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283"/>
  </p:notesMasterIdLst>
  <p:handoutMasterIdLst>
    <p:handoutMasterId r:id="rId284"/>
  </p:handoutMasterIdLst>
  <p:sldIdLst>
    <p:sldId id="1313" r:id="rId3"/>
    <p:sldId id="998" r:id="rId4"/>
    <p:sldId id="1297" r:id="rId5"/>
    <p:sldId id="1298" r:id="rId6"/>
    <p:sldId id="999" r:id="rId7"/>
    <p:sldId id="1000" r:id="rId8"/>
    <p:sldId id="1001" r:id="rId9"/>
    <p:sldId id="1002" r:id="rId10"/>
    <p:sldId id="1004" r:id="rId11"/>
    <p:sldId id="1005" r:id="rId12"/>
    <p:sldId id="1310" r:id="rId13"/>
    <p:sldId id="1006" r:id="rId14"/>
    <p:sldId id="1007" r:id="rId15"/>
    <p:sldId id="1008" r:id="rId16"/>
    <p:sldId id="1009" r:id="rId17"/>
    <p:sldId id="1010" r:id="rId18"/>
    <p:sldId id="1011" r:id="rId19"/>
    <p:sldId id="1012" r:id="rId20"/>
    <p:sldId id="1013" r:id="rId21"/>
    <p:sldId id="1014" r:id="rId22"/>
    <p:sldId id="1015" r:id="rId23"/>
    <p:sldId id="1016" r:id="rId24"/>
    <p:sldId id="1017" r:id="rId25"/>
    <p:sldId id="1018" r:id="rId26"/>
    <p:sldId id="1019" r:id="rId27"/>
    <p:sldId id="1020" r:id="rId28"/>
    <p:sldId id="1021" r:id="rId29"/>
    <p:sldId id="1022" r:id="rId30"/>
    <p:sldId id="1023" r:id="rId31"/>
    <p:sldId id="1024" r:id="rId32"/>
    <p:sldId id="1025" r:id="rId33"/>
    <p:sldId id="1026" r:id="rId34"/>
    <p:sldId id="1027" r:id="rId35"/>
    <p:sldId id="1029" r:id="rId36"/>
    <p:sldId id="1030" r:id="rId37"/>
    <p:sldId id="1031" r:id="rId38"/>
    <p:sldId id="1032" r:id="rId39"/>
    <p:sldId id="1033" r:id="rId40"/>
    <p:sldId id="1034" r:id="rId41"/>
    <p:sldId id="1035" r:id="rId42"/>
    <p:sldId id="1036" r:id="rId43"/>
    <p:sldId id="1037" r:id="rId44"/>
    <p:sldId id="1038" r:id="rId45"/>
    <p:sldId id="1039" r:id="rId46"/>
    <p:sldId id="1040" r:id="rId47"/>
    <p:sldId id="1041" r:id="rId48"/>
    <p:sldId id="1045" r:id="rId49"/>
    <p:sldId id="1047" r:id="rId50"/>
    <p:sldId id="1048" r:id="rId51"/>
    <p:sldId id="1049" r:id="rId52"/>
    <p:sldId id="1051" r:id="rId53"/>
    <p:sldId id="1054" r:id="rId54"/>
    <p:sldId id="1055" r:id="rId55"/>
    <p:sldId id="1056" r:id="rId56"/>
    <p:sldId id="1058" r:id="rId57"/>
    <p:sldId id="1061" r:id="rId58"/>
    <p:sldId id="1062" r:id="rId59"/>
    <p:sldId id="1063" r:id="rId60"/>
    <p:sldId id="1064" r:id="rId61"/>
    <p:sldId id="1065" r:id="rId62"/>
    <p:sldId id="1066" r:id="rId63"/>
    <p:sldId id="1067" r:id="rId64"/>
    <p:sldId id="1068" r:id="rId65"/>
    <p:sldId id="1069" r:id="rId66"/>
    <p:sldId id="1070" r:id="rId67"/>
    <p:sldId id="1071" r:id="rId68"/>
    <p:sldId id="1072" r:id="rId69"/>
    <p:sldId id="1073" r:id="rId70"/>
    <p:sldId id="1074" r:id="rId71"/>
    <p:sldId id="1076" r:id="rId72"/>
    <p:sldId id="1077" r:id="rId73"/>
    <p:sldId id="1078" r:id="rId74"/>
    <p:sldId id="1079" r:id="rId75"/>
    <p:sldId id="1080" r:id="rId76"/>
    <p:sldId id="1081" r:id="rId77"/>
    <p:sldId id="1082" r:id="rId78"/>
    <p:sldId id="1083" r:id="rId79"/>
    <p:sldId id="1084" r:id="rId80"/>
    <p:sldId id="1085" r:id="rId81"/>
    <p:sldId id="1086" r:id="rId82"/>
    <p:sldId id="1299" r:id="rId83"/>
    <p:sldId id="1087" r:id="rId84"/>
    <p:sldId id="1088" r:id="rId85"/>
    <p:sldId id="1089" r:id="rId86"/>
    <p:sldId id="1090" r:id="rId87"/>
    <p:sldId id="1091" r:id="rId88"/>
    <p:sldId id="1092" r:id="rId89"/>
    <p:sldId id="1093" r:id="rId90"/>
    <p:sldId id="1094" r:id="rId91"/>
    <p:sldId id="1095" r:id="rId92"/>
    <p:sldId id="1096" r:id="rId93"/>
    <p:sldId id="1097" r:id="rId94"/>
    <p:sldId id="1098" r:id="rId95"/>
    <p:sldId id="1099" r:id="rId96"/>
    <p:sldId id="1100" r:id="rId97"/>
    <p:sldId id="1101" r:id="rId98"/>
    <p:sldId id="1102" r:id="rId99"/>
    <p:sldId id="1103" r:id="rId100"/>
    <p:sldId id="1104" r:id="rId101"/>
    <p:sldId id="1105" r:id="rId102"/>
    <p:sldId id="1106" r:id="rId103"/>
    <p:sldId id="1107" r:id="rId104"/>
    <p:sldId id="1108" r:id="rId105"/>
    <p:sldId id="1109" r:id="rId106"/>
    <p:sldId id="1110" r:id="rId107"/>
    <p:sldId id="1111" r:id="rId108"/>
    <p:sldId id="1112" r:id="rId109"/>
    <p:sldId id="1300" r:id="rId110"/>
    <p:sldId id="1301" r:id="rId111"/>
    <p:sldId id="1113" r:id="rId112"/>
    <p:sldId id="1114" r:id="rId113"/>
    <p:sldId id="1115" r:id="rId114"/>
    <p:sldId id="1116" r:id="rId115"/>
    <p:sldId id="1117" r:id="rId116"/>
    <p:sldId id="1118" r:id="rId117"/>
    <p:sldId id="1119" r:id="rId118"/>
    <p:sldId id="1120" r:id="rId119"/>
    <p:sldId id="1303" r:id="rId120"/>
    <p:sldId id="1304" r:id="rId121"/>
    <p:sldId id="1302" r:id="rId122"/>
    <p:sldId id="1121" r:id="rId123"/>
    <p:sldId id="1122" r:id="rId124"/>
    <p:sldId id="1305" r:id="rId125"/>
    <p:sldId id="1306" r:id="rId126"/>
    <p:sldId id="1123" r:id="rId127"/>
    <p:sldId id="1124" r:id="rId128"/>
    <p:sldId id="1125" r:id="rId129"/>
    <p:sldId id="1311" r:id="rId130"/>
    <p:sldId id="1126" r:id="rId131"/>
    <p:sldId id="1127" r:id="rId132"/>
    <p:sldId id="1128" r:id="rId133"/>
    <p:sldId id="1129" r:id="rId134"/>
    <p:sldId id="1130" r:id="rId135"/>
    <p:sldId id="1131" r:id="rId136"/>
    <p:sldId id="1132" r:id="rId137"/>
    <p:sldId id="1133" r:id="rId138"/>
    <p:sldId id="1134" r:id="rId139"/>
    <p:sldId id="1135" r:id="rId140"/>
    <p:sldId id="1136" r:id="rId141"/>
    <p:sldId id="1137" r:id="rId142"/>
    <p:sldId id="1138" r:id="rId143"/>
    <p:sldId id="1139" r:id="rId144"/>
    <p:sldId id="1140" r:id="rId145"/>
    <p:sldId id="1141" r:id="rId146"/>
    <p:sldId id="1142" r:id="rId147"/>
    <p:sldId id="1144" r:id="rId148"/>
    <p:sldId id="1145" r:id="rId149"/>
    <p:sldId id="1146" r:id="rId150"/>
    <p:sldId id="1147" r:id="rId151"/>
    <p:sldId id="1148" r:id="rId152"/>
    <p:sldId id="1149" r:id="rId153"/>
    <p:sldId id="1150" r:id="rId154"/>
    <p:sldId id="1151" r:id="rId155"/>
    <p:sldId id="1152" r:id="rId156"/>
    <p:sldId id="1153" r:id="rId157"/>
    <p:sldId id="1154" r:id="rId158"/>
    <p:sldId id="1155" r:id="rId159"/>
    <p:sldId id="1307" r:id="rId160"/>
    <p:sldId id="1157" r:id="rId161"/>
    <p:sldId id="1158" r:id="rId162"/>
    <p:sldId id="1160" r:id="rId163"/>
    <p:sldId id="1161" r:id="rId164"/>
    <p:sldId id="1162" r:id="rId165"/>
    <p:sldId id="1163" r:id="rId166"/>
    <p:sldId id="1164" r:id="rId167"/>
    <p:sldId id="1165" r:id="rId168"/>
    <p:sldId id="1166" r:id="rId169"/>
    <p:sldId id="1167" r:id="rId170"/>
    <p:sldId id="1168" r:id="rId171"/>
    <p:sldId id="1169" r:id="rId172"/>
    <p:sldId id="1170" r:id="rId173"/>
    <p:sldId id="1171" r:id="rId174"/>
    <p:sldId id="1172" r:id="rId175"/>
    <p:sldId id="1173" r:id="rId176"/>
    <p:sldId id="1174" r:id="rId177"/>
    <p:sldId id="1175" r:id="rId178"/>
    <p:sldId id="1176" r:id="rId179"/>
    <p:sldId id="1177" r:id="rId180"/>
    <p:sldId id="1178" r:id="rId181"/>
    <p:sldId id="1179" r:id="rId182"/>
    <p:sldId id="1156" r:id="rId183"/>
    <p:sldId id="1308" r:id="rId184"/>
    <p:sldId id="1180" r:id="rId185"/>
    <p:sldId id="1181" r:id="rId186"/>
    <p:sldId id="1182" r:id="rId187"/>
    <p:sldId id="1183" r:id="rId188"/>
    <p:sldId id="1184" r:id="rId189"/>
    <p:sldId id="1185" r:id="rId190"/>
    <p:sldId id="1186" r:id="rId191"/>
    <p:sldId id="1187" r:id="rId192"/>
    <p:sldId id="1188" r:id="rId193"/>
    <p:sldId id="1189" r:id="rId194"/>
    <p:sldId id="1190" r:id="rId195"/>
    <p:sldId id="1191" r:id="rId196"/>
    <p:sldId id="1192" r:id="rId197"/>
    <p:sldId id="1193" r:id="rId198"/>
    <p:sldId id="1194" r:id="rId199"/>
    <p:sldId id="1195" r:id="rId200"/>
    <p:sldId id="1196" r:id="rId201"/>
    <p:sldId id="1197" r:id="rId202"/>
    <p:sldId id="1198" r:id="rId203"/>
    <p:sldId id="1199" r:id="rId204"/>
    <p:sldId id="1200" r:id="rId205"/>
    <p:sldId id="1201" r:id="rId206"/>
    <p:sldId id="1202" r:id="rId207"/>
    <p:sldId id="1203" r:id="rId208"/>
    <p:sldId id="1204" r:id="rId209"/>
    <p:sldId id="1205" r:id="rId210"/>
    <p:sldId id="1206" r:id="rId211"/>
    <p:sldId id="1207" r:id="rId212"/>
    <p:sldId id="1208" r:id="rId213"/>
    <p:sldId id="1209" r:id="rId214"/>
    <p:sldId id="1210" r:id="rId215"/>
    <p:sldId id="1211" r:id="rId216"/>
    <p:sldId id="1212" r:id="rId217"/>
    <p:sldId id="1213" r:id="rId218"/>
    <p:sldId id="1214" r:id="rId219"/>
    <p:sldId id="1215" r:id="rId220"/>
    <p:sldId id="1216" r:id="rId221"/>
    <p:sldId id="1217" r:id="rId222"/>
    <p:sldId id="1218" r:id="rId223"/>
    <p:sldId id="1219" r:id="rId224"/>
    <p:sldId id="1220" r:id="rId225"/>
    <p:sldId id="1309" r:id="rId226"/>
    <p:sldId id="1221" r:id="rId227"/>
    <p:sldId id="1222" r:id="rId228"/>
    <p:sldId id="1223" r:id="rId229"/>
    <p:sldId id="1224" r:id="rId230"/>
    <p:sldId id="1225" r:id="rId231"/>
    <p:sldId id="1226" r:id="rId232"/>
    <p:sldId id="1312" r:id="rId233"/>
    <p:sldId id="1227" r:id="rId234"/>
    <p:sldId id="1231" r:id="rId235"/>
    <p:sldId id="1232" r:id="rId236"/>
    <p:sldId id="1233" r:id="rId237"/>
    <p:sldId id="1234" r:id="rId238"/>
    <p:sldId id="1235" r:id="rId239"/>
    <p:sldId id="1229" r:id="rId240"/>
    <p:sldId id="1230" r:id="rId241"/>
    <p:sldId id="1255" r:id="rId242"/>
    <p:sldId id="1256" r:id="rId243"/>
    <p:sldId id="1257" r:id="rId244"/>
    <p:sldId id="1290" r:id="rId245"/>
    <p:sldId id="1258" r:id="rId246"/>
    <p:sldId id="1259" r:id="rId247"/>
    <p:sldId id="1260" r:id="rId248"/>
    <p:sldId id="1291" r:id="rId249"/>
    <p:sldId id="1261" r:id="rId250"/>
    <p:sldId id="1262" r:id="rId251"/>
    <p:sldId id="1263" r:id="rId252"/>
    <p:sldId id="1292" r:id="rId253"/>
    <p:sldId id="1264" r:id="rId254"/>
    <p:sldId id="1265" r:id="rId255"/>
    <p:sldId id="1266" r:id="rId256"/>
    <p:sldId id="1267" r:id="rId257"/>
    <p:sldId id="1268" r:id="rId258"/>
    <p:sldId id="1269" r:id="rId259"/>
    <p:sldId id="1270" r:id="rId260"/>
    <p:sldId id="1271" r:id="rId261"/>
    <p:sldId id="1272" r:id="rId262"/>
    <p:sldId id="1273" r:id="rId263"/>
    <p:sldId id="1293" r:id="rId264"/>
    <p:sldId id="1274" r:id="rId265"/>
    <p:sldId id="1275" r:id="rId266"/>
    <p:sldId id="1276" r:id="rId267"/>
    <p:sldId id="1277" r:id="rId268"/>
    <p:sldId id="1278" r:id="rId269"/>
    <p:sldId id="1279" r:id="rId270"/>
    <p:sldId id="1280" r:id="rId271"/>
    <p:sldId id="1294" r:id="rId272"/>
    <p:sldId id="1281" r:id="rId273"/>
    <p:sldId id="1288" r:id="rId274"/>
    <p:sldId id="1282" r:id="rId275"/>
    <p:sldId id="1283" r:id="rId276"/>
    <p:sldId id="1284" r:id="rId277"/>
    <p:sldId id="1289" r:id="rId278"/>
    <p:sldId id="1285" r:id="rId279"/>
    <p:sldId id="1286" r:id="rId280"/>
    <p:sldId id="1287" r:id="rId281"/>
    <p:sldId id="1295" r:id="rId282"/>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 xmlns:p15="http://schemas.microsoft.com/office/powerpoint/2012/main">
        <p15:guide id="1" orient="horz" pos="912">
          <p15:clr>
            <a:srgbClr val="A4A3A4"/>
          </p15:clr>
        </p15:guide>
        <p15:guide id="2" orient="horz" pos="3936">
          <p15:clr>
            <a:srgbClr val="A4A3A4"/>
          </p15:clr>
        </p15:guide>
        <p15:guide id="3" pos="2880">
          <p15:clr>
            <a:srgbClr val="A4A3A4"/>
          </p15:clr>
        </p15:guide>
        <p15:guide id="4" pos="432">
          <p15:clr>
            <a:srgbClr val="A4A3A4"/>
          </p15:clr>
        </p15:guide>
        <p15:guide id="5"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FAA61A"/>
    <a:srgbClr val="FF0000"/>
    <a:srgbClr val="8C0051"/>
    <a:srgbClr val="4D207A"/>
    <a:srgbClr val="0065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74931" autoAdjust="0"/>
  </p:normalViewPr>
  <p:slideViewPr>
    <p:cSldViewPr>
      <p:cViewPr>
        <p:scale>
          <a:sx n="59" d="100"/>
          <a:sy n="59" d="100"/>
        </p:scale>
        <p:origin x="-2268" y="-276"/>
      </p:cViewPr>
      <p:guideLst>
        <p:guide orient="horz" pos="912"/>
        <p:guide orient="horz" pos="3936"/>
        <p:guide pos="2880"/>
        <p:guide pos="432"/>
        <p:guide pos="53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6" d="100"/>
        <a:sy n="106"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slide" Target="slides/slide266.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79" Type="http://schemas.openxmlformats.org/officeDocument/2006/relationships/slide" Target="slides/slide277.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slide" Target="slides/slide278.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260" Type="http://schemas.openxmlformats.org/officeDocument/2006/relationships/slide" Target="slides/slide258.xml"/><Relationship Id="rId265" Type="http://schemas.openxmlformats.org/officeDocument/2006/relationships/slide" Target="slides/slide263.xml"/><Relationship Id="rId281" Type="http://schemas.openxmlformats.org/officeDocument/2006/relationships/slide" Target="slides/slide279.xml"/><Relationship Id="rId286"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slide" Target="slides/slide232.xml"/><Relationship Id="rId239" Type="http://schemas.openxmlformats.org/officeDocument/2006/relationships/slide" Target="slides/slide237.xml"/><Relationship Id="rId2" Type="http://schemas.openxmlformats.org/officeDocument/2006/relationships/slideMaster" Target="slideMasters/slideMaster2.xml"/><Relationship Id="rId29" Type="http://schemas.openxmlformats.org/officeDocument/2006/relationships/slide" Target="slides/slide27.xml"/><Relationship Id="rId250" Type="http://schemas.openxmlformats.org/officeDocument/2006/relationships/slide" Target="slides/slide248.xml"/><Relationship Id="rId255" Type="http://schemas.openxmlformats.org/officeDocument/2006/relationships/slide" Target="slides/slide253.xml"/><Relationship Id="rId271" Type="http://schemas.openxmlformats.org/officeDocument/2006/relationships/slide" Target="slides/slide269.xml"/><Relationship Id="rId276" Type="http://schemas.openxmlformats.org/officeDocument/2006/relationships/slide" Target="slides/slide274.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240" Type="http://schemas.openxmlformats.org/officeDocument/2006/relationships/slide" Target="slides/slide238.xml"/><Relationship Id="rId245" Type="http://schemas.openxmlformats.org/officeDocument/2006/relationships/slide" Target="slides/slide243.xml"/><Relationship Id="rId261" Type="http://schemas.openxmlformats.org/officeDocument/2006/relationships/slide" Target="slides/slide259.xml"/><Relationship Id="rId266" Type="http://schemas.openxmlformats.org/officeDocument/2006/relationships/slide" Target="slides/slide264.xml"/><Relationship Id="rId287" Type="http://schemas.openxmlformats.org/officeDocument/2006/relationships/theme" Target="theme/theme1.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282" Type="http://schemas.openxmlformats.org/officeDocument/2006/relationships/slide" Target="slides/slide280.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slide" Target="slides/slide249.xml"/><Relationship Id="rId256" Type="http://schemas.openxmlformats.org/officeDocument/2006/relationships/slide" Target="slides/slide254.xml"/><Relationship Id="rId277" Type="http://schemas.openxmlformats.org/officeDocument/2006/relationships/slide" Target="slides/slide275.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72" Type="http://schemas.openxmlformats.org/officeDocument/2006/relationships/slide" Target="slides/slide270.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262" Type="http://schemas.openxmlformats.org/officeDocument/2006/relationships/slide" Target="slides/slide260.xml"/><Relationship Id="rId283"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handoutMaster" Target="handoutMasters/handoutMaster1.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presProps" Target="presProps.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9502A89-5FB5-2646-BA84-F24B8806C01F}" type="slidenum">
              <a:rPr lang="en-US" altLang="en-US"/>
              <a:pPr/>
              <a:t>‹#›</a:t>
            </a:fld>
            <a:endParaRPr lang="en-US" altLang="en-US"/>
          </a:p>
        </p:txBody>
      </p:sp>
    </p:spTree>
    <p:extLst>
      <p:ext uri="{BB962C8B-B14F-4D97-AF65-F5344CB8AC3E}">
        <p14:creationId xmlns:p14="http://schemas.microsoft.com/office/powerpoint/2010/main" val="820667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290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4C107A1-34D3-7240-8F4E-CFE4637DE8F8}" type="slidenum">
              <a:rPr lang="en-US" altLang="en-US"/>
              <a:pPr/>
              <a:t>‹#›</a:t>
            </a:fld>
            <a:endParaRPr lang="en-US" altLang="en-US"/>
          </a:p>
        </p:txBody>
      </p:sp>
    </p:spTree>
    <p:extLst>
      <p:ext uri="{BB962C8B-B14F-4D97-AF65-F5344CB8AC3E}">
        <p14:creationId xmlns:p14="http://schemas.microsoft.com/office/powerpoint/2010/main" val="18462433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Chapter 34: Pediatric Emergencies</a:t>
            </a:r>
          </a:p>
        </p:txBody>
      </p:sp>
      <p:sp>
        <p:nvSpPr>
          <p:cNvPr id="291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C9DB62C-F0F1-A445-AC5E-2384E0BEA98F}" type="slidenum">
              <a:rPr lang="en-US" altLang="en-US" sz="1200"/>
              <a:pPr eaLnBrk="1" hangingPunct="1"/>
              <a:t>1</a:t>
            </a:fld>
            <a:endParaRPr lang="en-US" altLang="en-US" sz="1200" dirty="0"/>
          </a:p>
        </p:txBody>
      </p:sp>
    </p:spTree>
    <p:extLst>
      <p:ext uri="{BB962C8B-B14F-4D97-AF65-F5344CB8AC3E}">
        <p14:creationId xmlns:p14="http://schemas.microsoft.com/office/powerpoint/2010/main" val="1812052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a:ln/>
        </p:spPr>
      </p:sp>
      <p:sp>
        <p:nvSpPr>
          <p:cNvPr id="301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Special Considerations in Trauma</a:t>
            </a:r>
          </a:p>
          <a:p>
            <a:r>
              <a:rPr lang="en-US" altLang="en-US">
                <a:latin typeface="Times New Roman" charset="0"/>
                <a:ea typeface="MS PGothic" charset="-128"/>
              </a:rPr>
              <a:t>Recognition and management of trauma in</a:t>
            </a:r>
          </a:p>
          <a:p>
            <a:r>
              <a:rPr lang="en-US" altLang="en-US">
                <a:latin typeface="Times New Roman" charset="0"/>
                <a:ea typeface="MS PGothic" charset="-128"/>
              </a:rPr>
              <a:t>• Pregnant patient</a:t>
            </a:r>
          </a:p>
          <a:p>
            <a:r>
              <a:rPr lang="en-US" altLang="en-US">
                <a:latin typeface="Times New Roman" charset="0"/>
                <a:ea typeface="MS PGothic" charset="-128"/>
              </a:rPr>
              <a:t>• Pediatric patient</a:t>
            </a:r>
          </a:p>
          <a:p>
            <a:r>
              <a:rPr lang="en-US" altLang="en-US">
                <a:latin typeface="Times New Roman" charset="0"/>
                <a:ea typeface="MS PGothic" charset="-128"/>
              </a:rPr>
              <a:t>• Geriatric patient </a:t>
            </a:r>
          </a:p>
        </p:txBody>
      </p:sp>
      <p:sp>
        <p:nvSpPr>
          <p:cNvPr id="301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3B9FAA-0B31-9A45-A333-B8F13704B357}" type="slidenum">
              <a:rPr lang="en-US" altLang="en-US" sz="1200"/>
              <a:pPr eaLnBrk="1" hangingPunct="1"/>
              <a:t>10</a:t>
            </a:fld>
            <a:endParaRPr lang="en-US" altLang="en-US" sz="1200"/>
          </a:p>
        </p:txBody>
      </p:sp>
    </p:spTree>
    <p:extLst>
      <p:ext uri="{BB962C8B-B14F-4D97-AF65-F5344CB8AC3E}">
        <p14:creationId xmlns:p14="http://schemas.microsoft.com/office/powerpoint/2010/main" val="209556878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Slide Image Placeholder 1"/>
          <p:cNvSpPr>
            <a:spLocks noGrp="1" noRot="1" noChangeAspect="1" noTextEdit="1"/>
          </p:cNvSpPr>
          <p:nvPr>
            <p:ph type="sldImg"/>
          </p:nvPr>
        </p:nvSpPr>
        <p:spPr>
          <a:ln/>
        </p:spPr>
      </p:sp>
      <p:sp>
        <p:nvSpPr>
          <p:cNvPr id="393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B.  Airway obstruction</a:t>
            </a:r>
          </a:p>
          <a:p>
            <a:r>
              <a:rPr lang="en-US" altLang="en-US">
                <a:latin typeface="Times New Roman" charset="0"/>
                <a:ea typeface="MS PGothic" charset="-128"/>
              </a:rPr>
              <a:t>	1.  Children can obstruct their airway with any object they can fit into their mouth.</a:t>
            </a:r>
            <a:endParaRPr lang="en-IN" altLang="en-US">
              <a:latin typeface="Times New Roman" charset="0"/>
              <a:ea typeface="MS PGothic" charset="-128"/>
            </a:endParaRPr>
          </a:p>
          <a:p>
            <a:r>
              <a:rPr lang="en-US" altLang="en-US">
                <a:latin typeface="Times New Roman" charset="0"/>
                <a:ea typeface="MS PGothic" charset="-128"/>
              </a:rPr>
              <a:t>	2.  In cases of trauma, teeth may have been dislodged into the airway.</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93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FF483EB-2D1C-7246-8247-B8BDDB921989}" type="slidenum">
              <a:rPr lang="en-US" altLang="en-US" sz="1200"/>
              <a:pPr eaLnBrk="1" hangingPunct="1"/>
              <a:t>100</a:t>
            </a:fld>
            <a:endParaRPr lang="en-US" altLang="en-US" sz="1200"/>
          </a:p>
        </p:txBody>
      </p:sp>
    </p:spTree>
    <p:extLst>
      <p:ext uri="{BB962C8B-B14F-4D97-AF65-F5344CB8AC3E}">
        <p14:creationId xmlns:p14="http://schemas.microsoft.com/office/powerpoint/2010/main" val="12817098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Slide Image Placeholder 1"/>
          <p:cNvSpPr>
            <a:spLocks noGrp="1" noRot="1" noChangeAspect="1" noTextEdit="1"/>
          </p:cNvSpPr>
          <p:nvPr>
            <p:ph type="sldImg"/>
          </p:nvPr>
        </p:nvSpPr>
        <p:spPr>
          <a:ln/>
        </p:spPr>
      </p:sp>
      <p:sp>
        <p:nvSpPr>
          <p:cNvPr id="394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Blood, vomitus, or other secretions can also cause mild or severe airway obstruction.</a:t>
            </a:r>
            <a:endParaRPr lang="en-IN" altLang="en-US" dirty="0">
              <a:latin typeface="Times New Roman" charset="0"/>
              <a:ea typeface="MS PGothic" charset="-128"/>
            </a:endParaRPr>
          </a:p>
          <a:p>
            <a:r>
              <a:rPr lang="en-US" altLang="en-US" dirty="0">
                <a:latin typeface="Times New Roman" charset="0"/>
                <a:ea typeface="MS PGothic" charset="-128"/>
              </a:rPr>
              <a:t>4.  Infections, including pneumonia, croup, epiglottitis, and bacterial </a:t>
            </a:r>
            <a:r>
              <a:rPr lang="en-US" altLang="en-US" dirty="0" err="1">
                <a:latin typeface="Times New Roman" charset="0"/>
                <a:ea typeface="MS PGothic" charset="-128"/>
              </a:rPr>
              <a:t>tracheitis</a:t>
            </a:r>
            <a:r>
              <a:rPr lang="en-US" altLang="en-US" dirty="0">
                <a:latin typeface="Times New Roman" charset="0"/>
                <a:ea typeface="MS PGothic" charset="-128"/>
              </a:rPr>
              <a:t>, can also cause airway obstructions.</a:t>
            </a:r>
            <a:endParaRPr lang="en-IN" altLang="en-US" dirty="0">
              <a:latin typeface="Times New Roman" charset="0"/>
              <a:ea typeface="MS PGothic" charset="-128"/>
            </a:endParaRPr>
          </a:p>
          <a:p>
            <a:r>
              <a:rPr lang="en-US" altLang="en-US" dirty="0">
                <a:latin typeface="Times New Roman" charset="0"/>
                <a:ea typeface="MS PGothic" charset="-128"/>
              </a:rPr>
              <a:t>	a. Infection should be considered if patient has congestion, fever, drooling, and cold symptoms.</a:t>
            </a:r>
            <a:endParaRPr lang="en-IN" altLang="en-US" dirty="0">
              <a:latin typeface="Times New Roman" charset="0"/>
              <a:ea typeface="MS PGothic" charset="-128"/>
            </a:endParaRPr>
          </a:p>
          <a:p>
            <a:r>
              <a:rPr lang="en-US" altLang="en-US" dirty="0">
                <a:latin typeface="Times New Roman" charset="0"/>
                <a:ea typeface="MS PGothic" charset="-128"/>
              </a:rPr>
              <a:t>	b.  Croup is an infection in the airway below the level of the vocal cords.</a:t>
            </a:r>
            <a:endParaRPr lang="en-IN" altLang="en-US" dirty="0">
              <a:latin typeface="Times New Roman" charset="0"/>
              <a:ea typeface="MS PGothic" charset="-128"/>
            </a:endParaRPr>
          </a:p>
          <a:p>
            <a:r>
              <a:rPr lang="en-US" altLang="en-US" dirty="0">
                <a:latin typeface="Times New Roman" charset="0"/>
                <a:ea typeface="MS PGothic" charset="-128"/>
              </a:rPr>
              <a:t>	c.  Epiglottitis is an infection of the soft tissue in the area above the vocal cords.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94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246A3D-85A5-9E48-8919-A2EF6BE681C9}" type="slidenum">
              <a:rPr lang="en-US" altLang="en-US" sz="1200"/>
              <a:pPr eaLnBrk="1" hangingPunct="1"/>
              <a:t>101</a:t>
            </a:fld>
            <a:endParaRPr lang="en-US" altLang="en-US" sz="1200"/>
          </a:p>
        </p:txBody>
      </p:sp>
    </p:spTree>
    <p:extLst>
      <p:ext uri="{BB962C8B-B14F-4D97-AF65-F5344CB8AC3E}">
        <p14:creationId xmlns:p14="http://schemas.microsoft.com/office/powerpoint/2010/main" val="28827999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Slide Image Placeholder 1"/>
          <p:cNvSpPr>
            <a:spLocks noGrp="1" noRot="1" noChangeAspect="1" noTextEdit="1"/>
          </p:cNvSpPr>
          <p:nvPr>
            <p:ph type="sldImg"/>
          </p:nvPr>
        </p:nvSpPr>
        <p:spPr>
          <a:ln/>
        </p:spPr>
      </p:sp>
      <p:sp>
        <p:nvSpPr>
          <p:cNvPr id="395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This figure shows the effects of epiglottitis. Epiglottitis is an infection that can cause airway obstruction in pediatric patients.</a:t>
            </a:r>
          </a:p>
        </p:txBody>
      </p:sp>
      <p:sp>
        <p:nvSpPr>
          <p:cNvPr id="395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AE4F2C8-F54D-EE42-9380-DF8B500906B1}" type="slidenum">
              <a:rPr lang="en-US" altLang="en-US" sz="1200"/>
              <a:pPr eaLnBrk="1" hangingPunct="1"/>
              <a:t>102</a:t>
            </a:fld>
            <a:endParaRPr lang="en-US" altLang="en-US" sz="1200"/>
          </a:p>
        </p:txBody>
      </p:sp>
    </p:spTree>
    <p:extLst>
      <p:ext uri="{BB962C8B-B14F-4D97-AF65-F5344CB8AC3E}">
        <p14:creationId xmlns:p14="http://schemas.microsoft.com/office/powerpoint/2010/main" val="39883556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Slide Image Placeholder 1"/>
          <p:cNvSpPr>
            <a:spLocks noGrp="1" noRot="1" noChangeAspect="1" noTextEdit="1"/>
          </p:cNvSpPr>
          <p:nvPr>
            <p:ph type="sldImg"/>
          </p:nvPr>
        </p:nvSpPr>
        <p:spPr>
          <a:ln/>
        </p:spPr>
      </p:sp>
      <p:sp>
        <p:nvSpPr>
          <p:cNvPr id="396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Obstruction by a foreign object may involve the upper or lower airway.</a:t>
            </a:r>
            <a:endParaRPr lang="en-IN" altLang="en-US" dirty="0">
              <a:latin typeface="Times New Roman" charset="0"/>
              <a:ea typeface="MS PGothic" charset="-128"/>
            </a:endParaRPr>
          </a:p>
          <a:p>
            <a:r>
              <a:rPr lang="en-US" altLang="en-US" dirty="0">
                <a:latin typeface="Times New Roman" charset="0"/>
                <a:ea typeface="MS PGothic" charset="-128"/>
              </a:rPr>
              <a:t>	a. Obstruction may be partial or complete.</a:t>
            </a:r>
            <a:endParaRPr lang="en-IN" altLang="en-US" dirty="0">
              <a:latin typeface="Times New Roman" charset="0"/>
              <a:ea typeface="MS PGothic" charset="-128"/>
            </a:endParaRPr>
          </a:p>
          <a:p>
            <a:r>
              <a:rPr lang="en-US" altLang="en-US" dirty="0">
                <a:latin typeface="Times New Roman" charset="0"/>
                <a:ea typeface="MS PGothic" charset="-128"/>
              </a:rPr>
              <a:t>	b.  Signs and symptoms frequently associated with a partial upper airway obstruction include decreased or absent breath sounds and stridor.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Stridor is usually caused by swelling of the area surrounding the vocal cords or upper airway obstruction.</a:t>
            </a:r>
            <a:endParaRPr lang="en-IN" altLang="en-US" dirty="0">
              <a:latin typeface="Times New Roman" charset="0"/>
              <a:ea typeface="MS PGothic" charset="-128"/>
            </a:endParaRPr>
          </a:p>
          <a:p>
            <a:r>
              <a:rPr lang="en-US" altLang="en-US" dirty="0">
                <a:latin typeface="Times New Roman" charset="0"/>
                <a:ea typeface="MS PGothic" charset="-128"/>
              </a:rPr>
              <a:t>		ii. Infants or children with a complete airway obstruction will not make any sounds, will have no breath sounds, and will become rapidly cyanotic.</a:t>
            </a:r>
            <a:endParaRPr lang="en-IN" altLang="en-US" dirty="0">
              <a:latin typeface="Times New Roman" charset="0"/>
              <a:ea typeface="MS PGothic" charset="-128"/>
            </a:endParaRPr>
          </a:p>
          <a:p>
            <a:r>
              <a:rPr lang="en-US" altLang="en-US" dirty="0">
                <a:latin typeface="Times New Roman" charset="0"/>
                <a:ea typeface="MS PGothic" charset="-128"/>
              </a:rPr>
              <a:t>	c.  Signs and symptoms of a lower airway obstruction include wheezing and/or crackles.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96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0E298F8-7B57-B044-9DE9-24AFB3A74159}" type="slidenum">
              <a:rPr lang="en-US" altLang="en-US" sz="1200"/>
              <a:pPr eaLnBrk="1" hangingPunct="1"/>
              <a:t>103</a:t>
            </a:fld>
            <a:endParaRPr lang="en-US" altLang="en-US" sz="1200"/>
          </a:p>
        </p:txBody>
      </p:sp>
    </p:spTree>
    <p:extLst>
      <p:ext uri="{BB962C8B-B14F-4D97-AF65-F5344CB8AC3E}">
        <p14:creationId xmlns:p14="http://schemas.microsoft.com/office/powerpoint/2010/main" val="9328114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Slide Image Placeholder 1"/>
          <p:cNvSpPr>
            <a:spLocks noGrp="1" noRot="1" noChangeAspect="1" noTextEdit="1"/>
          </p:cNvSpPr>
          <p:nvPr>
            <p:ph type="sldImg"/>
          </p:nvPr>
        </p:nvSpPr>
        <p:spPr>
          <a:ln/>
        </p:spPr>
      </p:sp>
      <p:sp>
        <p:nvSpPr>
          <p:cNvPr id="397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6. The best way to auscultate breath sounds in a pediatric patient is to listen on both sides of the chest at the level of the armpit.</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97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0B66647-7FC1-0D45-8B08-21F43AA0891A}" type="slidenum">
              <a:rPr lang="en-US" altLang="en-US" sz="1200"/>
              <a:pPr eaLnBrk="1" hangingPunct="1"/>
              <a:t>104</a:t>
            </a:fld>
            <a:endParaRPr lang="en-US" altLang="en-US" sz="1200"/>
          </a:p>
        </p:txBody>
      </p:sp>
    </p:spTree>
    <p:extLst>
      <p:ext uri="{BB962C8B-B14F-4D97-AF65-F5344CB8AC3E}">
        <p14:creationId xmlns:p14="http://schemas.microsoft.com/office/powerpoint/2010/main" val="113124898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Slide Image Placeholder 1"/>
          <p:cNvSpPr>
            <a:spLocks noGrp="1" noRot="1" noChangeAspect="1" noTextEdit="1"/>
          </p:cNvSpPr>
          <p:nvPr>
            <p:ph type="sldImg"/>
          </p:nvPr>
        </p:nvSpPr>
        <p:spPr>
          <a:ln/>
        </p:spPr>
      </p:sp>
      <p:sp>
        <p:nvSpPr>
          <p:cNvPr id="398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7.  Immediately begin treatment of a pediatric patient with an airway obstruction.</a:t>
            </a:r>
            <a:endParaRPr lang="en-IN" altLang="en-US">
              <a:latin typeface="Times New Roman" charset="0"/>
              <a:ea typeface="MS PGothic" charset="-128"/>
            </a:endParaRPr>
          </a:p>
          <a:p>
            <a:r>
              <a:rPr lang="en-US" altLang="en-US">
                <a:latin typeface="Times New Roman" charset="0"/>
                <a:ea typeface="MS PGothic" charset="-128"/>
              </a:rPr>
              <a:t>	a. If the patient is conscious and coughing forcefully and someone saw him or her ingest a foreign object, encourage the child to cough to clear the airway.</a:t>
            </a:r>
            <a:endParaRPr lang="en-IN" altLang="en-US">
              <a:latin typeface="Times New Roman" charset="0"/>
              <a:ea typeface="MS PGothic" charset="-128"/>
            </a:endParaRPr>
          </a:p>
          <a:p>
            <a:r>
              <a:rPr lang="en-US" altLang="en-US">
                <a:latin typeface="Times New Roman" charset="0"/>
                <a:ea typeface="MS PGothic" charset="-128"/>
              </a:rPr>
              <a:t>		i.  If this does not remove the object, do not intervene, except to provide supplemental oxygen.</a:t>
            </a:r>
            <a:endParaRPr lang="en-IN" altLang="en-US">
              <a:latin typeface="Times New Roman" charset="0"/>
              <a:ea typeface="MS PGothic" charset="-128"/>
            </a:endParaRPr>
          </a:p>
          <a:p>
            <a:r>
              <a:rPr lang="en-US" altLang="en-US">
                <a:latin typeface="Times New Roman" charset="0"/>
                <a:ea typeface="MS PGothic" charset="-128"/>
              </a:rPr>
              <a:t>		ii.  Allow the patient to remain in whatever position is most comfortable, and monitor his or her condition.</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98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A11AE9E-F9DD-2F4F-A6F0-11AC599C1BB9}" type="slidenum">
              <a:rPr lang="en-US" altLang="en-US" sz="1200"/>
              <a:pPr eaLnBrk="1" hangingPunct="1"/>
              <a:t>105</a:t>
            </a:fld>
            <a:endParaRPr lang="en-US" altLang="en-US" sz="1200"/>
          </a:p>
        </p:txBody>
      </p:sp>
    </p:spTree>
    <p:extLst>
      <p:ext uri="{BB962C8B-B14F-4D97-AF65-F5344CB8AC3E}">
        <p14:creationId xmlns:p14="http://schemas.microsoft.com/office/powerpoint/2010/main" val="12288799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Slide Image Placeholder 1"/>
          <p:cNvSpPr>
            <a:spLocks noGrp="1" noRot="1" noChangeAspect="1" noTextEdit="1"/>
          </p:cNvSpPr>
          <p:nvPr>
            <p:ph type="sldImg"/>
          </p:nvPr>
        </p:nvSpPr>
        <p:spPr>
          <a:ln/>
        </p:spPr>
      </p:sp>
      <p:sp>
        <p:nvSpPr>
          <p:cNvPr id="399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If you see signs of a severe airway obstruction, attempt to clear the airway immediately: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Ineffective cough (no sound)</a:t>
            </a:r>
            <a:endParaRPr lang="en-IN" altLang="en-US" dirty="0">
              <a:latin typeface="Times New Roman" charset="0"/>
              <a:ea typeface="MS PGothic" charset="-128"/>
            </a:endParaRPr>
          </a:p>
          <a:p>
            <a:r>
              <a:rPr lang="en-US" altLang="en-US" dirty="0">
                <a:latin typeface="Times New Roman" charset="0"/>
                <a:ea typeface="MS PGothic" charset="-128"/>
              </a:rPr>
              <a:t>	ii. Inability to speak or cry</a:t>
            </a:r>
            <a:endParaRPr lang="en-IN" altLang="en-US" dirty="0">
              <a:latin typeface="Times New Roman" charset="0"/>
              <a:ea typeface="MS PGothic" charset="-128"/>
            </a:endParaRPr>
          </a:p>
          <a:p>
            <a:r>
              <a:rPr lang="en-US" altLang="en-US" dirty="0">
                <a:latin typeface="Times New Roman" charset="0"/>
                <a:ea typeface="MS PGothic" charset="-128"/>
              </a:rPr>
              <a:t>	iii.  Increasing respiratory difficulty, with stridor</a:t>
            </a:r>
            <a:endParaRPr lang="en-IN" altLang="en-US" dirty="0">
              <a:latin typeface="Times New Roman" charset="0"/>
              <a:ea typeface="MS PGothic" charset="-128"/>
            </a:endParaRPr>
          </a:p>
          <a:p>
            <a:r>
              <a:rPr lang="en-US" altLang="en-US" dirty="0">
                <a:latin typeface="Times New Roman" charset="0"/>
                <a:ea typeface="MS PGothic" charset="-128"/>
              </a:rPr>
              <a:t>	iv.  Cyanosis</a:t>
            </a:r>
            <a:endParaRPr lang="en-IN" altLang="en-US" dirty="0">
              <a:latin typeface="Times New Roman" charset="0"/>
              <a:ea typeface="MS PGothic" charset="-128"/>
            </a:endParaRPr>
          </a:p>
          <a:p>
            <a:r>
              <a:rPr lang="en-US" altLang="en-US" dirty="0">
                <a:latin typeface="Times New Roman" charset="0"/>
                <a:ea typeface="MS PGothic" charset="-128"/>
              </a:rPr>
              <a:t>	v.  Loss of consciousness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99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E2A54CD-23EB-0F4A-9C6B-9F8806DE0547}" type="slidenum">
              <a:rPr lang="en-US" altLang="en-US" sz="1200"/>
              <a:pPr eaLnBrk="1" hangingPunct="1"/>
              <a:t>106</a:t>
            </a:fld>
            <a:endParaRPr lang="en-US" altLang="en-US" sz="1200"/>
          </a:p>
        </p:txBody>
      </p:sp>
    </p:spTree>
    <p:extLst>
      <p:ext uri="{BB962C8B-B14F-4D97-AF65-F5344CB8AC3E}">
        <p14:creationId xmlns:p14="http://schemas.microsoft.com/office/powerpoint/2010/main" val="143540578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Slide Image Placeholder 1"/>
          <p:cNvSpPr>
            <a:spLocks noGrp="1" noRot="1" noChangeAspect="1" noTextEdit="1"/>
          </p:cNvSpPr>
          <p:nvPr>
            <p:ph type="sldImg"/>
          </p:nvPr>
        </p:nvSpPr>
        <p:spPr>
          <a:ln/>
        </p:spPr>
      </p:sp>
      <p:sp>
        <p:nvSpPr>
          <p:cNvPr id="400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c. If an infant is conscious with a complete airway obstruction, perform up to five back blows followed by chest thrusts.</a:t>
            </a:r>
            <a:endParaRPr lang="en-IN" altLang="en-US">
              <a:latin typeface="Times New Roman" charset="0"/>
              <a:ea typeface="MS PGothic" charset="-128"/>
            </a:endParaRPr>
          </a:p>
          <a:p>
            <a:r>
              <a:rPr lang="en-US" altLang="en-US">
                <a:latin typeface="Times New Roman" charset="0"/>
                <a:ea typeface="MS PGothic" charset="-128"/>
              </a:rPr>
              <a:t>	i. Position the infant facedown on your forearm, supporting the jaw and head with your hand, and slap the back forcefully five times with the heel of your other hand. </a:t>
            </a:r>
            <a:endParaRPr lang="en-IN" altLang="en-US">
              <a:latin typeface="Times New Roman" charset="0"/>
              <a:ea typeface="MS PGothic" charset="-128"/>
            </a:endParaRPr>
          </a:p>
          <a:p>
            <a:r>
              <a:rPr lang="en-US" altLang="en-US">
                <a:latin typeface="Times New Roman" charset="0"/>
                <a:ea typeface="MS PGothic" charset="-128"/>
              </a:rPr>
              <a:t>	ii. If the airway does not clear, flip the child onto his or her back and perform up to five chest thrusts in the same manner you would for CPR. </a:t>
            </a:r>
            <a:endParaRPr lang="en-IN" altLang="en-US">
              <a:latin typeface="Times New Roman" charset="0"/>
              <a:ea typeface="MS PGothic" charset="-128"/>
            </a:endParaRPr>
          </a:p>
          <a:p>
            <a:r>
              <a:rPr lang="en-US" altLang="en-US">
                <a:latin typeface="Times New Roman" charset="0"/>
                <a:ea typeface="MS PGothic" charset="-128"/>
              </a:rPr>
              <a:t>	iii. Repeat the process until the obstruction clears, or until the infant becomes unconscious.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00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6A62454-7801-6440-A01B-6FEDD9C51C63}" type="slidenum">
              <a:rPr lang="en-US" altLang="en-US" sz="1200"/>
              <a:pPr eaLnBrk="1" hangingPunct="1"/>
              <a:t>107</a:t>
            </a:fld>
            <a:endParaRPr lang="en-US" altLang="en-US" sz="1200"/>
          </a:p>
        </p:txBody>
      </p:sp>
    </p:spTree>
    <p:extLst>
      <p:ext uri="{BB962C8B-B14F-4D97-AF65-F5344CB8AC3E}">
        <p14:creationId xmlns:p14="http://schemas.microsoft.com/office/powerpoint/2010/main" val="3372129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Slide Image Placeholder 1"/>
          <p:cNvSpPr>
            <a:spLocks noGrp="1" noRot="1" noChangeAspect="1" noTextEdit="1"/>
          </p:cNvSpPr>
          <p:nvPr>
            <p:ph type="sldImg"/>
          </p:nvPr>
        </p:nvSpPr>
        <p:spPr>
          <a:ln/>
        </p:spPr>
      </p:sp>
      <p:sp>
        <p:nvSpPr>
          <p:cNvPr id="401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d. If a child is conscious with a complete airway obstruction, perform abdominal thrusts (Heimlich maneuver). </a:t>
            </a:r>
            <a:endParaRPr lang="en-IN" altLang="en-US">
              <a:latin typeface="Times New Roman" charset="0"/>
              <a:ea typeface="MS PGothic" charset="-128"/>
            </a:endParaRPr>
          </a:p>
          <a:p>
            <a:r>
              <a:rPr lang="en-US" altLang="en-US">
                <a:latin typeface="Times New Roman" charset="0"/>
                <a:ea typeface="MS PGothic" charset="-128"/>
              </a:rPr>
              <a:t>	i. Continue until the obstruction is relieved or until the child loses consciousness.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01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D57B1F-5CD8-4F46-AD04-F94A38447B6F}" type="slidenum">
              <a:rPr lang="en-US" altLang="en-US" sz="1200"/>
              <a:pPr eaLnBrk="1" hangingPunct="1"/>
              <a:t>108</a:t>
            </a:fld>
            <a:endParaRPr lang="en-US" altLang="en-US" sz="1200"/>
          </a:p>
        </p:txBody>
      </p:sp>
    </p:spTree>
    <p:extLst>
      <p:ext uri="{BB962C8B-B14F-4D97-AF65-F5344CB8AC3E}">
        <p14:creationId xmlns:p14="http://schemas.microsoft.com/office/powerpoint/2010/main" val="196552186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Slide Image Placeholder 1"/>
          <p:cNvSpPr>
            <a:spLocks noGrp="1" noRot="1" noChangeAspect="1" noTextEdit="1"/>
          </p:cNvSpPr>
          <p:nvPr>
            <p:ph type="sldImg"/>
          </p:nvPr>
        </p:nvSpPr>
        <p:spPr>
          <a:ln/>
        </p:spPr>
      </p:sp>
      <p:sp>
        <p:nvSpPr>
          <p:cNvPr id="402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Use head tilt–chin lift and finger sweep to remove a </a:t>
            </a:r>
            <a:r>
              <a:rPr lang="en-US" altLang="en-US" b="1" i="1" dirty="0">
                <a:latin typeface="Times New Roman" charset="0"/>
                <a:ea typeface="MS PGothic" charset="-128"/>
              </a:rPr>
              <a:t>visible</a:t>
            </a:r>
            <a:r>
              <a:rPr lang="en-US" altLang="en-US" dirty="0">
                <a:latin typeface="Times New Roman" charset="0"/>
                <a:ea typeface="MS PGothic" charset="-128"/>
              </a:rPr>
              <a:t> foreign body in an unconscious pediatric patient</a:t>
            </a:r>
            <a:r>
              <a:rPr lang="en-US" altLang="en-US" dirty="0" smtClean="0">
                <a:latin typeface="Times New Roman" charset="0"/>
                <a:ea typeface="MS PGothic" charset="-128"/>
              </a:rPr>
              <a:t>. </a:t>
            </a:r>
            <a:r>
              <a:rPr lang="en-US" altLang="en-US" b="1" i="1" dirty="0" smtClean="0">
                <a:latin typeface="Times New Roman" charset="0"/>
                <a:ea typeface="MS PGothic" charset="-128"/>
              </a:rPr>
              <a:t>USE JAW-THRUST IF YOU SUSPECT SPINAL INJURIES</a:t>
            </a:r>
            <a:r>
              <a:rPr lang="en-US" altLang="en-US"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f.  Chest compressions are recommended to relieve a severe airway obstruction in an unconscious pediatric patient.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Increases pressure in chest, creating an artificial cough that may force a foreign body from the airway.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02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C09A5E-8A91-5F45-82BF-39C65E136E50}" type="slidenum">
              <a:rPr lang="en-US" altLang="en-US" sz="1200"/>
              <a:pPr eaLnBrk="1" hangingPunct="1"/>
              <a:t>109</a:t>
            </a:fld>
            <a:endParaRPr lang="en-US" altLang="en-US" sz="1200"/>
          </a:p>
        </p:txBody>
      </p:sp>
    </p:spTree>
    <p:extLst>
      <p:ext uri="{BB962C8B-B14F-4D97-AF65-F5344CB8AC3E}">
        <p14:creationId xmlns:p14="http://schemas.microsoft.com/office/powerpoint/2010/main" val="1932594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02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Pathophysiology, assessment, and management of trauma in the</a:t>
            </a:r>
          </a:p>
          <a:p>
            <a:r>
              <a:rPr lang="en-US" altLang="en-US">
                <a:latin typeface="Times New Roman" charset="0"/>
                <a:ea typeface="MS PGothic" charset="-128"/>
              </a:rPr>
              <a:t>• Pregnant patient </a:t>
            </a:r>
          </a:p>
          <a:p>
            <a:r>
              <a:rPr lang="en-US" altLang="en-US">
                <a:latin typeface="Times New Roman" charset="0"/>
                <a:ea typeface="MS PGothic" charset="-128"/>
              </a:rPr>
              <a:t>• Pediatric patient </a:t>
            </a:r>
          </a:p>
          <a:p>
            <a:r>
              <a:rPr lang="en-US" altLang="en-US">
                <a:latin typeface="Times New Roman" charset="0"/>
                <a:ea typeface="MS PGothic" charset="-128"/>
              </a:rPr>
              <a:t>• Geriatric patient </a:t>
            </a:r>
          </a:p>
          <a:p>
            <a:r>
              <a:rPr lang="en-US" altLang="en-US">
                <a:latin typeface="Times New Roman" charset="0"/>
                <a:ea typeface="MS PGothic" charset="-128"/>
              </a:rPr>
              <a:t>• Cognitively impaired patient</a:t>
            </a:r>
          </a:p>
        </p:txBody>
      </p:sp>
      <p:sp>
        <p:nvSpPr>
          <p:cNvPr id="302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99710E8-25D9-1A47-9530-1DC27A20588A}" type="slidenum">
              <a:rPr lang="en-US" altLang="en-US" sz="1200"/>
              <a:pPr eaLnBrk="1" hangingPunct="1"/>
              <a:t>11</a:t>
            </a:fld>
            <a:endParaRPr lang="en-US" altLang="en-US" sz="1200"/>
          </a:p>
        </p:txBody>
      </p:sp>
    </p:spTree>
    <p:extLst>
      <p:ext uri="{BB962C8B-B14F-4D97-AF65-F5344CB8AC3E}">
        <p14:creationId xmlns:p14="http://schemas.microsoft.com/office/powerpoint/2010/main" val="149269146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Slide Image Placeholder 1"/>
          <p:cNvSpPr>
            <a:spLocks noGrp="1" noRot="1" noChangeAspect="1" noTextEdit="1"/>
          </p:cNvSpPr>
          <p:nvPr>
            <p:ph type="sldImg"/>
          </p:nvPr>
        </p:nvSpPr>
        <p:spPr>
          <a:ln/>
        </p:spPr>
      </p:sp>
      <p:sp>
        <p:nvSpPr>
          <p:cNvPr id="403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Asthma</a:t>
            </a:r>
          </a:p>
          <a:p>
            <a:r>
              <a:rPr lang="en-US" altLang="en-US" dirty="0">
                <a:latin typeface="Times New Roman" charset="0"/>
                <a:ea typeface="MS PGothic" charset="-128"/>
              </a:rPr>
              <a:t>	1.  A condition in which the smaller air passages (bronchioles) become inflamed, swell, and produce excessive mucus, which leads to difficulty breathing.</a:t>
            </a:r>
            <a:endParaRPr lang="en-IN" altLang="en-US" dirty="0">
              <a:latin typeface="Times New Roman" charset="0"/>
              <a:ea typeface="MS PGothic" charset="-128"/>
            </a:endParaRPr>
          </a:p>
          <a:p>
            <a:r>
              <a:rPr lang="en-US" altLang="en-US" dirty="0">
                <a:latin typeface="Times New Roman" charset="0"/>
                <a:ea typeface="MS PGothic" charset="-128"/>
              </a:rPr>
              <a:t>	2.  A true emergency if not promptly identified and treated</a:t>
            </a:r>
            <a:endParaRPr lang="en-IN" altLang="en-US" dirty="0">
              <a:latin typeface="Times New Roman" charset="0"/>
              <a:ea typeface="MS PGothic" charset="-128"/>
            </a:endParaRPr>
          </a:p>
          <a:p>
            <a:r>
              <a:rPr lang="en-US" altLang="en-US" dirty="0">
                <a:latin typeface="Times New Roman" charset="0"/>
                <a:ea typeface="MS PGothic" charset="-128"/>
              </a:rPr>
              <a:t>		a.  According to the Centers for Disease Control and Prevention (CDC), 10% of children in the United States have asthma and, in 2007 alone, 185 children died of asthma.</a:t>
            </a:r>
            <a:endParaRPr lang="en-IN" altLang="en-US" dirty="0">
              <a:latin typeface="Times New Roman" charset="0"/>
              <a:ea typeface="MS PGothic" charset="-128"/>
            </a:endParaRPr>
          </a:p>
          <a:p>
            <a:r>
              <a:rPr lang="en-US" altLang="en-US" dirty="0">
                <a:latin typeface="Times New Roman" charset="0"/>
                <a:ea typeface="MS PGothic" charset="-128"/>
              </a:rPr>
              <a:t>		b.  Common causes for an asthma attack include upper respiratory infection, exercise, exposure to cold air or smoke, and emotional stress.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03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F57ED02-E7B2-B844-A1DF-67DEDC0D5A13}" type="slidenum">
              <a:rPr lang="en-US" altLang="en-US" sz="1200"/>
              <a:pPr eaLnBrk="1" hangingPunct="1"/>
              <a:t>110</a:t>
            </a:fld>
            <a:endParaRPr lang="en-US" altLang="en-US" sz="1200"/>
          </a:p>
        </p:txBody>
      </p:sp>
    </p:spTree>
    <p:extLst>
      <p:ext uri="{BB962C8B-B14F-4D97-AF65-F5344CB8AC3E}">
        <p14:creationId xmlns:p14="http://schemas.microsoft.com/office/powerpoint/2010/main" val="41936522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Slide Image Placeholder 1"/>
          <p:cNvSpPr>
            <a:spLocks noGrp="1" noRot="1" noChangeAspect="1" noTextEdit="1"/>
          </p:cNvSpPr>
          <p:nvPr>
            <p:ph type="sldImg"/>
          </p:nvPr>
        </p:nvSpPr>
        <p:spPr>
          <a:ln/>
        </p:spPr>
      </p:sp>
      <p:sp>
        <p:nvSpPr>
          <p:cNvPr id="404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3.  Signs and symptoms of asthma</a:t>
            </a:r>
            <a:endParaRPr lang="en-IN" altLang="en-US">
              <a:latin typeface="Times New Roman" charset="0"/>
              <a:ea typeface="MS PGothic" charset="-128"/>
            </a:endParaRPr>
          </a:p>
          <a:p>
            <a:r>
              <a:rPr lang="en-US" altLang="en-US">
                <a:latin typeface="Times New Roman" charset="0"/>
                <a:ea typeface="MS PGothic" charset="-128"/>
              </a:rPr>
              <a:t>	a.  Characteristic wheezing as patients attempt to exhale through partially obstructed lower air passages</a:t>
            </a:r>
            <a:endParaRPr lang="en-IN" altLang="en-US">
              <a:latin typeface="Times New Roman" charset="0"/>
              <a:ea typeface="MS PGothic" charset="-128"/>
            </a:endParaRPr>
          </a:p>
          <a:p>
            <a:r>
              <a:rPr lang="en-US" altLang="en-US">
                <a:latin typeface="Times New Roman" charset="0"/>
                <a:ea typeface="MS PGothic" charset="-128"/>
              </a:rPr>
              <a:t>	b.  In other cases, the airways are completely blocked and no air movement is heard.</a:t>
            </a:r>
            <a:endParaRPr lang="en-IN" altLang="en-US">
              <a:latin typeface="Times New Roman" charset="0"/>
              <a:ea typeface="MS PGothic" charset="-128"/>
            </a:endParaRPr>
          </a:p>
          <a:p>
            <a:r>
              <a:rPr lang="en-US" altLang="en-US">
                <a:latin typeface="Times New Roman" charset="0"/>
                <a:ea typeface="MS PGothic" charset="-128"/>
              </a:rPr>
              <a:t>	c.  Cyanosis and respiratory arrest may quickly develop.</a:t>
            </a:r>
            <a:endParaRPr lang="en-IN" altLang="en-US">
              <a:latin typeface="Times New Roman" charset="0"/>
              <a:ea typeface="MS PGothic" charset="-128"/>
            </a:endParaRPr>
          </a:p>
          <a:p>
            <a:r>
              <a:rPr lang="en-US" altLang="en-US">
                <a:latin typeface="Times New Roman" charset="0"/>
                <a:ea typeface="MS PGothic" charset="-128"/>
              </a:rPr>
              <a:t>	d.  Tripod position allows for easier breathing.</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04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69539EE-CF1F-C442-83C5-673B57C62E65}" type="slidenum">
              <a:rPr lang="en-US" altLang="en-US" sz="1200"/>
              <a:pPr eaLnBrk="1" hangingPunct="1"/>
              <a:t>111</a:t>
            </a:fld>
            <a:endParaRPr lang="en-US" altLang="en-US" sz="1200"/>
          </a:p>
        </p:txBody>
      </p:sp>
    </p:spTree>
    <p:extLst>
      <p:ext uri="{BB962C8B-B14F-4D97-AF65-F5344CB8AC3E}">
        <p14:creationId xmlns:p14="http://schemas.microsoft.com/office/powerpoint/2010/main" val="23005754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Slide Image Placeholder 1"/>
          <p:cNvSpPr>
            <a:spLocks noGrp="1" noRot="1" noChangeAspect="1" noTextEdit="1"/>
          </p:cNvSpPr>
          <p:nvPr>
            <p:ph type="sldImg"/>
          </p:nvPr>
        </p:nvSpPr>
        <p:spPr>
          <a:ln/>
        </p:spPr>
      </p:sp>
      <p:sp>
        <p:nvSpPr>
          <p:cNvPr id="405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4.  Treatment of pediatric patient with asthma</a:t>
            </a:r>
            <a:endParaRPr lang="en-IN" altLang="en-US" dirty="0">
              <a:latin typeface="Times New Roman" charset="0"/>
              <a:ea typeface="MS PGothic" charset="-128"/>
            </a:endParaRPr>
          </a:p>
          <a:p>
            <a:r>
              <a:rPr lang="en-US" altLang="en-US" dirty="0">
                <a:latin typeface="Times New Roman" charset="0"/>
                <a:ea typeface="MS PGothic" charset="-128"/>
              </a:rPr>
              <a:t>	a.  If possible, let the pediatric patient assume a position of comfort in a parent’s lap</a:t>
            </a:r>
            <a:r>
              <a:rPr lang="en-US" altLang="en-US" dirty="0" smtClean="0">
                <a:latin typeface="Times New Roman" charset="0"/>
                <a:ea typeface="MS PGothic" charset="-128"/>
              </a:rPr>
              <a:t>. Avoid overexciting the patient.</a:t>
            </a:r>
            <a:endParaRPr lang="en-IN" altLang="en-US" dirty="0">
              <a:latin typeface="Times New Roman" charset="0"/>
              <a:ea typeface="MS PGothic" charset="-128"/>
            </a:endParaRPr>
          </a:p>
          <a:p>
            <a:r>
              <a:rPr lang="en-US" altLang="en-US" dirty="0">
                <a:latin typeface="Times New Roman" charset="0"/>
                <a:ea typeface="MS PGothic" charset="-128"/>
              </a:rPr>
              <a:t>	b.  Administer supplemental oxygen via route that is tolerated by the child.</a:t>
            </a:r>
            <a:endParaRPr lang="en-IN" altLang="en-US" dirty="0">
              <a:latin typeface="Times New Roman" charset="0"/>
              <a:ea typeface="MS PGothic" charset="-128"/>
            </a:endParaRPr>
          </a:p>
          <a:p>
            <a:r>
              <a:rPr lang="en-US" altLang="en-US" dirty="0">
                <a:latin typeface="Times New Roman" charset="0"/>
                <a:ea typeface="MS PGothic" charset="-128"/>
              </a:rPr>
              <a:t>	c.  A bronchodilator via a metered-dose inhaler with a spacer mask device may be administered based on local protocols.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Often the parents or caregivers have attempted multiple dosages of albuterol.</a:t>
            </a:r>
            <a:endParaRPr lang="en-IN" altLang="en-US" dirty="0">
              <a:latin typeface="Times New Roman" charset="0"/>
              <a:ea typeface="MS PGothic" charset="-128"/>
            </a:endParaRPr>
          </a:p>
          <a:p>
            <a:r>
              <a:rPr lang="en-US" altLang="en-US" dirty="0">
                <a:latin typeface="Times New Roman" charset="0"/>
                <a:ea typeface="MS PGothic" charset="-128"/>
              </a:rPr>
              <a:t>			(a)  In this case, meet ALS providers </a:t>
            </a:r>
            <a:r>
              <a:rPr lang="en-US" altLang="en-US" dirty="0" err="1">
                <a:latin typeface="Times New Roman" charset="0"/>
                <a:ea typeface="MS PGothic" charset="-128"/>
              </a:rPr>
              <a:t>en</a:t>
            </a:r>
            <a:r>
              <a:rPr lang="en-US" altLang="en-US" dirty="0">
                <a:latin typeface="Times New Roman" charset="0"/>
                <a:ea typeface="MS PGothic" charset="-128"/>
              </a:rPr>
              <a:t> route for advanced care.</a:t>
            </a:r>
            <a:endParaRPr lang="en-IN" altLang="en-US" dirty="0">
              <a:latin typeface="Times New Roman" charset="0"/>
              <a:ea typeface="MS PGothic" charset="-128"/>
            </a:endParaRPr>
          </a:p>
          <a:p>
            <a:r>
              <a:rPr lang="en-US" altLang="en-US" dirty="0">
                <a:latin typeface="Times New Roman" charset="0"/>
                <a:ea typeface="MS PGothic" charset="-128"/>
              </a:rPr>
              <a:t>	d.  If you must assist ventilations, use slow, gentle breaths</a:t>
            </a:r>
            <a:r>
              <a:rPr lang="en-US" altLang="en-US" dirty="0" smtClean="0">
                <a:latin typeface="Times New Roman" charset="0"/>
                <a:ea typeface="MS PGothic" charset="-128"/>
              </a:rPr>
              <a:t>. Remember, the </a:t>
            </a:r>
            <a:r>
              <a:rPr lang="en-US" altLang="en-US" dirty="0" err="1" smtClean="0">
                <a:latin typeface="Times New Roman" charset="0"/>
                <a:ea typeface="MS PGothic" charset="-128"/>
              </a:rPr>
              <a:t>the</a:t>
            </a:r>
            <a:r>
              <a:rPr lang="en-US" altLang="en-US" dirty="0" smtClean="0">
                <a:latin typeface="Times New Roman" charset="0"/>
                <a:ea typeface="MS PGothic" charset="-128"/>
              </a:rPr>
              <a:t> problem with asthma is getting air out of the lungs not into them.</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Resist the temptation to squeeze the reservoir bag hard and fast.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05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1A5289E-B56F-7C44-9B66-E821147700CC}" type="slidenum">
              <a:rPr lang="en-US" altLang="en-US" sz="1200"/>
              <a:pPr eaLnBrk="1" hangingPunct="1"/>
              <a:t>112</a:t>
            </a:fld>
            <a:endParaRPr lang="en-US" altLang="en-US" sz="1200"/>
          </a:p>
        </p:txBody>
      </p:sp>
    </p:spTree>
    <p:extLst>
      <p:ext uri="{BB962C8B-B14F-4D97-AF65-F5344CB8AC3E}">
        <p14:creationId xmlns:p14="http://schemas.microsoft.com/office/powerpoint/2010/main" val="110654379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Slide Image Placeholder 1"/>
          <p:cNvSpPr>
            <a:spLocks noGrp="1" noRot="1" noChangeAspect="1" noTextEdit="1"/>
          </p:cNvSpPr>
          <p:nvPr>
            <p:ph type="sldImg"/>
          </p:nvPr>
        </p:nvSpPr>
        <p:spPr>
          <a:ln/>
        </p:spPr>
      </p:sp>
      <p:sp>
        <p:nvSpPr>
          <p:cNvPr id="406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 prolonged, unrelieved asthma attack may progress into status </a:t>
            </a:r>
            <a:r>
              <a:rPr lang="en-US" altLang="en-US" dirty="0" err="1" smtClean="0">
                <a:latin typeface="Times New Roman" charset="0"/>
                <a:ea typeface="MS PGothic" charset="-128"/>
              </a:rPr>
              <a:t>asthmaticus</a:t>
            </a:r>
            <a:r>
              <a:rPr lang="en-US" altLang="en-US" dirty="0" smtClean="0">
                <a:latin typeface="Times New Roman" charset="0"/>
                <a:ea typeface="MS PGothic" charset="-128"/>
              </a:rPr>
              <a:t>. The patient is likely to be frightened, frantically trying to breathe, using all accessory muscles.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 true emergency</a:t>
            </a:r>
            <a:endParaRPr lang="en-IN" altLang="en-US" dirty="0">
              <a:latin typeface="Times New Roman" charset="0"/>
              <a:ea typeface="MS PGothic" charset="-128"/>
            </a:endParaRPr>
          </a:p>
          <a:p>
            <a:r>
              <a:rPr lang="en-US" altLang="en-US" dirty="0">
                <a:latin typeface="Times New Roman" charset="0"/>
                <a:ea typeface="MS PGothic" charset="-128"/>
              </a:rPr>
              <a:t>	ii.  Administer oxygen and provide rapid transport to the ED.</a:t>
            </a:r>
            <a:endParaRPr lang="en-IN" altLang="en-US" dirty="0">
              <a:latin typeface="Times New Roman" charset="0"/>
              <a:ea typeface="MS PGothic" charset="-128"/>
            </a:endParaRPr>
          </a:p>
          <a:p>
            <a:r>
              <a:rPr lang="en-US" altLang="en-US" dirty="0">
                <a:latin typeface="Times New Roman" charset="0"/>
                <a:ea typeface="MS PGothic" charset="-128"/>
              </a:rPr>
              <a:t>f.  If patient becomes so exhausted he or she stops struggling to breathe, the patient is not recovering and is likely to stop breathing</a:t>
            </a:r>
            <a:r>
              <a:rPr lang="en-US" altLang="en-US" dirty="0" smtClean="0">
                <a:latin typeface="Times New Roman" charset="0"/>
                <a:ea typeface="MS PGothic" charset="-128"/>
              </a:rPr>
              <a:t>. Very critical stage!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Manage airway aggressively, administer oxygen, and transport promptly.</a:t>
            </a:r>
            <a:endParaRPr lang="en-IN" altLang="en-US" dirty="0">
              <a:latin typeface="Times New Roman" charset="0"/>
              <a:ea typeface="MS PGothic" charset="-128"/>
            </a:endParaRPr>
          </a:p>
          <a:p>
            <a:r>
              <a:rPr lang="en-US" altLang="en-US" dirty="0">
                <a:latin typeface="Times New Roman" charset="0"/>
                <a:ea typeface="MS PGothic" charset="-128"/>
              </a:rPr>
              <a:t>	ii.  ALS support should be considered.</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06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53D1B8D-F18F-E14E-A0A7-29384037092C}" type="slidenum">
              <a:rPr lang="en-US" altLang="en-US" sz="1200"/>
              <a:pPr eaLnBrk="1" hangingPunct="1"/>
              <a:t>113</a:t>
            </a:fld>
            <a:endParaRPr lang="en-US" altLang="en-US" sz="1200"/>
          </a:p>
        </p:txBody>
      </p:sp>
    </p:spTree>
    <p:extLst>
      <p:ext uri="{BB962C8B-B14F-4D97-AF65-F5344CB8AC3E}">
        <p14:creationId xmlns:p14="http://schemas.microsoft.com/office/powerpoint/2010/main" val="47316273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Slide Image Placeholder 1"/>
          <p:cNvSpPr>
            <a:spLocks noGrp="1" noRot="1" noChangeAspect="1" noTextEdit="1"/>
          </p:cNvSpPr>
          <p:nvPr>
            <p:ph type="sldImg"/>
          </p:nvPr>
        </p:nvSpPr>
        <p:spPr>
          <a:ln/>
        </p:spPr>
      </p:sp>
      <p:sp>
        <p:nvSpPr>
          <p:cNvPr id="407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Pneumonia</a:t>
            </a:r>
          </a:p>
          <a:p>
            <a:r>
              <a:rPr lang="en-US" altLang="en-US" dirty="0">
                <a:latin typeface="Times New Roman" charset="0"/>
                <a:ea typeface="MS PGothic" charset="-128"/>
              </a:rPr>
              <a:t>	1.  According to the World Health Organization, pneumonia is the leading cause of death for over 2 million children worldwide annually.</a:t>
            </a:r>
            <a:endParaRPr lang="en-IN" altLang="en-US" dirty="0">
              <a:latin typeface="Times New Roman" charset="0"/>
              <a:ea typeface="MS PGothic" charset="-128"/>
            </a:endParaRPr>
          </a:p>
          <a:p>
            <a:r>
              <a:rPr lang="en-US" altLang="en-US" dirty="0">
                <a:latin typeface="Times New Roman" charset="0"/>
                <a:ea typeface="MS PGothic" charset="-128"/>
              </a:rPr>
              <a:t>	2.  Pneumonia is a general term that refers to an infection of the lungs.</a:t>
            </a:r>
            <a:endParaRPr lang="en-IN" altLang="en-US" dirty="0">
              <a:latin typeface="Times New Roman" charset="0"/>
              <a:ea typeface="MS PGothic" charset="-128"/>
            </a:endParaRPr>
          </a:p>
          <a:p>
            <a:r>
              <a:rPr lang="en-US" altLang="en-US" dirty="0">
                <a:latin typeface="Times New Roman" charset="0"/>
                <a:ea typeface="MS PGothic" charset="-128"/>
              </a:rPr>
              <a:t>		a.  Often a secondary infection; it occurs after a preexisting infection such as a cold. </a:t>
            </a:r>
            <a:endParaRPr lang="en-IN" altLang="en-US" dirty="0">
              <a:latin typeface="Times New Roman" charset="0"/>
              <a:ea typeface="MS PGothic" charset="-128"/>
            </a:endParaRPr>
          </a:p>
          <a:p>
            <a:r>
              <a:rPr lang="en-US" altLang="en-US" dirty="0">
                <a:latin typeface="Times New Roman" charset="0"/>
                <a:ea typeface="MS PGothic" charset="-128"/>
              </a:rPr>
              <a:t>		b.  Can also occur from chemical ingestion or a direct lung injury or a submersion incident</a:t>
            </a:r>
            <a:endParaRPr lang="en-IN" altLang="en-US" dirty="0">
              <a:latin typeface="Times New Roman" charset="0"/>
              <a:ea typeface="MS PGothic" charset="-128"/>
            </a:endParaRPr>
          </a:p>
          <a:p>
            <a:r>
              <a:rPr lang="en-US" altLang="en-US" dirty="0">
                <a:latin typeface="Times New Roman" charset="0"/>
                <a:ea typeface="MS PGothic" charset="-128"/>
              </a:rPr>
              <a:t>		c.  Children with diseases causing immunodeficiency are at increased risk for developing pneumonia.</a:t>
            </a:r>
            <a:endParaRPr lang="en-IN" altLang="en-US" dirty="0">
              <a:latin typeface="Times New Roman" charset="0"/>
              <a:ea typeface="MS PGothic" charset="-128"/>
            </a:endParaRPr>
          </a:p>
          <a:p>
            <a:r>
              <a:rPr lang="en-US" altLang="en-US" dirty="0">
                <a:latin typeface="Times New Roman" charset="0"/>
                <a:ea typeface="MS PGothic" charset="-128"/>
              </a:rPr>
              <a:t>		d.  Incidence is greatest during fall and winter months.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07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50A73D6-B30D-E646-9543-AB37BBAAFAD2}" type="slidenum">
              <a:rPr lang="en-US" altLang="en-US" sz="1200"/>
              <a:pPr eaLnBrk="1" hangingPunct="1"/>
              <a:t>114</a:t>
            </a:fld>
            <a:endParaRPr lang="en-US" altLang="en-US" sz="1200"/>
          </a:p>
        </p:txBody>
      </p:sp>
    </p:spTree>
    <p:extLst>
      <p:ext uri="{BB962C8B-B14F-4D97-AF65-F5344CB8AC3E}">
        <p14:creationId xmlns:p14="http://schemas.microsoft.com/office/powerpoint/2010/main" val="31419272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Slide Image Placeholder 1"/>
          <p:cNvSpPr>
            <a:spLocks noGrp="1" noRot="1" noChangeAspect="1" noTextEdit="1"/>
          </p:cNvSpPr>
          <p:nvPr>
            <p:ph type="sldImg"/>
          </p:nvPr>
        </p:nvSpPr>
        <p:spPr>
          <a:ln/>
        </p:spPr>
      </p:sp>
      <p:sp>
        <p:nvSpPr>
          <p:cNvPr id="408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Presentation in the pediatric patient</a:t>
            </a:r>
            <a:endParaRPr lang="en-IN" altLang="en-US" dirty="0">
              <a:latin typeface="Times New Roman" charset="0"/>
              <a:ea typeface="MS PGothic" charset="-128"/>
            </a:endParaRPr>
          </a:p>
          <a:p>
            <a:r>
              <a:rPr lang="en-US" altLang="en-US" dirty="0">
                <a:latin typeface="Times New Roman" charset="0"/>
                <a:ea typeface="MS PGothic" charset="-128"/>
              </a:rPr>
              <a:t>	a.  Unusual rapid breathing, or will breathe with grunting or wheezing sounds</a:t>
            </a:r>
            <a:endParaRPr lang="en-IN" altLang="en-US" dirty="0">
              <a:latin typeface="Times New Roman" charset="0"/>
              <a:ea typeface="MS PGothic" charset="-128"/>
            </a:endParaRPr>
          </a:p>
          <a:p>
            <a:r>
              <a:rPr lang="en-US" altLang="en-US" dirty="0">
                <a:latin typeface="Times New Roman" charset="0"/>
                <a:ea typeface="MS PGothic" charset="-128"/>
              </a:rPr>
              <a:t>	b. Nasal flaring</a:t>
            </a:r>
            <a:endParaRPr lang="en-IN" altLang="en-US" dirty="0">
              <a:latin typeface="Times New Roman" charset="0"/>
              <a:ea typeface="MS PGothic" charset="-128"/>
            </a:endParaRPr>
          </a:p>
          <a:p>
            <a:r>
              <a:rPr lang="en-US" altLang="en-US" dirty="0">
                <a:latin typeface="Times New Roman" charset="0"/>
                <a:ea typeface="MS PGothic" charset="-128"/>
              </a:rPr>
              <a:t>	c.  Tachypnea</a:t>
            </a:r>
            <a:endParaRPr lang="en-IN" altLang="en-US" dirty="0">
              <a:latin typeface="Times New Roman" charset="0"/>
              <a:ea typeface="MS PGothic" charset="-128"/>
            </a:endParaRPr>
          </a:p>
          <a:p>
            <a:r>
              <a:rPr lang="en-US" altLang="en-US" dirty="0">
                <a:latin typeface="Times New Roman" charset="0"/>
                <a:ea typeface="MS PGothic" charset="-128"/>
              </a:rPr>
              <a:t>	d.  Hypothermia or fever</a:t>
            </a:r>
            <a:endParaRPr lang="en-IN" altLang="en-US" dirty="0">
              <a:latin typeface="Times New Roman" charset="0"/>
              <a:ea typeface="MS PGothic" charset="-128"/>
            </a:endParaRPr>
          </a:p>
          <a:p>
            <a:r>
              <a:rPr lang="en-US" altLang="en-US" dirty="0">
                <a:latin typeface="Times New Roman" charset="0"/>
                <a:ea typeface="MS PGothic" charset="-128"/>
              </a:rPr>
              <a:t>	e.  Unilateral diminished breath sounds or crackles over the infected lung segments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08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45D4701-8FE8-AD49-ABF6-0554CD771443}" type="slidenum">
              <a:rPr lang="en-US" altLang="en-US" sz="1200"/>
              <a:pPr eaLnBrk="1" hangingPunct="1"/>
              <a:t>115</a:t>
            </a:fld>
            <a:endParaRPr lang="en-US" altLang="en-US" sz="1200"/>
          </a:p>
        </p:txBody>
      </p:sp>
    </p:spTree>
    <p:extLst>
      <p:ext uri="{BB962C8B-B14F-4D97-AF65-F5344CB8AC3E}">
        <p14:creationId xmlns:p14="http://schemas.microsoft.com/office/powerpoint/2010/main" val="212232474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Slide Image Placeholder 1"/>
          <p:cNvSpPr>
            <a:spLocks noGrp="1" noRot="1" noChangeAspect="1" noTextEdit="1"/>
          </p:cNvSpPr>
          <p:nvPr>
            <p:ph type="sldImg"/>
          </p:nvPr>
        </p:nvSpPr>
        <p:spPr>
          <a:ln/>
        </p:spPr>
      </p:sp>
      <p:sp>
        <p:nvSpPr>
          <p:cNvPr id="409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4.  Treatment of pneumonia in the pediatric patient</a:t>
            </a:r>
            <a:endParaRPr lang="en-IN" altLang="en-US">
              <a:latin typeface="Times New Roman" charset="0"/>
              <a:ea typeface="MS PGothic" charset="-128"/>
            </a:endParaRPr>
          </a:p>
          <a:p>
            <a:r>
              <a:rPr lang="en-US" altLang="en-US">
                <a:latin typeface="Times New Roman" charset="0"/>
                <a:ea typeface="MS PGothic" charset="-128"/>
              </a:rPr>
              <a:t>	a.  Primary treatment will be supportive.</a:t>
            </a:r>
            <a:endParaRPr lang="en-IN" altLang="en-US">
              <a:latin typeface="Times New Roman" charset="0"/>
              <a:ea typeface="MS PGothic" charset="-128"/>
            </a:endParaRPr>
          </a:p>
          <a:p>
            <a:r>
              <a:rPr lang="en-US" altLang="en-US">
                <a:latin typeface="Times New Roman" charset="0"/>
                <a:ea typeface="MS PGothic" charset="-128"/>
              </a:rPr>
              <a:t>	b.  Monitor the patient’s airway and breathing status.</a:t>
            </a:r>
            <a:endParaRPr lang="en-IN" altLang="en-US">
              <a:latin typeface="Times New Roman" charset="0"/>
              <a:ea typeface="MS PGothic" charset="-128"/>
            </a:endParaRPr>
          </a:p>
          <a:p>
            <a:r>
              <a:rPr lang="en-US" altLang="en-US">
                <a:latin typeface="Times New Roman" charset="0"/>
                <a:ea typeface="MS PGothic" charset="-128"/>
              </a:rPr>
              <a:t>	c.  Administer supplemental oxygen if required.</a:t>
            </a:r>
            <a:endParaRPr lang="en-IN" altLang="en-US">
              <a:latin typeface="Times New Roman" charset="0"/>
              <a:ea typeface="MS PGothic" charset="-128"/>
            </a:endParaRPr>
          </a:p>
          <a:p>
            <a:r>
              <a:rPr lang="en-US" altLang="en-US">
                <a:latin typeface="Times New Roman" charset="0"/>
                <a:ea typeface="MS PGothic" charset="-128"/>
              </a:rPr>
              <a:t>	d. If the child is wheezing, administer a bronchodilator if permitted in your EMS system.</a:t>
            </a:r>
            <a:endParaRPr lang="en-IN" altLang="en-US">
              <a:latin typeface="Times New Roman" charset="0"/>
              <a:ea typeface="MS PGothic" charset="-128"/>
            </a:endParaRPr>
          </a:p>
          <a:p>
            <a:r>
              <a:rPr lang="en-US" altLang="en-US">
                <a:latin typeface="Times New Roman" charset="0"/>
                <a:ea typeface="MS PGothic" charset="-128"/>
              </a:rPr>
              <a:t>5.  Diagnosis of pneumonia must be confirmed in the hospital.</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09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8B07453-CAB8-D14D-ACDA-09CD00A5C517}" type="slidenum">
              <a:rPr lang="en-US" altLang="en-US" sz="1200"/>
              <a:pPr eaLnBrk="1" hangingPunct="1"/>
              <a:t>116</a:t>
            </a:fld>
            <a:endParaRPr lang="en-US" altLang="en-US" sz="1200"/>
          </a:p>
        </p:txBody>
      </p:sp>
    </p:spTree>
    <p:extLst>
      <p:ext uri="{BB962C8B-B14F-4D97-AF65-F5344CB8AC3E}">
        <p14:creationId xmlns:p14="http://schemas.microsoft.com/office/powerpoint/2010/main" val="20867977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Slide Image Placeholder 1"/>
          <p:cNvSpPr>
            <a:spLocks noGrp="1" noRot="1" noChangeAspect="1" noTextEdit="1"/>
          </p:cNvSpPr>
          <p:nvPr>
            <p:ph type="sldImg"/>
          </p:nvPr>
        </p:nvSpPr>
        <p:spPr>
          <a:ln/>
        </p:spPr>
      </p:sp>
      <p:sp>
        <p:nvSpPr>
          <p:cNvPr id="410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Croup</a:t>
            </a:r>
          </a:p>
          <a:p>
            <a:r>
              <a:rPr lang="en-US" altLang="en-US" dirty="0">
                <a:latin typeface="Times New Roman" charset="0"/>
                <a:ea typeface="MS PGothic" charset="-128"/>
              </a:rPr>
              <a:t>	1. Croup (</a:t>
            </a:r>
            <a:r>
              <a:rPr lang="en-US" altLang="en-US" dirty="0" err="1">
                <a:latin typeface="Times New Roman" charset="0"/>
                <a:ea typeface="MS PGothic" charset="-128"/>
              </a:rPr>
              <a:t>laryngotracheobronchitis</a:t>
            </a:r>
            <a:r>
              <a:rPr lang="en-US" altLang="en-US" dirty="0">
                <a:latin typeface="Times New Roman" charset="0"/>
                <a:ea typeface="MS PGothic" charset="-128"/>
              </a:rPr>
              <a:t>) is an infection of the airway below the level of the vocal cords, usually caused by a virus.</a:t>
            </a:r>
            <a:endParaRPr lang="en-IN" altLang="en-US" dirty="0">
              <a:latin typeface="Times New Roman" charset="0"/>
              <a:ea typeface="MS PGothic" charset="-128"/>
            </a:endParaRPr>
          </a:p>
          <a:p>
            <a:r>
              <a:rPr lang="en-US" altLang="en-US" dirty="0">
                <a:latin typeface="Times New Roman" charset="0"/>
                <a:ea typeface="MS PGothic" charset="-128"/>
              </a:rPr>
              <a:t>		a. Typically seen in children between ages 6 months and 3 years</a:t>
            </a:r>
            <a:endParaRPr lang="en-IN" altLang="en-US" dirty="0">
              <a:latin typeface="Times New Roman" charset="0"/>
              <a:ea typeface="MS PGothic" charset="-128"/>
            </a:endParaRPr>
          </a:p>
          <a:p>
            <a:r>
              <a:rPr lang="en-US" altLang="en-US" dirty="0">
                <a:latin typeface="Times New Roman" charset="0"/>
                <a:ea typeface="MS PGothic" charset="-128"/>
              </a:rPr>
              <a:t>		b. Easily passed between children</a:t>
            </a:r>
            <a:endParaRPr lang="en-IN" altLang="en-US" dirty="0">
              <a:latin typeface="Times New Roman" charset="0"/>
              <a:ea typeface="MS PGothic" charset="-128"/>
            </a:endParaRPr>
          </a:p>
          <a:p>
            <a:r>
              <a:rPr lang="en-US" altLang="en-US" dirty="0">
                <a:latin typeface="Times New Roman" charset="0"/>
                <a:ea typeface="MS PGothic" charset="-128"/>
              </a:rPr>
              <a:t>	2. The disease starts with a cold, cough, and a low-grade fever that develops over 2 days.</a:t>
            </a:r>
            <a:endParaRPr lang="en-IN" altLang="en-US" dirty="0">
              <a:latin typeface="Times New Roman" charset="0"/>
              <a:ea typeface="MS PGothic" charset="-128"/>
            </a:endParaRPr>
          </a:p>
          <a:p>
            <a:r>
              <a:rPr lang="en-US" altLang="en-US" dirty="0">
                <a:latin typeface="Times New Roman" charset="0"/>
                <a:ea typeface="MS PGothic" charset="-128"/>
              </a:rPr>
              <a:t>		a. The hallmark signs of croup are stridor and a seal-bark cough.</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10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58E37B1-8B56-8B45-93F8-83D61BBF594F}" type="slidenum">
              <a:rPr lang="en-US" altLang="en-US" sz="1200"/>
              <a:pPr eaLnBrk="1" hangingPunct="1"/>
              <a:t>117</a:t>
            </a:fld>
            <a:endParaRPr lang="en-US" altLang="en-US" sz="1200"/>
          </a:p>
        </p:txBody>
      </p:sp>
    </p:spTree>
    <p:extLst>
      <p:ext uri="{BB962C8B-B14F-4D97-AF65-F5344CB8AC3E}">
        <p14:creationId xmlns:p14="http://schemas.microsoft.com/office/powerpoint/2010/main" val="44014926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a:ln/>
        </p:spPr>
      </p:sp>
      <p:sp>
        <p:nvSpPr>
          <p:cNvPr id="411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3.  Croup often responds well to the administration of humidified oxygen.</a:t>
            </a:r>
            <a:endParaRPr lang="en-IN" altLang="en-US">
              <a:latin typeface="Times New Roman" charset="0"/>
              <a:ea typeface="MS PGothic" charset="-128"/>
            </a:endParaRPr>
          </a:p>
          <a:p>
            <a:r>
              <a:rPr lang="en-US" altLang="en-US">
                <a:latin typeface="Times New Roman" charset="0"/>
                <a:ea typeface="MS PGothic" charset="-128"/>
              </a:rPr>
              <a:t>	a. Bronchodilators are </a:t>
            </a:r>
            <a:r>
              <a:rPr lang="en-US" altLang="en-US" i="1">
                <a:latin typeface="Times New Roman" charset="0"/>
                <a:ea typeface="MS PGothic" charset="-128"/>
              </a:rPr>
              <a:t>not</a:t>
            </a:r>
            <a:r>
              <a:rPr lang="en-US" altLang="en-US">
                <a:latin typeface="Times New Roman" charset="0"/>
                <a:ea typeface="MS PGothic" charset="-128"/>
              </a:rPr>
              <a:t> indicated for croup and can make the child worse.</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11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66BC4FB-3ACD-6843-88C5-33E813A5F367}" type="slidenum">
              <a:rPr lang="en-US" altLang="en-US" sz="1200"/>
              <a:pPr eaLnBrk="1" hangingPunct="1"/>
              <a:t>118</a:t>
            </a:fld>
            <a:endParaRPr lang="en-US" altLang="en-US" sz="1200"/>
          </a:p>
        </p:txBody>
      </p:sp>
    </p:spTree>
    <p:extLst>
      <p:ext uri="{BB962C8B-B14F-4D97-AF65-F5344CB8AC3E}">
        <p14:creationId xmlns:p14="http://schemas.microsoft.com/office/powerpoint/2010/main" val="165493255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a:ln/>
        </p:spPr>
      </p:sp>
      <p:sp>
        <p:nvSpPr>
          <p:cNvPr id="412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Epiglottitis</a:t>
            </a:r>
          </a:p>
          <a:p>
            <a:r>
              <a:rPr lang="en-US" altLang="en-US" dirty="0">
                <a:latin typeface="Times New Roman" charset="0"/>
                <a:ea typeface="MS PGothic" charset="-128"/>
              </a:rPr>
              <a:t>	1.  Epiglottitis (</a:t>
            </a:r>
            <a:r>
              <a:rPr lang="en-US" altLang="en-US" dirty="0" err="1">
                <a:latin typeface="Times New Roman" charset="0"/>
                <a:ea typeface="MS PGothic" charset="-128"/>
              </a:rPr>
              <a:t>supraglottitis</a:t>
            </a:r>
            <a:r>
              <a:rPr lang="en-US" altLang="en-US" dirty="0">
                <a:latin typeface="Times New Roman" charset="0"/>
                <a:ea typeface="MS PGothic" charset="-128"/>
              </a:rPr>
              <a:t>) is an infection of the soft tissue in the area above the vocal cords.</a:t>
            </a:r>
            <a:endParaRPr lang="en-IN" altLang="en-US" dirty="0">
              <a:latin typeface="Times New Roman" charset="0"/>
              <a:ea typeface="MS PGothic" charset="-128"/>
            </a:endParaRPr>
          </a:p>
          <a:p>
            <a:r>
              <a:rPr lang="en-US" altLang="en-US" dirty="0">
                <a:latin typeface="Times New Roman" charset="0"/>
                <a:ea typeface="MS PGothic" charset="-128"/>
              </a:rPr>
              <a:t>		a.  Bacterial infection is the most common cause.</a:t>
            </a:r>
            <a:endParaRPr lang="en-IN" altLang="en-US" dirty="0">
              <a:latin typeface="Times New Roman" charset="0"/>
              <a:ea typeface="MS PGothic" charset="-128"/>
            </a:endParaRPr>
          </a:p>
          <a:p>
            <a:r>
              <a:rPr lang="en-US" altLang="en-US" dirty="0">
                <a:latin typeface="Times New Roman" charset="0"/>
                <a:ea typeface="MS PGothic" charset="-128"/>
              </a:rPr>
              <a:t>	2.  Since the development of a vaccine against one organism that causes epiglottitis, the incidence of this disease has dramatically decreased.</a:t>
            </a:r>
            <a:endParaRPr lang="en-IN" altLang="en-US" dirty="0">
              <a:latin typeface="Times New Roman" charset="0"/>
              <a:ea typeface="MS PGothic" charset="-128"/>
            </a:endParaRPr>
          </a:p>
          <a:p>
            <a:r>
              <a:rPr lang="en-US" altLang="en-US" dirty="0">
                <a:latin typeface="Times New Roman" charset="0"/>
                <a:ea typeface="MS PGothic" charset="-128"/>
              </a:rPr>
              <a:t>	3.  In preschool- and school-aged children especially, the epiglottis can swell to two to three times its normal size.</a:t>
            </a:r>
            <a:endParaRPr lang="en-IN" altLang="en-US" dirty="0">
              <a:latin typeface="Times New Roman" charset="0"/>
              <a:ea typeface="MS PGothic" charset="-128"/>
            </a:endParaRPr>
          </a:p>
          <a:p>
            <a:r>
              <a:rPr lang="en-US" altLang="en-US" dirty="0">
                <a:latin typeface="Times New Roman" charset="0"/>
                <a:ea typeface="MS PGothic" charset="-128"/>
              </a:rPr>
              <a:t>	4.  Children with this infection look ill, report a very sore throat, and have a high fever.</a:t>
            </a:r>
            <a:endParaRPr lang="en-IN" altLang="en-US" dirty="0">
              <a:latin typeface="Times New Roman" charset="0"/>
              <a:ea typeface="MS PGothic" charset="-128"/>
            </a:endParaRPr>
          </a:p>
          <a:p>
            <a:r>
              <a:rPr lang="en-US" altLang="en-US" dirty="0">
                <a:latin typeface="Times New Roman" charset="0"/>
                <a:ea typeface="MS PGothic" charset="-128"/>
              </a:rPr>
              <a:t>		a. They will often be found in the tripod position and drooling.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12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2420297-6970-3A44-905C-659CE7A5E19E}" type="slidenum">
              <a:rPr lang="en-US" altLang="en-US" sz="1200"/>
              <a:pPr eaLnBrk="1" hangingPunct="1"/>
              <a:t>119</a:t>
            </a:fld>
            <a:endParaRPr lang="en-US" altLang="en-US" sz="1200"/>
          </a:p>
        </p:txBody>
      </p:sp>
    </p:spTree>
    <p:extLst>
      <p:ext uri="{BB962C8B-B14F-4D97-AF65-F5344CB8AC3E}">
        <p14:creationId xmlns:p14="http://schemas.microsoft.com/office/powerpoint/2010/main" val="243205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ＭＳ Ｐゴシック" charset="0"/>
              </a:rPr>
              <a:t>Lecture Outline </a:t>
            </a:r>
          </a:p>
          <a:p>
            <a:pPr>
              <a:defRPr/>
            </a:pPr>
            <a:endParaRPr lang="en-US" dirty="0" smtClean="0">
              <a:cs typeface="ＭＳ Ｐゴシック" charset="0"/>
            </a:endParaRPr>
          </a:p>
          <a:p>
            <a:pPr marL="285750" indent="-285750">
              <a:buFontTx/>
              <a:buAutoNum type="romanUcPeriod"/>
              <a:defRPr/>
            </a:pPr>
            <a:r>
              <a:rPr lang="en-US" dirty="0" smtClean="0">
                <a:cs typeface="ＭＳ Ｐゴシック" charset="0"/>
              </a:rPr>
              <a:t>Introduction</a:t>
            </a:r>
          </a:p>
          <a:p>
            <a:pPr>
              <a:defRPr/>
            </a:pPr>
            <a:r>
              <a:rPr lang="en-US" dirty="0" smtClean="0"/>
              <a:t>A. Children differ anatomically, physically, and emotionally from adults.</a:t>
            </a:r>
            <a:endParaRPr lang="en-IN" dirty="0" smtClean="0"/>
          </a:p>
          <a:p>
            <a:pPr>
              <a:defRPr/>
            </a:pPr>
            <a:r>
              <a:rPr lang="en-US" dirty="0" smtClean="0"/>
              <a:t>	1. The illnesses and injuries that children sustain, and their responses to them, vary based on age or developmental level.</a:t>
            </a:r>
            <a:endParaRPr lang="en-IN" dirty="0" smtClean="0"/>
          </a:p>
          <a:p>
            <a:pPr>
              <a:defRPr/>
            </a:pPr>
            <a:r>
              <a:rPr lang="en-US" dirty="0" smtClean="0"/>
              <a:t>	2. It is important to remember that children are not small adults.</a:t>
            </a:r>
            <a:endParaRPr lang="en-IN" dirty="0" smtClean="0"/>
          </a:p>
          <a:p>
            <a:pPr>
              <a:defRPr/>
            </a:pPr>
            <a:r>
              <a:rPr lang="en-US" dirty="0" smtClean="0"/>
              <a:t>		a. Depending on his or her age, the child may not be able to tell you what is wrong.</a:t>
            </a:r>
            <a:endParaRPr lang="en-IN" dirty="0" smtClean="0"/>
          </a:p>
          <a:p>
            <a:pPr>
              <a:defRPr/>
            </a:pPr>
            <a:r>
              <a:rPr lang="en-US" dirty="0" smtClean="0"/>
              <a:t>	3. Fear of EMS providers and pain can make the child difficult to assess.</a:t>
            </a:r>
            <a:endParaRPr lang="en-IN" dirty="0" smtClean="0"/>
          </a:p>
          <a:p>
            <a:pPr>
              <a:defRPr/>
            </a:pPr>
            <a:r>
              <a:rPr lang="en-US" dirty="0" smtClean="0"/>
              <a:t>		a. Parents or primary caregivers may be stressed, frightened, or behaving irrationally.</a:t>
            </a:r>
            <a:endParaRPr lang="en-IN" dirty="0" smtClean="0"/>
          </a:p>
          <a:p>
            <a:pPr>
              <a:defRPr/>
            </a:pPr>
            <a:r>
              <a:rPr lang="en-US" dirty="0" smtClean="0"/>
              <a:t>		b. For these reasons, pediatrics, the specialized medical practice devoted to the care of young patients, can be challenging.</a:t>
            </a:r>
            <a:endParaRPr lang="en-US" dirty="0" smtClean="0">
              <a:cs typeface="ＭＳ Ｐゴシック" charset="0"/>
            </a:endParaRPr>
          </a:p>
          <a:p>
            <a:pPr>
              <a:defRPr/>
            </a:pPr>
            <a:endParaRPr lang="en-US" dirty="0">
              <a:cs typeface="ＭＳ Ｐゴシック" charset="0"/>
            </a:endParaRPr>
          </a:p>
        </p:txBody>
      </p:sp>
      <p:sp>
        <p:nvSpPr>
          <p:cNvPr id="303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87883A7-F252-B541-9B1B-3FAED70172D6}" type="slidenum">
              <a:rPr lang="en-US" altLang="en-US" sz="1200"/>
              <a:pPr eaLnBrk="1" hangingPunct="1"/>
              <a:t>12</a:t>
            </a:fld>
            <a:endParaRPr lang="en-US" altLang="en-US" sz="1200"/>
          </a:p>
        </p:txBody>
      </p:sp>
    </p:spTree>
    <p:extLst>
      <p:ext uri="{BB962C8B-B14F-4D97-AF65-F5344CB8AC3E}">
        <p14:creationId xmlns:p14="http://schemas.microsoft.com/office/powerpoint/2010/main" val="76152161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Slide Image Placeholder 1"/>
          <p:cNvSpPr>
            <a:spLocks noGrp="1" noRot="1" noChangeAspect="1" noTextEdit="1"/>
          </p:cNvSpPr>
          <p:nvPr>
            <p:ph type="sldImg"/>
          </p:nvPr>
        </p:nvSpPr>
        <p:spPr>
          <a:ln/>
        </p:spPr>
      </p:sp>
      <p:sp>
        <p:nvSpPr>
          <p:cNvPr id="413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Bronchiolitis</a:t>
            </a:r>
          </a:p>
          <a:p>
            <a:r>
              <a:rPr lang="en-US" altLang="en-US" dirty="0">
                <a:latin typeface="Times New Roman" charset="0"/>
                <a:ea typeface="MS PGothic" charset="-128"/>
              </a:rPr>
              <a:t>	1.  Specific viral illness of newborns and toddlers, often caused by respiratory syncytial virus (RSV).</a:t>
            </a:r>
            <a:endParaRPr lang="en-IN" altLang="en-US" dirty="0">
              <a:latin typeface="Times New Roman" charset="0"/>
              <a:ea typeface="MS PGothic" charset="-128"/>
            </a:endParaRPr>
          </a:p>
          <a:p>
            <a:r>
              <a:rPr lang="en-US" altLang="en-US" dirty="0">
                <a:latin typeface="Times New Roman" charset="0"/>
                <a:ea typeface="MS PGothic" charset="-128"/>
              </a:rPr>
              <a:t>		a.  Causes inflammation of the bronchioles.</a:t>
            </a:r>
            <a:endParaRPr lang="en-IN" altLang="en-US" dirty="0">
              <a:latin typeface="Times New Roman" charset="0"/>
              <a:ea typeface="MS PGothic" charset="-128"/>
            </a:endParaRPr>
          </a:p>
          <a:p>
            <a:r>
              <a:rPr lang="en-US" altLang="en-US" dirty="0">
                <a:latin typeface="Times New Roman" charset="0"/>
                <a:ea typeface="MS PGothic" charset="-128"/>
              </a:rPr>
              <a:t>		b.  RSV is highly contagious and spread through coughing or sneezing.</a:t>
            </a:r>
            <a:endParaRPr lang="en-IN" altLang="en-US" dirty="0">
              <a:latin typeface="Times New Roman" charset="0"/>
              <a:ea typeface="MS PGothic" charset="-128"/>
            </a:endParaRPr>
          </a:p>
          <a:p>
            <a:r>
              <a:rPr lang="en-US" altLang="en-US" dirty="0">
                <a:latin typeface="Times New Roman" charset="0"/>
                <a:ea typeface="MS PGothic" charset="-128"/>
              </a:rPr>
              <a:t>		c.  Virus can survive on </a:t>
            </a:r>
            <a:r>
              <a:rPr lang="en-US" altLang="en-US" dirty="0" smtClean="0">
                <a:latin typeface="Times New Roman" charset="0"/>
                <a:ea typeface="MS PGothic" charset="-128"/>
              </a:rPr>
              <a:t>surfaces,</a:t>
            </a:r>
            <a:r>
              <a:rPr lang="en-US" altLang="en-US" baseline="0" dirty="0" smtClean="0">
                <a:latin typeface="Times New Roman" charset="0"/>
                <a:ea typeface="MS PGothic" charset="-128"/>
              </a:rPr>
              <a:t> including hands and clothes.</a:t>
            </a:r>
            <a:endParaRPr lang="en-IN" altLang="en-US" dirty="0">
              <a:latin typeface="Times New Roman" charset="0"/>
              <a:ea typeface="MS PGothic" charset="-128"/>
            </a:endParaRPr>
          </a:p>
          <a:p>
            <a:r>
              <a:rPr lang="en-US" altLang="en-US" dirty="0">
                <a:latin typeface="Times New Roman" charset="0"/>
                <a:ea typeface="MS PGothic" charset="-128"/>
              </a:rPr>
              <a:t>		d.  Virus tends to spread rapidly through schools and childcare centers.</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13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63CE9DE-794C-1E42-8CB3-5778314FD00D}" type="slidenum">
              <a:rPr lang="en-US" altLang="en-US" sz="1200"/>
              <a:pPr eaLnBrk="1" hangingPunct="1"/>
              <a:t>120</a:t>
            </a:fld>
            <a:endParaRPr lang="en-US" altLang="en-US" sz="1200"/>
          </a:p>
        </p:txBody>
      </p:sp>
    </p:spTree>
    <p:extLst>
      <p:ext uri="{BB962C8B-B14F-4D97-AF65-F5344CB8AC3E}">
        <p14:creationId xmlns:p14="http://schemas.microsoft.com/office/powerpoint/2010/main" val="89379439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Slide Image Placeholder 1"/>
          <p:cNvSpPr>
            <a:spLocks noGrp="1" noRot="1" noChangeAspect="1" noTextEdit="1"/>
          </p:cNvSpPr>
          <p:nvPr>
            <p:ph type="sldImg"/>
          </p:nvPr>
        </p:nvSpPr>
        <p:spPr>
          <a:ln/>
        </p:spPr>
      </p:sp>
      <p:sp>
        <p:nvSpPr>
          <p:cNvPr id="414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2.  More common in premature infants and results in copious secretion that may require suctioning</a:t>
            </a:r>
            <a:endParaRPr lang="en-IN" altLang="en-US">
              <a:latin typeface="Times New Roman" charset="0"/>
              <a:ea typeface="MS PGothic" charset="-128"/>
            </a:endParaRPr>
          </a:p>
          <a:p>
            <a:r>
              <a:rPr lang="en-US" altLang="en-US">
                <a:latin typeface="Times New Roman" charset="0"/>
                <a:ea typeface="MS PGothic" charset="-128"/>
              </a:rPr>
              <a:t>	a.  Occurs during the first 2 years of life and is more common in males</a:t>
            </a:r>
            <a:endParaRPr lang="en-IN" altLang="en-US">
              <a:latin typeface="Times New Roman" charset="0"/>
              <a:ea typeface="MS PGothic" charset="-128"/>
            </a:endParaRPr>
          </a:p>
          <a:p>
            <a:r>
              <a:rPr lang="en-US" altLang="en-US">
                <a:latin typeface="Times New Roman" charset="0"/>
                <a:ea typeface="MS PGothic" charset="-128"/>
              </a:rPr>
              <a:t>	b.  Most widespread in winter and early spring</a:t>
            </a:r>
            <a:endParaRPr lang="en-IN" altLang="en-US">
              <a:latin typeface="Times New Roman" charset="0"/>
              <a:ea typeface="MS PGothic" charset="-128"/>
            </a:endParaRPr>
          </a:p>
          <a:p>
            <a:r>
              <a:rPr lang="en-US" altLang="en-US">
                <a:latin typeface="Times New Roman" charset="0"/>
                <a:ea typeface="MS PGothic" charset="-128"/>
              </a:rPr>
              <a:t>	c. Bronchioles become inflamed, swell, and fill with mucus. </a:t>
            </a:r>
            <a:endParaRPr lang="en-IN" altLang="en-US">
              <a:latin typeface="Times New Roman" charset="0"/>
              <a:ea typeface="MS PGothic" charset="-128"/>
            </a:endParaRPr>
          </a:p>
          <a:p>
            <a:r>
              <a:rPr lang="en-US" altLang="en-US">
                <a:latin typeface="Times New Roman" charset="0"/>
                <a:ea typeface="MS PGothic" charset="-128"/>
              </a:rPr>
              <a:t>	d. Airways of infants and young children can easily become blocked.</a:t>
            </a:r>
            <a:endParaRPr lang="en-IN" altLang="en-US">
              <a:latin typeface="Times New Roman" charset="0"/>
              <a:ea typeface="MS PGothic" charset="-128"/>
            </a:endParaRPr>
          </a:p>
          <a:p>
            <a:r>
              <a:rPr lang="en-US" altLang="en-US">
                <a:latin typeface="Times New Roman" charset="0"/>
                <a:ea typeface="MS PGothic" charset="-128"/>
              </a:rPr>
              <a:t>3.  Look for signs of dehydration, shortness of breath, and fever.</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14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63ACC1-6A7A-C546-9806-AC36EBD1535C}" type="slidenum">
              <a:rPr lang="en-US" altLang="en-US" sz="1200"/>
              <a:pPr eaLnBrk="1" hangingPunct="1"/>
              <a:t>121</a:t>
            </a:fld>
            <a:endParaRPr lang="en-US" altLang="en-US" sz="1200"/>
          </a:p>
        </p:txBody>
      </p:sp>
    </p:spTree>
    <p:extLst>
      <p:ext uri="{BB962C8B-B14F-4D97-AF65-F5344CB8AC3E}">
        <p14:creationId xmlns:p14="http://schemas.microsoft.com/office/powerpoint/2010/main" val="35435322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a:ln/>
        </p:spPr>
      </p:sp>
      <p:sp>
        <p:nvSpPr>
          <p:cNvPr id="415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4.  Treatment of bronchiolitis in the pediatric patient</a:t>
            </a:r>
            <a:endParaRPr lang="en-IN" altLang="en-US">
              <a:latin typeface="Times New Roman" charset="0"/>
              <a:ea typeface="MS PGothic" charset="-128"/>
            </a:endParaRPr>
          </a:p>
          <a:p>
            <a:r>
              <a:rPr lang="en-US" altLang="en-US">
                <a:latin typeface="Times New Roman" charset="0"/>
                <a:ea typeface="MS PGothic" charset="-128"/>
              </a:rPr>
              <a:t>	a.  Display a calm demeanor when approaching.</a:t>
            </a:r>
            <a:endParaRPr lang="en-IN" altLang="en-US">
              <a:latin typeface="Times New Roman" charset="0"/>
              <a:ea typeface="MS PGothic" charset="-128"/>
            </a:endParaRPr>
          </a:p>
          <a:p>
            <a:r>
              <a:rPr lang="en-US" altLang="en-US">
                <a:latin typeface="Times New Roman" charset="0"/>
                <a:ea typeface="MS PGothic" charset="-128"/>
              </a:rPr>
              <a:t>	b.  Allow patient to remain in position of comfort.</a:t>
            </a:r>
            <a:endParaRPr lang="en-IN" altLang="en-US">
              <a:latin typeface="Times New Roman" charset="0"/>
              <a:ea typeface="MS PGothic" charset="-128"/>
            </a:endParaRPr>
          </a:p>
          <a:p>
            <a:r>
              <a:rPr lang="en-US" altLang="en-US">
                <a:latin typeface="Times New Roman" charset="0"/>
                <a:ea typeface="MS PGothic" charset="-128"/>
              </a:rPr>
              <a:t>	c.  Treat airway and breathing problems as appropriate.</a:t>
            </a:r>
            <a:endParaRPr lang="en-IN" altLang="en-US">
              <a:latin typeface="Times New Roman" charset="0"/>
              <a:ea typeface="MS PGothic" charset="-128"/>
            </a:endParaRPr>
          </a:p>
          <a:p>
            <a:r>
              <a:rPr lang="en-US" altLang="en-US">
                <a:latin typeface="Times New Roman" charset="0"/>
                <a:ea typeface="MS PGothic" charset="-128"/>
              </a:rPr>
              <a:t>	d.  Humidified oxygen is helpful if available.</a:t>
            </a:r>
            <a:endParaRPr lang="en-IN" altLang="en-US">
              <a:latin typeface="Times New Roman" charset="0"/>
              <a:ea typeface="MS PGothic" charset="-128"/>
            </a:endParaRPr>
          </a:p>
          <a:p>
            <a:r>
              <a:rPr lang="en-US" altLang="en-US">
                <a:latin typeface="Times New Roman" charset="0"/>
                <a:ea typeface="MS PGothic" charset="-128"/>
              </a:rPr>
              <a:t>	e.  Consider ALS backup.</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15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D59CFC2-B1D7-F74F-B307-1989684C75D5}" type="slidenum">
              <a:rPr lang="en-US" altLang="en-US" sz="1200"/>
              <a:pPr eaLnBrk="1" hangingPunct="1"/>
              <a:t>122</a:t>
            </a:fld>
            <a:endParaRPr lang="en-US" altLang="en-US" sz="1200"/>
          </a:p>
        </p:txBody>
      </p:sp>
    </p:spTree>
    <p:extLst>
      <p:ext uri="{BB962C8B-B14F-4D97-AF65-F5344CB8AC3E}">
        <p14:creationId xmlns:p14="http://schemas.microsoft.com/office/powerpoint/2010/main" val="6425498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Slide Image Placeholder 1"/>
          <p:cNvSpPr>
            <a:spLocks noGrp="1" noRot="1" noChangeAspect="1" noTextEdit="1"/>
          </p:cNvSpPr>
          <p:nvPr>
            <p:ph type="sldImg"/>
          </p:nvPr>
        </p:nvSpPr>
        <p:spPr>
          <a:ln/>
        </p:spPr>
      </p:sp>
      <p:sp>
        <p:nvSpPr>
          <p:cNvPr id="416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Pertussis</a:t>
            </a:r>
          </a:p>
          <a:p>
            <a:r>
              <a:rPr lang="en-US" altLang="en-US" dirty="0">
                <a:latin typeface="Times New Roman" charset="0"/>
                <a:ea typeface="MS PGothic" charset="-128"/>
              </a:rPr>
              <a:t>	1.  Pertussis, also known as whooping cough, is a communicable disease caused by a bacterium that is spread through respiratory droplets.</a:t>
            </a:r>
            <a:endParaRPr lang="en-IN" altLang="en-US" dirty="0">
              <a:latin typeface="Times New Roman" charset="0"/>
              <a:ea typeface="MS PGothic" charset="-128"/>
            </a:endParaRPr>
          </a:p>
          <a:p>
            <a:r>
              <a:rPr lang="en-US" altLang="en-US" dirty="0">
                <a:latin typeface="Times New Roman" charset="0"/>
                <a:ea typeface="MS PGothic" charset="-128"/>
              </a:rPr>
              <a:t>	2.  As the result of vaccinations, this potentially deadly disease is less common in the United States.</a:t>
            </a:r>
            <a:endParaRPr lang="en-IN" altLang="en-US" dirty="0">
              <a:latin typeface="Times New Roman" charset="0"/>
              <a:ea typeface="MS PGothic" charset="-128"/>
            </a:endParaRPr>
          </a:p>
          <a:p>
            <a:r>
              <a:rPr lang="en-US" altLang="en-US" dirty="0">
                <a:latin typeface="Times New Roman" charset="0"/>
                <a:ea typeface="MS PGothic" charset="-128"/>
              </a:rPr>
              <a:t>	3.  The typical signs and symptoms are similar to a common cold: coughing, sneezing, and a runny nose.</a:t>
            </a:r>
            <a:endParaRPr lang="en-IN" altLang="en-US" dirty="0">
              <a:latin typeface="Times New Roman" charset="0"/>
              <a:ea typeface="MS PGothic" charset="-128"/>
            </a:endParaRPr>
          </a:p>
          <a:p>
            <a:r>
              <a:rPr lang="en-US" altLang="en-US" dirty="0">
                <a:latin typeface="Times New Roman" charset="0"/>
                <a:ea typeface="MS PGothic" charset="-128"/>
              </a:rPr>
              <a:t>		a. As the disease progresses, the coughing becomes more severe and is characterized by the distinctive whoop sound heard during inspiration.</a:t>
            </a:r>
            <a:endParaRPr lang="en-IN" altLang="en-US" dirty="0">
              <a:latin typeface="Times New Roman" charset="0"/>
              <a:ea typeface="MS PGothic" charset="-128"/>
            </a:endParaRPr>
          </a:p>
          <a:p>
            <a:r>
              <a:rPr lang="en-US" altLang="en-US" dirty="0">
                <a:latin typeface="Times New Roman" charset="0"/>
                <a:ea typeface="MS PGothic" charset="-128"/>
              </a:rPr>
              <a:t>		b. Infants infected with pertussis may develop pneumonia or respiratory failure.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16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4590011-2D55-374A-902E-296C077000B3}" type="slidenum">
              <a:rPr lang="en-US" altLang="en-US" sz="1200"/>
              <a:pPr eaLnBrk="1" hangingPunct="1"/>
              <a:t>123</a:t>
            </a:fld>
            <a:endParaRPr lang="en-US" altLang="en-US" sz="1200"/>
          </a:p>
        </p:txBody>
      </p:sp>
    </p:spTree>
    <p:extLst>
      <p:ext uri="{BB962C8B-B14F-4D97-AF65-F5344CB8AC3E}">
        <p14:creationId xmlns:p14="http://schemas.microsoft.com/office/powerpoint/2010/main" val="178780393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a:ln/>
        </p:spPr>
      </p:sp>
      <p:sp>
        <p:nvSpPr>
          <p:cNvPr id="417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4. To treat pediatric patients, keep the airway patent (open) and transport.</a:t>
            </a:r>
            <a:endParaRPr lang="en-IN" altLang="en-US">
              <a:latin typeface="Times New Roman" charset="0"/>
              <a:ea typeface="MS PGothic" charset="-128"/>
            </a:endParaRPr>
          </a:p>
          <a:p>
            <a:r>
              <a:rPr lang="en-US" altLang="en-US">
                <a:latin typeface="Times New Roman" charset="0"/>
                <a:ea typeface="MS PGothic" charset="-128"/>
              </a:rPr>
              <a:t>5. Pertussis is contagious, so follow standard precautions, including wearing a mask and eye protection.</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17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58CFF1C-71A7-1C4E-ADAA-D5186B200800}" type="slidenum">
              <a:rPr lang="en-US" altLang="en-US" sz="1200"/>
              <a:pPr eaLnBrk="1" hangingPunct="1"/>
              <a:t>124</a:t>
            </a:fld>
            <a:endParaRPr lang="en-US" altLang="en-US" sz="1200"/>
          </a:p>
        </p:txBody>
      </p:sp>
    </p:spTree>
    <p:extLst>
      <p:ext uri="{BB962C8B-B14F-4D97-AF65-F5344CB8AC3E}">
        <p14:creationId xmlns:p14="http://schemas.microsoft.com/office/powerpoint/2010/main" val="2961394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Slide Image Placeholder 1"/>
          <p:cNvSpPr>
            <a:spLocks noGrp="1" noRot="1" noChangeAspect="1" noTextEdit="1"/>
          </p:cNvSpPr>
          <p:nvPr>
            <p:ph type="sldImg"/>
          </p:nvPr>
        </p:nvSpPr>
        <p:spPr>
          <a:ln/>
        </p:spPr>
      </p:sp>
      <p:sp>
        <p:nvSpPr>
          <p:cNvPr id="418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In children with inadequate ventilation,</a:t>
            </a:r>
            <a:r>
              <a:rPr lang="en-US" altLang="en-US" baseline="0" dirty="0" smtClean="0">
                <a:latin typeface="Times New Roman" charset="0"/>
                <a:ea typeface="MS PGothic" charset="-128"/>
              </a:rPr>
              <a:t> use an airway adjunct</a:t>
            </a:r>
            <a:r>
              <a:rPr lang="en-US" altLang="en-US" dirty="0" smtClean="0">
                <a:latin typeface="Times New Roman" charset="0"/>
                <a:ea typeface="MS PGothic" charset="-128"/>
              </a:rPr>
              <a:t>.  </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Airway </a:t>
            </a:r>
            <a:r>
              <a:rPr lang="en-US" altLang="en-US" dirty="0">
                <a:latin typeface="Times New Roman" charset="0"/>
                <a:ea typeface="MS PGothic" charset="-128"/>
              </a:rPr>
              <a:t>adjuncts</a:t>
            </a:r>
          </a:p>
          <a:p>
            <a:r>
              <a:rPr lang="en-US" altLang="en-US" dirty="0">
                <a:latin typeface="Times New Roman" charset="0"/>
                <a:ea typeface="MS PGothic" charset="-128"/>
              </a:rPr>
              <a:t>	1.  Devices that help to maintain the airway or assist in providing artificial ventilation, including:</a:t>
            </a:r>
            <a:endParaRPr lang="en-IN" altLang="en-US" dirty="0">
              <a:latin typeface="Times New Roman" charset="0"/>
              <a:ea typeface="MS PGothic" charset="-128"/>
            </a:endParaRPr>
          </a:p>
          <a:p>
            <a:r>
              <a:rPr lang="en-US" altLang="en-US" dirty="0">
                <a:latin typeface="Times New Roman" charset="0"/>
                <a:ea typeface="MS PGothic" charset="-128"/>
              </a:rPr>
              <a:t>		a. Oropharyngeal and nasopharyngeal airways</a:t>
            </a:r>
            <a:endParaRPr lang="en-IN" altLang="en-US" dirty="0">
              <a:latin typeface="Times New Roman" charset="0"/>
              <a:ea typeface="MS PGothic" charset="-128"/>
            </a:endParaRPr>
          </a:p>
          <a:p>
            <a:r>
              <a:rPr lang="en-US" altLang="en-US" dirty="0">
                <a:latin typeface="Times New Roman" charset="0"/>
                <a:ea typeface="MS PGothic" charset="-128"/>
              </a:rPr>
              <a:t>		b. Bite blocks</a:t>
            </a:r>
            <a:endParaRPr lang="en-IN" altLang="en-US" dirty="0">
              <a:latin typeface="Times New Roman" charset="0"/>
              <a:ea typeface="MS PGothic" charset="-128"/>
            </a:endParaRPr>
          </a:p>
          <a:p>
            <a:r>
              <a:rPr lang="en-US" altLang="en-US" dirty="0">
                <a:latin typeface="Times New Roman" charset="0"/>
                <a:ea typeface="MS PGothic" charset="-128"/>
              </a:rPr>
              <a:t>		c. BVMs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18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E7AAA75-795F-3A4A-8439-667160F6DBFA}" type="slidenum">
              <a:rPr lang="en-US" altLang="en-US" sz="1200"/>
              <a:pPr eaLnBrk="1" hangingPunct="1"/>
              <a:t>125</a:t>
            </a:fld>
            <a:endParaRPr lang="en-US" altLang="en-US" sz="1200"/>
          </a:p>
        </p:txBody>
      </p:sp>
    </p:spTree>
    <p:extLst>
      <p:ext uri="{BB962C8B-B14F-4D97-AF65-F5344CB8AC3E}">
        <p14:creationId xmlns:p14="http://schemas.microsoft.com/office/powerpoint/2010/main" val="165291838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Slide Image Placeholder 1"/>
          <p:cNvSpPr>
            <a:spLocks noGrp="1" noRot="1" noChangeAspect="1" noTextEdit="1"/>
          </p:cNvSpPr>
          <p:nvPr>
            <p:ph type="sldImg"/>
          </p:nvPr>
        </p:nvSpPr>
        <p:spPr>
          <a:ln/>
        </p:spPr>
      </p:sp>
      <p:sp>
        <p:nvSpPr>
          <p:cNvPr id="419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2. Oropharyngeal airway</a:t>
            </a:r>
            <a:endParaRPr lang="en-IN" altLang="en-US">
              <a:latin typeface="Times New Roman" charset="0"/>
              <a:ea typeface="MS PGothic" charset="-128"/>
            </a:endParaRPr>
          </a:p>
          <a:p>
            <a:r>
              <a:rPr lang="en-US" altLang="en-US">
                <a:latin typeface="Times New Roman" charset="0"/>
                <a:ea typeface="MS PGothic" charset="-128"/>
              </a:rPr>
              <a:t>	a. Designed to keep the tongue from blocking the airway and makes suctioning easier</a:t>
            </a:r>
            <a:endParaRPr lang="en-IN" altLang="en-US">
              <a:latin typeface="Times New Roman" charset="0"/>
              <a:ea typeface="MS PGothic" charset="-128"/>
            </a:endParaRPr>
          </a:p>
          <a:p>
            <a:r>
              <a:rPr lang="en-US" altLang="en-US">
                <a:latin typeface="Times New Roman" charset="0"/>
                <a:ea typeface="MS PGothic" charset="-128"/>
              </a:rPr>
              <a:t>	b.  Should be used for pediatric patients who are unconscious and in possible respiratory failure</a:t>
            </a:r>
            <a:endParaRPr lang="en-IN" altLang="en-US">
              <a:latin typeface="Times New Roman" charset="0"/>
              <a:ea typeface="MS PGothic" charset="-128"/>
            </a:endParaRPr>
          </a:p>
          <a:p>
            <a:r>
              <a:rPr lang="en-US" altLang="en-US">
                <a:latin typeface="Times New Roman" charset="0"/>
                <a:ea typeface="MS PGothic" charset="-128"/>
              </a:rPr>
              <a:t>		i.  Should not be used in conscious patients, those who have a gag reflex, or who may have ingested a caustic or petroleum-based product</a:t>
            </a:r>
            <a:endParaRPr lang="en-IN" altLang="en-US">
              <a:latin typeface="Times New Roman" charset="0"/>
              <a:ea typeface="MS PGothic" charset="-128"/>
            </a:endParaRPr>
          </a:p>
          <a:p>
            <a:r>
              <a:rPr lang="en-US" altLang="en-US">
                <a:latin typeface="Times New Roman" charset="0"/>
                <a:ea typeface="MS PGothic" charset="-128"/>
              </a:rPr>
              <a:t>	c.  See Skill Drill 34-2. </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19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4D4D5F1-5949-AF4C-A513-8CE10B45FEAB}" type="slidenum">
              <a:rPr lang="en-US" altLang="en-US" sz="1200"/>
              <a:pPr eaLnBrk="1" hangingPunct="1"/>
              <a:t>126</a:t>
            </a:fld>
            <a:endParaRPr lang="en-US" altLang="en-US" sz="1200"/>
          </a:p>
        </p:txBody>
      </p:sp>
    </p:spTree>
    <p:extLst>
      <p:ext uri="{BB962C8B-B14F-4D97-AF65-F5344CB8AC3E}">
        <p14:creationId xmlns:p14="http://schemas.microsoft.com/office/powerpoint/2010/main" val="75085591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Slide Image Placeholder 1"/>
          <p:cNvSpPr>
            <a:spLocks noGrp="1" noRot="1" noChangeAspect="1" noTextEdit="1"/>
          </p:cNvSpPr>
          <p:nvPr>
            <p:ph type="sldImg"/>
          </p:nvPr>
        </p:nvSpPr>
        <p:spPr>
          <a:ln/>
        </p:spPr>
      </p:sp>
      <p:sp>
        <p:nvSpPr>
          <p:cNvPr id="420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Nasopharyngeal airway.</a:t>
            </a:r>
            <a:endParaRPr lang="en-IN" altLang="en-US" dirty="0">
              <a:latin typeface="Times New Roman" charset="0"/>
              <a:ea typeface="MS PGothic" charset="-128"/>
            </a:endParaRPr>
          </a:p>
          <a:p>
            <a:r>
              <a:rPr lang="en-US" altLang="en-US" dirty="0">
                <a:latin typeface="Times New Roman" charset="0"/>
                <a:ea typeface="MS PGothic" charset="-128"/>
              </a:rPr>
              <a:t>	a.  Usually well tolerated and not as likely to cause vomiting</a:t>
            </a:r>
            <a:endParaRPr lang="en-IN" altLang="en-US" dirty="0">
              <a:latin typeface="Times New Roman" charset="0"/>
              <a:ea typeface="MS PGothic" charset="-128"/>
            </a:endParaRPr>
          </a:p>
          <a:p>
            <a:r>
              <a:rPr lang="en-US" altLang="en-US" dirty="0">
                <a:latin typeface="Times New Roman" charset="0"/>
                <a:ea typeface="MS PGothic" charset="-128"/>
              </a:rPr>
              <a:t>	b.  Used for responsive pediatric patients</a:t>
            </a:r>
            <a:endParaRPr lang="en-IN" altLang="en-US" dirty="0">
              <a:latin typeface="Times New Roman" charset="0"/>
              <a:ea typeface="MS PGothic" charset="-128"/>
            </a:endParaRPr>
          </a:p>
          <a:p>
            <a:r>
              <a:rPr lang="en-US" altLang="en-US" dirty="0">
                <a:latin typeface="Times New Roman" charset="0"/>
                <a:ea typeface="MS PGothic" charset="-128"/>
              </a:rPr>
              <a:t>	c.  Used in association with possible respiratory failure</a:t>
            </a:r>
            <a:endParaRPr lang="en-IN" altLang="en-US" dirty="0">
              <a:latin typeface="Times New Roman" charset="0"/>
              <a:ea typeface="MS PGothic" charset="-128"/>
            </a:endParaRPr>
          </a:p>
          <a:p>
            <a:r>
              <a:rPr lang="en-US" altLang="en-US" dirty="0">
                <a:latin typeface="Times New Roman" charset="0"/>
                <a:ea typeface="MS PGothic" charset="-128"/>
              </a:rPr>
              <a:t>	d.  Rarely used in infants younger than 1 year</a:t>
            </a:r>
            <a:endParaRPr lang="en-IN" altLang="en-US" dirty="0">
              <a:latin typeface="Times New Roman" charset="0"/>
              <a:ea typeface="MS PGothic" charset="-128"/>
            </a:endParaRPr>
          </a:p>
          <a:p>
            <a:r>
              <a:rPr lang="en-US" altLang="en-US" dirty="0">
                <a:latin typeface="Times New Roman" charset="0"/>
                <a:ea typeface="MS PGothic" charset="-128"/>
              </a:rPr>
              <a:t>	e.  Should not be used in pediatric patients with nasal obstruction or </a:t>
            </a:r>
            <a:r>
              <a:rPr lang="en-US" altLang="en-US" dirty="0" smtClean="0">
                <a:latin typeface="Times New Roman" charset="0"/>
                <a:ea typeface="MS PGothic" charset="-128"/>
              </a:rPr>
              <a:t>moderate to severe head trauma, as it could increase</a:t>
            </a:r>
            <a:r>
              <a:rPr lang="en-US" altLang="en-US" baseline="0" dirty="0" smtClean="0">
                <a:latin typeface="Times New Roman" charset="0"/>
                <a:ea typeface="MS PGothic" charset="-128"/>
              </a:rPr>
              <a:t> intracranial pressure.</a:t>
            </a:r>
            <a:endParaRPr lang="en-IN" altLang="en-US" dirty="0">
              <a:latin typeface="Times New Roman" charset="0"/>
              <a:ea typeface="MS PGothic" charset="-128"/>
            </a:endParaRPr>
          </a:p>
          <a:p>
            <a:r>
              <a:rPr lang="en-US" altLang="en-US" dirty="0">
                <a:latin typeface="Times New Roman" charset="0"/>
                <a:ea typeface="MS PGothic" charset="-128"/>
              </a:rPr>
              <a:t>	f.  See Skill Drill 34-3.</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20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BFF5275-752F-024C-A0A6-AB69256D4E6B}" type="slidenum">
              <a:rPr lang="en-US" altLang="en-US" sz="1200"/>
              <a:pPr eaLnBrk="1" hangingPunct="1"/>
              <a:t>127</a:t>
            </a:fld>
            <a:endParaRPr lang="en-US" altLang="en-US" sz="1200"/>
          </a:p>
        </p:txBody>
      </p:sp>
    </p:spTree>
    <p:extLst>
      <p:ext uri="{BB962C8B-B14F-4D97-AF65-F5344CB8AC3E}">
        <p14:creationId xmlns:p14="http://schemas.microsoft.com/office/powerpoint/2010/main" val="102136959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Slide Image Placeholder 1"/>
          <p:cNvSpPr>
            <a:spLocks noGrp="1" noRot="1" noChangeAspect="1" noTextEdit="1"/>
          </p:cNvSpPr>
          <p:nvPr>
            <p:ph type="sldImg"/>
          </p:nvPr>
        </p:nvSpPr>
        <p:spPr>
          <a:ln/>
        </p:spPr>
      </p:sp>
      <p:sp>
        <p:nvSpPr>
          <p:cNvPr id="421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Potential problems: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An airway with a small diameter may easily become obstructed by mucus, blood, vomitus, or the soft tissues of the pharynx.</a:t>
            </a:r>
            <a:endParaRPr lang="en-IN" altLang="en-US" dirty="0">
              <a:latin typeface="Times New Roman" charset="0"/>
              <a:ea typeface="MS PGothic" charset="-128"/>
            </a:endParaRPr>
          </a:p>
          <a:p>
            <a:r>
              <a:rPr lang="en-US" altLang="en-US" dirty="0">
                <a:latin typeface="Times New Roman" charset="0"/>
                <a:ea typeface="MS PGothic" charset="-128"/>
              </a:rPr>
              <a:t>	ii.  If the airway is too long, it may stimulate the </a:t>
            </a:r>
            <a:r>
              <a:rPr lang="en-US" altLang="en-US" dirty="0" err="1">
                <a:latin typeface="Times New Roman" charset="0"/>
                <a:ea typeface="MS PGothic" charset="-128"/>
              </a:rPr>
              <a:t>vagus</a:t>
            </a:r>
            <a:r>
              <a:rPr lang="en-US" altLang="en-US" dirty="0">
                <a:latin typeface="Times New Roman" charset="0"/>
                <a:ea typeface="MS PGothic" charset="-128"/>
              </a:rPr>
              <a:t> nerve and slow the heart rate, or enter the esophagus, causing gastric distention.</a:t>
            </a:r>
            <a:endParaRPr lang="en-IN" altLang="en-US" dirty="0">
              <a:latin typeface="Times New Roman" charset="0"/>
              <a:ea typeface="MS PGothic" charset="-128"/>
            </a:endParaRPr>
          </a:p>
          <a:p>
            <a:r>
              <a:rPr lang="en-US" altLang="en-US" dirty="0">
                <a:latin typeface="Times New Roman" charset="0"/>
                <a:ea typeface="MS PGothic" charset="-128"/>
              </a:rPr>
              <a:t>	iii. May cause a spasm of the larynx and result in vomiting if inserted into responsive patient.</a:t>
            </a:r>
            <a:endParaRPr lang="en-IN" altLang="en-US" dirty="0">
              <a:latin typeface="Times New Roman" charset="0"/>
              <a:ea typeface="MS PGothic" charset="-128"/>
            </a:endParaRPr>
          </a:p>
          <a:p>
            <a:r>
              <a:rPr lang="en-US" altLang="en-US" dirty="0">
                <a:latin typeface="Times New Roman" charset="0"/>
                <a:ea typeface="MS PGothic" charset="-128"/>
              </a:rPr>
              <a:t>	iv. Nasopharyngeal airways should not be used when pediatric patients have facial trauma because the airway may tear soft tissues and cause bleeding into the airway.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21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5560EB6-2E7D-074B-A691-54C4192484EF}" type="slidenum">
              <a:rPr lang="en-US" altLang="en-US" sz="1200"/>
              <a:pPr eaLnBrk="1" hangingPunct="1"/>
              <a:t>128</a:t>
            </a:fld>
            <a:endParaRPr lang="en-US" altLang="en-US" sz="1200"/>
          </a:p>
        </p:txBody>
      </p:sp>
    </p:spTree>
    <p:extLst>
      <p:ext uri="{BB962C8B-B14F-4D97-AF65-F5344CB8AC3E}">
        <p14:creationId xmlns:p14="http://schemas.microsoft.com/office/powerpoint/2010/main" val="132204311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Slide Image Placeholder 1"/>
          <p:cNvSpPr>
            <a:spLocks noGrp="1" noRot="1" noChangeAspect="1" noTextEdit="1"/>
          </p:cNvSpPr>
          <p:nvPr>
            <p:ph type="sldImg"/>
          </p:nvPr>
        </p:nvSpPr>
        <p:spPr>
          <a:ln/>
        </p:spPr>
      </p:sp>
      <p:sp>
        <p:nvSpPr>
          <p:cNvPr id="422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J.  Oxygen delivery devices</a:t>
            </a:r>
          </a:p>
          <a:p>
            <a:r>
              <a:rPr lang="en-US" altLang="en-US" dirty="0">
                <a:latin typeface="Times New Roman" charset="0"/>
                <a:ea typeface="MS PGothic" charset="-128"/>
              </a:rPr>
              <a:t>	1. In treating infants and children who require more than the usual 21% oxygen found in room air, you have several options.</a:t>
            </a:r>
            <a:endParaRPr lang="en-IN" altLang="en-US" dirty="0">
              <a:latin typeface="Times New Roman" charset="0"/>
              <a:ea typeface="MS PGothic" charset="-128"/>
            </a:endParaRPr>
          </a:p>
          <a:p>
            <a:r>
              <a:rPr lang="en-US" altLang="en-US" dirty="0">
                <a:latin typeface="Times New Roman" charset="0"/>
                <a:ea typeface="MS PGothic" charset="-128"/>
              </a:rPr>
              <a:t>		a.  Blow-by technique at 6 L/min provides more than 21% oxygen concentration.</a:t>
            </a:r>
            <a:endParaRPr lang="en-IN" altLang="en-US" dirty="0">
              <a:latin typeface="Times New Roman" charset="0"/>
              <a:ea typeface="MS PGothic" charset="-128"/>
            </a:endParaRPr>
          </a:p>
          <a:p>
            <a:r>
              <a:rPr lang="en-US" altLang="en-US" dirty="0">
                <a:latin typeface="Times New Roman" charset="0"/>
                <a:ea typeface="MS PGothic" charset="-128"/>
              </a:rPr>
              <a:t>		b.  Nasal cannula at 1 to 6 L/min provides 24% to 44% oxygen concentration.</a:t>
            </a:r>
            <a:endParaRPr lang="en-IN" altLang="en-US" dirty="0">
              <a:latin typeface="Times New Roman" charset="0"/>
              <a:ea typeface="MS PGothic" charset="-128"/>
            </a:endParaRPr>
          </a:p>
          <a:p>
            <a:r>
              <a:rPr lang="en-US" altLang="en-US" dirty="0">
                <a:latin typeface="Times New Roman" charset="0"/>
                <a:ea typeface="MS PGothic" charset="-128"/>
              </a:rPr>
              <a:t>		c.  </a:t>
            </a:r>
            <a:r>
              <a:rPr lang="en-US" altLang="en-US" dirty="0" err="1">
                <a:latin typeface="Times New Roman" charset="0"/>
                <a:ea typeface="MS PGothic" charset="-128"/>
              </a:rPr>
              <a:t>Nonrebreathing</a:t>
            </a:r>
            <a:r>
              <a:rPr lang="en-US" altLang="en-US" dirty="0">
                <a:latin typeface="Times New Roman" charset="0"/>
                <a:ea typeface="MS PGothic" charset="-128"/>
              </a:rPr>
              <a:t> mask at 10 to 15 L/min provides up to 95% oxygen concentration.</a:t>
            </a:r>
            <a:endParaRPr lang="en-IN" altLang="en-US" dirty="0">
              <a:latin typeface="Times New Roman" charset="0"/>
              <a:ea typeface="MS PGothic" charset="-128"/>
            </a:endParaRPr>
          </a:p>
          <a:p>
            <a:r>
              <a:rPr lang="en-US" altLang="en-US" dirty="0">
                <a:latin typeface="Times New Roman" charset="0"/>
                <a:ea typeface="MS PGothic" charset="-128"/>
              </a:rPr>
              <a:t>		d.  BVM (with oxygen reservoir) at 10 to 15 L/min provides nearly 100% oxygen concentration.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22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8A4B0A0-CA8D-CD40-814C-947FA9379D21}" type="slidenum">
              <a:rPr lang="en-US" altLang="en-US" sz="1200"/>
              <a:pPr eaLnBrk="1" hangingPunct="1"/>
              <a:t>129</a:t>
            </a:fld>
            <a:endParaRPr lang="en-US" altLang="en-US" sz="1200"/>
          </a:p>
        </p:txBody>
      </p:sp>
    </p:spTree>
    <p:extLst>
      <p:ext uri="{BB962C8B-B14F-4D97-AF65-F5344CB8AC3E}">
        <p14:creationId xmlns:p14="http://schemas.microsoft.com/office/powerpoint/2010/main" val="1712821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Once you learn how to approach children of different ages and what to expect while caring for them, you will find that treating children also offers some very special rewards.</a:t>
            </a:r>
            <a:endParaRPr lang="en-IN" altLang="en-US" dirty="0">
              <a:latin typeface="Times New Roman" charset="0"/>
              <a:ea typeface="MS PGothic" charset="-128"/>
            </a:endParaRPr>
          </a:p>
          <a:p>
            <a:r>
              <a:rPr lang="en-US" altLang="en-US" dirty="0">
                <a:latin typeface="Times New Roman" charset="0"/>
                <a:ea typeface="MS PGothic" charset="-128"/>
              </a:rPr>
              <a:t>	1. Their innocence and openness can be appealing.</a:t>
            </a:r>
            <a:endParaRPr lang="en-IN" altLang="en-US" dirty="0">
              <a:latin typeface="Times New Roman" charset="0"/>
              <a:ea typeface="MS PGothic" charset="-128"/>
            </a:endParaRPr>
          </a:p>
          <a:p>
            <a:r>
              <a:rPr lang="en-US" altLang="en-US" dirty="0">
                <a:latin typeface="Times New Roman" charset="0"/>
                <a:ea typeface="MS PGothic" charset="-128"/>
              </a:rPr>
              <a:t>	2. Children often respond to treatment much more rapidly than adults do.</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04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E14249-B6C4-BD43-9860-CEB8C71371BE}" type="slidenum">
              <a:rPr lang="en-US" altLang="en-US" sz="1200"/>
              <a:pPr eaLnBrk="1" hangingPunct="1"/>
              <a:t>13</a:t>
            </a:fld>
            <a:endParaRPr lang="en-US" altLang="en-US" sz="1200"/>
          </a:p>
        </p:txBody>
      </p:sp>
    </p:spTree>
    <p:extLst>
      <p:ext uri="{BB962C8B-B14F-4D97-AF65-F5344CB8AC3E}">
        <p14:creationId xmlns:p14="http://schemas.microsoft.com/office/powerpoint/2010/main" val="203873083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Slide Image Placeholder 1"/>
          <p:cNvSpPr>
            <a:spLocks noGrp="1" noRot="1" noChangeAspect="1" noTextEdit="1"/>
          </p:cNvSpPr>
          <p:nvPr>
            <p:ph type="sldImg"/>
          </p:nvPr>
        </p:nvSpPr>
        <p:spPr>
          <a:ln/>
        </p:spPr>
      </p:sp>
      <p:sp>
        <p:nvSpPr>
          <p:cNvPr id="423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2.  Use of a nonrebreathing mask, a nasal cannula, or a simple face mask is indicated only for pediatric patients who have adequate respirations and/or tidal volumes.</a:t>
            </a:r>
            <a:endParaRPr lang="en-IN" altLang="en-US">
              <a:latin typeface="Times New Roman" charset="0"/>
              <a:ea typeface="MS PGothic" charset="-128"/>
            </a:endParaRPr>
          </a:p>
          <a:p>
            <a:r>
              <a:rPr lang="en-US" altLang="en-US">
                <a:latin typeface="Times New Roman" charset="0"/>
                <a:ea typeface="MS PGothic" charset="-128"/>
              </a:rPr>
              <a:t>	a.  Children with respirations of fewer than 12 breaths/min or more than 60 breaths/min, and altered level of consciousness, and/or an inadequate tidal volume, should receive assisted ventilations with a BVM.</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23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6D37337-C80F-5444-9614-15EC1CEB3847}" type="slidenum">
              <a:rPr lang="en-US" altLang="en-US" sz="1200"/>
              <a:pPr eaLnBrk="1" hangingPunct="1"/>
              <a:t>130</a:t>
            </a:fld>
            <a:endParaRPr lang="en-US" altLang="en-US" sz="1200"/>
          </a:p>
        </p:txBody>
      </p:sp>
    </p:spTree>
    <p:extLst>
      <p:ext uri="{BB962C8B-B14F-4D97-AF65-F5344CB8AC3E}">
        <p14:creationId xmlns:p14="http://schemas.microsoft.com/office/powerpoint/2010/main" val="38010796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Slide Image Placeholder 1"/>
          <p:cNvSpPr>
            <a:spLocks noGrp="1" noRot="1" noChangeAspect="1" noTextEdit="1"/>
          </p:cNvSpPr>
          <p:nvPr>
            <p:ph type="sldImg"/>
          </p:nvPr>
        </p:nvSpPr>
        <p:spPr>
          <a:ln/>
        </p:spPr>
      </p:sp>
      <p:sp>
        <p:nvSpPr>
          <p:cNvPr id="424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Blow-by method</a:t>
            </a:r>
            <a:endParaRPr lang="en-IN" altLang="en-US" dirty="0">
              <a:latin typeface="Times New Roman" charset="0"/>
              <a:ea typeface="MS PGothic" charset="-128"/>
            </a:endParaRPr>
          </a:p>
          <a:p>
            <a:r>
              <a:rPr lang="en-US" altLang="en-US" dirty="0">
                <a:latin typeface="Times New Roman" charset="0"/>
                <a:ea typeface="MS PGothic" charset="-128"/>
              </a:rPr>
              <a:t>	a.  The blow-by method is not nearly as effective as a face mask or nasal cannula for delivering oxygen.</a:t>
            </a:r>
            <a:endParaRPr lang="en-IN" altLang="en-US" dirty="0">
              <a:latin typeface="Times New Roman" charset="0"/>
              <a:ea typeface="MS PGothic" charset="-128"/>
            </a:endParaRPr>
          </a:p>
          <a:p>
            <a:r>
              <a:rPr lang="en-US" altLang="en-US" dirty="0">
                <a:latin typeface="Times New Roman" charset="0"/>
                <a:ea typeface="MS PGothic" charset="-128"/>
              </a:rPr>
              <a:t>	b.  Does not provide high concentration of oxygen, but it is better than no oxygen.</a:t>
            </a:r>
            <a:endParaRPr lang="en-IN" altLang="en-US" dirty="0">
              <a:latin typeface="Times New Roman" charset="0"/>
              <a:ea typeface="MS PGothic" charset="-128"/>
            </a:endParaRPr>
          </a:p>
          <a:p>
            <a:r>
              <a:rPr lang="en-US" altLang="en-US" dirty="0">
                <a:latin typeface="Times New Roman" charset="0"/>
                <a:ea typeface="MS PGothic" charset="-128"/>
              </a:rPr>
              <a:t>	c.  Administering blow-by oxygen: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Place oxygen tubing through a small hole in the bottom of an 8-oz cup. </a:t>
            </a:r>
            <a:endParaRPr lang="en-IN" altLang="en-US" dirty="0">
              <a:latin typeface="Times New Roman" charset="0"/>
              <a:ea typeface="MS PGothic" charset="-128"/>
            </a:endParaRPr>
          </a:p>
          <a:p>
            <a:r>
              <a:rPr lang="en-US" altLang="en-US" dirty="0">
                <a:latin typeface="Times New Roman" charset="0"/>
                <a:ea typeface="MS PGothic" charset="-128"/>
              </a:rPr>
              <a:t>		ii.  Connect tubing to an oxygen source set at 6 L/min.</a:t>
            </a:r>
            <a:endParaRPr lang="en-IN" altLang="en-US" dirty="0">
              <a:latin typeface="Times New Roman" charset="0"/>
              <a:ea typeface="MS PGothic" charset="-128"/>
            </a:endParaRPr>
          </a:p>
          <a:p>
            <a:r>
              <a:rPr lang="en-US" altLang="en-US" dirty="0">
                <a:latin typeface="Times New Roman" charset="0"/>
                <a:ea typeface="MS PGothic" charset="-128"/>
              </a:rPr>
              <a:t>		iii.  Hold the cup approximately 1 to 2 inches away from the child’s nose and mouth.</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24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EDB0BE2-16D5-1748-956B-D91DBD21CD77}" type="slidenum">
              <a:rPr lang="en-US" altLang="en-US" sz="1200"/>
              <a:pPr eaLnBrk="1" hangingPunct="1"/>
              <a:t>131</a:t>
            </a:fld>
            <a:endParaRPr lang="en-US" altLang="en-US" sz="1200"/>
          </a:p>
        </p:txBody>
      </p:sp>
    </p:spTree>
    <p:extLst>
      <p:ext uri="{BB962C8B-B14F-4D97-AF65-F5344CB8AC3E}">
        <p14:creationId xmlns:p14="http://schemas.microsoft.com/office/powerpoint/2010/main" val="185821838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Slide Image Placeholder 1"/>
          <p:cNvSpPr>
            <a:spLocks noGrp="1" noRot="1" noChangeAspect="1" noTextEdit="1"/>
          </p:cNvSpPr>
          <p:nvPr>
            <p:ph type="sldImg"/>
          </p:nvPr>
        </p:nvSpPr>
        <p:spPr>
          <a:ln/>
        </p:spPr>
      </p:sp>
      <p:sp>
        <p:nvSpPr>
          <p:cNvPr id="425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Nasal cannula</a:t>
            </a:r>
            <a:endParaRPr lang="en-IN" altLang="en-US" dirty="0">
              <a:latin typeface="Times New Roman" charset="0"/>
              <a:ea typeface="MS PGothic" charset="-128"/>
            </a:endParaRPr>
          </a:p>
          <a:p>
            <a:r>
              <a:rPr lang="en-US" altLang="en-US" dirty="0">
                <a:latin typeface="Times New Roman" charset="0"/>
                <a:ea typeface="MS PGothic" charset="-128"/>
              </a:rPr>
              <a:t>	a.  Some pediatric patients prefer the nasal cannula; others find it uncomfortable.</a:t>
            </a:r>
            <a:endParaRPr lang="en-IN" altLang="en-US" dirty="0">
              <a:latin typeface="Times New Roman" charset="0"/>
              <a:ea typeface="MS PGothic" charset="-128"/>
            </a:endParaRPr>
          </a:p>
          <a:p>
            <a:r>
              <a:rPr lang="en-US" altLang="en-US" dirty="0">
                <a:latin typeface="Times New Roman" charset="0"/>
                <a:ea typeface="MS PGothic" charset="-128"/>
              </a:rPr>
              <a:t>	b.  Applying a nasal cannula:</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Choose the appropriately sized pediatric nasal cannula</a:t>
            </a:r>
            <a:r>
              <a:rPr lang="en-US" altLang="en-US" dirty="0" smtClean="0">
                <a:latin typeface="Times New Roman" charset="0"/>
                <a:ea typeface="MS PGothic" charset="-128"/>
              </a:rPr>
              <a:t>. (There is only one size) </a:t>
            </a:r>
            <a:r>
              <a:rPr lang="en-US" altLang="en-US" dirty="0">
                <a:latin typeface="Times New Roman" charset="0"/>
                <a:ea typeface="MS PGothic" charset="-128"/>
              </a:rPr>
              <a:t>The prongs should not fill the nares entirely.</a:t>
            </a:r>
            <a:endParaRPr lang="en-IN" altLang="en-US" dirty="0">
              <a:latin typeface="Times New Roman" charset="0"/>
              <a:ea typeface="MS PGothic" charset="-128"/>
            </a:endParaRPr>
          </a:p>
          <a:p>
            <a:r>
              <a:rPr lang="en-US" altLang="en-US" dirty="0">
                <a:latin typeface="Times New Roman" charset="0"/>
                <a:ea typeface="MS PGothic" charset="-128"/>
              </a:rPr>
              <a:t>		ii.  Connect the tubing to an oxygen source set at 1 to 6 L/min.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25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E5A5278-06ED-6B43-8E3E-008977B34EC6}" type="slidenum">
              <a:rPr lang="en-US" altLang="en-US" sz="1200"/>
              <a:pPr eaLnBrk="1" hangingPunct="1"/>
              <a:t>132</a:t>
            </a:fld>
            <a:endParaRPr lang="en-US" altLang="en-US" sz="1200"/>
          </a:p>
        </p:txBody>
      </p:sp>
    </p:spTree>
    <p:extLst>
      <p:ext uri="{BB962C8B-B14F-4D97-AF65-F5344CB8AC3E}">
        <p14:creationId xmlns:p14="http://schemas.microsoft.com/office/powerpoint/2010/main" val="22170156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Slide Image Placeholder 1"/>
          <p:cNvSpPr>
            <a:spLocks noGrp="1" noRot="1" noChangeAspect="1" noTextEdit="1"/>
          </p:cNvSpPr>
          <p:nvPr>
            <p:ph type="sldImg"/>
          </p:nvPr>
        </p:nvSpPr>
        <p:spPr>
          <a:ln/>
        </p:spPr>
      </p:sp>
      <p:sp>
        <p:nvSpPr>
          <p:cNvPr id="427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solidFill>
                  <a:srgbClr val="FF0000"/>
                </a:solidFill>
                <a:latin typeface="Times New Roman" charset="0"/>
                <a:ea typeface="MS PGothic" charset="-128"/>
              </a:rPr>
              <a:t>The figures on this slide show the blow-by technique and a nasal cannula.</a:t>
            </a:r>
          </a:p>
          <a:p>
            <a:endParaRPr lang="en-US" altLang="en-US">
              <a:solidFill>
                <a:srgbClr val="FF0000"/>
              </a:solidFill>
              <a:latin typeface="Times New Roman" charset="0"/>
              <a:ea typeface="MS PGothic" charset="-128"/>
            </a:endParaRPr>
          </a:p>
        </p:txBody>
      </p:sp>
      <p:sp>
        <p:nvSpPr>
          <p:cNvPr id="427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1FD1CC3-3F5C-8542-B53A-0477614B721F}" type="slidenum">
              <a:rPr lang="en-US" altLang="en-US" sz="1200"/>
              <a:pPr eaLnBrk="1" hangingPunct="1"/>
              <a:t>133</a:t>
            </a:fld>
            <a:endParaRPr lang="en-US" altLang="en-US" sz="1200"/>
          </a:p>
        </p:txBody>
      </p:sp>
    </p:spTree>
    <p:extLst>
      <p:ext uri="{BB962C8B-B14F-4D97-AF65-F5344CB8AC3E}">
        <p14:creationId xmlns:p14="http://schemas.microsoft.com/office/powerpoint/2010/main" val="25410902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Slide Image Placeholder 1"/>
          <p:cNvSpPr>
            <a:spLocks noGrp="1" noRot="1" noChangeAspect="1" noTextEdit="1"/>
          </p:cNvSpPr>
          <p:nvPr>
            <p:ph type="sldImg"/>
          </p:nvPr>
        </p:nvSpPr>
        <p:spPr>
          <a:ln/>
        </p:spPr>
      </p:sp>
      <p:sp>
        <p:nvSpPr>
          <p:cNvPr id="428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5.  Nonrebreathing mask</a:t>
            </a:r>
            <a:endParaRPr lang="en-IN" altLang="en-US">
              <a:latin typeface="Times New Roman" charset="0"/>
              <a:ea typeface="MS PGothic" charset="-128"/>
            </a:endParaRPr>
          </a:p>
          <a:p>
            <a:r>
              <a:rPr lang="en-US" altLang="en-US">
                <a:latin typeface="Times New Roman" charset="0"/>
                <a:ea typeface="MS PGothic" charset="-128"/>
              </a:rPr>
              <a:t>	a.  Delivers up to 90% oxygen to the pediatric patient and allows them to exhale all carbon dioxide without rebreathing it</a:t>
            </a:r>
            <a:endParaRPr lang="en-IN" altLang="en-US">
              <a:latin typeface="Times New Roman" charset="0"/>
              <a:ea typeface="MS PGothic" charset="-128"/>
            </a:endParaRPr>
          </a:p>
          <a:p>
            <a:r>
              <a:rPr lang="en-US" altLang="en-US">
                <a:latin typeface="Times New Roman" charset="0"/>
                <a:ea typeface="MS PGothic" charset="-128"/>
              </a:rPr>
              <a:t>	b.  Applying a nonrebreathing mask:</a:t>
            </a:r>
            <a:endParaRPr lang="en-IN" altLang="en-US">
              <a:latin typeface="Times New Roman" charset="0"/>
              <a:ea typeface="MS PGothic" charset="-128"/>
            </a:endParaRPr>
          </a:p>
          <a:p>
            <a:r>
              <a:rPr lang="en-US" altLang="en-US">
                <a:latin typeface="Times New Roman" charset="0"/>
                <a:ea typeface="MS PGothic" charset="-128"/>
              </a:rPr>
              <a:t>		i.  Select the appropriately sized pediatric nonrebreathing mask. The mask should extend from the bridge of the nose to the cleft of the chin.</a:t>
            </a:r>
            <a:endParaRPr lang="en-IN" altLang="en-US">
              <a:latin typeface="Times New Roman" charset="0"/>
              <a:ea typeface="MS PGothic" charset="-128"/>
            </a:endParaRPr>
          </a:p>
          <a:p>
            <a:r>
              <a:rPr lang="en-US" altLang="en-US">
                <a:latin typeface="Times New Roman" charset="0"/>
                <a:ea typeface="MS PGothic" charset="-128"/>
              </a:rPr>
              <a:t>		ii.  Connect the tubing to an oxygen source set at 10 to 15 L/min.</a:t>
            </a:r>
            <a:endParaRPr lang="en-IN" altLang="en-US">
              <a:latin typeface="Times New Roman" charset="0"/>
              <a:ea typeface="MS PGothic" charset="-128"/>
            </a:endParaRPr>
          </a:p>
          <a:p>
            <a:r>
              <a:rPr lang="en-US" altLang="en-US">
                <a:latin typeface="Times New Roman" charset="0"/>
                <a:ea typeface="MS PGothic" charset="-128"/>
              </a:rPr>
              <a:t>		iii.  Adjust oxygen flow as needed to match the respiratory rate and depth.</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28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DE72BCC-06E3-8544-972E-96A05FAE97C5}" type="slidenum">
              <a:rPr lang="en-US" altLang="en-US" sz="1200"/>
              <a:pPr eaLnBrk="1" hangingPunct="1"/>
              <a:t>134</a:t>
            </a:fld>
            <a:endParaRPr lang="en-US" altLang="en-US" sz="1200"/>
          </a:p>
        </p:txBody>
      </p:sp>
    </p:spTree>
    <p:extLst>
      <p:ext uri="{BB962C8B-B14F-4D97-AF65-F5344CB8AC3E}">
        <p14:creationId xmlns:p14="http://schemas.microsoft.com/office/powerpoint/2010/main" val="161287613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Slide Image Placeholder 1"/>
          <p:cNvSpPr>
            <a:spLocks noGrp="1" noRot="1" noChangeAspect="1" noTextEdit="1"/>
          </p:cNvSpPr>
          <p:nvPr>
            <p:ph type="sldImg"/>
          </p:nvPr>
        </p:nvSpPr>
        <p:spPr>
          <a:ln/>
        </p:spPr>
      </p:sp>
      <p:sp>
        <p:nvSpPr>
          <p:cNvPr id="429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6.  Bag-valve mask</a:t>
            </a:r>
            <a:endParaRPr lang="en-IN" altLang="en-US" dirty="0">
              <a:latin typeface="Times New Roman" charset="0"/>
              <a:ea typeface="MS PGothic" charset="-128"/>
            </a:endParaRPr>
          </a:p>
          <a:p>
            <a:r>
              <a:rPr lang="en-US" altLang="en-US" dirty="0">
                <a:latin typeface="Times New Roman" charset="0"/>
                <a:ea typeface="MS PGothic" charset="-128"/>
              </a:rPr>
              <a:t>	a.  Indicated for pediatric patients who have respirations that are either too slow or too fast, who are unresponsive, or who do not respond in a purposeful way to painful stimuli</a:t>
            </a:r>
            <a:endParaRPr lang="en-IN" altLang="en-US" dirty="0">
              <a:latin typeface="Times New Roman" charset="0"/>
              <a:ea typeface="MS PGothic" charset="-128"/>
            </a:endParaRPr>
          </a:p>
          <a:p>
            <a:r>
              <a:rPr lang="en-US" altLang="en-US" dirty="0">
                <a:latin typeface="Times New Roman" charset="0"/>
                <a:ea typeface="MS PGothic" charset="-128"/>
              </a:rPr>
              <a:t>	b.  Assisting ventilation using a BVM:</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Ensure that you have the appropriate equipment in the right size. Mask should extend from the bridge of the nose to the cleft of the chin. </a:t>
            </a:r>
            <a:endParaRPr lang="en-IN" altLang="en-US" dirty="0">
              <a:latin typeface="Times New Roman" charset="0"/>
              <a:ea typeface="MS PGothic" charset="-128"/>
            </a:endParaRPr>
          </a:p>
          <a:p>
            <a:r>
              <a:rPr lang="en-US" altLang="en-US" dirty="0">
                <a:latin typeface="Times New Roman" charset="0"/>
                <a:ea typeface="MS PGothic" charset="-128"/>
              </a:rPr>
              <a:t>		ii.  Maintain a good seal with the mask on the face.</a:t>
            </a:r>
            <a:endParaRPr lang="en-IN" altLang="en-US" dirty="0">
              <a:latin typeface="Times New Roman" charset="0"/>
              <a:ea typeface="MS PGothic" charset="-128"/>
            </a:endParaRPr>
          </a:p>
          <a:p>
            <a:r>
              <a:rPr lang="en-US" altLang="en-US" dirty="0">
                <a:latin typeface="Times New Roman" charset="0"/>
                <a:ea typeface="MS PGothic" charset="-128"/>
              </a:rPr>
              <a:t>		iii.  Ventilate at the appropriate rate and volume using a slow, gentle squeeze. Stop squeezing and begin to release the bag as soon as the chest wall begins to rise, indicating that the lungs are filled to capacity.</a:t>
            </a:r>
            <a:endParaRPr lang="en-IN" altLang="en-US" dirty="0">
              <a:latin typeface="Times New Roman" charset="0"/>
              <a:ea typeface="MS PGothic" charset="-128"/>
            </a:endParaRPr>
          </a:p>
          <a:p>
            <a:r>
              <a:rPr lang="en-US" altLang="en-US" dirty="0">
                <a:latin typeface="Times New Roman" charset="0"/>
                <a:ea typeface="MS PGothic" charset="-128"/>
              </a:rPr>
              <a:t>7.  One-person BVM ventilation on a pediatric patient</a:t>
            </a:r>
            <a:endParaRPr lang="en-IN" altLang="en-US" dirty="0">
              <a:latin typeface="Times New Roman" charset="0"/>
              <a:ea typeface="MS PGothic" charset="-128"/>
            </a:endParaRPr>
          </a:p>
          <a:p>
            <a:r>
              <a:rPr lang="en-US" altLang="en-US" dirty="0">
                <a:latin typeface="Times New Roman" charset="0"/>
                <a:ea typeface="MS PGothic" charset="-128"/>
              </a:rPr>
              <a:t>	a.  See Skill Drill 34-4  to perform one-person BVM ventilation.</a:t>
            </a:r>
            <a:endParaRPr lang="en-IN" altLang="en-US" dirty="0">
              <a:latin typeface="Times New Roman" charset="0"/>
              <a:ea typeface="MS PGothic" charset="-128"/>
            </a:endParaRPr>
          </a:p>
        </p:txBody>
      </p:sp>
      <p:sp>
        <p:nvSpPr>
          <p:cNvPr id="429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69F8F68-9841-D046-B752-4515C1B84C75}" type="slidenum">
              <a:rPr lang="en-US" altLang="en-US" sz="1200"/>
              <a:pPr eaLnBrk="1" hangingPunct="1"/>
              <a:t>135</a:t>
            </a:fld>
            <a:endParaRPr lang="en-US" altLang="en-US" sz="1200"/>
          </a:p>
        </p:txBody>
      </p:sp>
    </p:spTree>
    <p:extLst>
      <p:ext uri="{BB962C8B-B14F-4D97-AF65-F5344CB8AC3E}">
        <p14:creationId xmlns:p14="http://schemas.microsoft.com/office/powerpoint/2010/main" val="207055809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Slide Image Placeholder 1"/>
          <p:cNvSpPr>
            <a:spLocks noGrp="1" noRot="1" noChangeAspect="1" noTextEdit="1"/>
          </p:cNvSpPr>
          <p:nvPr>
            <p:ph type="sldImg"/>
          </p:nvPr>
        </p:nvSpPr>
        <p:spPr>
          <a:ln/>
        </p:spPr>
      </p:sp>
      <p:sp>
        <p:nvSpPr>
          <p:cNvPr id="430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slide show a pediatric nonrebreathing mask and one-person BVM ventilation.</a:t>
            </a:r>
          </a:p>
          <a:p>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430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80CB087-E281-4B4C-8F82-7C8BCFA84D6C}" type="slidenum">
              <a:rPr lang="en-US" altLang="en-US" sz="1200"/>
              <a:pPr eaLnBrk="1" hangingPunct="1"/>
              <a:t>136</a:t>
            </a:fld>
            <a:endParaRPr lang="en-US" altLang="en-US" sz="1200"/>
          </a:p>
        </p:txBody>
      </p:sp>
    </p:spTree>
    <p:extLst>
      <p:ext uri="{BB962C8B-B14F-4D97-AF65-F5344CB8AC3E}">
        <p14:creationId xmlns:p14="http://schemas.microsoft.com/office/powerpoint/2010/main" val="204480264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Slide Image Placeholder 1"/>
          <p:cNvSpPr>
            <a:spLocks noGrp="1" noRot="1" noChangeAspect="1" noTextEdit="1"/>
          </p:cNvSpPr>
          <p:nvPr>
            <p:ph type="sldImg"/>
          </p:nvPr>
        </p:nvSpPr>
        <p:spPr>
          <a:ln/>
        </p:spPr>
      </p:sp>
      <p:sp>
        <p:nvSpPr>
          <p:cNvPr id="431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8.  Two-person BVM ventilation on a pediatric patient</a:t>
            </a:r>
            <a:endParaRPr lang="en-IN" altLang="en-US" dirty="0">
              <a:latin typeface="Times New Roman" charset="0"/>
              <a:ea typeface="MS PGothic" charset="-128"/>
            </a:endParaRPr>
          </a:p>
          <a:p>
            <a:r>
              <a:rPr lang="en-US" altLang="en-US" dirty="0">
                <a:latin typeface="Times New Roman" charset="0"/>
                <a:ea typeface="MS PGothic" charset="-128"/>
              </a:rPr>
              <a:t>	a.  This procedure is similar to one-person BVM ventilation except that one rescuer holds the mask to the patient’s face and maintains the head position and the other ventilates.</a:t>
            </a:r>
            <a:endParaRPr lang="en-IN" altLang="en-US" dirty="0">
              <a:latin typeface="Times New Roman" charset="0"/>
              <a:ea typeface="MS PGothic" charset="-128"/>
            </a:endParaRPr>
          </a:p>
          <a:p>
            <a:r>
              <a:rPr lang="en-US" altLang="en-US" dirty="0">
                <a:latin typeface="Times New Roman" charset="0"/>
                <a:ea typeface="MS PGothic" charset="-128"/>
              </a:rPr>
              <a:t>	b.  Usually more effective in maintaining a tight seal, as it provides an open airway due to proper body position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1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08C8AD-5C0D-5140-92A3-7C112F6C4E34}" type="slidenum">
              <a:rPr lang="en-US" altLang="en-US" sz="1200"/>
              <a:pPr eaLnBrk="1" hangingPunct="1"/>
              <a:t>137</a:t>
            </a:fld>
            <a:endParaRPr lang="en-US" altLang="en-US" sz="1200"/>
          </a:p>
        </p:txBody>
      </p:sp>
    </p:spTree>
    <p:extLst>
      <p:ext uri="{BB962C8B-B14F-4D97-AF65-F5344CB8AC3E}">
        <p14:creationId xmlns:p14="http://schemas.microsoft.com/office/powerpoint/2010/main" val="81720115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Slide Image Placeholder 1"/>
          <p:cNvSpPr>
            <a:spLocks noGrp="1" noRot="1" noChangeAspect="1" noTextEdit="1"/>
          </p:cNvSpPr>
          <p:nvPr>
            <p:ph type="sldImg"/>
          </p:nvPr>
        </p:nvSpPr>
        <p:spPr>
          <a:ln/>
        </p:spPr>
      </p:sp>
      <p:sp>
        <p:nvSpPr>
          <p:cNvPr id="432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K.  Cardiopulmonary arrest</a:t>
            </a:r>
          </a:p>
          <a:p>
            <a:r>
              <a:rPr lang="en-US" altLang="en-US" dirty="0">
                <a:latin typeface="Times New Roman" charset="0"/>
                <a:ea typeface="MS PGothic" charset="-128"/>
              </a:rPr>
              <a:t>	1.  Cardiac arrest in infants and children is most often associated with respiratory failure and arrest.</a:t>
            </a:r>
            <a:endParaRPr lang="en-IN" altLang="en-US" dirty="0">
              <a:latin typeface="Times New Roman" charset="0"/>
              <a:ea typeface="MS PGothic" charset="-128"/>
            </a:endParaRPr>
          </a:p>
          <a:p>
            <a:r>
              <a:rPr lang="en-US" altLang="en-US" dirty="0">
                <a:latin typeface="Times New Roman" charset="0"/>
                <a:ea typeface="MS PGothic" charset="-128"/>
              </a:rPr>
              <a:t>		a.  Children are affected differently than adults when it comes to decreasing oxygen concentration.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Adults become hypoxic and the heart develops a dysrhythmia that leads to sudden cardiac death.</a:t>
            </a:r>
            <a:endParaRPr lang="en-IN" altLang="en-US" dirty="0">
              <a:latin typeface="Times New Roman" charset="0"/>
              <a:ea typeface="MS PGothic" charset="-128"/>
            </a:endParaRPr>
          </a:p>
          <a:p>
            <a:r>
              <a:rPr lang="en-US" altLang="en-US" dirty="0">
                <a:latin typeface="Times New Roman" charset="0"/>
                <a:ea typeface="MS PGothic" charset="-128"/>
              </a:rPr>
              <a:t>				(a)  This is often in the form of ventricular fibrillation. </a:t>
            </a:r>
            <a:endParaRPr lang="en-IN" altLang="en-US" dirty="0">
              <a:latin typeface="Times New Roman" charset="0"/>
              <a:ea typeface="MS PGothic" charset="-128"/>
            </a:endParaRPr>
          </a:p>
          <a:p>
            <a:r>
              <a:rPr lang="en-US" altLang="en-US" dirty="0">
                <a:latin typeface="Times New Roman" charset="0"/>
                <a:ea typeface="MS PGothic" charset="-128"/>
              </a:rPr>
              <a:t>				(b)  AED is the treatment of choice.</a:t>
            </a:r>
            <a:endParaRPr lang="en-IN" altLang="en-US" dirty="0">
              <a:latin typeface="Times New Roman" charset="0"/>
              <a:ea typeface="MS PGothic" charset="-128"/>
            </a:endParaRPr>
          </a:p>
          <a:p>
            <a:r>
              <a:rPr lang="en-US" altLang="en-US" dirty="0">
                <a:latin typeface="Times New Roman" charset="0"/>
                <a:ea typeface="MS PGothic" charset="-128"/>
              </a:rPr>
              <a:t>			ii.  Children become hypoxic and their hearts slow down, becoming more bradycardic.</a:t>
            </a:r>
            <a:endParaRPr lang="en-IN" altLang="en-US" dirty="0">
              <a:latin typeface="Times New Roman" charset="0"/>
              <a:ea typeface="MS PGothic" charset="-128"/>
            </a:endParaRPr>
          </a:p>
          <a:p>
            <a:r>
              <a:rPr lang="en-US" altLang="en-US" dirty="0">
                <a:latin typeface="Times New Roman" charset="0"/>
                <a:ea typeface="MS PGothic" charset="-128"/>
              </a:rPr>
              <a:t>				(a)  The heart will beat slower and more weakly until no pulse is felt.</a:t>
            </a:r>
            <a:endParaRPr lang="en-IN" altLang="en-US" dirty="0">
              <a:latin typeface="Times New Roman" charset="0"/>
              <a:ea typeface="MS PGothic" charset="-128"/>
            </a:endParaRPr>
          </a:p>
          <a:p>
            <a:r>
              <a:rPr lang="en-US" altLang="en-US" dirty="0">
                <a:latin typeface="Times New Roman" charset="0"/>
                <a:ea typeface="MS PGothic" charset="-128"/>
              </a:rPr>
              <a:t>				(b)  The overall survival rate from cardiac arrest in the prehospital setting is about 8%.</a:t>
            </a:r>
            <a:endParaRPr lang="en-IN" altLang="en-US" dirty="0">
              <a:latin typeface="Times New Roman" charset="0"/>
              <a:ea typeface="MS PGothic" charset="-128"/>
            </a:endParaRPr>
          </a:p>
          <a:p>
            <a:r>
              <a:rPr lang="en-US" altLang="en-US" dirty="0">
                <a:latin typeface="Times New Roman" charset="0"/>
                <a:ea typeface="MS PGothic" charset="-128"/>
              </a:rPr>
              <a:t>				(c)  Prehospital survival rate from respiratory arrest is </a:t>
            </a:r>
            <a:r>
              <a:rPr lang="en-US" altLang="en-US" dirty="0" smtClean="0">
                <a:latin typeface="Times New Roman" charset="0"/>
                <a:ea typeface="MS PGothic" charset="-128"/>
              </a:rPr>
              <a:t>only </a:t>
            </a:r>
            <a:r>
              <a:rPr lang="en-US" altLang="en-US" dirty="0">
                <a:latin typeface="Times New Roman" charset="0"/>
                <a:ea typeface="MS PGothic" charset="-128"/>
              </a:rPr>
              <a:t>70%.</a:t>
            </a:r>
            <a:endParaRPr lang="en-IN" altLang="en-US" dirty="0">
              <a:latin typeface="Times New Roman" charset="0"/>
              <a:ea typeface="MS PGothic" charset="-128"/>
            </a:endParaRPr>
          </a:p>
          <a:p>
            <a:r>
              <a:rPr lang="en-US" altLang="en-US" dirty="0">
                <a:latin typeface="Times New Roman" charset="0"/>
                <a:ea typeface="MS PGothic" charset="-128"/>
              </a:rPr>
              <a:t>				(d)  A child who is breathing very poorly with a slowing heart rate must be ventilated with high concentrations of oxygen early to try to oxygenate the heart before cardiac arrest occurs. </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32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F9236CB-3E05-6F48-A904-D3F0C8F8A64D}" type="slidenum">
              <a:rPr lang="en-US" altLang="en-US" sz="1200"/>
              <a:pPr eaLnBrk="1" hangingPunct="1"/>
              <a:t>138</a:t>
            </a:fld>
            <a:endParaRPr lang="en-US" altLang="en-US" sz="1200"/>
          </a:p>
        </p:txBody>
      </p:sp>
    </p:spTree>
    <p:extLst>
      <p:ext uri="{BB962C8B-B14F-4D97-AF65-F5344CB8AC3E}">
        <p14:creationId xmlns:p14="http://schemas.microsoft.com/office/powerpoint/2010/main" val="154185590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Slide Image Placeholder 1"/>
          <p:cNvSpPr>
            <a:spLocks noGrp="1" noRot="1" noChangeAspect="1" noTextEdit="1"/>
          </p:cNvSpPr>
          <p:nvPr>
            <p:ph type="sldImg"/>
          </p:nvPr>
        </p:nvSpPr>
        <p:spPr>
          <a:ln/>
        </p:spPr>
      </p:sp>
      <p:sp>
        <p:nvSpPr>
          <p:cNvPr id="433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 Circulation Emergencies and Management</a:t>
            </a:r>
          </a:p>
          <a:p>
            <a:r>
              <a:rPr lang="en-US" altLang="en-US" dirty="0">
                <a:latin typeface="Times New Roman" charset="0"/>
                <a:ea typeface="MS PGothic" charset="-128"/>
              </a:rPr>
              <a:t>A.  Shock</a:t>
            </a:r>
          </a:p>
          <a:p>
            <a:r>
              <a:rPr lang="en-US" altLang="en-US" dirty="0">
                <a:latin typeface="Times New Roman" charset="0"/>
                <a:ea typeface="MS PGothic" charset="-128"/>
              </a:rPr>
              <a:t>	1.  Shock is a condition that develops when the circulatory system is unable to deliver a sufficient amount of blood to the organs of the body.</a:t>
            </a:r>
            <a:endParaRPr lang="en-IN" altLang="en-US" dirty="0">
              <a:latin typeface="Times New Roman" charset="0"/>
              <a:ea typeface="MS PGothic" charset="-128"/>
            </a:endParaRPr>
          </a:p>
          <a:p>
            <a:r>
              <a:rPr lang="en-US" altLang="en-US" dirty="0">
                <a:latin typeface="Times New Roman" charset="0"/>
                <a:ea typeface="MS PGothic" charset="-128"/>
              </a:rPr>
              <a:t>		a.  Results in organ failure and eventually cardiopulmonary arrest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Compensated shock is the early stage of shock, when the body can still compensate for the blood loss.</a:t>
            </a:r>
            <a:endParaRPr lang="en-IN" altLang="en-US" dirty="0">
              <a:latin typeface="Times New Roman" charset="0"/>
              <a:ea typeface="MS PGothic" charset="-128"/>
            </a:endParaRPr>
          </a:p>
          <a:p>
            <a:r>
              <a:rPr lang="en-US" altLang="en-US" dirty="0">
                <a:latin typeface="Times New Roman" charset="0"/>
                <a:ea typeface="MS PGothic" charset="-128"/>
              </a:rPr>
              <a:t>			ii.  Decompensated shock is the later stage of shock, when the blood pressure is falling.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3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07DB81F-EBF7-BF48-B945-5695C8D916C0}" type="slidenum">
              <a:rPr lang="en-US" altLang="en-US" sz="1200"/>
              <a:pPr eaLnBrk="1" hangingPunct="1"/>
              <a:t>139</a:t>
            </a:fld>
            <a:endParaRPr lang="en-US" altLang="en-US" sz="1200"/>
          </a:p>
        </p:txBody>
      </p:sp>
    </p:spTree>
    <p:extLst>
      <p:ext uri="{BB962C8B-B14F-4D97-AF65-F5344CB8AC3E}">
        <p14:creationId xmlns:p14="http://schemas.microsoft.com/office/powerpoint/2010/main" val="287043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a:ln/>
        </p:spPr>
      </p:sp>
      <p:sp>
        <p:nvSpPr>
          <p:cNvPr id="305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 Communication With the Patient and the Family</a:t>
            </a:r>
          </a:p>
          <a:p>
            <a:r>
              <a:rPr lang="en-US" altLang="en-US" dirty="0">
                <a:latin typeface="Times New Roman" charset="0"/>
                <a:ea typeface="MS PGothic" charset="-128"/>
              </a:rPr>
              <a:t>A. Caring for an infant or child means that you must care for the parents or caregivers as well.</a:t>
            </a:r>
            <a:endParaRPr lang="en-IN" altLang="en-US" dirty="0">
              <a:latin typeface="Times New Roman" charset="0"/>
              <a:ea typeface="MS PGothic" charset="-128"/>
            </a:endParaRPr>
          </a:p>
          <a:p>
            <a:r>
              <a:rPr lang="en-US" altLang="en-US" dirty="0">
                <a:latin typeface="Times New Roman" charset="0"/>
                <a:ea typeface="MS PGothic" charset="-128"/>
              </a:rPr>
              <a:t>	1. Family members or caregivers often need emotional support.</a:t>
            </a:r>
            <a:endParaRPr lang="en-IN" altLang="en-US" dirty="0">
              <a:latin typeface="Times New Roman" charset="0"/>
              <a:ea typeface="MS PGothic" charset="-128"/>
            </a:endParaRPr>
          </a:p>
          <a:p>
            <a:r>
              <a:rPr lang="en-US" altLang="en-US" dirty="0">
                <a:latin typeface="Times New Roman" charset="0"/>
                <a:ea typeface="MS PGothic" charset="-128"/>
              </a:rPr>
              <a:t>B. A calm parent usually results in a calm child.</a:t>
            </a:r>
            <a:endParaRPr lang="en-IN" altLang="en-US" dirty="0">
              <a:latin typeface="Times New Roman" charset="0"/>
              <a:ea typeface="MS PGothic" charset="-128"/>
            </a:endParaRPr>
          </a:p>
          <a:p>
            <a:r>
              <a:rPr lang="en-US" altLang="en-US" dirty="0">
                <a:latin typeface="Times New Roman" charset="0"/>
                <a:ea typeface="MS PGothic" charset="-128"/>
              </a:rPr>
              <a:t>	1. The parent can often assist you with the child’s care.</a:t>
            </a:r>
            <a:endParaRPr lang="en-IN" altLang="en-US" dirty="0">
              <a:latin typeface="Times New Roman" charset="0"/>
              <a:ea typeface="MS PGothic" charset="-128"/>
            </a:endParaRPr>
          </a:p>
          <a:p>
            <a:r>
              <a:rPr lang="en-US" altLang="en-US" dirty="0">
                <a:latin typeface="Times New Roman" charset="0"/>
                <a:ea typeface="MS PGothic" charset="-128"/>
              </a:rPr>
              <a:t>	2.  An agitated parent means the child will act the same way, which may make the child’s care more difficult.</a:t>
            </a:r>
            <a:endParaRPr lang="en-IN" altLang="en-US" dirty="0">
              <a:latin typeface="Times New Roman" charset="0"/>
              <a:ea typeface="MS PGothic" charset="-128"/>
            </a:endParaRPr>
          </a:p>
          <a:p>
            <a:r>
              <a:rPr lang="en-US" altLang="en-US" dirty="0">
                <a:latin typeface="Times New Roman" charset="0"/>
                <a:ea typeface="MS PGothic" charset="-128"/>
              </a:rPr>
              <a:t>C. Remain calm, efficient, professional, and sensitive.</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305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43410A7-30AB-1C4E-9D92-FA0208363FFE}" type="slidenum">
              <a:rPr lang="en-US" altLang="en-US" sz="1200"/>
              <a:pPr eaLnBrk="1" hangingPunct="1"/>
              <a:t>14</a:t>
            </a:fld>
            <a:endParaRPr lang="en-US" altLang="en-US" sz="1200"/>
          </a:p>
        </p:txBody>
      </p:sp>
    </p:spTree>
    <p:extLst>
      <p:ext uri="{BB962C8B-B14F-4D97-AF65-F5344CB8AC3E}">
        <p14:creationId xmlns:p14="http://schemas.microsoft.com/office/powerpoint/2010/main" val="184750553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Slide Image Placeholder 1"/>
          <p:cNvSpPr>
            <a:spLocks noGrp="1" noRot="1" noChangeAspect="1" noTextEdit="1"/>
          </p:cNvSpPr>
          <p:nvPr>
            <p:ph type="sldImg"/>
          </p:nvPr>
        </p:nvSpPr>
        <p:spPr>
          <a:ln/>
        </p:spPr>
      </p:sp>
      <p:sp>
        <p:nvSpPr>
          <p:cNvPr id="434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In pediatric patients, the most common causes of shock include:</a:t>
            </a:r>
            <a:endParaRPr lang="en-IN" altLang="en-US" dirty="0">
              <a:latin typeface="Times New Roman" charset="0"/>
              <a:ea typeface="MS PGothic" charset="-128"/>
            </a:endParaRPr>
          </a:p>
          <a:p>
            <a:r>
              <a:rPr lang="en-US" altLang="en-US" dirty="0">
                <a:latin typeface="Times New Roman" charset="0"/>
                <a:ea typeface="MS PGothic" charset="-128"/>
              </a:rPr>
              <a:t>	a.  Traumatic injury with blood loss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Especially abdominal</a:t>
            </a:r>
            <a:endParaRPr lang="en-IN" altLang="en-US" dirty="0">
              <a:latin typeface="Times New Roman" charset="0"/>
              <a:ea typeface="MS PGothic" charset="-128"/>
            </a:endParaRPr>
          </a:p>
          <a:p>
            <a:r>
              <a:rPr lang="en-US" altLang="en-US" dirty="0">
                <a:latin typeface="Times New Roman" charset="0"/>
                <a:ea typeface="MS PGothic" charset="-128"/>
              </a:rPr>
              <a:t>	b.  Dehydration from diarrhea or vomiting</a:t>
            </a:r>
            <a:endParaRPr lang="en-IN" altLang="en-US" dirty="0">
              <a:latin typeface="Times New Roman" charset="0"/>
              <a:ea typeface="MS PGothic" charset="-128"/>
            </a:endParaRPr>
          </a:p>
          <a:p>
            <a:r>
              <a:rPr lang="en-US" altLang="en-US" dirty="0">
                <a:latin typeface="Times New Roman" charset="0"/>
                <a:ea typeface="MS PGothic" charset="-128"/>
              </a:rPr>
              <a:t>	c.  Severe infection</a:t>
            </a:r>
            <a:endParaRPr lang="en-IN" altLang="en-US" dirty="0">
              <a:latin typeface="Times New Roman" charset="0"/>
              <a:ea typeface="MS PGothic" charset="-128"/>
            </a:endParaRPr>
          </a:p>
          <a:p>
            <a:r>
              <a:rPr lang="en-US" altLang="en-US" dirty="0">
                <a:latin typeface="Times New Roman" charset="0"/>
                <a:ea typeface="MS PGothic" charset="-128"/>
              </a:rPr>
              <a:t>	d.  Neurologic injury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Such as severe head trauma</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4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0B05D6E-52E2-E343-920B-59A154D65F80}" type="slidenum">
              <a:rPr lang="en-US" altLang="en-US" sz="1200"/>
              <a:pPr eaLnBrk="1" hangingPunct="1"/>
              <a:t>140</a:t>
            </a:fld>
            <a:endParaRPr lang="en-US" altLang="en-US" sz="1200"/>
          </a:p>
        </p:txBody>
      </p:sp>
    </p:spTree>
    <p:extLst>
      <p:ext uri="{BB962C8B-B14F-4D97-AF65-F5344CB8AC3E}">
        <p14:creationId xmlns:p14="http://schemas.microsoft.com/office/powerpoint/2010/main" val="109675778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Slide Image Placeholder 1"/>
          <p:cNvSpPr>
            <a:spLocks noGrp="1" noRot="1" noChangeAspect="1" noTextEdit="1"/>
          </p:cNvSpPr>
          <p:nvPr>
            <p:ph type="sldImg"/>
          </p:nvPr>
        </p:nvSpPr>
        <p:spPr>
          <a:ln/>
        </p:spPr>
      </p:sp>
      <p:sp>
        <p:nvSpPr>
          <p:cNvPr id="435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 severe allergic reaction/anaphylaxis to an allergen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Insect bite or food allergy</a:t>
            </a:r>
            <a:endParaRPr lang="en-IN" altLang="en-US" dirty="0">
              <a:latin typeface="Times New Roman" charset="0"/>
              <a:ea typeface="MS PGothic" charset="-128"/>
            </a:endParaRPr>
          </a:p>
          <a:p>
            <a:r>
              <a:rPr lang="en-US" altLang="en-US" dirty="0">
                <a:latin typeface="Times New Roman" charset="0"/>
                <a:ea typeface="MS PGothic" charset="-128"/>
              </a:rPr>
              <a:t>f.  Diseases of the heart</a:t>
            </a:r>
            <a:endParaRPr lang="en-IN" altLang="en-US" dirty="0">
              <a:latin typeface="Times New Roman" charset="0"/>
              <a:ea typeface="MS PGothic" charset="-128"/>
            </a:endParaRPr>
          </a:p>
          <a:p>
            <a:r>
              <a:rPr lang="en-US" altLang="en-US" dirty="0">
                <a:latin typeface="Times New Roman" charset="0"/>
                <a:ea typeface="MS PGothic" charset="-128"/>
              </a:rPr>
              <a:t>g.  A collapsed lung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Tension pneumothorax</a:t>
            </a:r>
            <a:endParaRPr lang="en-IN" altLang="en-US" dirty="0">
              <a:latin typeface="Times New Roman" charset="0"/>
              <a:ea typeface="MS PGothic" charset="-128"/>
            </a:endParaRPr>
          </a:p>
          <a:p>
            <a:r>
              <a:rPr lang="en-US" altLang="en-US" dirty="0">
                <a:latin typeface="Times New Roman" charset="0"/>
                <a:ea typeface="MS PGothic" charset="-128"/>
              </a:rPr>
              <a:t>h.  Blood or fluid around the heart</a:t>
            </a:r>
            <a:endParaRPr lang="en-IN" altLang="en-US" dirty="0">
              <a:latin typeface="Times New Roman" charset="0"/>
              <a:ea typeface="MS PGothic" charset="-128"/>
            </a:endParaRPr>
          </a:p>
          <a:p>
            <a:r>
              <a:rPr lang="es-MX" altLang="en-US" dirty="0">
                <a:latin typeface="Times New Roman" charset="0"/>
                <a:ea typeface="MS PGothic" charset="-128"/>
              </a:rPr>
              <a:t>	i. </a:t>
            </a:r>
            <a:r>
              <a:rPr lang="es-MX" altLang="en-US" dirty="0" err="1">
                <a:latin typeface="Times New Roman" charset="0"/>
                <a:ea typeface="MS PGothic" charset="-128"/>
              </a:rPr>
              <a:t>Cardiac</a:t>
            </a:r>
            <a:r>
              <a:rPr lang="es-MX" altLang="en-US" dirty="0">
                <a:latin typeface="Times New Roman" charset="0"/>
                <a:ea typeface="MS PGothic" charset="-128"/>
              </a:rPr>
              <a:t> </a:t>
            </a:r>
            <a:r>
              <a:rPr lang="es-MX" altLang="en-US" dirty="0" err="1">
                <a:latin typeface="Times New Roman" charset="0"/>
                <a:ea typeface="MS PGothic" charset="-128"/>
              </a:rPr>
              <a:t>tamponade</a:t>
            </a:r>
            <a:endParaRPr lang="en-IN" altLang="en-US" dirty="0">
              <a:latin typeface="Times New Roman" charset="0"/>
              <a:ea typeface="MS PGothic" charset="-128"/>
            </a:endParaRPr>
          </a:p>
          <a:p>
            <a:r>
              <a:rPr lang="es-MX" altLang="en-US" dirty="0">
                <a:latin typeface="Times New Roman" charset="0"/>
                <a:ea typeface="MS PGothic" charset="-128"/>
              </a:rPr>
              <a:t>	ii. Pericarditis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5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C913B3E-D80F-3D47-8B4C-AFD54954049A}" type="slidenum">
              <a:rPr lang="en-US" altLang="en-US" sz="1200"/>
              <a:pPr eaLnBrk="1" hangingPunct="1"/>
              <a:t>141</a:t>
            </a:fld>
            <a:endParaRPr lang="en-US" altLang="en-US" sz="1200"/>
          </a:p>
        </p:txBody>
      </p:sp>
    </p:spTree>
    <p:extLst>
      <p:ext uri="{BB962C8B-B14F-4D97-AF65-F5344CB8AC3E}">
        <p14:creationId xmlns:p14="http://schemas.microsoft.com/office/powerpoint/2010/main" val="135601752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Slide Image Placeholder 1"/>
          <p:cNvSpPr>
            <a:spLocks noGrp="1" noRot="1" noChangeAspect="1" noTextEdit="1"/>
          </p:cNvSpPr>
          <p:nvPr>
            <p:ph type="sldImg"/>
          </p:nvPr>
        </p:nvSpPr>
        <p:spPr>
          <a:ln/>
        </p:spPr>
      </p:sp>
      <p:sp>
        <p:nvSpPr>
          <p:cNvPr id="436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s-MX" altLang="en-US" dirty="0">
                <a:latin typeface="Times New Roman" charset="0"/>
                <a:ea typeface="MS PGothic" charset="-128"/>
              </a:rPr>
              <a:t> </a:t>
            </a:r>
          </a:p>
          <a:p>
            <a:r>
              <a:rPr lang="es-MX" altLang="en-US" dirty="0">
                <a:latin typeface="Times New Roman" charset="0"/>
                <a:ea typeface="MS PGothic" charset="-128"/>
              </a:rPr>
              <a:t>3</a:t>
            </a:r>
            <a:r>
              <a:rPr lang="en-US" altLang="en-US" dirty="0">
                <a:latin typeface="Times New Roman" charset="0"/>
                <a:ea typeface="MS PGothic" charset="-128"/>
              </a:rPr>
              <a:t>.  Pediatric patients respond differently than adults to fluid loss.</a:t>
            </a:r>
            <a:endParaRPr lang="en-IN" altLang="en-US" dirty="0">
              <a:latin typeface="Times New Roman" charset="0"/>
              <a:ea typeface="MS PGothic" charset="-128"/>
            </a:endParaRPr>
          </a:p>
          <a:p>
            <a:r>
              <a:rPr lang="en-US" altLang="en-US" dirty="0">
                <a:latin typeface="Times New Roman" charset="0"/>
                <a:ea typeface="MS PGothic" charset="-128"/>
              </a:rPr>
              <a:t>	a.  They may respond by increasing their heart rate, increasing respirations, and showing signs of </a:t>
            </a:r>
            <a:r>
              <a:rPr lang="en-US" altLang="en-US" dirty="0" smtClean="0">
                <a:latin typeface="Times New Roman" charset="0"/>
                <a:ea typeface="MS PGothic" charset="-128"/>
              </a:rPr>
              <a:t>pale(pallor)or </a:t>
            </a:r>
            <a:r>
              <a:rPr lang="en-US" altLang="en-US" dirty="0">
                <a:latin typeface="Times New Roman" charset="0"/>
                <a:ea typeface="MS PGothic" charset="-128"/>
              </a:rPr>
              <a:t>blue </a:t>
            </a:r>
            <a:r>
              <a:rPr lang="en-US" altLang="en-US" dirty="0" smtClean="0">
                <a:latin typeface="Times New Roman" charset="0"/>
                <a:ea typeface="MS PGothic" charset="-128"/>
              </a:rPr>
              <a:t>(cyanotic)skin</a:t>
            </a:r>
            <a:r>
              <a:rPr lang="en-US" altLang="en-US" dirty="0">
                <a:latin typeface="Times New Roman" charset="0"/>
                <a:ea typeface="MS PGothic" charset="-128"/>
              </a:rPr>
              <a: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6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915EE4E-83AA-B343-87EF-53A439D2D7A3}" type="slidenum">
              <a:rPr lang="en-US" altLang="en-US" sz="1200"/>
              <a:pPr eaLnBrk="1" hangingPunct="1"/>
              <a:t>142</a:t>
            </a:fld>
            <a:endParaRPr lang="en-US" altLang="en-US" sz="1200"/>
          </a:p>
        </p:txBody>
      </p:sp>
    </p:spTree>
    <p:extLst>
      <p:ext uri="{BB962C8B-B14F-4D97-AF65-F5344CB8AC3E}">
        <p14:creationId xmlns:p14="http://schemas.microsoft.com/office/powerpoint/2010/main" val="149003029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Slide Image Placeholder 1"/>
          <p:cNvSpPr>
            <a:spLocks noGrp="1" noRot="1" noChangeAspect="1" noTextEdit="1"/>
          </p:cNvSpPr>
          <p:nvPr>
            <p:ph type="sldImg"/>
          </p:nvPr>
        </p:nvSpPr>
        <p:spPr>
          <a:ln/>
        </p:spPr>
      </p:sp>
      <p:sp>
        <p:nvSpPr>
          <p:cNvPr id="437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4.  Signs of shock in children are as follows:</a:t>
            </a:r>
            <a:endParaRPr lang="en-IN" altLang="en-US" dirty="0">
              <a:latin typeface="Times New Roman" charset="0"/>
              <a:ea typeface="MS PGothic" charset="-128"/>
            </a:endParaRPr>
          </a:p>
          <a:p>
            <a:r>
              <a:rPr lang="en-US" altLang="en-US" dirty="0">
                <a:latin typeface="Times New Roman" charset="0"/>
                <a:ea typeface="MS PGothic" charset="-128"/>
              </a:rPr>
              <a:t>	a.  Tachycardia</a:t>
            </a:r>
            <a:endParaRPr lang="en-IN" altLang="en-US" dirty="0">
              <a:latin typeface="Times New Roman" charset="0"/>
              <a:ea typeface="MS PGothic" charset="-128"/>
            </a:endParaRPr>
          </a:p>
          <a:p>
            <a:r>
              <a:rPr lang="en-US" altLang="en-US" dirty="0">
                <a:latin typeface="Times New Roman" charset="0"/>
                <a:ea typeface="MS PGothic" charset="-128"/>
              </a:rPr>
              <a:t>	b.  Poor capillary refill time (&gt;2 seconds)</a:t>
            </a:r>
            <a:endParaRPr lang="en-IN" altLang="en-US" dirty="0">
              <a:latin typeface="Times New Roman" charset="0"/>
              <a:ea typeface="MS PGothic" charset="-128"/>
            </a:endParaRPr>
          </a:p>
          <a:p>
            <a:r>
              <a:rPr lang="en-US" altLang="en-US" dirty="0">
                <a:latin typeface="Times New Roman" charset="0"/>
                <a:ea typeface="MS PGothic" charset="-128"/>
              </a:rPr>
              <a:t>	c.  Mental status changes</a:t>
            </a:r>
            <a:endParaRPr lang="en-IN" altLang="en-US" dirty="0">
              <a:latin typeface="Times New Roman" charset="0"/>
              <a:ea typeface="MS PGothic" charset="-128"/>
            </a:endParaRPr>
          </a:p>
          <a:p>
            <a:r>
              <a:rPr lang="en-US" altLang="en-US" dirty="0">
                <a:latin typeface="Times New Roman" charset="0"/>
                <a:ea typeface="MS PGothic" charset="-128"/>
              </a:rPr>
              <a:t>5.  Begin treating shock by assessing the ABCs, intervening as required.</a:t>
            </a:r>
            <a:endParaRPr lang="en-IN" altLang="en-US" dirty="0">
              <a:latin typeface="Times New Roman" charset="0"/>
              <a:ea typeface="MS PGothic" charset="-128"/>
            </a:endParaRPr>
          </a:p>
          <a:p>
            <a:r>
              <a:rPr lang="en-US" altLang="en-US" dirty="0">
                <a:latin typeface="Times New Roman" charset="0"/>
                <a:ea typeface="MS PGothic" charset="-128"/>
              </a:rPr>
              <a:t>	a. If there is an obvious life-threatening external hemorrhage, the order becomes CAB, because bleeding control is the most critical step.</a:t>
            </a:r>
            <a:endParaRPr lang="en-IN" altLang="en-US" dirty="0">
              <a:latin typeface="Times New Roman" charset="0"/>
              <a:ea typeface="MS PGothic" charset="-128"/>
            </a:endParaRPr>
          </a:p>
          <a:p>
            <a:r>
              <a:rPr lang="en-US" altLang="en-US" dirty="0">
                <a:latin typeface="Times New Roman" charset="0"/>
                <a:ea typeface="MS PGothic" charset="-128"/>
              </a:rPr>
              <a:t>	b. If cardiac arrest is suspected, the order also becomes CAB because chest compressions are essential.</a:t>
            </a:r>
            <a:endParaRPr lang="en-IN" altLang="en-US" dirty="0">
              <a:latin typeface="Times New Roman" charset="0"/>
              <a:ea typeface="MS PGothic" charset="-128"/>
            </a:endParaRPr>
          </a:p>
          <a:p>
            <a:r>
              <a:rPr lang="en-US" altLang="en-US" dirty="0">
                <a:latin typeface="Times New Roman" charset="0"/>
                <a:ea typeface="MS PGothic" charset="-128"/>
              </a:rPr>
              <a:t>	c. Pediatric patients in shock often have increased respirations but do not demonstrate a fall in blood pressure until shock is severe.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7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8212A59-4411-D843-829E-702095D4E694}" type="slidenum">
              <a:rPr lang="en-US" altLang="en-US" sz="1200"/>
              <a:pPr eaLnBrk="1" hangingPunct="1"/>
              <a:t>143</a:t>
            </a:fld>
            <a:endParaRPr lang="en-US" altLang="en-US" sz="1200"/>
          </a:p>
        </p:txBody>
      </p:sp>
    </p:spTree>
    <p:extLst>
      <p:ext uri="{BB962C8B-B14F-4D97-AF65-F5344CB8AC3E}">
        <p14:creationId xmlns:p14="http://schemas.microsoft.com/office/powerpoint/2010/main" val="113227636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Slide Image Placeholder 1"/>
          <p:cNvSpPr>
            <a:spLocks noGrp="1" noRot="1" noChangeAspect="1" noTextEdit="1"/>
          </p:cNvSpPr>
          <p:nvPr>
            <p:ph type="sldImg"/>
          </p:nvPr>
        </p:nvSpPr>
        <p:spPr>
          <a:ln/>
        </p:spPr>
      </p:sp>
      <p:sp>
        <p:nvSpPr>
          <p:cNvPr id="438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In assessing circulation, pay attention to the following: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Pulse</a:t>
            </a:r>
            <a:endParaRPr lang="en-IN" altLang="en-US" dirty="0">
              <a:latin typeface="Times New Roman" charset="0"/>
              <a:ea typeface="MS PGothic" charset="-128"/>
            </a:endParaRPr>
          </a:p>
          <a:p>
            <a:r>
              <a:rPr lang="en-US" altLang="en-US" dirty="0">
                <a:latin typeface="Times New Roman" charset="0"/>
                <a:ea typeface="MS PGothic" charset="-128"/>
              </a:rPr>
              <a:t>		(a) Assess rate and quality of pulses. A weak, “</a:t>
            </a:r>
            <a:r>
              <a:rPr lang="en-US" altLang="en-US" dirty="0" err="1">
                <a:latin typeface="Times New Roman" charset="0"/>
                <a:ea typeface="MS PGothic" charset="-128"/>
              </a:rPr>
              <a:t>thready</a:t>
            </a:r>
            <a:r>
              <a:rPr lang="en-US" altLang="en-US" dirty="0">
                <a:latin typeface="Times New Roman" charset="0"/>
                <a:ea typeface="MS PGothic" charset="-128"/>
              </a:rPr>
              <a:t>” pulse is a sign of a problem. Anything over 160 beats/min suggests shock.</a:t>
            </a:r>
            <a:endParaRPr lang="en-IN" altLang="en-US" dirty="0">
              <a:latin typeface="Times New Roman" charset="0"/>
              <a:ea typeface="MS PGothic" charset="-128"/>
            </a:endParaRPr>
          </a:p>
          <a:p>
            <a:r>
              <a:rPr lang="en-US" altLang="en-US" dirty="0">
                <a:latin typeface="Times New Roman" charset="0"/>
                <a:ea typeface="MS PGothic" charset="-128"/>
              </a:rPr>
              <a:t>	ii. Skin signs</a:t>
            </a:r>
            <a:endParaRPr lang="en-IN" altLang="en-US" dirty="0">
              <a:latin typeface="Times New Roman" charset="0"/>
              <a:ea typeface="MS PGothic" charset="-128"/>
            </a:endParaRPr>
          </a:p>
          <a:p>
            <a:r>
              <a:rPr lang="en-US" altLang="en-US" dirty="0">
                <a:latin typeface="Times New Roman" charset="0"/>
                <a:ea typeface="MS PGothic" charset="-128"/>
              </a:rPr>
              <a:t>		(a) Assess temperature and moisture of hands and feet. </a:t>
            </a:r>
            <a:r>
              <a:rPr lang="en-US" altLang="en-US" dirty="0" smtClean="0">
                <a:latin typeface="Times New Roman" charset="0"/>
                <a:ea typeface="MS PGothic" charset="-128"/>
              </a:rPr>
              <a:t>How does it compare to the skin of the trunk of the body.?  Dry, warm,</a:t>
            </a:r>
            <a:r>
              <a:rPr lang="en-US" altLang="en-US" baseline="0" dirty="0" smtClean="0">
                <a:latin typeface="Times New Roman" charset="0"/>
                <a:ea typeface="MS PGothic" charset="-128"/>
              </a:rPr>
              <a:t> cool, clammy?</a:t>
            </a:r>
            <a:endParaRPr lang="en-IN" altLang="en-US" dirty="0">
              <a:latin typeface="Times New Roman" charset="0"/>
              <a:ea typeface="MS PGothic" charset="-128"/>
            </a:endParaRPr>
          </a:p>
          <a:p>
            <a:r>
              <a:rPr lang="en-US" altLang="en-US" dirty="0">
                <a:latin typeface="Times New Roman" charset="0"/>
                <a:ea typeface="MS PGothic" charset="-128"/>
              </a:rPr>
              <a:t>	iii.  Capillary refill </a:t>
            </a:r>
            <a:r>
              <a:rPr lang="en-US" altLang="en-US" dirty="0" smtClean="0">
                <a:latin typeface="Times New Roman" charset="0"/>
                <a:ea typeface="MS PGothic" charset="-128"/>
              </a:rPr>
              <a:t>time: squeeze a finger or toe until the skin blanches (</a:t>
            </a:r>
            <a:r>
              <a:rPr lang="en-US" altLang="en-US" baseline="0" dirty="0" smtClean="0">
                <a:latin typeface="Times New Roman" charset="0"/>
                <a:ea typeface="MS PGothic" charset="-128"/>
              </a:rPr>
              <a:t>turns white), then release. </a:t>
            </a:r>
            <a:endParaRPr lang="en-IN" altLang="en-US" dirty="0">
              <a:latin typeface="Times New Roman" charset="0"/>
              <a:ea typeface="MS PGothic" charset="-128"/>
            </a:endParaRPr>
          </a:p>
          <a:p>
            <a:r>
              <a:rPr lang="en-US" altLang="en-US" dirty="0">
                <a:latin typeface="Times New Roman" charset="0"/>
                <a:ea typeface="MS PGothic" charset="-128"/>
              </a:rPr>
              <a:t>		(a) A 2-second capillary refill time is normal.</a:t>
            </a:r>
            <a:endParaRPr lang="en-IN" altLang="en-US" dirty="0">
              <a:latin typeface="Times New Roman" charset="0"/>
              <a:ea typeface="MS PGothic" charset="-128"/>
            </a:endParaRPr>
          </a:p>
          <a:p>
            <a:r>
              <a:rPr lang="en-US" altLang="en-US" dirty="0">
                <a:latin typeface="Times New Roman" charset="0"/>
                <a:ea typeface="MS PGothic" charset="-128"/>
              </a:rPr>
              <a:t>	iv.  Color</a:t>
            </a:r>
            <a:endParaRPr lang="en-IN" altLang="en-US" dirty="0">
              <a:latin typeface="Times New Roman" charset="0"/>
              <a:ea typeface="MS PGothic" charset="-128"/>
            </a:endParaRPr>
          </a:p>
          <a:p>
            <a:r>
              <a:rPr lang="en-US" altLang="en-US" dirty="0">
                <a:latin typeface="Times New Roman" charset="0"/>
                <a:ea typeface="MS PGothic" charset="-128"/>
              </a:rPr>
              <a:t>		(a) Assess skin color</a:t>
            </a:r>
            <a:r>
              <a:rPr lang="en-US" altLang="en-US" dirty="0" smtClean="0">
                <a:latin typeface="Times New Roman" charset="0"/>
                <a:ea typeface="MS PGothic" charset="-128"/>
              </a:rPr>
              <a:t>. Pink, pale, ashen,</a:t>
            </a:r>
            <a:r>
              <a:rPr lang="en-US" altLang="en-US" baseline="0" dirty="0" smtClean="0">
                <a:latin typeface="Times New Roman" charset="0"/>
                <a:ea typeface="MS PGothic" charset="-128"/>
              </a:rPr>
              <a:t> blue?</a:t>
            </a:r>
            <a:endParaRPr lang="en-IN" altLang="en-US" dirty="0">
              <a:latin typeface="Times New Roman" charset="0"/>
              <a:ea typeface="MS PGothic" charset="-128"/>
            </a:endParaRPr>
          </a:p>
          <a:p>
            <a:r>
              <a:rPr lang="en-US" altLang="en-US" dirty="0">
                <a:latin typeface="Times New Roman" charset="0"/>
                <a:ea typeface="MS PGothic" charset="-128"/>
              </a:rPr>
              <a:t>	v.  Changes </a:t>
            </a:r>
            <a:endParaRPr lang="en-IN" altLang="en-US" dirty="0">
              <a:latin typeface="Times New Roman" charset="0"/>
              <a:ea typeface="MS PGothic" charset="-128"/>
            </a:endParaRPr>
          </a:p>
          <a:p>
            <a:r>
              <a:rPr lang="en-US" altLang="en-US" dirty="0">
                <a:latin typeface="Times New Roman" charset="0"/>
                <a:ea typeface="MS PGothic" charset="-128"/>
              </a:rPr>
              <a:t>		(a) Changes in pulse rate, color, skin signs, and capillary refill time are all important clues suggesting shock.</a:t>
            </a:r>
            <a:endParaRPr lang="en-IN" altLang="en-US" dirty="0">
              <a:latin typeface="Times New Roman" charset="0"/>
              <a:ea typeface="MS PGothic" charset="-128"/>
            </a:endParaRPr>
          </a:p>
          <a:p>
            <a:r>
              <a:rPr lang="en-US" altLang="en-US" dirty="0">
                <a:latin typeface="Times New Roman" charset="0"/>
                <a:ea typeface="MS PGothic" charset="-128"/>
              </a:rPr>
              <a:t>	vi. Blood pressure is the most difficult vital sign to measure in pediatric patients.</a:t>
            </a:r>
            <a:endParaRPr lang="en-IN" altLang="en-US" dirty="0">
              <a:latin typeface="Times New Roman" charset="0"/>
              <a:ea typeface="MS PGothic" charset="-128"/>
            </a:endParaRPr>
          </a:p>
          <a:p>
            <a:r>
              <a:rPr lang="en-US" altLang="en-US" dirty="0">
                <a:latin typeface="Times New Roman" charset="0"/>
                <a:ea typeface="MS PGothic" charset="-128"/>
              </a:rPr>
              <a:t>		(a) Blood pressure may be normal with compensated shock.</a:t>
            </a:r>
            <a:endParaRPr lang="en-IN" altLang="en-US" dirty="0">
              <a:latin typeface="Times New Roman" charset="0"/>
              <a:ea typeface="MS PGothic" charset="-128"/>
            </a:endParaRPr>
          </a:p>
          <a:p>
            <a:r>
              <a:rPr lang="en-US" altLang="en-US" dirty="0">
                <a:latin typeface="Times New Roman" charset="0"/>
                <a:ea typeface="MS PGothic" charset="-128"/>
              </a:rPr>
              <a:t>		(b) Low blood pressure is a sign of decompensated shock requiring ALS and rapid transport.</a:t>
            </a:r>
            <a:endParaRPr lang="en-IN" altLang="en-US" dirty="0">
              <a:latin typeface="Times New Roman" charset="0"/>
              <a:ea typeface="MS PGothic" charset="-128"/>
            </a:endParaRPr>
          </a:p>
          <a:p>
            <a:r>
              <a:rPr lang="en-US" altLang="en-US" dirty="0">
                <a:latin typeface="Times New Roman" charset="0"/>
                <a:ea typeface="MS PGothic" charset="-128"/>
              </a:rPr>
              <a:t>	vii. Assessment should also include talking with the parents or caregivers to determine when signs and symptoms first appeared and whether any of the following occurred:</a:t>
            </a:r>
            <a:endParaRPr lang="en-IN" altLang="en-US" dirty="0">
              <a:latin typeface="Times New Roman" charset="0"/>
              <a:ea typeface="MS PGothic" charset="-128"/>
            </a:endParaRPr>
          </a:p>
          <a:p>
            <a:r>
              <a:rPr lang="en-US" altLang="en-US" dirty="0">
                <a:latin typeface="Times New Roman" charset="0"/>
                <a:ea typeface="MS PGothic" charset="-128"/>
              </a:rPr>
              <a:t>		(a) Decreased urine output</a:t>
            </a:r>
            <a:endParaRPr lang="en-IN" altLang="en-US" dirty="0">
              <a:latin typeface="Times New Roman" charset="0"/>
              <a:ea typeface="MS PGothic" charset="-128"/>
            </a:endParaRPr>
          </a:p>
          <a:p>
            <a:r>
              <a:rPr lang="en-US" altLang="en-US" dirty="0">
                <a:latin typeface="Times New Roman" charset="0"/>
                <a:ea typeface="MS PGothic" charset="-128"/>
              </a:rPr>
              <a:t>		(b) Absence of tears</a:t>
            </a:r>
            <a:endParaRPr lang="en-IN" altLang="en-US" dirty="0">
              <a:latin typeface="Times New Roman" charset="0"/>
              <a:ea typeface="MS PGothic" charset="-128"/>
            </a:endParaRPr>
          </a:p>
          <a:p>
            <a:r>
              <a:rPr lang="en-US" altLang="en-US" dirty="0">
                <a:latin typeface="Times New Roman" charset="0"/>
                <a:ea typeface="MS PGothic" charset="-128"/>
              </a:rPr>
              <a:t>		(c) Sunken </a:t>
            </a:r>
            <a:r>
              <a:rPr lang="en-US" altLang="en-US" dirty="0" smtClean="0">
                <a:latin typeface="Times New Roman" charset="0"/>
                <a:ea typeface="MS PGothic" charset="-128"/>
              </a:rPr>
              <a:t>fontanelle (infant patient)</a:t>
            </a:r>
            <a:endParaRPr lang="en-IN" altLang="en-US" dirty="0">
              <a:latin typeface="Times New Roman" charset="0"/>
              <a:ea typeface="MS PGothic" charset="-128"/>
            </a:endParaRPr>
          </a:p>
          <a:p>
            <a:r>
              <a:rPr lang="en-US" altLang="en-US" dirty="0">
                <a:latin typeface="Times New Roman" charset="0"/>
                <a:ea typeface="MS PGothic" charset="-128"/>
              </a:rPr>
              <a:t>		(d) Changes in level of consciousness and behavior</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38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55C241E-DA84-2249-8B1E-FC70EF130D05}" type="slidenum">
              <a:rPr lang="en-US" altLang="en-US" sz="1200"/>
              <a:pPr eaLnBrk="1" hangingPunct="1"/>
              <a:t>144</a:t>
            </a:fld>
            <a:endParaRPr lang="en-US" altLang="en-US" sz="1200"/>
          </a:p>
        </p:txBody>
      </p:sp>
    </p:spTree>
    <p:extLst>
      <p:ext uri="{BB962C8B-B14F-4D97-AF65-F5344CB8AC3E}">
        <p14:creationId xmlns:p14="http://schemas.microsoft.com/office/powerpoint/2010/main" val="131623687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Slide Image Placeholder 1"/>
          <p:cNvSpPr>
            <a:spLocks noGrp="1" noRot="1" noChangeAspect="1" noTextEdit="1"/>
          </p:cNvSpPr>
          <p:nvPr>
            <p:ph type="sldImg"/>
          </p:nvPr>
        </p:nvSpPr>
        <p:spPr>
          <a:ln/>
        </p:spPr>
      </p:sp>
      <p:sp>
        <p:nvSpPr>
          <p:cNvPr id="439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e. Limit your management to these simple interventions.</a:t>
            </a:r>
            <a:endParaRPr lang="en-IN" altLang="en-US">
              <a:latin typeface="Times New Roman" charset="0"/>
              <a:ea typeface="MS PGothic" charset="-128"/>
            </a:endParaRPr>
          </a:p>
          <a:p>
            <a:r>
              <a:rPr lang="en-US" altLang="en-US">
                <a:latin typeface="Times New Roman" charset="0"/>
                <a:ea typeface="MS PGothic" charset="-128"/>
              </a:rPr>
              <a:t>f. Do not waste time performing field procedures.</a:t>
            </a:r>
            <a:endParaRPr lang="en-IN" altLang="en-US">
              <a:latin typeface="Times New Roman" charset="0"/>
              <a:ea typeface="MS PGothic" charset="-128"/>
            </a:endParaRPr>
          </a:p>
          <a:p>
            <a:r>
              <a:rPr lang="en-US" altLang="en-US">
                <a:latin typeface="Times New Roman" charset="0"/>
                <a:ea typeface="MS PGothic" charset="-128"/>
              </a:rPr>
              <a:t>g. Ensure the airway is open and prepare for artificial ventilation.</a:t>
            </a:r>
            <a:endParaRPr lang="en-IN" altLang="en-US">
              <a:latin typeface="Times New Roman" charset="0"/>
              <a:ea typeface="MS PGothic" charset="-128"/>
            </a:endParaRPr>
          </a:p>
          <a:p>
            <a:r>
              <a:rPr lang="en-US" altLang="en-US">
                <a:latin typeface="Times New Roman" charset="0"/>
                <a:ea typeface="MS PGothic" charset="-128"/>
              </a:rPr>
              <a:t>h. Control bleeding.</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39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67BC067-8FB0-1745-B5E8-CD0D88A7AA7A}" type="slidenum">
              <a:rPr lang="en-US" altLang="en-US" sz="1200"/>
              <a:pPr eaLnBrk="1" hangingPunct="1"/>
              <a:t>145</a:t>
            </a:fld>
            <a:endParaRPr lang="en-US" altLang="en-US" sz="1200"/>
          </a:p>
        </p:txBody>
      </p:sp>
    </p:spTree>
    <p:extLst>
      <p:ext uri="{BB962C8B-B14F-4D97-AF65-F5344CB8AC3E}">
        <p14:creationId xmlns:p14="http://schemas.microsoft.com/office/powerpoint/2010/main" val="76409357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Slide Image Placeholder 1"/>
          <p:cNvSpPr>
            <a:spLocks noGrp="1" noRot="1" noChangeAspect="1" noTextEdit="1"/>
          </p:cNvSpPr>
          <p:nvPr>
            <p:ph type="sldImg"/>
          </p:nvPr>
        </p:nvSpPr>
        <p:spPr>
          <a:ln/>
        </p:spPr>
      </p:sp>
      <p:sp>
        <p:nvSpPr>
          <p:cNvPr id="440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Give supplemental oxygen by mask or blow-by method.</a:t>
            </a:r>
            <a:endParaRPr lang="en-IN" altLang="en-US" dirty="0">
              <a:latin typeface="Times New Roman" charset="0"/>
              <a:ea typeface="MS PGothic" charset="-128"/>
            </a:endParaRPr>
          </a:p>
          <a:p>
            <a:r>
              <a:rPr lang="en-US" altLang="en-US" dirty="0">
                <a:latin typeface="Times New Roman" charset="0"/>
                <a:ea typeface="MS PGothic" charset="-128"/>
              </a:rPr>
              <a:t>j.  Continue to monitor airway and breathing.</a:t>
            </a:r>
            <a:endParaRPr lang="en-IN" altLang="en-US" dirty="0">
              <a:latin typeface="Times New Roman" charset="0"/>
              <a:ea typeface="MS PGothic" charset="-128"/>
            </a:endParaRPr>
          </a:p>
          <a:p>
            <a:r>
              <a:rPr lang="en-US" altLang="en-US" dirty="0">
                <a:latin typeface="Times New Roman" charset="0"/>
                <a:ea typeface="MS PGothic" charset="-128"/>
              </a:rPr>
              <a:t>k.  Position the pediatric patient in a position of comfort.</a:t>
            </a:r>
            <a:endParaRPr lang="en-IN" altLang="en-US" dirty="0">
              <a:latin typeface="Times New Roman" charset="0"/>
              <a:ea typeface="MS PGothic" charset="-128"/>
            </a:endParaRPr>
          </a:p>
          <a:p>
            <a:r>
              <a:rPr lang="en-US" altLang="en-US" dirty="0">
                <a:latin typeface="Times New Roman" charset="0"/>
                <a:ea typeface="MS PGothic" charset="-128"/>
              </a:rPr>
              <a:t>l.  Keep the patient warm with blankets and by turning up the heat in the patient compartment.</a:t>
            </a:r>
            <a:endParaRPr lang="en-IN" altLang="en-US" dirty="0">
              <a:latin typeface="Times New Roman" charset="0"/>
              <a:ea typeface="MS PGothic" charset="-128"/>
            </a:endParaRPr>
          </a:p>
          <a:p>
            <a:r>
              <a:rPr lang="en-US" altLang="en-US" dirty="0">
                <a:latin typeface="Times New Roman" charset="0"/>
                <a:ea typeface="MS PGothic" charset="-128"/>
              </a:rPr>
              <a:t>m.  Provide immediate transport.</a:t>
            </a:r>
            <a:endParaRPr lang="en-IN" altLang="en-US" dirty="0">
              <a:latin typeface="Times New Roman" charset="0"/>
              <a:ea typeface="MS PGothic" charset="-128"/>
            </a:endParaRPr>
          </a:p>
          <a:p>
            <a:r>
              <a:rPr lang="en-US" altLang="en-US" dirty="0">
                <a:latin typeface="Times New Roman" charset="0"/>
                <a:ea typeface="MS PGothic" charset="-128"/>
              </a:rPr>
              <a:t>n.  Contact ALS backup as needed.</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40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3D9A73-0676-CE4D-AFEA-8D951AD6A177}" type="slidenum">
              <a:rPr lang="en-US" altLang="en-US" sz="1200"/>
              <a:pPr eaLnBrk="1" hangingPunct="1"/>
              <a:t>146</a:t>
            </a:fld>
            <a:endParaRPr lang="en-US" altLang="en-US" sz="1200"/>
          </a:p>
        </p:txBody>
      </p:sp>
    </p:spTree>
    <p:extLst>
      <p:ext uri="{BB962C8B-B14F-4D97-AF65-F5344CB8AC3E}">
        <p14:creationId xmlns:p14="http://schemas.microsoft.com/office/powerpoint/2010/main" val="16843873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Slide Image Placeholder 1"/>
          <p:cNvSpPr>
            <a:spLocks noGrp="1" noRot="1" noChangeAspect="1" noTextEdit="1"/>
          </p:cNvSpPr>
          <p:nvPr>
            <p:ph type="sldImg"/>
          </p:nvPr>
        </p:nvSpPr>
        <p:spPr>
          <a:ln/>
        </p:spPr>
      </p:sp>
      <p:sp>
        <p:nvSpPr>
          <p:cNvPr id="441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6.  Anaphylaxis</a:t>
            </a:r>
          </a:p>
          <a:p>
            <a:r>
              <a:rPr lang="en-US" altLang="en-US">
                <a:latin typeface="Times New Roman" charset="0"/>
                <a:ea typeface="MS PGothic" charset="-128"/>
              </a:rPr>
              <a:t>	a.  Anaphylaxis, also called anaphylactic shock, is a life-threatening allergic reaction that involves a generalized, multisystem response to an antigen.</a:t>
            </a:r>
            <a:endParaRPr lang="en-IN" altLang="en-US">
              <a:latin typeface="Times New Roman" charset="0"/>
              <a:ea typeface="MS PGothic" charset="-128"/>
            </a:endParaRPr>
          </a:p>
          <a:p>
            <a:r>
              <a:rPr lang="en-US" altLang="en-US">
                <a:latin typeface="Times New Roman" charset="0"/>
                <a:ea typeface="MS PGothic" charset="-128"/>
              </a:rPr>
              <a:t>		i.  Characterized by airway swelling and dilation of blood vessels</a:t>
            </a:r>
            <a:endParaRPr lang="en-IN" altLang="en-US">
              <a:latin typeface="Times New Roman" charset="0"/>
              <a:ea typeface="MS PGothic" charset="-128"/>
            </a:endParaRPr>
          </a:p>
          <a:p>
            <a:r>
              <a:rPr lang="en-US" altLang="en-US">
                <a:latin typeface="Times New Roman" charset="0"/>
                <a:ea typeface="MS PGothic" charset="-128"/>
              </a:rPr>
              <a:t>		ii.  Common causes are an insect stings, medications, or food.</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41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9F0D474-81CB-2545-BA54-54BC8D2B78D9}" type="slidenum">
              <a:rPr lang="en-US" altLang="en-US" sz="1200"/>
              <a:pPr eaLnBrk="1" hangingPunct="1"/>
              <a:t>147</a:t>
            </a:fld>
            <a:endParaRPr lang="en-US" altLang="en-US" sz="1200"/>
          </a:p>
        </p:txBody>
      </p:sp>
    </p:spTree>
    <p:extLst>
      <p:ext uri="{BB962C8B-B14F-4D97-AF65-F5344CB8AC3E}">
        <p14:creationId xmlns:p14="http://schemas.microsoft.com/office/powerpoint/2010/main" val="56640601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Slide Image Placeholder 1"/>
          <p:cNvSpPr>
            <a:spLocks noGrp="1" noRot="1" noChangeAspect="1" noTextEdit="1"/>
          </p:cNvSpPr>
          <p:nvPr>
            <p:ph type="sldImg"/>
          </p:nvPr>
        </p:nvSpPr>
        <p:spPr>
          <a:ln/>
        </p:spPr>
      </p:sp>
      <p:sp>
        <p:nvSpPr>
          <p:cNvPr id="442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Signs and symptoms of anaphylactic shock in the pediatric patient: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t>
            </a:r>
            <a:r>
              <a:rPr lang="en-US" altLang="en-US" dirty="0" err="1">
                <a:latin typeface="Times New Roman" charset="0"/>
                <a:ea typeface="MS PGothic" charset="-128"/>
              </a:rPr>
              <a:t>Hypoperfusion</a:t>
            </a:r>
            <a:endParaRPr lang="en-IN" altLang="en-US" dirty="0">
              <a:latin typeface="Times New Roman" charset="0"/>
              <a:ea typeface="MS PGothic" charset="-128"/>
            </a:endParaRPr>
          </a:p>
          <a:p>
            <a:r>
              <a:rPr lang="en-US" altLang="en-US" dirty="0">
                <a:latin typeface="Times New Roman" charset="0"/>
                <a:ea typeface="MS PGothic" charset="-128"/>
              </a:rPr>
              <a:t>	ii.  Stridor and/or wheezing</a:t>
            </a:r>
            <a:endParaRPr lang="en-IN" altLang="en-US" dirty="0">
              <a:latin typeface="Times New Roman" charset="0"/>
              <a:ea typeface="MS PGothic" charset="-128"/>
            </a:endParaRPr>
          </a:p>
          <a:p>
            <a:r>
              <a:rPr lang="en-US" altLang="en-US" dirty="0">
                <a:latin typeface="Times New Roman" charset="0"/>
                <a:ea typeface="MS PGothic" charset="-128"/>
              </a:rPr>
              <a:t>	iii.  Increased work of breathing</a:t>
            </a:r>
            <a:endParaRPr lang="en-IN" altLang="en-US" dirty="0">
              <a:latin typeface="Times New Roman" charset="0"/>
              <a:ea typeface="MS PGothic" charset="-128"/>
            </a:endParaRPr>
          </a:p>
          <a:p>
            <a:r>
              <a:rPr lang="en-US" altLang="en-US" dirty="0">
                <a:latin typeface="Times New Roman" charset="0"/>
                <a:ea typeface="MS PGothic" charset="-128"/>
              </a:rPr>
              <a:t>	iv.  Altered appearance</a:t>
            </a:r>
            <a:endParaRPr lang="en-IN" altLang="en-US" dirty="0">
              <a:latin typeface="Times New Roman" charset="0"/>
              <a:ea typeface="MS PGothic" charset="-128"/>
            </a:endParaRPr>
          </a:p>
          <a:p>
            <a:r>
              <a:rPr lang="en-US" altLang="en-US" dirty="0">
                <a:latin typeface="Times New Roman" charset="0"/>
                <a:ea typeface="MS PGothic" charset="-128"/>
              </a:rPr>
              <a:t>	v.  Restlessness, agitation, and sometimes a sense of impending doom</a:t>
            </a:r>
            <a:endParaRPr lang="en-IN" altLang="en-US" dirty="0">
              <a:latin typeface="Times New Roman" charset="0"/>
              <a:ea typeface="MS PGothic" charset="-128"/>
            </a:endParaRPr>
          </a:p>
          <a:p>
            <a:r>
              <a:rPr lang="en-US" altLang="en-US" dirty="0">
                <a:latin typeface="Times New Roman" charset="0"/>
                <a:ea typeface="MS PGothic" charset="-128"/>
              </a:rPr>
              <a:t>	vi.  Hives are usually present.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42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4E2F169-E35E-4E40-B089-AB8823097C40}" type="slidenum">
              <a:rPr lang="en-US" altLang="en-US" sz="1200"/>
              <a:pPr eaLnBrk="1" hangingPunct="1"/>
              <a:t>148</a:t>
            </a:fld>
            <a:endParaRPr lang="en-US" altLang="en-US" sz="1200"/>
          </a:p>
        </p:txBody>
      </p:sp>
    </p:spTree>
    <p:extLst>
      <p:ext uri="{BB962C8B-B14F-4D97-AF65-F5344CB8AC3E}">
        <p14:creationId xmlns:p14="http://schemas.microsoft.com/office/powerpoint/2010/main" val="193833698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Slide Image Placeholder 1"/>
          <p:cNvSpPr>
            <a:spLocks noGrp="1" noRot="1" noChangeAspect="1" noTextEdit="1"/>
          </p:cNvSpPr>
          <p:nvPr>
            <p:ph type="sldImg"/>
          </p:nvPr>
        </p:nvSpPr>
        <p:spPr>
          <a:ln/>
        </p:spPr>
      </p:sp>
      <p:sp>
        <p:nvSpPr>
          <p:cNvPr id="443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Treatment of pediatric patient with anaphylactic shock:</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Maintain the airway and administer oxygen via a tolerated route.</a:t>
            </a:r>
            <a:endParaRPr lang="en-IN" altLang="en-US" dirty="0">
              <a:latin typeface="Times New Roman" charset="0"/>
              <a:ea typeface="MS PGothic" charset="-128"/>
            </a:endParaRPr>
          </a:p>
          <a:p>
            <a:r>
              <a:rPr lang="en-US" altLang="en-US" dirty="0">
                <a:latin typeface="Times New Roman" charset="0"/>
                <a:ea typeface="MS PGothic" charset="-128"/>
              </a:rPr>
              <a:t>	ii.  In stable patients, allow the parent or caregiver to assist in the positioning of the patient, oxygen delivery, and keeping the patient calm.</a:t>
            </a:r>
            <a:endParaRPr lang="en-IN" altLang="en-US" dirty="0">
              <a:latin typeface="Times New Roman" charset="0"/>
              <a:ea typeface="MS PGothic" charset="-128"/>
            </a:endParaRPr>
          </a:p>
          <a:p>
            <a:r>
              <a:rPr lang="en-US" altLang="en-US" dirty="0">
                <a:latin typeface="Times New Roman" charset="0"/>
                <a:ea typeface="MS PGothic" charset="-128"/>
              </a:rPr>
              <a:t>	iii.  Based on protocol, assist with epinephrine auto-injector, if available.</a:t>
            </a:r>
            <a:endParaRPr lang="en-IN" altLang="en-US" dirty="0">
              <a:latin typeface="Times New Roman" charset="0"/>
              <a:ea typeface="MS PGothic" charset="-128"/>
            </a:endParaRPr>
          </a:p>
          <a:p>
            <a:r>
              <a:rPr lang="en-US" altLang="en-US" dirty="0">
                <a:latin typeface="Times New Roman" charset="0"/>
                <a:ea typeface="MS PGothic" charset="-128"/>
              </a:rPr>
              <a:t>		(a) Pediatric epinephrine auto-injector is supplied in a dose of 0.15 mg and is given in intramuscularly in the lateral thigh.</a:t>
            </a:r>
            <a:endParaRPr lang="en-IN" altLang="en-US" dirty="0">
              <a:latin typeface="Times New Roman" charset="0"/>
              <a:ea typeface="MS PGothic" charset="-128"/>
            </a:endParaRPr>
          </a:p>
          <a:p>
            <a:r>
              <a:rPr lang="en-US" altLang="en-US" dirty="0">
                <a:latin typeface="Times New Roman" charset="0"/>
                <a:ea typeface="MS PGothic" charset="-128"/>
              </a:rPr>
              <a:t>	iv.  Provide rapid transport.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43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054C393-09E3-2A43-B5CC-3B67AAA6F3EC}" type="slidenum">
              <a:rPr lang="en-US" altLang="en-US" sz="1200"/>
              <a:pPr eaLnBrk="1" hangingPunct="1"/>
              <a:t>149</a:t>
            </a:fld>
            <a:endParaRPr lang="en-US" altLang="en-US" sz="1200"/>
          </a:p>
        </p:txBody>
      </p:sp>
    </p:spTree>
    <p:extLst>
      <p:ext uri="{BB962C8B-B14F-4D97-AF65-F5344CB8AC3E}">
        <p14:creationId xmlns:p14="http://schemas.microsoft.com/office/powerpoint/2010/main" val="302815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Slide Image Placeholder 1"/>
          <p:cNvSpPr>
            <a:spLocks noGrp="1" noRot="1" noChangeAspect="1" noTextEdit="1"/>
          </p:cNvSpPr>
          <p:nvPr>
            <p:ph type="sldImg"/>
          </p:nvPr>
        </p:nvSpPr>
        <p:spPr>
          <a:ln/>
        </p:spPr>
      </p:sp>
      <p:sp>
        <p:nvSpPr>
          <p:cNvPr id="306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III. Growth and Development</a:t>
            </a:r>
          </a:p>
          <a:p>
            <a:r>
              <a:rPr lang="en-US" altLang="en-US" dirty="0">
                <a:latin typeface="Times New Roman" charset="0"/>
                <a:ea typeface="MS PGothic" charset="-128"/>
              </a:rPr>
              <a:t>A. Many physical and emotional changes occur during childhood.</a:t>
            </a:r>
            <a:endParaRPr lang="en-IN" altLang="en-US" dirty="0">
              <a:latin typeface="Times New Roman" charset="0"/>
              <a:ea typeface="MS PGothic" charset="-128"/>
            </a:endParaRPr>
          </a:p>
          <a:p>
            <a:r>
              <a:rPr lang="en-US" altLang="en-US" dirty="0">
                <a:latin typeface="Times New Roman" charset="0"/>
                <a:ea typeface="MS PGothic" charset="-128"/>
              </a:rPr>
              <a:t>	1. Childhood extends from birth until age 18.</a:t>
            </a:r>
            <a:endParaRPr lang="en-IN" altLang="en-US" dirty="0">
              <a:latin typeface="Times New Roman" charset="0"/>
              <a:ea typeface="MS PGothic" charset="-128"/>
            </a:endParaRPr>
          </a:p>
          <a:p>
            <a:r>
              <a:rPr lang="en-US" altLang="en-US" dirty="0">
                <a:latin typeface="Times New Roman" charset="0"/>
                <a:ea typeface="MS PGothic" charset="-128"/>
              </a:rPr>
              <a:t>	2. The thoughts and behaviors of children as a whole are often grouped into five stages:</a:t>
            </a:r>
            <a:endParaRPr lang="en-IN" altLang="en-US" dirty="0">
              <a:latin typeface="Times New Roman" charset="0"/>
              <a:ea typeface="MS PGothic" charset="-128"/>
            </a:endParaRPr>
          </a:p>
          <a:p>
            <a:r>
              <a:rPr lang="en-US" altLang="en-US" dirty="0">
                <a:latin typeface="Times New Roman" charset="0"/>
                <a:ea typeface="MS PGothic" charset="-128"/>
              </a:rPr>
              <a:t>		a. Infancy: first year of life</a:t>
            </a:r>
            <a:endParaRPr lang="en-IN" altLang="en-US" dirty="0">
              <a:latin typeface="Times New Roman" charset="0"/>
              <a:ea typeface="MS PGothic" charset="-128"/>
            </a:endParaRPr>
          </a:p>
          <a:p>
            <a:r>
              <a:rPr lang="en-US" altLang="en-US" dirty="0">
                <a:latin typeface="Times New Roman" charset="0"/>
                <a:ea typeface="MS PGothic" charset="-128"/>
              </a:rPr>
              <a:t>		b. Toddler: ages 1 to 3 years</a:t>
            </a:r>
            <a:endParaRPr lang="en-IN" altLang="en-US" dirty="0">
              <a:latin typeface="Times New Roman" charset="0"/>
              <a:ea typeface="MS PGothic" charset="-128"/>
            </a:endParaRPr>
          </a:p>
          <a:p>
            <a:r>
              <a:rPr lang="en-US" altLang="en-US" dirty="0">
                <a:latin typeface="Times New Roman" charset="0"/>
                <a:ea typeface="MS PGothic" charset="-128"/>
              </a:rPr>
              <a:t>		c. Preschool-age child: ages 3 to 6 years</a:t>
            </a:r>
            <a:endParaRPr lang="en-IN" altLang="en-US" dirty="0">
              <a:latin typeface="Times New Roman" charset="0"/>
              <a:ea typeface="MS PGothic" charset="-128"/>
            </a:endParaRPr>
          </a:p>
          <a:p>
            <a:r>
              <a:rPr lang="en-US" altLang="en-US" dirty="0">
                <a:latin typeface="Times New Roman" charset="0"/>
                <a:ea typeface="MS PGothic" charset="-128"/>
              </a:rPr>
              <a:t>		d. School-age child: ages 6 to 12 years</a:t>
            </a:r>
            <a:endParaRPr lang="en-IN" altLang="en-US" dirty="0">
              <a:latin typeface="Times New Roman" charset="0"/>
              <a:ea typeface="MS PGothic" charset="-128"/>
            </a:endParaRPr>
          </a:p>
          <a:p>
            <a:r>
              <a:rPr lang="en-US" altLang="en-US" dirty="0">
                <a:latin typeface="Times New Roman" charset="0"/>
                <a:ea typeface="MS PGothic" charset="-128"/>
              </a:rPr>
              <a:t>		e. Adolescents: ages 13 to 18 years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06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0F129CE-9A58-A443-9045-23B31EE0ECD9}" type="slidenum">
              <a:rPr lang="en-US" altLang="en-US" sz="1200"/>
              <a:pPr eaLnBrk="1" hangingPunct="1"/>
              <a:t>15</a:t>
            </a:fld>
            <a:endParaRPr lang="en-US" altLang="en-US" sz="1200"/>
          </a:p>
        </p:txBody>
      </p:sp>
    </p:spTree>
    <p:extLst>
      <p:ext uri="{BB962C8B-B14F-4D97-AF65-F5344CB8AC3E}">
        <p14:creationId xmlns:p14="http://schemas.microsoft.com/office/powerpoint/2010/main" val="55954200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Slide Image Placeholder 1"/>
          <p:cNvSpPr>
            <a:spLocks noGrp="1" noRot="1" noChangeAspect="1" noTextEdit="1"/>
          </p:cNvSpPr>
          <p:nvPr>
            <p:ph type="sldImg"/>
          </p:nvPr>
        </p:nvSpPr>
        <p:spPr>
          <a:ln/>
        </p:spPr>
      </p:sp>
      <p:sp>
        <p:nvSpPr>
          <p:cNvPr id="444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Bleeding disorders</a:t>
            </a:r>
          </a:p>
          <a:p>
            <a:r>
              <a:rPr lang="en-US" altLang="en-US" dirty="0">
                <a:latin typeface="Times New Roman" charset="0"/>
                <a:ea typeface="MS PGothic" charset="-128"/>
              </a:rPr>
              <a:t>	1.  Hemophilia is a congenital condition in which the patient lacks one or more of the normal clotting factors of blood.</a:t>
            </a:r>
            <a:endParaRPr lang="en-IN" altLang="en-US" dirty="0">
              <a:latin typeface="Times New Roman" charset="0"/>
              <a:ea typeface="MS PGothic" charset="-128"/>
            </a:endParaRPr>
          </a:p>
          <a:p>
            <a:r>
              <a:rPr lang="en-US" altLang="en-US" dirty="0">
                <a:latin typeface="Times New Roman" charset="0"/>
                <a:ea typeface="MS PGothic" charset="-128"/>
              </a:rPr>
              <a:t>		a.  Most forms are hereditary and are severe.</a:t>
            </a:r>
            <a:endParaRPr lang="en-IN" altLang="en-US" dirty="0">
              <a:latin typeface="Times New Roman" charset="0"/>
              <a:ea typeface="MS PGothic" charset="-128"/>
            </a:endParaRPr>
          </a:p>
          <a:p>
            <a:r>
              <a:rPr lang="en-US" altLang="en-US" dirty="0">
                <a:latin typeface="Times New Roman" charset="0"/>
                <a:ea typeface="MS PGothic" charset="-128"/>
              </a:rPr>
              <a:t>		b.  Predominantly found in male population.</a:t>
            </a:r>
            <a:endParaRPr lang="en-IN" altLang="en-US" dirty="0">
              <a:latin typeface="Times New Roman" charset="0"/>
              <a:ea typeface="MS PGothic" charset="-128"/>
            </a:endParaRPr>
          </a:p>
          <a:p>
            <a:r>
              <a:rPr lang="en-US" altLang="en-US" dirty="0">
                <a:latin typeface="Times New Roman" charset="0"/>
                <a:ea typeface="MS PGothic" charset="-128"/>
              </a:rPr>
              <a:t>		c.  Bleeding may occur spontaneously.</a:t>
            </a:r>
            <a:endParaRPr lang="en-IN" altLang="en-US" dirty="0">
              <a:latin typeface="Times New Roman" charset="0"/>
              <a:ea typeface="MS PGothic" charset="-128"/>
            </a:endParaRPr>
          </a:p>
          <a:p>
            <a:r>
              <a:rPr lang="en-US" altLang="en-US" dirty="0">
                <a:latin typeface="Times New Roman" charset="0"/>
                <a:ea typeface="MS PGothic" charset="-128"/>
              </a:rPr>
              <a:t>		d.  All injuries become serious because blood does not clot.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Transport immediately.</a:t>
            </a:r>
            <a:endParaRPr lang="en-IN" altLang="en-US" dirty="0">
              <a:latin typeface="Times New Roman" charset="0"/>
              <a:ea typeface="MS PGothic" charset="-128"/>
            </a:endParaRPr>
          </a:p>
          <a:p>
            <a:r>
              <a:rPr lang="en-US" altLang="en-US" dirty="0">
                <a:latin typeface="Times New Roman" charset="0"/>
                <a:ea typeface="MS PGothic" charset="-128"/>
              </a:rPr>
              <a:t>			ii.  Do not delay to apply a tourniquet for life-threatening hemorrhage.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44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AE6A6F3-1B1C-044E-81DA-BBF2A04806D8}" type="slidenum">
              <a:rPr lang="en-US" altLang="en-US" sz="1200"/>
              <a:pPr eaLnBrk="1" hangingPunct="1"/>
              <a:t>150</a:t>
            </a:fld>
            <a:endParaRPr lang="en-US" altLang="en-US" sz="1200"/>
          </a:p>
        </p:txBody>
      </p:sp>
    </p:spTree>
    <p:extLst>
      <p:ext uri="{BB962C8B-B14F-4D97-AF65-F5344CB8AC3E}">
        <p14:creationId xmlns:p14="http://schemas.microsoft.com/office/powerpoint/2010/main" val="203166809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Slide Image Placeholder 1"/>
          <p:cNvSpPr>
            <a:spLocks noGrp="1" noRot="1" noChangeAspect="1" noTextEdit="1"/>
          </p:cNvSpPr>
          <p:nvPr>
            <p:ph type="sldImg"/>
          </p:nvPr>
        </p:nvSpPr>
        <p:spPr>
          <a:ln/>
        </p:spPr>
      </p:sp>
      <p:sp>
        <p:nvSpPr>
          <p:cNvPr id="445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VIII. Neurologic Emergencies and Management</a:t>
            </a:r>
          </a:p>
          <a:p>
            <a:r>
              <a:rPr lang="en-US" altLang="en-US">
                <a:latin typeface="Times New Roman" charset="0"/>
                <a:ea typeface="MS PGothic" charset="-128"/>
              </a:rPr>
              <a:t>A.  Altered mental status (AMS)</a:t>
            </a:r>
          </a:p>
          <a:p>
            <a:r>
              <a:rPr lang="en-US" altLang="en-US">
                <a:latin typeface="Times New Roman" charset="0"/>
                <a:ea typeface="MS PGothic" charset="-128"/>
              </a:rPr>
              <a:t>	1.  AMS is an abnormal neurologic state in which the pediatric patient is less alert and interactive than is age appropriate.</a:t>
            </a:r>
            <a:endParaRPr lang="en-IN" altLang="en-US">
              <a:latin typeface="Times New Roman" charset="0"/>
              <a:ea typeface="MS PGothic" charset="-128"/>
            </a:endParaRPr>
          </a:p>
          <a:p>
            <a:r>
              <a:rPr lang="en-US" altLang="en-US">
                <a:latin typeface="Times New Roman" charset="0"/>
                <a:ea typeface="MS PGothic" charset="-128"/>
              </a:rPr>
              <a:t>		a.  Understanding normal developmental or age-related changes in behavior and listening carefully to the caregiver’s opinion are key.</a:t>
            </a:r>
            <a:endParaRPr lang="en-IN" altLang="en-US">
              <a:latin typeface="Times New Roman" charset="0"/>
              <a:ea typeface="MS PGothic" charset="-128"/>
            </a:endParaRPr>
          </a:p>
          <a:p>
            <a:r>
              <a:rPr lang="en-US" altLang="en-US">
                <a:latin typeface="Times New Roman" charset="0"/>
                <a:ea typeface="MS PGothic" charset="-128"/>
              </a:rPr>
              <a:t>		b.  A pediatric patient not behaving in a developmentally appropriate manner could indicate an altered mental status.</a:t>
            </a:r>
            <a:endParaRPr lang="en-IN" altLang="en-US">
              <a:latin typeface="Times New Roman" charset="0"/>
              <a:ea typeface="MS PGothic" charset="-128"/>
            </a:endParaRPr>
          </a:p>
          <a:p>
            <a:r>
              <a:rPr lang="en-US" altLang="en-US">
                <a:latin typeface="Times New Roman" charset="0"/>
                <a:ea typeface="MS PGothic" charset="-128"/>
              </a:rPr>
              <a:t>		c.  The mnemonic AEIOU-TIPPS reflects the major causes of AMS.</a:t>
            </a:r>
            <a:endParaRPr lang="en-IN" altLang="en-US">
              <a:latin typeface="Times New Roman" charset="0"/>
              <a:ea typeface="MS PGothic" charset="-128"/>
            </a:endParaRPr>
          </a:p>
          <a:p>
            <a:r>
              <a:rPr lang="en-US" altLang="en-US">
                <a:latin typeface="Times New Roman" charset="0"/>
                <a:ea typeface="MS PGothic" charset="-128"/>
              </a:rPr>
              <a:t>		</a:t>
            </a:r>
          </a:p>
        </p:txBody>
      </p:sp>
      <p:sp>
        <p:nvSpPr>
          <p:cNvPr id="445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3ED1BFD-0FC0-5247-A79A-0DC4D411EB63}" type="slidenum">
              <a:rPr lang="en-US" altLang="en-US" sz="1200"/>
              <a:pPr eaLnBrk="1" hangingPunct="1"/>
              <a:t>151</a:t>
            </a:fld>
            <a:endParaRPr lang="en-US" altLang="en-US" sz="1200"/>
          </a:p>
        </p:txBody>
      </p:sp>
    </p:spTree>
    <p:extLst>
      <p:ext uri="{BB962C8B-B14F-4D97-AF65-F5344CB8AC3E}">
        <p14:creationId xmlns:p14="http://schemas.microsoft.com/office/powerpoint/2010/main" val="125560133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Slide Image Placeholder 1"/>
          <p:cNvSpPr>
            <a:spLocks noGrp="1" noRot="1" noChangeAspect="1" noTextEdit="1"/>
          </p:cNvSpPr>
          <p:nvPr>
            <p:ph type="sldImg"/>
          </p:nvPr>
        </p:nvSpPr>
        <p:spPr>
          <a:ln/>
        </p:spPr>
      </p:sp>
      <p:sp>
        <p:nvSpPr>
          <p:cNvPr id="446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d.  Signs and symptoms vary from simple confusion to coma.</a:t>
            </a:r>
            <a:endParaRPr lang="en-IN" altLang="en-US">
              <a:latin typeface="Times New Roman" charset="0"/>
              <a:ea typeface="MS PGothic" charset="-128"/>
            </a:endParaRPr>
          </a:p>
          <a:p>
            <a:r>
              <a:rPr lang="en-US" altLang="en-US">
                <a:latin typeface="Times New Roman" charset="0"/>
                <a:ea typeface="MS PGothic" charset="-128"/>
              </a:rPr>
              <a:t>e.  Management focuses on the ABCs and transport.</a:t>
            </a:r>
            <a:endParaRPr lang="en-IN" altLang="en-US">
              <a:latin typeface="Times New Roman" charset="0"/>
              <a:ea typeface="MS PGothic" charset="-128"/>
            </a:endParaRPr>
          </a:p>
          <a:p>
            <a:r>
              <a:rPr lang="en-US" altLang="en-US">
                <a:latin typeface="Times New Roman" charset="0"/>
                <a:ea typeface="MS PGothic" charset="-128"/>
              </a:rPr>
              <a:t>	i.  If level of consciousness is low, the pediatric patient may not be able to protect his or her airway.</a:t>
            </a:r>
            <a:endParaRPr lang="en-IN" altLang="en-US">
              <a:latin typeface="Times New Roman" charset="0"/>
              <a:ea typeface="MS PGothic" charset="-128"/>
            </a:endParaRPr>
          </a:p>
          <a:p>
            <a:r>
              <a:rPr lang="en-US" altLang="en-US">
                <a:latin typeface="Times New Roman" charset="0"/>
                <a:ea typeface="MS PGothic" charset="-128"/>
              </a:rPr>
              <a:t>		(a)  Ensure a patent airway and adequate breathing through a nonrebreathing mask or a BVM.</a:t>
            </a:r>
            <a:endParaRPr lang="en-IN" altLang="en-US">
              <a:latin typeface="Times New Roman" charset="0"/>
              <a:ea typeface="MS PGothic" charset="-128"/>
            </a:endParaRPr>
          </a:p>
          <a:p>
            <a:r>
              <a:rPr lang="en-US" altLang="en-US">
                <a:latin typeface="Times New Roman" charset="0"/>
                <a:ea typeface="MS PGothic" charset="-128"/>
              </a:rPr>
              <a:t>	ii. Transport to the hospital.</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46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53AA26-5EEF-864C-8845-F236849441B2}" type="slidenum">
              <a:rPr lang="en-US" altLang="en-US" sz="1200"/>
              <a:pPr eaLnBrk="1" hangingPunct="1"/>
              <a:t>152</a:t>
            </a:fld>
            <a:endParaRPr lang="en-US" altLang="en-US" sz="1200"/>
          </a:p>
        </p:txBody>
      </p:sp>
    </p:spTree>
    <p:extLst>
      <p:ext uri="{BB962C8B-B14F-4D97-AF65-F5344CB8AC3E}">
        <p14:creationId xmlns:p14="http://schemas.microsoft.com/office/powerpoint/2010/main" val="171723788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Slide Image Placeholder 1"/>
          <p:cNvSpPr>
            <a:spLocks noGrp="1" noRot="1" noChangeAspect="1" noTextEdit="1"/>
          </p:cNvSpPr>
          <p:nvPr>
            <p:ph type="sldImg"/>
          </p:nvPr>
        </p:nvSpPr>
        <p:spPr>
          <a:ln/>
        </p:spPr>
      </p:sp>
      <p:sp>
        <p:nvSpPr>
          <p:cNvPr id="447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Seizures</a:t>
            </a:r>
          </a:p>
          <a:p>
            <a:r>
              <a:rPr lang="en-US" altLang="en-US" dirty="0">
                <a:latin typeface="Times New Roman" charset="0"/>
                <a:ea typeface="MS PGothic" charset="-128"/>
              </a:rPr>
              <a:t>	1.  A seizure is the result of disorganized electrical activity in the brain.</a:t>
            </a:r>
            <a:endParaRPr lang="en-IN" altLang="en-US" dirty="0">
              <a:latin typeface="Times New Roman" charset="0"/>
              <a:ea typeface="MS PGothic" charset="-128"/>
            </a:endParaRPr>
          </a:p>
          <a:p>
            <a:r>
              <a:rPr lang="en-US" altLang="en-US" dirty="0">
                <a:latin typeface="Times New Roman" charset="0"/>
                <a:ea typeface="MS PGothic" charset="-128"/>
              </a:rPr>
              <a:t>		a.  Common causes of seizures: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Child abuse</a:t>
            </a:r>
            <a:endParaRPr lang="en-IN" altLang="en-US" dirty="0">
              <a:latin typeface="Times New Roman" charset="0"/>
              <a:ea typeface="MS PGothic" charset="-128"/>
            </a:endParaRPr>
          </a:p>
          <a:p>
            <a:r>
              <a:rPr lang="en-US" altLang="en-US" dirty="0">
                <a:latin typeface="Times New Roman" charset="0"/>
                <a:ea typeface="MS PGothic" charset="-128"/>
              </a:rPr>
              <a:t>			ii. Electrolyte imbalance</a:t>
            </a:r>
            <a:endParaRPr lang="en-IN" altLang="en-US" dirty="0">
              <a:latin typeface="Times New Roman" charset="0"/>
              <a:ea typeface="MS PGothic" charset="-128"/>
            </a:endParaRPr>
          </a:p>
          <a:p>
            <a:r>
              <a:rPr lang="en-US" altLang="en-US" dirty="0">
                <a:latin typeface="Times New Roman" charset="0"/>
                <a:ea typeface="MS PGothic" charset="-128"/>
              </a:rPr>
              <a:t>			iii. Fever</a:t>
            </a:r>
            <a:endParaRPr lang="en-IN" altLang="en-US" dirty="0">
              <a:latin typeface="Times New Roman" charset="0"/>
              <a:ea typeface="MS PGothic" charset="-128"/>
            </a:endParaRPr>
          </a:p>
          <a:p>
            <a:r>
              <a:rPr lang="en-US" altLang="en-US" dirty="0">
                <a:latin typeface="Times New Roman" charset="0"/>
                <a:ea typeface="MS PGothic" charset="-128"/>
              </a:rPr>
              <a:t>			iv. Hypoglycemia</a:t>
            </a:r>
            <a:endParaRPr lang="en-IN" altLang="en-US" dirty="0">
              <a:latin typeface="Times New Roman" charset="0"/>
              <a:ea typeface="MS PGothic" charset="-128"/>
            </a:endParaRPr>
          </a:p>
          <a:p>
            <a:r>
              <a:rPr lang="en-US" altLang="en-US" dirty="0">
                <a:latin typeface="Times New Roman" charset="0"/>
                <a:ea typeface="MS PGothic" charset="-128"/>
              </a:rPr>
              <a:t>			v. Infection</a:t>
            </a:r>
            <a:endParaRPr lang="en-IN" altLang="en-US" dirty="0">
              <a:latin typeface="Times New Roman" charset="0"/>
              <a:ea typeface="MS PGothic" charset="-128"/>
            </a:endParaRPr>
          </a:p>
          <a:p>
            <a:r>
              <a:rPr lang="en-US" altLang="en-US" dirty="0">
                <a:latin typeface="Times New Roman" charset="0"/>
                <a:ea typeface="MS PGothic" charset="-128"/>
              </a:rPr>
              <a:t>			vi. Ingestion</a:t>
            </a:r>
            <a:endParaRPr lang="en-IN" altLang="en-US" dirty="0">
              <a:latin typeface="Times New Roman" charset="0"/>
              <a:ea typeface="MS PGothic" charset="-128"/>
            </a:endParaRPr>
          </a:p>
          <a:p>
            <a:r>
              <a:rPr lang="en-US" altLang="en-US" dirty="0">
                <a:latin typeface="Times New Roman" charset="0"/>
                <a:ea typeface="MS PGothic" charset="-128"/>
              </a:rPr>
              <a:t>			vii. Lack of oxygen</a:t>
            </a:r>
            <a:endParaRPr lang="en-IN" altLang="en-US" dirty="0">
              <a:latin typeface="Times New Roman" charset="0"/>
              <a:ea typeface="MS PGothic" charset="-128"/>
            </a:endParaRPr>
          </a:p>
          <a:p>
            <a:r>
              <a:rPr lang="en-US" altLang="en-US" dirty="0">
                <a:latin typeface="Times New Roman" charset="0"/>
                <a:ea typeface="MS PGothic" charset="-128"/>
              </a:rPr>
              <a:t>			viii. Medications</a:t>
            </a:r>
            <a:endParaRPr lang="en-IN" altLang="en-US" dirty="0">
              <a:latin typeface="Times New Roman" charset="0"/>
              <a:ea typeface="MS PGothic" charset="-128"/>
            </a:endParaRPr>
          </a:p>
          <a:p>
            <a:r>
              <a:rPr lang="en-US" altLang="en-US" dirty="0">
                <a:latin typeface="Times New Roman" charset="0"/>
                <a:ea typeface="MS PGothic" charset="-128"/>
              </a:rPr>
              <a:t>			ix. Poisoning</a:t>
            </a:r>
            <a:endParaRPr lang="en-IN" altLang="en-US" dirty="0">
              <a:latin typeface="Times New Roman" charset="0"/>
              <a:ea typeface="MS PGothic" charset="-128"/>
            </a:endParaRPr>
          </a:p>
          <a:p>
            <a:r>
              <a:rPr lang="en-US" altLang="en-US" dirty="0">
                <a:latin typeface="Times New Roman" charset="0"/>
                <a:ea typeface="MS PGothic" charset="-128"/>
              </a:rPr>
              <a:t>			x. Seizure disorder</a:t>
            </a:r>
            <a:endParaRPr lang="en-IN" altLang="en-US" dirty="0">
              <a:latin typeface="Times New Roman" charset="0"/>
              <a:ea typeface="MS PGothic" charset="-128"/>
            </a:endParaRPr>
          </a:p>
          <a:p>
            <a:r>
              <a:rPr lang="en-US" altLang="en-US" dirty="0">
                <a:latin typeface="Times New Roman" charset="0"/>
                <a:ea typeface="MS PGothic" charset="-128"/>
              </a:rPr>
              <a:t>			xi. Recreational drug use</a:t>
            </a:r>
            <a:endParaRPr lang="en-IN" altLang="en-US" dirty="0">
              <a:latin typeface="Times New Roman" charset="0"/>
              <a:ea typeface="MS PGothic" charset="-128"/>
            </a:endParaRPr>
          </a:p>
          <a:p>
            <a:r>
              <a:rPr lang="en-US" altLang="en-US" dirty="0">
                <a:latin typeface="Times New Roman" charset="0"/>
                <a:ea typeface="MS PGothic" charset="-128"/>
              </a:rPr>
              <a:t>			xii. Head trauma</a:t>
            </a:r>
            <a:endParaRPr lang="en-IN" altLang="en-US" dirty="0">
              <a:latin typeface="Times New Roman" charset="0"/>
              <a:ea typeface="MS PGothic" charset="-128"/>
            </a:endParaRPr>
          </a:p>
          <a:p>
            <a:r>
              <a:rPr lang="en-US" altLang="en-US" dirty="0">
                <a:latin typeface="Times New Roman" charset="0"/>
                <a:ea typeface="MS PGothic" charset="-128"/>
              </a:rPr>
              <a:t>			xiii. No cause can be found</a:t>
            </a:r>
            <a:endParaRPr lang="en-IN" altLang="en-US" dirty="0">
              <a:latin typeface="Times New Roman" charset="0"/>
              <a:ea typeface="MS PGothic" charset="-128"/>
            </a:endParaRPr>
          </a:p>
          <a:p>
            <a:r>
              <a:rPr lang="en-US" altLang="en-US" dirty="0">
                <a:latin typeface="Times New Roman" charset="0"/>
                <a:ea typeface="MS PGothic" charset="-128"/>
              </a:rPr>
              <a:t>		b. May manifest in a variety of ways, depending on the age of the child.</a:t>
            </a:r>
            <a:endParaRPr lang="en-IN" altLang="en-US" dirty="0">
              <a:latin typeface="Times New Roman" charset="0"/>
              <a:ea typeface="MS PGothic" charset="-128"/>
            </a:endParaRPr>
          </a:p>
          <a:p>
            <a:r>
              <a:rPr lang="en-US" altLang="en-US" dirty="0">
                <a:latin typeface="Times New Roman" charset="0"/>
                <a:ea typeface="MS PGothic" charset="-128"/>
              </a:rPr>
              <a:t>		c.  Seizures in infants can be very subtle, consisting only of an abnormal gaze, sucking motions, or “bicycling” motions.</a:t>
            </a:r>
            <a:endParaRPr lang="en-IN" altLang="en-US" dirty="0">
              <a:latin typeface="Times New Roman" charset="0"/>
              <a:ea typeface="MS PGothic" charset="-128"/>
            </a:endParaRPr>
          </a:p>
          <a:p>
            <a:pPr>
              <a:buFontTx/>
              <a:buAutoNum type="arabicPeriod"/>
            </a:pPr>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47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F26DBF4-7CED-8544-BA23-FCE83372DCA4}" type="slidenum">
              <a:rPr lang="en-US" altLang="en-US" sz="1200"/>
              <a:pPr eaLnBrk="1" hangingPunct="1"/>
              <a:t>153</a:t>
            </a:fld>
            <a:endParaRPr lang="en-US" altLang="en-US" sz="1200"/>
          </a:p>
        </p:txBody>
      </p:sp>
    </p:spTree>
    <p:extLst>
      <p:ext uri="{BB962C8B-B14F-4D97-AF65-F5344CB8AC3E}">
        <p14:creationId xmlns:p14="http://schemas.microsoft.com/office/powerpoint/2010/main" val="158445158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Slide Image Placeholder 1"/>
          <p:cNvSpPr>
            <a:spLocks noGrp="1" noRot="1" noChangeAspect="1" noTextEdit="1"/>
          </p:cNvSpPr>
          <p:nvPr>
            <p:ph type="sldImg"/>
          </p:nvPr>
        </p:nvSpPr>
        <p:spPr>
          <a:ln/>
        </p:spPr>
      </p:sp>
      <p:sp>
        <p:nvSpPr>
          <p:cNvPr id="448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d.  In older children, seizures are more obvious and typically consist of repetitive muscle contractions and unresponsiveness.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48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8615D0D-C850-2746-8180-CB4E4668A7A3}" type="slidenum">
              <a:rPr lang="en-US" altLang="en-US" sz="1200"/>
              <a:pPr eaLnBrk="1" hangingPunct="1"/>
              <a:t>154</a:t>
            </a:fld>
            <a:endParaRPr lang="en-US" altLang="en-US" sz="1200"/>
          </a:p>
        </p:txBody>
      </p:sp>
    </p:spTree>
    <p:extLst>
      <p:ext uri="{BB962C8B-B14F-4D97-AF65-F5344CB8AC3E}">
        <p14:creationId xmlns:p14="http://schemas.microsoft.com/office/powerpoint/2010/main" val="108053268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Slide Image Placeholder 1"/>
          <p:cNvSpPr>
            <a:spLocks noGrp="1" noRot="1" noChangeAspect="1" noTextEdit="1"/>
          </p:cNvSpPr>
          <p:nvPr>
            <p:ph type="sldImg"/>
          </p:nvPr>
        </p:nvSpPr>
        <p:spPr>
          <a:ln/>
        </p:spPr>
      </p:sp>
      <p:sp>
        <p:nvSpPr>
          <p:cNvPr id="449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err="1">
                <a:latin typeface="Times New Roman" charset="0"/>
                <a:ea typeface="MS PGothic" charset="-128"/>
              </a:rPr>
              <a:t>i</a:t>
            </a:r>
            <a:r>
              <a:rPr lang="en-US" altLang="en-US" dirty="0">
                <a:latin typeface="Times New Roman" charset="0"/>
                <a:ea typeface="MS PGothic" charset="-128"/>
              </a:rPr>
              <a:t>.  Once a seizure stops, the patient’s muscles relax, becoming almost flaccid or floppy, and the breath becomes labored.</a:t>
            </a:r>
            <a:endParaRPr lang="en-IN" altLang="en-US" dirty="0">
              <a:latin typeface="Times New Roman" charset="0"/>
              <a:ea typeface="MS PGothic" charset="-128"/>
            </a:endParaRPr>
          </a:p>
          <a:p>
            <a:r>
              <a:rPr lang="en-US" altLang="en-US" dirty="0">
                <a:latin typeface="Times New Roman" charset="0"/>
                <a:ea typeface="MS PGothic" charset="-128"/>
              </a:rPr>
              <a:t>	(a) This is the postictal state.</a:t>
            </a:r>
            <a:endParaRPr lang="en-IN" altLang="en-US" dirty="0">
              <a:latin typeface="Times New Roman" charset="0"/>
              <a:ea typeface="MS PGothic" charset="-128"/>
            </a:endParaRPr>
          </a:p>
          <a:p>
            <a:r>
              <a:rPr lang="en-US" altLang="en-US" dirty="0">
                <a:latin typeface="Times New Roman" charset="0"/>
                <a:ea typeface="MS PGothic" charset="-128"/>
              </a:rPr>
              <a:t>ii.  The longer and more intense the seizures are, the longer it will take for this imbalance to correct itself.</a:t>
            </a:r>
            <a:endParaRPr lang="en-IN" altLang="en-US" dirty="0">
              <a:latin typeface="Times New Roman" charset="0"/>
              <a:ea typeface="MS PGothic" charset="-128"/>
            </a:endParaRPr>
          </a:p>
          <a:p>
            <a:r>
              <a:rPr lang="en-US" altLang="en-US" dirty="0">
                <a:latin typeface="Times New Roman" charset="0"/>
                <a:ea typeface="MS PGothic" charset="-128"/>
              </a:rPr>
              <a:t>	(a) Once the pediatric patient regains a normal level of consciousness, the postictal state is over.</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49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AC66C47-B9F5-CB49-9FBB-BE814EFC5554}" type="slidenum">
              <a:rPr lang="en-US" altLang="en-US" sz="1200"/>
              <a:pPr eaLnBrk="1" hangingPunct="1"/>
              <a:t>155</a:t>
            </a:fld>
            <a:endParaRPr lang="en-US" altLang="en-US" sz="1200"/>
          </a:p>
        </p:txBody>
      </p:sp>
    </p:spTree>
    <p:extLst>
      <p:ext uri="{BB962C8B-B14F-4D97-AF65-F5344CB8AC3E}">
        <p14:creationId xmlns:p14="http://schemas.microsoft.com/office/powerpoint/2010/main" val="139105053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Slide Image Placeholder 1"/>
          <p:cNvSpPr>
            <a:spLocks noGrp="1" noRot="1" noChangeAspect="1" noTextEdit="1"/>
          </p:cNvSpPr>
          <p:nvPr>
            <p:ph type="sldImg"/>
          </p:nvPr>
        </p:nvSpPr>
        <p:spPr>
          <a:ln/>
        </p:spPr>
      </p:sp>
      <p:sp>
        <p:nvSpPr>
          <p:cNvPr id="450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e.  Seizures that continue every few minutes without regaining consciousness in between or last longer than 30 minutes are referred to as status epilepticus.</a:t>
            </a:r>
            <a:endParaRPr lang="en-IN" altLang="en-US" dirty="0">
              <a:latin typeface="Times New Roman" charset="0"/>
              <a:ea typeface="MS PGothic" charset="-128"/>
            </a:endParaRPr>
          </a:p>
          <a:p>
            <a:r>
              <a:rPr lang="en-US" altLang="en-US" dirty="0">
                <a:latin typeface="Times New Roman" charset="0"/>
                <a:ea typeface="MS PGothic" charset="-128"/>
              </a:rPr>
              <a:t>f.  Recurring or prolonged seizures should be considered potentially life threatening.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If the patient does not regain consciousness or continues to seize, protect the patient from harming himself or herself and call for ALS backup.</a:t>
            </a:r>
            <a:endParaRPr lang="en-IN" altLang="en-US" dirty="0">
              <a:latin typeface="Times New Roman" charset="0"/>
              <a:ea typeface="MS PGothic" charset="-128"/>
            </a:endParaRPr>
          </a:p>
          <a:p>
            <a:r>
              <a:rPr lang="en-US" altLang="en-US" dirty="0">
                <a:latin typeface="Times New Roman" charset="0"/>
                <a:ea typeface="MS PGothic" charset="-128"/>
              </a:rPr>
              <a:t>		(a) These patients need advanced airway management and medication to stop the seizure.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50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03FA953-7E30-D94A-8837-0AC6A3E2C261}" type="slidenum">
              <a:rPr lang="en-US" altLang="en-US" sz="1200"/>
              <a:pPr eaLnBrk="1" hangingPunct="1"/>
              <a:t>156</a:t>
            </a:fld>
            <a:endParaRPr lang="en-US" altLang="en-US" sz="1200"/>
          </a:p>
        </p:txBody>
      </p:sp>
    </p:spTree>
    <p:extLst>
      <p:ext uri="{BB962C8B-B14F-4D97-AF65-F5344CB8AC3E}">
        <p14:creationId xmlns:p14="http://schemas.microsoft.com/office/powerpoint/2010/main" val="187936050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Slide Image Placeholder 1"/>
          <p:cNvSpPr>
            <a:spLocks noGrp="1" noRot="1" noChangeAspect="1" noTextEdit="1"/>
          </p:cNvSpPr>
          <p:nvPr>
            <p:ph type="sldImg"/>
          </p:nvPr>
        </p:nvSpPr>
        <p:spPr>
          <a:ln/>
        </p:spPr>
      </p:sp>
      <p:sp>
        <p:nvSpPr>
          <p:cNvPr id="451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2.  Management</a:t>
            </a:r>
          </a:p>
          <a:p>
            <a:r>
              <a:rPr lang="en-US" altLang="en-US" dirty="0">
                <a:latin typeface="Times New Roman" charset="0"/>
                <a:ea typeface="MS PGothic" charset="-128"/>
              </a:rPr>
              <a:t>	a.  Securing and protecting the airway are your priorities.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Position the head to open the airway.</a:t>
            </a:r>
            <a:endParaRPr lang="en-IN" altLang="en-US" dirty="0">
              <a:latin typeface="Times New Roman" charset="0"/>
              <a:ea typeface="MS PGothic" charset="-128"/>
            </a:endParaRPr>
          </a:p>
          <a:p>
            <a:r>
              <a:rPr lang="en-US" altLang="en-US" dirty="0">
                <a:latin typeface="Times New Roman" charset="0"/>
                <a:ea typeface="MS PGothic" charset="-128"/>
              </a:rPr>
              <a:t>		ii.  Clear the mouth with suction.</a:t>
            </a:r>
            <a:endParaRPr lang="en-IN" altLang="en-US" dirty="0">
              <a:latin typeface="Times New Roman" charset="0"/>
              <a:ea typeface="MS PGothic" charset="-128"/>
            </a:endParaRPr>
          </a:p>
          <a:p>
            <a:r>
              <a:rPr lang="en-US" altLang="en-US" dirty="0">
                <a:latin typeface="Times New Roman" charset="0"/>
                <a:ea typeface="MS PGothic" charset="-128"/>
              </a:rPr>
              <a:t>		iii.  Consider placing the pediatric patient in the recovery position if he or she is vomiting and suction is inadequate.</a:t>
            </a:r>
            <a:endParaRPr lang="en-IN" altLang="en-US" dirty="0">
              <a:latin typeface="Times New Roman" charset="0"/>
              <a:ea typeface="MS PGothic" charset="-128"/>
            </a:endParaRPr>
          </a:p>
          <a:p>
            <a:r>
              <a:rPr lang="en-US" altLang="en-US" dirty="0">
                <a:latin typeface="Times New Roman" charset="0"/>
                <a:ea typeface="MS PGothic" charset="-128"/>
              </a:rPr>
              <a:t>	b. Provide 100% oxygen by </a:t>
            </a:r>
            <a:r>
              <a:rPr lang="en-US" altLang="en-US" dirty="0" err="1">
                <a:latin typeface="Times New Roman" charset="0"/>
                <a:ea typeface="MS PGothic" charset="-128"/>
              </a:rPr>
              <a:t>nonrebreathing</a:t>
            </a:r>
            <a:r>
              <a:rPr lang="en-US" altLang="en-US" dirty="0">
                <a:latin typeface="Times New Roman" charset="0"/>
                <a:ea typeface="MS PGothic" charset="-128"/>
              </a:rPr>
              <a:t> mask or blow-by method.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Begin BVM ventilations if there are no signs of improvement.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51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B4E02DB-5DD7-A744-965A-A6355AC0069E}" type="slidenum">
              <a:rPr lang="en-US" altLang="en-US" sz="1200"/>
              <a:pPr eaLnBrk="1" hangingPunct="1"/>
              <a:t>157</a:t>
            </a:fld>
            <a:endParaRPr lang="en-US" altLang="en-US" sz="1200"/>
          </a:p>
        </p:txBody>
      </p:sp>
    </p:spTree>
    <p:extLst>
      <p:ext uri="{BB962C8B-B14F-4D97-AF65-F5344CB8AC3E}">
        <p14:creationId xmlns:p14="http://schemas.microsoft.com/office/powerpoint/2010/main" val="122249384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Slide Image Placeholder 1"/>
          <p:cNvSpPr>
            <a:spLocks noGrp="1" noRot="1" noChangeAspect="1" noTextEdit="1"/>
          </p:cNvSpPr>
          <p:nvPr>
            <p:ph type="sldImg"/>
          </p:nvPr>
        </p:nvSpPr>
        <p:spPr>
          <a:ln/>
        </p:spPr>
      </p:sp>
      <p:sp>
        <p:nvSpPr>
          <p:cNvPr id="452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 Some caregivers will have given the child a rectal dose of diazepam (</a:t>
            </a:r>
            <a:r>
              <a:rPr lang="en-US" altLang="en-US" dirty="0" err="1">
                <a:latin typeface="Times New Roman" charset="0"/>
                <a:ea typeface="MS PGothic" charset="-128"/>
              </a:rPr>
              <a:t>Diastat</a:t>
            </a:r>
            <a:r>
              <a:rPr lang="en-US" altLang="en-US" dirty="0">
                <a:latin typeface="Times New Roman" charset="0"/>
                <a:ea typeface="MS PGothic" charset="-128"/>
              </a:rPr>
              <a:t>) prior to your arrival; monitor breathing and level of consciousness carefully.</a:t>
            </a:r>
            <a:endParaRPr lang="en-IN" altLang="en-US" dirty="0">
              <a:latin typeface="Times New Roman" charset="0"/>
              <a:ea typeface="MS PGothic" charset="-128"/>
            </a:endParaRPr>
          </a:p>
          <a:p>
            <a:r>
              <a:rPr lang="en-US" altLang="en-US" dirty="0">
                <a:latin typeface="Times New Roman" charset="0"/>
                <a:ea typeface="MS PGothic" charset="-128"/>
              </a:rPr>
              <a:t>iii. Transport to the appropriate facility.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52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8A5E3B8-5E78-D74E-9438-2A5E1880C707}" type="slidenum">
              <a:rPr lang="en-US" altLang="en-US" sz="1200"/>
              <a:pPr eaLnBrk="1" hangingPunct="1"/>
              <a:t>158</a:t>
            </a:fld>
            <a:endParaRPr lang="en-US" altLang="en-US" sz="1200"/>
          </a:p>
        </p:txBody>
      </p:sp>
    </p:spTree>
    <p:extLst>
      <p:ext uri="{BB962C8B-B14F-4D97-AF65-F5344CB8AC3E}">
        <p14:creationId xmlns:p14="http://schemas.microsoft.com/office/powerpoint/2010/main" val="147800206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Slide Image Placeholder 1"/>
          <p:cNvSpPr>
            <a:spLocks noGrp="1" noRot="1" noChangeAspect="1" noTextEdit="1"/>
          </p:cNvSpPr>
          <p:nvPr>
            <p:ph type="sldImg"/>
          </p:nvPr>
        </p:nvSpPr>
        <p:spPr>
          <a:ln/>
        </p:spPr>
      </p:sp>
      <p:sp>
        <p:nvSpPr>
          <p:cNvPr id="453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Meningitis</a:t>
            </a:r>
          </a:p>
          <a:p>
            <a:r>
              <a:rPr lang="en-US" altLang="en-US" dirty="0">
                <a:latin typeface="Times New Roman" charset="0"/>
                <a:ea typeface="MS PGothic" charset="-128"/>
              </a:rPr>
              <a:t>	1.  Inflammation of tissue (meninges) that covers the spinal cord and brain.</a:t>
            </a:r>
            <a:endParaRPr lang="en-IN" altLang="en-US" dirty="0">
              <a:latin typeface="Times New Roman" charset="0"/>
              <a:ea typeface="MS PGothic" charset="-128"/>
            </a:endParaRPr>
          </a:p>
          <a:p>
            <a:r>
              <a:rPr lang="en-US" altLang="en-US" dirty="0">
                <a:latin typeface="Times New Roman" charset="0"/>
                <a:ea typeface="MS PGothic" charset="-128"/>
              </a:rPr>
              <a:t>		a.  Caused by an infection by bacteria, viruses, fungi, or parasites.</a:t>
            </a:r>
            <a:endParaRPr lang="en-IN" altLang="en-US" dirty="0">
              <a:latin typeface="Times New Roman" charset="0"/>
              <a:ea typeface="MS PGothic" charset="-128"/>
            </a:endParaRPr>
          </a:p>
          <a:p>
            <a:r>
              <a:rPr lang="en-US" altLang="en-US" dirty="0">
                <a:latin typeface="Times New Roman" charset="0"/>
                <a:ea typeface="MS PGothic" charset="-128"/>
              </a:rPr>
              <a:t>		b.  If left untreated, it can lead to brain damage or death.</a:t>
            </a:r>
            <a:endParaRPr lang="en-IN" altLang="en-US" dirty="0">
              <a:latin typeface="Times New Roman" charset="0"/>
              <a:ea typeface="MS PGothic" charset="-128"/>
            </a:endParaRPr>
          </a:p>
          <a:p>
            <a:r>
              <a:rPr lang="en-US" altLang="en-US" dirty="0">
                <a:latin typeface="Times New Roman" charset="0"/>
                <a:ea typeface="MS PGothic" charset="-128"/>
              </a:rPr>
              <a:t>	2.  Being able to recognize a pediatric patient with meningitis is an important skill to have.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53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153769D-02DD-6B49-9CFC-1CD2F8E3FDF1}" type="slidenum">
              <a:rPr lang="en-US" altLang="en-US" sz="1200"/>
              <a:pPr eaLnBrk="1" hangingPunct="1"/>
              <a:t>159</a:t>
            </a:fld>
            <a:endParaRPr lang="en-US" altLang="en-US" sz="1200"/>
          </a:p>
        </p:txBody>
      </p:sp>
    </p:spTree>
    <p:extLst>
      <p:ext uri="{BB962C8B-B14F-4D97-AF65-F5344CB8AC3E}">
        <p14:creationId xmlns:p14="http://schemas.microsoft.com/office/powerpoint/2010/main" val="837378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Slide Image Placeholder 1"/>
          <p:cNvSpPr>
            <a:spLocks noGrp="1" noRot="1" noChangeAspect="1" noTextEdit="1"/>
          </p:cNvSpPr>
          <p:nvPr>
            <p:ph type="sldImg"/>
          </p:nvPr>
        </p:nvSpPr>
        <p:spPr>
          <a:ln/>
        </p:spPr>
      </p:sp>
      <p:sp>
        <p:nvSpPr>
          <p:cNvPr id="307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infant</a:t>
            </a:r>
          </a:p>
          <a:p>
            <a:r>
              <a:rPr lang="en-US" altLang="en-US" dirty="0">
                <a:latin typeface="Times New Roman" charset="0"/>
                <a:ea typeface="MS PGothic" charset="-128"/>
              </a:rPr>
              <a:t>	1. Infancy is usually defined as the first year of life.</a:t>
            </a:r>
            <a:endParaRPr lang="en-IN" altLang="en-US" dirty="0">
              <a:latin typeface="Times New Roman" charset="0"/>
              <a:ea typeface="MS PGothic" charset="-128"/>
            </a:endParaRPr>
          </a:p>
          <a:p>
            <a:r>
              <a:rPr lang="en-US" altLang="en-US" dirty="0">
                <a:latin typeface="Times New Roman" charset="0"/>
                <a:ea typeface="MS PGothic" charset="-128"/>
              </a:rPr>
              <a:t>		a. The first month after birth is called the neonatal or newborn period.</a:t>
            </a:r>
            <a:endParaRPr lang="en-IN" altLang="en-US" dirty="0">
              <a:latin typeface="Times New Roman" charset="0"/>
              <a:ea typeface="MS PGothic" charset="-128"/>
            </a:endParaRPr>
          </a:p>
          <a:p>
            <a:r>
              <a:rPr lang="en-US" altLang="en-US" dirty="0">
                <a:latin typeface="Times New Roman" charset="0"/>
                <a:ea typeface="MS PGothic" charset="-128"/>
              </a:rPr>
              <a:t>	2. 0 to 2 months</a:t>
            </a:r>
            <a:endParaRPr lang="en-IN" altLang="en-US" dirty="0">
              <a:latin typeface="Times New Roman" charset="0"/>
              <a:ea typeface="MS PGothic" charset="-128"/>
            </a:endParaRPr>
          </a:p>
          <a:p>
            <a:r>
              <a:rPr lang="en-US" altLang="en-US" dirty="0">
                <a:latin typeface="Times New Roman" charset="0"/>
                <a:ea typeface="MS PGothic" charset="-128"/>
              </a:rPr>
              <a:t>		a. Infants less than 2 months spend most of their time sleeping or eating.</a:t>
            </a:r>
            <a:endParaRPr lang="en-IN" altLang="en-US" dirty="0">
              <a:latin typeface="Times New Roman" charset="0"/>
              <a:ea typeface="MS PGothic" charset="-128"/>
            </a:endParaRPr>
          </a:p>
          <a:p>
            <a:r>
              <a:rPr lang="en-US" altLang="en-US" dirty="0">
                <a:latin typeface="Times New Roman" charset="0"/>
                <a:ea typeface="MS PGothic" charset="-128"/>
              </a:rPr>
              <a:t>		b. They respond mainly to physical stimuli, such as light, warmth, hunger, and sound.</a:t>
            </a:r>
            <a:endParaRPr lang="en-IN" altLang="en-US" dirty="0">
              <a:latin typeface="Times New Roman" charset="0"/>
              <a:ea typeface="MS PGothic" charset="-128"/>
            </a:endParaRPr>
          </a:p>
          <a:p>
            <a:r>
              <a:rPr lang="en-US" altLang="en-US" dirty="0">
                <a:latin typeface="Times New Roman" charset="0"/>
                <a:ea typeface="MS PGothic" charset="-128"/>
              </a:rPr>
              <a:t>		c. Infants sleep for up to 16 hours a day between feeding times and caregiver interactions.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Infants should be aroused easily from a sleeping state.</a:t>
            </a:r>
            <a:endParaRPr lang="en-IN" altLang="en-US" dirty="0">
              <a:latin typeface="Times New Roman" charset="0"/>
              <a:ea typeface="MS PGothic" charset="-128"/>
            </a:endParaRPr>
          </a:p>
          <a:p>
            <a:r>
              <a:rPr lang="en-US" altLang="en-US" dirty="0">
                <a:latin typeface="Times New Roman" charset="0"/>
                <a:ea typeface="MS PGothic" charset="-128"/>
              </a:rPr>
              <a:t>		d. Infants cannot tell the difference between parents and strangers.</a:t>
            </a:r>
            <a:endParaRPr lang="en-IN" altLang="en-US" dirty="0">
              <a:latin typeface="Times New Roman" charset="0"/>
              <a:ea typeface="MS PGothic" charset="-128"/>
            </a:endParaRPr>
          </a:p>
          <a:p>
            <a:r>
              <a:rPr lang="en-US" altLang="en-US" dirty="0">
                <a:latin typeface="Times New Roman" charset="0"/>
                <a:ea typeface="MS PGothic" charset="-128"/>
              </a:rPr>
              <a:t>		e. Crying is one of the main modes of expression.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07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F2766A6-783C-D64D-882A-0080BF2CFA53}" type="slidenum">
              <a:rPr lang="en-US" altLang="en-US" sz="1200"/>
              <a:pPr eaLnBrk="1" hangingPunct="1"/>
              <a:t>16</a:t>
            </a:fld>
            <a:endParaRPr lang="en-US" altLang="en-US" sz="1200"/>
          </a:p>
        </p:txBody>
      </p:sp>
    </p:spTree>
    <p:extLst>
      <p:ext uri="{BB962C8B-B14F-4D97-AF65-F5344CB8AC3E}">
        <p14:creationId xmlns:p14="http://schemas.microsoft.com/office/powerpoint/2010/main" val="39150378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Slide Image Placeholder 1"/>
          <p:cNvSpPr>
            <a:spLocks noGrp="1" noRot="1" noChangeAspect="1" noTextEdit="1"/>
          </p:cNvSpPr>
          <p:nvPr>
            <p:ph type="sldImg"/>
          </p:nvPr>
        </p:nvSpPr>
        <p:spPr>
          <a:ln/>
        </p:spPr>
      </p:sp>
      <p:sp>
        <p:nvSpPr>
          <p:cNvPr id="454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a.  Some individuals are at greater risk:</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Males</a:t>
            </a:r>
            <a:endParaRPr lang="en-IN" altLang="en-US" dirty="0">
              <a:latin typeface="Times New Roman" charset="0"/>
              <a:ea typeface="MS PGothic" charset="-128"/>
            </a:endParaRPr>
          </a:p>
          <a:p>
            <a:r>
              <a:rPr lang="en-US" altLang="en-US" dirty="0">
                <a:latin typeface="Times New Roman" charset="0"/>
                <a:ea typeface="MS PGothic" charset="-128"/>
              </a:rPr>
              <a:t>	ii.  Newborn infants</a:t>
            </a:r>
            <a:endParaRPr lang="en-IN" altLang="en-US" dirty="0">
              <a:latin typeface="Times New Roman" charset="0"/>
              <a:ea typeface="MS PGothic" charset="-128"/>
            </a:endParaRPr>
          </a:p>
          <a:p>
            <a:r>
              <a:rPr lang="en-US" altLang="en-US" dirty="0">
                <a:latin typeface="Times New Roman" charset="0"/>
                <a:ea typeface="MS PGothic" charset="-128"/>
              </a:rPr>
              <a:t>	iii.  Children with compromised immune systems from AIDS or cancer</a:t>
            </a:r>
            <a:endParaRPr lang="en-IN" altLang="en-US" dirty="0">
              <a:latin typeface="Times New Roman" charset="0"/>
              <a:ea typeface="MS PGothic" charset="-128"/>
            </a:endParaRPr>
          </a:p>
          <a:p>
            <a:r>
              <a:rPr lang="en-US" altLang="en-US" dirty="0">
                <a:latin typeface="Times New Roman" charset="0"/>
                <a:ea typeface="MS PGothic" charset="-128"/>
              </a:rPr>
              <a:t>	iv.  Children who have any history of brain, spinal cord, or back surgery</a:t>
            </a:r>
            <a:endParaRPr lang="en-IN" altLang="en-US" dirty="0">
              <a:latin typeface="Times New Roman" charset="0"/>
              <a:ea typeface="MS PGothic" charset="-128"/>
            </a:endParaRPr>
          </a:p>
          <a:p>
            <a:r>
              <a:rPr lang="en-US" altLang="en-US" dirty="0">
                <a:latin typeface="Times New Roman" charset="0"/>
                <a:ea typeface="MS PGothic" charset="-128"/>
              </a:rPr>
              <a:t>	v.  Children who have had head trauma</a:t>
            </a:r>
            <a:endParaRPr lang="en-IN" altLang="en-US" dirty="0">
              <a:latin typeface="Times New Roman" charset="0"/>
              <a:ea typeface="MS PGothic" charset="-128"/>
            </a:endParaRPr>
          </a:p>
          <a:p>
            <a:r>
              <a:rPr lang="en-US" altLang="en-US" dirty="0">
                <a:latin typeface="Times New Roman" charset="0"/>
                <a:ea typeface="MS PGothic" charset="-128"/>
              </a:rPr>
              <a:t>	vi. Children with shunts, pins, or other foreign bodies within their brain or spinal cord</a:t>
            </a:r>
            <a:endParaRPr lang="en-IN" altLang="en-US" dirty="0">
              <a:latin typeface="Times New Roman" charset="0"/>
              <a:ea typeface="MS PGothic"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Times New Roman" charset="0"/>
                <a:ea typeface="MS PGothic" charset="-128"/>
              </a:rPr>
              <a:t>		(a)  Especially children with </a:t>
            </a:r>
            <a:r>
              <a:rPr lang="en-US" altLang="en-US" dirty="0" err="1">
                <a:latin typeface="Times New Roman" charset="0"/>
                <a:ea typeface="MS PGothic" charset="-128"/>
              </a:rPr>
              <a:t>ventriculoperitoneal</a:t>
            </a:r>
            <a:r>
              <a:rPr lang="en-US" altLang="en-US" dirty="0">
                <a:latin typeface="Times New Roman" charset="0"/>
                <a:ea typeface="MS PGothic" charset="-128"/>
              </a:rPr>
              <a:t> (VP) </a:t>
            </a:r>
            <a:r>
              <a:rPr lang="en-US" altLang="en-US" dirty="0" smtClean="0">
                <a:latin typeface="Times New Roman" charset="0"/>
                <a:ea typeface="MS PGothic" charset="-128"/>
              </a:rPr>
              <a:t>shunts. </a:t>
            </a:r>
            <a:r>
              <a:rPr lang="en-US" altLang="en-US" dirty="0" smtClean="0"/>
              <a:t>A </a:t>
            </a:r>
            <a:r>
              <a:rPr lang="en-US" altLang="en-US" dirty="0" err="1" smtClean="0"/>
              <a:t>ventriculoperitoneal</a:t>
            </a:r>
            <a:r>
              <a:rPr lang="en-US" altLang="en-US" dirty="0" smtClean="0"/>
              <a:t> (VP) shunt—simply called a </a:t>
            </a:r>
            <a:r>
              <a:rPr lang="ja-JP" altLang="en-US" dirty="0" smtClean="0"/>
              <a:t>“</a:t>
            </a:r>
            <a:r>
              <a:rPr lang="en-US" altLang="ja-JP" dirty="0" smtClean="0"/>
              <a:t>shunt</a:t>
            </a:r>
            <a:r>
              <a:rPr lang="ja-JP" altLang="en-US" dirty="0" smtClean="0"/>
              <a:t>”</a:t>
            </a:r>
            <a:r>
              <a:rPr lang="en-US" altLang="ja-JP" dirty="0" smtClean="0"/>
              <a:t>—is a tube that extends from the ventricles (cavities) of the brain to the peritoneal cavity. VP shunts are used to drain excess fluid from the brain, thus preventing increased pressure within the skull.</a:t>
            </a:r>
            <a:endParaRPr lang="en-US" altLang="en-US" dirty="0" smtClean="0"/>
          </a:p>
          <a:p>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54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41C5DB-2C58-D845-8463-E4EF72467B77}" type="slidenum">
              <a:rPr lang="en-US" altLang="en-US" sz="1200"/>
              <a:pPr eaLnBrk="1" hangingPunct="1"/>
              <a:t>160</a:t>
            </a:fld>
            <a:endParaRPr lang="en-US" altLang="en-US" sz="1200"/>
          </a:p>
        </p:txBody>
      </p:sp>
    </p:spTree>
    <p:extLst>
      <p:ext uri="{BB962C8B-B14F-4D97-AF65-F5344CB8AC3E}">
        <p14:creationId xmlns:p14="http://schemas.microsoft.com/office/powerpoint/2010/main" val="135864850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Slide Image Placeholder 1"/>
          <p:cNvSpPr>
            <a:spLocks noGrp="1" noRot="1" noChangeAspect="1" noTextEdit="1"/>
          </p:cNvSpPr>
          <p:nvPr>
            <p:ph type="sldImg"/>
          </p:nvPr>
        </p:nvSpPr>
        <p:spPr>
          <a:ln/>
        </p:spPr>
      </p:sp>
      <p:sp>
        <p:nvSpPr>
          <p:cNvPr id="455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Signs and symptoms of meningitis vary, depending on age of the patient.</a:t>
            </a:r>
            <a:endParaRPr lang="en-IN" altLang="en-US" dirty="0">
              <a:latin typeface="Times New Roman" charset="0"/>
              <a:ea typeface="MS PGothic" charset="-128"/>
            </a:endParaRPr>
          </a:p>
          <a:p>
            <a:r>
              <a:rPr lang="en-US" altLang="en-US" dirty="0">
                <a:latin typeface="Times New Roman" charset="0"/>
                <a:ea typeface="MS PGothic" charset="-128"/>
              </a:rPr>
              <a:t>	a. Fever and altered level of consciousness are common symptoms in all ages.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Changes in the level of consciousness can range from a mild or severe headache to confusion, lethargy, and/or an inability to understand commands or interact appropriately.</a:t>
            </a:r>
            <a:endParaRPr lang="en-IN" altLang="en-US" dirty="0">
              <a:latin typeface="Times New Roman" charset="0"/>
              <a:ea typeface="MS PGothic" charset="-128"/>
            </a:endParaRPr>
          </a:p>
          <a:p>
            <a:r>
              <a:rPr lang="en-US" altLang="en-US" dirty="0">
                <a:latin typeface="Times New Roman" charset="0"/>
                <a:ea typeface="MS PGothic" charset="-128"/>
              </a:rPr>
              <a:t>	b.  Child may also experience a seizure, which may be the first sign of meningitis.</a:t>
            </a:r>
            <a:endParaRPr lang="en-IN" altLang="en-US" dirty="0">
              <a:latin typeface="Times New Roman" charset="0"/>
              <a:ea typeface="MS PGothic" charset="-128"/>
            </a:endParaRPr>
          </a:p>
          <a:p>
            <a:r>
              <a:rPr lang="en-US" altLang="en-US" dirty="0">
                <a:latin typeface="Times New Roman" charset="0"/>
                <a:ea typeface="MS PGothic" charset="-128"/>
              </a:rPr>
              <a:t>	c.  Infants younger than 2 to 3 months can have apnea, cyanosis, fever, a distinct high-pitched cry, or hypothermia.</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55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A069402-59F9-4B4B-B184-510DE80CA998}" type="slidenum">
              <a:rPr lang="en-US" altLang="en-US" sz="1200"/>
              <a:pPr eaLnBrk="1" hangingPunct="1"/>
              <a:t>161</a:t>
            </a:fld>
            <a:endParaRPr lang="en-US" altLang="en-US" sz="1200"/>
          </a:p>
        </p:txBody>
      </p:sp>
    </p:spTree>
    <p:extLst>
      <p:ext uri="{BB962C8B-B14F-4D97-AF65-F5344CB8AC3E}">
        <p14:creationId xmlns:p14="http://schemas.microsoft.com/office/powerpoint/2010/main" val="61172094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Slide Image Placeholder 1"/>
          <p:cNvSpPr>
            <a:spLocks noGrp="1" noRot="1" noChangeAspect="1" noTextEdit="1"/>
          </p:cNvSpPr>
          <p:nvPr>
            <p:ph type="sldImg"/>
          </p:nvPr>
        </p:nvSpPr>
        <p:spPr>
          <a:ln/>
        </p:spPr>
      </p:sp>
      <p:sp>
        <p:nvSpPr>
          <p:cNvPr id="456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d.  “Menigeal irritation” or “meningeal signs” are terms used by doctors to describe the pain that accompanies movement.</a:t>
            </a:r>
            <a:endParaRPr lang="en-IN" altLang="en-US">
              <a:latin typeface="Times New Roman" charset="0"/>
              <a:ea typeface="MS PGothic" charset="-128"/>
            </a:endParaRPr>
          </a:p>
          <a:p>
            <a:r>
              <a:rPr lang="en-US" altLang="en-US">
                <a:latin typeface="Times New Roman" charset="0"/>
                <a:ea typeface="MS PGothic" charset="-128"/>
              </a:rPr>
              <a:t>	i.  Often results in characteristic stiff neck.</a:t>
            </a:r>
            <a:endParaRPr lang="en-IN" altLang="en-US">
              <a:latin typeface="Times New Roman" charset="0"/>
              <a:ea typeface="MS PGothic" charset="-128"/>
            </a:endParaRPr>
          </a:p>
          <a:p>
            <a:r>
              <a:rPr lang="en-US" altLang="en-US">
                <a:latin typeface="Times New Roman" charset="0"/>
                <a:ea typeface="MS PGothic" charset="-128"/>
              </a:rPr>
              <a:t>e. One sign of meningitis in an infant is increasing irritability and a bulging fontanelle without crying.</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56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DBDC8F4-41C8-CD49-869C-7EBCE796ABF4}" type="slidenum">
              <a:rPr lang="en-US" altLang="en-US" sz="1200"/>
              <a:pPr eaLnBrk="1" hangingPunct="1"/>
              <a:t>162</a:t>
            </a:fld>
            <a:endParaRPr lang="en-US" altLang="en-US" sz="1200"/>
          </a:p>
        </p:txBody>
      </p:sp>
    </p:spTree>
    <p:extLst>
      <p:ext uri="{BB962C8B-B14F-4D97-AF65-F5344CB8AC3E}">
        <p14:creationId xmlns:p14="http://schemas.microsoft.com/office/powerpoint/2010/main" val="118977165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Slide Image Placeholder 1"/>
          <p:cNvSpPr>
            <a:spLocks noGrp="1" noRot="1" noChangeAspect="1" noTextEdit="1"/>
          </p:cNvSpPr>
          <p:nvPr>
            <p:ph type="sldImg"/>
          </p:nvPr>
        </p:nvSpPr>
        <p:spPr>
          <a:ln/>
        </p:spPr>
      </p:sp>
      <p:sp>
        <p:nvSpPr>
          <p:cNvPr id="457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4. </a:t>
            </a:r>
            <a:r>
              <a:rPr lang="en-US" altLang="en-US" i="1">
                <a:latin typeface="Times New Roman" charset="0"/>
                <a:ea typeface="MS PGothic" charset="-128"/>
              </a:rPr>
              <a:t>Neisseria meningitidis</a:t>
            </a:r>
            <a:r>
              <a:rPr lang="en-US" altLang="en-US">
                <a:latin typeface="Times New Roman" charset="0"/>
                <a:ea typeface="MS PGothic" charset="-128"/>
              </a:rPr>
              <a:t> is a bacterium that causes a rapid onset of meningitis symptoms, often leading to shock and death.</a:t>
            </a:r>
            <a:endParaRPr lang="en-IN" altLang="en-US">
              <a:latin typeface="Times New Roman" charset="0"/>
              <a:ea typeface="MS PGothic" charset="-128"/>
            </a:endParaRPr>
          </a:p>
          <a:p>
            <a:r>
              <a:rPr lang="en-US" altLang="en-US">
                <a:latin typeface="Times New Roman" charset="0"/>
                <a:ea typeface="MS PGothic" charset="-128"/>
              </a:rPr>
              <a:t>	a. Children with </a:t>
            </a:r>
            <a:r>
              <a:rPr lang="en-US" altLang="en-US" i="1">
                <a:latin typeface="Times New Roman" charset="0"/>
                <a:ea typeface="MS PGothic" charset="-128"/>
              </a:rPr>
              <a:t>N. meningitidis</a:t>
            </a:r>
            <a:r>
              <a:rPr lang="en-US" altLang="en-US">
                <a:latin typeface="Times New Roman" charset="0"/>
                <a:ea typeface="MS PGothic" charset="-128"/>
              </a:rPr>
              <a:t> typically have small, pinpoint, cherry-red spots or a larger purple/black rash on the face or body.</a:t>
            </a:r>
            <a:endParaRPr lang="en-IN" altLang="en-US">
              <a:latin typeface="Times New Roman" charset="0"/>
              <a:ea typeface="MS PGothic" charset="-128"/>
            </a:endParaRPr>
          </a:p>
          <a:p>
            <a:r>
              <a:rPr lang="en-US" altLang="en-US">
                <a:latin typeface="Times New Roman" charset="0"/>
                <a:ea typeface="MS PGothic" charset="-128"/>
              </a:rPr>
              <a:t>		i. These children are at serious risk of sepsis, shock, and death.</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57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80AED6C-B34D-BD47-84E6-87F62EB51AC9}" type="slidenum">
              <a:rPr lang="en-US" altLang="en-US" sz="1200"/>
              <a:pPr eaLnBrk="1" hangingPunct="1"/>
              <a:t>163</a:t>
            </a:fld>
            <a:endParaRPr lang="en-US" altLang="en-US" sz="1200"/>
          </a:p>
        </p:txBody>
      </p:sp>
    </p:spTree>
    <p:extLst>
      <p:ext uri="{BB962C8B-B14F-4D97-AF65-F5344CB8AC3E}">
        <p14:creationId xmlns:p14="http://schemas.microsoft.com/office/powerpoint/2010/main" val="127195156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Slide Image Placeholder 1"/>
          <p:cNvSpPr>
            <a:spLocks noGrp="1" noRot="1" noChangeAspect="1" noTextEdit="1"/>
          </p:cNvSpPr>
          <p:nvPr>
            <p:ph type="sldImg"/>
          </p:nvPr>
        </p:nvSpPr>
        <p:spPr>
          <a:ln/>
        </p:spPr>
      </p:sp>
      <p:sp>
        <p:nvSpPr>
          <p:cNvPr id="458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a:t>
            </a:r>
            <a:r>
              <a:rPr lang="en-US" altLang="en-US" i="1">
                <a:latin typeface="Times New Roman" charset="0"/>
                <a:ea typeface="MS PGothic" charset="-128"/>
              </a:rPr>
              <a:t>Neisseria meningitidis</a:t>
            </a:r>
            <a:r>
              <a:rPr lang="en-US" altLang="en-US">
                <a:latin typeface="Times New Roman" charset="0"/>
                <a:ea typeface="MS PGothic" charset="-128"/>
              </a:rPr>
              <a:t>. Children with </a:t>
            </a:r>
            <a:r>
              <a:rPr lang="en-US" altLang="en-US" i="1">
                <a:latin typeface="Times New Roman" charset="0"/>
                <a:ea typeface="MS PGothic" charset="-128"/>
              </a:rPr>
              <a:t>Neisseria meningitidis</a:t>
            </a:r>
            <a:r>
              <a:rPr lang="en-US" altLang="en-US">
                <a:latin typeface="Times New Roman" charset="0"/>
                <a:ea typeface="MS PGothic" charset="-128"/>
              </a:rPr>
              <a:t> typically have small, pinpoint, cherry-red spots or a larger purple/black rash.</a:t>
            </a:r>
          </a:p>
          <a:p>
            <a:endParaRPr lang="en-US" altLang="en-US">
              <a:latin typeface="Times New Roman" charset="0"/>
              <a:ea typeface="MS PGothic" charset="-128"/>
            </a:endParaRPr>
          </a:p>
        </p:txBody>
      </p:sp>
      <p:sp>
        <p:nvSpPr>
          <p:cNvPr id="458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A988DE3-40FA-2F4A-ABE4-C7FE26BEEB33}" type="slidenum">
              <a:rPr lang="en-US" altLang="en-US" sz="1200"/>
              <a:pPr eaLnBrk="1" hangingPunct="1"/>
              <a:t>164</a:t>
            </a:fld>
            <a:endParaRPr lang="en-US" altLang="en-US" sz="1200"/>
          </a:p>
        </p:txBody>
      </p:sp>
    </p:spTree>
    <p:extLst>
      <p:ext uri="{BB962C8B-B14F-4D97-AF65-F5344CB8AC3E}">
        <p14:creationId xmlns:p14="http://schemas.microsoft.com/office/powerpoint/2010/main" val="163766348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Slide Image Placeholder 1"/>
          <p:cNvSpPr>
            <a:spLocks noGrp="1" noRot="1" noChangeAspect="1" noTextEdit="1"/>
          </p:cNvSpPr>
          <p:nvPr>
            <p:ph type="sldImg"/>
          </p:nvPr>
        </p:nvSpPr>
        <p:spPr>
          <a:ln/>
        </p:spPr>
      </p:sp>
      <p:sp>
        <p:nvSpPr>
          <p:cNvPr id="459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All pediatric patients with suspected meningitis should be considered contagious.</a:t>
            </a:r>
            <a:endParaRPr lang="en-IN" altLang="en-US" dirty="0">
              <a:latin typeface="Times New Roman" charset="0"/>
              <a:ea typeface="MS PGothic" charset="-128"/>
            </a:endParaRPr>
          </a:p>
          <a:p>
            <a:r>
              <a:rPr lang="en-US" altLang="en-US" dirty="0">
                <a:latin typeface="Times New Roman" charset="0"/>
                <a:ea typeface="MS PGothic" charset="-128"/>
              </a:rPr>
              <a:t>	a. Follow standard precautions when dealing with pediatric patients with possible meningitis and follow up to learn the patient’s diagnosis.</a:t>
            </a:r>
            <a:endParaRPr lang="en-IN" altLang="en-US" dirty="0">
              <a:latin typeface="Times New Roman" charset="0"/>
              <a:ea typeface="MS PGothic" charset="-128"/>
            </a:endParaRPr>
          </a:p>
          <a:p>
            <a:r>
              <a:rPr lang="en-US" altLang="en-US" dirty="0">
                <a:latin typeface="Times New Roman" charset="0"/>
                <a:ea typeface="MS PGothic" charset="-128"/>
              </a:rPr>
              <a:t>	b.  If exposed to saliva or respiratory secretions, you should receive antibiotics.</a:t>
            </a:r>
            <a:endParaRPr lang="en-IN" altLang="en-US" dirty="0">
              <a:latin typeface="Times New Roman" charset="0"/>
              <a:ea typeface="MS PGothic" charset="-128"/>
            </a:endParaRPr>
          </a:p>
          <a:p>
            <a:r>
              <a:rPr lang="en-US" altLang="en-US" dirty="0">
                <a:latin typeface="Times New Roman" charset="0"/>
                <a:ea typeface="MS PGothic" charset="-128"/>
              </a:rPr>
              <a:t>6. Treatment of child with suspected meningitis:</a:t>
            </a:r>
            <a:endParaRPr lang="en-IN" altLang="en-US" dirty="0">
              <a:latin typeface="Times New Roman" charset="0"/>
              <a:ea typeface="MS PGothic" charset="-128"/>
            </a:endParaRPr>
          </a:p>
          <a:p>
            <a:r>
              <a:rPr lang="en-US" altLang="en-US" dirty="0">
                <a:latin typeface="Times New Roman" charset="0"/>
                <a:ea typeface="MS PGothic" charset="-128"/>
              </a:rPr>
              <a:t>	a. Provide with supplemental oxygen and assist with ventilations if needed.</a:t>
            </a:r>
            <a:endParaRPr lang="en-IN" altLang="en-US" dirty="0">
              <a:latin typeface="Times New Roman" charset="0"/>
              <a:ea typeface="MS PGothic" charset="-128"/>
            </a:endParaRPr>
          </a:p>
          <a:p>
            <a:r>
              <a:rPr lang="en-US" altLang="en-US" dirty="0">
                <a:latin typeface="Times New Roman" charset="0"/>
                <a:ea typeface="MS PGothic" charset="-128"/>
              </a:rPr>
              <a:t>	b. Reassess vital signs frequently during transport to highest level of service available.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59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7B79AB7-FEF4-4840-92C9-B8620D7E5C24}" type="slidenum">
              <a:rPr lang="en-US" altLang="en-US" sz="1200"/>
              <a:pPr eaLnBrk="1" hangingPunct="1"/>
              <a:t>165</a:t>
            </a:fld>
            <a:endParaRPr lang="en-US" altLang="en-US" sz="1200"/>
          </a:p>
        </p:txBody>
      </p:sp>
    </p:spTree>
    <p:extLst>
      <p:ext uri="{BB962C8B-B14F-4D97-AF65-F5344CB8AC3E}">
        <p14:creationId xmlns:p14="http://schemas.microsoft.com/office/powerpoint/2010/main" val="205983967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Slide Image Placeholder 1"/>
          <p:cNvSpPr>
            <a:spLocks noGrp="1" noRot="1" noChangeAspect="1" noTextEdit="1"/>
          </p:cNvSpPr>
          <p:nvPr>
            <p:ph type="sldImg"/>
          </p:nvPr>
        </p:nvSpPr>
        <p:spPr>
          <a:ln/>
        </p:spPr>
      </p:sp>
      <p:sp>
        <p:nvSpPr>
          <p:cNvPr id="460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IX. Gastrointestinal Emergencies and Management</a:t>
            </a:r>
          </a:p>
          <a:p>
            <a:r>
              <a:rPr lang="en-US" altLang="en-US" dirty="0">
                <a:latin typeface="Times New Roman" charset="0"/>
                <a:ea typeface="MS PGothic" charset="-128"/>
              </a:rPr>
              <a:t>A. Never take a complaint of abdominal pain lightly, because a large amount of bleeding may occur within the abdominal cavity without any outward signs of shock. </a:t>
            </a:r>
            <a:endParaRPr lang="en-IN" altLang="en-US" dirty="0">
              <a:latin typeface="Times New Roman" charset="0"/>
              <a:ea typeface="MS PGothic" charset="-128"/>
            </a:endParaRPr>
          </a:p>
          <a:p>
            <a:r>
              <a:rPr lang="en-US" altLang="en-US" dirty="0">
                <a:latin typeface="Times New Roman" charset="0"/>
                <a:ea typeface="MS PGothic" charset="-128"/>
              </a:rPr>
              <a:t>	1.  Monitor for signs and symptoms of shock, including an altered mental status; pale, cool skin; tachypnea; tachycardia; and bradycardia.</a:t>
            </a:r>
            <a:endParaRPr lang="en-IN" altLang="en-US" dirty="0">
              <a:latin typeface="Times New Roman" charset="0"/>
              <a:ea typeface="MS PGothic" charset="-128"/>
            </a:endParaRPr>
          </a:p>
          <a:p>
            <a:r>
              <a:rPr lang="en-US" altLang="en-US" dirty="0">
                <a:latin typeface="Times New Roman" charset="0"/>
                <a:ea typeface="MS PGothic" charset="-128"/>
              </a:rPr>
              <a:t>B. Complaints of gastrointestinal origin are common in pediatric patients.</a:t>
            </a:r>
            <a:endParaRPr lang="en-IN" altLang="en-US" dirty="0">
              <a:latin typeface="Times New Roman" charset="0"/>
              <a:ea typeface="MS PGothic" charset="-128"/>
            </a:endParaRPr>
          </a:p>
          <a:p>
            <a:r>
              <a:rPr lang="en-US" altLang="en-US" dirty="0">
                <a:latin typeface="Times New Roman" charset="0"/>
                <a:ea typeface="MS PGothic" charset="-128"/>
              </a:rPr>
              <a:t>	1. May be from ingestion of certain foods or unknown substances</a:t>
            </a:r>
            <a:endParaRPr lang="en-IN" altLang="en-US" dirty="0">
              <a:latin typeface="Times New Roman" charset="0"/>
              <a:ea typeface="MS PGothic" charset="-128"/>
            </a:endParaRPr>
          </a:p>
          <a:p>
            <a:r>
              <a:rPr lang="en-US" altLang="en-US" dirty="0">
                <a:latin typeface="Times New Roman" charset="0"/>
                <a:ea typeface="MS PGothic" charset="-128"/>
              </a:rPr>
              <a:t>	2. In most cases, the pediatric patient will be experiencing abdominal discomfort with nausea, vomiting, and/or diarrhea.</a:t>
            </a:r>
            <a:endParaRPr lang="en-IN" altLang="en-US" dirty="0">
              <a:latin typeface="Times New Roman" charset="0"/>
              <a:ea typeface="MS PGothic" charset="-128"/>
            </a:endParaRPr>
          </a:p>
          <a:p>
            <a:r>
              <a:rPr lang="en-US" altLang="en-US" dirty="0">
                <a:latin typeface="Times New Roman" charset="0"/>
                <a:ea typeface="MS PGothic" charset="-128"/>
              </a:rPr>
              <a:t>a. Vomiting and diarrhea can cause dehydration.</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60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3F2695-D241-814A-85A4-E45AA9BEA424}" type="slidenum">
              <a:rPr lang="en-US" altLang="en-US" sz="1200"/>
              <a:pPr eaLnBrk="1" hangingPunct="1"/>
              <a:t>166</a:t>
            </a:fld>
            <a:endParaRPr lang="en-US" altLang="en-US" sz="1200"/>
          </a:p>
        </p:txBody>
      </p:sp>
    </p:spTree>
    <p:extLst>
      <p:ext uri="{BB962C8B-B14F-4D97-AF65-F5344CB8AC3E}">
        <p14:creationId xmlns:p14="http://schemas.microsoft.com/office/powerpoint/2010/main" val="141477210"/>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Slide Image Placeholder 1"/>
          <p:cNvSpPr>
            <a:spLocks noGrp="1" noRot="1" noChangeAspect="1" noTextEdit="1"/>
          </p:cNvSpPr>
          <p:nvPr>
            <p:ph type="sldImg"/>
          </p:nvPr>
        </p:nvSpPr>
        <p:spPr>
          <a:ln/>
        </p:spPr>
      </p:sp>
      <p:sp>
        <p:nvSpPr>
          <p:cNvPr id="461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Appendicitis is also common.</a:t>
            </a:r>
            <a:endParaRPr lang="en-IN" altLang="en-US" dirty="0">
              <a:latin typeface="Times New Roman" charset="0"/>
              <a:ea typeface="MS PGothic" charset="-128"/>
            </a:endParaRPr>
          </a:p>
          <a:p>
            <a:r>
              <a:rPr lang="en-US" altLang="en-US" dirty="0">
                <a:latin typeface="Times New Roman" charset="0"/>
                <a:ea typeface="MS PGothic" charset="-128"/>
              </a:rPr>
              <a:t>	a. If untreated, can lead to peritonitis or shock</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Peritonitis is inflammation of the peritoneum, which lines the abdominal cavity.</a:t>
            </a:r>
            <a:endParaRPr lang="en-IN" altLang="en-US" dirty="0">
              <a:latin typeface="Times New Roman" charset="0"/>
              <a:ea typeface="MS PGothic" charset="-128"/>
            </a:endParaRPr>
          </a:p>
          <a:p>
            <a:r>
              <a:rPr lang="en-US" altLang="en-US" dirty="0">
                <a:latin typeface="Times New Roman" charset="0"/>
                <a:ea typeface="MS PGothic" charset="-128"/>
              </a:rPr>
              <a:t>	b. Will typically present with a fever and pain on palpation of the right lower abdominal quadrant.</a:t>
            </a:r>
            <a:endParaRPr lang="en-IN" altLang="en-US" dirty="0">
              <a:latin typeface="Times New Roman" charset="0"/>
              <a:ea typeface="MS PGothic" charset="-128"/>
            </a:endParaRPr>
          </a:p>
          <a:p>
            <a:r>
              <a:rPr lang="en-US" altLang="en-US" dirty="0">
                <a:latin typeface="Times New Roman" charset="0"/>
                <a:ea typeface="MS PGothic" charset="-128"/>
              </a:rPr>
              <a:t>	c. Rebound tenderness is a common sign associated with appendicitis. </a:t>
            </a:r>
            <a:endParaRPr lang="en-IN" altLang="en-US" dirty="0">
              <a:latin typeface="Times New Roman" charset="0"/>
              <a:ea typeface="MS PGothic" charset="-128"/>
            </a:endParaRPr>
          </a:p>
          <a:p>
            <a:r>
              <a:rPr lang="en-US" altLang="en-US" dirty="0">
                <a:latin typeface="Times New Roman" charset="0"/>
                <a:ea typeface="MS PGothic" charset="-128"/>
              </a:rPr>
              <a:t>4. If you suspect appendicitis, promptly transport to the hospital for further evaluation.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1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1F9CA51-A473-F54B-8D23-E9787646DCD9}" type="slidenum">
              <a:rPr lang="en-US" altLang="en-US" sz="1200"/>
              <a:pPr eaLnBrk="1" hangingPunct="1"/>
              <a:t>167</a:t>
            </a:fld>
            <a:endParaRPr lang="en-US" altLang="en-US" sz="1200"/>
          </a:p>
        </p:txBody>
      </p:sp>
    </p:spTree>
    <p:extLst>
      <p:ext uri="{BB962C8B-B14F-4D97-AF65-F5344CB8AC3E}">
        <p14:creationId xmlns:p14="http://schemas.microsoft.com/office/powerpoint/2010/main" val="543071241"/>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Slide Image Placeholder 1"/>
          <p:cNvSpPr>
            <a:spLocks noGrp="1" noRot="1" noChangeAspect="1" noTextEdit="1"/>
          </p:cNvSpPr>
          <p:nvPr>
            <p:ph type="sldImg"/>
          </p:nvPr>
        </p:nvSpPr>
        <p:spPr>
          <a:ln/>
        </p:spPr>
      </p:sp>
      <p:sp>
        <p:nvSpPr>
          <p:cNvPr id="462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5. Obtain a thorough history from the primary caregiver. In particular, ask questions such as:</a:t>
            </a:r>
            <a:endParaRPr lang="en-IN" altLang="en-US" dirty="0">
              <a:latin typeface="Times New Roman" charset="0"/>
              <a:ea typeface="MS PGothic" charset="-128"/>
            </a:endParaRPr>
          </a:p>
          <a:p>
            <a:r>
              <a:rPr lang="en-US" altLang="en-US" dirty="0">
                <a:latin typeface="Times New Roman" charset="0"/>
                <a:ea typeface="MS PGothic" charset="-128"/>
              </a:rPr>
              <a:t>	a. How many wet diapers has the child had today?</a:t>
            </a:r>
            <a:endParaRPr lang="en-IN" altLang="en-US" dirty="0">
              <a:latin typeface="Times New Roman" charset="0"/>
              <a:ea typeface="MS PGothic" charset="-128"/>
            </a:endParaRPr>
          </a:p>
          <a:p>
            <a:r>
              <a:rPr lang="en-US" altLang="en-US" dirty="0">
                <a:latin typeface="Times New Roman" charset="0"/>
                <a:ea typeface="MS PGothic" charset="-128"/>
              </a:rPr>
              <a:t>	b. Is your child tolerating liquids, and is he or she able to keep them down?</a:t>
            </a:r>
            <a:endParaRPr lang="en-IN" altLang="en-US" dirty="0">
              <a:latin typeface="Times New Roman" charset="0"/>
              <a:ea typeface="MS PGothic" charset="-128"/>
            </a:endParaRPr>
          </a:p>
          <a:p>
            <a:r>
              <a:rPr lang="en-US" altLang="en-US" dirty="0">
                <a:latin typeface="Times New Roman" charset="0"/>
                <a:ea typeface="MS PGothic" charset="-128"/>
              </a:rPr>
              <a:t>	c. How many times has your child had diarrhea and for how long?</a:t>
            </a:r>
            <a:endParaRPr lang="en-IN" altLang="en-US" dirty="0">
              <a:latin typeface="Times New Roman" charset="0"/>
              <a:ea typeface="MS PGothic" charset="-128"/>
            </a:endParaRPr>
          </a:p>
          <a:p>
            <a:r>
              <a:rPr lang="en-US" altLang="en-US" dirty="0">
                <a:latin typeface="Times New Roman" charset="0"/>
                <a:ea typeface="MS PGothic" charset="-128"/>
              </a:rPr>
              <a:t>	d. When he or she cries, are tears present?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2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D993C92-854D-9947-A380-5E634FE2C819}" type="slidenum">
              <a:rPr lang="en-US" altLang="en-US" sz="1200"/>
              <a:pPr eaLnBrk="1" hangingPunct="1"/>
              <a:t>168</a:t>
            </a:fld>
            <a:endParaRPr lang="en-US" altLang="en-US" sz="1200"/>
          </a:p>
        </p:txBody>
      </p:sp>
    </p:spTree>
    <p:extLst>
      <p:ext uri="{BB962C8B-B14F-4D97-AF65-F5344CB8AC3E}">
        <p14:creationId xmlns:p14="http://schemas.microsoft.com/office/powerpoint/2010/main" val="592847737"/>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Slide Image Placeholder 1"/>
          <p:cNvSpPr>
            <a:spLocks noGrp="1" noRot="1" noChangeAspect="1" noTextEdit="1"/>
          </p:cNvSpPr>
          <p:nvPr>
            <p:ph type="sldImg"/>
          </p:nvPr>
        </p:nvSpPr>
        <p:spPr>
          <a:ln/>
        </p:spPr>
      </p:sp>
      <p:sp>
        <p:nvSpPr>
          <p:cNvPr id="463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 Poisoning Emergencies and Management</a:t>
            </a:r>
          </a:p>
          <a:p>
            <a:r>
              <a:rPr lang="en-US" altLang="en-US" dirty="0">
                <a:latin typeface="Times New Roman" charset="0"/>
                <a:ea typeface="MS PGothic" charset="-128"/>
              </a:rPr>
              <a:t>A. Poisoning is common among children.</a:t>
            </a:r>
          </a:p>
          <a:p>
            <a:r>
              <a:rPr lang="en-US" altLang="en-US" dirty="0">
                <a:latin typeface="Times New Roman" charset="0"/>
                <a:ea typeface="MS PGothic" charset="-128"/>
              </a:rPr>
              <a:t>	1. Can occur by ingesting, inhaling, injecting, or absorbing a toxic substance</a:t>
            </a:r>
            <a:endParaRPr lang="en-IN" altLang="en-US" dirty="0">
              <a:latin typeface="Times New Roman" charset="0"/>
              <a:ea typeface="MS PGothic" charset="-128"/>
            </a:endParaRPr>
          </a:p>
          <a:p>
            <a:r>
              <a:rPr lang="en-US" altLang="en-US" dirty="0">
                <a:latin typeface="Times New Roman" charset="0"/>
                <a:ea typeface="MS PGothic" charset="-128"/>
              </a:rPr>
              <a:t>	2. Common sources of poisoning in children are:</a:t>
            </a:r>
            <a:endParaRPr lang="en-IN" altLang="en-US" dirty="0">
              <a:latin typeface="Times New Roman" charset="0"/>
              <a:ea typeface="MS PGothic" charset="-128"/>
            </a:endParaRPr>
          </a:p>
          <a:p>
            <a:r>
              <a:rPr lang="en-US" altLang="en-US" dirty="0">
                <a:latin typeface="Times New Roman" charset="0"/>
                <a:ea typeface="MS PGothic" charset="-128"/>
              </a:rPr>
              <a:t>		a. Alcohol</a:t>
            </a:r>
            <a:endParaRPr lang="en-IN" altLang="en-US" dirty="0">
              <a:latin typeface="Times New Roman" charset="0"/>
              <a:ea typeface="MS PGothic" charset="-128"/>
            </a:endParaRPr>
          </a:p>
          <a:p>
            <a:r>
              <a:rPr lang="en-US" altLang="en-US" dirty="0">
                <a:latin typeface="Times New Roman" charset="0"/>
                <a:ea typeface="MS PGothic" charset="-128"/>
              </a:rPr>
              <a:t>		b. Aspirin and acetaminophen</a:t>
            </a:r>
            <a:endParaRPr lang="en-IN" altLang="en-US" dirty="0">
              <a:latin typeface="Times New Roman" charset="0"/>
              <a:ea typeface="MS PGothic" charset="-128"/>
            </a:endParaRPr>
          </a:p>
          <a:p>
            <a:r>
              <a:rPr lang="en-US" altLang="en-US" dirty="0">
                <a:latin typeface="Times New Roman" charset="0"/>
                <a:ea typeface="MS PGothic" charset="-128"/>
              </a:rPr>
              <a:t>		c. Cosmetics</a:t>
            </a:r>
            <a:endParaRPr lang="en-IN" altLang="en-US" dirty="0">
              <a:latin typeface="Times New Roman" charset="0"/>
              <a:ea typeface="MS PGothic" charset="-128"/>
            </a:endParaRPr>
          </a:p>
          <a:p>
            <a:r>
              <a:rPr lang="en-US" altLang="en-US" dirty="0">
                <a:latin typeface="Times New Roman" charset="0"/>
                <a:ea typeface="MS PGothic" charset="-128"/>
              </a:rPr>
              <a:t>		d. Household cleaning products such as bleach and furniture polish</a:t>
            </a:r>
            <a:endParaRPr lang="en-IN" altLang="en-US" dirty="0">
              <a:latin typeface="Times New Roman" charset="0"/>
              <a:ea typeface="MS PGothic" charset="-128"/>
            </a:endParaRPr>
          </a:p>
          <a:p>
            <a:r>
              <a:rPr lang="en-US" altLang="en-US" dirty="0">
                <a:latin typeface="Times New Roman" charset="0"/>
                <a:ea typeface="MS PGothic" charset="-128"/>
              </a:rPr>
              <a:t>		e. Houseplants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3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BB125FA-FC0F-D74D-A1D9-F162BF0DC7E6}" type="slidenum">
              <a:rPr lang="en-US" altLang="en-US" sz="1200"/>
              <a:pPr eaLnBrk="1" hangingPunct="1"/>
              <a:t>169</a:t>
            </a:fld>
            <a:endParaRPr lang="en-US" altLang="en-US" sz="1200"/>
          </a:p>
        </p:txBody>
      </p:sp>
    </p:spTree>
    <p:extLst>
      <p:ext uri="{BB962C8B-B14F-4D97-AF65-F5344CB8AC3E}">
        <p14:creationId xmlns:p14="http://schemas.microsoft.com/office/powerpoint/2010/main" val="1815277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Slide Image Placeholder 1"/>
          <p:cNvSpPr>
            <a:spLocks noGrp="1" noRot="1" noChangeAspect="1" noTextEdit="1"/>
          </p:cNvSpPr>
          <p:nvPr>
            <p:ph type="sldImg"/>
          </p:nvPr>
        </p:nvSpPr>
        <p:spPr>
          <a:ln/>
        </p:spPr>
      </p:sp>
      <p:sp>
        <p:nvSpPr>
          <p:cNvPr id="308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Their basic needs consist of food, warmth, and comfort.</a:t>
            </a:r>
            <a:endParaRPr lang="en-IN" altLang="en-US" dirty="0">
              <a:latin typeface="Times New Roman" charset="0"/>
              <a:ea typeface="MS PGothic" charset="-128"/>
            </a:endParaRPr>
          </a:p>
          <a:p>
            <a:r>
              <a:rPr lang="en-US" altLang="en-US" dirty="0">
                <a:latin typeface="Times New Roman" charset="0"/>
                <a:ea typeface="MS PGothic" charset="-128"/>
              </a:rPr>
              <a:t>g.  Soothing includes holding, cuddling, or rocking.</a:t>
            </a:r>
            <a:endParaRPr lang="en-IN" altLang="en-US" dirty="0">
              <a:latin typeface="Times New Roman" charset="0"/>
              <a:ea typeface="MS PGothic" charset="-128"/>
            </a:endParaRPr>
          </a:p>
          <a:p>
            <a:r>
              <a:rPr lang="en-US" altLang="en-US" dirty="0">
                <a:latin typeface="Times New Roman" charset="0"/>
                <a:ea typeface="MS PGothic" charset="-128"/>
              </a:rPr>
              <a:t>h. Hearing is well developed at birth.</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Calm, reassuring talk is helpful in soothing.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An inconsolable infant, after all obvious needs have been addressed, could be a sign of significant illness.</a:t>
            </a:r>
            <a:endParaRPr lang="en-IN" altLang="en-US" dirty="0">
              <a:latin typeface="Times New Roman" charset="0"/>
              <a:ea typeface="MS PGothic" charset="-128"/>
            </a:endParaRPr>
          </a:p>
          <a:p>
            <a:r>
              <a:rPr lang="en-US" altLang="en-US" dirty="0">
                <a:latin typeface="Times New Roman" charset="0"/>
                <a:ea typeface="MS PGothic" charset="-128"/>
              </a:rPr>
              <a:t>j.  Have a sucking reflex for feeding</a:t>
            </a:r>
            <a:endParaRPr lang="en-IN" altLang="en-US" dirty="0">
              <a:latin typeface="Times New Roman" charset="0"/>
              <a:ea typeface="MS PGothic" charset="-128"/>
            </a:endParaRPr>
          </a:p>
          <a:p>
            <a:r>
              <a:rPr lang="en-US" altLang="en-US" dirty="0">
                <a:latin typeface="Times New Roman" charset="0"/>
                <a:ea typeface="MS PGothic" charset="-128"/>
              </a:rPr>
              <a:t>k. Head control is limited.</a:t>
            </a:r>
            <a:endParaRPr lang="en-IN" altLang="en-US" dirty="0">
              <a:latin typeface="Times New Roman" charset="0"/>
              <a:ea typeface="MS PGothic" charset="-128"/>
            </a:endParaRPr>
          </a:p>
          <a:p>
            <a:r>
              <a:rPr lang="en-US" altLang="en-US" dirty="0">
                <a:latin typeface="Times New Roman" charset="0"/>
                <a:ea typeface="MS PGothic" charset="-128"/>
              </a:rPr>
              <a:t>l. Also predisposed to </a:t>
            </a:r>
            <a:r>
              <a:rPr lang="en-US" altLang="en-US" dirty="0" smtClean="0">
                <a:latin typeface="Times New Roman" charset="0"/>
                <a:ea typeface="MS PGothic" charset="-128"/>
              </a:rPr>
              <a:t>hypothermia, from poor thermoregulation( the body’s ability</a:t>
            </a:r>
            <a:r>
              <a:rPr lang="en-US" altLang="en-US" baseline="0" dirty="0" smtClean="0">
                <a:latin typeface="Times New Roman" charset="0"/>
                <a:ea typeface="MS PGothic" charset="-128"/>
              </a:rPr>
              <a:t> to maintain normal temperature).</a:t>
            </a:r>
            <a:endParaRPr lang="en-IN" altLang="en-US" dirty="0">
              <a:latin typeface="Times New Roman" charset="0"/>
              <a:ea typeface="MS PGothic" charset="-128"/>
            </a:endParaRPr>
          </a:p>
          <a:p>
            <a:r>
              <a:rPr lang="en-US" altLang="en-US" dirty="0">
                <a:latin typeface="Times New Roman" charset="0"/>
                <a:ea typeface="MS PGothic" charset="-128"/>
              </a:rPr>
              <a:t>m. It is often necessary to unbundle the infant during your assessment.</a:t>
            </a:r>
            <a:endParaRPr lang="en-IN" altLang="en-US" dirty="0">
              <a:latin typeface="Times New Roman" charset="0"/>
              <a:ea typeface="MS PGothic" charset="-128"/>
            </a:endParaRPr>
          </a:p>
          <a:p>
            <a:r>
              <a:rPr lang="en-US" altLang="en-US" dirty="0">
                <a:latin typeface="Times New Roman" charset="0"/>
                <a:ea typeface="MS PGothic" charset="-128"/>
              </a:rPr>
              <a:t>.</a:t>
            </a:r>
          </a:p>
          <a:p>
            <a:endParaRPr lang="en-US" altLang="en-US" dirty="0">
              <a:latin typeface="Times New Roman" charset="0"/>
              <a:ea typeface="MS PGothic" charset="-128"/>
            </a:endParaRPr>
          </a:p>
        </p:txBody>
      </p:sp>
      <p:sp>
        <p:nvSpPr>
          <p:cNvPr id="308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3E76494-C194-7F4B-ACF0-7F479C9F35E6}" type="slidenum">
              <a:rPr lang="en-US" altLang="en-US" sz="1200"/>
              <a:pPr eaLnBrk="1" hangingPunct="1"/>
              <a:t>17</a:t>
            </a:fld>
            <a:endParaRPr lang="en-US" altLang="en-US" sz="1200"/>
          </a:p>
        </p:txBody>
      </p:sp>
    </p:spTree>
    <p:extLst>
      <p:ext uri="{BB962C8B-B14F-4D97-AF65-F5344CB8AC3E}">
        <p14:creationId xmlns:p14="http://schemas.microsoft.com/office/powerpoint/2010/main" val="11425370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Slide Image Placeholder 1"/>
          <p:cNvSpPr>
            <a:spLocks noGrp="1" noRot="1" noChangeAspect="1" noTextEdit="1"/>
          </p:cNvSpPr>
          <p:nvPr>
            <p:ph type="sldImg"/>
          </p:nvPr>
        </p:nvSpPr>
        <p:spPr>
          <a:ln/>
        </p:spPr>
      </p:sp>
      <p:sp>
        <p:nvSpPr>
          <p:cNvPr id="464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f. Iron</a:t>
            </a:r>
            <a:endParaRPr lang="en-IN" altLang="en-US" dirty="0">
              <a:latin typeface="Times New Roman" charset="0"/>
              <a:ea typeface="MS PGothic" charset="-128"/>
            </a:endParaRPr>
          </a:p>
          <a:p>
            <a:r>
              <a:rPr lang="en-US" altLang="en-US" dirty="0">
                <a:latin typeface="Times New Roman" charset="0"/>
                <a:ea typeface="MS PGothic" charset="-128"/>
              </a:rPr>
              <a:t>	g. Prescription medications </a:t>
            </a:r>
            <a:endParaRPr lang="en-IN" altLang="en-US" dirty="0">
              <a:latin typeface="Times New Roman" charset="0"/>
              <a:ea typeface="MS PGothic" charset="-128"/>
            </a:endParaRPr>
          </a:p>
          <a:p>
            <a:r>
              <a:rPr lang="en-US" altLang="en-US" dirty="0">
                <a:latin typeface="Times New Roman" charset="0"/>
                <a:ea typeface="MS PGothic" charset="-128"/>
              </a:rPr>
              <a:t>	h. Illicit (street) drugs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Vitamins</a:t>
            </a:r>
            <a:endParaRPr lang="en-IN" altLang="en-US" dirty="0">
              <a:latin typeface="Times New Roman" charset="0"/>
              <a:ea typeface="MS PGothic" charset="-128"/>
            </a:endParaRPr>
          </a:p>
          <a:p>
            <a:r>
              <a:rPr lang="en-US" altLang="en-US" dirty="0">
                <a:latin typeface="Times New Roman" charset="0"/>
                <a:ea typeface="MS PGothic" charset="-128"/>
              </a:rPr>
              <a:t>3. Signs and symptoms of poisoning vary widely, depending on the substance and the age and weight of the child.</a:t>
            </a:r>
            <a:endParaRPr lang="en-IN" altLang="en-US" dirty="0">
              <a:latin typeface="Times New Roman" charset="0"/>
              <a:ea typeface="MS PGothic" charset="-128"/>
            </a:endParaRPr>
          </a:p>
          <a:p>
            <a:r>
              <a:rPr lang="en-US" altLang="en-US" dirty="0">
                <a:latin typeface="Times New Roman" charset="0"/>
                <a:ea typeface="MS PGothic" charset="-128"/>
              </a:rPr>
              <a:t>	a. The patient may appear normal at first, or may be confused, sleepy, or unconscious.</a:t>
            </a:r>
            <a:endParaRPr lang="en-IN" altLang="en-US" dirty="0">
              <a:latin typeface="Times New Roman" charset="0"/>
              <a:ea typeface="MS PGothic" charset="-128"/>
            </a:endParaRPr>
          </a:p>
          <a:p>
            <a:r>
              <a:rPr lang="en-US" altLang="en-US" dirty="0">
                <a:latin typeface="Times New Roman" charset="0"/>
                <a:ea typeface="MS PGothic" charset="-128"/>
              </a:rPr>
              <a:t>	b. Some substances only take one pill to be lethal in a small child.</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4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A263C2B-B2FD-B84F-8314-CD2F2D09C99E}" type="slidenum">
              <a:rPr lang="en-US" altLang="en-US" sz="1200"/>
              <a:pPr eaLnBrk="1" hangingPunct="1"/>
              <a:t>170</a:t>
            </a:fld>
            <a:endParaRPr lang="en-US" altLang="en-US" sz="1200"/>
          </a:p>
        </p:txBody>
      </p:sp>
    </p:spTree>
    <p:extLst>
      <p:ext uri="{BB962C8B-B14F-4D97-AF65-F5344CB8AC3E}">
        <p14:creationId xmlns:p14="http://schemas.microsoft.com/office/powerpoint/2010/main" val="6584515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Slide Image Placeholder 1"/>
          <p:cNvSpPr>
            <a:spLocks noGrp="1" noRot="1" noChangeAspect="1" noTextEdit="1"/>
          </p:cNvSpPr>
          <p:nvPr>
            <p:ph type="sldImg"/>
          </p:nvPr>
        </p:nvSpPr>
        <p:spPr>
          <a:ln/>
        </p:spPr>
      </p:sp>
      <p:sp>
        <p:nvSpPr>
          <p:cNvPr id="465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r>
              <a:rPr lang="en-US" altLang="en-US" dirty="0" smtClean="0">
                <a:latin typeface="Times New Roman" charset="0"/>
                <a:ea typeface="MS PGothic" charset="-128"/>
              </a:rPr>
              <a:t> </a:t>
            </a:r>
            <a:endParaRPr lang="en-US" altLang="en-US" dirty="0">
              <a:latin typeface="Times New Roman" charset="0"/>
              <a:ea typeface="MS PGothic" charset="-128"/>
            </a:endParaRPr>
          </a:p>
          <a:p>
            <a:r>
              <a:rPr lang="en-US" altLang="en-US" dirty="0">
                <a:latin typeface="Times New Roman" charset="0"/>
                <a:ea typeface="MS PGothic" charset="-128"/>
              </a:rPr>
              <a:t> </a:t>
            </a:r>
          </a:p>
          <a:p>
            <a:r>
              <a:rPr lang="en-US" altLang="en-US" dirty="0">
                <a:latin typeface="Times New Roman" charset="0"/>
                <a:ea typeface="MS PGothic" charset="-128"/>
              </a:rPr>
              <a:t>4. Be alert for signs of abuse</a:t>
            </a:r>
            <a:r>
              <a:rPr lang="en-US" altLang="en-US" dirty="0" smtClean="0">
                <a:latin typeface="Times New Roman" charset="0"/>
                <a:ea typeface="MS PGothic" charset="-128"/>
              </a:rPr>
              <a:t>. Infants may be poisoned by</a:t>
            </a:r>
            <a:r>
              <a:rPr lang="en-US" altLang="en-US" baseline="0" dirty="0" smtClean="0">
                <a:latin typeface="Times New Roman" charset="0"/>
                <a:ea typeface="MS PGothic" charset="-128"/>
              </a:rPr>
              <a:t> accident or from child abuse by harmful substances. They can also be exposed to smoke from cigarettes or drugs. Toddlers will ingest poisons out of curiosity. Adolescents are more likely to use alcohol and street drugs while partying or attempted suicide.</a:t>
            </a:r>
            <a:endParaRPr lang="en-IN" altLang="en-US" dirty="0">
              <a:latin typeface="Times New Roman" charset="0"/>
              <a:ea typeface="MS PGothic" charset="-128"/>
            </a:endParaRPr>
          </a:p>
          <a:p>
            <a:r>
              <a:rPr lang="en-US" altLang="en-US" dirty="0">
                <a:latin typeface="Times New Roman" charset="0"/>
                <a:ea typeface="MS PGothic" charset="-128"/>
              </a:rPr>
              <a:t>5. After you have completed your primary assessment, ask the parent or caregiver the following questions:</a:t>
            </a:r>
            <a:endParaRPr lang="en-IN" altLang="en-US" dirty="0">
              <a:latin typeface="Times New Roman" charset="0"/>
              <a:ea typeface="MS PGothic" charset="-128"/>
            </a:endParaRPr>
          </a:p>
          <a:p>
            <a:r>
              <a:rPr lang="en-US" altLang="en-US" dirty="0">
                <a:latin typeface="Times New Roman" charset="0"/>
                <a:ea typeface="MS PGothic" charset="-128"/>
              </a:rPr>
              <a:t>	a. What is the substance(s) involved?</a:t>
            </a:r>
            <a:endParaRPr lang="en-IN" altLang="en-US" dirty="0">
              <a:latin typeface="Times New Roman" charset="0"/>
              <a:ea typeface="MS PGothic" charset="-128"/>
            </a:endParaRPr>
          </a:p>
          <a:p>
            <a:r>
              <a:rPr lang="en-US" altLang="en-US" dirty="0">
                <a:latin typeface="Times New Roman" charset="0"/>
                <a:ea typeface="MS PGothic" charset="-128"/>
              </a:rPr>
              <a:t>	b. Approximately how much of the substance was ingested or involved in the exposure?</a:t>
            </a:r>
            <a:endParaRPr lang="en-IN" altLang="en-US" dirty="0">
              <a:latin typeface="Times New Roman" charset="0"/>
              <a:ea typeface="MS PGothic" charset="-128"/>
            </a:endParaRPr>
          </a:p>
          <a:p>
            <a:r>
              <a:rPr lang="en-US" altLang="en-US" dirty="0">
                <a:latin typeface="Times New Roman" charset="0"/>
                <a:ea typeface="MS PGothic" charset="-128"/>
              </a:rPr>
              <a:t>	c. What time did the incident occur?</a:t>
            </a:r>
            <a:endParaRPr lang="en-IN" altLang="en-US" dirty="0">
              <a:latin typeface="Times New Roman" charset="0"/>
              <a:ea typeface="MS PGothic" charset="-128"/>
            </a:endParaRPr>
          </a:p>
          <a:p>
            <a:r>
              <a:rPr lang="en-US" altLang="en-US" dirty="0">
                <a:latin typeface="Times New Roman" charset="0"/>
                <a:ea typeface="MS PGothic" charset="-128"/>
              </a:rPr>
              <a:t>	d. Are there any changes in behavior or level of consciousness?</a:t>
            </a:r>
            <a:endParaRPr lang="en-IN" altLang="en-US" dirty="0">
              <a:latin typeface="Times New Roman" charset="0"/>
              <a:ea typeface="MS PGothic" charset="-128"/>
            </a:endParaRPr>
          </a:p>
          <a:p>
            <a:r>
              <a:rPr lang="en-US" altLang="en-US" dirty="0">
                <a:latin typeface="Times New Roman" charset="0"/>
                <a:ea typeface="MS PGothic" charset="-128"/>
              </a:rPr>
              <a:t>	e. Was there any choking or coughing after the exposure?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5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D018F09-B565-014B-93F3-4291A22EB246}" type="slidenum">
              <a:rPr lang="en-US" altLang="en-US" sz="1200"/>
              <a:pPr eaLnBrk="1" hangingPunct="1"/>
              <a:t>171</a:t>
            </a:fld>
            <a:endParaRPr lang="en-US" altLang="en-US" sz="1200"/>
          </a:p>
        </p:txBody>
      </p:sp>
    </p:spTree>
    <p:extLst>
      <p:ext uri="{BB962C8B-B14F-4D97-AF65-F5344CB8AC3E}">
        <p14:creationId xmlns:p14="http://schemas.microsoft.com/office/powerpoint/2010/main" val="705408266"/>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Slide Image Placeholder 1"/>
          <p:cNvSpPr>
            <a:spLocks noGrp="1" noRot="1" noChangeAspect="1" noTextEdit="1"/>
          </p:cNvSpPr>
          <p:nvPr>
            <p:ph type="sldImg"/>
          </p:nvPr>
        </p:nvSpPr>
        <p:spPr>
          <a:ln/>
        </p:spPr>
      </p:sp>
      <p:sp>
        <p:nvSpPr>
          <p:cNvPr id="466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6. Contact Poison Control for assistance in identifying poisons</a:t>
            </a:r>
            <a:r>
              <a:rPr lang="en-US" altLang="en-US" dirty="0" smtClean="0">
                <a:latin typeface="Times New Roman" charset="0"/>
                <a:ea typeface="MS PGothic" charset="-128"/>
              </a:rPr>
              <a:t>. 1-800-222-1222</a:t>
            </a:r>
            <a:endParaRPr lang="en-IN" altLang="en-US" dirty="0">
              <a:latin typeface="Times New Roman" charset="0"/>
              <a:ea typeface="MS PGothic" charset="-128"/>
            </a:endParaRPr>
          </a:p>
          <a:p>
            <a:r>
              <a:rPr lang="en-US" altLang="en-US" dirty="0">
                <a:latin typeface="Times New Roman" charset="0"/>
                <a:ea typeface="MS PGothic" charset="-128"/>
              </a:rPr>
              <a:t>7. Treatment of a poisoned pediatric patient:</a:t>
            </a:r>
            <a:endParaRPr lang="en-IN" altLang="en-US" dirty="0">
              <a:latin typeface="Times New Roman" charset="0"/>
              <a:ea typeface="MS PGothic" charset="-128"/>
            </a:endParaRPr>
          </a:p>
          <a:p>
            <a:r>
              <a:rPr lang="en-US" altLang="en-US" dirty="0">
                <a:latin typeface="Times New Roman" charset="0"/>
                <a:ea typeface="MS PGothic" charset="-128"/>
              </a:rPr>
              <a:t>	a. First perform an external decontamination.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Remove tablets or fragments from the patient’s mouth.</a:t>
            </a:r>
            <a:endParaRPr lang="en-IN" altLang="en-US" dirty="0">
              <a:latin typeface="Times New Roman" charset="0"/>
              <a:ea typeface="MS PGothic" charset="-128"/>
            </a:endParaRPr>
          </a:p>
          <a:p>
            <a:r>
              <a:rPr lang="en-US" altLang="en-US" dirty="0">
                <a:latin typeface="Times New Roman" charset="0"/>
                <a:ea typeface="MS PGothic" charset="-128"/>
              </a:rPr>
              <a:t>		ii. Wash or brush poison from the skin.</a:t>
            </a:r>
            <a:endParaRPr lang="en-IN" altLang="en-US" dirty="0">
              <a:latin typeface="Times New Roman" charset="0"/>
              <a:ea typeface="MS PGothic" charset="-128"/>
            </a:endParaRPr>
          </a:p>
          <a:p>
            <a:r>
              <a:rPr lang="en-US" altLang="en-US" dirty="0">
                <a:latin typeface="Times New Roman" charset="0"/>
                <a:ea typeface="MS PGothic" charset="-128"/>
              </a:rPr>
              <a:t>	b. Assess and maintain ABCs and monitor </a:t>
            </a:r>
            <a:r>
              <a:rPr lang="en-US" altLang="en-US" dirty="0" smtClean="0">
                <a:latin typeface="Times New Roman" charset="0"/>
                <a:ea typeface="MS PGothic" charset="-128"/>
              </a:rPr>
              <a:t>breathing </a:t>
            </a:r>
            <a:r>
              <a:rPr lang="en-US" altLang="en-US" sz="1200" dirty="0" smtClean="0"/>
              <a:t>closely observe for vomiting, give high-flow oxygen (assist ventilations if necessary), and rapidly transport to the emergency department</a:t>
            </a:r>
            <a:r>
              <a:rPr lang="en-US" altLang="en-US" dirty="0" smtClean="0">
                <a:latin typeface="Times New Roman" charset="0"/>
                <a:ea typeface="MS PGothic" charset="-128"/>
              </a:rPr>
              <a:t>.</a:t>
            </a:r>
            <a:endParaRPr lang="en-IN" altLang="en-US" dirty="0">
              <a:latin typeface="Times New Roman" charset="0"/>
              <a:ea typeface="MS PGothic" charset="-128"/>
            </a:endParaRPr>
          </a:p>
          <a:p>
            <a:r>
              <a:rPr lang="en-US" altLang="en-US" dirty="0">
                <a:latin typeface="Times New Roman" charset="0"/>
                <a:ea typeface="MS PGothic" charset="-128"/>
              </a:rPr>
              <a:t>	c. If child demonstrates signs of shock, position supine, keep the child warm, and transport promptly.</a:t>
            </a:r>
            <a:endParaRPr lang="en-IN" altLang="en-US" dirty="0">
              <a:latin typeface="Times New Roman" charset="0"/>
              <a:ea typeface="MS PGothic" charset="-128"/>
            </a:endParaRPr>
          </a:p>
          <a:p>
            <a:r>
              <a:rPr lang="en-US" altLang="en-US" dirty="0">
                <a:latin typeface="Times New Roman" charset="0"/>
                <a:ea typeface="MS PGothic" charset="-128"/>
              </a:rPr>
              <a:t>	d. In some cases, give activated charcoal, according to medical control or local protocol.</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6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161F9A2-0816-1644-9543-69ACD28F3E4C}" type="slidenum">
              <a:rPr lang="en-US" altLang="en-US" sz="1200"/>
              <a:pPr eaLnBrk="1" hangingPunct="1"/>
              <a:t>172</a:t>
            </a:fld>
            <a:endParaRPr lang="en-US" altLang="en-US" sz="1200"/>
          </a:p>
        </p:txBody>
      </p:sp>
    </p:spTree>
    <p:extLst>
      <p:ext uri="{BB962C8B-B14F-4D97-AF65-F5344CB8AC3E}">
        <p14:creationId xmlns:p14="http://schemas.microsoft.com/office/powerpoint/2010/main" val="168699522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Slide Image Placeholder 1"/>
          <p:cNvSpPr>
            <a:spLocks noGrp="1" noRot="1" noChangeAspect="1" noTextEdit="1"/>
          </p:cNvSpPr>
          <p:nvPr>
            <p:ph type="sldImg"/>
          </p:nvPr>
        </p:nvSpPr>
        <p:spPr>
          <a:ln/>
        </p:spPr>
      </p:sp>
      <p:sp>
        <p:nvSpPr>
          <p:cNvPr id="467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smtClean="0">
              <a:latin typeface="Times New Roman" charset="0"/>
              <a:ea typeface="MS PGothic" charset="-128"/>
            </a:endParaRPr>
          </a:p>
          <a:p>
            <a:r>
              <a:rPr lang="en-US" altLang="en-US" dirty="0" smtClean="0">
                <a:latin typeface="Times New Roman" charset="0"/>
                <a:ea typeface="MS PGothic" charset="-128"/>
              </a:rPr>
              <a:t>Activated Charcoal</a:t>
            </a:r>
          </a:p>
          <a:p>
            <a:r>
              <a:rPr lang="en-US" altLang="en-US" dirty="0">
                <a:latin typeface="Times New Roman" charset="0"/>
                <a:ea typeface="MS PGothic" charset="-128"/>
              </a:rPr>
              <a:t>	</a:t>
            </a:r>
          </a:p>
          <a:p>
            <a:r>
              <a:rPr lang="en-US" altLang="en-US" dirty="0" err="1">
                <a:latin typeface="Times New Roman" charset="0"/>
                <a:ea typeface="MS PGothic" charset="-128"/>
              </a:rPr>
              <a:t>i</a:t>
            </a:r>
            <a:r>
              <a:rPr lang="en-US" altLang="en-US" dirty="0">
                <a:latin typeface="Times New Roman" charset="0"/>
                <a:ea typeface="MS PGothic" charset="-128"/>
              </a:rPr>
              <a:t>. Not indicated for pediatric patients who have ingested an acid, an alkali, or a petroleum product.</a:t>
            </a:r>
            <a:endParaRPr lang="en-IN" altLang="en-US" dirty="0">
              <a:latin typeface="Times New Roman" charset="0"/>
              <a:ea typeface="MS PGothic" charset="-128"/>
            </a:endParaRPr>
          </a:p>
          <a:p>
            <a:r>
              <a:rPr lang="en-US" altLang="en-US" dirty="0">
                <a:latin typeface="Times New Roman" charset="0"/>
                <a:ea typeface="MS PGothic" charset="-128"/>
              </a:rPr>
              <a:t>ii. Not recommended for pediatric patients who have a decreased level of consciousness and cannot protect their own airway, or who are unable to swallow.</a:t>
            </a:r>
            <a:endParaRPr lang="en-IN" altLang="en-US" dirty="0">
              <a:latin typeface="Times New Roman" charset="0"/>
              <a:ea typeface="MS PGothic" charset="-128"/>
            </a:endParaRPr>
          </a:p>
          <a:p>
            <a:r>
              <a:rPr lang="en-US" altLang="en-US" dirty="0">
                <a:latin typeface="Times New Roman" charset="0"/>
                <a:ea typeface="MS PGothic" charset="-128"/>
              </a:rPr>
              <a:t>iii. Some common trade names for the suspension form are </a:t>
            </a:r>
            <a:r>
              <a:rPr lang="en-US" altLang="en-US" dirty="0" err="1">
                <a:latin typeface="Times New Roman" charset="0"/>
                <a:ea typeface="MS PGothic" charset="-128"/>
              </a:rPr>
              <a:t>Insta</a:t>
            </a:r>
            <a:r>
              <a:rPr lang="en-US" altLang="en-US" dirty="0">
                <a:latin typeface="Times New Roman" charset="0"/>
                <a:ea typeface="MS PGothic" charset="-128"/>
              </a:rPr>
              <a:t>-Char, </a:t>
            </a:r>
            <a:r>
              <a:rPr lang="en-US" altLang="en-US" dirty="0" err="1">
                <a:latin typeface="Times New Roman" charset="0"/>
                <a:ea typeface="MS PGothic" charset="-128"/>
              </a:rPr>
              <a:t>Actidose</a:t>
            </a:r>
            <a:r>
              <a:rPr lang="en-US" altLang="en-US" dirty="0">
                <a:latin typeface="Times New Roman" charset="0"/>
                <a:ea typeface="MS PGothic" charset="-128"/>
              </a:rPr>
              <a:t>, and </a:t>
            </a:r>
            <a:r>
              <a:rPr lang="en-US" altLang="en-US" dirty="0" err="1">
                <a:latin typeface="Times New Roman" charset="0"/>
                <a:ea typeface="MS PGothic" charset="-128"/>
              </a:rPr>
              <a:t>Liqui</a:t>
            </a:r>
            <a:r>
              <a:rPr lang="en-US" altLang="en-US" dirty="0">
                <a:latin typeface="Times New Roman" charset="0"/>
                <a:ea typeface="MS PGothic" charset="-128"/>
              </a:rPr>
              <a:t>-Char.</a:t>
            </a:r>
            <a:endParaRPr lang="en-IN" altLang="en-US" dirty="0">
              <a:latin typeface="Times New Roman" charset="0"/>
              <a:ea typeface="MS PGothic" charset="-128"/>
            </a:endParaRPr>
          </a:p>
          <a:p>
            <a:r>
              <a:rPr lang="en-US" altLang="en-US" dirty="0">
                <a:latin typeface="Times New Roman" charset="0"/>
                <a:ea typeface="MS PGothic" charset="-128"/>
              </a:rPr>
              <a:t>iv.  The usual dose for a child is 1 g of activated charcoal per kilogram of body weight; pediatric dose is 12.5 to 25 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67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AF1D357-7ACB-4C43-AF71-B0DB40F3035D}" type="slidenum">
              <a:rPr lang="en-US" altLang="en-US" sz="1200"/>
              <a:pPr eaLnBrk="1" hangingPunct="1"/>
              <a:t>173</a:t>
            </a:fld>
            <a:endParaRPr lang="en-US" altLang="en-US" sz="1200"/>
          </a:p>
        </p:txBody>
      </p:sp>
    </p:spTree>
    <p:extLst>
      <p:ext uri="{BB962C8B-B14F-4D97-AF65-F5344CB8AC3E}">
        <p14:creationId xmlns:p14="http://schemas.microsoft.com/office/powerpoint/2010/main" val="10210481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Slide Image Placeholder 1"/>
          <p:cNvSpPr>
            <a:spLocks noGrp="1" noRot="1" noChangeAspect="1" noTextEdit="1"/>
          </p:cNvSpPr>
          <p:nvPr>
            <p:ph type="sldImg"/>
          </p:nvPr>
        </p:nvSpPr>
        <p:spPr>
          <a:ln/>
        </p:spPr>
      </p:sp>
      <p:sp>
        <p:nvSpPr>
          <p:cNvPr id="468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XI. Dehydration Emergencies and Management</a:t>
            </a:r>
          </a:p>
          <a:p>
            <a:r>
              <a:rPr lang="en-US" altLang="en-US" dirty="0">
                <a:latin typeface="Times New Roman" charset="0"/>
                <a:ea typeface="MS PGothic" charset="-128"/>
              </a:rPr>
              <a:t>A. Dehydration occurs when fluid losses are greater than fluid intake.</a:t>
            </a:r>
          </a:p>
          <a:p>
            <a:r>
              <a:rPr lang="en-US" altLang="en-US" dirty="0">
                <a:latin typeface="Times New Roman" charset="0"/>
                <a:ea typeface="MS PGothic" charset="-128"/>
              </a:rPr>
              <a:t>	1. Vomiting and diarrhea are the most common causes of dehydration.</a:t>
            </a:r>
            <a:endParaRPr lang="en-IN" altLang="en-US" dirty="0">
              <a:latin typeface="Times New Roman" charset="0"/>
              <a:ea typeface="MS PGothic" charset="-128"/>
            </a:endParaRPr>
          </a:p>
          <a:p>
            <a:r>
              <a:rPr lang="en-US" altLang="en-US" dirty="0">
                <a:latin typeface="Times New Roman" charset="0"/>
                <a:ea typeface="MS PGothic" charset="-128"/>
              </a:rPr>
              <a:t>		a. If left untreated, dehydration can lead to shock and death.</a:t>
            </a:r>
            <a:endParaRPr lang="en-IN" altLang="en-US" dirty="0">
              <a:latin typeface="Times New Roman" charset="0"/>
              <a:ea typeface="MS PGothic" charset="-128"/>
            </a:endParaRPr>
          </a:p>
          <a:p>
            <a:r>
              <a:rPr lang="en-US" altLang="en-US" dirty="0">
                <a:latin typeface="Times New Roman" charset="0"/>
                <a:ea typeface="MS PGothic" charset="-128"/>
              </a:rPr>
              <a:t>	2. Infants and children are at greater risk than adults for dehydration because their fluid reserves are smaller than those in adults.</a:t>
            </a:r>
            <a:endParaRPr lang="en-IN" altLang="en-US" dirty="0">
              <a:latin typeface="Times New Roman" charset="0"/>
              <a:ea typeface="MS PGothic" charset="-128"/>
            </a:endParaRPr>
          </a:p>
          <a:p>
            <a:r>
              <a:rPr lang="en-US" altLang="en-US" dirty="0">
                <a:latin typeface="Times New Roman" charset="0"/>
                <a:ea typeface="MS PGothic" charset="-128"/>
              </a:rPr>
              <a:t>		a. Life-threatening dehydration can overcome an infant in a matter of hours.</a:t>
            </a:r>
            <a:endParaRPr lang="en-IN" altLang="en-US" dirty="0">
              <a:latin typeface="Times New Roman" charset="0"/>
              <a:ea typeface="MS PGothic" charset="-128"/>
            </a:endParaRPr>
          </a:p>
          <a:p>
            <a:r>
              <a:rPr lang="en-US" altLang="en-US" dirty="0">
                <a:latin typeface="Times New Roman" charset="0"/>
                <a:ea typeface="MS PGothic" charset="-128"/>
              </a:rPr>
              <a:t>	3. Dehydration can be mild, moderate, or severe.</a:t>
            </a:r>
            <a:endParaRPr lang="en-IN" altLang="en-US" dirty="0">
              <a:latin typeface="Times New Roman" charset="0"/>
              <a:ea typeface="MS PGothic" charset="-128"/>
            </a:endParaRPr>
          </a:p>
          <a:p>
            <a:r>
              <a:rPr lang="en-US" altLang="en-US" dirty="0">
                <a:latin typeface="Times New Roman" charset="0"/>
                <a:ea typeface="MS PGothic" charset="-128"/>
              </a:rPr>
              <a:t> </a:t>
            </a:r>
          </a:p>
        </p:txBody>
      </p:sp>
      <p:sp>
        <p:nvSpPr>
          <p:cNvPr id="468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9D16245-7B52-5442-B5FE-925BB3B4D477}" type="slidenum">
              <a:rPr lang="en-US" altLang="en-US" sz="1200"/>
              <a:pPr eaLnBrk="1" hangingPunct="1"/>
              <a:t>174</a:t>
            </a:fld>
            <a:endParaRPr lang="en-US" altLang="en-US" sz="1200"/>
          </a:p>
        </p:txBody>
      </p:sp>
    </p:spTree>
    <p:extLst>
      <p:ext uri="{BB962C8B-B14F-4D97-AF65-F5344CB8AC3E}">
        <p14:creationId xmlns:p14="http://schemas.microsoft.com/office/powerpoint/2010/main" val="23615813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Slide Image Placeholder 1"/>
          <p:cNvSpPr>
            <a:spLocks noGrp="1" noRot="1" noChangeAspect="1" noTextEdit="1"/>
          </p:cNvSpPr>
          <p:nvPr>
            <p:ph type="sldImg"/>
          </p:nvPr>
        </p:nvSpPr>
        <p:spPr>
          <a:ln/>
        </p:spPr>
      </p:sp>
      <p:sp>
        <p:nvSpPr>
          <p:cNvPr id="470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4. Signs of mild dehydration:</a:t>
            </a:r>
            <a:endParaRPr lang="en-IN" altLang="en-US" dirty="0">
              <a:latin typeface="Times New Roman" charset="0"/>
              <a:ea typeface="MS PGothic" charset="-128"/>
            </a:endParaRPr>
          </a:p>
          <a:p>
            <a:r>
              <a:rPr lang="en-US" altLang="en-US" dirty="0">
                <a:latin typeface="Times New Roman" charset="0"/>
                <a:ea typeface="MS PGothic" charset="-128"/>
              </a:rPr>
              <a:t>	a. Dry lips and gums</a:t>
            </a:r>
            <a:endParaRPr lang="en-IN" altLang="en-US" dirty="0">
              <a:latin typeface="Times New Roman" charset="0"/>
              <a:ea typeface="MS PGothic" charset="-128"/>
            </a:endParaRPr>
          </a:p>
          <a:p>
            <a:r>
              <a:rPr lang="en-US" altLang="en-US" dirty="0">
                <a:latin typeface="Times New Roman" charset="0"/>
                <a:ea typeface="MS PGothic" charset="-128"/>
              </a:rPr>
              <a:t>	b. Decreased saliva</a:t>
            </a:r>
            <a:endParaRPr lang="en-IN" altLang="en-US" dirty="0">
              <a:latin typeface="Times New Roman" charset="0"/>
              <a:ea typeface="MS PGothic" charset="-128"/>
            </a:endParaRPr>
          </a:p>
          <a:p>
            <a:r>
              <a:rPr lang="en-US" altLang="en-US" dirty="0">
                <a:latin typeface="Times New Roman" charset="0"/>
                <a:ea typeface="MS PGothic" charset="-128"/>
              </a:rPr>
              <a:t>	c. Few wet diapers </a:t>
            </a:r>
            <a:endParaRPr lang="en-IN" altLang="en-US" dirty="0">
              <a:latin typeface="Times New Roman" charset="0"/>
              <a:ea typeface="MS PGothic" charset="-128"/>
            </a:endParaRPr>
          </a:p>
          <a:p>
            <a:r>
              <a:rPr lang="en-US" altLang="en-US" dirty="0">
                <a:latin typeface="Times New Roman" charset="0"/>
                <a:ea typeface="MS PGothic" charset="-128"/>
              </a:rPr>
              <a:t>5. Signs of moderate dehydration:</a:t>
            </a:r>
            <a:endParaRPr lang="en-IN" altLang="en-US" dirty="0">
              <a:latin typeface="Times New Roman" charset="0"/>
              <a:ea typeface="MS PGothic" charset="-128"/>
            </a:endParaRPr>
          </a:p>
          <a:p>
            <a:r>
              <a:rPr lang="en-US" altLang="en-US" dirty="0">
                <a:latin typeface="Times New Roman" charset="0"/>
                <a:ea typeface="MS PGothic" charset="-128"/>
              </a:rPr>
              <a:t>	a. Sunken eyes</a:t>
            </a:r>
            <a:endParaRPr lang="en-IN" altLang="en-US" dirty="0">
              <a:latin typeface="Times New Roman" charset="0"/>
              <a:ea typeface="MS PGothic" charset="-128"/>
            </a:endParaRPr>
          </a:p>
          <a:p>
            <a:r>
              <a:rPr lang="en-US" altLang="en-US" dirty="0">
                <a:latin typeface="Times New Roman" charset="0"/>
                <a:ea typeface="MS PGothic" charset="-128"/>
              </a:rPr>
              <a:t>	b. Sleepiness</a:t>
            </a:r>
            <a:endParaRPr lang="en-IN" altLang="en-US" dirty="0">
              <a:latin typeface="Times New Roman" charset="0"/>
              <a:ea typeface="MS PGothic" charset="-128"/>
            </a:endParaRPr>
          </a:p>
          <a:p>
            <a:r>
              <a:rPr lang="en-US" altLang="en-US" dirty="0">
                <a:latin typeface="Times New Roman" charset="0"/>
                <a:ea typeface="MS PGothic" charset="-128"/>
              </a:rPr>
              <a:t>	c. Irritability	</a:t>
            </a:r>
            <a:endParaRPr lang="en-IN" altLang="en-US" dirty="0">
              <a:latin typeface="Times New Roman" charset="0"/>
              <a:ea typeface="MS PGothic" charset="-128"/>
            </a:endParaRPr>
          </a:p>
          <a:p>
            <a:r>
              <a:rPr lang="en-US" altLang="en-US" dirty="0">
                <a:latin typeface="Times New Roman" charset="0"/>
                <a:ea typeface="MS PGothic" charset="-128"/>
              </a:rPr>
              <a:t>	d. Loose </a:t>
            </a:r>
            <a:r>
              <a:rPr lang="en-US" altLang="en-US" dirty="0" smtClean="0">
                <a:latin typeface="Times New Roman" charset="0"/>
                <a:ea typeface="MS PGothic" charset="-128"/>
              </a:rPr>
              <a:t>skin-</a:t>
            </a:r>
            <a:r>
              <a:rPr lang="en-US" altLang="en-US" baseline="0" dirty="0" smtClean="0">
                <a:latin typeface="Times New Roman" charset="0"/>
                <a:ea typeface="MS PGothic" charset="-128"/>
              </a:rPr>
              <a:t> poor skin turgor</a:t>
            </a:r>
            <a:endParaRPr lang="en-IN" altLang="en-US" dirty="0">
              <a:latin typeface="Times New Roman" charset="0"/>
              <a:ea typeface="MS PGothic" charset="-128"/>
            </a:endParaRPr>
          </a:p>
          <a:p>
            <a:r>
              <a:rPr lang="en-US" altLang="en-US" dirty="0">
                <a:latin typeface="Times New Roman" charset="0"/>
                <a:ea typeface="MS PGothic" charset="-128"/>
              </a:rPr>
              <a:t>	e. Sunken fontanelles</a:t>
            </a:r>
            <a:endParaRPr lang="en-IN" altLang="en-US" dirty="0">
              <a:latin typeface="Times New Roman" charset="0"/>
              <a:ea typeface="MS PGothic" charset="-128"/>
            </a:endParaRPr>
          </a:p>
          <a:p>
            <a:r>
              <a:rPr lang="en-US" altLang="en-US" dirty="0">
                <a:latin typeface="Times New Roman" charset="0"/>
                <a:ea typeface="MS PGothic" charset="-128"/>
              </a:rPr>
              <a:t>6. Signs of severe dehydration:</a:t>
            </a:r>
            <a:endParaRPr lang="en-IN" altLang="en-US" dirty="0">
              <a:latin typeface="Times New Roman" charset="0"/>
              <a:ea typeface="MS PGothic" charset="-128"/>
            </a:endParaRPr>
          </a:p>
          <a:p>
            <a:r>
              <a:rPr lang="en-US" altLang="en-US" dirty="0">
                <a:latin typeface="Times New Roman" charset="0"/>
                <a:ea typeface="MS PGothic" charset="-128"/>
              </a:rPr>
              <a:t>	a. Mottled, cool, clammy skin</a:t>
            </a:r>
            <a:endParaRPr lang="en-IN" altLang="en-US" dirty="0">
              <a:latin typeface="Times New Roman" charset="0"/>
              <a:ea typeface="MS PGothic" charset="-128"/>
            </a:endParaRPr>
          </a:p>
          <a:p>
            <a:r>
              <a:rPr lang="en-US" altLang="en-US" dirty="0">
                <a:latin typeface="Times New Roman" charset="0"/>
                <a:ea typeface="MS PGothic" charset="-128"/>
              </a:rPr>
              <a:t>	b. Delayed capillary response time</a:t>
            </a:r>
            <a:endParaRPr lang="en-IN" altLang="en-US" dirty="0">
              <a:latin typeface="Times New Roman" charset="0"/>
              <a:ea typeface="MS PGothic" charset="-128"/>
            </a:endParaRPr>
          </a:p>
          <a:p>
            <a:r>
              <a:rPr lang="en-US" altLang="en-US" dirty="0">
                <a:latin typeface="Times New Roman" charset="0"/>
                <a:ea typeface="MS PGothic" charset="-128"/>
              </a:rPr>
              <a:t>	c. Increased respirations</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70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CFBDD37-1C65-C64C-ABAE-141B34CD828E}" type="slidenum">
              <a:rPr lang="en-US" altLang="en-US" sz="1200"/>
              <a:pPr eaLnBrk="1" hangingPunct="1"/>
              <a:t>175</a:t>
            </a:fld>
            <a:endParaRPr lang="en-US" altLang="en-US" sz="1200"/>
          </a:p>
        </p:txBody>
      </p:sp>
    </p:spTree>
    <p:extLst>
      <p:ext uri="{BB962C8B-B14F-4D97-AF65-F5344CB8AC3E}">
        <p14:creationId xmlns:p14="http://schemas.microsoft.com/office/powerpoint/2010/main" val="560045710"/>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Slide Image Placeholder 1"/>
          <p:cNvSpPr>
            <a:spLocks noGrp="1" noRot="1" noChangeAspect="1" noTextEdit="1"/>
          </p:cNvSpPr>
          <p:nvPr>
            <p:ph type="sldImg"/>
          </p:nvPr>
        </p:nvSpPr>
        <p:spPr>
          <a:ln/>
        </p:spPr>
      </p:sp>
      <p:sp>
        <p:nvSpPr>
          <p:cNvPr id="471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B. Treating dehydration in the pediatric patient:</a:t>
            </a:r>
          </a:p>
          <a:p>
            <a:r>
              <a:rPr lang="en-US" altLang="en-US">
                <a:latin typeface="Times New Roman" charset="0"/>
                <a:ea typeface="MS PGothic" charset="-128"/>
              </a:rPr>
              <a:t>	1. Assess ABCs, obtain baseline vital signs.</a:t>
            </a:r>
            <a:endParaRPr lang="en-IN" altLang="en-US">
              <a:latin typeface="Times New Roman" charset="0"/>
              <a:ea typeface="MS PGothic" charset="-128"/>
            </a:endParaRPr>
          </a:p>
          <a:p>
            <a:r>
              <a:rPr lang="en-US" altLang="en-US">
                <a:latin typeface="Times New Roman" charset="0"/>
                <a:ea typeface="MS PGothic" charset="-128"/>
              </a:rPr>
              <a:t>		a. If dehydration is severe, ALS backup may be necessary for IV access.</a:t>
            </a:r>
            <a:endParaRPr lang="en-IN" altLang="en-US">
              <a:latin typeface="Times New Roman" charset="0"/>
              <a:ea typeface="MS PGothic" charset="-128"/>
            </a:endParaRPr>
          </a:p>
          <a:p>
            <a:r>
              <a:rPr lang="en-US" altLang="en-US">
                <a:latin typeface="Times New Roman" charset="0"/>
                <a:ea typeface="MS PGothic" charset="-128"/>
              </a:rPr>
              <a:t>	2. Transport to the ED if signs are moderate to severe.</a:t>
            </a:r>
            <a:endParaRPr lang="en-IN" altLang="en-US">
              <a:latin typeface="Times New Roman" charset="0"/>
              <a:ea typeface="MS PGothic" charset="-128"/>
            </a:endParaRPr>
          </a:p>
          <a:p>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471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7FAC7A0-2798-3141-8F29-EA336A2D9ACA}" type="slidenum">
              <a:rPr lang="en-US" altLang="en-US" sz="1200"/>
              <a:pPr eaLnBrk="1" hangingPunct="1"/>
              <a:t>176</a:t>
            </a:fld>
            <a:endParaRPr lang="en-US" altLang="en-US" sz="1200"/>
          </a:p>
        </p:txBody>
      </p:sp>
    </p:spTree>
    <p:extLst>
      <p:ext uri="{BB962C8B-B14F-4D97-AF65-F5344CB8AC3E}">
        <p14:creationId xmlns:p14="http://schemas.microsoft.com/office/powerpoint/2010/main" val="26742316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Slide Image Placeholder 1"/>
          <p:cNvSpPr>
            <a:spLocks noGrp="1" noRot="1" noChangeAspect="1" noTextEdit="1"/>
          </p:cNvSpPr>
          <p:nvPr>
            <p:ph type="sldImg"/>
          </p:nvPr>
        </p:nvSpPr>
        <p:spPr>
          <a:ln/>
        </p:spPr>
      </p:sp>
      <p:sp>
        <p:nvSpPr>
          <p:cNvPr id="472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XII. Fever Emergencies and Management</a:t>
            </a:r>
          </a:p>
          <a:p>
            <a:r>
              <a:rPr lang="en-US" altLang="en-US" dirty="0">
                <a:latin typeface="Times New Roman" charset="0"/>
                <a:ea typeface="MS PGothic" charset="-128"/>
              </a:rPr>
              <a:t>A. Simply defined, a fever is an increase in body temperature, usually in response to an infection.</a:t>
            </a:r>
            <a:endParaRPr lang="en-IN" altLang="en-US" dirty="0">
              <a:latin typeface="Times New Roman" charset="0"/>
              <a:ea typeface="MS PGothic" charset="-128"/>
            </a:endParaRPr>
          </a:p>
          <a:p>
            <a:r>
              <a:rPr lang="en-US" altLang="en-US" dirty="0">
                <a:latin typeface="Times New Roman" charset="0"/>
                <a:ea typeface="MS PGothic" charset="-128"/>
              </a:rPr>
              <a:t>	1. Temperatures of 100.4°F (38°C) or higher are considered abnormal.</a:t>
            </a:r>
            <a:endParaRPr lang="en-IN" altLang="en-US" dirty="0">
              <a:latin typeface="Times New Roman" charset="0"/>
              <a:ea typeface="MS PGothic" charset="-128"/>
            </a:endParaRPr>
          </a:p>
          <a:p>
            <a:r>
              <a:rPr lang="en-US" altLang="en-US" dirty="0">
                <a:latin typeface="Times New Roman" charset="0"/>
                <a:ea typeface="MS PGothic" charset="-128"/>
              </a:rPr>
              <a:t>	2. Fever is rarely life threatening, but fever with a rash can be the sign of a serious condition, such as meningitis.</a:t>
            </a:r>
            <a:endParaRPr lang="en-IN" altLang="en-US" dirty="0">
              <a:latin typeface="Times New Roman" charset="0"/>
              <a:ea typeface="MS PGothic" charset="-128"/>
            </a:endParaRPr>
          </a:p>
          <a:p>
            <a:r>
              <a:rPr lang="en-US" altLang="en-US" dirty="0">
                <a:latin typeface="Times New Roman" charset="0"/>
                <a:ea typeface="MS PGothic" charset="-128"/>
              </a:rPr>
              <a:t>	3. Common causes of fever in pediatric patients include:</a:t>
            </a:r>
            <a:endParaRPr lang="en-IN" altLang="en-US" dirty="0">
              <a:latin typeface="Times New Roman" charset="0"/>
              <a:ea typeface="MS PGothic" charset="-128"/>
            </a:endParaRPr>
          </a:p>
          <a:p>
            <a:r>
              <a:rPr lang="en-US" altLang="en-US" dirty="0">
                <a:latin typeface="Times New Roman" charset="0"/>
                <a:ea typeface="MS PGothic" charset="-128"/>
              </a:rPr>
              <a:t>		a. Infection</a:t>
            </a:r>
            <a:endParaRPr lang="en-IN" altLang="en-US" dirty="0">
              <a:latin typeface="Times New Roman" charset="0"/>
              <a:ea typeface="MS PGothic" charset="-128"/>
            </a:endParaRPr>
          </a:p>
          <a:p>
            <a:r>
              <a:rPr lang="en-US" altLang="en-US" dirty="0">
                <a:latin typeface="Times New Roman" charset="0"/>
                <a:ea typeface="MS PGothic" charset="-128"/>
              </a:rPr>
              <a:t>		b. Status epilepticus</a:t>
            </a:r>
            <a:endParaRPr lang="en-IN" altLang="en-US" dirty="0">
              <a:latin typeface="Times New Roman" charset="0"/>
              <a:ea typeface="MS PGothic" charset="-128"/>
            </a:endParaRPr>
          </a:p>
          <a:p>
            <a:r>
              <a:rPr lang="en-US" altLang="en-US" dirty="0">
                <a:latin typeface="Times New Roman" charset="0"/>
                <a:ea typeface="MS PGothic" charset="-128"/>
              </a:rPr>
              <a:t>		c. Cancer</a:t>
            </a:r>
            <a:endParaRPr lang="en-IN" altLang="en-US" dirty="0">
              <a:latin typeface="Times New Roman" charset="0"/>
              <a:ea typeface="MS PGothic" charset="-128"/>
            </a:endParaRPr>
          </a:p>
          <a:p>
            <a:r>
              <a:rPr lang="en-US" altLang="en-US" dirty="0">
                <a:latin typeface="Times New Roman" charset="0"/>
                <a:ea typeface="MS PGothic" charset="-128"/>
              </a:rPr>
              <a:t>		d. Drug ingestion (aspirin)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2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A5F35C7-E160-9245-8A30-4F7579D784D3}" type="slidenum">
              <a:rPr lang="en-US" altLang="en-US" sz="1200"/>
              <a:pPr eaLnBrk="1" hangingPunct="1"/>
              <a:t>177</a:t>
            </a:fld>
            <a:endParaRPr lang="en-US" altLang="en-US" sz="1200"/>
          </a:p>
        </p:txBody>
      </p:sp>
    </p:spTree>
    <p:extLst>
      <p:ext uri="{BB962C8B-B14F-4D97-AF65-F5344CB8AC3E}">
        <p14:creationId xmlns:p14="http://schemas.microsoft.com/office/powerpoint/2010/main" val="204541185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Slide Image Placeholder 1"/>
          <p:cNvSpPr>
            <a:spLocks noGrp="1" noRot="1" noChangeAspect="1" noTextEdit="1"/>
          </p:cNvSpPr>
          <p:nvPr>
            <p:ph type="sldImg"/>
          </p:nvPr>
        </p:nvSpPr>
        <p:spPr>
          <a:ln/>
        </p:spPr>
      </p:sp>
      <p:sp>
        <p:nvSpPr>
          <p:cNvPr id="473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e. Arthritis</a:t>
            </a:r>
            <a:endParaRPr lang="en-IN" altLang="en-US" dirty="0">
              <a:latin typeface="Times New Roman" charset="0"/>
              <a:ea typeface="MS PGothic" charset="-128"/>
            </a:endParaRPr>
          </a:p>
          <a:p>
            <a:r>
              <a:rPr lang="en-US" altLang="en-US" dirty="0">
                <a:latin typeface="Times New Roman" charset="0"/>
                <a:ea typeface="MS PGothic" charset="-128"/>
              </a:rPr>
              <a:t>	f. Systemic lupus erythematosus (rash across nose)</a:t>
            </a:r>
            <a:endParaRPr lang="en-IN" altLang="en-US" dirty="0">
              <a:latin typeface="Times New Roman" charset="0"/>
              <a:ea typeface="MS PGothic" charset="-128"/>
            </a:endParaRPr>
          </a:p>
          <a:p>
            <a:r>
              <a:rPr lang="en-US" altLang="en-US" dirty="0">
                <a:latin typeface="Times New Roman" charset="0"/>
                <a:ea typeface="MS PGothic" charset="-128"/>
              </a:rPr>
              <a:t>	g. High environmental temperature</a:t>
            </a:r>
            <a:endParaRPr lang="en-IN" altLang="en-US" dirty="0">
              <a:latin typeface="Times New Roman" charset="0"/>
              <a:ea typeface="MS PGothic" charset="-128"/>
            </a:endParaRPr>
          </a:p>
          <a:p>
            <a:r>
              <a:rPr lang="en-US" altLang="en-US" dirty="0">
                <a:latin typeface="Times New Roman" charset="0"/>
                <a:ea typeface="MS PGothic" charset="-128"/>
              </a:rPr>
              <a:t>4. Fever is the result of an internal body mechanism in which heat generation is increased and heat loss is decreased</a:t>
            </a:r>
            <a:r>
              <a:rPr lang="en-US" altLang="en-US" dirty="0" smtClean="0">
                <a:latin typeface="Times New Roman" charset="0"/>
                <a:ea typeface="MS PGothic" charset="-128"/>
              </a:rPr>
              <a:t>. Note there are other reasons for increase in body temperature.</a:t>
            </a:r>
          </a:p>
          <a:p>
            <a:r>
              <a:rPr lang="en-IN" altLang="en-US" dirty="0" smtClean="0">
                <a:latin typeface="Times New Roman" charset="0"/>
                <a:ea typeface="MS PGothic" charset="-128"/>
              </a:rPr>
              <a:t>                    a. Hyperthermia, typically seen in warm environments, differs from fever in that it is an increase in body temperature caused by an inability of the body to cool itself. For example: being shut in a car on a hot day.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3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53F55C-B90D-E745-B41F-0FF523111D16}" type="slidenum">
              <a:rPr lang="en-US" altLang="en-US" sz="1200"/>
              <a:pPr eaLnBrk="1" hangingPunct="1"/>
              <a:t>178</a:t>
            </a:fld>
            <a:endParaRPr lang="en-US" altLang="en-US" sz="1200"/>
          </a:p>
        </p:txBody>
      </p:sp>
    </p:spTree>
    <p:extLst>
      <p:ext uri="{BB962C8B-B14F-4D97-AF65-F5344CB8AC3E}">
        <p14:creationId xmlns:p14="http://schemas.microsoft.com/office/powerpoint/2010/main" val="31889303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Slide Image Placeholder 1"/>
          <p:cNvSpPr>
            <a:spLocks noGrp="1" noRot="1" noChangeAspect="1" noTextEdit="1"/>
          </p:cNvSpPr>
          <p:nvPr>
            <p:ph type="sldImg"/>
          </p:nvPr>
        </p:nvSpPr>
        <p:spPr>
          <a:ln/>
        </p:spPr>
      </p:sp>
      <p:sp>
        <p:nvSpPr>
          <p:cNvPr id="474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5. An accurate body temperature is an important vital sign for pediatric patients.</a:t>
            </a:r>
            <a:endParaRPr lang="en-IN" altLang="en-US">
              <a:latin typeface="Times New Roman" charset="0"/>
              <a:ea typeface="MS PGothic" charset="-128"/>
            </a:endParaRPr>
          </a:p>
          <a:p>
            <a:r>
              <a:rPr lang="en-US" altLang="en-US">
                <a:latin typeface="Times New Roman" charset="0"/>
                <a:ea typeface="MS PGothic" charset="-128"/>
              </a:rPr>
              <a:t>	a. A rectal temperature is the most accurate for infants to toddlers.</a:t>
            </a:r>
            <a:endParaRPr lang="en-IN" altLang="en-US">
              <a:latin typeface="Times New Roman" charset="0"/>
              <a:ea typeface="MS PGothic" charset="-128"/>
            </a:endParaRPr>
          </a:p>
          <a:p>
            <a:r>
              <a:rPr lang="en-US" altLang="en-US">
                <a:latin typeface="Times New Roman" charset="0"/>
                <a:ea typeface="MS PGothic" charset="-128"/>
              </a:rPr>
              <a:t>	b. Older children will be able to follow directions for placing a thermometer under the tongue or arm.</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74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F6D7C54-1FB9-6946-8F3B-F9279EE299DF}" type="slidenum">
              <a:rPr lang="en-US" altLang="en-US" sz="1200"/>
              <a:pPr eaLnBrk="1" hangingPunct="1"/>
              <a:t>179</a:t>
            </a:fld>
            <a:endParaRPr lang="en-US" altLang="en-US" sz="1200"/>
          </a:p>
        </p:txBody>
      </p:sp>
    </p:spTree>
    <p:extLst>
      <p:ext uri="{BB962C8B-B14F-4D97-AF65-F5344CB8AC3E}">
        <p14:creationId xmlns:p14="http://schemas.microsoft.com/office/powerpoint/2010/main" val="1663573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09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2 to 6 months</a:t>
            </a:r>
            <a:endParaRPr lang="en-IN" altLang="en-US" dirty="0">
              <a:latin typeface="Times New Roman" charset="0"/>
              <a:ea typeface="MS PGothic" charset="-128"/>
            </a:endParaRPr>
          </a:p>
          <a:p>
            <a:r>
              <a:rPr lang="en-US" altLang="en-US" dirty="0">
                <a:latin typeface="Times New Roman" charset="0"/>
                <a:ea typeface="MS PGothic" charset="-128"/>
              </a:rPr>
              <a:t>	a. Infants at this stage are more active.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Makes them easier to evaluate</a:t>
            </a:r>
            <a:endParaRPr lang="en-IN" altLang="en-US" dirty="0">
              <a:latin typeface="Times New Roman" charset="0"/>
              <a:ea typeface="MS PGothic" charset="-128"/>
            </a:endParaRPr>
          </a:p>
          <a:p>
            <a:r>
              <a:rPr lang="en-US" altLang="en-US" dirty="0">
                <a:latin typeface="Times New Roman" charset="0"/>
                <a:ea typeface="MS PGothic" charset="-128"/>
              </a:rPr>
              <a:t>	b. They spend more time awake, smile and make eye contact, and recognize caregivers.</a:t>
            </a:r>
            <a:endParaRPr lang="en-IN" altLang="en-US" dirty="0">
              <a:latin typeface="Times New Roman" charset="0"/>
              <a:ea typeface="MS PGothic" charset="-128"/>
            </a:endParaRPr>
          </a:p>
          <a:p>
            <a:r>
              <a:rPr lang="en-US" altLang="en-US" dirty="0">
                <a:latin typeface="Times New Roman" charset="0"/>
                <a:ea typeface="MS PGothic" charset="-128"/>
              </a:rPr>
              <a:t>	c. Will often have a strong sucking reflex, active extremity movement, and a vigorous cry.</a:t>
            </a:r>
            <a:endParaRPr lang="en-IN" altLang="en-US" dirty="0">
              <a:latin typeface="Times New Roman" charset="0"/>
              <a:ea typeface="MS PGothic" charset="-128"/>
            </a:endParaRPr>
          </a:p>
          <a:p>
            <a:r>
              <a:rPr lang="en-US" altLang="en-US" dirty="0">
                <a:latin typeface="Times New Roman" charset="0"/>
                <a:ea typeface="MS PGothic" charset="-128"/>
              </a:rPr>
              <a:t>	d. May follow objects with their </a:t>
            </a:r>
            <a:r>
              <a:rPr lang="en-US" altLang="en-US" dirty="0" smtClean="0">
                <a:latin typeface="Times New Roman" charset="0"/>
                <a:ea typeface="MS PGothic" charset="-128"/>
              </a:rPr>
              <a:t>eyes</a:t>
            </a:r>
            <a:r>
              <a:rPr lang="en-US" altLang="en-US" baseline="0" dirty="0" smtClean="0">
                <a:latin typeface="Times New Roman" charset="0"/>
                <a:ea typeface="MS PGothic" charset="-128"/>
              </a:rPr>
              <a:t> and turn their heads toward loud sounds and familiar voices.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FA9B49E-A1B8-BE41-9B6B-20FEAD470529}" type="slidenum">
              <a:rPr lang="en-US" altLang="en-US" sz="1200"/>
              <a:pPr eaLnBrk="1" hangingPunct="1"/>
              <a:t>18</a:t>
            </a:fld>
            <a:endParaRPr lang="en-US" altLang="en-US" sz="1200"/>
          </a:p>
        </p:txBody>
      </p:sp>
    </p:spTree>
    <p:extLst>
      <p:ext uri="{BB962C8B-B14F-4D97-AF65-F5344CB8AC3E}">
        <p14:creationId xmlns:p14="http://schemas.microsoft.com/office/powerpoint/2010/main" val="41157228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Slide Image Placeholder 1"/>
          <p:cNvSpPr>
            <a:spLocks noGrp="1" noRot="1" noChangeAspect="1" noTextEdit="1"/>
          </p:cNvSpPr>
          <p:nvPr>
            <p:ph type="sldImg"/>
          </p:nvPr>
        </p:nvSpPr>
        <p:spPr>
          <a:ln/>
        </p:spPr>
      </p:sp>
      <p:sp>
        <p:nvSpPr>
          <p:cNvPr id="475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Depending on the source of infection, the pediatric patient may present with signs of respiratory distress; shock; a stiff neck; a rash; skin that is hot to the touch; flushed cheeks; seizures; and, in infants, bulging fontanelles.</a:t>
            </a:r>
            <a:endParaRPr lang="en-IN" altLang="en-US" dirty="0">
              <a:latin typeface="Times New Roman" charset="0"/>
              <a:ea typeface="MS PGothic" charset="-128"/>
            </a:endParaRPr>
          </a:p>
          <a:p>
            <a:r>
              <a:rPr lang="en-US" altLang="en-US" dirty="0">
                <a:latin typeface="Times New Roman" charset="0"/>
                <a:ea typeface="MS PGothic" charset="-128"/>
              </a:rPr>
              <a:t>	a. Assess the patient for other signs and symptoms such as nausea, vomiting, diarrhea, decreased feedings, and headache.</a:t>
            </a:r>
            <a:endParaRPr lang="en-IN" altLang="en-US" dirty="0">
              <a:latin typeface="Times New Roman" charset="0"/>
              <a:ea typeface="MS PGothic" charset="-128"/>
            </a:endParaRPr>
          </a:p>
          <a:p>
            <a:r>
              <a:rPr lang="en-US" altLang="en-US" dirty="0">
                <a:latin typeface="Times New Roman" charset="0"/>
                <a:ea typeface="MS PGothic" charset="-128"/>
              </a:rPr>
              <a:t>7. Provide rapid transport and manage the patient’s ABCs.</a:t>
            </a:r>
            <a:endParaRPr lang="en-IN" altLang="en-US" dirty="0">
              <a:latin typeface="Times New Roman" charset="0"/>
              <a:ea typeface="MS PGothic" charset="-128"/>
            </a:endParaRPr>
          </a:p>
          <a:p>
            <a:r>
              <a:rPr lang="en-US" altLang="en-US" dirty="0">
                <a:latin typeface="Times New Roman" charset="0"/>
                <a:ea typeface="MS PGothic" charset="-128"/>
              </a:rPr>
              <a:t>	a. Follow standard precautions if you suspect the patient may have a communicable disease.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5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520FA0A-F765-3343-8BBB-C2D3B3A0EE99}" type="slidenum">
              <a:rPr lang="en-US" altLang="en-US" sz="1200"/>
              <a:pPr eaLnBrk="1" hangingPunct="1"/>
              <a:t>180</a:t>
            </a:fld>
            <a:endParaRPr lang="en-US" altLang="en-US" sz="1200"/>
          </a:p>
        </p:txBody>
      </p:sp>
    </p:spTree>
    <p:extLst>
      <p:ext uri="{BB962C8B-B14F-4D97-AF65-F5344CB8AC3E}">
        <p14:creationId xmlns:p14="http://schemas.microsoft.com/office/powerpoint/2010/main" val="1591794065"/>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Slide Image Placeholder 1"/>
          <p:cNvSpPr>
            <a:spLocks noGrp="1" noRot="1" noChangeAspect="1" noTextEdit="1"/>
          </p:cNvSpPr>
          <p:nvPr>
            <p:ph type="sldImg"/>
          </p:nvPr>
        </p:nvSpPr>
        <p:spPr>
          <a:ln/>
        </p:spPr>
      </p:sp>
      <p:sp>
        <p:nvSpPr>
          <p:cNvPr id="476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Febrile seizures.</a:t>
            </a:r>
          </a:p>
          <a:p>
            <a:r>
              <a:rPr lang="en-US" altLang="en-US" dirty="0">
                <a:latin typeface="Times New Roman" charset="0"/>
                <a:ea typeface="MS PGothic" charset="-128"/>
              </a:rPr>
              <a:t>	1.  Febrile seizures are common in children between the ages of 6 months and 6 years.</a:t>
            </a:r>
            <a:endParaRPr lang="en-IN" altLang="en-US" dirty="0">
              <a:latin typeface="Times New Roman" charset="0"/>
              <a:ea typeface="MS PGothic" charset="-128"/>
            </a:endParaRPr>
          </a:p>
          <a:p>
            <a:r>
              <a:rPr lang="en-US" altLang="en-US" dirty="0">
                <a:latin typeface="Times New Roman" charset="0"/>
                <a:ea typeface="MS PGothic" charset="-128"/>
              </a:rPr>
              <a:t>		a.  Most pediatric seizures are the result of fever alone, which is why they are called febrile seizures.</a:t>
            </a:r>
            <a:endParaRPr lang="en-IN" altLang="en-US" dirty="0">
              <a:latin typeface="Times New Roman" charset="0"/>
              <a:ea typeface="MS PGothic" charset="-128"/>
            </a:endParaRPr>
          </a:p>
          <a:p>
            <a:r>
              <a:rPr lang="en-US" altLang="en-US" dirty="0">
                <a:latin typeface="Times New Roman" charset="0"/>
                <a:ea typeface="MS PGothic" charset="-128"/>
              </a:rPr>
              <a:t>		b.  Typically occur on the first day of a febrile illness</a:t>
            </a:r>
            <a:endParaRPr lang="en-IN" altLang="en-US" dirty="0">
              <a:latin typeface="Times New Roman" charset="0"/>
              <a:ea typeface="MS PGothic" charset="-128"/>
            </a:endParaRPr>
          </a:p>
          <a:p>
            <a:r>
              <a:rPr lang="en-US" altLang="en-US" dirty="0">
                <a:latin typeface="Times New Roman" charset="0"/>
                <a:ea typeface="MS PGothic" charset="-128"/>
              </a:rPr>
              <a:t>		c.  Characterized by generalized tonic-</a:t>
            </a:r>
            <a:r>
              <a:rPr lang="en-US" altLang="en-US" dirty="0" err="1">
                <a:latin typeface="Times New Roman" charset="0"/>
                <a:ea typeface="MS PGothic" charset="-128"/>
              </a:rPr>
              <a:t>clonic</a:t>
            </a:r>
            <a:r>
              <a:rPr lang="en-US" altLang="en-US" dirty="0">
                <a:latin typeface="Times New Roman" charset="0"/>
                <a:ea typeface="MS PGothic" charset="-128"/>
              </a:rPr>
              <a:t> seizure activity</a:t>
            </a:r>
            <a:endParaRPr lang="en-IN" altLang="en-US" dirty="0">
              <a:latin typeface="Times New Roman" charset="0"/>
              <a:ea typeface="MS PGothic" charset="-128"/>
            </a:endParaRPr>
          </a:p>
          <a:p>
            <a:r>
              <a:rPr lang="en-US" altLang="en-US" dirty="0">
                <a:latin typeface="Times New Roman" charset="0"/>
                <a:ea typeface="MS PGothic" charset="-128"/>
              </a:rPr>
              <a:t>		d.  Last fewer than 15 minutes with little or no postictal state</a:t>
            </a:r>
            <a:endParaRPr lang="en-IN" altLang="en-US" dirty="0">
              <a:latin typeface="Times New Roman" charset="0"/>
              <a:ea typeface="MS PGothic" charset="-128"/>
            </a:endParaRPr>
          </a:p>
          <a:p>
            <a:r>
              <a:rPr lang="en-US" altLang="en-US" dirty="0">
                <a:latin typeface="Times New Roman" charset="0"/>
                <a:ea typeface="MS PGothic" charset="-128"/>
              </a:rPr>
              <a:t>		e.  May be a sign of a more serious problem, such as meningitis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6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A4B0684-7059-C140-B54B-F0C2CBCEF123}" type="slidenum">
              <a:rPr lang="en-US" altLang="en-US" sz="1200"/>
              <a:pPr eaLnBrk="1" hangingPunct="1"/>
              <a:t>181</a:t>
            </a:fld>
            <a:endParaRPr lang="en-US" altLang="en-US" sz="1200"/>
          </a:p>
        </p:txBody>
      </p:sp>
    </p:spTree>
    <p:extLst>
      <p:ext uri="{BB962C8B-B14F-4D97-AF65-F5344CB8AC3E}">
        <p14:creationId xmlns:p14="http://schemas.microsoft.com/office/powerpoint/2010/main" val="2079059776"/>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Slide Image Placeholder 1"/>
          <p:cNvSpPr>
            <a:spLocks noGrp="1" noRot="1" noChangeAspect="1" noTextEdit="1"/>
          </p:cNvSpPr>
          <p:nvPr>
            <p:ph type="sldImg"/>
          </p:nvPr>
        </p:nvSpPr>
        <p:spPr>
          <a:ln/>
        </p:spPr>
      </p:sp>
      <p:sp>
        <p:nvSpPr>
          <p:cNvPr id="477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a:t>
            </a:r>
            <a:r>
              <a:rPr lang="en-US" altLang="en-US" dirty="0" smtClean="0">
                <a:latin typeface="Times New Roman" charset="0"/>
                <a:ea typeface="MS PGothic" charset="-128"/>
              </a:rPr>
              <a:t>By the time you arrive on scene of a pediatric febrile seizure call, you will often find the patient awake, alert and interactive.</a:t>
            </a:r>
          </a:p>
          <a:p>
            <a:r>
              <a:rPr lang="en-US" altLang="en-US" dirty="0" smtClean="0">
                <a:latin typeface="Times New Roman" charset="0"/>
                <a:ea typeface="MS PGothic" charset="-128"/>
              </a:rPr>
              <a:t>3. Assess </a:t>
            </a:r>
            <a:r>
              <a:rPr lang="en-US" altLang="en-US" dirty="0">
                <a:latin typeface="Times New Roman" charset="0"/>
                <a:ea typeface="MS PGothic" charset="-128"/>
              </a:rPr>
              <a:t>ABCs, provide cooling measures with tepid water, and provide prompt transport.</a:t>
            </a:r>
            <a:endParaRPr lang="en-IN" altLang="en-US" dirty="0">
              <a:latin typeface="Times New Roman" charset="0"/>
              <a:ea typeface="MS PGothic" charset="-128"/>
            </a:endParaRPr>
          </a:p>
          <a:p>
            <a:r>
              <a:rPr lang="en-US" altLang="en-US" dirty="0">
                <a:latin typeface="Times New Roman" charset="0"/>
                <a:ea typeface="MS PGothic" charset="-128"/>
              </a:rPr>
              <a:t>	a.  All patients with febrile seizures need to be seen in the hospital setting.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7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5165C9D-E547-AF43-A8A4-9DA6257875AB}" type="slidenum">
              <a:rPr lang="en-US" altLang="en-US" sz="1200"/>
              <a:pPr eaLnBrk="1" hangingPunct="1"/>
              <a:t>182</a:t>
            </a:fld>
            <a:endParaRPr lang="en-US" altLang="en-US" sz="1200"/>
          </a:p>
        </p:txBody>
      </p:sp>
    </p:spTree>
    <p:extLst>
      <p:ext uri="{BB962C8B-B14F-4D97-AF65-F5344CB8AC3E}">
        <p14:creationId xmlns:p14="http://schemas.microsoft.com/office/powerpoint/2010/main" val="1051234895"/>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Slide Image Placeholder 1"/>
          <p:cNvSpPr>
            <a:spLocks noGrp="1" noRot="1" noChangeAspect="1" noTextEdit="1"/>
          </p:cNvSpPr>
          <p:nvPr>
            <p:ph type="sldImg"/>
          </p:nvPr>
        </p:nvSpPr>
        <p:spPr>
          <a:ln/>
        </p:spPr>
      </p:sp>
      <p:sp>
        <p:nvSpPr>
          <p:cNvPr id="478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XIII. Drowning Emergencies and Management</a:t>
            </a:r>
          </a:p>
          <a:p>
            <a:r>
              <a:rPr lang="en-US" altLang="en-US" dirty="0">
                <a:latin typeface="Times New Roman" charset="0"/>
                <a:ea typeface="MS PGothic" charset="-128"/>
              </a:rPr>
              <a:t>A. In drowning emergencies, you must always take steps to ensure your own safety.</a:t>
            </a:r>
          </a:p>
          <a:p>
            <a:r>
              <a:rPr lang="en-US" altLang="en-US" dirty="0">
                <a:latin typeface="Times New Roman" charset="0"/>
                <a:ea typeface="MS PGothic" charset="-128"/>
              </a:rPr>
              <a:t>	1. Drowning is the second-most-common cause of unintentional death among children aged 1 to 4 years in the United States.</a:t>
            </a:r>
            <a:endParaRPr lang="en-IN" altLang="en-US" dirty="0">
              <a:latin typeface="Times New Roman" charset="0"/>
              <a:ea typeface="MS PGothic" charset="-128"/>
            </a:endParaRPr>
          </a:p>
          <a:p>
            <a:r>
              <a:rPr lang="en-US" altLang="en-US" dirty="0">
                <a:latin typeface="Times New Roman" charset="0"/>
                <a:ea typeface="MS PGothic" charset="-128"/>
              </a:rPr>
              <a:t>		a. Children often fall into swimming pools and lakes, but many drown in bathtubs and even puddles or buckets of water.</a:t>
            </a:r>
            <a:endParaRPr lang="en-IN" altLang="en-US" dirty="0">
              <a:latin typeface="Times New Roman" charset="0"/>
              <a:ea typeface="MS PGothic" charset="-128"/>
            </a:endParaRPr>
          </a:p>
          <a:p>
            <a:r>
              <a:rPr lang="en-US" altLang="en-US" dirty="0">
                <a:latin typeface="Times New Roman" charset="0"/>
                <a:ea typeface="MS PGothic" charset="-128"/>
              </a:rPr>
              <a:t>		b. Older adolescents drown when swimming or boating; alcohol is frequently a factor.</a:t>
            </a:r>
            <a:endParaRPr lang="en-IN" altLang="en-US" dirty="0">
              <a:latin typeface="Times New Roman" charset="0"/>
              <a:ea typeface="MS PGothic" charset="-128"/>
            </a:endParaRPr>
          </a:p>
          <a:p>
            <a:r>
              <a:rPr lang="en-US" altLang="en-US" dirty="0">
                <a:latin typeface="Times New Roman" charset="0"/>
                <a:ea typeface="MS PGothic" charset="-128"/>
              </a:rPr>
              <a:t>	2. Principal condition that results from drowning is lack of oxygen.</a:t>
            </a:r>
            <a:endParaRPr lang="en-IN" altLang="en-US" dirty="0">
              <a:latin typeface="Times New Roman" charset="0"/>
              <a:ea typeface="MS PGothic" charset="-128"/>
            </a:endParaRPr>
          </a:p>
          <a:p>
            <a:r>
              <a:rPr lang="en-US" altLang="en-US" dirty="0">
                <a:latin typeface="Times New Roman" charset="0"/>
                <a:ea typeface="MS PGothic" charset="-128"/>
              </a:rPr>
              <a:t>		a. Even a few minutes without oxygen affects the heart, lungs, and brain.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Causes life-threatening problems such as cardiac arrest, respiratory failure, and coma</a:t>
            </a:r>
            <a:endParaRPr lang="en-IN" altLang="en-US" dirty="0">
              <a:latin typeface="Times New Roman" charset="0"/>
              <a:ea typeface="MS PGothic" charset="-128"/>
            </a:endParaRPr>
          </a:p>
          <a:p>
            <a:r>
              <a:rPr lang="en-US" altLang="en-US" dirty="0">
                <a:latin typeface="Times New Roman" charset="0"/>
                <a:ea typeface="MS PGothic" charset="-128"/>
              </a:rPr>
              <a:t>		b. Submersion in icy water can lead to hypothermia.</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Most people in this situation die.</a:t>
            </a:r>
            <a:endParaRPr lang="en-IN" altLang="en-US" dirty="0">
              <a:latin typeface="Times New Roman" charset="0"/>
              <a:ea typeface="MS PGothic" charset="-128"/>
            </a:endParaRPr>
          </a:p>
          <a:p>
            <a:r>
              <a:rPr lang="en-US" altLang="en-US" dirty="0">
                <a:latin typeface="Times New Roman" charset="0"/>
                <a:ea typeface="MS PGothic" charset="-128"/>
              </a:rPr>
              <a:t>		c. Diving into water increases the risk of neck and spinal cord injuries.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8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BDB634B-BE86-B343-9C7C-B5F94127ADE8}" type="slidenum">
              <a:rPr lang="en-US" altLang="en-US" sz="1200"/>
              <a:pPr eaLnBrk="1" hangingPunct="1"/>
              <a:t>183</a:t>
            </a:fld>
            <a:endParaRPr lang="en-US" altLang="en-US" sz="1200"/>
          </a:p>
        </p:txBody>
      </p:sp>
    </p:spTree>
    <p:extLst>
      <p:ext uri="{BB962C8B-B14F-4D97-AF65-F5344CB8AC3E}">
        <p14:creationId xmlns:p14="http://schemas.microsoft.com/office/powerpoint/2010/main" val="756916396"/>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Slide Image Placeholder 1"/>
          <p:cNvSpPr>
            <a:spLocks noGrp="1" noRot="1" noChangeAspect="1" noTextEdit="1"/>
          </p:cNvSpPr>
          <p:nvPr>
            <p:ph type="sldImg"/>
          </p:nvPr>
        </p:nvSpPr>
        <p:spPr>
          <a:ln/>
        </p:spPr>
      </p:sp>
      <p:sp>
        <p:nvSpPr>
          <p:cNvPr id="479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Signs and symptoms will vary based on type and length of submersion.</a:t>
            </a:r>
            <a:endParaRPr lang="en-IN" altLang="en-US" dirty="0">
              <a:latin typeface="Times New Roman" charset="0"/>
              <a:ea typeface="MS PGothic" charset="-128"/>
            </a:endParaRPr>
          </a:p>
          <a:p>
            <a:r>
              <a:rPr lang="en-US" altLang="en-US" dirty="0">
                <a:latin typeface="Times New Roman" charset="0"/>
                <a:ea typeface="MS PGothic" charset="-128"/>
              </a:rPr>
              <a:t>	a. A pediatric patient may present with coughing; choking; airway obstruction; difficulty breathing; AMS; seizure activity; unresponsiveness; fast, slow, or no pulse; pale, cyanotic skin; and abdominal </a:t>
            </a:r>
            <a:r>
              <a:rPr lang="en-US" altLang="en-US" dirty="0" smtClean="0">
                <a:latin typeface="Times New Roman" charset="0"/>
                <a:ea typeface="MS PGothic" charset="-128"/>
              </a:rPr>
              <a:t>distention</a:t>
            </a:r>
            <a:r>
              <a:rPr lang="en-US" altLang="en-US" baseline="0" dirty="0" smtClean="0">
                <a:latin typeface="Times New Roman" charset="0"/>
                <a:ea typeface="MS PGothic" charset="-128"/>
              </a:rPr>
              <a:t> from ingestion of fluids.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79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9CE3BC0-A7AB-7749-BC57-124E6F41C390}" type="slidenum">
              <a:rPr lang="en-US" altLang="en-US" sz="1200"/>
              <a:pPr eaLnBrk="1" hangingPunct="1"/>
              <a:t>184</a:t>
            </a:fld>
            <a:endParaRPr lang="en-US" altLang="en-US" sz="1200"/>
          </a:p>
        </p:txBody>
      </p:sp>
    </p:spTree>
    <p:extLst>
      <p:ext uri="{BB962C8B-B14F-4D97-AF65-F5344CB8AC3E}">
        <p14:creationId xmlns:p14="http://schemas.microsoft.com/office/powerpoint/2010/main" val="1948226391"/>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Slide Image Placeholder 1"/>
          <p:cNvSpPr>
            <a:spLocks noGrp="1" noRot="1" noChangeAspect="1" noTextEdit="1"/>
          </p:cNvSpPr>
          <p:nvPr>
            <p:ph type="sldImg"/>
          </p:nvPr>
        </p:nvSpPr>
        <p:spPr>
          <a:ln/>
        </p:spPr>
      </p:sp>
      <p:sp>
        <p:nvSpPr>
          <p:cNvPr id="480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Management of drowning emergencies</a:t>
            </a:r>
          </a:p>
          <a:p>
            <a:r>
              <a:rPr lang="en-US" altLang="en-US" dirty="0">
                <a:latin typeface="Times New Roman" charset="0"/>
                <a:ea typeface="MS PGothic" charset="-128"/>
              </a:rPr>
              <a:t>	1. Assess and manage ABCs.</a:t>
            </a:r>
            <a:endParaRPr lang="en-IN" altLang="en-US" dirty="0">
              <a:latin typeface="Times New Roman" charset="0"/>
              <a:ea typeface="MS PGothic" charset="-128"/>
            </a:endParaRPr>
          </a:p>
          <a:p>
            <a:r>
              <a:rPr lang="en-US" altLang="en-US" dirty="0">
                <a:latin typeface="Times New Roman" charset="0"/>
                <a:ea typeface="MS PGothic" charset="-128"/>
              </a:rPr>
              <a:t>	2. Contact ALS crew to intervene if needed.</a:t>
            </a:r>
            <a:endParaRPr lang="en-IN" altLang="en-US" dirty="0">
              <a:latin typeface="Times New Roman" charset="0"/>
              <a:ea typeface="MS PGothic" charset="-128"/>
            </a:endParaRPr>
          </a:p>
          <a:p>
            <a:r>
              <a:rPr lang="en-US" altLang="en-US" dirty="0">
                <a:latin typeface="Times New Roman" charset="0"/>
                <a:ea typeface="MS PGothic" charset="-128"/>
              </a:rPr>
              <a:t>	3. Administer 100% oxygen via </a:t>
            </a:r>
            <a:r>
              <a:rPr lang="en-US" altLang="en-US" dirty="0" err="1">
                <a:latin typeface="Times New Roman" charset="0"/>
                <a:ea typeface="MS PGothic" charset="-128"/>
              </a:rPr>
              <a:t>nonrebreathing</a:t>
            </a:r>
            <a:r>
              <a:rPr lang="en-US" altLang="en-US" dirty="0">
                <a:latin typeface="Times New Roman" charset="0"/>
                <a:ea typeface="MS PGothic" charset="-128"/>
              </a:rPr>
              <a:t> mask or BVM if assisted ventilations are required.</a:t>
            </a:r>
            <a:endParaRPr lang="en-IN" altLang="en-US" dirty="0">
              <a:latin typeface="Times New Roman" charset="0"/>
              <a:ea typeface="MS PGothic" charset="-128"/>
            </a:endParaRPr>
          </a:p>
          <a:p>
            <a:r>
              <a:rPr lang="en-US" altLang="en-US" dirty="0">
                <a:latin typeface="Times New Roman" charset="0"/>
                <a:ea typeface="MS PGothic" charset="-128"/>
              </a:rPr>
              <a:t>		a. Be prepared to suction as these patients often vomit.</a:t>
            </a:r>
            <a:endParaRPr lang="en-IN" altLang="en-US" dirty="0">
              <a:latin typeface="Times New Roman" charset="0"/>
              <a:ea typeface="MS PGothic" charset="-128"/>
            </a:endParaRPr>
          </a:p>
          <a:p>
            <a:r>
              <a:rPr lang="en-US" altLang="en-US" dirty="0">
                <a:latin typeface="Times New Roman" charset="0"/>
                <a:ea typeface="MS PGothic" charset="-128"/>
              </a:rPr>
              <a:t>	4. If trauma is suspected, apply a cervical collar and place the patient on a long board.</a:t>
            </a:r>
            <a:endParaRPr lang="en-IN" altLang="en-US" dirty="0">
              <a:latin typeface="Times New Roman" charset="0"/>
              <a:ea typeface="MS PGothic" charset="-128"/>
            </a:endParaRPr>
          </a:p>
          <a:p>
            <a:r>
              <a:rPr lang="en-US" altLang="en-US" dirty="0">
                <a:latin typeface="Times New Roman" charset="0"/>
                <a:ea typeface="MS PGothic" charset="-128"/>
              </a:rPr>
              <a:t>		a. Pad all open spaces under the pediatric patient before securing the patient onto the board.</a:t>
            </a:r>
            <a:endParaRPr lang="en-IN" altLang="en-US" dirty="0">
              <a:latin typeface="Times New Roman" charset="0"/>
              <a:ea typeface="MS PGothic" charset="-128"/>
            </a:endParaRPr>
          </a:p>
          <a:p>
            <a:r>
              <a:rPr lang="en-US" altLang="en-US" dirty="0">
                <a:latin typeface="Times New Roman" charset="0"/>
                <a:ea typeface="MS PGothic" charset="-128"/>
              </a:rPr>
              <a:t>	5. Perform CPR on unresponsive patient in cardiopulmonary arrest.</a:t>
            </a:r>
          </a:p>
        </p:txBody>
      </p:sp>
      <p:sp>
        <p:nvSpPr>
          <p:cNvPr id="480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F179DD4-AF9F-D54F-9E34-AFA5CE370BA1}" type="slidenum">
              <a:rPr lang="en-US" altLang="en-US" sz="1200"/>
              <a:pPr eaLnBrk="1" hangingPunct="1"/>
              <a:t>185</a:t>
            </a:fld>
            <a:endParaRPr lang="en-US" altLang="en-US" sz="1200"/>
          </a:p>
        </p:txBody>
      </p:sp>
    </p:spTree>
    <p:extLst>
      <p:ext uri="{BB962C8B-B14F-4D97-AF65-F5344CB8AC3E}">
        <p14:creationId xmlns:p14="http://schemas.microsoft.com/office/powerpoint/2010/main" val="1157787728"/>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Slide Image Placeholder 1"/>
          <p:cNvSpPr>
            <a:spLocks noGrp="1" noRot="1" noChangeAspect="1" noTextEdit="1"/>
          </p:cNvSpPr>
          <p:nvPr>
            <p:ph type="sldImg"/>
          </p:nvPr>
        </p:nvSpPr>
        <p:spPr>
          <a:ln/>
        </p:spPr>
      </p:sp>
      <p:sp>
        <p:nvSpPr>
          <p:cNvPr id="481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XIV. Pediatric Trauma Emergencies and Management</a:t>
            </a:r>
          </a:p>
          <a:p>
            <a:r>
              <a:rPr lang="en-US" altLang="en-US" dirty="0">
                <a:latin typeface="Times New Roman" charset="0"/>
                <a:ea typeface="MS PGothic" charset="-128"/>
              </a:rPr>
              <a:t>A. Unintentional injuries are the number one killer of children in the United States</a:t>
            </a:r>
            <a:r>
              <a:rPr lang="en-US" altLang="en-US" dirty="0" smtClean="0">
                <a:latin typeface="Times New Roman" charset="0"/>
                <a:ea typeface="MS PGothic" charset="-128"/>
              </a:rPr>
              <a:t>. </a:t>
            </a:r>
            <a:r>
              <a:rPr lang="en-US" altLang="en-US" b="1" i="1" dirty="0" smtClean="0">
                <a:latin typeface="Times New Roman" charset="0"/>
                <a:ea typeface="MS PGothic" charset="-128"/>
              </a:rPr>
              <a:t>THINK ABOUT THAT!!! YOU AS AN EMT WILL EVENTUALLY EXPERIENCE THIS CALL.</a:t>
            </a:r>
            <a:endParaRPr lang="en-IN" altLang="en-US" b="1" i="1" dirty="0">
              <a:latin typeface="Times New Roman" charset="0"/>
              <a:ea typeface="MS PGothic" charset="-128"/>
            </a:endParaRPr>
          </a:p>
          <a:p>
            <a:r>
              <a:rPr lang="en-US" altLang="en-US" dirty="0">
                <a:latin typeface="Times New Roman" charset="0"/>
                <a:ea typeface="MS PGothic" charset="-128"/>
              </a:rPr>
              <a:t>	1. Quality of care in the first few minutes after a child has been injured can have an enormous impact on that child’s chances for complete recovery.</a:t>
            </a:r>
            <a:endParaRPr lang="en-IN" altLang="en-US" dirty="0">
              <a:latin typeface="Times New Roman" charset="0"/>
              <a:ea typeface="MS PGothic" charset="-128"/>
            </a:endParaRPr>
          </a:p>
          <a:p>
            <a:r>
              <a:rPr lang="en-US" altLang="en-US" dirty="0">
                <a:latin typeface="Times New Roman" charset="0"/>
                <a:ea typeface="MS PGothic" charset="-128"/>
              </a:rPr>
              <a:t>	2. The muscles and bones of children continue to grow well into adolescence.</a:t>
            </a:r>
            <a:endParaRPr lang="en-IN" altLang="en-US" dirty="0">
              <a:latin typeface="Times New Roman" charset="0"/>
              <a:ea typeface="MS PGothic" charset="-128"/>
            </a:endParaRPr>
          </a:p>
          <a:p>
            <a:r>
              <a:rPr lang="en-US" altLang="en-US" dirty="0">
                <a:latin typeface="Times New Roman" charset="0"/>
                <a:ea typeface="MS PGothic" charset="-128"/>
              </a:rPr>
              <a:t>		a. For this reason, coupled with their risk-taking approach to activities, adolescents are prone to fractures of the extremities.</a:t>
            </a:r>
            <a:endParaRPr lang="en-IN" altLang="en-US" dirty="0">
              <a:latin typeface="Times New Roman" charset="0"/>
              <a:ea typeface="MS PGothic" charset="-128"/>
            </a:endParaRPr>
          </a:p>
          <a:p>
            <a:r>
              <a:rPr lang="en-US" altLang="en-US" dirty="0">
                <a:latin typeface="Times New Roman" charset="0"/>
                <a:ea typeface="MS PGothic" charset="-128"/>
              </a:rPr>
              <a:t>	3. A fracture of the femur is rare in pediatric patients, but when it does occur, it is a source of major blood loss.</a:t>
            </a:r>
            <a:endParaRPr lang="en-IN" altLang="en-US" dirty="0">
              <a:latin typeface="Times New Roman" charset="0"/>
              <a:ea typeface="MS PGothic" charset="-128"/>
            </a:endParaRPr>
          </a:p>
          <a:p>
            <a:r>
              <a:rPr lang="en-US" altLang="en-US" dirty="0">
                <a:latin typeface="Times New Roman" charset="0"/>
                <a:ea typeface="MS PGothic" charset="-128"/>
              </a:rPr>
              <a:t>	4. Older children and adolescents are prone to long bone fractures (femur and </a:t>
            </a:r>
            <a:r>
              <a:rPr lang="en-US" altLang="en-US" dirty="0" err="1">
                <a:latin typeface="Times New Roman" charset="0"/>
                <a:ea typeface="MS PGothic" charset="-128"/>
              </a:rPr>
              <a:t>humerus</a:t>
            </a:r>
            <a:r>
              <a:rPr lang="en-US" altLang="en-US" dirty="0">
                <a:latin typeface="Times New Roman" charset="0"/>
                <a:ea typeface="MS PGothic" charset="-128"/>
              </a:rPr>
              <a:t>) because they tend to take more risks during physical activities.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81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9F7CF36-791C-2C40-B8D2-C13D7BAB29EA}" type="slidenum">
              <a:rPr lang="en-US" altLang="en-US" sz="1200"/>
              <a:pPr eaLnBrk="1" hangingPunct="1"/>
              <a:t>186</a:t>
            </a:fld>
            <a:endParaRPr lang="en-US" altLang="en-US" sz="1200"/>
          </a:p>
        </p:txBody>
      </p:sp>
    </p:spTree>
    <p:extLst>
      <p:ext uri="{BB962C8B-B14F-4D97-AF65-F5344CB8AC3E}">
        <p14:creationId xmlns:p14="http://schemas.microsoft.com/office/powerpoint/2010/main" val="58901902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Slide Image Placeholder 1"/>
          <p:cNvSpPr>
            <a:spLocks noGrp="1" noRot="1" noChangeAspect="1" noTextEdit="1"/>
          </p:cNvSpPr>
          <p:nvPr>
            <p:ph type="sldImg"/>
          </p:nvPr>
        </p:nvSpPr>
        <p:spPr>
          <a:ln/>
        </p:spPr>
      </p:sp>
      <p:sp>
        <p:nvSpPr>
          <p:cNvPr id="482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Physical differences</a:t>
            </a:r>
          </a:p>
          <a:p>
            <a:r>
              <a:rPr lang="en-US" altLang="en-US" dirty="0">
                <a:latin typeface="Times New Roman" charset="0"/>
                <a:ea typeface="MS PGothic" charset="-128"/>
              </a:rPr>
              <a:t>	1. Children are smaller than adults, and therefore the location of their injuries may differ from that of an adult’s for the same type of crash</a:t>
            </a:r>
            <a:r>
              <a:rPr lang="en-US" altLang="en-US" dirty="0" smtClean="0">
                <a:latin typeface="Times New Roman" charset="0"/>
                <a:ea typeface="MS PGothic" charset="-128"/>
              </a:rPr>
              <a:t>. For example: The bumper of a motor vehicle</a:t>
            </a:r>
            <a:r>
              <a:rPr lang="en-US" altLang="en-US" baseline="0" dirty="0" smtClean="0">
                <a:latin typeface="Times New Roman" charset="0"/>
                <a:ea typeface="MS PGothic" charset="-128"/>
              </a:rPr>
              <a:t> will strike an adult pedestrian in the lower leg, whereas the same bumper will strike a child in the pelvis.</a:t>
            </a:r>
            <a:endParaRPr lang="en-IN" altLang="en-US" dirty="0">
              <a:latin typeface="Times New Roman" charset="0"/>
              <a:ea typeface="MS PGothic" charset="-128"/>
            </a:endParaRPr>
          </a:p>
          <a:p>
            <a:r>
              <a:rPr lang="en-US" altLang="en-US" dirty="0">
                <a:latin typeface="Times New Roman" charset="0"/>
                <a:ea typeface="MS PGothic" charset="-128"/>
              </a:rPr>
              <a:t>	2. Children’s bones and soft tissues are less well developed than those of an adult’s, and therefore the force of an injury affects these structures differently.</a:t>
            </a:r>
            <a:endParaRPr lang="en-IN" altLang="en-US" dirty="0">
              <a:latin typeface="Times New Roman" charset="0"/>
              <a:ea typeface="MS PGothic" charset="-128"/>
            </a:endParaRPr>
          </a:p>
          <a:p>
            <a:r>
              <a:rPr lang="en-US" altLang="en-US" dirty="0">
                <a:latin typeface="Times New Roman" charset="0"/>
                <a:ea typeface="MS PGothic" charset="-128"/>
              </a:rPr>
              <a:t>		a. Because a child’s head is proportionally larger than an adult’s, it exerts greater stress on the neck structures during a deceleration injury.</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82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86E0A1-44AC-2846-B1EE-4A7850452763}" type="slidenum">
              <a:rPr lang="en-US" altLang="en-US" sz="1200"/>
              <a:pPr eaLnBrk="1" hangingPunct="1"/>
              <a:t>187</a:t>
            </a:fld>
            <a:endParaRPr lang="en-US" altLang="en-US" sz="1200"/>
          </a:p>
        </p:txBody>
      </p:sp>
    </p:spTree>
    <p:extLst>
      <p:ext uri="{BB962C8B-B14F-4D97-AF65-F5344CB8AC3E}">
        <p14:creationId xmlns:p14="http://schemas.microsoft.com/office/powerpoint/2010/main" val="189069138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Slide Image Placeholder 1"/>
          <p:cNvSpPr>
            <a:spLocks noGrp="1" noRot="1" noChangeAspect="1" noTextEdit="1"/>
          </p:cNvSpPr>
          <p:nvPr>
            <p:ph type="sldImg"/>
          </p:nvPr>
        </p:nvSpPr>
        <p:spPr>
          <a:ln/>
        </p:spPr>
      </p:sp>
      <p:sp>
        <p:nvSpPr>
          <p:cNvPr id="483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Psychologic differences</a:t>
            </a:r>
          </a:p>
          <a:p>
            <a:r>
              <a:rPr lang="en-US" altLang="en-US" dirty="0">
                <a:latin typeface="Times New Roman" charset="0"/>
                <a:ea typeface="MS PGothic" charset="-128"/>
              </a:rPr>
              <a:t>	1. Children are often injured because of their underdeveloped judgment and their lack of experience</a:t>
            </a:r>
            <a:r>
              <a:rPr lang="en-US" altLang="en-US" dirty="0" smtClean="0">
                <a:latin typeface="Times New Roman" charset="0"/>
                <a:ea typeface="MS PGothic" charset="-128"/>
              </a:rPr>
              <a:t>. For example: Children are more likely to ross the street without first looking</a:t>
            </a:r>
            <a:r>
              <a:rPr lang="en-US" altLang="en-US" baseline="0" dirty="0" smtClean="0">
                <a:latin typeface="Times New Roman" charset="0"/>
                <a:ea typeface="MS PGothic" charset="-128"/>
              </a:rPr>
              <a:t> for traffic.</a:t>
            </a:r>
            <a:endParaRPr lang="en-IN" altLang="en-US" dirty="0">
              <a:latin typeface="Times New Roman" charset="0"/>
              <a:ea typeface="MS PGothic" charset="-128"/>
            </a:endParaRPr>
          </a:p>
          <a:p>
            <a:r>
              <a:rPr lang="en-US" altLang="en-US" dirty="0">
                <a:latin typeface="Times New Roman" charset="0"/>
                <a:ea typeface="MS PGothic" charset="-128"/>
              </a:rPr>
              <a:t>	2. </a:t>
            </a:r>
            <a:r>
              <a:rPr lang="en-US" altLang="en-US" dirty="0" smtClean="0">
                <a:latin typeface="Times New Roman" charset="0"/>
                <a:ea typeface="MS PGothic" charset="-128"/>
              </a:rPr>
              <a:t>Likewise,</a:t>
            </a:r>
            <a:r>
              <a:rPr lang="en-US" altLang="en-US" baseline="0" dirty="0" smtClean="0">
                <a:latin typeface="Times New Roman" charset="0"/>
                <a:ea typeface="MS PGothic" charset="-128"/>
              </a:rPr>
              <a:t> children and adolescents are more prone to sustain injuries from diving in shallow water from not checking the depth first. In these instances, a</a:t>
            </a:r>
            <a:r>
              <a:rPr lang="en-US" altLang="en-US" dirty="0" smtClean="0">
                <a:latin typeface="Times New Roman" charset="0"/>
                <a:ea typeface="MS PGothic" charset="-128"/>
              </a:rPr>
              <a:t>lways </a:t>
            </a:r>
            <a:r>
              <a:rPr lang="en-US" altLang="en-US" dirty="0">
                <a:latin typeface="Times New Roman" charset="0"/>
                <a:ea typeface="MS PGothic" charset="-128"/>
              </a:rPr>
              <a:t>assume the child has serious head and neck injuries.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83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5C7B5E9-DD37-5B4B-AE99-4782253C6603}" type="slidenum">
              <a:rPr lang="en-US" altLang="en-US" sz="1200"/>
              <a:pPr eaLnBrk="1" hangingPunct="1"/>
              <a:t>188</a:t>
            </a:fld>
            <a:endParaRPr lang="en-US" altLang="en-US" sz="1200"/>
          </a:p>
        </p:txBody>
      </p:sp>
    </p:spTree>
    <p:extLst>
      <p:ext uri="{BB962C8B-B14F-4D97-AF65-F5344CB8AC3E}">
        <p14:creationId xmlns:p14="http://schemas.microsoft.com/office/powerpoint/2010/main" val="53449900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Slide Image Placeholder 1"/>
          <p:cNvSpPr>
            <a:spLocks noGrp="1" noRot="1" noChangeAspect="1" noTextEdit="1"/>
          </p:cNvSpPr>
          <p:nvPr>
            <p:ph type="sldImg"/>
          </p:nvPr>
        </p:nvSpPr>
        <p:spPr>
          <a:ln/>
        </p:spPr>
      </p:sp>
      <p:sp>
        <p:nvSpPr>
          <p:cNvPr id="484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Injury patterns</a:t>
            </a:r>
          </a:p>
          <a:p>
            <a:r>
              <a:rPr lang="en-US" altLang="en-US" dirty="0">
                <a:latin typeface="Times New Roman" charset="0"/>
                <a:ea typeface="MS PGothic" charset="-128"/>
              </a:rPr>
              <a:t>	1. It is important for the EMT to understand the special physical and psychologic characteristics of children and what makes them more likely to have certain kinds of injuries.</a:t>
            </a:r>
            <a:endParaRPr lang="en-IN" altLang="en-US" dirty="0">
              <a:latin typeface="Times New Roman" charset="0"/>
              <a:ea typeface="MS PGothic" charset="-128"/>
            </a:endParaRPr>
          </a:p>
          <a:p>
            <a:r>
              <a:rPr lang="en-US" altLang="en-US" dirty="0">
                <a:latin typeface="Times New Roman" charset="0"/>
                <a:ea typeface="MS PGothic" charset="-128"/>
              </a:rPr>
              <a:t>	2. Vehicle collisions</a:t>
            </a:r>
            <a:endParaRPr lang="en-IN" altLang="en-US" dirty="0">
              <a:latin typeface="Times New Roman" charset="0"/>
              <a:ea typeface="MS PGothic" charset="-128"/>
            </a:endParaRPr>
          </a:p>
          <a:p>
            <a:r>
              <a:rPr lang="en-US" altLang="en-US" dirty="0">
                <a:latin typeface="Times New Roman" charset="0"/>
                <a:ea typeface="MS PGothic" charset="-128"/>
              </a:rPr>
              <a:t>		a. Children playing or riding a bicycle can dart out in front of motor vehicles without looking.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area of greatest injury varies, depending on the size of the child and the height of the bumper at the time of impact.</a:t>
            </a:r>
            <a:endParaRPr lang="en-IN" altLang="en-US" dirty="0">
              <a:latin typeface="Times New Roman" charset="0"/>
              <a:ea typeface="MS PGothic" charset="-128"/>
            </a:endParaRPr>
          </a:p>
          <a:p>
            <a:r>
              <a:rPr lang="en-US" altLang="en-US" dirty="0">
                <a:latin typeface="Times New Roman" charset="0"/>
                <a:ea typeface="MS PGothic" charset="-128"/>
              </a:rPr>
              <a:t>		b. Children involved in these types of injuries typically sustain high-energy injuries to the head, spine, abdomen, pelvis, or legs.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84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11A91C6-2779-004C-A715-6747DB6DB27D}" type="slidenum">
              <a:rPr lang="en-US" altLang="en-US" sz="1200"/>
              <a:pPr eaLnBrk="1" hangingPunct="1"/>
              <a:t>189</a:t>
            </a:fld>
            <a:endParaRPr lang="en-US" altLang="en-US" sz="1200"/>
          </a:p>
        </p:txBody>
      </p:sp>
    </p:spTree>
    <p:extLst>
      <p:ext uri="{BB962C8B-B14F-4D97-AF65-F5344CB8AC3E}">
        <p14:creationId xmlns:p14="http://schemas.microsoft.com/office/powerpoint/2010/main" val="400614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Slide Image Placeholder 1"/>
          <p:cNvSpPr>
            <a:spLocks noGrp="1" noRot="1" noChangeAspect="1" noTextEdit="1"/>
          </p:cNvSpPr>
          <p:nvPr>
            <p:ph type="sldImg"/>
          </p:nvPr>
        </p:nvSpPr>
        <p:spPr>
          <a:ln/>
        </p:spPr>
      </p:sp>
      <p:sp>
        <p:nvSpPr>
          <p:cNvPr id="310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Have increased awareness of surroundings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Will use both hands to examine objects.</a:t>
            </a:r>
            <a:endParaRPr lang="en-IN" altLang="en-US" dirty="0">
              <a:latin typeface="Times New Roman" charset="0"/>
              <a:ea typeface="MS PGothic" charset="-128"/>
            </a:endParaRPr>
          </a:p>
          <a:p>
            <a:r>
              <a:rPr lang="en-US" altLang="en-US" dirty="0">
                <a:latin typeface="Times New Roman" charset="0"/>
                <a:ea typeface="MS PGothic" charset="-128"/>
              </a:rPr>
              <a:t>f. About 70% of infants will sleep through the night by 6 months.</a:t>
            </a:r>
            <a:endParaRPr lang="en-IN" altLang="en-US" dirty="0">
              <a:latin typeface="Times New Roman" charset="0"/>
              <a:ea typeface="MS PGothic" charset="-128"/>
            </a:endParaRPr>
          </a:p>
          <a:p>
            <a:r>
              <a:rPr lang="en-US" altLang="en-US" dirty="0">
                <a:latin typeface="Times New Roman" charset="0"/>
                <a:ea typeface="MS PGothic" charset="-128"/>
              </a:rPr>
              <a:t>g. Will begin to roll over at this stage.</a:t>
            </a:r>
            <a:endParaRPr lang="en-IN" altLang="en-US" dirty="0">
              <a:latin typeface="Times New Roman" charset="0"/>
              <a:ea typeface="MS PGothic" charset="-128"/>
            </a:endParaRPr>
          </a:p>
          <a:p>
            <a:r>
              <a:rPr lang="en-US" altLang="en-US" dirty="0">
                <a:latin typeface="Times New Roman" charset="0"/>
                <a:ea typeface="MS PGothic" charset="-128"/>
              </a:rPr>
              <a:t>h. Persistent crying, irritability, or lack of eye contact can be an indicator of serious illness, depressed mental status, or a delay in development.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0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10209CB-0A85-4F4A-B2FA-0613BF8FB35A}" type="slidenum">
              <a:rPr lang="en-US" altLang="en-US" sz="1200"/>
              <a:pPr eaLnBrk="1" hangingPunct="1"/>
              <a:t>19</a:t>
            </a:fld>
            <a:endParaRPr lang="en-US" altLang="en-US" sz="1200"/>
          </a:p>
        </p:txBody>
      </p:sp>
    </p:spTree>
    <p:extLst>
      <p:ext uri="{BB962C8B-B14F-4D97-AF65-F5344CB8AC3E}">
        <p14:creationId xmlns:p14="http://schemas.microsoft.com/office/powerpoint/2010/main" val="250634236"/>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Slide Image Placeholder 1"/>
          <p:cNvSpPr>
            <a:spLocks noGrp="1" noRot="1" noChangeAspect="1" noTextEdit="1"/>
          </p:cNvSpPr>
          <p:nvPr>
            <p:ph type="sldImg"/>
          </p:nvPr>
        </p:nvSpPr>
        <p:spPr>
          <a:ln/>
        </p:spPr>
      </p:sp>
      <p:sp>
        <p:nvSpPr>
          <p:cNvPr id="485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Sport activities</a:t>
            </a:r>
            <a:endParaRPr lang="en-IN" altLang="en-US" dirty="0">
              <a:latin typeface="Times New Roman" charset="0"/>
              <a:ea typeface="MS PGothic" charset="-128"/>
            </a:endParaRPr>
          </a:p>
          <a:p>
            <a:r>
              <a:rPr lang="en-US" altLang="en-US" dirty="0">
                <a:latin typeface="Times New Roman" charset="0"/>
                <a:ea typeface="MS PGothic" charset="-128"/>
              </a:rPr>
              <a:t>	a. Children, especially those who are older or adolescents, are often injured in organized sports activities.</a:t>
            </a:r>
            <a:endParaRPr lang="en-IN" altLang="en-US" dirty="0">
              <a:latin typeface="Times New Roman" charset="0"/>
              <a:ea typeface="MS PGothic" charset="-128"/>
            </a:endParaRPr>
          </a:p>
          <a:p>
            <a:r>
              <a:rPr lang="en-US" altLang="en-US" dirty="0">
                <a:latin typeface="Times New Roman" charset="0"/>
                <a:ea typeface="MS PGothic" charset="-128"/>
              </a:rPr>
              <a:t>	b. Head and neck injuries can occur after high-speed collisions in contact sports such as football, </a:t>
            </a:r>
            <a:r>
              <a:rPr lang="en-US" altLang="en-US" dirty="0" smtClean="0">
                <a:latin typeface="Times New Roman" charset="0"/>
                <a:ea typeface="MS PGothic" charset="-128"/>
              </a:rPr>
              <a:t>basketball, wrestling</a:t>
            </a:r>
            <a:r>
              <a:rPr lang="en-US" altLang="en-US" dirty="0">
                <a:latin typeface="Times New Roman" charset="0"/>
                <a:ea typeface="MS PGothic" charset="-128"/>
              </a:rPr>
              <a:t>, ice hockey, field hockey, soccer, or lacrosse.</a:t>
            </a:r>
            <a:endParaRPr lang="en-IN" altLang="en-US" dirty="0">
              <a:latin typeface="Times New Roman" charset="0"/>
              <a:ea typeface="MS PGothic" charset="-128"/>
            </a:endParaRPr>
          </a:p>
          <a:p>
            <a:r>
              <a:rPr lang="en-US" altLang="en-US" dirty="0">
                <a:latin typeface="Times New Roman" charset="0"/>
                <a:ea typeface="MS PGothic" charset="-128"/>
              </a:rPr>
              <a:t>	c. Remember to immobilize the cervical spine when caring for children with sport-related injuries.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Be familiar with your local protocols for helmet removal.</a:t>
            </a:r>
          </a:p>
        </p:txBody>
      </p:sp>
      <p:sp>
        <p:nvSpPr>
          <p:cNvPr id="485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D1629FE-6682-9B45-BA7A-15FD76889216}" type="slidenum">
              <a:rPr lang="en-US" altLang="en-US" sz="1200"/>
              <a:pPr eaLnBrk="1" hangingPunct="1"/>
              <a:t>190</a:t>
            </a:fld>
            <a:endParaRPr lang="en-US" altLang="en-US" sz="1200"/>
          </a:p>
        </p:txBody>
      </p:sp>
    </p:spTree>
    <p:extLst>
      <p:ext uri="{BB962C8B-B14F-4D97-AF65-F5344CB8AC3E}">
        <p14:creationId xmlns:p14="http://schemas.microsoft.com/office/powerpoint/2010/main" val="765088297"/>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Slide Image Placeholder 1"/>
          <p:cNvSpPr>
            <a:spLocks noGrp="1" noRot="1" noChangeAspect="1" noTextEdit="1"/>
          </p:cNvSpPr>
          <p:nvPr>
            <p:ph type="sldImg"/>
          </p:nvPr>
        </p:nvSpPr>
        <p:spPr>
          <a:ln/>
        </p:spPr>
      </p:sp>
      <p:sp>
        <p:nvSpPr>
          <p:cNvPr id="486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E. Injuries to specific body systems</a:t>
            </a:r>
          </a:p>
          <a:p>
            <a:r>
              <a:rPr lang="en-US" altLang="en-US">
                <a:latin typeface="Times New Roman" charset="0"/>
                <a:ea typeface="MS PGothic" charset="-128"/>
              </a:rPr>
              <a:t>	1. Head injuries</a:t>
            </a:r>
            <a:endParaRPr lang="en-IN" altLang="en-US">
              <a:latin typeface="Times New Roman" charset="0"/>
              <a:ea typeface="MS PGothic" charset="-128"/>
            </a:endParaRPr>
          </a:p>
          <a:p>
            <a:r>
              <a:rPr lang="en-US" altLang="en-US">
                <a:latin typeface="Times New Roman" charset="0"/>
                <a:ea typeface="MS PGothic" charset="-128"/>
              </a:rPr>
              <a:t>		a. Head injuries are common in children because the size of a child’s head in relation to the body is larger than that of an adult.</a:t>
            </a:r>
            <a:endParaRPr lang="en-IN" altLang="en-US">
              <a:latin typeface="Times New Roman" charset="0"/>
              <a:ea typeface="MS PGothic" charset="-128"/>
            </a:endParaRPr>
          </a:p>
          <a:p>
            <a:r>
              <a:rPr lang="en-US" altLang="en-US">
                <a:latin typeface="Times New Roman" charset="0"/>
                <a:ea typeface="MS PGothic" charset="-128"/>
              </a:rPr>
              <a:t>		b. An infant also has a softer, thinner skull, which may result in injury to the brain tissues.</a:t>
            </a:r>
            <a:endParaRPr lang="en-IN" altLang="en-US">
              <a:latin typeface="Times New Roman" charset="0"/>
              <a:ea typeface="MS PGothic" charset="-128"/>
            </a:endParaRPr>
          </a:p>
          <a:p>
            <a:r>
              <a:rPr lang="en-US" altLang="en-US">
                <a:latin typeface="Times New Roman" charset="0"/>
                <a:ea typeface="MS PGothic" charset="-128"/>
              </a:rPr>
              <a:t>		c. The scalp and facial vessels can bleed very easily and may cause a great deal of blood loss if not controlled.</a:t>
            </a:r>
            <a:endParaRPr lang="en-IN" altLang="en-US">
              <a:latin typeface="Times New Roman" charset="0"/>
              <a:ea typeface="MS PGothic" charset="-128"/>
            </a:endParaRPr>
          </a:p>
          <a:p>
            <a:r>
              <a:rPr lang="en-US" altLang="en-US">
                <a:latin typeface="Times New Roman" charset="0"/>
                <a:ea typeface="MS PGothic" charset="-128"/>
              </a:rPr>
              <a:t>	</a:t>
            </a:r>
          </a:p>
        </p:txBody>
      </p:sp>
      <p:sp>
        <p:nvSpPr>
          <p:cNvPr id="486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6F86881-4980-A640-8066-F59017820DC1}" type="slidenum">
              <a:rPr lang="en-US" altLang="en-US" sz="1200"/>
              <a:pPr eaLnBrk="1" hangingPunct="1"/>
              <a:t>191</a:t>
            </a:fld>
            <a:endParaRPr lang="en-US" altLang="en-US" sz="1200"/>
          </a:p>
        </p:txBody>
      </p:sp>
    </p:spTree>
    <p:extLst>
      <p:ext uri="{BB962C8B-B14F-4D97-AF65-F5344CB8AC3E}">
        <p14:creationId xmlns:p14="http://schemas.microsoft.com/office/powerpoint/2010/main" val="185441309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Slide Image Placeholder 1"/>
          <p:cNvSpPr>
            <a:spLocks noGrp="1" noRot="1" noChangeAspect="1" noTextEdit="1"/>
          </p:cNvSpPr>
          <p:nvPr>
            <p:ph type="sldImg"/>
          </p:nvPr>
        </p:nvSpPr>
        <p:spPr>
          <a:ln/>
        </p:spPr>
      </p:sp>
      <p:sp>
        <p:nvSpPr>
          <p:cNvPr id="487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d. Nausea and vomiting are common signs and symptoms of a head injury in children.</a:t>
            </a:r>
            <a:endParaRPr lang="en-IN" altLang="en-US">
              <a:latin typeface="Times New Roman" charset="0"/>
              <a:ea typeface="MS PGothic" charset="-128"/>
            </a:endParaRPr>
          </a:p>
          <a:p>
            <a:r>
              <a:rPr lang="en-US" altLang="en-US">
                <a:latin typeface="Times New Roman" charset="0"/>
                <a:ea typeface="MS PGothic" charset="-128"/>
              </a:rPr>
              <a:t>	i. Easy to mistake for abdominal injury or illness</a:t>
            </a:r>
            <a:endParaRPr lang="en-IN" altLang="en-US">
              <a:latin typeface="Times New Roman" charset="0"/>
              <a:ea typeface="MS PGothic" charset="-128"/>
            </a:endParaRPr>
          </a:p>
          <a:p>
            <a:r>
              <a:rPr lang="en-US" altLang="en-US">
                <a:latin typeface="Times New Roman" charset="0"/>
                <a:ea typeface="MS PGothic" charset="-128"/>
              </a:rPr>
              <a:t>	ii. You should suspect a serious head injury in any child who experiences nausea and vomiting after a traumatic event.</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87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E8691CA-F7F6-944D-9E9B-0D17CE1260B5}" type="slidenum">
              <a:rPr lang="en-US" altLang="en-US" sz="1200"/>
              <a:pPr eaLnBrk="1" hangingPunct="1"/>
              <a:t>192</a:t>
            </a:fld>
            <a:endParaRPr lang="en-US" altLang="en-US" sz="1200"/>
          </a:p>
        </p:txBody>
      </p:sp>
    </p:spTree>
    <p:extLst>
      <p:ext uri="{BB962C8B-B14F-4D97-AF65-F5344CB8AC3E}">
        <p14:creationId xmlns:p14="http://schemas.microsoft.com/office/powerpoint/2010/main" val="69063471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Slide Image Placeholder 1"/>
          <p:cNvSpPr>
            <a:spLocks noGrp="1" noRot="1" noChangeAspect="1" noTextEdit="1"/>
          </p:cNvSpPr>
          <p:nvPr>
            <p:ph type="sldImg"/>
          </p:nvPr>
        </p:nvSpPr>
        <p:spPr>
          <a:ln/>
        </p:spPr>
      </p:sp>
      <p:sp>
        <p:nvSpPr>
          <p:cNvPr id="488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Immobilization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Spinal immobilization is necessary for all children who have possible head or spinal injuries after a traumatic event.</a:t>
            </a:r>
            <a:endParaRPr lang="en-IN" altLang="en-US" dirty="0">
              <a:latin typeface="Times New Roman" charset="0"/>
              <a:ea typeface="MS PGothic" charset="-128"/>
            </a:endParaRPr>
          </a:p>
          <a:p>
            <a:r>
              <a:rPr lang="en-US" altLang="en-US" dirty="0">
                <a:latin typeface="Times New Roman" charset="0"/>
                <a:ea typeface="MS PGothic" charset="-128"/>
              </a:rPr>
              <a:t>	ii. See Skill Drill 34-5.</a:t>
            </a:r>
            <a:endParaRPr lang="en-IN" altLang="en-US" dirty="0">
              <a:latin typeface="Times New Roman" charset="0"/>
              <a:ea typeface="MS PGothic" charset="-128"/>
            </a:endParaRPr>
          </a:p>
          <a:p>
            <a:r>
              <a:rPr lang="en-US" altLang="en-US" dirty="0">
                <a:latin typeface="Times New Roman" charset="0"/>
                <a:ea typeface="MS PGothic" charset="-128"/>
              </a:rPr>
              <a:t>	iii. Immobilization can be difficult because of the child’s body proportions.</a:t>
            </a:r>
            <a:endParaRPr lang="en-IN" altLang="en-US" dirty="0">
              <a:latin typeface="Times New Roman" charset="0"/>
              <a:ea typeface="MS PGothic" charset="-128"/>
            </a:endParaRPr>
          </a:p>
          <a:p>
            <a:r>
              <a:rPr lang="en-US" altLang="en-US" dirty="0">
                <a:latin typeface="Times New Roman" charset="0"/>
                <a:ea typeface="MS PGothic" charset="-128"/>
              </a:rPr>
              <a:t>		(a) Young children require padding under the torso to maintain a neutral position.</a:t>
            </a:r>
            <a:endParaRPr lang="en-IN" altLang="en-US" dirty="0">
              <a:latin typeface="Times New Roman" charset="0"/>
              <a:ea typeface="MS PGothic" charset="-128"/>
            </a:endParaRPr>
          </a:p>
          <a:p>
            <a:r>
              <a:rPr lang="en-US" altLang="en-US" dirty="0">
                <a:latin typeface="Times New Roman" charset="0"/>
                <a:ea typeface="MS PGothic" charset="-128"/>
              </a:rPr>
              <a:t>	iv. See Skill Drill 34-6 for steps to immobilize a pediatric patient in a car seat.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88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E7D4CA4-7A12-754F-8CC2-51CEC9B1FB57}" type="slidenum">
              <a:rPr lang="en-US" altLang="en-US" sz="1200"/>
              <a:pPr eaLnBrk="1" hangingPunct="1"/>
              <a:t>193</a:t>
            </a:fld>
            <a:endParaRPr lang="en-US" altLang="en-US" sz="1200"/>
          </a:p>
        </p:txBody>
      </p:sp>
    </p:spTree>
    <p:extLst>
      <p:ext uri="{BB962C8B-B14F-4D97-AF65-F5344CB8AC3E}">
        <p14:creationId xmlns:p14="http://schemas.microsoft.com/office/powerpoint/2010/main" val="348610198"/>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Slide Image Placeholder 1"/>
          <p:cNvSpPr>
            <a:spLocks noGrp="1" noRot="1" noChangeAspect="1" noTextEdit="1"/>
          </p:cNvSpPr>
          <p:nvPr>
            <p:ph type="sldImg"/>
          </p:nvPr>
        </p:nvSpPr>
        <p:spPr>
          <a:ln/>
        </p:spPr>
      </p:sp>
      <p:sp>
        <p:nvSpPr>
          <p:cNvPr id="489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(b) At around 8 to 10 years of age, children no longer require padding underneath the torso. They can lie supine on the backboard.</a:t>
            </a:r>
            <a:endParaRPr lang="en-IN" altLang="en-US">
              <a:latin typeface="Times New Roman" charset="0"/>
              <a:ea typeface="MS PGothic" charset="-128"/>
            </a:endParaRPr>
          </a:p>
          <a:p>
            <a:r>
              <a:rPr lang="en-US" altLang="en-US">
                <a:latin typeface="Times New Roman" charset="0"/>
                <a:ea typeface="MS PGothic" charset="-128"/>
              </a:rPr>
              <a:t>(c) Padding will be required along the sides so the child can be properly secured on an adult-sized backboard.</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89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5B0E70-BD51-9340-ADB2-5594005E923A}" type="slidenum">
              <a:rPr lang="en-US" altLang="en-US" sz="1200"/>
              <a:pPr eaLnBrk="1" hangingPunct="1"/>
              <a:t>194</a:t>
            </a:fld>
            <a:endParaRPr lang="en-US" altLang="en-US" sz="1200"/>
          </a:p>
        </p:txBody>
      </p:sp>
    </p:spTree>
    <p:extLst>
      <p:ext uri="{BB962C8B-B14F-4D97-AF65-F5344CB8AC3E}">
        <p14:creationId xmlns:p14="http://schemas.microsoft.com/office/powerpoint/2010/main" val="756208770"/>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Slide Image Placeholder 1"/>
          <p:cNvSpPr>
            <a:spLocks noGrp="1" noRot="1" noChangeAspect="1" noTextEdit="1"/>
          </p:cNvSpPr>
          <p:nvPr>
            <p:ph type="sldImg"/>
          </p:nvPr>
        </p:nvSpPr>
        <p:spPr>
          <a:ln/>
        </p:spPr>
      </p:sp>
      <p:sp>
        <p:nvSpPr>
          <p:cNvPr id="490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Chest injuries</a:t>
            </a:r>
            <a:endParaRPr lang="en-IN" altLang="en-US" dirty="0">
              <a:latin typeface="Times New Roman" charset="0"/>
              <a:ea typeface="MS PGothic" charset="-128"/>
            </a:endParaRPr>
          </a:p>
          <a:p>
            <a:r>
              <a:rPr lang="en-US" altLang="en-US" dirty="0">
                <a:latin typeface="Times New Roman" charset="0"/>
                <a:ea typeface="MS PGothic" charset="-128"/>
              </a:rPr>
              <a:t>	a. Usually the result of blunt rather than penetrating trauma</a:t>
            </a:r>
            <a:endParaRPr lang="en-IN" altLang="en-US" dirty="0">
              <a:latin typeface="Times New Roman" charset="0"/>
              <a:ea typeface="MS PGothic" charset="-128"/>
            </a:endParaRPr>
          </a:p>
          <a:p>
            <a:r>
              <a:rPr lang="en-US" altLang="en-US" dirty="0">
                <a:latin typeface="Times New Roman" charset="0"/>
                <a:ea typeface="MS PGothic" charset="-128"/>
              </a:rPr>
              <a:t>	b. Chest wall flexibility in children can produce a flail chest.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Keep this in mind as you assess a child who has sustained high-energy blunt trauma to the chest.</a:t>
            </a:r>
            <a:endParaRPr lang="en-IN" altLang="en-US" dirty="0">
              <a:latin typeface="Times New Roman" charset="0"/>
              <a:ea typeface="MS PGothic" charset="-128"/>
            </a:endParaRPr>
          </a:p>
          <a:p>
            <a:r>
              <a:rPr lang="en-US" altLang="en-US" dirty="0">
                <a:latin typeface="Times New Roman" charset="0"/>
                <a:ea typeface="MS PGothic" charset="-128"/>
              </a:rPr>
              <a:t>		ii. Even though there may be no external sign of injury, there may be injuries within the chest.</a:t>
            </a:r>
            <a:endParaRPr lang="en-IN" altLang="en-US" dirty="0">
              <a:latin typeface="Times New Roman" charset="0"/>
              <a:ea typeface="MS PGothic" charset="-128"/>
            </a:endParaRPr>
          </a:p>
          <a:p>
            <a:r>
              <a:rPr lang="en-US" altLang="en-US" dirty="0">
                <a:latin typeface="Times New Roman" charset="0"/>
                <a:ea typeface="MS PGothic" charset="-128"/>
              </a:rPr>
              <a:t>		iii. Pediatric patients are managed in the same manner as adults.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90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1DB2CBD-8502-6643-AE2F-B73A5F294B3C}" type="slidenum">
              <a:rPr lang="en-US" altLang="en-US" sz="1200"/>
              <a:pPr eaLnBrk="1" hangingPunct="1"/>
              <a:t>195</a:t>
            </a:fld>
            <a:endParaRPr lang="en-US" altLang="en-US" sz="1200"/>
          </a:p>
        </p:txBody>
      </p:sp>
    </p:spTree>
    <p:extLst>
      <p:ext uri="{BB962C8B-B14F-4D97-AF65-F5344CB8AC3E}">
        <p14:creationId xmlns:p14="http://schemas.microsoft.com/office/powerpoint/2010/main" val="792574444"/>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Slide Image Placeholder 1"/>
          <p:cNvSpPr>
            <a:spLocks noGrp="1" noRot="1" noChangeAspect="1" noTextEdit="1"/>
          </p:cNvSpPr>
          <p:nvPr>
            <p:ph type="sldImg"/>
          </p:nvPr>
        </p:nvSpPr>
        <p:spPr>
          <a:ln/>
        </p:spPr>
      </p:sp>
      <p:sp>
        <p:nvSpPr>
          <p:cNvPr id="491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Abdominal injuries</a:t>
            </a:r>
            <a:endParaRPr lang="en-IN" altLang="en-US" dirty="0">
              <a:latin typeface="Times New Roman" charset="0"/>
              <a:ea typeface="MS PGothic" charset="-128"/>
            </a:endParaRPr>
          </a:p>
          <a:p>
            <a:r>
              <a:rPr lang="en-US" altLang="en-US" dirty="0">
                <a:latin typeface="Times New Roman" charset="0"/>
                <a:ea typeface="MS PGothic" charset="-128"/>
              </a:rPr>
              <a:t>	a. Abdominal injuries are common in children.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Children can compensate for significant blood loss better than adults without signs or symptoms of shock developing.</a:t>
            </a:r>
            <a:endParaRPr lang="en-IN" altLang="en-US" dirty="0">
              <a:latin typeface="Times New Roman" charset="0"/>
              <a:ea typeface="MS PGothic" charset="-128"/>
            </a:endParaRPr>
          </a:p>
          <a:p>
            <a:r>
              <a:rPr lang="en-US" altLang="en-US" dirty="0">
                <a:latin typeface="Times New Roman" charset="0"/>
                <a:ea typeface="MS PGothic" charset="-128"/>
              </a:rPr>
              <a:t>		ii. Children can have a serious injury without early external evidence of a problem.</a:t>
            </a:r>
            <a:endParaRPr lang="en-IN" altLang="en-US" dirty="0">
              <a:latin typeface="Times New Roman" charset="0"/>
              <a:ea typeface="MS PGothic" charset="-128"/>
            </a:endParaRPr>
          </a:p>
          <a:p>
            <a:r>
              <a:rPr lang="en-US" altLang="en-US" dirty="0">
                <a:latin typeface="Times New Roman" charset="0"/>
                <a:ea typeface="MS PGothic" charset="-128"/>
              </a:rPr>
              <a:t>	b. All children with abdominal injuries should be monitored for signs and symptoms of shock, including a weak, rapid pulse; cold, clammy skim; decreased capillary refill; confusion; and decreased systolic blood pressure.</a:t>
            </a:r>
            <a:endParaRPr lang="en-IN" altLang="en-US" dirty="0">
              <a:latin typeface="Times New Roman" charset="0"/>
              <a:ea typeface="MS PGothic" charset="-128"/>
            </a:endParaRPr>
          </a:p>
          <a:p>
            <a:r>
              <a:rPr lang="en-US" altLang="en-US" dirty="0">
                <a:latin typeface="Times New Roman" charset="0"/>
                <a:ea typeface="MS PGothic" charset="-128"/>
              </a:rPr>
              <a:t>	c. If the patient shows signs and symptoms of shock, prevent hypothermia by keeping the patient warm with blankets.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If the patient has bradycardia, ventilate.</a:t>
            </a:r>
            <a:endParaRPr lang="en-IN" altLang="en-US" dirty="0">
              <a:latin typeface="Times New Roman" charset="0"/>
              <a:ea typeface="MS PGothic" charset="-128"/>
            </a:endParaRPr>
          </a:p>
          <a:p>
            <a:r>
              <a:rPr lang="en-US" altLang="en-US" dirty="0">
                <a:latin typeface="Times New Roman" charset="0"/>
                <a:ea typeface="MS PGothic" charset="-128"/>
              </a:rPr>
              <a:t>	d. Monitor during transport.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91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A1D0B8-CE10-1947-90AD-888FE9E45EF1}" type="slidenum">
              <a:rPr lang="en-US" altLang="en-US" sz="1200"/>
              <a:pPr eaLnBrk="1" hangingPunct="1"/>
              <a:t>196</a:t>
            </a:fld>
            <a:endParaRPr lang="en-US" altLang="en-US" sz="1200"/>
          </a:p>
        </p:txBody>
      </p:sp>
    </p:spTree>
    <p:extLst>
      <p:ext uri="{BB962C8B-B14F-4D97-AF65-F5344CB8AC3E}">
        <p14:creationId xmlns:p14="http://schemas.microsoft.com/office/powerpoint/2010/main" val="2105101614"/>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Slide Image Placeholder 1"/>
          <p:cNvSpPr>
            <a:spLocks noGrp="1" noRot="1" noChangeAspect="1" noTextEdit="1"/>
          </p:cNvSpPr>
          <p:nvPr>
            <p:ph type="sldImg"/>
          </p:nvPr>
        </p:nvSpPr>
        <p:spPr>
          <a:ln/>
        </p:spPr>
      </p:sp>
      <p:sp>
        <p:nvSpPr>
          <p:cNvPr id="492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illustrates the impact of blood loss on the potential for developing shock. All children with abdominal injuries should be monitored closely for signs and symptoms of shock.</a:t>
            </a:r>
          </a:p>
          <a:p>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492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0989CEC-F233-4146-96ED-67A107B232C6}" type="slidenum">
              <a:rPr lang="en-US" altLang="en-US" sz="1200"/>
              <a:pPr eaLnBrk="1" hangingPunct="1"/>
              <a:t>197</a:t>
            </a:fld>
            <a:endParaRPr lang="en-US" altLang="en-US" sz="1200"/>
          </a:p>
        </p:txBody>
      </p:sp>
    </p:spTree>
    <p:extLst>
      <p:ext uri="{BB962C8B-B14F-4D97-AF65-F5344CB8AC3E}">
        <p14:creationId xmlns:p14="http://schemas.microsoft.com/office/powerpoint/2010/main" val="649742173"/>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Slide Image Placeholder 1"/>
          <p:cNvSpPr>
            <a:spLocks noGrp="1" noRot="1" noChangeAspect="1" noTextEdit="1"/>
          </p:cNvSpPr>
          <p:nvPr>
            <p:ph type="sldImg"/>
          </p:nvPr>
        </p:nvSpPr>
        <p:spPr>
          <a:ln/>
        </p:spPr>
      </p:sp>
      <p:sp>
        <p:nvSpPr>
          <p:cNvPr id="493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Burns</a:t>
            </a:r>
            <a:endParaRPr lang="en-IN" altLang="en-US" dirty="0">
              <a:latin typeface="Times New Roman" charset="0"/>
              <a:ea typeface="MS PGothic" charset="-128"/>
            </a:endParaRPr>
          </a:p>
          <a:p>
            <a:r>
              <a:rPr lang="en-US" altLang="en-US" dirty="0">
                <a:latin typeface="Times New Roman" charset="0"/>
                <a:ea typeface="MS PGothic" charset="-128"/>
              </a:rPr>
              <a:t>	a. Burns to children are generally considered more serious than burns to adults.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Infants and children have more surface area relative to total body mass, which means greater fluid and heat loss.</a:t>
            </a:r>
            <a:endParaRPr lang="en-IN" altLang="en-US" dirty="0">
              <a:latin typeface="Times New Roman" charset="0"/>
              <a:ea typeface="MS PGothic" charset="-128"/>
            </a:endParaRPr>
          </a:p>
          <a:p>
            <a:r>
              <a:rPr lang="en-US" altLang="en-US" dirty="0">
                <a:latin typeface="Times New Roman" charset="0"/>
                <a:ea typeface="MS PGothic" charset="-128"/>
              </a:rPr>
              <a:t>		ii. Children also do not tolerate burns as well as adults do.</a:t>
            </a:r>
            <a:endParaRPr lang="en-IN" altLang="en-US" dirty="0">
              <a:latin typeface="Times New Roman" charset="0"/>
              <a:ea typeface="MS PGothic" charset="-128"/>
            </a:endParaRPr>
          </a:p>
          <a:p>
            <a:r>
              <a:rPr lang="en-US" altLang="en-US" dirty="0">
                <a:latin typeface="Times New Roman" charset="0"/>
                <a:ea typeface="MS PGothic" charset="-128"/>
              </a:rPr>
              <a:t>		iii. Children are also more likely to go into shock, develop hypothermia, and experience airway problems.</a:t>
            </a:r>
            <a:endParaRPr lang="en-IN" altLang="en-US" dirty="0">
              <a:latin typeface="Times New Roman" charset="0"/>
              <a:ea typeface="MS PGothic" charset="-128"/>
            </a:endParaRPr>
          </a:p>
        </p:txBody>
      </p:sp>
      <p:sp>
        <p:nvSpPr>
          <p:cNvPr id="493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4DAC1D5-D62D-AD44-9E37-AC9D82CE61DB}" type="slidenum">
              <a:rPr lang="en-US" altLang="en-US" sz="1200"/>
              <a:pPr eaLnBrk="1" hangingPunct="1"/>
              <a:t>198</a:t>
            </a:fld>
            <a:endParaRPr lang="en-US" altLang="en-US" sz="1200"/>
          </a:p>
        </p:txBody>
      </p:sp>
    </p:spTree>
    <p:extLst>
      <p:ext uri="{BB962C8B-B14F-4D97-AF65-F5344CB8AC3E}">
        <p14:creationId xmlns:p14="http://schemas.microsoft.com/office/powerpoint/2010/main" val="26235661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Slide Image Placeholder 1"/>
          <p:cNvSpPr>
            <a:spLocks noGrp="1" noRot="1" noChangeAspect="1" noTextEdit="1"/>
          </p:cNvSpPr>
          <p:nvPr>
            <p:ph type="sldImg"/>
          </p:nvPr>
        </p:nvSpPr>
        <p:spPr>
          <a:ln/>
        </p:spPr>
      </p:sp>
      <p:sp>
        <p:nvSpPr>
          <p:cNvPr id="494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most common ways in which children are burned are: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Exposure to hot substances, such as scalding water in the bathtub</a:t>
            </a:r>
            <a:endParaRPr lang="en-IN" altLang="en-US" dirty="0">
              <a:latin typeface="Times New Roman" charset="0"/>
              <a:ea typeface="MS PGothic" charset="-128"/>
            </a:endParaRPr>
          </a:p>
          <a:p>
            <a:r>
              <a:rPr lang="en-US" altLang="en-US" dirty="0">
                <a:latin typeface="Times New Roman" charset="0"/>
                <a:ea typeface="MS PGothic" charset="-128"/>
              </a:rPr>
              <a:t>	ii. Hot items on a stove</a:t>
            </a:r>
            <a:endParaRPr lang="en-IN" altLang="en-US" dirty="0">
              <a:latin typeface="Times New Roman" charset="0"/>
              <a:ea typeface="MS PGothic" charset="-128"/>
            </a:endParaRPr>
          </a:p>
          <a:p>
            <a:r>
              <a:rPr lang="en-US" altLang="en-US" dirty="0">
                <a:latin typeface="Times New Roman" charset="0"/>
                <a:ea typeface="MS PGothic" charset="-128"/>
              </a:rPr>
              <a:t>	iii. Exposure to caustic substances such as cleaning solvents or paint thinners</a:t>
            </a:r>
            <a:endParaRPr lang="en-IN" altLang="en-US" dirty="0">
              <a:latin typeface="Times New Roman" charset="0"/>
              <a:ea typeface="MS PGothic" charset="-128"/>
            </a:endParaRPr>
          </a:p>
          <a:p>
            <a:r>
              <a:rPr lang="en-US" altLang="en-US" dirty="0">
                <a:latin typeface="Times New Roman" charset="0"/>
                <a:ea typeface="MS PGothic" charset="-128"/>
              </a:rPr>
              <a:t>	iv. Older children are more likely to be burned by flames from fire.</a:t>
            </a:r>
            <a:endParaRPr lang="en-IN" altLang="en-US" dirty="0">
              <a:latin typeface="Times New Roman" charset="0"/>
              <a:ea typeface="MS PGothic" charset="-128"/>
            </a:endParaRPr>
          </a:p>
          <a:p>
            <a:r>
              <a:rPr lang="en-US" altLang="en-US" dirty="0">
                <a:latin typeface="Times New Roman" charset="0"/>
                <a:ea typeface="MS PGothic" charset="-128"/>
              </a:rPr>
              <a:t>		(a) You should expect possible internal injuries when you see a child with burns around the mouth and face.</a:t>
            </a:r>
            <a:endParaRPr lang="en-IN" altLang="en-US" dirty="0">
              <a:latin typeface="Times New Roman" charset="0"/>
              <a:ea typeface="MS PGothic" charset="-128"/>
            </a:endParaRPr>
          </a:p>
          <a:p>
            <a:r>
              <a:rPr lang="en-US" altLang="en-US" dirty="0">
                <a:latin typeface="Times New Roman" charset="0"/>
                <a:ea typeface="MS PGothic" charset="-128"/>
              </a:rPr>
              <a:t>c. Infection is a common problem following a burn injury in a child.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Burned skin cannot resist infection as effectively as normal skin can.</a:t>
            </a:r>
            <a:endParaRPr lang="en-IN" altLang="en-US" dirty="0">
              <a:latin typeface="Times New Roman" charset="0"/>
              <a:ea typeface="MS PGothic" charset="-128"/>
            </a:endParaRPr>
          </a:p>
          <a:p>
            <a:r>
              <a:rPr lang="en-US" altLang="en-US" dirty="0">
                <a:latin typeface="Times New Roman" charset="0"/>
                <a:ea typeface="MS PGothic" charset="-128"/>
              </a:rPr>
              <a:t>	ii. Sterile techniques should be used in handling the skin of children with burn wounds if possible.</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494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DF040B2-ADCD-5341-B211-9351E9A6869F}" type="slidenum">
              <a:rPr lang="en-US" altLang="en-US" sz="1200"/>
              <a:pPr eaLnBrk="1" hangingPunct="1"/>
              <a:t>199</a:t>
            </a:fld>
            <a:endParaRPr lang="en-US" altLang="en-US" sz="1200"/>
          </a:p>
        </p:txBody>
      </p:sp>
    </p:spTree>
    <p:extLst>
      <p:ext uri="{BB962C8B-B14F-4D97-AF65-F5344CB8AC3E}">
        <p14:creationId xmlns:p14="http://schemas.microsoft.com/office/powerpoint/2010/main" val="643717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a:ln/>
        </p:spPr>
      </p:sp>
      <p:sp>
        <p:nvSpPr>
          <p:cNvPr id="292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a:t>
            </a:r>
          </a:p>
          <a:p>
            <a:endParaRPr lang="en-US" altLang="en-US" dirty="0">
              <a:latin typeface="Times New Roman" charset="0"/>
              <a:ea typeface="MS PGothic" charset="-128"/>
            </a:endParaRPr>
          </a:p>
          <a:p>
            <a:r>
              <a:rPr lang="en-US" altLang="en-US" dirty="0">
                <a:latin typeface="Times New Roman" charset="0"/>
                <a:ea typeface="MS PGothic" charset="-128"/>
              </a:rPr>
              <a:t>Special Patient Populations</a:t>
            </a:r>
          </a:p>
          <a:p>
            <a:r>
              <a:rPr lang="en-US" altLang="en-US" dirty="0">
                <a:latin typeface="Times New Roman" charset="0"/>
                <a:ea typeface="MS PGothic" charset="-128"/>
              </a:rPr>
              <a:t>Applies a fundamental knowledge of the growth, development, and aging and assessment findings to provide basic emergency care and transportation for a patient with special needs.</a:t>
            </a:r>
          </a:p>
          <a:p>
            <a:endParaRPr lang="en-US" altLang="en-US" dirty="0">
              <a:latin typeface="Times New Roman" charset="0"/>
              <a:ea typeface="MS PGothic" charset="-128"/>
            </a:endParaRPr>
          </a:p>
        </p:txBody>
      </p:sp>
      <p:sp>
        <p:nvSpPr>
          <p:cNvPr id="292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E9560C-2647-6A4D-9A32-A2019AAFE8EE}" type="slidenum">
              <a:rPr lang="en-US" altLang="en-US" sz="1200"/>
              <a:pPr eaLnBrk="1" hangingPunct="1"/>
              <a:t>2</a:t>
            </a:fld>
            <a:endParaRPr lang="en-US" altLang="en-US" sz="1200" dirty="0"/>
          </a:p>
        </p:txBody>
      </p:sp>
    </p:spTree>
    <p:extLst>
      <p:ext uri="{BB962C8B-B14F-4D97-AF65-F5344CB8AC3E}">
        <p14:creationId xmlns:p14="http://schemas.microsoft.com/office/powerpoint/2010/main" val="170414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Slide Image Placeholder 1"/>
          <p:cNvSpPr>
            <a:spLocks noGrp="1" noRot="1" noChangeAspect="1" noTextEdit="1"/>
          </p:cNvSpPr>
          <p:nvPr>
            <p:ph type="sldImg"/>
          </p:nvPr>
        </p:nvSpPr>
        <p:spPr>
          <a:ln/>
        </p:spPr>
      </p:sp>
      <p:sp>
        <p:nvSpPr>
          <p:cNvPr id="311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6 to 12 months</a:t>
            </a:r>
            <a:endParaRPr lang="en-IN" altLang="en-US" dirty="0">
              <a:latin typeface="Times New Roman" charset="0"/>
              <a:ea typeface="MS PGothic" charset="-128"/>
            </a:endParaRPr>
          </a:p>
          <a:p>
            <a:r>
              <a:rPr lang="en-US" altLang="en-US" dirty="0">
                <a:latin typeface="Times New Roman" charset="0"/>
                <a:ea typeface="MS PGothic" charset="-128"/>
              </a:rPr>
              <a:t>	a. During this stage, infants begin to babble. </a:t>
            </a:r>
            <a:endParaRPr lang="en-IN" altLang="en-US" dirty="0">
              <a:latin typeface="Times New Roman" charset="0"/>
              <a:ea typeface="MS PGothic" charset="-128"/>
            </a:endParaRPr>
          </a:p>
          <a:p>
            <a:r>
              <a:rPr lang="en-US" altLang="en-US" dirty="0">
                <a:latin typeface="Times New Roman" charset="0"/>
                <a:ea typeface="MS PGothic" charset="-128"/>
              </a:rPr>
              <a:t>	b. By their first year, they say their first word.</a:t>
            </a:r>
            <a:endParaRPr lang="en-IN" altLang="en-US" dirty="0">
              <a:latin typeface="Times New Roman" charset="0"/>
              <a:ea typeface="MS PGothic" charset="-128"/>
            </a:endParaRPr>
          </a:p>
          <a:p>
            <a:r>
              <a:rPr lang="en-US" altLang="en-US" dirty="0">
                <a:latin typeface="Times New Roman" charset="0"/>
                <a:ea typeface="MS PGothic" charset="-128"/>
              </a:rPr>
              <a:t>	c. Learn to sit without support</a:t>
            </a:r>
            <a:endParaRPr lang="en-IN" altLang="en-US" dirty="0">
              <a:latin typeface="Times New Roman" charset="0"/>
              <a:ea typeface="MS PGothic" charset="-128"/>
            </a:endParaRPr>
          </a:p>
          <a:p>
            <a:r>
              <a:rPr lang="en-US" altLang="en-US" dirty="0">
                <a:latin typeface="Times New Roman" charset="0"/>
                <a:ea typeface="MS PGothic" charset="-128"/>
              </a:rPr>
              <a:t>	d. Begin to crawl and finally begin to walk</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Predisposes this age group to increased exposure to physical danger.</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1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1EB3E2A-E91F-954A-B073-9B516B3E2293}" type="slidenum">
              <a:rPr lang="en-US" altLang="en-US" sz="1200"/>
              <a:pPr eaLnBrk="1" hangingPunct="1"/>
              <a:t>20</a:t>
            </a:fld>
            <a:endParaRPr lang="en-US" altLang="en-US" sz="1200"/>
          </a:p>
        </p:txBody>
      </p:sp>
    </p:spTree>
    <p:extLst>
      <p:ext uri="{BB962C8B-B14F-4D97-AF65-F5344CB8AC3E}">
        <p14:creationId xmlns:p14="http://schemas.microsoft.com/office/powerpoint/2010/main" val="1194172685"/>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Slide Image Placeholder 1"/>
          <p:cNvSpPr>
            <a:spLocks noGrp="1" noRot="1" noChangeAspect="1" noTextEdit="1"/>
          </p:cNvSpPr>
          <p:nvPr>
            <p:ph type="sldImg"/>
          </p:nvPr>
        </p:nvSpPr>
        <p:spPr>
          <a:ln/>
        </p:spPr>
      </p:sp>
      <p:sp>
        <p:nvSpPr>
          <p:cNvPr id="495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d. You should consider the possibility of child abuse in any burn situation.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Make sure you report any information about suspicions to the appropriate authorities.</a:t>
            </a:r>
            <a:endParaRPr lang="en-IN" altLang="en-US" dirty="0">
              <a:latin typeface="Times New Roman" charset="0"/>
              <a:ea typeface="MS PGothic" charset="-128"/>
            </a:endParaRPr>
          </a:p>
          <a:p>
            <a:r>
              <a:rPr lang="en-US" altLang="en-US" dirty="0">
                <a:latin typeface="Times New Roman" charset="0"/>
                <a:ea typeface="MS PGothic" charset="-128"/>
              </a:rPr>
              <a:t>e. Severity of burns: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Minor: Partial-thickness burns involving less than 10% of body surface.</a:t>
            </a:r>
            <a:endParaRPr lang="en-IN" altLang="en-US" dirty="0">
              <a:latin typeface="Times New Roman" charset="0"/>
              <a:ea typeface="MS PGothic" charset="-128"/>
            </a:endParaRPr>
          </a:p>
          <a:p>
            <a:r>
              <a:rPr lang="en-US" altLang="en-US" dirty="0">
                <a:latin typeface="Times New Roman" charset="0"/>
                <a:ea typeface="MS PGothic" charset="-128"/>
              </a:rPr>
              <a:t>	ii. Moderate: Partial-thickness burns involving 10% to 20% of body surface.</a:t>
            </a:r>
            <a:endParaRPr lang="en-IN" altLang="en-US" dirty="0">
              <a:latin typeface="Times New Roman" charset="0"/>
              <a:ea typeface="MS PGothic" charset="-128"/>
            </a:endParaRPr>
          </a:p>
          <a:p>
            <a:r>
              <a:rPr lang="en-US" altLang="en-US" dirty="0">
                <a:latin typeface="Times New Roman" charset="0"/>
                <a:ea typeface="MS PGothic" charset="-128"/>
              </a:rPr>
              <a:t>	iii. Severe: Any full-thickness burn; a partial-thickness burn involving more than 20% of body surface; or any burn involving the hands, feet, face, airway, or genitalia.</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95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4E844B-0B9A-9146-98A9-E6C4AD3FD4F6}" type="slidenum">
              <a:rPr lang="en-US" altLang="en-US" sz="1200"/>
              <a:pPr eaLnBrk="1" hangingPunct="1"/>
              <a:t>200</a:t>
            </a:fld>
            <a:endParaRPr lang="en-US" altLang="en-US" sz="1200"/>
          </a:p>
        </p:txBody>
      </p:sp>
    </p:spTree>
    <p:extLst>
      <p:ext uri="{BB962C8B-B14F-4D97-AF65-F5344CB8AC3E}">
        <p14:creationId xmlns:p14="http://schemas.microsoft.com/office/powerpoint/2010/main" val="209028760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Slide Image Placeholder 1"/>
          <p:cNvSpPr>
            <a:spLocks noGrp="1" noRot="1" noChangeAspect="1" noTextEdit="1"/>
          </p:cNvSpPr>
          <p:nvPr>
            <p:ph type="sldImg"/>
          </p:nvPr>
        </p:nvSpPr>
        <p:spPr>
          <a:ln/>
        </p:spPr>
      </p:sp>
      <p:sp>
        <p:nvSpPr>
          <p:cNvPr id="496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f. Pediatric patients are managed in the same manner as adults.</a:t>
            </a:r>
            <a:endParaRPr lang="en-IN" altLang="en-US">
              <a:latin typeface="Times New Roman" charset="0"/>
              <a:ea typeface="MS PGothic" charset="-128"/>
            </a:endParaRPr>
          </a:p>
          <a:p>
            <a:r>
              <a:rPr lang="en-US" altLang="en-US">
                <a:latin typeface="Times New Roman" charset="0"/>
                <a:ea typeface="MS PGothic" charset="-128"/>
              </a:rPr>
              <a:t>	i. If the patient shows signs and symptoms of shock, prevent hypothermia by keeping him or her warm with blankets.</a:t>
            </a:r>
            <a:endParaRPr lang="en-IN" altLang="en-US">
              <a:latin typeface="Times New Roman" charset="0"/>
              <a:ea typeface="MS PGothic" charset="-128"/>
            </a:endParaRPr>
          </a:p>
          <a:p>
            <a:r>
              <a:rPr lang="en-US" altLang="en-US">
                <a:latin typeface="Times New Roman" charset="0"/>
                <a:ea typeface="MS PGothic" charset="-128"/>
              </a:rPr>
              <a:t>	ii. If the patient has bradycardia, ventilate.</a:t>
            </a:r>
            <a:endParaRPr lang="en-IN" altLang="en-US">
              <a:latin typeface="Times New Roman" charset="0"/>
              <a:ea typeface="MS PGothic" charset="-128"/>
            </a:endParaRPr>
          </a:p>
          <a:p>
            <a:r>
              <a:rPr lang="en-US" altLang="en-US">
                <a:latin typeface="Times New Roman" charset="0"/>
                <a:ea typeface="MS PGothic" charset="-128"/>
              </a:rPr>
              <a:t>	iii. Monitor the patient during transport.</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96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78F5132-4120-374B-AC66-BD620BFE0584}" type="slidenum">
              <a:rPr lang="en-US" altLang="en-US" sz="1200"/>
              <a:pPr eaLnBrk="1" hangingPunct="1"/>
              <a:t>201</a:t>
            </a:fld>
            <a:endParaRPr lang="en-US" altLang="en-US" sz="1200"/>
          </a:p>
        </p:txBody>
      </p:sp>
    </p:spTree>
    <p:extLst>
      <p:ext uri="{BB962C8B-B14F-4D97-AF65-F5344CB8AC3E}">
        <p14:creationId xmlns:p14="http://schemas.microsoft.com/office/powerpoint/2010/main" val="778846383"/>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Slide Image Placeholder 1"/>
          <p:cNvSpPr>
            <a:spLocks noGrp="1" noRot="1" noChangeAspect="1" noTextEdit="1"/>
          </p:cNvSpPr>
          <p:nvPr>
            <p:ph type="sldImg"/>
          </p:nvPr>
        </p:nvSpPr>
        <p:spPr>
          <a:ln/>
        </p:spPr>
      </p:sp>
      <p:sp>
        <p:nvSpPr>
          <p:cNvPr id="497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5. Injuries of the extremities</a:t>
            </a:r>
            <a:endParaRPr lang="en-IN" altLang="en-US">
              <a:latin typeface="Times New Roman" charset="0"/>
              <a:ea typeface="MS PGothic" charset="-128"/>
            </a:endParaRPr>
          </a:p>
          <a:p>
            <a:r>
              <a:rPr lang="en-US" altLang="en-US">
                <a:latin typeface="Times New Roman" charset="0"/>
                <a:ea typeface="MS PGothic" charset="-128"/>
              </a:rPr>
              <a:t>	a. Children have immature bones with active growth centers.</a:t>
            </a:r>
            <a:endParaRPr lang="en-IN" altLang="en-US">
              <a:latin typeface="Times New Roman" charset="0"/>
              <a:ea typeface="MS PGothic" charset="-128"/>
            </a:endParaRPr>
          </a:p>
          <a:p>
            <a:r>
              <a:rPr lang="en-US" altLang="en-US">
                <a:latin typeface="Times New Roman" charset="0"/>
                <a:ea typeface="MS PGothic" charset="-128"/>
              </a:rPr>
              <a:t>	b. Growth of long bones occurs from the ends at specialized growth plates.</a:t>
            </a:r>
            <a:endParaRPr lang="en-IN" altLang="en-US">
              <a:latin typeface="Times New Roman" charset="0"/>
              <a:ea typeface="MS PGothic" charset="-128"/>
            </a:endParaRPr>
          </a:p>
          <a:p>
            <a:r>
              <a:rPr lang="en-US" altLang="en-US">
                <a:latin typeface="Times New Roman" charset="0"/>
                <a:ea typeface="MS PGothic" charset="-128"/>
              </a:rPr>
              <a:t>		i. Growth plates are potential weak spots.</a:t>
            </a:r>
            <a:endParaRPr lang="en-IN" altLang="en-US">
              <a:latin typeface="Times New Roman" charset="0"/>
              <a:ea typeface="MS PGothic" charset="-128"/>
            </a:endParaRPr>
          </a:p>
          <a:p>
            <a:r>
              <a:rPr lang="en-US" altLang="en-US">
                <a:latin typeface="Times New Roman" charset="0"/>
                <a:ea typeface="MS PGothic" charset="-128"/>
              </a:rPr>
              <a:t>		ii. Incomplete or greenstick fractures can occur.</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97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4C47C0E-0F71-E447-926B-33279DF1E9BA}" type="slidenum">
              <a:rPr lang="en-US" altLang="en-US" sz="1200"/>
              <a:pPr eaLnBrk="1" hangingPunct="1"/>
              <a:t>202</a:t>
            </a:fld>
            <a:endParaRPr lang="en-US" altLang="en-US" sz="1200"/>
          </a:p>
        </p:txBody>
      </p:sp>
    </p:spTree>
    <p:extLst>
      <p:ext uri="{BB962C8B-B14F-4D97-AF65-F5344CB8AC3E}">
        <p14:creationId xmlns:p14="http://schemas.microsoft.com/office/powerpoint/2010/main" val="1158330616"/>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Slide Image Placeholder 1"/>
          <p:cNvSpPr>
            <a:spLocks noGrp="1" noRot="1" noChangeAspect="1" noTextEdit="1"/>
          </p:cNvSpPr>
          <p:nvPr>
            <p:ph type="sldImg"/>
          </p:nvPr>
        </p:nvSpPr>
        <p:spPr>
          <a:ln/>
        </p:spPr>
      </p:sp>
      <p:sp>
        <p:nvSpPr>
          <p:cNvPr id="498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c. Generally, extremity injuries in children are managed in the same manner as those in adults.</a:t>
            </a:r>
            <a:endParaRPr lang="en-IN" altLang="en-US">
              <a:latin typeface="Times New Roman" charset="0"/>
              <a:ea typeface="MS PGothic" charset="-128"/>
            </a:endParaRPr>
          </a:p>
          <a:p>
            <a:r>
              <a:rPr lang="en-US" altLang="en-US">
                <a:latin typeface="Times New Roman" charset="0"/>
                <a:ea typeface="MS PGothic" charset="-128"/>
              </a:rPr>
              <a:t>	i. Painful deformed limbs with evidence of broken bones should be splinted.</a:t>
            </a:r>
            <a:endParaRPr lang="en-IN" altLang="en-US">
              <a:latin typeface="Times New Roman" charset="0"/>
              <a:ea typeface="MS PGothic" charset="-128"/>
            </a:endParaRPr>
          </a:p>
          <a:p>
            <a:r>
              <a:rPr lang="en-US" altLang="en-US">
                <a:latin typeface="Times New Roman" charset="0"/>
                <a:ea typeface="MS PGothic" charset="-128"/>
              </a:rPr>
              <a:t>		(a) Specialized splinting equipment should only be used if it fits the pediatric patient.</a:t>
            </a:r>
            <a:endParaRPr lang="en-IN" altLang="en-US">
              <a:latin typeface="Times New Roman" charset="0"/>
              <a:ea typeface="MS PGothic" charset="-128"/>
            </a:endParaRPr>
          </a:p>
          <a:p>
            <a:r>
              <a:rPr lang="en-US" altLang="en-US">
                <a:latin typeface="Times New Roman" charset="0"/>
                <a:ea typeface="MS PGothic" charset="-128"/>
              </a:rPr>
              <a:t>		(b) You should not attempt to use adult immobilization devices on a pediatric patient unless the pediatric patient is large enough to properly fit.</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498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E7BD58-5F8B-7946-9C97-44EB8071CC9D}" type="slidenum">
              <a:rPr lang="en-US" altLang="en-US" sz="1200"/>
              <a:pPr eaLnBrk="1" hangingPunct="1"/>
              <a:t>203</a:t>
            </a:fld>
            <a:endParaRPr lang="en-US" altLang="en-US" sz="1200"/>
          </a:p>
        </p:txBody>
      </p:sp>
    </p:spTree>
    <p:extLst>
      <p:ext uri="{BB962C8B-B14F-4D97-AF65-F5344CB8AC3E}">
        <p14:creationId xmlns:p14="http://schemas.microsoft.com/office/powerpoint/2010/main" val="1123403057"/>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Slide Image Placeholder 1"/>
          <p:cNvSpPr>
            <a:spLocks noGrp="1" noRot="1" noChangeAspect="1" noTextEdit="1"/>
          </p:cNvSpPr>
          <p:nvPr>
            <p:ph type="sldImg"/>
          </p:nvPr>
        </p:nvSpPr>
        <p:spPr>
          <a:ln/>
        </p:spPr>
      </p:sp>
      <p:sp>
        <p:nvSpPr>
          <p:cNvPr id="499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6. Pain management</a:t>
            </a:r>
            <a:endParaRPr lang="en-IN" altLang="en-US" dirty="0">
              <a:latin typeface="Times New Roman" charset="0"/>
              <a:ea typeface="MS PGothic" charset="-128"/>
            </a:endParaRPr>
          </a:p>
          <a:p>
            <a:r>
              <a:rPr lang="en-US" altLang="en-US" dirty="0">
                <a:latin typeface="Times New Roman" charset="0"/>
                <a:ea typeface="MS PGothic" charset="-128"/>
              </a:rPr>
              <a:t>	a. The first step in pain management is recognizing that the patient is in pain.</a:t>
            </a:r>
            <a:endParaRPr lang="en-IN" altLang="en-US" dirty="0">
              <a:latin typeface="Times New Roman" charset="0"/>
              <a:ea typeface="MS PGothic" charset="-128"/>
            </a:endParaRPr>
          </a:p>
          <a:p>
            <a:r>
              <a:rPr lang="en-US" altLang="en-US" dirty="0">
                <a:latin typeface="Times New Roman" charset="0"/>
                <a:ea typeface="MS PGothic" charset="-128"/>
              </a:rPr>
              <a:t>	b. Since some pediatric patients will be nonverbal or have a limited vocabulary, look for visual clues and use the Wong-Baker FACES pain scale.</a:t>
            </a:r>
            <a:endParaRPr lang="en-IN" altLang="en-US" dirty="0">
              <a:latin typeface="Times New Roman" charset="0"/>
              <a:ea typeface="MS PGothic" charset="-128"/>
            </a:endParaRPr>
          </a:p>
          <a:p>
            <a:r>
              <a:rPr lang="en-US" altLang="en-US" dirty="0">
                <a:latin typeface="Times New Roman" charset="0"/>
                <a:ea typeface="MS PGothic" charset="-128"/>
              </a:rPr>
              <a:t>	c. You are limited to the following pain interventions: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Positioning</a:t>
            </a:r>
            <a:endParaRPr lang="en-IN" altLang="en-US" dirty="0">
              <a:latin typeface="Times New Roman" charset="0"/>
              <a:ea typeface="MS PGothic" charset="-128"/>
            </a:endParaRPr>
          </a:p>
          <a:p>
            <a:r>
              <a:rPr lang="en-US" altLang="en-US" dirty="0">
                <a:latin typeface="Times New Roman" charset="0"/>
                <a:ea typeface="MS PGothic" charset="-128"/>
              </a:rPr>
              <a:t>		ii. Ice packs</a:t>
            </a:r>
            <a:endParaRPr lang="en-IN" altLang="en-US" dirty="0">
              <a:latin typeface="Times New Roman" charset="0"/>
              <a:ea typeface="MS PGothic" charset="-128"/>
            </a:endParaRPr>
          </a:p>
          <a:p>
            <a:r>
              <a:rPr lang="en-US" altLang="en-US" dirty="0">
                <a:latin typeface="Times New Roman" charset="0"/>
                <a:ea typeface="MS PGothic" charset="-128"/>
              </a:rPr>
              <a:t>		iii. Extremity elevation</a:t>
            </a:r>
            <a:endParaRPr lang="en-IN" altLang="en-US" dirty="0">
              <a:latin typeface="Times New Roman" charset="0"/>
              <a:ea typeface="MS PGothic" charset="-128"/>
            </a:endParaRPr>
          </a:p>
          <a:p>
            <a:r>
              <a:rPr lang="en-US" altLang="en-US" dirty="0">
                <a:latin typeface="Times New Roman" charset="0"/>
                <a:ea typeface="MS PGothic" charset="-128"/>
              </a:rPr>
              <a:t>	d. These interventions will decrease the pain and swelling to the injury site.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Additional ALS interventions may be needed.</a:t>
            </a:r>
            <a:endParaRPr lang="en-IN" altLang="en-US" dirty="0">
              <a:latin typeface="Times New Roman" charset="0"/>
              <a:ea typeface="MS PGothic" charset="-128"/>
            </a:endParaRPr>
          </a:p>
          <a:p>
            <a:r>
              <a:rPr lang="en-US" altLang="en-US" dirty="0">
                <a:latin typeface="Times New Roman" charset="0"/>
                <a:ea typeface="MS PGothic" charset="-128"/>
              </a:rPr>
              <a:t>	e. Another important tool is kindness and providing emotional support.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499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32F215D-8523-9448-8686-F5F66DF76C35}" type="slidenum">
              <a:rPr lang="en-US" altLang="en-US" sz="1200"/>
              <a:pPr eaLnBrk="1" hangingPunct="1"/>
              <a:t>204</a:t>
            </a:fld>
            <a:endParaRPr lang="en-US" altLang="en-US" sz="1200"/>
          </a:p>
        </p:txBody>
      </p:sp>
    </p:spTree>
    <p:extLst>
      <p:ext uri="{BB962C8B-B14F-4D97-AF65-F5344CB8AC3E}">
        <p14:creationId xmlns:p14="http://schemas.microsoft.com/office/powerpoint/2010/main" val="358954575"/>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Slide Image Placeholder 1"/>
          <p:cNvSpPr>
            <a:spLocks noGrp="1" noRot="1" noChangeAspect="1" noTextEdit="1"/>
          </p:cNvSpPr>
          <p:nvPr>
            <p:ph type="sldImg"/>
          </p:nvPr>
        </p:nvSpPr>
        <p:spPr>
          <a:ln/>
        </p:spPr>
      </p:sp>
      <p:sp>
        <p:nvSpPr>
          <p:cNvPr id="500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XV. Disaster Management</a:t>
            </a:r>
          </a:p>
          <a:p>
            <a:r>
              <a:rPr lang="en-US" altLang="en-US" dirty="0">
                <a:latin typeface="Times New Roman" charset="0"/>
                <a:ea typeface="MS PGothic" charset="-128"/>
              </a:rPr>
              <a:t>A. The </a:t>
            </a:r>
            <a:r>
              <a:rPr lang="en-US" altLang="en-US" dirty="0" err="1">
                <a:latin typeface="Times New Roman" charset="0"/>
                <a:ea typeface="MS PGothic" charset="-128"/>
              </a:rPr>
              <a:t>JumpSTART</a:t>
            </a:r>
            <a:r>
              <a:rPr lang="en-US" altLang="en-US" dirty="0">
                <a:latin typeface="Times New Roman" charset="0"/>
                <a:ea typeface="MS PGothic" charset="-128"/>
              </a:rPr>
              <a:t> triage system was developed for pediatric patients.</a:t>
            </a:r>
          </a:p>
          <a:p>
            <a:r>
              <a:rPr lang="en-US" altLang="en-US" dirty="0">
                <a:latin typeface="Times New Roman" charset="0"/>
                <a:ea typeface="MS PGothic" charset="-128"/>
              </a:rPr>
              <a:t>	1. Intended for patients younger than age 8 years and weighing less than 100 lb.</a:t>
            </a:r>
            <a:endParaRPr lang="en-IN" altLang="en-US" dirty="0">
              <a:latin typeface="Times New Roman" charset="0"/>
              <a:ea typeface="MS PGothic" charset="-128"/>
            </a:endParaRPr>
          </a:p>
          <a:p>
            <a:r>
              <a:rPr lang="en-US" altLang="en-US" dirty="0">
                <a:latin typeface="Times New Roman" charset="0"/>
                <a:ea typeface="MS PGothic" charset="-128"/>
              </a:rPr>
              <a:t>	2. There are four triage categories in the </a:t>
            </a:r>
            <a:r>
              <a:rPr lang="en-US" altLang="en-US" dirty="0" err="1">
                <a:latin typeface="Times New Roman" charset="0"/>
                <a:ea typeface="MS PGothic" charset="-128"/>
              </a:rPr>
              <a:t>JumpSTART</a:t>
            </a:r>
            <a:r>
              <a:rPr lang="en-US" altLang="en-US" dirty="0">
                <a:latin typeface="Times New Roman" charset="0"/>
                <a:ea typeface="MS PGothic" charset="-128"/>
              </a:rPr>
              <a:t> system, designated by colors corresponding to different levels of </a:t>
            </a:r>
            <a:r>
              <a:rPr lang="en-US" altLang="en-US" dirty="0" smtClean="0">
                <a:latin typeface="Times New Roman" charset="0"/>
                <a:ea typeface="MS PGothic" charset="-128"/>
              </a:rPr>
              <a:t>urgency:</a:t>
            </a:r>
            <a:r>
              <a:rPr lang="en-US" altLang="en-US" baseline="0" dirty="0" smtClean="0">
                <a:latin typeface="Times New Roman" charset="0"/>
                <a:ea typeface="MS PGothic" charset="-128"/>
              </a:rPr>
              <a:t> Green, yellow, red and black</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00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F2CBE74-CA71-B345-9D51-3FCA43CB5CE4}" type="slidenum">
              <a:rPr lang="en-US" altLang="en-US" sz="1200"/>
              <a:pPr eaLnBrk="1" hangingPunct="1"/>
              <a:t>205</a:t>
            </a:fld>
            <a:endParaRPr lang="en-US" altLang="en-US" sz="1200"/>
          </a:p>
        </p:txBody>
      </p:sp>
    </p:spTree>
    <p:extLst>
      <p:ext uri="{BB962C8B-B14F-4D97-AF65-F5344CB8AC3E}">
        <p14:creationId xmlns:p14="http://schemas.microsoft.com/office/powerpoint/2010/main" val="667977602"/>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Slide Image Placeholder 1"/>
          <p:cNvSpPr>
            <a:spLocks noGrp="1" noRot="1" noChangeAspect="1" noTextEdit="1"/>
          </p:cNvSpPr>
          <p:nvPr>
            <p:ph type="sldImg"/>
          </p:nvPr>
        </p:nvSpPr>
        <p:spPr>
          <a:ln/>
        </p:spPr>
      </p:sp>
      <p:sp>
        <p:nvSpPr>
          <p:cNvPr id="501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Decision points include:</a:t>
            </a:r>
            <a:endParaRPr lang="en-IN" altLang="en-US" dirty="0">
              <a:latin typeface="Times New Roman" charset="0"/>
              <a:ea typeface="MS PGothic" charset="-128"/>
            </a:endParaRPr>
          </a:p>
          <a:p>
            <a:r>
              <a:rPr lang="en-US" altLang="en-US" dirty="0">
                <a:latin typeface="Times New Roman" charset="0"/>
                <a:ea typeface="MS PGothic" charset="-128"/>
              </a:rPr>
              <a:t>	a. Able to walk (except in infants)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Green tag: minor, not in need of immediate treatment</a:t>
            </a:r>
            <a:endParaRPr lang="en-IN" altLang="en-US" dirty="0">
              <a:latin typeface="Times New Roman" charset="0"/>
              <a:ea typeface="MS PGothic" charset="-128"/>
            </a:endParaRPr>
          </a:p>
          <a:p>
            <a:r>
              <a:rPr lang="en-US" altLang="en-US" dirty="0">
                <a:latin typeface="Times New Roman" charset="0"/>
                <a:ea typeface="MS PGothic" charset="-128"/>
              </a:rPr>
              <a:t>	b. Presence of spontaneous breathing, with a peripheral pulse, and appropriately responsive to painful stimuli</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Yellow tag: delayed treatment</a:t>
            </a:r>
            <a:endParaRPr lang="en-IN" altLang="en-US" dirty="0">
              <a:latin typeface="Times New Roman" charset="0"/>
              <a:ea typeface="MS PGothic" charset="-128"/>
            </a:endParaRPr>
          </a:p>
        </p:txBody>
      </p:sp>
      <p:sp>
        <p:nvSpPr>
          <p:cNvPr id="501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1169EF3-D6D6-5C4C-8EEF-FBE5A7406E70}" type="slidenum">
              <a:rPr lang="en-US" altLang="en-US" sz="1200"/>
              <a:pPr eaLnBrk="1" hangingPunct="1"/>
              <a:t>206</a:t>
            </a:fld>
            <a:endParaRPr lang="en-US" altLang="en-US" sz="1200"/>
          </a:p>
        </p:txBody>
      </p:sp>
    </p:spTree>
    <p:extLst>
      <p:ext uri="{BB962C8B-B14F-4D97-AF65-F5344CB8AC3E}">
        <p14:creationId xmlns:p14="http://schemas.microsoft.com/office/powerpoint/2010/main" val="1802533945"/>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Slide Image Placeholder 1"/>
          <p:cNvSpPr>
            <a:spLocks noGrp="1" noRot="1" noChangeAspect="1" noTextEdit="1"/>
          </p:cNvSpPr>
          <p:nvPr>
            <p:ph type="sldImg"/>
          </p:nvPr>
        </p:nvSpPr>
        <p:spPr>
          <a:ln/>
        </p:spPr>
      </p:sp>
      <p:sp>
        <p:nvSpPr>
          <p:cNvPr id="502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c. Apnea responsive to positioning or rescue breathing, respiratory failure, breathing but without a pulse, or inappropriate painful response.</a:t>
            </a:r>
            <a:endParaRPr lang="en-IN" altLang="en-US">
              <a:latin typeface="Times New Roman" charset="0"/>
              <a:ea typeface="MS PGothic" charset="-128"/>
            </a:endParaRPr>
          </a:p>
          <a:p>
            <a:r>
              <a:rPr lang="en-US" altLang="en-US">
                <a:latin typeface="Times New Roman" charset="0"/>
                <a:ea typeface="MS PGothic" charset="-128"/>
              </a:rPr>
              <a:t>	i. Red tag: immediate response</a:t>
            </a:r>
            <a:endParaRPr lang="en-IN" altLang="en-US">
              <a:latin typeface="Times New Roman" charset="0"/>
              <a:ea typeface="MS PGothic" charset="-128"/>
            </a:endParaRPr>
          </a:p>
          <a:p>
            <a:r>
              <a:rPr lang="en-US" altLang="en-US">
                <a:latin typeface="Times New Roman" charset="0"/>
                <a:ea typeface="MS PGothic" charset="-128"/>
              </a:rPr>
              <a:t>d. Apneic and without pulse, or apneic and unresponsive to rescue breathing</a:t>
            </a:r>
            <a:endParaRPr lang="en-IN" altLang="en-US">
              <a:latin typeface="Times New Roman" charset="0"/>
              <a:ea typeface="MS PGothic" charset="-128"/>
            </a:endParaRPr>
          </a:p>
          <a:p>
            <a:r>
              <a:rPr lang="en-US" altLang="en-US">
                <a:latin typeface="Times New Roman" charset="0"/>
                <a:ea typeface="MS PGothic" charset="-128"/>
              </a:rPr>
              <a:t>	i. Black tag: considered deceased or expectant deceased</a:t>
            </a:r>
            <a:endParaRPr lang="en-IN" altLang="en-US">
              <a:latin typeface="Times New Roman" charset="0"/>
              <a:ea typeface="MS PGothic" charset="-128"/>
            </a:endParaRPr>
          </a:p>
        </p:txBody>
      </p:sp>
      <p:sp>
        <p:nvSpPr>
          <p:cNvPr id="502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AAB31F3-6E75-CD41-A23A-FB6857935A00}" type="slidenum">
              <a:rPr lang="en-US" altLang="en-US" sz="1200"/>
              <a:pPr eaLnBrk="1" hangingPunct="1"/>
              <a:t>207</a:t>
            </a:fld>
            <a:endParaRPr lang="en-US" altLang="en-US" sz="1200"/>
          </a:p>
        </p:txBody>
      </p:sp>
    </p:spTree>
    <p:extLst>
      <p:ext uri="{BB962C8B-B14F-4D97-AF65-F5344CB8AC3E}">
        <p14:creationId xmlns:p14="http://schemas.microsoft.com/office/powerpoint/2010/main" val="636205386"/>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Slide Image Placeholder 1"/>
          <p:cNvSpPr>
            <a:spLocks noGrp="1" noRot="1" noChangeAspect="1" noTextEdit="1"/>
          </p:cNvSpPr>
          <p:nvPr>
            <p:ph type="sldImg"/>
          </p:nvPr>
        </p:nvSpPr>
        <p:spPr>
          <a:ln/>
        </p:spPr>
      </p:sp>
      <p:sp>
        <p:nvSpPr>
          <p:cNvPr id="503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screen illustrates the JumpSTART triage system. </a:t>
            </a:r>
          </a:p>
          <a:p>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503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1C027ED-BE79-5747-B91B-124A65E78806}" type="slidenum">
              <a:rPr lang="en-US" altLang="en-US" sz="1200"/>
              <a:pPr eaLnBrk="1" hangingPunct="1"/>
              <a:t>208</a:t>
            </a:fld>
            <a:endParaRPr lang="en-US" altLang="en-US" sz="1200"/>
          </a:p>
        </p:txBody>
      </p:sp>
    </p:spTree>
    <p:extLst>
      <p:ext uri="{BB962C8B-B14F-4D97-AF65-F5344CB8AC3E}">
        <p14:creationId xmlns:p14="http://schemas.microsoft.com/office/powerpoint/2010/main" val="382844089"/>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Slide Image Placeholder 1"/>
          <p:cNvSpPr>
            <a:spLocks noGrp="1" noRot="1" noChangeAspect="1" noTextEdit="1"/>
          </p:cNvSpPr>
          <p:nvPr>
            <p:ph type="sldImg"/>
          </p:nvPr>
        </p:nvSpPr>
        <p:spPr>
          <a:ln/>
        </p:spPr>
      </p:sp>
      <p:sp>
        <p:nvSpPr>
          <p:cNvPr id="504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XVI. Child Abuse and Neglect</a:t>
            </a:r>
          </a:p>
          <a:p>
            <a:r>
              <a:rPr lang="en-US" altLang="en-US" dirty="0">
                <a:latin typeface="Times New Roman" charset="0"/>
                <a:ea typeface="MS PGothic" charset="-128"/>
              </a:rPr>
              <a:t>A. Child abuse means any improper or excessive action that injures or otherwise harms a child or infant.</a:t>
            </a:r>
          </a:p>
          <a:p>
            <a:r>
              <a:rPr lang="en-US" altLang="en-US" dirty="0">
                <a:latin typeface="Times New Roman" charset="0"/>
                <a:ea typeface="MS PGothic" charset="-128"/>
              </a:rPr>
              <a:t>	1. Includes physical abuse, sexual abuse, neglect, and emotional abuse</a:t>
            </a:r>
            <a:endParaRPr lang="en-IN" altLang="en-US" dirty="0">
              <a:latin typeface="Times New Roman" charset="0"/>
              <a:ea typeface="MS PGothic" charset="-128"/>
            </a:endParaRPr>
          </a:p>
          <a:p>
            <a:r>
              <a:rPr lang="en-US" altLang="en-US" dirty="0">
                <a:latin typeface="Times New Roman" charset="0"/>
                <a:ea typeface="MS PGothic" charset="-128"/>
              </a:rPr>
              <a:t>	2. Over half a million children are victims of child abuse annually.</a:t>
            </a:r>
            <a:endParaRPr lang="en-IN" altLang="en-US" dirty="0">
              <a:latin typeface="Times New Roman" charset="0"/>
              <a:ea typeface="MS PGothic" charset="-128"/>
            </a:endParaRPr>
          </a:p>
          <a:p>
            <a:r>
              <a:rPr lang="en-US" altLang="en-US" dirty="0">
                <a:latin typeface="Times New Roman" charset="0"/>
                <a:ea typeface="MS PGothic" charset="-128"/>
              </a:rPr>
              <a:t>		a. Many of these children suffer life-threatening injuries and some die.</a:t>
            </a:r>
            <a:endParaRPr lang="en-IN" altLang="en-US" dirty="0">
              <a:latin typeface="Times New Roman" charset="0"/>
              <a:ea typeface="MS PGothic" charset="-128"/>
            </a:endParaRPr>
          </a:p>
          <a:p>
            <a:r>
              <a:rPr lang="en-US" altLang="en-US" dirty="0">
                <a:latin typeface="Times New Roman" charset="0"/>
                <a:ea typeface="MS PGothic" charset="-128"/>
              </a:rPr>
              <a:t>		b. If suspected child abuse is not reported, the abuse is likely to happen again, perhaps causing permanent injury or even death.</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Must be aware of the signs of child abuse and neglect</a:t>
            </a:r>
            <a:endParaRPr lang="en-IN" altLang="en-US" dirty="0">
              <a:latin typeface="Times New Roman" charset="0"/>
              <a:ea typeface="MS PGothic" charset="-128"/>
            </a:endParaRPr>
          </a:p>
          <a:p>
            <a:r>
              <a:rPr lang="en-US" altLang="en-US" dirty="0">
                <a:latin typeface="Times New Roman" charset="0"/>
                <a:ea typeface="MS PGothic" charset="-128"/>
              </a:rPr>
              <a:t>			ii. It is your responsibility to report it to law enforcement or child protection agencies.</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504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6E3D15A-E5C3-2249-8285-06A9FC50CF27}" type="slidenum">
              <a:rPr lang="en-US" altLang="en-US" sz="1200"/>
              <a:pPr eaLnBrk="1" hangingPunct="1"/>
              <a:t>209</a:t>
            </a:fld>
            <a:endParaRPr lang="en-US" altLang="en-US" sz="1200"/>
          </a:p>
        </p:txBody>
      </p:sp>
    </p:spTree>
    <p:extLst>
      <p:ext uri="{BB962C8B-B14F-4D97-AF65-F5344CB8AC3E}">
        <p14:creationId xmlns:p14="http://schemas.microsoft.com/office/powerpoint/2010/main" val="599597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Slide Image Placeholder 1"/>
          <p:cNvSpPr>
            <a:spLocks noGrp="1" noRot="1" noChangeAspect="1" noTextEdit="1"/>
          </p:cNvSpPr>
          <p:nvPr>
            <p:ph type="sldImg"/>
          </p:nvPr>
        </p:nvSpPr>
        <p:spPr>
          <a:ln/>
        </p:spPr>
      </p:sp>
      <p:sp>
        <p:nvSpPr>
          <p:cNvPr id="312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Infants in this group also begin teething and explore their world by putting objects in their mouths.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Higher risk for choking and poisonings</a:t>
            </a:r>
            <a:endParaRPr lang="en-IN" altLang="en-US" dirty="0">
              <a:latin typeface="Times New Roman" charset="0"/>
              <a:ea typeface="MS PGothic" charset="-128"/>
            </a:endParaRPr>
          </a:p>
          <a:p>
            <a:r>
              <a:rPr lang="en-US" altLang="en-US" dirty="0">
                <a:latin typeface="Times New Roman" charset="0"/>
                <a:ea typeface="MS PGothic" charset="-128"/>
              </a:rPr>
              <a:t>f. May cry if separated from their parents or caregivers.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Called separation </a:t>
            </a:r>
            <a:r>
              <a:rPr lang="en-US" altLang="en-US" dirty="0" smtClean="0">
                <a:latin typeface="Times New Roman" charset="0"/>
                <a:ea typeface="MS PGothic" charset="-128"/>
              </a:rPr>
              <a:t>anxiety,</a:t>
            </a:r>
            <a:r>
              <a:rPr lang="en-US" altLang="en-US" baseline="0" dirty="0" smtClean="0">
                <a:latin typeface="Times New Roman" charset="0"/>
                <a:ea typeface="MS PGothic" charset="-128"/>
              </a:rPr>
              <a:t> which is common and normal.</a:t>
            </a:r>
            <a:endParaRPr lang="en-IN" altLang="en-US" dirty="0">
              <a:latin typeface="Times New Roman" charset="0"/>
              <a:ea typeface="MS PGothic" charset="-128"/>
            </a:endParaRPr>
          </a:p>
          <a:p>
            <a:r>
              <a:rPr lang="en-US" altLang="en-US" dirty="0">
                <a:latin typeface="Times New Roman" charset="0"/>
                <a:ea typeface="MS PGothic" charset="-128"/>
              </a:rPr>
              <a:t>	ii. Assess while keeping the caregiver close by.</a:t>
            </a:r>
            <a:endParaRPr lang="en-IN" altLang="en-US" dirty="0">
              <a:latin typeface="Times New Roman" charset="0"/>
              <a:ea typeface="MS PGothic" charset="-128"/>
            </a:endParaRPr>
          </a:p>
          <a:p>
            <a:r>
              <a:rPr lang="en-US" altLang="en-US" dirty="0">
                <a:latin typeface="Times New Roman" charset="0"/>
                <a:ea typeface="MS PGothic" charset="-128"/>
              </a:rPr>
              <a:t>g. Persistent crying or irritability can be a symptom of serious illness.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2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EEB3A6A-ABF5-CD43-AB86-B2B458DCDD2A}" type="slidenum">
              <a:rPr lang="en-US" altLang="en-US" sz="1200"/>
              <a:pPr eaLnBrk="1" hangingPunct="1"/>
              <a:t>21</a:t>
            </a:fld>
            <a:endParaRPr lang="en-US" altLang="en-US" sz="1200"/>
          </a:p>
        </p:txBody>
      </p:sp>
    </p:spTree>
    <p:extLst>
      <p:ext uri="{BB962C8B-B14F-4D97-AF65-F5344CB8AC3E}">
        <p14:creationId xmlns:p14="http://schemas.microsoft.com/office/powerpoint/2010/main" val="78151933"/>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Slide Image Placeholder 1"/>
          <p:cNvSpPr>
            <a:spLocks noGrp="1" noRot="1" noChangeAspect="1" noTextEdit="1"/>
          </p:cNvSpPr>
          <p:nvPr>
            <p:ph type="sldImg"/>
          </p:nvPr>
        </p:nvSpPr>
        <p:spPr>
          <a:ln/>
        </p:spPr>
      </p:sp>
      <p:sp>
        <p:nvSpPr>
          <p:cNvPr id="505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Signs of abuse</a:t>
            </a:r>
          </a:p>
          <a:p>
            <a:r>
              <a:rPr lang="en-US" altLang="en-US" dirty="0">
                <a:latin typeface="Times New Roman" charset="0"/>
                <a:ea typeface="MS PGothic" charset="-128"/>
              </a:rPr>
              <a:t>	1. As an EMT you will be called to homes because of reported injury to a child.</a:t>
            </a:r>
            <a:endParaRPr lang="en-IN" altLang="en-US" dirty="0">
              <a:latin typeface="Times New Roman" charset="0"/>
              <a:ea typeface="MS PGothic" charset="-128"/>
            </a:endParaRPr>
          </a:p>
          <a:p>
            <a:r>
              <a:rPr lang="en-US" altLang="en-US" dirty="0">
                <a:latin typeface="Times New Roman" charset="0"/>
                <a:ea typeface="MS PGothic" charset="-128"/>
              </a:rPr>
              <a:t>	2. Child abuse occurs in every socioeconomic status, so you must be aware of the patient’s surroundings and document your findings objectively.</a:t>
            </a:r>
            <a:endParaRPr lang="en-IN" altLang="en-US" dirty="0">
              <a:latin typeface="Times New Roman" charset="0"/>
              <a:ea typeface="MS PGothic" charset="-128"/>
            </a:endParaRPr>
          </a:p>
          <a:p>
            <a:r>
              <a:rPr lang="en-US" altLang="en-US" dirty="0">
                <a:latin typeface="Times New Roman" charset="0"/>
                <a:ea typeface="MS PGothic" charset="-128"/>
              </a:rPr>
              <a:t>		a. You may be called to testify in abuse cases; it is essential to record all findings, including any statements made by caregivers or others on the scene.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05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57A1EE9-B370-6541-AFD8-CA788FE050DF}" type="slidenum">
              <a:rPr lang="en-US" altLang="en-US" sz="1200"/>
              <a:pPr eaLnBrk="1" hangingPunct="1"/>
              <a:t>210</a:t>
            </a:fld>
            <a:endParaRPr lang="en-US" altLang="en-US" sz="1200"/>
          </a:p>
        </p:txBody>
      </p:sp>
    </p:spTree>
    <p:extLst>
      <p:ext uri="{BB962C8B-B14F-4D97-AF65-F5344CB8AC3E}">
        <p14:creationId xmlns:p14="http://schemas.microsoft.com/office/powerpoint/2010/main" val="1440414953"/>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Slide Image Placeholder 1"/>
          <p:cNvSpPr>
            <a:spLocks noGrp="1" noRot="1" noChangeAspect="1" noTextEdit="1"/>
          </p:cNvSpPr>
          <p:nvPr>
            <p:ph type="sldImg"/>
          </p:nvPr>
        </p:nvSpPr>
        <p:spPr>
          <a:ln/>
        </p:spPr>
      </p:sp>
      <p:sp>
        <p:nvSpPr>
          <p:cNvPr id="506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Ask yourself the following questions:</a:t>
            </a:r>
            <a:endParaRPr lang="en-IN" altLang="en-US" dirty="0">
              <a:latin typeface="Times New Roman" charset="0"/>
              <a:ea typeface="MS PGothic" charset="-128"/>
            </a:endParaRPr>
          </a:p>
          <a:p>
            <a:r>
              <a:rPr lang="en-US" altLang="en-US" dirty="0">
                <a:latin typeface="Times New Roman" charset="0"/>
                <a:ea typeface="MS PGothic" charset="-128"/>
              </a:rPr>
              <a:t>	a. Is the injury typical for the developmental level of the child?</a:t>
            </a:r>
            <a:endParaRPr lang="en-IN" altLang="en-US" dirty="0">
              <a:latin typeface="Times New Roman" charset="0"/>
              <a:ea typeface="MS PGothic" charset="-128"/>
            </a:endParaRPr>
          </a:p>
          <a:p>
            <a:r>
              <a:rPr lang="en-US" altLang="en-US" dirty="0">
                <a:latin typeface="Times New Roman" charset="0"/>
                <a:ea typeface="MS PGothic" charset="-128"/>
              </a:rPr>
              <a:t>	b. Is the MOI reported consistent with the injury</a:t>
            </a:r>
            <a:r>
              <a:rPr lang="en-US" altLang="en-US" dirty="0" smtClean="0">
                <a:latin typeface="Times New Roman" charset="0"/>
                <a:ea typeface="MS PGothic" charset="-128"/>
              </a:rPr>
              <a:t>? Is the report “they fell down the stairs” but have</a:t>
            </a:r>
            <a:r>
              <a:rPr lang="en-US" altLang="en-US" baseline="0" dirty="0" smtClean="0">
                <a:latin typeface="Times New Roman" charset="0"/>
                <a:ea typeface="MS PGothic" charset="-128"/>
              </a:rPr>
              <a:t> old bruises on their bottom?</a:t>
            </a:r>
            <a:endParaRPr lang="en-IN" altLang="en-US" dirty="0">
              <a:latin typeface="Times New Roman" charset="0"/>
              <a:ea typeface="MS PGothic" charset="-128"/>
            </a:endParaRPr>
          </a:p>
          <a:p>
            <a:r>
              <a:rPr lang="en-US" altLang="en-US" dirty="0">
                <a:latin typeface="Times New Roman" charset="0"/>
                <a:ea typeface="MS PGothic" charset="-128"/>
              </a:rPr>
              <a:t>	c. Is the parent or caregiver behaving appropriately?</a:t>
            </a:r>
            <a:endParaRPr lang="en-IN" altLang="en-US" dirty="0">
              <a:latin typeface="Times New Roman" charset="0"/>
              <a:ea typeface="MS PGothic" charset="-128"/>
            </a:endParaRPr>
          </a:p>
          <a:p>
            <a:r>
              <a:rPr lang="en-US" altLang="en-US" dirty="0">
                <a:latin typeface="Times New Roman" charset="0"/>
                <a:ea typeface="MS PGothic" charset="-128"/>
              </a:rPr>
              <a:t>	d. Is there evidence of drinking or drug use at the scene?</a:t>
            </a:r>
            <a:endParaRPr lang="en-IN" altLang="en-US" dirty="0">
              <a:latin typeface="Times New Roman" charset="0"/>
              <a:ea typeface="MS PGothic" charset="-128"/>
            </a:endParaRPr>
          </a:p>
          <a:p>
            <a:r>
              <a:rPr lang="en-US" altLang="en-US" dirty="0">
                <a:latin typeface="Times New Roman" charset="0"/>
                <a:ea typeface="MS PGothic" charset="-128"/>
              </a:rPr>
              <a:t>	e. Was there a delay in seeking care for the child?</a:t>
            </a:r>
            <a:endParaRPr lang="en-IN" altLang="en-US" dirty="0">
              <a:latin typeface="Times New Roman" charset="0"/>
              <a:ea typeface="MS PGothic" charset="-128"/>
            </a:endParaRPr>
          </a:p>
          <a:p>
            <a:r>
              <a:rPr lang="en-US" altLang="en-US" dirty="0">
                <a:latin typeface="Times New Roman" charset="0"/>
                <a:ea typeface="MS PGothic" charset="-128"/>
              </a:rPr>
              <a:t>	f. Is there a good relationship between the caregiver and the child?</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06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EA82DD5-5AFC-EC4B-81DB-A61555698669}" type="slidenum">
              <a:rPr lang="en-US" altLang="en-US" sz="1200"/>
              <a:pPr eaLnBrk="1" hangingPunct="1"/>
              <a:t>211</a:t>
            </a:fld>
            <a:endParaRPr lang="en-US" altLang="en-US" sz="1200"/>
          </a:p>
        </p:txBody>
      </p:sp>
    </p:spTree>
    <p:extLst>
      <p:ext uri="{BB962C8B-B14F-4D97-AF65-F5344CB8AC3E}">
        <p14:creationId xmlns:p14="http://schemas.microsoft.com/office/powerpoint/2010/main" val="470962440"/>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Slide Image Placeholder 1"/>
          <p:cNvSpPr>
            <a:spLocks noGrp="1" noRot="1" noChangeAspect="1" noTextEdit="1"/>
          </p:cNvSpPr>
          <p:nvPr>
            <p:ph type="sldImg"/>
          </p:nvPr>
        </p:nvSpPr>
        <p:spPr>
          <a:ln/>
        </p:spPr>
      </p:sp>
      <p:sp>
        <p:nvSpPr>
          <p:cNvPr id="507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g. Does the child have multiple injuries at different stages of healing?</a:t>
            </a:r>
            <a:endParaRPr lang="en-IN" altLang="en-US">
              <a:latin typeface="Times New Roman" charset="0"/>
              <a:ea typeface="MS PGothic" charset="-128"/>
            </a:endParaRPr>
          </a:p>
          <a:p>
            <a:r>
              <a:rPr lang="en-US" altLang="en-US">
                <a:latin typeface="Times New Roman" charset="0"/>
                <a:ea typeface="MS PGothic" charset="-128"/>
              </a:rPr>
              <a:t>h. Does the child have any unusual marks or bruises that may have been caused by cigarettes, grids, or branding injuries?</a:t>
            </a:r>
            <a:endParaRPr lang="en-IN" altLang="en-US">
              <a:latin typeface="Times New Roman" charset="0"/>
              <a:ea typeface="MS PGothic" charset="-128"/>
            </a:endParaRPr>
          </a:p>
          <a:p>
            <a:r>
              <a:rPr lang="en-US" altLang="en-US">
                <a:latin typeface="Times New Roman" charset="0"/>
                <a:ea typeface="MS PGothic" charset="-128"/>
              </a:rPr>
              <a:t>i. Does the child have several types of injuries?</a:t>
            </a:r>
            <a:endParaRPr lang="en-IN" altLang="en-US">
              <a:latin typeface="Times New Roman" charset="0"/>
              <a:ea typeface="MS PGothic" charset="-128"/>
            </a:endParaRPr>
          </a:p>
          <a:p>
            <a:r>
              <a:rPr lang="en-US" altLang="en-US">
                <a:latin typeface="Times New Roman" charset="0"/>
                <a:ea typeface="MS PGothic" charset="-128"/>
              </a:rPr>
              <a:t>j. Does the child have any burns on the hands or feet that involve a glove distribution?</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507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F3E6492-810E-D345-BE49-17E82F514792}" type="slidenum">
              <a:rPr lang="en-US" altLang="en-US" sz="1200"/>
              <a:pPr eaLnBrk="1" hangingPunct="1"/>
              <a:t>212</a:t>
            </a:fld>
            <a:endParaRPr lang="en-US" altLang="en-US" sz="1200"/>
          </a:p>
        </p:txBody>
      </p:sp>
    </p:spTree>
    <p:extLst>
      <p:ext uri="{BB962C8B-B14F-4D97-AF65-F5344CB8AC3E}">
        <p14:creationId xmlns:p14="http://schemas.microsoft.com/office/powerpoint/2010/main" val="1988489885"/>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Slide Image Placeholder 1"/>
          <p:cNvSpPr>
            <a:spLocks noGrp="1" noRot="1" noChangeAspect="1" noTextEdit="1"/>
          </p:cNvSpPr>
          <p:nvPr>
            <p:ph type="sldImg"/>
          </p:nvPr>
        </p:nvSpPr>
        <p:spPr>
          <a:ln/>
        </p:spPr>
      </p:sp>
      <p:sp>
        <p:nvSpPr>
          <p:cNvPr id="508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k. Is there an unexplained decreased level of consciousness?</a:t>
            </a:r>
            <a:endParaRPr lang="en-IN" altLang="en-US">
              <a:latin typeface="Times New Roman" charset="0"/>
              <a:ea typeface="MS PGothic" charset="-128"/>
            </a:endParaRPr>
          </a:p>
          <a:p>
            <a:r>
              <a:rPr lang="en-US" altLang="en-US">
                <a:latin typeface="Times New Roman" charset="0"/>
                <a:ea typeface="MS PGothic" charset="-128"/>
              </a:rPr>
              <a:t>l. Is the child clean and an appropriate weight for his or her age?</a:t>
            </a:r>
            <a:endParaRPr lang="en-IN" altLang="en-US">
              <a:latin typeface="Times New Roman" charset="0"/>
              <a:ea typeface="MS PGothic" charset="-128"/>
            </a:endParaRPr>
          </a:p>
          <a:p>
            <a:r>
              <a:rPr lang="en-US" altLang="en-US">
                <a:latin typeface="Times New Roman" charset="0"/>
                <a:ea typeface="MS PGothic" charset="-128"/>
              </a:rPr>
              <a:t>m. Is there any rectal or vaginal bleeding?</a:t>
            </a:r>
            <a:endParaRPr lang="en-IN" altLang="en-US">
              <a:latin typeface="Times New Roman" charset="0"/>
              <a:ea typeface="MS PGothic" charset="-128"/>
            </a:endParaRPr>
          </a:p>
          <a:p>
            <a:r>
              <a:rPr lang="en-US" altLang="en-US">
                <a:latin typeface="Times New Roman" charset="0"/>
                <a:ea typeface="MS PGothic" charset="-128"/>
              </a:rPr>
              <a:t>n. What does the home look like? Clean or dirty? Is it warm or cold? Is there food?</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508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B307022-77BC-2A4B-853B-0EFDD770268D}" type="slidenum">
              <a:rPr lang="en-US" altLang="en-US" sz="1200"/>
              <a:pPr eaLnBrk="1" hangingPunct="1"/>
              <a:t>213</a:t>
            </a:fld>
            <a:endParaRPr lang="en-US" altLang="en-US" sz="1200"/>
          </a:p>
        </p:txBody>
      </p:sp>
    </p:spTree>
    <p:extLst>
      <p:ext uri="{BB962C8B-B14F-4D97-AF65-F5344CB8AC3E}">
        <p14:creationId xmlns:p14="http://schemas.microsoft.com/office/powerpoint/2010/main" val="1408982581"/>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Slide Image Placeholder 1"/>
          <p:cNvSpPr>
            <a:spLocks noGrp="1" noRot="1" noChangeAspect="1" noTextEdit="1"/>
          </p:cNvSpPr>
          <p:nvPr>
            <p:ph type="sldImg"/>
          </p:nvPr>
        </p:nvSpPr>
        <p:spPr>
          <a:ln/>
        </p:spPr>
      </p:sp>
      <p:sp>
        <p:nvSpPr>
          <p:cNvPr id="509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4. The mnemonic CHILD ABUSE may help you remember the points to look for. </a:t>
            </a:r>
            <a:endParaRPr lang="en-IN" altLang="en-US">
              <a:latin typeface="Times New Roman" charset="0"/>
              <a:ea typeface="MS PGothic" charset="-128"/>
            </a:endParaRPr>
          </a:p>
          <a:p>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509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7A6AB10-DBE7-9F49-AC34-5A12D608A796}" type="slidenum">
              <a:rPr lang="en-US" altLang="en-US" sz="1200"/>
              <a:pPr eaLnBrk="1" hangingPunct="1"/>
              <a:t>214</a:t>
            </a:fld>
            <a:endParaRPr lang="en-US" altLang="en-US" sz="1200"/>
          </a:p>
        </p:txBody>
      </p:sp>
    </p:spTree>
    <p:extLst>
      <p:ext uri="{BB962C8B-B14F-4D97-AF65-F5344CB8AC3E}">
        <p14:creationId xmlns:p14="http://schemas.microsoft.com/office/powerpoint/2010/main" val="468063398"/>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Slide Image Placeholder 1"/>
          <p:cNvSpPr>
            <a:spLocks noGrp="1" noRot="1" noChangeAspect="1" noTextEdit="1"/>
          </p:cNvSpPr>
          <p:nvPr>
            <p:ph type="sldImg"/>
          </p:nvPr>
        </p:nvSpPr>
        <p:spPr>
          <a:ln/>
        </p:spPr>
      </p:sp>
      <p:sp>
        <p:nvSpPr>
          <p:cNvPr id="510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5. Bruises</a:t>
            </a:r>
            <a:endParaRPr lang="en-IN" altLang="en-US" dirty="0">
              <a:latin typeface="Times New Roman" charset="0"/>
              <a:ea typeface="MS PGothic" charset="-128"/>
            </a:endParaRPr>
          </a:p>
          <a:p>
            <a:r>
              <a:rPr lang="en-US" altLang="en-US" dirty="0">
                <a:latin typeface="Times New Roman" charset="0"/>
                <a:ea typeface="MS PGothic" charset="-128"/>
              </a:rPr>
              <a:t>	a. Observe the color and location of any bruises.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New bruises are pink or red.</a:t>
            </a:r>
            <a:endParaRPr lang="en-IN" altLang="en-US" dirty="0">
              <a:latin typeface="Times New Roman" charset="0"/>
              <a:ea typeface="MS PGothic" charset="-128"/>
            </a:endParaRPr>
          </a:p>
          <a:p>
            <a:r>
              <a:rPr lang="en-US" altLang="en-US" dirty="0">
                <a:latin typeface="Times New Roman" charset="0"/>
                <a:ea typeface="MS PGothic" charset="-128"/>
              </a:rPr>
              <a:t>		ii. Over time, bruises turn blue, then green, then yellow-brown and faded.</a:t>
            </a:r>
            <a:endParaRPr lang="en-IN" altLang="en-US" dirty="0">
              <a:latin typeface="Times New Roman" charset="0"/>
              <a:ea typeface="MS PGothic" charset="-128"/>
            </a:endParaRPr>
          </a:p>
          <a:p>
            <a:r>
              <a:rPr lang="en-US" altLang="en-US" dirty="0">
                <a:latin typeface="Times New Roman" charset="0"/>
                <a:ea typeface="MS PGothic" charset="-128"/>
              </a:rPr>
              <a:t>		iii. Note the location of bruises.</a:t>
            </a:r>
            <a:endParaRPr lang="en-IN" altLang="en-US" dirty="0">
              <a:latin typeface="Times New Roman" charset="0"/>
              <a:ea typeface="MS PGothic" charset="-128"/>
            </a:endParaRPr>
          </a:p>
          <a:p>
            <a:r>
              <a:rPr lang="en-US" altLang="en-US" dirty="0">
                <a:latin typeface="Times New Roman" charset="0"/>
                <a:ea typeface="MS PGothic" charset="-128"/>
              </a:rPr>
              <a:t>			(a) Bruises to the back, buttocks, or face are suspicious and are usually inflicted by a person.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10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66C5029-87B4-2548-B184-4FE18DC24FC2}" type="slidenum">
              <a:rPr lang="en-US" altLang="en-US" sz="1200"/>
              <a:pPr eaLnBrk="1" hangingPunct="1"/>
              <a:t>215</a:t>
            </a:fld>
            <a:endParaRPr lang="en-US" altLang="en-US" sz="1200"/>
          </a:p>
        </p:txBody>
      </p:sp>
    </p:spTree>
    <p:extLst>
      <p:ext uri="{BB962C8B-B14F-4D97-AF65-F5344CB8AC3E}">
        <p14:creationId xmlns:p14="http://schemas.microsoft.com/office/powerpoint/2010/main" val="508931225"/>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Slide Image Placeholder 1"/>
          <p:cNvSpPr>
            <a:spLocks noGrp="1" noRot="1" noChangeAspect="1" noTextEdit="1"/>
          </p:cNvSpPr>
          <p:nvPr>
            <p:ph type="sldImg"/>
          </p:nvPr>
        </p:nvSpPr>
        <p:spPr>
          <a:ln/>
        </p:spPr>
      </p:sp>
      <p:sp>
        <p:nvSpPr>
          <p:cNvPr id="512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6. Burns</a:t>
            </a:r>
          </a:p>
          <a:p>
            <a:r>
              <a:rPr lang="en-US" altLang="en-US">
                <a:latin typeface="Times New Roman" charset="0"/>
                <a:ea typeface="MS PGothic" charset="-128"/>
              </a:rPr>
              <a:t>	a. Burns to the penis, testicles, vagina, or buttocks are usually inflicted by someone else.</a:t>
            </a:r>
            <a:endParaRPr lang="en-IN" altLang="en-US">
              <a:latin typeface="Times New Roman" charset="0"/>
              <a:ea typeface="MS PGothic" charset="-128"/>
            </a:endParaRPr>
          </a:p>
          <a:p>
            <a:r>
              <a:rPr lang="en-US" altLang="en-US">
                <a:latin typeface="Times New Roman" charset="0"/>
                <a:ea typeface="MS PGothic" charset="-128"/>
              </a:rPr>
              <a:t>	b. Burns that encircle a hand or foot to look like a glove are usually inflicted by someone else.</a:t>
            </a:r>
            <a:endParaRPr lang="en-IN" altLang="en-US">
              <a:latin typeface="Times New Roman" charset="0"/>
              <a:ea typeface="MS PGothic" charset="-128"/>
            </a:endParaRPr>
          </a:p>
          <a:p>
            <a:r>
              <a:rPr lang="en-US" altLang="en-US">
                <a:latin typeface="Times New Roman" charset="0"/>
                <a:ea typeface="MS PGothic" charset="-128"/>
              </a:rPr>
              <a:t>		i. You should suspect abuse if the child has cigarette burns or grid pattern burns.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512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280601-6A08-B14F-8B4D-B653811F33B4}" type="slidenum">
              <a:rPr lang="en-US" altLang="en-US" sz="1200"/>
              <a:pPr eaLnBrk="1" hangingPunct="1"/>
              <a:t>216</a:t>
            </a:fld>
            <a:endParaRPr lang="en-US" altLang="en-US" sz="1200"/>
          </a:p>
        </p:txBody>
      </p:sp>
    </p:spTree>
    <p:extLst>
      <p:ext uri="{BB962C8B-B14F-4D97-AF65-F5344CB8AC3E}">
        <p14:creationId xmlns:p14="http://schemas.microsoft.com/office/powerpoint/2010/main" val="17973257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Slide Image Placeholder 1"/>
          <p:cNvSpPr>
            <a:spLocks noGrp="1" noRot="1" noChangeAspect="1" noTextEdit="1"/>
          </p:cNvSpPr>
          <p:nvPr>
            <p:ph type="sldImg"/>
          </p:nvPr>
        </p:nvSpPr>
        <p:spPr>
          <a:ln/>
        </p:spPr>
      </p:sp>
      <p:sp>
        <p:nvSpPr>
          <p:cNvPr id="513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7. Fractures</a:t>
            </a:r>
          </a:p>
          <a:p>
            <a:r>
              <a:rPr lang="en-US" altLang="en-US">
                <a:latin typeface="Times New Roman" charset="0"/>
                <a:ea typeface="MS PGothic" charset="-128"/>
              </a:rPr>
              <a:t>	a. Fractures of the humerus or femur do not normally occur without major trauma.</a:t>
            </a:r>
            <a:endParaRPr lang="en-IN" altLang="en-US">
              <a:latin typeface="Times New Roman" charset="0"/>
              <a:ea typeface="MS PGothic" charset="-128"/>
            </a:endParaRPr>
          </a:p>
          <a:p>
            <a:r>
              <a:rPr lang="en-US" altLang="en-US">
                <a:latin typeface="Times New Roman" charset="0"/>
                <a:ea typeface="MS PGothic" charset="-128"/>
              </a:rPr>
              <a:t>	b. Falls from a bed are not usually associated with fractures.</a:t>
            </a:r>
            <a:endParaRPr lang="en-IN" altLang="en-US">
              <a:latin typeface="Times New Roman" charset="0"/>
              <a:ea typeface="MS PGothic" charset="-128"/>
            </a:endParaRPr>
          </a:p>
          <a:p>
            <a:r>
              <a:rPr lang="en-US" altLang="en-US">
                <a:latin typeface="Times New Roman" charset="0"/>
                <a:ea typeface="MS PGothic" charset="-128"/>
              </a:rPr>
              <a:t>		i. You should maintain some index of suspicion if an infant or young child sustains a femur fracture.</a:t>
            </a:r>
            <a:endParaRPr lang="en-IN" altLang="en-US">
              <a:latin typeface="Times New Roman" charset="0"/>
              <a:ea typeface="MS PGothic" charset="-128"/>
            </a:endParaRPr>
          </a:p>
          <a:p>
            <a:r>
              <a:rPr lang="en-US" altLang="en-US">
                <a:latin typeface="Times New Roman" charset="0"/>
                <a:ea typeface="MS PGothic" charset="-128"/>
              </a:rPr>
              <a:t>		ii. A complete fracture of the bone in a pediatric patient indicates that the child was exposed to a great deal of traumatic force.</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513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C0C93B7-1498-6442-9900-4C5CF775501D}" type="slidenum">
              <a:rPr lang="en-US" altLang="en-US" sz="1200"/>
              <a:pPr eaLnBrk="1" hangingPunct="1"/>
              <a:t>217</a:t>
            </a:fld>
            <a:endParaRPr lang="en-US" altLang="en-US" sz="1200"/>
          </a:p>
        </p:txBody>
      </p:sp>
    </p:spTree>
    <p:extLst>
      <p:ext uri="{BB962C8B-B14F-4D97-AF65-F5344CB8AC3E}">
        <p14:creationId xmlns:p14="http://schemas.microsoft.com/office/powerpoint/2010/main" val="1403363536"/>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Slide Image Placeholder 1"/>
          <p:cNvSpPr>
            <a:spLocks noGrp="1" noRot="1" noChangeAspect="1" noTextEdit="1"/>
          </p:cNvSpPr>
          <p:nvPr>
            <p:ph type="sldImg"/>
          </p:nvPr>
        </p:nvSpPr>
        <p:spPr>
          <a:ln/>
        </p:spPr>
      </p:sp>
      <p:sp>
        <p:nvSpPr>
          <p:cNvPr id="514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8. Shaken baby syndrome</a:t>
            </a:r>
          </a:p>
          <a:p>
            <a:r>
              <a:rPr lang="en-US" altLang="en-US" dirty="0">
                <a:latin typeface="Times New Roman" charset="0"/>
                <a:ea typeface="MS PGothic" charset="-128"/>
              </a:rPr>
              <a:t>	a. Infants may sustain life-threatening head trauma by being shaken or struck in the head.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This life-threatening condition is called shaken baby syndrome.</a:t>
            </a:r>
            <a:endParaRPr lang="en-IN" altLang="en-US" dirty="0">
              <a:latin typeface="Times New Roman" charset="0"/>
              <a:ea typeface="MS PGothic" charset="-128"/>
            </a:endParaRPr>
          </a:p>
          <a:p>
            <a:r>
              <a:rPr lang="en-US" altLang="en-US" dirty="0">
                <a:latin typeface="Times New Roman" charset="0"/>
                <a:ea typeface="MS PGothic" charset="-128"/>
              </a:rPr>
              <a:t>		ii. There is bleeding within the head and damage to the cervical spine as a result of intentional, forceful shaking.</a:t>
            </a:r>
            <a:endParaRPr lang="en-IN" altLang="en-US" dirty="0">
              <a:latin typeface="Times New Roman" charset="0"/>
              <a:ea typeface="MS PGothic" charset="-128"/>
            </a:endParaRPr>
          </a:p>
          <a:p>
            <a:r>
              <a:rPr lang="en-US" altLang="en-US" dirty="0">
                <a:latin typeface="Times New Roman" charset="0"/>
                <a:ea typeface="MS PGothic" charset="-128"/>
              </a:rPr>
              <a:t>		iii. The infant will be found unconscious, often without evidence of external trauma.</a:t>
            </a:r>
            <a:endParaRPr lang="en-IN" altLang="en-US" dirty="0">
              <a:latin typeface="Times New Roman" charset="0"/>
              <a:ea typeface="MS PGothic" charset="-128"/>
            </a:endParaRPr>
          </a:p>
          <a:p>
            <a:r>
              <a:rPr lang="en-US" altLang="en-US" dirty="0">
                <a:latin typeface="Times New Roman" charset="0"/>
                <a:ea typeface="MS PGothic" charset="-128"/>
              </a:rPr>
              <a:t>			(a) Infant may appear to be in cardiopulmonary arrest.</a:t>
            </a:r>
            <a:endParaRPr lang="en-IN" altLang="en-US" dirty="0">
              <a:latin typeface="Times New Roman" charset="0"/>
              <a:ea typeface="MS PGothic" charset="-128"/>
            </a:endParaRPr>
          </a:p>
          <a:p>
            <a:r>
              <a:rPr lang="en-US" altLang="en-US" dirty="0">
                <a:latin typeface="Times New Roman" charset="0"/>
                <a:ea typeface="MS PGothic" charset="-128"/>
              </a:rPr>
              <a:t>	</a:t>
            </a:r>
          </a:p>
        </p:txBody>
      </p:sp>
      <p:sp>
        <p:nvSpPr>
          <p:cNvPr id="514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1BD722-4EC6-1A48-B227-140E063B3DA9}" type="slidenum">
              <a:rPr lang="en-US" altLang="en-US" sz="1200"/>
              <a:pPr eaLnBrk="1" hangingPunct="1"/>
              <a:t>218</a:t>
            </a:fld>
            <a:endParaRPr lang="en-US" altLang="en-US" sz="1200"/>
          </a:p>
        </p:txBody>
      </p:sp>
    </p:spTree>
    <p:extLst>
      <p:ext uri="{BB962C8B-B14F-4D97-AF65-F5344CB8AC3E}">
        <p14:creationId xmlns:p14="http://schemas.microsoft.com/office/powerpoint/2010/main" val="518054551"/>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Slide Image Placeholder 1"/>
          <p:cNvSpPr>
            <a:spLocks noGrp="1" noRot="1" noChangeAspect="1" noTextEdit="1"/>
          </p:cNvSpPr>
          <p:nvPr>
            <p:ph type="sldImg"/>
          </p:nvPr>
        </p:nvSpPr>
        <p:spPr>
          <a:ln/>
        </p:spPr>
      </p:sp>
      <p:sp>
        <p:nvSpPr>
          <p:cNvPr id="515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b. Shaking tears blood vessels in the brain, resulting in bleeding around the brain.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pressure from the blood results in an increased cranial pressure, leading to coma and/or death.</a:t>
            </a:r>
            <a:endParaRPr lang="en-IN" altLang="en-US" dirty="0">
              <a:latin typeface="Times New Roman" charset="0"/>
              <a:ea typeface="MS PGothic" charset="-128"/>
            </a:endParaRPr>
          </a:p>
          <a:p>
            <a:r>
              <a:rPr lang="en-US" altLang="en-US" dirty="0">
                <a:latin typeface="Times New Roman" charset="0"/>
                <a:ea typeface="MS PGothic" charset="-128"/>
              </a:rPr>
              <a:t>9. Neglect</a:t>
            </a:r>
          </a:p>
          <a:p>
            <a:r>
              <a:rPr lang="en-US" altLang="en-US" dirty="0">
                <a:latin typeface="Times New Roman" charset="0"/>
                <a:ea typeface="MS PGothic" charset="-128"/>
              </a:rPr>
              <a:t>	a. Neglect is refusal or failure on the part of the caregiver to provide life necessities.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Examples are water, clothing, shelter, personal hygiene, medicine, comfort, and personal safety.</a:t>
            </a:r>
            <a:endParaRPr lang="en-IN" altLang="en-US" dirty="0">
              <a:latin typeface="Times New Roman" charset="0"/>
              <a:ea typeface="MS PGothic" charset="-128"/>
            </a:endParaRPr>
          </a:p>
          <a:p>
            <a:r>
              <a:rPr lang="en-US" altLang="en-US" dirty="0">
                <a:latin typeface="Times New Roman" charset="0"/>
                <a:ea typeface="MS PGothic" charset="-128"/>
              </a:rPr>
              <a:t>	b. Children who are neglected are often dirty, too thin, or appear developmentally delayed because of lack of stimulation.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You may observe such children when you are making calls for unrelated problems.</a:t>
            </a:r>
            <a:endParaRPr lang="en-IN" altLang="en-US" dirty="0">
              <a:latin typeface="Times New Roman" charset="0"/>
              <a:ea typeface="MS PGothic" charset="-128"/>
            </a:endParaRPr>
          </a:p>
          <a:p>
            <a:r>
              <a:rPr lang="en-US" altLang="en-US" dirty="0">
                <a:latin typeface="Times New Roman" charset="0"/>
                <a:ea typeface="MS PGothic" charset="-128"/>
              </a:rPr>
              <a:t>		ii. Report all suspected cases of neglect.</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515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3EEEA69-2BA8-A849-94BF-30B4A01942E0}" type="slidenum">
              <a:rPr lang="en-US" altLang="en-US" sz="1200"/>
              <a:pPr eaLnBrk="1" hangingPunct="1"/>
              <a:t>219</a:t>
            </a:fld>
            <a:endParaRPr lang="en-US" altLang="en-US" sz="1200"/>
          </a:p>
        </p:txBody>
      </p:sp>
    </p:spTree>
    <p:extLst>
      <p:ext uri="{BB962C8B-B14F-4D97-AF65-F5344CB8AC3E}">
        <p14:creationId xmlns:p14="http://schemas.microsoft.com/office/powerpoint/2010/main" val="1044133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a:ln/>
        </p:spPr>
      </p:sp>
      <p:sp>
        <p:nvSpPr>
          <p:cNvPr id="313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5. Assessment</a:t>
            </a:r>
            <a:endParaRPr lang="en-IN" altLang="en-US" dirty="0">
              <a:latin typeface="Times New Roman" charset="0"/>
              <a:ea typeface="MS PGothic" charset="-128"/>
            </a:endParaRPr>
          </a:p>
          <a:p>
            <a:r>
              <a:rPr lang="en-US" altLang="en-US" dirty="0">
                <a:latin typeface="Times New Roman" charset="0"/>
                <a:ea typeface="MS PGothic" charset="-128"/>
              </a:rPr>
              <a:t>	a. Begin assessment by observing the infant from a distance.</a:t>
            </a:r>
            <a:endParaRPr lang="en-IN" altLang="en-US" dirty="0">
              <a:latin typeface="Times New Roman" charset="0"/>
              <a:ea typeface="MS PGothic" charset="-128"/>
            </a:endParaRPr>
          </a:p>
          <a:p>
            <a:r>
              <a:rPr lang="en-US" altLang="en-US" dirty="0">
                <a:latin typeface="Times New Roman" charset="0"/>
                <a:ea typeface="MS PGothic" charset="-128"/>
              </a:rPr>
              <a:t>	b. Let the caregiver continue to hold baby during physical assessment.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Will avoid separation anxiety and often make the assessment easier.</a:t>
            </a:r>
            <a:endParaRPr lang="en-IN" altLang="en-US" dirty="0">
              <a:latin typeface="Times New Roman" charset="0"/>
              <a:ea typeface="MS PGothic" charset="-128"/>
            </a:endParaRPr>
          </a:p>
          <a:p>
            <a:r>
              <a:rPr lang="en-US" altLang="en-US" dirty="0">
                <a:latin typeface="Times New Roman" charset="0"/>
                <a:ea typeface="MS PGothic" charset="-128"/>
              </a:rPr>
              <a:t>	c. Provide as much sensory comfort as possible.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Warm your hands and the end of the </a:t>
            </a:r>
            <a:r>
              <a:rPr lang="en-US" altLang="en-US" dirty="0" smtClean="0">
                <a:latin typeface="Times New Roman" charset="0"/>
                <a:ea typeface="MS PGothic" charset="-128"/>
              </a:rPr>
              <a:t>stethoscope</a:t>
            </a:r>
            <a:r>
              <a:rPr lang="en-IN" altLang="en-US" dirty="0" smtClean="0">
                <a:latin typeface="Times New Roman" charset="0"/>
                <a:ea typeface="MS PGothic" charset="-128"/>
              </a:rPr>
              <a:t>,</a:t>
            </a:r>
            <a:r>
              <a:rPr lang="en-IN" altLang="en-US" baseline="0" dirty="0" smtClean="0">
                <a:latin typeface="Times New Roman" charset="0"/>
                <a:ea typeface="MS PGothic" charset="-128"/>
              </a:rPr>
              <a:t> offer a pacifier</a:t>
            </a:r>
            <a:r>
              <a:rPr lang="en-IN" altLang="en-US" dirty="0" smtClean="0">
                <a:latin typeface="Times New Roman" charset="0"/>
                <a:ea typeface="MS PGothic" charset="-128"/>
              </a:rPr>
              <a:t> </a:t>
            </a:r>
            <a:r>
              <a:rPr lang="en-US" altLang="en-US" dirty="0">
                <a:latin typeface="Times New Roman" charset="0"/>
                <a:ea typeface="MS PGothic" charset="-128"/>
              </a:rPr>
              <a:t>	</a:t>
            </a:r>
            <a:endParaRPr lang="en-US" altLang="en-US" dirty="0" smtClean="0">
              <a:latin typeface="Times New Roman" charset="0"/>
              <a:ea typeface="MS PGothic" charset="-128"/>
            </a:endParaRPr>
          </a:p>
          <a:p>
            <a:r>
              <a:rPr lang="en-US" altLang="en-US" dirty="0" smtClean="0">
                <a:latin typeface="Times New Roman" charset="0"/>
                <a:ea typeface="MS PGothic" charset="-128"/>
              </a:rPr>
              <a:t>                   d. </a:t>
            </a:r>
            <a:r>
              <a:rPr lang="en-US" altLang="en-US" dirty="0">
                <a:latin typeface="Times New Roman" charset="0"/>
                <a:ea typeface="MS PGothic" charset="-128"/>
              </a:rPr>
              <a:t>Do any painful procedures at end of the assessment </a:t>
            </a:r>
            <a:r>
              <a:rPr lang="en-US" altLang="en-US" dirty="0" smtClean="0">
                <a:latin typeface="Times New Roman" charset="0"/>
                <a:ea typeface="MS PGothic" charset="-128"/>
              </a:rPr>
              <a:t>process,</a:t>
            </a:r>
            <a:r>
              <a:rPr lang="en-US" altLang="en-US" baseline="0" dirty="0" smtClean="0">
                <a:latin typeface="Times New Roman" charset="0"/>
                <a:ea typeface="MS PGothic" charset="-128"/>
              </a:rPr>
              <a:t> so the infant doesn’t become agitated at the beginning.</a:t>
            </a:r>
            <a:endParaRPr lang="en-IN" altLang="en-US" dirty="0">
              <a:latin typeface="Times New Roman" charset="0"/>
              <a:ea typeface="MS PGothic" charset="-128"/>
            </a:endParaRPr>
          </a:p>
          <a:p>
            <a:r>
              <a:rPr lang="en-US" altLang="en-US" dirty="0">
                <a:latin typeface="Times New Roman" charset="0"/>
                <a:ea typeface="MS PGothic" charset="-128"/>
              </a:rPr>
              <a:t>	e. Complete each procedure efficiently and avoid interruptions.</a:t>
            </a:r>
            <a:endParaRPr lang="en-IN" altLang="en-US" dirty="0">
              <a:latin typeface="Times New Roman" charset="0"/>
              <a:ea typeface="MS PGothic" charset="-128"/>
            </a:endParaRPr>
          </a:p>
          <a:p>
            <a:r>
              <a:rPr lang="en-US" altLang="en-US" dirty="0">
                <a:latin typeface="Times New Roman" charset="0"/>
                <a:ea typeface="MS PGothic" charset="-128"/>
              </a:rPr>
              <a:t>	f. Explain each procedure to the parent or caregiver before you perform it, because the procedure and the infant’s reaction may be upsetting. </a:t>
            </a:r>
            <a:endParaRPr lang="en-IN" altLang="en-US" dirty="0">
              <a:latin typeface="Times New Roman" charset="0"/>
              <a:ea typeface="MS PGothic" charset="-128"/>
            </a:endParaRPr>
          </a:p>
          <a:p>
            <a:r>
              <a:rPr lang="en-US" altLang="en-US" dirty="0">
                <a:latin typeface="Times New Roman" charset="0"/>
                <a:ea typeface="MS PGothic" charset="-128"/>
              </a:rPr>
              <a:t> </a:t>
            </a:r>
          </a:p>
          <a:p>
            <a:endParaRPr lang="en-US" altLang="en-US" dirty="0">
              <a:latin typeface="Times New Roman" charset="0"/>
              <a:ea typeface="MS PGothic" charset="-128"/>
            </a:endParaRPr>
          </a:p>
        </p:txBody>
      </p:sp>
      <p:sp>
        <p:nvSpPr>
          <p:cNvPr id="313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A162A01-E992-C648-BEBC-E897AD110E8C}" type="slidenum">
              <a:rPr lang="en-US" altLang="en-US" sz="1200"/>
              <a:pPr eaLnBrk="1" hangingPunct="1"/>
              <a:t>22</a:t>
            </a:fld>
            <a:endParaRPr lang="en-US" altLang="en-US" sz="1200"/>
          </a:p>
        </p:txBody>
      </p:sp>
    </p:spTree>
    <p:extLst>
      <p:ext uri="{BB962C8B-B14F-4D97-AF65-F5344CB8AC3E}">
        <p14:creationId xmlns:p14="http://schemas.microsoft.com/office/powerpoint/2010/main" val="1387029614"/>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Slide Image Placeholder 1"/>
          <p:cNvSpPr>
            <a:spLocks noGrp="1" noRot="1" noChangeAspect="1" noTextEdit="1"/>
          </p:cNvSpPr>
          <p:nvPr>
            <p:ph type="sldImg"/>
          </p:nvPr>
        </p:nvSpPr>
        <p:spPr>
          <a:ln/>
        </p:spPr>
      </p:sp>
      <p:sp>
        <p:nvSpPr>
          <p:cNvPr id="516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Symptoms and other indicators of abuse</a:t>
            </a:r>
          </a:p>
          <a:p>
            <a:r>
              <a:rPr lang="en-US" altLang="en-US" dirty="0">
                <a:latin typeface="Times New Roman" charset="0"/>
                <a:ea typeface="MS PGothic" charset="-128"/>
              </a:rPr>
              <a:t>	1. Abused children may appear withdrawn, fearful, or hostile.</a:t>
            </a:r>
            <a:endParaRPr lang="en-IN" altLang="en-US" dirty="0">
              <a:latin typeface="Times New Roman" charset="0"/>
              <a:ea typeface="MS PGothic" charset="-128"/>
            </a:endParaRPr>
          </a:p>
          <a:p>
            <a:r>
              <a:rPr lang="en-US" altLang="en-US" dirty="0">
                <a:latin typeface="Times New Roman" charset="0"/>
                <a:ea typeface="MS PGothic" charset="-128"/>
              </a:rPr>
              <a:t>		a. You should be concerned if a child does not want to discuss how an injury occurred.</a:t>
            </a:r>
            <a:endParaRPr lang="en-IN" altLang="en-US" dirty="0">
              <a:latin typeface="Times New Roman" charset="0"/>
              <a:ea typeface="MS PGothic" charset="-128"/>
            </a:endParaRPr>
          </a:p>
          <a:p>
            <a:r>
              <a:rPr lang="en-US" altLang="en-US" dirty="0">
                <a:latin typeface="Times New Roman" charset="0"/>
                <a:ea typeface="MS PGothic" charset="-128"/>
              </a:rPr>
              <a:t>	2. Occasionally, the parent or caregiver will reveal a history of “accidents.”</a:t>
            </a:r>
            <a:endParaRPr lang="en-IN" altLang="en-US" dirty="0">
              <a:latin typeface="Times New Roman" charset="0"/>
              <a:ea typeface="MS PGothic" charset="-128"/>
            </a:endParaRPr>
          </a:p>
          <a:p>
            <a:r>
              <a:rPr lang="en-US" altLang="en-US" dirty="0">
                <a:latin typeface="Times New Roman" charset="0"/>
                <a:ea typeface="MS PGothic" charset="-128"/>
              </a:rPr>
              <a:t>		a. Be alert for conflicting stories or a lack of concern from the caregiver.</a:t>
            </a:r>
            <a:endParaRPr lang="en-IN" altLang="en-US" dirty="0">
              <a:latin typeface="Times New Roman" charset="0"/>
              <a:ea typeface="MS PGothic" charset="-128"/>
            </a:endParaRPr>
          </a:p>
          <a:p>
            <a:r>
              <a:rPr lang="en-US" altLang="en-US" dirty="0">
                <a:latin typeface="Times New Roman" charset="0"/>
                <a:ea typeface="MS PGothic" charset="-128"/>
              </a:rPr>
              <a:t>		b. The abuser may be a parent, caregiver, relative, or friend of the family.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16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B374F92-31F7-1A4A-ABAD-4962BAEFCE18}" type="slidenum">
              <a:rPr lang="en-US" altLang="en-US" sz="1200"/>
              <a:pPr eaLnBrk="1" hangingPunct="1"/>
              <a:t>220</a:t>
            </a:fld>
            <a:endParaRPr lang="en-US" altLang="en-US" sz="1200"/>
          </a:p>
        </p:txBody>
      </p:sp>
    </p:spTree>
    <p:extLst>
      <p:ext uri="{BB962C8B-B14F-4D97-AF65-F5344CB8AC3E}">
        <p14:creationId xmlns:p14="http://schemas.microsoft.com/office/powerpoint/2010/main" val="1666535596"/>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Slide Image Placeholder 1"/>
          <p:cNvSpPr>
            <a:spLocks noGrp="1" noRot="1" noChangeAspect="1" noTextEdit="1"/>
          </p:cNvSpPr>
          <p:nvPr>
            <p:ph type="sldImg"/>
          </p:nvPr>
        </p:nvSpPr>
        <p:spPr>
          <a:ln/>
        </p:spPr>
      </p:sp>
      <p:sp>
        <p:nvSpPr>
          <p:cNvPr id="517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EMTs in all states must report suspected abuse.</a:t>
            </a:r>
            <a:endParaRPr lang="en-IN" altLang="en-US" dirty="0">
              <a:latin typeface="Times New Roman" charset="0"/>
              <a:ea typeface="MS PGothic" charset="-128"/>
            </a:endParaRPr>
          </a:p>
          <a:p>
            <a:r>
              <a:rPr lang="en-US" altLang="en-US" dirty="0">
                <a:latin typeface="Times New Roman" charset="0"/>
                <a:ea typeface="MS PGothic" charset="-128"/>
              </a:rPr>
              <a:t>	a. Most states have special forms to do so.</a:t>
            </a:r>
            <a:endParaRPr lang="en-IN" altLang="en-US" dirty="0">
              <a:latin typeface="Times New Roman" charset="0"/>
              <a:ea typeface="MS PGothic" charset="-128"/>
            </a:endParaRPr>
          </a:p>
          <a:p>
            <a:r>
              <a:rPr lang="en-US" altLang="en-US" dirty="0">
                <a:latin typeface="Times New Roman" charset="0"/>
                <a:ea typeface="MS PGothic" charset="-128"/>
              </a:rPr>
              <a:t>	b. Supervisors are generally forbidden to interfere with the reporting of suspected abuse.</a:t>
            </a:r>
            <a:endParaRPr lang="en-IN" altLang="en-US" dirty="0">
              <a:latin typeface="Times New Roman" charset="0"/>
              <a:ea typeface="MS PGothic" charset="-128"/>
            </a:endParaRPr>
          </a:p>
          <a:p>
            <a:r>
              <a:rPr lang="en-US" altLang="en-US" dirty="0">
                <a:latin typeface="Times New Roman" charset="0"/>
                <a:ea typeface="MS PGothic" charset="-128"/>
              </a:rPr>
              <a:t>	c. Law enforcement and child protection services will determine whether there is abuse.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It is not your job to prove that there is abuse.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17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42F3E3A-F97C-9C4D-8E17-BDBD35AA0B5E}" type="slidenum">
              <a:rPr lang="en-US" altLang="en-US" sz="1200"/>
              <a:pPr eaLnBrk="1" hangingPunct="1"/>
              <a:t>221</a:t>
            </a:fld>
            <a:endParaRPr lang="en-US" altLang="en-US" sz="1200"/>
          </a:p>
        </p:txBody>
      </p:sp>
    </p:spTree>
    <p:extLst>
      <p:ext uri="{BB962C8B-B14F-4D97-AF65-F5344CB8AC3E}">
        <p14:creationId xmlns:p14="http://schemas.microsoft.com/office/powerpoint/2010/main" val="1982037798"/>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Slide Image Placeholder 1"/>
          <p:cNvSpPr>
            <a:spLocks noGrp="1" noRot="1" noChangeAspect="1" noTextEdit="1"/>
          </p:cNvSpPr>
          <p:nvPr>
            <p:ph type="sldImg"/>
          </p:nvPr>
        </p:nvSpPr>
        <p:spPr>
          <a:ln/>
        </p:spPr>
      </p:sp>
      <p:sp>
        <p:nvSpPr>
          <p:cNvPr id="518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Sexual abuse</a:t>
            </a:r>
          </a:p>
          <a:p>
            <a:r>
              <a:rPr lang="en-US" altLang="en-US" dirty="0">
                <a:latin typeface="Times New Roman" charset="0"/>
                <a:ea typeface="MS PGothic" charset="-128"/>
              </a:rPr>
              <a:t>	1. Children of any age and of either gender can be victims of sexual abuse.</a:t>
            </a:r>
            <a:endParaRPr lang="en-IN" altLang="en-US" dirty="0">
              <a:latin typeface="Times New Roman" charset="0"/>
              <a:ea typeface="MS PGothic" charset="-128"/>
            </a:endParaRPr>
          </a:p>
          <a:p>
            <a:r>
              <a:rPr lang="en-US" altLang="en-US" dirty="0">
                <a:latin typeface="Times New Roman" charset="0"/>
                <a:ea typeface="MS PGothic" charset="-128"/>
              </a:rPr>
              <a:t>		a. Maintain an index of suspicion regardless of the patient’s social or economic situation.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This type of abuse is often the result of longstanding abuse by relatives.</a:t>
            </a:r>
            <a:endParaRPr lang="en-IN" altLang="en-US" dirty="0">
              <a:latin typeface="Times New Roman" charset="0"/>
              <a:ea typeface="MS PGothic" charset="-128"/>
            </a:endParaRPr>
          </a:p>
          <a:p>
            <a:r>
              <a:rPr lang="en-US" altLang="en-US" dirty="0">
                <a:latin typeface="Times New Roman" charset="0"/>
                <a:ea typeface="MS PGothic" charset="-128"/>
              </a:rPr>
              <a:t>	2. Assessment</a:t>
            </a:r>
            <a:endParaRPr lang="en-IN" altLang="en-US" dirty="0">
              <a:latin typeface="Times New Roman" charset="0"/>
              <a:ea typeface="MS PGothic" charset="-128"/>
            </a:endParaRPr>
          </a:p>
          <a:p>
            <a:r>
              <a:rPr lang="en-US" altLang="en-US" dirty="0">
                <a:latin typeface="Times New Roman" charset="0"/>
                <a:ea typeface="MS PGothic" charset="-128"/>
              </a:rPr>
              <a:t>		a. Should be limited to determining the type of dressing any injuries require.</a:t>
            </a:r>
            <a:endParaRPr lang="en-IN" altLang="en-US" dirty="0">
              <a:latin typeface="Times New Roman" charset="0"/>
              <a:ea typeface="MS PGothic" charset="-128"/>
            </a:endParaRPr>
          </a:p>
          <a:p>
            <a:r>
              <a:rPr lang="en-US" altLang="en-US" dirty="0">
                <a:latin typeface="Times New Roman" charset="0"/>
                <a:ea typeface="MS PGothic" charset="-128"/>
              </a:rPr>
              <a:t>		b. Treat any bruises or fractures as well.</a:t>
            </a:r>
            <a:endParaRPr lang="en-IN" altLang="en-US" dirty="0">
              <a:latin typeface="Times New Roman" charset="0"/>
              <a:ea typeface="MS PGothic" charset="-128"/>
            </a:endParaRPr>
          </a:p>
          <a:p>
            <a:r>
              <a:rPr lang="en-US" altLang="en-US" dirty="0">
                <a:latin typeface="Times New Roman" charset="0"/>
                <a:ea typeface="MS PGothic" charset="-128"/>
              </a:rPr>
              <a:t>		c. Do not examine the genitalia of a young child unless there is evidence of bleeding or there is any injury that must be treated.</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18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14C7342-E5B1-C442-B39C-740D6BB4D628}" type="slidenum">
              <a:rPr lang="en-US" altLang="en-US" sz="1200"/>
              <a:pPr eaLnBrk="1" hangingPunct="1"/>
              <a:t>222</a:t>
            </a:fld>
            <a:endParaRPr lang="en-US" altLang="en-US" sz="1200"/>
          </a:p>
        </p:txBody>
      </p:sp>
    </p:spTree>
    <p:extLst>
      <p:ext uri="{BB962C8B-B14F-4D97-AF65-F5344CB8AC3E}">
        <p14:creationId xmlns:p14="http://schemas.microsoft.com/office/powerpoint/2010/main" val="342938722"/>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Slide Image Placeholder 1"/>
          <p:cNvSpPr>
            <a:spLocks noGrp="1" noRot="1" noChangeAspect="1" noTextEdit="1"/>
          </p:cNvSpPr>
          <p:nvPr>
            <p:ph type="sldImg"/>
          </p:nvPr>
        </p:nvSpPr>
        <p:spPr>
          <a:ln/>
        </p:spPr>
      </p:sp>
      <p:sp>
        <p:nvSpPr>
          <p:cNvPr id="519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Do not allow the child to wash, urinate, or defecate before a physician completes a physical examination.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Difficult step, but important to preserve evidence</a:t>
            </a:r>
            <a:endParaRPr lang="en-IN" altLang="en-US" dirty="0">
              <a:latin typeface="Times New Roman" charset="0"/>
              <a:ea typeface="MS PGothic" charset="-128"/>
            </a:endParaRPr>
          </a:p>
          <a:p>
            <a:r>
              <a:rPr lang="en-US" altLang="en-US" dirty="0">
                <a:latin typeface="Times New Roman" charset="0"/>
                <a:ea typeface="MS PGothic" charset="-128"/>
              </a:rPr>
              <a:t>e. Ensure that an EMT or police officer of the same gender remains with the child, unless locating one will delay transport.</a:t>
            </a:r>
            <a:endParaRPr lang="en-IN" altLang="en-US" dirty="0">
              <a:latin typeface="Times New Roman" charset="0"/>
              <a:ea typeface="MS PGothic" charset="-128"/>
            </a:endParaRPr>
          </a:p>
          <a:p>
            <a:r>
              <a:rPr lang="en-US" altLang="en-US" dirty="0">
                <a:latin typeface="Times New Roman" charset="0"/>
                <a:ea typeface="MS PGothic" charset="-128"/>
              </a:rPr>
              <a:t>f. Maintain professional composure the entire time.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Assume a concerned, caring approach.</a:t>
            </a:r>
            <a:endParaRPr lang="en-IN" altLang="en-US" dirty="0">
              <a:latin typeface="Times New Roman" charset="0"/>
              <a:ea typeface="MS PGothic" charset="-128"/>
            </a:endParaRPr>
          </a:p>
          <a:p>
            <a:r>
              <a:rPr lang="en-US" altLang="en-US" dirty="0">
                <a:latin typeface="Times New Roman" charset="0"/>
                <a:ea typeface="MS PGothic" charset="-128"/>
              </a:rPr>
              <a:t>	ii. Shield the child from onlookers and curious bystanders.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19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4989E63-C1BD-3041-81FF-2FF9065D87E5}" type="slidenum">
              <a:rPr lang="en-US" altLang="en-US" sz="1200"/>
              <a:pPr eaLnBrk="1" hangingPunct="1"/>
              <a:t>223</a:t>
            </a:fld>
            <a:endParaRPr lang="en-US" altLang="en-US" sz="1200"/>
          </a:p>
        </p:txBody>
      </p:sp>
    </p:spTree>
    <p:extLst>
      <p:ext uri="{BB962C8B-B14F-4D97-AF65-F5344CB8AC3E}">
        <p14:creationId xmlns:p14="http://schemas.microsoft.com/office/powerpoint/2010/main" val="2072475753"/>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Slide Image Placeholder 1"/>
          <p:cNvSpPr>
            <a:spLocks noGrp="1" noRot="1" noChangeAspect="1" noTextEdit="1"/>
          </p:cNvSpPr>
          <p:nvPr>
            <p:ph type="sldImg"/>
          </p:nvPr>
        </p:nvSpPr>
        <p:spPr>
          <a:ln/>
        </p:spPr>
      </p:sp>
      <p:sp>
        <p:nvSpPr>
          <p:cNvPr id="520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Obtain as much information as possible from the child and any witnesses.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Child may be hysterical or unwilling to say anything.</a:t>
            </a:r>
            <a:endParaRPr lang="en-IN" altLang="en-US" dirty="0">
              <a:latin typeface="Times New Roman" charset="0"/>
              <a:ea typeface="MS PGothic" charset="-128"/>
            </a:endParaRPr>
          </a:p>
          <a:p>
            <a:r>
              <a:rPr lang="en-US" altLang="en-US" dirty="0">
                <a:latin typeface="Times New Roman" charset="0"/>
                <a:ea typeface="MS PGothic" charset="-128"/>
              </a:rPr>
              <a:t>	ii. You are in the best position to obtain the most accurate firsthand information.</a:t>
            </a:r>
            <a:endParaRPr lang="en-IN" altLang="en-US" dirty="0">
              <a:latin typeface="Times New Roman" charset="0"/>
              <a:ea typeface="MS PGothic" charset="-128"/>
            </a:endParaRPr>
          </a:p>
          <a:p>
            <a:r>
              <a:rPr lang="en-US" altLang="en-US" dirty="0">
                <a:latin typeface="Times New Roman" charset="0"/>
                <a:ea typeface="MS PGothic" charset="-128"/>
              </a:rPr>
              <a:t>		(a) Record any information carefully and completely on the patient care report.</a:t>
            </a:r>
            <a:endParaRPr lang="en-IN" altLang="en-US" dirty="0">
              <a:latin typeface="Times New Roman" charset="0"/>
              <a:ea typeface="MS PGothic" charset="-128"/>
            </a:endParaRPr>
          </a:p>
          <a:p>
            <a:r>
              <a:rPr lang="en-US" altLang="en-US" dirty="0">
                <a:latin typeface="Times New Roman" charset="0"/>
                <a:ea typeface="MS PGothic" charset="-128"/>
              </a:rPr>
              <a:t>h. Transport all children who are victims of sexual assault.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Sexual abuse is a crime.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Cooperate with law enforcement officials in their investigations.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20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8DAE5CD-D94B-CD41-B195-04B0597F7637}" type="slidenum">
              <a:rPr lang="en-US" altLang="en-US" sz="1200"/>
              <a:pPr eaLnBrk="1" hangingPunct="1"/>
              <a:t>224</a:t>
            </a:fld>
            <a:endParaRPr lang="en-US" altLang="en-US" sz="1200"/>
          </a:p>
        </p:txBody>
      </p:sp>
    </p:spTree>
    <p:extLst>
      <p:ext uri="{BB962C8B-B14F-4D97-AF65-F5344CB8AC3E}">
        <p14:creationId xmlns:p14="http://schemas.microsoft.com/office/powerpoint/2010/main" val="2062709978"/>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Slide Image Placeholder 1"/>
          <p:cNvSpPr>
            <a:spLocks noGrp="1" noRot="1" noChangeAspect="1" noTextEdit="1"/>
          </p:cNvSpPr>
          <p:nvPr>
            <p:ph type="sldImg"/>
          </p:nvPr>
        </p:nvSpPr>
        <p:spPr>
          <a:ln/>
        </p:spPr>
      </p:sp>
      <p:sp>
        <p:nvSpPr>
          <p:cNvPr id="521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XVII. Sudden Infant Death Syndrome</a:t>
            </a:r>
          </a:p>
          <a:p>
            <a:r>
              <a:rPr lang="en-US" altLang="en-US" dirty="0">
                <a:latin typeface="Times New Roman" charset="0"/>
                <a:ea typeface="MS PGothic" charset="-128"/>
              </a:rPr>
              <a:t>A. The death of an infant or a young child is called sudden infant death syndrome (SIDS) when, after a complete autopsy, the death remains unexplained.</a:t>
            </a:r>
          </a:p>
          <a:p>
            <a:r>
              <a:rPr lang="en-US" altLang="en-US" dirty="0">
                <a:latin typeface="Times New Roman" charset="0"/>
                <a:ea typeface="MS PGothic" charset="-128"/>
              </a:rPr>
              <a:t>	1. About 3,500 infants die of SIDS annually. </a:t>
            </a:r>
            <a:endParaRPr lang="en-IN" altLang="en-US" dirty="0">
              <a:latin typeface="Times New Roman" charset="0"/>
              <a:ea typeface="MS PGothic" charset="-128"/>
            </a:endParaRPr>
          </a:p>
          <a:p>
            <a:r>
              <a:rPr lang="en-US" altLang="en-US" dirty="0">
                <a:latin typeface="Times New Roman" charset="0"/>
                <a:ea typeface="MS PGothic" charset="-128"/>
              </a:rPr>
              <a:t>		a. The American Academy of Pediatrics recommends that a baby be placed on his or her back on a firm mattress, in a crib that is free of bumpers, blankets, and toys. </a:t>
            </a:r>
            <a:endParaRPr lang="en-IN" altLang="en-US" dirty="0">
              <a:latin typeface="Times New Roman" charset="0"/>
              <a:ea typeface="MS PGothic" charset="-128"/>
            </a:endParaRPr>
          </a:p>
          <a:p>
            <a:r>
              <a:rPr lang="en-US" altLang="en-US" dirty="0">
                <a:latin typeface="Times New Roman" charset="0"/>
                <a:ea typeface="MS PGothic" charset="-128"/>
              </a:rPr>
              <a:t>		b. The CDC recommends having the baby sleep in the same room, but not the same bed, chair, or sofa, as an adult.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21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FED8EB6-1DEE-EF42-B087-F5EA579018C9}" type="slidenum">
              <a:rPr lang="en-US" altLang="en-US" sz="1200"/>
              <a:pPr eaLnBrk="1" hangingPunct="1"/>
              <a:t>225</a:t>
            </a:fld>
            <a:endParaRPr lang="en-US" altLang="en-US" sz="1200"/>
          </a:p>
        </p:txBody>
      </p:sp>
    </p:spTree>
    <p:extLst>
      <p:ext uri="{BB962C8B-B14F-4D97-AF65-F5344CB8AC3E}">
        <p14:creationId xmlns:p14="http://schemas.microsoft.com/office/powerpoint/2010/main" val="1138086725"/>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Slide Image Placeholder 1"/>
          <p:cNvSpPr>
            <a:spLocks noGrp="1" noRot="1" noChangeAspect="1" noTextEdit="1"/>
          </p:cNvSpPr>
          <p:nvPr>
            <p:ph type="sldImg"/>
          </p:nvPr>
        </p:nvSpPr>
        <p:spPr>
          <a:ln/>
        </p:spPr>
      </p:sp>
      <p:sp>
        <p:nvSpPr>
          <p:cNvPr id="522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Although it is impossible to predict SIDS, risk factors include:</a:t>
            </a:r>
            <a:endParaRPr lang="en-IN" altLang="en-US" dirty="0">
              <a:latin typeface="Times New Roman" charset="0"/>
              <a:ea typeface="MS PGothic" charset="-128"/>
            </a:endParaRPr>
          </a:p>
          <a:p>
            <a:r>
              <a:rPr lang="en-US" altLang="en-US" dirty="0">
                <a:latin typeface="Times New Roman" charset="0"/>
                <a:ea typeface="MS PGothic" charset="-128"/>
              </a:rPr>
              <a:t>	a. Mother younger than age 20 years</a:t>
            </a:r>
            <a:endParaRPr lang="en-IN" altLang="en-US" dirty="0">
              <a:latin typeface="Times New Roman" charset="0"/>
              <a:ea typeface="MS PGothic" charset="-128"/>
            </a:endParaRPr>
          </a:p>
          <a:p>
            <a:r>
              <a:rPr lang="en-US" altLang="en-US" dirty="0">
                <a:latin typeface="Times New Roman" charset="0"/>
                <a:ea typeface="MS PGothic" charset="-128"/>
              </a:rPr>
              <a:t>	b. Mother smoked during pregnancy</a:t>
            </a:r>
            <a:endParaRPr lang="en-IN" altLang="en-US" dirty="0">
              <a:latin typeface="Times New Roman" charset="0"/>
              <a:ea typeface="MS PGothic" charset="-128"/>
            </a:endParaRPr>
          </a:p>
          <a:p>
            <a:r>
              <a:rPr lang="en-US" altLang="en-US" dirty="0">
                <a:latin typeface="Times New Roman" charset="0"/>
                <a:ea typeface="MS PGothic" charset="-128"/>
              </a:rPr>
              <a:t>	c. Low birth weight</a:t>
            </a:r>
            <a:endParaRPr lang="en-IN" altLang="en-US" dirty="0">
              <a:latin typeface="Times New Roman" charset="0"/>
              <a:ea typeface="MS PGothic" charset="-128"/>
            </a:endParaRPr>
          </a:p>
          <a:p>
            <a:r>
              <a:rPr lang="en-US" altLang="en-US" dirty="0">
                <a:latin typeface="Times New Roman" charset="0"/>
                <a:ea typeface="MS PGothic" charset="-128"/>
              </a:rPr>
              <a:t>3. Death as the result of SIDS can occur at any time of </a:t>
            </a:r>
            <a:r>
              <a:rPr lang="en-US" altLang="en-US" dirty="0" smtClean="0">
                <a:latin typeface="Times New Roman" charset="0"/>
                <a:ea typeface="MS PGothic" charset="-128"/>
              </a:rPr>
              <a:t>day, although they are often discovered in the morning.</a:t>
            </a:r>
            <a:r>
              <a:rPr lang="en-US" altLang="en-US" baseline="0" dirty="0" smtClean="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4. You will </a:t>
            </a:r>
            <a:r>
              <a:rPr lang="en-US" altLang="en-US" dirty="0" smtClean="0">
                <a:latin typeface="Times New Roman" charset="0"/>
                <a:ea typeface="MS PGothic" charset="-128"/>
              </a:rPr>
              <a:t>face </a:t>
            </a:r>
            <a:r>
              <a:rPr lang="en-US" altLang="en-US" dirty="0">
                <a:latin typeface="Times New Roman" charset="0"/>
                <a:ea typeface="MS PGothic" charset="-128"/>
              </a:rPr>
              <a:t>three tasks:</a:t>
            </a:r>
            <a:endParaRPr lang="en-IN" altLang="en-US" dirty="0">
              <a:latin typeface="Times New Roman" charset="0"/>
              <a:ea typeface="MS PGothic" charset="-128"/>
            </a:endParaRPr>
          </a:p>
          <a:p>
            <a:r>
              <a:rPr lang="en-US" altLang="en-US" dirty="0">
                <a:latin typeface="Times New Roman" charset="0"/>
                <a:ea typeface="MS PGothic" charset="-128"/>
              </a:rPr>
              <a:t>	a. Assessment of the scene</a:t>
            </a:r>
            <a:endParaRPr lang="en-IN" altLang="en-US" dirty="0">
              <a:latin typeface="Times New Roman" charset="0"/>
              <a:ea typeface="MS PGothic" charset="-128"/>
            </a:endParaRPr>
          </a:p>
          <a:p>
            <a:r>
              <a:rPr lang="en-US" altLang="en-US" dirty="0">
                <a:latin typeface="Times New Roman" charset="0"/>
                <a:ea typeface="MS PGothic" charset="-128"/>
              </a:rPr>
              <a:t>	b. Assessment and management of the patient</a:t>
            </a:r>
            <a:endParaRPr lang="en-IN" altLang="en-US" dirty="0">
              <a:latin typeface="Times New Roman" charset="0"/>
              <a:ea typeface="MS PGothic" charset="-128"/>
            </a:endParaRPr>
          </a:p>
          <a:p>
            <a:r>
              <a:rPr lang="en-US" altLang="en-US" dirty="0">
                <a:latin typeface="Times New Roman" charset="0"/>
                <a:ea typeface="MS PGothic" charset="-128"/>
              </a:rPr>
              <a:t>	c. Communication and support of the family</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522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7EA5FC2-54AC-5C4E-8F98-0CF50FF230E7}" type="slidenum">
              <a:rPr lang="en-US" altLang="en-US" sz="1200"/>
              <a:pPr eaLnBrk="1" hangingPunct="1"/>
              <a:t>226</a:t>
            </a:fld>
            <a:endParaRPr lang="en-US" altLang="en-US" sz="1200"/>
          </a:p>
        </p:txBody>
      </p:sp>
    </p:spTree>
    <p:extLst>
      <p:ext uri="{BB962C8B-B14F-4D97-AF65-F5344CB8AC3E}">
        <p14:creationId xmlns:p14="http://schemas.microsoft.com/office/powerpoint/2010/main" val="186743246"/>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Slide Image Placeholder 1"/>
          <p:cNvSpPr>
            <a:spLocks noGrp="1" noRot="1" noChangeAspect="1" noTextEdit="1"/>
          </p:cNvSpPr>
          <p:nvPr>
            <p:ph type="sldImg"/>
          </p:nvPr>
        </p:nvSpPr>
        <p:spPr>
          <a:ln/>
        </p:spPr>
      </p:sp>
      <p:sp>
        <p:nvSpPr>
          <p:cNvPr id="523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Patient assessment and management</a:t>
            </a:r>
          </a:p>
          <a:p>
            <a:r>
              <a:rPr lang="en-US" altLang="en-US" dirty="0">
                <a:latin typeface="Times New Roman" charset="0"/>
                <a:ea typeface="MS PGothic" charset="-128"/>
              </a:rPr>
              <a:t>	1. An infant who has been a victim of SIDS will be pale or blue, not breathing, and unresponsive.</a:t>
            </a:r>
            <a:endParaRPr lang="en-IN" altLang="en-US" dirty="0">
              <a:latin typeface="Times New Roman" charset="0"/>
              <a:ea typeface="MS PGothic" charset="-128"/>
            </a:endParaRPr>
          </a:p>
          <a:p>
            <a:r>
              <a:rPr lang="en-US" altLang="en-US" dirty="0">
                <a:latin typeface="Times New Roman" charset="0"/>
                <a:ea typeface="MS PGothic" charset="-128"/>
              </a:rPr>
              <a:t>	2. Other causes for such a condition include the following:</a:t>
            </a:r>
            <a:endParaRPr lang="en-IN" altLang="en-US" dirty="0">
              <a:latin typeface="Times New Roman" charset="0"/>
              <a:ea typeface="MS PGothic" charset="-128"/>
            </a:endParaRPr>
          </a:p>
          <a:p>
            <a:r>
              <a:rPr lang="en-US" altLang="en-US" dirty="0">
                <a:latin typeface="Times New Roman" charset="0"/>
                <a:ea typeface="MS PGothic" charset="-128"/>
              </a:rPr>
              <a:t>		a. Overwhelming infection</a:t>
            </a:r>
            <a:endParaRPr lang="en-IN" altLang="en-US" dirty="0">
              <a:latin typeface="Times New Roman" charset="0"/>
              <a:ea typeface="MS PGothic" charset="-128"/>
            </a:endParaRPr>
          </a:p>
          <a:p>
            <a:r>
              <a:rPr lang="en-US" altLang="en-US" dirty="0">
                <a:latin typeface="Times New Roman" charset="0"/>
                <a:ea typeface="MS PGothic" charset="-128"/>
              </a:rPr>
              <a:t>		b. Child abuse</a:t>
            </a:r>
            <a:endParaRPr lang="en-IN" altLang="en-US" dirty="0">
              <a:latin typeface="Times New Roman" charset="0"/>
              <a:ea typeface="MS PGothic" charset="-128"/>
            </a:endParaRPr>
          </a:p>
          <a:p>
            <a:r>
              <a:rPr lang="en-US" altLang="en-US" dirty="0">
                <a:latin typeface="Times New Roman" charset="0"/>
                <a:ea typeface="MS PGothic" charset="-128"/>
              </a:rPr>
              <a:t>		c. Airway obstruction from a foreign object or as a result of infection</a:t>
            </a:r>
            <a:endParaRPr lang="en-IN" altLang="en-US" dirty="0">
              <a:latin typeface="Times New Roman" charset="0"/>
              <a:ea typeface="MS PGothic" charset="-128"/>
            </a:endParaRPr>
          </a:p>
          <a:p>
            <a:r>
              <a:rPr lang="en-US" altLang="en-US" dirty="0">
                <a:latin typeface="Times New Roman" charset="0"/>
                <a:ea typeface="MS PGothic" charset="-128"/>
              </a:rPr>
              <a:t>		d. Meningitis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23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1503FBF-EDA3-144F-9259-B8ED1393810B}" type="slidenum">
              <a:rPr lang="en-US" altLang="en-US" sz="1200"/>
              <a:pPr eaLnBrk="1" hangingPunct="1"/>
              <a:t>227</a:t>
            </a:fld>
            <a:endParaRPr lang="en-US" altLang="en-US" sz="1200"/>
          </a:p>
        </p:txBody>
      </p:sp>
    </p:spTree>
    <p:extLst>
      <p:ext uri="{BB962C8B-B14F-4D97-AF65-F5344CB8AC3E}">
        <p14:creationId xmlns:p14="http://schemas.microsoft.com/office/powerpoint/2010/main" val="1120127255"/>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Slide Image Placeholder 1"/>
          <p:cNvSpPr>
            <a:spLocks noGrp="1" noRot="1" noChangeAspect="1" noTextEdit="1"/>
          </p:cNvSpPr>
          <p:nvPr>
            <p:ph type="sldImg"/>
          </p:nvPr>
        </p:nvSpPr>
        <p:spPr>
          <a:ln/>
        </p:spPr>
      </p:sp>
      <p:sp>
        <p:nvSpPr>
          <p:cNvPr id="524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	e. Accidental or intentional poisoning</a:t>
            </a:r>
            <a:endParaRPr lang="en-IN" altLang="en-US" dirty="0">
              <a:latin typeface="Times New Roman" charset="0"/>
              <a:ea typeface="MS PGothic" charset="-128"/>
            </a:endParaRPr>
          </a:p>
          <a:p>
            <a:r>
              <a:rPr lang="en-US" altLang="en-US" dirty="0">
                <a:latin typeface="Times New Roman" charset="0"/>
                <a:ea typeface="MS PGothic" charset="-128"/>
              </a:rPr>
              <a:t>	f. Hypoglycemia (low blood glucose level)</a:t>
            </a:r>
            <a:endParaRPr lang="en-IN" altLang="en-US" dirty="0">
              <a:latin typeface="Times New Roman" charset="0"/>
              <a:ea typeface="MS PGothic" charset="-128"/>
            </a:endParaRPr>
          </a:p>
          <a:p>
            <a:r>
              <a:rPr lang="en-US" altLang="en-US" dirty="0">
                <a:latin typeface="Times New Roman" charset="0"/>
                <a:ea typeface="MS PGothic" charset="-128"/>
              </a:rPr>
              <a:t>	g. Congenital metabolic defects</a:t>
            </a:r>
            <a:endParaRPr lang="en-IN" altLang="en-US" dirty="0">
              <a:latin typeface="Times New Roman" charset="0"/>
              <a:ea typeface="MS PGothic" charset="-128"/>
            </a:endParaRPr>
          </a:p>
          <a:p>
            <a:r>
              <a:rPr lang="en-US" altLang="en-US" dirty="0">
                <a:latin typeface="Times New Roman" charset="0"/>
                <a:ea typeface="MS PGothic" charset="-128"/>
              </a:rPr>
              <a:t>3. Begin with assessment of the ABCs.</a:t>
            </a:r>
            <a:endParaRPr lang="en-IN" altLang="en-US" dirty="0">
              <a:latin typeface="Times New Roman" charset="0"/>
              <a:ea typeface="MS PGothic" charset="-128"/>
            </a:endParaRPr>
          </a:p>
          <a:p>
            <a:r>
              <a:rPr lang="en-US" altLang="en-US" dirty="0">
                <a:latin typeface="Times New Roman" charset="0"/>
                <a:ea typeface="MS PGothic" charset="-128"/>
              </a:rPr>
              <a:t>	a. Provide interventions as necessary.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24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3DD9C8F-5134-1645-9695-BC4AAE2451C3}" type="slidenum">
              <a:rPr lang="en-US" altLang="en-US" sz="1200"/>
              <a:pPr eaLnBrk="1" hangingPunct="1"/>
              <a:t>228</a:t>
            </a:fld>
            <a:endParaRPr lang="en-US" altLang="en-US" sz="1200"/>
          </a:p>
        </p:txBody>
      </p:sp>
    </p:spTree>
    <p:extLst>
      <p:ext uri="{BB962C8B-B14F-4D97-AF65-F5344CB8AC3E}">
        <p14:creationId xmlns:p14="http://schemas.microsoft.com/office/powerpoint/2010/main" val="1137125183"/>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Slide Image Placeholder 1"/>
          <p:cNvSpPr>
            <a:spLocks noGrp="1" noRot="1" noChangeAspect="1" noTextEdit="1"/>
          </p:cNvSpPr>
          <p:nvPr>
            <p:ph type="sldImg"/>
          </p:nvPr>
        </p:nvSpPr>
        <p:spPr>
          <a:ln/>
        </p:spPr>
      </p:sp>
      <p:sp>
        <p:nvSpPr>
          <p:cNvPr id="525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Depending on how much time has passed, patient may show signs of postmortem changes, including: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Stiffening of the body, called rigor mortis.</a:t>
            </a:r>
            <a:endParaRPr lang="en-IN" altLang="en-US" dirty="0">
              <a:latin typeface="Times New Roman" charset="0"/>
              <a:ea typeface="MS PGothic" charset="-128"/>
            </a:endParaRPr>
          </a:p>
          <a:p>
            <a:r>
              <a:rPr lang="en-US" altLang="en-US" dirty="0">
                <a:latin typeface="Times New Roman" charset="0"/>
                <a:ea typeface="MS PGothic" charset="-128"/>
              </a:rPr>
              <a:t>	ii. Dependent lividity, which is pooling of the blood in the lower parts of the body or those that are in contact with the floor or bed.</a:t>
            </a:r>
            <a:endParaRPr lang="en-IN" altLang="en-US" dirty="0">
              <a:latin typeface="Times New Roman" charset="0"/>
              <a:ea typeface="MS PGothic" charset="-128"/>
            </a:endParaRPr>
          </a:p>
          <a:p>
            <a:r>
              <a:rPr lang="en-US" altLang="en-US" dirty="0">
                <a:latin typeface="Times New Roman" charset="0"/>
                <a:ea typeface="MS PGothic" charset="-128"/>
              </a:rPr>
              <a:t>c. If child shows these signs, call medical control.</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 some EMS systems, a victim of SIDS may be declared dead on the scene.</a:t>
            </a:r>
            <a:endParaRPr lang="en-IN" altLang="en-US" dirty="0">
              <a:latin typeface="Times New Roman" charset="0"/>
              <a:ea typeface="MS PGothic" charset="-128"/>
            </a:endParaRPr>
          </a:p>
          <a:p>
            <a:r>
              <a:rPr lang="en-US" altLang="en-US" dirty="0">
                <a:latin typeface="Times New Roman" charset="0"/>
                <a:ea typeface="MS PGothic" charset="-128"/>
              </a:rPr>
              <a:t>	ii. Deciding whether to start CPR on a child with rigor mortis or dependent lividity can be very difficult.</a:t>
            </a:r>
            <a:endParaRPr lang="en-IN" altLang="en-US" dirty="0">
              <a:latin typeface="Times New Roman" charset="0"/>
              <a:ea typeface="MS PGothic" charset="-128"/>
            </a:endParaRPr>
          </a:p>
          <a:p>
            <a:r>
              <a:rPr lang="en-US" altLang="en-US" dirty="0">
                <a:latin typeface="Times New Roman" charset="0"/>
                <a:ea typeface="MS PGothic" charset="-128"/>
              </a:rPr>
              <a:t>		(a) Family members may consider anything less to be withholding critical care.</a:t>
            </a:r>
            <a:endParaRPr lang="en-IN" altLang="en-US" dirty="0">
              <a:latin typeface="Times New Roman" charset="0"/>
              <a:ea typeface="MS PGothic" charset="-128"/>
            </a:endParaRPr>
          </a:p>
          <a:p>
            <a:r>
              <a:rPr lang="en-US" altLang="en-US" dirty="0">
                <a:latin typeface="Times New Roman" charset="0"/>
                <a:ea typeface="MS PGothic" charset="-128"/>
              </a:rPr>
              <a:t>	iii. Best solution may be to begin CPR and transport child and family to nearest ED.</a:t>
            </a:r>
            <a:endParaRPr lang="en-IN" altLang="en-US" dirty="0">
              <a:latin typeface="Times New Roman" charset="0"/>
              <a:ea typeface="MS PGothic" charset="-128"/>
            </a:endParaRPr>
          </a:p>
          <a:p>
            <a:r>
              <a:rPr lang="en-US" altLang="en-US" dirty="0">
                <a:latin typeface="Times New Roman" charset="0"/>
                <a:ea typeface="MS PGothic" charset="-128"/>
              </a:rPr>
              <a:t>d. If there is no sign of postmortem changes, begin CPR immediately.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25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5941577-7674-A048-868E-F7F96BB44BAC}" type="slidenum">
              <a:rPr lang="en-US" altLang="en-US" sz="1200"/>
              <a:pPr eaLnBrk="1" hangingPunct="1"/>
              <a:t>229</a:t>
            </a:fld>
            <a:endParaRPr lang="en-US" altLang="en-US" sz="1200"/>
          </a:p>
        </p:txBody>
      </p:sp>
    </p:spTree>
    <p:extLst>
      <p:ext uri="{BB962C8B-B14F-4D97-AF65-F5344CB8AC3E}">
        <p14:creationId xmlns:p14="http://schemas.microsoft.com/office/powerpoint/2010/main" val="1205976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Slide Image Placeholder 1"/>
          <p:cNvSpPr>
            <a:spLocks noGrp="1" noRot="1" noChangeAspect="1" noTextEdit="1"/>
          </p:cNvSpPr>
          <p:nvPr>
            <p:ph type="sldImg"/>
          </p:nvPr>
        </p:nvSpPr>
        <p:spPr>
          <a:ln/>
        </p:spPr>
      </p:sp>
      <p:sp>
        <p:nvSpPr>
          <p:cNvPr id="314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The toddler</a:t>
            </a:r>
          </a:p>
          <a:p>
            <a:r>
              <a:rPr lang="en-US" altLang="en-US" dirty="0">
                <a:latin typeface="Times New Roman" charset="0"/>
                <a:ea typeface="MS PGothic" charset="-128"/>
              </a:rPr>
              <a:t>	1. After infancy, until 3 years of age, a child is called a toddler.</a:t>
            </a:r>
            <a:endParaRPr lang="en-IN" altLang="en-US" dirty="0">
              <a:latin typeface="Times New Roman" charset="0"/>
              <a:ea typeface="MS PGothic" charset="-128"/>
            </a:endParaRPr>
          </a:p>
          <a:p>
            <a:r>
              <a:rPr lang="en-US" altLang="en-US" dirty="0">
                <a:latin typeface="Times New Roman" charset="0"/>
                <a:ea typeface="MS PGothic" charset="-128"/>
              </a:rPr>
              <a:t>		a.  Toddlers experience rapid changes in growth and development.</a:t>
            </a:r>
            <a:endParaRPr lang="en-IN" altLang="en-US" dirty="0">
              <a:latin typeface="Times New Roman" charset="0"/>
              <a:ea typeface="MS PGothic" charset="-128"/>
            </a:endParaRPr>
          </a:p>
          <a:p>
            <a:r>
              <a:rPr lang="en-US" altLang="en-US" dirty="0">
                <a:latin typeface="Times New Roman" charset="0"/>
                <a:ea typeface="MS PGothic" charset="-128"/>
              </a:rPr>
              <a:t>	2. 12 to 18 months</a:t>
            </a:r>
            <a:endParaRPr lang="en-IN" altLang="en-US" dirty="0">
              <a:latin typeface="Times New Roman" charset="0"/>
              <a:ea typeface="MS PGothic" charset="-128"/>
            </a:endParaRPr>
          </a:p>
          <a:p>
            <a:r>
              <a:rPr lang="en-US" altLang="en-US" dirty="0">
                <a:latin typeface="Times New Roman" charset="0"/>
                <a:ea typeface="MS PGothic" charset="-128"/>
              </a:rPr>
              <a:t>		a. Toddlers begin to walk and explore during this period.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They are able to open doors, drawers, boxes, and bottles. </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4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6F4AA0B-88E1-9E4F-A25B-54DC228DAA0F}" type="slidenum">
              <a:rPr lang="en-US" altLang="en-US" sz="1200"/>
              <a:pPr eaLnBrk="1" hangingPunct="1"/>
              <a:t>23</a:t>
            </a:fld>
            <a:endParaRPr lang="en-US" altLang="en-US" sz="1200"/>
          </a:p>
        </p:txBody>
      </p:sp>
    </p:spTree>
    <p:extLst>
      <p:ext uri="{BB962C8B-B14F-4D97-AF65-F5344CB8AC3E}">
        <p14:creationId xmlns:p14="http://schemas.microsoft.com/office/powerpoint/2010/main" val="871734313"/>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Slide Image Placeholder 1"/>
          <p:cNvSpPr>
            <a:spLocks noGrp="1" noRot="1" noChangeAspect="1" noTextEdit="1"/>
          </p:cNvSpPr>
          <p:nvPr>
            <p:ph type="sldImg"/>
          </p:nvPr>
        </p:nvSpPr>
        <p:spPr>
          <a:ln/>
        </p:spPr>
      </p:sp>
      <p:sp>
        <p:nvSpPr>
          <p:cNvPr id="526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4. As you assess the patient, pay special attention to any marks or bruises on the child before performing any procedures.</a:t>
            </a:r>
            <a:endParaRPr lang="en-IN" altLang="en-US">
              <a:latin typeface="Times New Roman" charset="0"/>
              <a:ea typeface="MS PGothic" charset="-128"/>
            </a:endParaRPr>
          </a:p>
          <a:p>
            <a:r>
              <a:rPr lang="en-US" altLang="en-US">
                <a:latin typeface="Times New Roman" charset="0"/>
                <a:ea typeface="MS PGothic" charset="-128"/>
              </a:rPr>
              <a:t>	a. Note any intervention that was done before your arrival.</a:t>
            </a:r>
            <a:endParaRPr lang="en-IN" altLang="en-US">
              <a:latin typeface="Times New Roman" charset="0"/>
              <a:ea typeface="MS PGothic" charset="-128"/>
            </a:endParaRPr>
          </a:p>
          <a:p>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526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CFF8A8F-6D18-CC43-8ACE-5D1BED8E782B}" type="slidenum">
              <a:rPr lang="en-US" altLang="en-US" sz="1200"/>
              <a:pPr eaLnBrk="1" hangingPunct="1"/>
              <a:t>230</a:t>
            </a:fld>
            <a:endParaRPr lang="en-US" altLang="en-US" sz="1200"/>
          </a:p>
        </p:txBody>
      </p:sp>
    </p:spTree>
    <p:extLst>
      <p:ext uri="{BB962C8B-B14F-4D97-AF65-F5344CB8AC3E}">
        <p14:creationId xmlns:p14="http://schemas.microsoft.com/office/powerpoint/2010/main" val="888442210"/>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Slide Image Placeholder 1"/>
          <p:cNvSpPr>
            <a:spLocks noGrp="1" noRot="1" noChangeAspect="1" noTextEdit="1"/>
          </p:cNvSpPr>
          <p:nvPr>
            <p:ph type="sldImg"/>
          </p:nvPr>
        </p:nvSpPr>
        <p:spPr>
          <a:ln/>
        </p:spPr>
      </p:sp>
      <p:sp>
        <p:nvSpPr>
          <p:cNvPr id="527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Scene assessment</a:t>
            </a:r>
          </a:p>
          <a:p>
            <a:r>
              <a:rPr lang="en-US" altLang="en-US" dirty="0">
                <a:latin typeface="Times New Roman" charset="0"/>
                <a:ea typeface="MS PGothic" charset="-128"/>
              </a:rPr>
              <a:t>	1. Carefully inspect the environment, noting the condition of the scene where the infant was found.</a:t>
            </a:r>
            <a:endParaRPr lang="en-IN" altLang="en-US" dirty="0">
              <a:latin typeface="Times New Roman" charset="0"/>
              <a:ea typeface="MS PGothic" charset="-128"/>
            </a:endParaRPr>
          </a:p>
          <a:p>
            <a:r>
              <a:rPr lang="en-US" altLang="en-US" dirty="0">
                <a:latin typeface="Times New Roman" charset="0"/>
                <a:ea typeface="MS PGothic" charset="-128"/>
              </a:rPr>
              <a:t>	2. Your assessment of the scene should concentrate on the following:</a:t>
            </a:r>
            <a:endParaRPr lang="en-IN" altLang="en-US" dirty="0">
              <a:latin typeface="Times New Roman" charset="0"/>
              <a:ea typeface="MS PGothic" charset="-128"/>
            </a:endParaRPr>
          </a:p>
          <a:p>
            <a:r>
              <a:rPr lang="en-US" altLang="en-US" dirty="0">
                <a:latin typeface="Times New Roman" charset="0"/>
                <a:ea typeface="MS PGothic" charset="-128"/>
              </a:rPr>
              <a:t>		a. Signs of illness, including medications, humidifiers, or thermometers</a:t>
            </a:r>
            <a:endParaRPr lang="en-IN" altLang="en-US" dirty="0">
              <a:latin typeface="Times New Roman" charset="0"/>
              <a:ea typeface="MS PGothic" charset="-128"/>
            </a:endParaRPr>
          </a:p>
          <a:p>
            <a:r>
              <a:rPr lang="en-US" altLang="en-US" dirty="0">
                <a:latin typeface="Times New Roman" charset="0"/>
                <a:ea typeface="MS PGothic" charset="-128"/>
              </a:rPr>
              <a:t>		b. The general condition of the house</a:t>
            </a:r>
            <a:endParaRPr lang="en-IN" altLang="en-US" dirty="0">
              <a:latin typeface="Times New Roman" charset="0"/>
              <a:ea typeface="MS PGothic" charset="-128"/>
            </a:endParaRPr>
          </a:p>
          <a:p>
            <a:r>
              <a:rPr lang="en-US" altLang="en-US" dirty="0">
                <a:latin typeface="Times New Roman" charset="0"/>
                <a:ea typeface="MS PGothic" charset="-128"/>
              </a:rPr>
              <a:t>		c. Signs of poor hygiene</a:t>
            </a:r>
            <a:endParaRPr lang="en-IN" altLang="en-US" dirty="0">
              <a:latin typeface="Times New Roman" charset="0"/>
              <a:ea typeface="MS PGothic" charset="-128"/>
            </a:endParaRPr>
          </a:p>
          <a:p>
            <a:r>
              <a:rPr lang="en-US" altLang="en-US" dirty="0">
                <a:latin typeface="Times New Roman" charset="0"/>
                <a:ea typeface="MS PGothic" charset="-128"/>
              </a:rPr>
              <a:t>		d. Family interaction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Do not allow yourself to be judgmental about family interactions at this time.</a:t>
            </a:r>
            <a:endParaRPr lang="en-IN" altLang="en-US" dirty="0">
              <a:latin typeface="Times New Roman" charset="0"/>
              <a:ea typeface="MS PGothic" charset="-128"/>
            </a:endParaRPr>
          </a:p>
          <a:p>
            <a:r>
              <a:rPr lang="en-US" altLang="en-US" dirty="0">
                <a:latin typeface="Times New Roman" charset="0"/>
                <a:ea typeface="MS PGothic" charset="-128"/>
              </a:rPr>
              <a:t>			ii. Do note and report any behavior that is clearly not within the acceptable range, such as physical and verbal abuse.</a:t>
            </a:r>
            <a:endParaRPr lang="en-IN" altLang="en-US" dirty="0">
              <a:latin typeface="Times New Roman" charset="0"/>
              <a:ea typeface="MS PGothic" charset="-128"/>
            </a:endParaRPr>
          </a:p>
          <a:p>
            <a:r>
              <a:rPr lang="en-US" altLang="en-US" dirty="0">
                <a:latin typeface="Times New Roman" charset="0"/>
                <a:ea typeface="MS PGothic" charset="-128"/>
              </a:rPr>
              <a:t>		e. The site where the infant was discovered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Note all items in the infant’s crib or bed, including all pillows, stuffed animals, toys, and small objects.</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527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F9A58C4-3769-1446-B3C6-43CB156BD936}" type="slidenum">
              <a:rPr lang="en-US" altLang="en-US" sz="1200"/>
              <a:pPr eaLnBrk="1" hangingPunct="1"/>
              <a:t>231</a:t>
            </a:fld>
            <a:endParaRPr lang="en-US" altLang="en-US" sz="1200"/>
          </a:p>
        </p:txBody>
      </p:sp>
    </p:spTree>
    <p:extLst>
      <p:ext uri="{BB962C8B-B14F-4D97-AF65-F5344CB8AC3E}">
        <p14:creationId xmlns:p14="http://schemas.microsoft.com/office/powerpoint/2010/main" val="594425879"/>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Slide Image Placeholder 1"/>
          <p:cNvSpPr>
            <a:spLocks noGrp="1" noRot="1" noChangeAspect="1" noTextEdit="1"/>
          </p:cNvSpPr>
          <p:nvPr>
            <p:ph type="sldImg"/>
          </p:nvPr>
        </p:nvSpPr>
        <p:spPr>
          <a:ln/>
        </p:spPr>
      </p:sp>
      <p:sp>
        <p:nvSpPr>
          <p:cNvPr id="528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Communication and support of the family after the death of a child</a:t>
            </a:r>
            <a:endParaRPr lang="en-IN" altLang="en-US" dirty="0">
              <a:latin typeface="Times New Roman" charset="0"/>
              <a:ea typeface="MS PGothic" charset="-128"/>
            </a:endParaRPr>
          </a:p>
          <a:p>
            <a:r>
              <a:rPr lang="en-US" altLang="en-US" dirty="0">
                <a:latin typeface="Times New Roman" charset="0"/>
                <a:ea typeface="MS PGothic" charset="-128"/>
              </a:rPr>
              <a:t>	1. The sudden death of an infant is a devastating event for a family.</a:t>
            </a:r>
            <a:endParaRPr lang="en-IN" altLang="en-US" dirty="0">
              <a:latin typeface="Times New Roman" charset="0"/>
              <a:ea typeface="MS PGothic" charset="-128"/>
            </a:endParaRPr>
          </a:p>
          <a:p>
            <a:r>
              <a:rPr lang="en-US" altLang="en-US" dirty="0">
                <a:latin typeface="Times New Roman" charset="0"/>
                <a:ea typeface="MS PGothic" charset="-128"/>
              </a:rPr>
              <a:t>		a. It also tends to evoke strong emotional responses among health care providers.</a:t>
            </a:r>
            <a:endParaRPr lang="en-IN" altLang="en-US" dirty="0">
              <a:latin typeface="Times New Roman" charset="0"/>
              <a:ea typeface="MS PGothic" charset="-128"/>
            </a:endParaRPr>
          </a:p>
          <a:p>
            <a:r>
              <a:rPr lang="en-US" altLang="en-US" dirty="0">
                <a:latin typeface="Times New Roman" charset="0"/>
                <a:ea typeface="MS PGothic" charset="-128"/>
              </a:rPr>
              <a:t>		b. Part of your job at this point is to allow the family to express their grief.</a:t>
            </a:r>
            <a:endParaRPr lang="en-IN" altLang="en-US" dirty="0">
              <a:latin typeface="Times New Roman" charset="0"/>
              <a:ea typeface="MS PGothic" charset="-128"/>
            </a:endParaRPr>
          </a:p>
        </p:txBody>
      </p:sp>
      <p:sp>
        <p:nvSpPr>
          <p:cNvPr id="528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27BC561-9449-CD4B-8621-C62C76ECC019}" type="slidenum">
              <a:rPr lang="en-US" altLang="en-US" sz="1200"/>
              <a:pPr eaLnBrk="1" hangingPunct="1"/>
              <a:t>232</a:t>
            </a:fld>
            <a:endParaRPr lang="en-US" altLang="en-US" sz="1200"/>
          </a:p>
        </p:txBody>
      </p:sp>
    </p:spTree>
    <p:extLst>
      <p:ext uri="{BB962C8B-B14F-4D97-AF65-F5344CB8AC3E}">
        <p14:creationId xmlns:p14="http://schemas.microsoft.com/office/powerpoint/2010/main" val="421822509"/>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Slide Image Placeholder 1"/>
          <p:cNvSpPr>
            <a:spLocks noGrp="1" noRot="1" noChangeAspect="1" noTextEdit="1"/>
          </p:cNvSpPr>
          <p:nvPr>
            <p:ph type="sldImg"/>
          </p:nvPr>
        </p:nvSpPr>
        <p:spPr>
          <a:ln/>
        </p:spPr>
      </p:sp>
      <p:sp>
        <p:nvSpPr>
          <p:cNvPr id="529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2. In addition to any medical treatment the child may require, you must be prepared to offer the family a high level of empathy and understanding.</a:t>
            </a:r>
            <a:endParaRPr lang="en-IN" altLang="en-US">
              <a:latin typeface="Times New Roman" charset="0"/>
              <a:ea typeface="MS PGothic" charset="-128"/>
            </a:endParaRPr>
          </a:p>
          <a:p>
            <a:r>
              <a:rPr lang="en-US" altLang="en-US">
                <a:latin typeface="Times New Roman" charset="0"/>
                <a:ea typeface="MS PGothic" charset="-128"/>
              </a:rPr>
              <a:t>3. The family may want you to initiate resuscitation efforts, which may or may not conflict with your EMS protocols.</a:t>
            </a:r>
            <a:endParaRPr lang="en-IN" altLang="en-US">
              <a:latin typeface="Times New Roman" charset="0"/>
              <a:ea typeface="MS PGothic" charset="-128"/>
            </a:endParaRPr>
          </a:p>
          <a:p>
            <a:r>
              <a:rPr lang="en-US" altLang="en-US">
                <a:latin typeface="Times New Roman" charset="0"/>
                <a:ea typeface="MS PGothic" charset="-128"/>
              </a:rPr>
              <a:t>4. Always introduce yourself to the child’s parents or caregivers, and ask about the child’s date of birth and medical history.</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529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C4091F-21BF-EF40-AF76-4AA9163BA99A}" type="slidenum">
              <a:rPr lang="en-US" altLang="en-US" sz="1200"/>
              <a:pPr eaLnBrk="1" hangingPunct="1"/>
              <a:t>233</a:t>
            </a:fld>
            <a:endParaRPr lang="en-US" altLang="en-US" sz="1200"/>
          </a:p>
        </p:txBody>
      </p:sp>
    </p:spTree>
    <p:extLst>
      <p:ext uri="{BB962C8B-B14F-4D97-AF65-F5344CB8AC3E}">
        <p14:creationId xmlns:p14="http://schemas.microsoft.com/office/powerpoint/2010/main" val="727390016"/>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Slide Image Placeholder 1"/>
          <p:cNvSpPr>
            <a:spLocks noGrp="1" noRot="1" noChangeAspect="1" noTextEdit="1"/>
          </p:cNvSpPr>
          <p:nvPr>
            <p:ph type="sldImg"/>
          </p:nvPr>
        </p:nvSpPr>
        <p:spPr>
          <a:ln/>
        </p:spPr>
      </p:sp>
      <p:sp>
        <p:nvSpPr>
          <p:cNvPr id="530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Do not, in any case, speculate on the cause of the child’s death.</a:t>
            </a:r>
            <a:endParaRPr lang="en-IN" altLang="en-US" dirty="0">
              <a:latin typeface="Times New Roman" charset="0"/>
              <a:ea typeface="MS PGothic" charset="-128"/>
            </a:endParaRPr>
          </a:p>
          <a:p>
            <a:r>
              <a:rPr lang="en-US" altLang="en-US" dirty="0">
                <a:latin typeface="Times New Roman" charset="0"/>
                <a:ea typeface="MS PGothic" charset="-128"/>
              </a:rPr>
              <a:t>6. The family will want to see the child and should be asked whether they want to hold the child and say good-bye.</a:t>
            </a:r>
            <a:endParaRPr lang="en-IN" altLang="en-US" dirty="0">
              <a:latin typeface="Times New Roman" charset="0"/>
              <a:ea typeface="MS PGothic" charset="-128"/>
            </a:endParaRPr>
          </a:p>
          <a:p>
            <a:r>
              <a:rPr lang="en-US" altLang="en-US" dirty="0">
                <a:latin typeface="Times New Roman" charset="0"/>
                <a:ea typeface="MS PGothic" charset="-128"/>
              </a:rPr>
              <a:t>7. The following interventions are helpful in caring for the family at this time:</a:t>
            </a:r>
            <a:endParaRPr lang="en-IN" altLang="en-US" dirty="0">
              <a:latin typeface="Times New Roman" charset="0"/>
              <a:ea typeface="MS PGothic" charset="-128"/>
            </a:endParaRPr>
          </a:p>
          <a:p>
            <a:r>
              <a:rPr lang="en-US" altLang="en-US" dirty="0">
                <a:latin typeface="Times New Roman" charset="0"/>
                <a:ea typeface="MS PGothic" charset="-128"/>
              </a:rPr>
              <a:t>	a. Learn and use the child’s name rather than the impersonal “your child.”</a:t>
            </a:r>
            <a:endParaRPr lang="en-IN" altLang="en-US" dirty="0">
              <a:latin typeface="Times New Roman" charset="0"/>
              <a:ea typeface="MS PGothic" charset="-128"/>
            </a:endParaRPr>
          </a:p>
          <a:p>
            <a:r>
              <a:rPr lang="en-US" altLang="en-US" dirty="0">
                <a:latin typeface="Times New Roman" charset="0"/>
                <a:ea typeface="MS PGothic" charset="-128"/>
              </a:rPr>
              <a:t>	b. Speak to family members at eye level, and maintain good eye contact with them.</a:t>
            </a:r>
            <a:endParaRPr lang="en-IN" altLang="en-US" dirty="0">
              <a:latin typeface="Times New Roman" charset="0"/>
              <a:ea typeface="MS PGothic" charset="-128"/>
            </a:endParaRPr>
          </a:p>
          <a:p>
            <a:r>
              <a:rPr lang="en-US" altLang="en-US" dirty="0">
                <a:latin typeface="Times New Roman" charset="0"/>
                <a:ea typeface="MS PGothic" charset="-128"/>
              </a:rPr>
              <a:t>	c. Use the word “dead” or “died” when informing the family of the child’s death; euphemisms such as “passed away” or “gone” are ineffective.</a:t>
            </a:r>
            <a:endParaRPr lang="en-IN" altLang="en-US" dirty="0">
              <a:latin typeface="Times New Roman" charset="0"/>
              <a:ea typeface="MS PGothic" charset="-128"/>
            </a:endParaRPr>
          </a:p>
        </p:txBody>
      </p:sp>
      <p:sp>
        <p:nvSpPr>
          <p:cNvPr id="530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406B2BE-6184-544B-A7B0-F59C389FD78F}" type="slidenum">
              <a:rPr lang="en-US" altLang="en-US" sz="1200"/>
              <a:pPr eaLnBrk="1" hangingPunct="1"/>
              <a:t>234</a:t>
            </a:fld>
            <a:endParaRPr lang="en-US" altLang="en-US" sz="1200"/>
          </a:p>
        </p:txBody>
      </p:sp>
    </p:spTree>
    <p:extLst>
      <p:ext uri="{BB962C8B-B14F-4D97-AF65-F5344CB8AC3E}">
        <p14:creationId xmlns:p14="http://schemas.microsoft.com/office/powerpoint/2010/main" val="1767080188"/>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Slide Image Placeholder 1"/>
          <p:cNvSpPr>
            <a:spLocks noGrp="1" noRot="1" noChangeAspect="1" noTextEdit="1"/>
          </p:cNvSpPr>
          <p:nvPr>
            <p:ph type="sldImg"/>
          </p:nvPr>
        </p:nvSpPr>
        <p:spPr>
          <a:ln/>
        </p:spPr>
      </p:sp>
      <p:sp>
        <p:nvSpPr>
          <p:cNvPr id="531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Acknowledge the family’s feelings (“I know this is devastating for you,”), but never say “I know how you feel,” even if you have experienced a similar event; the statement will anger many people.</a:t>
            </a:r>
            <a:endParaRPr lang="en-IN" altLang="en-US" dirty="0">
              <a:latin typeface="Times New Roman" charset="0"/>
              <a:ea typeface="MS PGothic" charset="-128"/>
            </a:endParaRPr>
          </a:p>
          <a:p>
            <a:r>
              <a:rPr lang="en-US" altLang="en-US" dirty="0">
                <a:latin typeface="Times New Roman" charset="0"/>
                <a:ea typeface="MS PGothic" charset="-128"/>
              </a:rPr>
              <a:t>e. Offer to call other family members or clergy if the family wishes.</a:t>
            </a:r>
            <a:endParaRPr lang="en-IN" altLang="en-US" dirty="0">
              <a:latin typeface="Times New Roman" charset="0"/>
              <a:ea typeface="MS PGothic" charset="-128"/>
            </a:endParaRPr>
          </a:p>
          <a:p>
            <a:r>
              <a:rPr lang="en-US" altLang="en-US" dirty="0">
                <a:latin typeface="Times New Roman" charset="0"/>
                <a:ea typeface="MS PGothic" charset="-128"/>
              </a:rPr>
              <a:t>f. Keep any instructions short, simple, and basic. Emotional distress may limit their ability to process information.</a:t>
            </a:r>
            <a:endParaRPr lang="en-IN" altLang="en-US" dirty="0">
              <a:latin typeface="Times New Roman" charset="0"/>
              <a:ea typeface="MS PGothic" charset="-128"/>
            </a:endParaRPr>
          </a:p>
          <a:p>
            <a:r>
              <a:rPr lang="en-US" altLang="en-US" dirty="0">
                <a:latin typeface="Times New Roman" charset="0"/>
                <a:ea typeface="MS PGothic" charset="-128"/>
              </a:rPr>
              <a:t>g. Ask each adult family member individually whether he or she wants to hold the child.</a:t>
            </a:r>
            <a:endParaRPr lang="en-IN" altLang="en-US" dirty="0">
              <a:latin typeface="Times New Roman" charset="0"/>
              <a:ea typeface="MS PGothic" charset="-128"/>
            </a:endParaRPr>
          </a:p>
          <a:p>
            <a:r>
              <a:rPr lang="en-US" altLang="en-US" dirty="0">
                <a:latin typeface="Times New Roman" charset="0"/>
                <a:ea typeface="MS PGothic" charset="-128"/>
              </a:rPr>
              <a:t>h. Wrap the dead child in a blanket, as you would if he or she were alive, and stay with family members while they hold the child.</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Ask them not to remove tubes or other equipment that was used in an attempted resuscitation.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31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1B2BD15-2184-6849-B7D0-8771057584BF}" type="slidenum">
              <a:rPr lang="en-US" altLang="en-US" sz="1200"/>
              <a:pPr eaLnBrk="1" hangingPunct="1"/>
              <a:t>235</a:t>
            </a:fld>
            <a:endParaRPr lang="en-US" altLang="en-US" sz="1200"/>
          </a:p>
        </p:txBody>
      </p:sp>
    </p:spTree>
    <p:extLst>
      <p:ext uri="{BB962C8B-B14F-4D97-AF65-F5344CB8AC3E}">
        <p14:creationId xmlns:p14="http://schemas.microsoft.com/office/powerpoint/2010/main" val="1765365353"/>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Slide Image Placeholder 1"/>
          <p:cNvSpPr>
            <a:spLocks noGrp="1" noRot="1" noChangeAspect="1" noTextEdit="1"/>
          </p:cNvSpPr>
          <p:nvPr>
            <p:ph type="sldImg"/>
          </p:nvPr>
        </p:nvSpPr>
        <p:spPr>
          <a:ln/>
        </p:spPr>
      </p:sp>
      <p:sp>
        <p:nvSpPr>
          <p:cNvPr id="532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r>
              <a:rPr lang="en-US" altLang="en-US">
                <a:latin typeface="Times New Roman" charset="0"/>
                <a:ea typeface="MS PGothic" charset="-128"/>
              </a:rPr>
              <a:t>   </a:t>
            </a:r>
          </a:p>
          <a:p>
            <a:r>
              <a:rPr lang="en-US" altLang="en-US">
                <a:latin typeface="Times New Roman" charset="0"/>
                <a:ea typeface="MS PGothic" charset="-128"/>
              </a:rPr>
              <a:t>8. Each individual and each culture expresses grief in a different way.</a:t>
            </a:r>
            <a:endParaRPr lang="en-IN" altLang="en-US">
              <a:latin typeface="Times New Roman" charset="0"/>
              <a:ea typeface="MS PGothic" charset="-128"/>
            </a:endParaRPr>
          </a:p>
          <a:p>
            <a:r>
              <a:rPr lang="en-US" altLang="en-US">
                <a:latin typeface="Times New Roman" charset="0"/>
                <a:ea typeface="MS PGothic" charset="-128"/>
              </a:rPr>
              <a:t>	a. Some will require intervention.</a:t>
            </a:r>
            <a:endParaRPr lang="en-IN" altLang="en-US">
              <a:latin typeface="Times New Roman" charset="0"/>
              <a:ea typeface="MS PGothic" charset="-128"/>
            </a:endParaRPr>
          </a:p>
          <a:p>
            <a:r>
              <a:rPr lang="en-US" altLang="en-US">
                <a:latin typeface="Times New Roman" charset="0"/>
                <a:ea typeface="MS PGothic" charset="-128"/>
              </a:rPr>
              <a:t>	b. Most caregivers feel directly responsible for the death of a child.</a:t>
            </a:r>
            <a:endParaRPr lang="en-IN" altLang="en-US">
              <a:latin typeface="Times New Roman" charset="0"/>
              <a:ea typeface="MS PGothic" charset="-128"/>
            </a:endParaRPr>
          </a:p>
          <a:p>
            <a:r>
              <a:rPr lang="en-US" altLang="en-US">
                <a:latin typeface="Times New Roman" charset="0"/>
                <a:ea typeface="MS PGothic" charset="-128"/>
              </a:rPr>
              <a:t>		i. This does not mean they are actually responsible.</a:t>
            </a:r>
            <a:endParaRPr lang="en-IN" altLang="en-US">
              <a:latin typeface="Times New Roman" charset="0"/>
              <a:ea typeface="MS PGothic" charset="-128"/>
            </a:endParaRPr>
          </a:p>
          <a:p>
            <a:r>
              <a:rPr lang="en-US" altLang="en-US">
                <a:latin typeface="Times New Roman" charset="0"/>
                <a:ea typeface="MS PGothic" charset="-128"/>
              </a:rPr>
              <a:t>		ii. Although you should keep the possibility of neglect or abuse in mind, your role is not that of investigator.</a:t>
            </a:r>
            <a:endParaRPr lang="en-IN" altLang="en-US">
              <a:latin typeface="Times New Roman" charset="0"/>
              <a:ea typeface="MS PGothic" charset="-128"/>
            </a:endParaRPr>
          </a:p>
          <a:p>
            <a:r>
              <a:rPr lang="en-US" altLang="en-US">
                <a:latin typeface="Times New Roman" charset="0"/>
                <a:ea typeface="MS PGothic" charset="-128"/>
              </a:rPr>
              <a:t>		iii. Further inquiry is the responsibility of law enforcement.</a:t>
            </a:r>
            <a:endParaRPr lang="en-IN" altLang="en-US">
              <a:latin typeface="Times New Roman" charset="0"/>
              <a:ea typeface="MS PGothic" charset="-128"/>
            </a:endParaRPr>
          </a:p>
          <a:p>
            <a:r>
              <a:rPr lang="en-US" altLang="en-US">
                <a:latin typeface="Times New Roman" charset="0"/>
                <a:ea typeface="MS PGothic" charset="-128"/>
              </a:rPr>
              <a:t>9. Some EMS systems arrange for home visits after a child’s death so that EMS providers and family members can come to some sort of closure.</a:t>
            </a:r>
            <a:endParaRPr lang="en-IN" altLang="en-US">
              <a:latin typeface="Times New Roman" charset="0"/>
              <a:ea typeface="MS PGothic" charset="-128"/>
            </a:endParaRPr>
          </a:p>
          <a:p>
            <a:r>
              <a:rPr lang="en-US" altLang="en-US">
                <a:latin typeface="Times New Roman" charset="0"/>
                <a:ea typeface="MS PGothic" charset="-128"/>
              </a:rPr>
              <a:t>	a. You need special training for such visits.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532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D6577F6-4AB8-9A4E-9A4E-016008A47FEF}" type="slidenum">
              <a:rPr lang="en-US" altLang="en-US" sz="1200"/>
              <a:pPr eaLnBrk="1" hangingPunct="1"/>
              <a:t>236</a:t>
            </a:fld>
            <a:endParaRPr lang="en-US" altLang="en-US" sz="1200"/>
          </a:p>
        </p:txBody>
      </p:sp>
    </p:spTree>
    <p:extLst>
      <p:ext uri="{BB962C8B-B14F-4D97-AF65-F5344CB8AC3E}">
        <p14:creationId xmlns:p14="http://schemas.microsoft.com/office/powerpoint/2010/main" val="861420919"/>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Slide Image Placeholder 1"/>
          <p:cNvSpPr>
            <a:spLocks noGrp="1" noRot="1" noChangeAspect="1" noTextEdit="1"/>
          </p:cNvSpPr>
          <p:nvPr>
            <p:ph type="sldImg"/>
          </p:nvPr>
        </p:nvSpPr>
        <p:spPr>
          <a:ln/>
        </p:spPr>
      </p:sp>
      <p:sp>
        <p:nvSpPr>
          <p:cNvPr id="533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10. A child’s death can be very stressful.</a:t>
            </a:r>
            <a:endParaRPr lang="en-IN" altLang="en-US" dirty="0">
              <a:latin typeface="Times New Roman" charset="0"/>
              <a:ea typeface="MS PGothic" charset="-128"/>
            </a:endParaRPr>
          </a:p>
          <a:p>
            <a:r>
              <a:rPr lang="en-US" altLang="en-US" dirty="0">
                <a:latin typeface="Times New Roman" charset="0"/>
                <a:ea typeface="MS PGothic" charset="-128"/>
              </a:rPr>
              <a:t>	a. Take time before going back to the job.</a:t>
            </a:r>
            <a:endParaRPr lang="en-IN" altLang="en-US" dirty="0">
              <a:latin typeface="Times New Roman" charset="0"/>
              <a:ea typeface="MS PGothic" charset="-128"/>
            </a:endParaRPr>
          </a:p>
          <a:p>
            <a:r>
              <a:rPr lang="en-US" altLang="en-US" dirty="0">
                <a:latin typeface="Times New Roman" charset="0"/>
                <a:ea typeface="MS PGothic" charset="-128"/>
              </a:rPr>
              <a:t>	b. Talk with other EMS colleagues.</a:t>
            </a:r>
            <a:endParaRPr lang="en-IN" altLang="en-US" dirty="0">
              <a:latin typeface="Times New Roman" charset="0"/>
              <a:ea typeface="MS PGothic" charset="-128"/>
            </a:endParaRPr>
          </a:p>
          <a:p>
            <a:r>
              <a:rPr lang="en-US" altLang="en-US" dirty="0">
                <a:latin typeface="Times New Roman" charset="0"/>
                <a:ea typeface="MS PGothic" charset="-128"/>
              </a:rPr>
              <a:t>	c. Be alert for signs of posttraumatic stress in yourself and others.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Nightmares</a:t>
            </a:r>
            <a:endParaRPr lang="en-IN" altLang="en-US" dirty="0">
              <a:latin typeface="Times New Roman" charset="0"/>
              <a:ea typeface="MS PGothic" charset="-128"/>
            </a:endParaRPr>
          </a:p>
          <a:p>
            <a:r>
              <a:rPr lang="en-US" altLang="en-US" dirty="0">
                <a:latin typeface="Times New Roman" charset="0"/>
                <a:ea typeface="MS PGothic" charset="-128"/>
              </a:rPr>
              <a:t>		ii. Restlessness</a:t>
            </a:r>
            <a:endParaRPr lang="en-IN" altLang="en-US" dirty="0">
              <a:latin typeface="Times New Roman" charset="0"/>
              <a:ea typeface="MS PGothic" charset="-128"/>
            </a:endParaRPr>
          </a:p>
          <a:p>
            <a:r>
              <a:rPr lang="en-US" altLang="en-US" dirty="0">
                <a:latin typeface="Times New Roman" charset="0"/>
                <a:ea typeface="MS PGothic" charset="-128"/>
              </a:rPr>
              <a:t>		iii. Difficulty sleeping</a:t>
            </a:r>
            <a:endParaRPr lang="en-IN" altLang="en-US" dirty="0">
              <a:latin typeface="Times New Roman" charset="0"/>
              <a:ea typeface="MS PGothic" charset="-128"/>
            </a:endParaRPr>
          </a:p>
          <a:p>
            <a:r>
              <a:rPr lang="en-US" altLang="en-US" dirty="0">
                <a:latin typeface="Times New Roman" charset="0"/>
                <a:ea typeface="MS PGothic" charset="-128"/>
              </a:rPr>
              <a:t>		iv. Lack of appetite</a:t>
            </a:r>
            <a:endParaRPr lang="en-IN" altLang="en-US" dirty="0">
              <a:latin typeface="Times New Roman" charset="0"/>
              <a:ea typeface="MS PGothic" charset="-128"/>
            </a:endParaRPr>
          </a:p>
          <a:p>
            <a:r>
              <a:rPr lang="en-US" altLang="en-US" dirty="0">
                <a:latin typeface="Times New Roman" charset="0"/>
                <a:ea typeface="MS PGothic" charset="-128"/>
              </a:rPr>
              <a:t>	d. Consider the need for professional help if these signs </a:t>
            </a:r>
            <a:r>
              <a:rPr lang="en-US" altLang="en-US" dirty="0" smtClean="0">
                <a:latin typeface="Times New Roman" charset="0"/>
                <a:ea typeface="MS PGothic" charset="-128"/>
              </a:rPr>
              <a:t>continue.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33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FF1F11A-ABEA-F240-95E2-20704784F15A}" type="slidenum">
              <a:rPr lang="en-US" altLang="en-US" sz="1200"/>
              <a:pPr eaLnBrk="1" hangingPunct="1"/>
              <a:t>237</a:t>
            </a:fld>
            <a:endParaRPr lang="en-US" altLang="en-US" sz="1200"/>
          </a:p>
        </p:txBody>
      </p:sp>
    </p:spTree>
    <p:extLst>
      <p:ext uri="{BB962C8B-B14F-4D97-AF65-F5344CB8AC3E}">
        <p14:creationId xmlns:p14="http://schemas.microsoft.com/office/powerpoint/2010/main" val="1714121206"/>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Slide Image Placeholder 1"/>
          <p:cNvSpPr>
            <a:spLocks noGrp="1" noRot="1" noChangeAspect="1" noTextEdit="1"/>
          </p:cNvSpPr>
          <p:nvPr>
            <p:ph type="sldImg"/>
          </p:nvPr>
        </p:nvSpPr>
        <p:spPr>
          <a:ln/>
        </p:spPr>
      </p:sp>
      <p:sp>
        <p:nvSpPr>
          <p:cNvPr id="534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Apparent life-threatening event</a:t>
            </a:r>
          </a:p>
          <a:p>
            <a:r>
              <a:rPr lang="en-US" altLang="en-US" dirty="0">
                <a:latin typeface="Times New Roman" charset="0"/>
                <a:ea typeface="MS PGothic" charset="-128"/>
              </a:rPr>
              <a:t>	1. Infants who are not breathing and are cyanotic and unresponsive when found sometimes resume breathing and color with stimulation.</a:t>
            </a:r>
            <a:endParaRPr lang="en-IN" altLang="en-US" dirty="0">
              <a:latin typeface="Times New Roman" charset="0"/>
              <a:ea typeface="MS PGothic" charset="-128"/>
            </a:endParaRPr>
          </a:p>
          <a:p>
            <a:r>
              <a:rPr lang="en-US" altLang="en-US" dirty="0">
                <a:latin typeface="Times New Roman" charset="0"/>
                <a:ea typeface="MS PGothic" charset="-128"/>
              </a:rPr>
              <a:t>		a. These children have had what is called an apparent life-threatening event (ALTE).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Called “near-miss SIDS” in the past</a:t>
            </a:r>
            <a:endParaRPr lang="en-IN" altLang="en-US" dirty="0">
              <a:latin typeface="Times New Roman" charset="0"/>
              <a:ea typeface="MS PGothic" charset="-128"/>
            </a:endParaRPr>
          </a:p>
          <a:p>
            <a:r>
              <a:rPr lang="en-US" altLang="en-US" dirty="0">
                <a:latin typeface="Times New Roman" charset="0"/>
                <a:ea typeface="MS PGothic" charset="-128"/>
              </a:rPr>
              <a:t>		b. Classic ALTE is characterized by: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 distinct change in muscle tone</a:t>
            </a:r>
            <a:endParaRPr lang="en-IN" altLang="en-US" dirty="0">
              <a:latin typeface="Times New Roman" charset="0"/>
              <a:ea typeface="MS PGothic" charset="-128"/>
            </a:endParaRPr>
          </a:p>
          <a:p>
            <a:r>
              <a:rPr lang="en-US" altLang="en-US" dirty="0">
                <a:latin typeface="Times New Roman" charset="0"/>
                <a:ea typeface="MS PGothic" charset="-128"/>
              </a:rPr>
              <a:t>			ii. Choking or gagging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34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686A807-6EAA-3947-ADC2-A8A971F2C437}" type="slidenum">
              <a:rPr lang="en-US" altLang="en-US" sz="1200"/>
              <a:pPr eaLnBrk="1" hangingPunct="1"/>
              <a:t>238</a:t>
            </a:fld>
            <a:endParaRPr lang="en-US" altLang="en-US" sz="1200"/>
          </a:p>
        </p:txBody>
      </p:sp>
    </p:spTree>
    <p:extLst>
      <p:ext uri="{BB962C8B-B14F-4D97-AF65-F5344CB8AC3E}">
        <p14:creationId xmlns:p14="http://schemas.microsoft.com/office/powerpoint/2010/main" val="741984737"/>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Slide Image Placeholder 1"/>
          <p:cNvSpPr>
            <a:spLocks noGrp="1" noRot="1" noChangeAspect="1" noTextEdit="1"/>
          </p:cNvSpPr>
          <p:nvPr>
            <p:ph type="sldImg"/>
          </p:nvPr>
        </p:nvSpPr>
        <p:spPr>
          <a:ln/>
        </p:spPr>
      </p:sp>
      <p:sp>
        <p:nvSpPr>
          <p:cNvPr id="535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After the event, the child may appear healthy and show no signs of illness or distress.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You must complete a careful assessment and provide rapid transport to the ED.</a:t>
            </a:r>
            <a:endParaRPr lang="en-IN" altLang="en-US" dirty="0">
              <a:latin typeface="Times New Roman" charset="0"/>
              <a:ea typeface="MS PGothic" charset="-128"/>
            </a:endParaRPr>
          </a:p>
          <a:p>
            <a:r>
              <a:rPr lang="en-US" altLang="en-US" dirty="0">
                <a:latin typeface="Times New Roman" charset="0"/>
                <a:ea typeface="MS PGothic" charset="-128"/>
              </a:rPr>
              <a:t>d. Pay strict attention to airway management.</a:t>
            </a:r>
            <a:endParaRPr lang="en-IN" altLang="en-US" dirty="0">
              <a:latin typeface="Times New Roman" charset="0"/>
              <a:ea typeface="MS PGothic" charset="-128"/>
            </a:endParaRPr>
          </a:p>
          <a:p>
            <a:r>
              <a:rPr lang="en-US" altLang="en-US" dirty="0">
                <a:latin typeface="Times New Roman" charset="0"/>
                <a:ea typeface="MS PGothic" charset="-128"/>
              </a:rPr>
              <a:t>e. Assess the infant’s history and environment.</a:t>
            </a:r>
            <a:endParaRPr lang="en-IN" altLang="en-US" dirty="0">
              <a:latin typeface="Times New Roman" charset="0"/>
              <a:ea typeface="MS PGothic" charset="-128"/>
            </a:endParaRPr>
          </a:p>
          <a:p>
            <a:r>
              <a:rPr lang="en-US" altLang="en-US" dirty="0">
                <a:latin typeface="Times New Roman" charset="0"/>
                <a:ea typeface="MS PGothic" charset="-128"/>
              </a:rPr>
              <a:t>f. Allow caregivers to ride in the back of the ambulance.</a:t>
            </a:r>
            <a:endParaRPr lang="en-IN" altLang="en-US" dirty="0">
              <a:latin typeface="Times New Roman" charset="0"/>
              <a:ea typeface="MS PGothic" charset="-128"/>
            </a:endParaRPr>
          </a:p>
          <a:p>
            <a:r>
              <a:rPr lang="en-US" altLang="en-US" dirty="0">
                <a:latin typeface="Times New Roman" charset="0"/>
                <a:ea typeface="MS PGothic" charset="-128"/>
              </a:rPr>
              <a:t>g. Physicians will have to determine the cause.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535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AE0E5CB-6780-D74E-B4A4-3B39075EACFF}" type="slidenum">
              <a:rPr lang="en-US" altLang="en-US" sz="1200"/>
              <a:pPr eaLnBrk="1" hangingPunct="1"/>
              <a:t>239</a:t>
            </a:fld>
            <a:endParaRPr lang="en-US" altLang="en-US" sz="1200"/>
          </a:p>
        </p:txBody>
      </p:sp>
    </p:spTree>
    <p:extLst>
      <p:ext uri="{BB962C8B-B14F-4D97-AF65-F5344CB8AC3E}">
        <p14:creationId xmlns:p14="http://schemas.microsoft.com/office/powerpoint/2010/main" val="99936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Slide Image Placeholder 1"/>
          <p:cNvSpPr>
            <a:spLocks noGrp="1" noRot="1" noChangeAspect="1" noTextEdit="1"/>
          </p:cNvSpPr>
          <p:nvPr>
            <p:ph type="sldImg"/>
          </p:nvPr>
        </p:nvSpPr>
        <p:spPr>
          <a:ln/>
        </p:spPr>
      </p:sp>
      <p:sp>
        <p:nvSpPr>
          <p:cNvPr id="315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b. Because they are explorers by nature and not afraid, injuries in this age group increase.</a:t>
            </a:r>
            <a:endParaRPr lang="en-IN" altLang="en-US">
              <a:latin typeface="Times New Roman" charset="0"/>
              <a:ea typeface="MS PGothic" charset="-128"/>
            </a:endParaRPr>
          </a:p>
          <a:p>
            <a:r>
              <a:rPr lang="en-US" altLang="en-US">
                <a:latin typeface="Times New Roman" charset="0"/>
                <a:ea typeface="MS PGothic" charset="-128"/>
              </a:rPr>
              <a:t>c. Toddlers begin to imitate the behaviors of older children and parents.</a:t>
            </a:r>
            <a:endParaRPr lang="en-IN" altLang="en-US">
              <a:latin typeface="Times New Roman" charset="0"/>
              <a:ea typeface="MS PGothic" charset="-128"/>
            </a:endParaRPr>
          </a:p>
          <a:p>
            <a:r>
              <a:rPr lang="en-US" altLang="en-US">
                <a:latin typeface="Times New Roman" charset="0"/>
                <a:ea typeface="MS PGothic" charset="-128"/>
              </a:rPr>
              <a:t>d. Know major body parts when you point to them</a:t>
            </a:r>
            <a:endParaRPr lang="en-IN" altLang="en-US">
              <a:latin typeface="Times New Roman" charset="0"/>
              <a:ea typeface="MS PGothic" charset="-128"/>
            </a:endParaRPr>
          </a:p>
          <a:p>
            <a:r>
              <a:rPr lang="en-US" altLang="en-US">
                <a:latin typeface="Times New Roman" charset="0"/>
                <a:ea typeface="MS PGothic" charset="-128"/>
              </a:rPr>
              <a:t>e. May speak 4 to 6 words</a:t>
            </a:r>
            <a:endParaRPr lang="en-IN" altLang="en-US">
              <a:latin typeface="Times New Roman" charset="0"/>
              <a:ea typeface="MS PGothic" charset="-128"/>
            </a:endParaRPr>
          </a:p>
          <a:p>
            <a:r>
              <a:rPr lang="en-US" altLang="en-US">
                <a:latin typeface="Times New Roman" charset="0"/>
                <a:ea typeface="MS PGothic" charset="-128"/>
              </a:rPr>
              <a:t>f. Because of a lack of molars, they may not be able to fully chew their food, leading to increased risk of choking.</a:t>
            </a:r>
            <a:endParaRPr lang="en-IN" altLang="en-US">
              <a:latin typeface="Times New Roman" charset="0"/>
              <a:ea typeface="MS PGothic" charset="-128"/>
            </a:endParaRPr>
          </a:p>
        </p:txBody>
      </p:sp>
      <p:sp>
        <p:nvSpPr>
          <p:cNvPr id="315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F1D2EC6-8C23-744C-9332-B777253A24EB}" type="slidenum">
              <a:rPr lang="en-US" altLang="en-US" sz="1200"/>
              <a:pPr eaLnBrk="1" hangingPunct="1"/>
              <a:t>24</a:t>
            </a:fld>
            <a:endParaRPr lang="en-US" altLang="en-US" sz="1200"/>
          </a:p>
        </p:txBody>
      </p:sp>
    </p:spTree>
    <p:extLst>
      <p:ext uri="{BB962C8B-B14F-4D97-AF65-F5344CB8AC3E}">
        <p14:creationId xmlns:p14="http://schemas.microsoft.com/office/powerpoint/2010/main" val="1105158757"/>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Slide Image Placeholder 1"/>
          <p:cNvSpPr>
            <a:spLocks noGrp="1" noRot="1" noChangeAspect="1" noTextEdit="1"/>
          </p:cNvSpPr>
          <p:nvPr>
            <p:ph type="sldImg"/>
          </p:nvPr>
        </p:nvSpPr>
        <p:spPr>
          <a:ln/>
        </p:spPr>
      </p:sp>
      <p:sp>
        <p:nvSpPr>
          <p:cNvPr id="536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tLang="en-US">
              <a:latin typeface="Times New Roman" charset="0"/>
              <a:ea typeface="MS PGothic" charset="-128"/>
            </a:endParaRPr>
          </a:p>
        </p:txBody>
      </p:sp>
      <p:sp>
        <p:nvSpPr>
          <p:cNvPr id="536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D6D71B9-2F47-D148-B382-66A568268713}" type="slidenum">
              <a:rPr lang="en-US" altLang="en-US" sz="1200"/>
              <a:pPr eaLnBrk="1" hangingPunct="1"/>
              <a:t>240</a:t>
            </a:fld>
            <a:endParaRPr lang="en-US" altLang="en-US" sz="1200"/>
          </a:p>
        </p:txBody>
      </p:sp>
    </p:spTree>
    <p:extLst>
      <p:ext uri="{BB962C8B-B14F-4D97-AF65-F5344CB8AC3E}">
        <p14:creationId xmlns:p14="http://schemas.microsoft.com/office/powerpoint/2010/main" val="302728456"/>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Slide Image Placeholder 1"/>
          <p:cNvSpPr>
            <a:spLocks noGrp="1" noRot="1" noChangeAspect="1" noTextEdit="1"/>
          </p:cNvSpPr>
          <p:nvPr>
            <p:ph type="sldImg"/>
          </p:nvPr>
        </p:nvSpPr>
        <p:spPr>
          <a:ln/>
        </p:spPr>
      </p:sp>
      <p:sp>
        <p:nvSpPr>
          <p:cNvPr id="537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en-IN" altLang="en-US" dirty="0" smtClean="0">
                <a:latin typeface="Times New Roman" charset="0"/>
                <a:ea typeface="MS PGothic" charset="-128"/>
              </a:rPr>
              <a:t>SLIDE  42</a:t>
            </a:r>
            <a:endParaRPr lang="en-IN" altLang="en-US" dirty="0">
              <a:latin typeface="Times New Roman" charset="0"/>
              <a:ea typeface="MS PGothic" charset="-128"/>
            </a:endParaRPr>
          </a:p>
        </p:txBody>
      </p:sp>
      <p:sp>
        <p:nvSpPr>
          <p:cNvPr id="537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5D0D8B1-9B24-0746-A6EB-88DACE1A83B5}" type="slidenum">
              <a:rPr lang="en-US" altLang="en-US" sz="1200"/>
              <a:pPr eaLnBrk="1" hangingPunct="1"/>
              <a:t>241</a:t>
            </a:fld>
            <a:endParaRPr lang="en-US" altLang="en-US" sz="1200"/>
          </a:p>
        </p:txBody>
      </p:sp>
    </p:spTree>
    <p:extLst>
      <p:ext uri="{BB962C8B-B14F-4D97-AF65-F5344CB8AC3E}">
        <p14:creationId xmlns:p14="http://schemas.microsoft.com/office/powerpoint/2010/main" val="568400249"/>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244</a:t>
            </a:fld>
            <a:endParaRPr lang="en-US" altLang="en-US"/>
          </a:p>
        </p:txBody>
      </p:sp>
    </p:spTree>
    <p:extLst>
      <p:ext uri="{BB962C8B-B14F-4D97-AF65-F5344CB8AC3E}">
        <p14:creationId xmlns:p14="http://schemas.microsoft.com/office/powerpoint/2010/main" val="1399187779"/>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74</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245</a:t>
            </a:fld>
            <a:endParaRPr lang="en-US" altLang="en-US"/>
          </a:p>
        </p:txBody>
      </p:sp>
    </p:spTree>
    <p:extLst>
      <p:ext uri="{BB962C8B-B14F-4D97-AF65-F5344CB8AC3E}">
        <p14:creationId xmlns:p14="http://schemas.microsoft.com/office/powerpoint/2010/main" val="474158912"/>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78</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249</a:t>
            </a:fld>
            <a:endParaRPr lang="en-US" altLang="en-US"/>
          </a:p>
        </p:txBody>
      </p:sp>
    </p:spTree>
    <p:extLst>
      <p:ext uri="{BB962C8B-B14F-4D97-AF65-F5344CB8AC3E}">
        <p14:creationId xmlns:p14="http://schemas.microsoft.com/office/powerpoint/2010/main" val="3785794315"/>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160</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253</a:t>
            </a:fld>
            <a:endParaRPr lang="en-US" altLang="en-US"/>
          </a:p>
        </p:txBody>
      </p:sp>
    </p:spTree>
    <p:extLst>
      <p:ext uri="{BB962C8B-B14F-4D97-AF65-F5344CB8AC3E}">
        <p14:creationId xmlns:p14="http://schemas.microsoft.com/office/powerpoint/2010/main" val="3583496750"/>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SLIDE-181</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256</a:t>
            </a:fld>
            <a:endParaRPr lang="en-US" altLang="en-US"/>
          </a:p>
        </p:txBody>
      </p:sp>
    </p:spTree>
    <p:extLst>
      <p:ext uri="{BB962C8B-B14F-4D97-AF65-F5344CB8AC3E}">
        <p14:creationId xmlns:p14="http://schemas.microsoft.com/office/powerpoint/2010/main" val="1302190974"/>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119</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260</a:t>
            </a:fld>
            <a:endParaRPr lang="en-US" altLang="en-US"/>
          </a:p>
        </p:txBody>
      </p:sp>
    </p:spTree>
    <p:extLst>
      <p:ext uri="{BB962C8B-B14F-4D97-AF65-F5344CB8AC3E}">
        <p14:creationId xmlns:p14="http://schemas.microsoft.com/office/powerpoint/2010/main" val="1297259156"/>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SLICE 172</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264</a:t>
            </a:fld>
            <a:endParaRPr lang="en-US" altLang="en-US"/>
          </a:p>
        </p:txBody>
      </p:sp>
    </p:spTree>
    <p:extLst>
      <p:ext uri="{BB962C8B-B14F-4D97-AF65-F5344CB8AC3E}">
        <p14:creationId xmlns:p14="http://schemas.microsoft.com/office/powerpoint/2010/main" val="3483358187"/>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SLIDE-211</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268</a:t>
            </a:fld>
            <a:endParaRPr lang="en-US" altLang="en-US"/>
          </a:p>
        </p:txBody>
      </p:sp>
    </p:spTree>
    <p:extLst>
      <p:ext uri="{BB962C8B-B14F-4D97-AF65-F5344CB8AC3E}">
        <p14:creationId xmlns:p14="http://schemas.microsoft.com/office/powerpoint/2010/main" val="1714479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Slide Image Placeholder 1"/>
          <p:cNvSpPr>
            <a:spLocks noGrp="1" noRot="1" noChangeAspect="1" noTextEdit="1"/>
          </p:cNvSpPr>
          <p:nvPr>
            <p:ph type="sldImg"/>
          </p:nvPr>
        </p:nvSpPr>
        <p:spPr>
          <a:ln/>
        </p:spPr>
      </p:sp>
      <p:sp>
        <p:nvSpPr>
          <p:cNvPr id="316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18 to 24 months</a:t>
            </a:r>
            <a:endParaRPr lang="en-IN" altLang="en-US" dirty="0">
              <a:latin typeface="Times New Roman" charset="0"/>
              <a:ea typeface="MS PGothic" charset="-128"/>
            </a:endParaRPr>
          </a:p>
          <a:p>
            <a:r>
              <a:rPr lang="en-US" altLang="en-US" dirty="0">
                <a:latin typeface="Times New Roman" charset="0"/>
                <a:ea typeface="MS PGothic" charset="-128"/>
              </a:rPr>
              <a:t>	a. The mind of the toddler develops rapidly.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Vocabulary will increase from 10–15 words to about 100 words.</a:t>
            </a:r>
            <a:endParaRPr lang="en-IN" altLang="en-US" dirty="0">
              <a:latin typeface="Times New Roman" charset="0"/>
              <a:ea typeface="MS PGothic" charset="-128"/>
            </a:endParaRPr>
          </a:p>
          <a:p>
            <a:r>
              <a:rPr lang="en-US" altLang="en-US" dirty="0">
                <a:latin typeface="Times New Roman" charset="0"/>
                <a:ea typeface="MS PGothic" charset="-128"/>
              </a:rPr>
              <a:t>		ii. They will be able to name a common object that you point to.</a:t>
            </a:r>
            <a:endParaRPr lang="en-IN" altLang="en-US" dirty="0">
              <a:latin typeface="Times New Roman" charset="0"/>
              <a:ea typeface="MS PGothic" charset="-128"/>
            </a:endParaRPr>
          </a:p>
          <a:p>
            <a:r>
              <a:rPr lang="en-US" altLang="en-US" dirty="0">
                <a:latin typeface="Times New Roman" charset="0"/>
                <a:ea typeface="MS PGothic" charset="-128"/>
              </a:rPr>
              <a:t>	b. Toddlers begin to understand cause and </a:t>
            </a:r>
            <a:r>
              <a:rPr lang="en-US" altLang="en-US" dirty="0" smtClean="0">
                <a:latin typeface="Times New Roman" charset="0"/>
                <a:ea typeface="MS PGothic" charset="-128"/>
              </a:rPr>
              <a:t>effect,</a:t>
            </a:r>
            <a:r>
              <a:rPr lang="en-US" altLang="en-US" baseline="0" dirty="0" smtClean="0">
                <a:latin typeface="Times New Roman" charset="0"/>
                <a:ea typeface="MS PGothic" charset="-128"/>
              </a:rPr>
              <a:t> as in playing with jack in the box  and turning on and off a light switch.</a:t>
            </a:r>
            <a:r>
              <a:rPr lang="en-US" altLang="en-US" dirty="0" smtClean="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c. Balance and gait improve rapidly at this stage.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Running and climbing skills develop.</a:t>
            </a:r>
            <a:endParaRPr lang="en-IN" altLang="en-US" dirty="0">
              <a:latin typeface="Times New Roman" charset="0"/>
              <a:ea typeface="MS PGothic" charset="-128"/>
            </a:endParaRPr>
          </a:p>
          <a:p>
            <a:r>
              <a:rPr lang="en-US" altLang="en-US" dirty="0">
                <a:latin typeface="Times New Roman" charset="0"/>
                <a:ea typeface="MS PGothic" charset="-128"/>
              </a:rPr>
              <a:t>	d. Toddlers at this stage tend to cling to their parents or caregivers and often have </a:t>
            </a:r>
            <a:r>
              <a:rPr lang="en-US" altLang="en-US" dirty="0" smtClean="0">
                <a:latin typeface="Times New Roman" charset="0"/>
                <a:ea typeface="MS PGothic" charset="-128"/>
              </a:rPr>
              <a:t>an</a:t>
            </a:r>
            <a:r>
              <a:rPr lang="en-US" altLang="en-US" baseline="0" dirty="0" smtClean="0">
                <a:latin typeface="Times New Roman" charset="0"/>
                <a:ea typeface="MS PGothic" charset="-128"/>
              </a:rPr>
              <a:t> special </a:t>
            </a:r>
            <a:r>
              <a:rPr lang="en-US" altLang="en-US" dirty="0" smtClean="0">
                <a:latin typeface="Times New Roman" charset="0"/>
                <a:ea typeface="MS PGothic" charset="-128"/>
              </a:rPr>
              <a:t>object </a:t>
            </a:r>
            <a:r>
              <a:rPr lang="en-US" altLang="en-US" dirty="0">
                <a:latin typeface="Times New Roman" charset="0"/>
                <a:ea typeface="MS PGothic" charset="-128"/>
              </a:rPr>
              <a:t>that comforts them</a:t>
            </a:r>
            <a:r>
              <a:rPr lang="en-US" altLang="en-US" dirty="0" smtClean="0">
                <a:latin typeface="Times New Roman" charset="0"/>
                <a:ea typeface="MS PGothic" charset="-128"/>
              </a:rPr>
              <a:t>. (</a:t>
            </a:r>
            <a:r>
              <a:rPr lang="en-US" altLang="en-US" dirty="0" err="1" smtClean="0">
                <a:latin typeface="Times New Roman" charset="0"/>
                <a:ea typeface="MS PGothic" charset="-128"/>
              </a:rPr>
              <a:t>Blankie</a:t>
            </a:r>
            <a:r>
              <a:rPr lang="en-US" altLang="en-US" dirty="0" smtClean="0">
                <a:latin typeface="Times New Roman" charset="0"/>
                <a:ea typeface="MS PGothic" charset="-128"/>
              </a:rPr>
              <a:t>, teddy)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Use any comforting objects when available to help calm the toddler.</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6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D2347FD-379D-F941-A0D6-552CAF6EE28C}" type="slidenum">
              <a:rPr lang="en-US" altLang="en-US" sz="1200"/>
              <a:pPr eaLnBrk="1" hangingPunct="1"/>
              <a:t>25</a:t>
            </a:fld>
            <a:endParaRPr lang="en-US" altLang="en-US" sz="1200"/>
          </a:p>
        </p:txBody>
      </p:sp>
    </p:spTree>
    <p:extLst>
      <p:ext uri="{BB962C8B-B14F-4D97-AF65-F5344CB8AC3E}">
        <p14:creationId xmlns:p14="http://schemas.microsoft.com/office/powerpoint/2010/main" val="817165996"/>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SLIDE-193</a:t>
            </a:r>
            <a:endParaRPr lang="en-US" dirty="0"/>
          </a:p>
        </p:txBody>
      </p:sp>
      <p:sp>
        <p:nvSpPr>
          <p:cNvPr id="4" name="Slide Number Placeholder 3"/>
          <p:cNvSpPr>
            <a:spLocks noGrp="1"/>
          </p:cNvSpPr>
          <p:nvPr>
            <p:ph type="sldNum" sz="quarter" idx="10"/>
          </p:nvPr>
        </p:nvSpPr>
        <p:spPr/>
        <p:txBody>
          <a:bodyPr/>
          <a:lstStyle/>
          <a:p>
            <a:fld id="{A4C107A1-34D3-7240-8F4E-CFE4637DE8F8}" type="slidenum">
              <a:rPr lang="en-US" altLang="en-US" smtClean="0"/>
              <a:pPr/>
              <a:t>273</a:t>
            </a:fld>
            <a:endParaRPr lang="en-US" altLang="en-US"/>
          </a:p>
        </p:txBody>
      </p:sp>
    </p:spTree>
    <p:extLst>
      <p:ext uri="{BB962C8B-B14F-4D97-AF65-F5344CB8AC3E}">
        <p14:creationId xmlns:p14="http://schemas.microsoft.com/office/powerpoint/2010/main" val="2309688320"/>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Slide Image Placeholder 1"/>
          <p:cNvSpPr>
            <a:spLocks noGrp="1" noRot="1" noChangeAspect="1" noTextEdit="1"/>
          </p:cNvSpPr>
          <p:nvPr>
            <p:ph type="sldImg"/>
          </p:nvPr>
        </p:nvSpPr>
        <p:spPr>
          <a:ln/>
        </p:spPr>
      </p:sp>
      <p:sp>
        <p:nvSpPr>
          <p:cNvPr id="538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IN" altLang="en-US">
              <a:latin typeface="Times New Roman" charset="0"/>
              <a:ea typeface="MS PGothic" charset="-128"/>
            </a:endParaRPr>
          </a:p>
        </p:txBody>
      </p:sp>
      <p:sp>
        <p:nvSpPr>
          <p:cNvPr id="538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51D803-21F1-294D-8B50-4F19FFACA1CF}" type="slidenum">
              <a:rPr lang="en-US" altLang="en-US" sz="1200"/>
              <a:pPr eaLnBrk="1" hangingPunct="1"/>
              <a:t>280</a:t>
            </a:fld>
            <a:endParaRPr lang="en-US" altLang="en-US" sz="1200"/>
          </a:p>
        </p:txBody>
      </p:sp>
    </p:spTree>
    <p:extLst>
      <p:ext uri="{BB962C8B-B14F-4D97-AF65-F5344CB8AC3E}">
        <p14:creationId xmlns:p14="http://schemas.microsoft.com/office/powerpoint/2010/main" val="1095723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a:ln/>
        </p:spPr>
      </p:sp>
      <p:sp>
        <p:nvSpPr>
          <p:cNvPr id="317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4. Assessment</a:t>
            </a:r>
            <a:endParaRPr lang="en-IN" altLang="en-US" dirty="0">
              <a:latin typeface="Times New Roman" charset="0"/>
              <a:ea typeface="MS PGothic" charset="-128"/>
            </a:endParaRPr>
          </a:p>
          <a:p>
            <a:r>
              <a:rPr lang="en-US" altLang="en-US" dirty="0">
                <a:latin typeface="Times New Roman" charset="0"/>
                <a:ea typeface="MS PGothic" charset="-128"/>
              </a:rPr>
              <a:t>	a. May have stranger anxiety.</a:t>
            </a:r>
            <a:endParaRPr lang="en-IN" altLang="en-US" dirty="0">
              <a:latin typeface="Times New Roman" charset="0"/>
              <a:ea typeface="MS PGothic" charset="-128"/>
            </a:endParaRPr>
          </a:p>
          <a:p>
            <a:r>
              <a:rPr lang="en-US" altLang="en-US" dirty="0">
                <a:latin typeface="Times New Roman" charset="0"/>
                <a:ea typeface="MS PGothic" charset="-128"/>
              </a:rPr>
              <a:t>	b. May resist separation from caregiver.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Allow them to hold any special object for comfort.</a:t>
            </a:r>
            <a:endParaRPr lang="en-IN" altLang="en-US" dirty="0">
              <a:latin typeface="Times New Roman" charset="0"/>
              <a:ea typeface="MS PGothic" charset="-128"/>
            </a:endParaRPr>
          </a:p>
          <a:p>
            <a:r>
              <a:rPr lang="en-US" altLang="en-US" dirty="0">
                <a:latin typeface="Times New Roman" charset="0"/>
                <a:ea typeface="MS PGothic" charset="-128"/>
              </a:rPr>
              <a:t>	c. Demonstrate the assessment on a doll or stuffed animal first if possible.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May limit the toddler’s anxiety and make the assessment easier to perform</a:t>
            </a:r>
            <a:endParaRPr lang="en-IN" altLang="en-US" dirty="0">
              <a:latin typeface="Times New Roman" charset="0"/>
              <a:ea typeface="MS PGothic" charset="-128"/>
            </a:endParaRPr>
          </a:p>
          <a:p>
            <a:r>
              <a:rPr lang="en-US" altLang="en-US" dirty="0">
                <a:latin typeface="Times New Roman" charset="0"/>
                <a:ea typeface="MS PGothic" charset="-128"/>
              </a:rPr>
              <a:t>	d.  May be unhappy about being restrained or held for procedures</a:t>
            </a:r>
            <a:endParaRPr lang="en-IN" altLang="en-US" dirty="0">
              <a:latin typeface="Times New Roman" charset="0"/>
              <a:ea typeface="MS PGothic" charset="-128"/>
            </a:endParaRPr>
          </a:p>
          <a:p>
            <a:r>
              <a:rPr lang="en-US" altLang="en-US" dirty="0">
                <a:latin typeface="Times New Roman" charset="0"/>
                <a:ea typeface="MS PGothic" charset="-128"/>
              </a:rPr>
              <a:t>	e. Toddlers can have a hard time describing or localizing pain.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Use visual clues or Wong-Baker FACES pain scale.</a:t>
            </a:r>
            <a:endParaRPr lang="en-IN" altLang="en-US" dirty="0">
              <a:latin typeface="Times New Roman" charset="0"/>
              <a:ea typeface="MS PGothic" charset="-128"/>
            </a:endParaRPr>
          </a:p>
          <a:p>
            <a:r>
              <a:rPr lang="en-US" altLang="en-US" dirty="0">
                <a:latin typeface="Times New Roman" charset="0"/>
                <a:ea typeface="MS PGothic" charset="-128"/>
              </a:rPr>
              <a:t>	f. They may be distracted by a toy</a:t>
            </a:r>
            <a:r>
              <a:rPr lang="en-US" altLang="en-US" dirty="0" smtClean="0">
                <a:latin typeface="Times New Roman" charset="0"/>
                <a:ea typeface="MS PGothic" charset="-128"/>
              </a:rPr>
              <a:t>. In</a:t>
            </a:r>
            <a:r>
              <a:rPr lang="en-US" altLang="en-US" baseline="0" dirty="0" smtClean="0">
                <a:latin typeface="Times New Roman" charset="0"/>
                <a:ea typeface="MS PGothic" charset="-128"/>
              </a:rPr>
              <a:t> absence of a toy, y</a:t>
            </a:r>
            <a:r>
              <a:rPr lang="en-US" altLang="en-US" dirty="0" smtClean="0">
                <a:latin typeface="Times New Roman" charset="0"/>
                <a:ea typeface="MS PGothic" charset="-128"/>
              </a:rPr>
              <a:t>ou might use a tongue depressor or pen light </a:t>
            </a:r>
            <a:endParaRPr lang="en-IN" altLang="en-US" dirty="0">
              <a:latin typeface="Times New Roman" charset="0"/>
              <a:ea typeface="MS PGothic" charset="-128"/>
            </a:endParaRPr>
          </a:p>
          <a:p>
            <a:r>
              <a:rPr lang="en-US" altLang="en-US" dirty="0">
                <a:latin typeface="Times New Roman" charset="0"/>
                <a:ea typeface="MS PGothic" charset="-128"/>
              </a:rPr>
              <a:t>	g. Begin your assessment at the feet or away from the location of pain, if </a:t>
            </a:r>
            <a:r>
              <a:rPr lang="en-US" altLang="en-US" dirty="0" smtClean="0">
                <a:latin typeface="Times New Roman" charset="0"/>
                <a:ea typeface="MS PGothic" charset="-128"/>
              </a:rPr>
              <a:t>possible</a:t>
            </a:r>
            <a:r>
              <a:rPr lang="en-US" altLang="en-US" baseline="0" dirty="0" smtClean="0">
                <a:latin typeface="Times New Roman" charset="0"/>
                <a:ea typeface="MS PGothic" charset="-128"/>
              </a:rPr>
              <a:t> to keep from upsetting the toddler</a:t>
            </a:r>
            <a:endParaRPr lang="en-IN" altLang="en-US" dirty="0">
              <a:latin typeface="Times New Roman" charset="0"/>
              <a:ea typeface="MS PGothic" charset="-128"/>
            </a:endParaRPr>
          </a:p>
          <a:p>
            <a:r>
              <a:rPr lang="en-US" altLang="en-US" dirty="0">
                <a:latin typeface="Times New Roman" charset="0"/>
                <a:ea typeface="MS PGothic" charset="-128"/>
              </a:rPr>
              <a:t>	h. Persistent crying or irritability can be a symptom of serious illness or injury</a:t>
            </a:r>
            <a:r>
              <a:rPr lang="en-US" altLang="en-US" dirty="0" smtClean="0">
                <a:latin typeface="Times New Roman" charset="0"/>
                <a:ea typeface="MS PGothic" charset="-128"/>
              </a:rPr>
              <a:t>.</a:t>
            </a:r>
          </a:p>
          <a:p>
            <a:r>
              <a:rPr lang="en-US" altLang="en-US" dirty="0" smtClean="0">
                <a:latin typeface="Times New Roman" charset="0"/>
                <a:ea typeface="MS PGothic" charset="-128"/>
              </a:rPr>
              <a:t>                   </a:t>
            </a:r>
            <a:r>
              <a:rPr lang="en-US" altLang="en-US" dirty="0" err="1" smtClean="0">
                <a:latin typeface="Times New Roman" charset="0"/>
                <a:ea typeface="MS PGothic" charset="-128"/>
              </a:rPr>
              <a:t>i</a:t>
            </a:r>
            <a:r>
              <a:rPr lang="en-US" altLang="en-US" dirty="0" smtClean="0">
                <a:latin typeface="Times New Roman" charset="0"/>
                <a:ea typeface="MS PGothic" charset="-128"/>
              </a:rPr>
              <a:t>.  Reassure he toddler using simple words and a calm, soothing voice.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smtClean="0">
                <a:latin typeface="Times New Roman" charset="0"/>
                <a:ea typeface="MS PGothic" charset="-128"/>
              </a:rPr>
              <a:t>j.</a:t>
            </a:r>
            <a:r>
              <a:rPr lang="en-US" altLang="en-US" baseline="0" dirty="0" smtClean="0">
                <a:latin typeface="Times New Roman" charset="0"/>
                <a:ea typeface="MS PGothic" charset="-128"/>
              </a:rPr>
              <a:t> </a:t>
            </a:r>
            <a:r>
              <a:rPr lang="en-US" altLang="en-US" dirty="0" smtClean="0">
                <a:latin typeface="Times New Roman" charset="0"/>
                <a:ea typeface="MS PGothic" charset="-128"/>
              </a:rPr>
              <a:t> </a:t>
            </a:r>
            <a:r>
              <a:rPr lang="en-US" altLang="en-US" dirty="0">
                <a:latin typeface="Times New Roman" charset="0"/>
                <a:ea typeface="MS PGothic" charset="-128"/>
              </a:rPr>
              <a:t>Previous medical experiences may lead to hesitation toward you.</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317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5C01AF5-7CED-5B44-B5A5-3B1C5A86FA4C}" type="slidenum">
              <a:rPr lang="en-US" altLang="en-US" sz="1200"/>
              <a:pPr eaLnBrk="1" hangingPunct="1"/>
              <a:t>26</a:t>
            </a:fld>
            <a:endParaRPr lang="en-US" altLang="en-US" sz="1200"/>
          </a:p>
        </p:txBody>
      </p:sp>
    </p:spTree>
    <p:extLst>
      <p:ext uri="{BB962C8B-B14F-4D97-AF65-F5344CB8AC3E}">
        <p14:creationId xmlns:p14="http://schemas.microsoft.com/office/powerpoint/2010/main" val="950972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Slide Image Placeholder 1"/>
          <p:cNvSpPr>
            <a:spLocks noGrp="1" noRot="1" noChangeAspect="1" noTextEdit="1"/>
          </p:cNvSpPr>
          <p:nvPr>
            <p:ph type="sldImg"/>
          </p:nvPr>
        </p:nvSpPr>
        <p:spPr>
          <a:ln/>
        </p:spPr>
      </p:sp>
      <p:sp>
        <p:nvSpPr>
          <p:cNvPr id="318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The preschool-age child (ages 3 to 6 years)</a:t>
            </a:r>
          </a:p>
          <a:p>
            <a:r>
              <a:rPr lang="en-US" altLang="en-US" dirty="0">
                <a:latin typeface="Times New Roman" charset="0"/>
                <a:ea typeface="MS PGothic" charset="-128"/>
              </a:rPr>
              <a:t>	1. Able to use simple language effectively</a:t>
            </a:r>
            <a:endParaRPr lang="en-IN" altLang="en-US" dirty="0">
              <a:latin typeface="Times New Roman" charset="0"/>
              <a:ea typeface="MS PGothic" charset="-128"/>
            </a:endParaRPr>
          </a:p>
          <a:p>
            <a:r>
              <a:rPr lang="en-US" altLang="en-US" dirty="0">
                <a:latin typeface="Times New Roman" charset="0"/>
                <a:ea typeface="MS PGothic" charset="-128"/>
              </a:rPr>
              <a:t>		a. The most rapid increase in language occurs during this stage.</a:t>
            </a:r>
            <a:endParaRPr lang="en-IN" altLang="en-US" dirty="0">
              <a:latin typeface="Times New Roman" charset="0"/>
              <a:ea typeface="MS PGothic" charset="-128"/>
            </a:endParaRPr>
          </a:p>
          <a:p>
            <a:r>
              <a:rPr lang="en-US" altLang="en-US" dirty="0">
                <a:latin typeface="Times New Roman" charset="0"/>
                <a:ea typeface="MS PGothic" charset="-128"/>
              </a:rPr>
              <a:t>	2. Children can walk and run well and begin throwing, catching, and kicking during play.</a:t>
            </a:r>
            <a:endParaRPr lang="en-IN" altLang="en-US" dirty="0">
              <a:latin typeface="Times New Roman" charset="0"/>
              <a:ea typeface="MS PGothic" charset="-128"/>
            </a:endParaRPr>
          </a:p>
          <a:p>
            <a:r>
              <a:rPr lang="en-US" altLang="en-US" dirty="0">
                <a:latin typeface="Times New Roman" charset="0"/>
                <a:ea typeface="MS PGothic" charset="-128"/>
              </a:rPr>
              <a:t>	3. Toilet training is mastered at this stage.</a:t>
            </a:r>
            <a:endParaRPr lang="en-IN" altLang="en-US" dirty="0">
              <a:latin typeface="Times New Roman" charset="0"/>
              <a:ea typeface="MS PGothic" charset="-128"/>
            </a:endParaRPr>
          </a:p>
          <a:p>
            <a:r>
              <a:rPr lang="en-US" altLang="en-US" dirty="0">
                <a:latin typeface="Times New Roman" charset="0"/>
                <a:ea typeface="MS PGothic" charset="-128"/>
              </a:rPr>
              <a:t>	4. Have a rich imagination and can be fearful about pain.</a:t>
            </a:r>
            <a:endParaRPr lang="en-IN" altLang="en-US" dirty="0">
              <a:latin typeface="Times New Roman" charset="0"/>
              <a:ea typeface="MS PGothic" charset="-128"/>
            </a:endParaRPr>
          </a:p>
          <a:p>
            <a:r>
              <a:rPr lang="en-US" altLang="en-US" dirty="0">
                <a:latin typeface="Times New Roman" charset="0"/>
                <a:ea typeface="MS PGothic" charset="-128"/>
              </a:rPr>
              <a:t>		a. May believe injury is a result of earlier bad behavior</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8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543D6AB-CF81-984D-90AC-69B03C3963B5}" type="slidenum">
              <a:rPr lang="en-US" altLang="en-US" sz="1200"/>
              <a:pPr eaLnBrk="1" hangingPunct="1"/>
              <a:t>27</a:t>
            </a:fld>
            <a:endParaRPr lang="en-US" altLang="en-US" sz="1200"/>
          </a:p>
        </p:txBody>
      </p:sp>
    </p:spTree>
    <p:extLst>
      <p:ext uri="{BB962C8B-B14F-4D97-AF65-F5344CB8AC3E}">
        <p14:creationId xmlns:p14="http://schemas.microsoft.com/office/powerpoint/2010/main" val="1416582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lide Image Placeholder 1"/>
          <p:cNvSpPr>
            <a:spLocks noGrp="1" noRot="1" noChangeAspect="1" noTextEdit="1"/>
          </p:cNvSpPr>
          <p:nvPr>
            <p:ph type="sldImg"/>
          </p:nvPr>
        </p:nvSpPr>
        <p:spPr>
          <a:ln/>
        </p:spPr>
      </p:sp>
      <p:sp>
        <p:nvSpPr>
          <p:cNvPr id="319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5. Learn which behaviors are appropriate and which behaviors will lead to a “time out” </a:t>
            </a:r>
            <a:endParaRPr lang="en-IN" altLang="en-US" dirty="0">
              <a:latin typeface="Times New Roman" charset="0"/>
              <a:ea typeface="MS PGothic" charset="-128"/>
            </a:endParaRPr>
          </a:p>
          <a:p>
            <a:r>
              <a:rPr lang="en-US" altLang="en-US" dirty="0">
                <a:latin typeface="Times New Roman" charset="0"/>
                <a:ea typeface="MS PGothic" charset="-128"/>
              </a:rPr>
              <a:t>	a. Tantrums may occur.</a:t>
            </a:r>
            <a:endParaRPr lang="en-IN" altLang="en-US" dirty="0">
              <a:latin typeface="Times New Roman" charset="0"/>
              <a:ea typeface="MS PGothic" charset="-128"/>
            </a:endParaRPr>
          </a:p>
          <a:p>
            <a:r>
              <a:rPr lang="en-US" altLang="en-US" dirty="0">
                <a:latin typeface="Times New Roman" charset="0"/>
                <a:ea typeface="MS PGothic" charset="-128"/>
              </a:rPr>
              <a:t>6. Foreign body aspiration airway obstruction continues to be a high risk.</a:t>
            </a:r>
            <a:endParaRPr lang="en-IN" altLang="en-US" dirty="0">
              <a:latin typeface="Times New Roman" charset="0"/>
              <a:ea typeface="MS PGothic" charset="-128"/>
            </a:endParaRPr>
          </a:p>
          <a:p>
            <a:r>
              <a:rPr lang="en-US" altLang="en-US" dirty="0">
                <a:latin typeface="Times New Roman" charset="0"/>
                <a:ea typeface="MS PGothic" charset="-128"/>
              </a:rPr>
              <a:t>7. Assessment</a:t>
            </a:r>
            <a:endParaRPr lang="en-IN" altLang="en-US" dirty="0">
              <a:latin typeface="Times New Roman" charset="0"/>
              <a:ea typeface="MS PGothic" charset="-128"/>
            </a:endParaRPr>
          </a:p>
          <a:p>
            <a:r>
              <a:rPr lang="en-US" altLang="en-US" dirty="0">
                <a:latin typeface="Times New Roman" charset="0"/>
                <a:ea typeface="MS PGothic" charset="-128"/>
              </a:rPr>
              <a:t>	a. Can understand directions and be specific in describing painful areas.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19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372819E-9848-A548-84E3-1954D5B0A8AB}" type="slidenum">
              <a:rPr lang="en-US" altLang="en-US" sz="1200"/>
              <a:pPr eaLnBrk="1" hangingPunct="1"/>
              <a:t>28</a:t>
            </a:fld>
            <a:endParaRPr lang="en-US" altLang="en-US" sz="1200"/>
          </a:p>
        </p:txBody>
      </p:sp>
    </p:spTree>
    <p:extLst>
      <p:ext uri="{BB962C8B-B14F-4D97-AF65-F5344CB8AC3E}">
        <p14:creationId xmlns:p14="http://schemas.microsoft.com/office/powerpoint/2010/main" val="1491223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Slide Image Placeholder 1"/>
          <p:cNvSpPr>
            <a:spLocks noGrp="1" noRot="1" noChangeAspect="1" noTextEdit="1"/>
          </p:cNvSpPr>
          <p:nvPr>
            <p:ph type="sldImg"/>
          </p:nvPr>
        </p:nvSpPr>
        <p:spPr>
          <a:ln/>
        </p:spPr>
      </p:sp>
      <p:sp>
        <p:nvSpPr>
          <p:cNvPr id="320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Despite increased ability to communicate, much of the history must still be obtained from the caregivers.</a:t>
            </a:r>
            <a:endParaRPr lang="en-IN" altLang="en-US" dirty="0">
              <a:latin typeface="Times New Roman" charset="0"/>
              <a:ea typeface="MS PGothic" charset="-128"/>
            </a:endParaRPr>
          </a:p>
          <a:p>
            <a:r>
              <a:rPr lang="en-US" altLang="en-US" dirty="0">
                <a:latin typeface="Times New Roman" charset="0"/>
                <a:ea typeface="MS PGothic" charset="-128"/>
              </a:rPr>
              <a:t>c. Communicate simply and directly</a:t>
            </a:r>
            <a:r>
              <a:rPr lang="en-US" altLang="en-US" dirty="0" smtClean="0">
                <a:latin typeface="Times New Roman" charset="0"/>
                <a:ea typeface="MS PGothic" charset="-128"/>
              </a:rPr>
              <a:t>. Tell the child what you are going to do immediately before you do it;</a:t>
            </a:r>
            <a:r>
              <a:rPr lang="en-US" altLang="en-US" baseline="0" dirty="0" smtClean="0">
                <a:latin typeface="Times New Roman" charset="0"/>
                <a:ea typeface="MS PGothic" charset="-128"/>
              </a:rPr>
              <a:t> this way the child has no time to develop frightening thoughts.</a:t>
            </a:r>
            <a:endParaRPr lang="en-IN" altLang="en-US" dirty="0">
              <a:latin typeface="Times New Roman" charset="0"/>
              <a:ea typeface="MS PGothic" charset="-128"/>
            </a:endParaRPr>
          </a:p>
          <a:p>
            <a:r>
              <a:rPr lang="en-US" altLang="en-US" dirty="0">
                <a:latin typeface="Times New Roman" charset="0"/>
                <a:ea typeface="MS PGothic" charset="-128"/>
              </a:rPr>
              <a:t>d. Appealing to the child’s imagination may </a:t>
            </a:r>
            <a:r>
              <a:rPr lang="en-US" altLang="en-US" dirty="0" smtClean="0">
                <a:latin typeface="Times New Roman" charset="0"/>
                <a:ea typeface="MS PGothic" charset="-128"/>
              </a:rPr>
              <a:t>make </a:t>
            </a:r>
            <a:r>
              <a:rPr lang="en-US" altLang="en-US" dirty="0">
                <a:latin typeface="Times New Roman" charset="0"/>
                <a:ea typeface="MS PGothic" charset="-128"/>
              </a:rPr>
              <a:t>the examination </a:t>
            </a:r>
            <a:r>
              <a:rPr lang="en-US" altLang="en-US" dirty="0" smtClean="0">
                <a:latin typeface="Times New Roman" charset="0"/>
                <a:ea typeface="MS PGothic" charset="-128"/>
              </a:rPr>
              <a:t>process</a:t>
            </a:r>
            <a:r>
              <a:rPr lang="en-US" altLang="en-US" baseline="0" dirty="0" smtClean="0">
                <a:latin typeface="Times New Roman" charset="0"/>
                <a:ea typeface="MS PGothic" charset="-128"/>
              </a:rPr>
              <a:t> go smoother. Example: pretend to be a super hero by inhaling special powers while breathing in oxygen.</a:t>
            </a:r>
            <a:endParaRPr lang="en-IN" altLang="en-US" dirty="0">
              <a:latin typeface="Times New Roman" charset="0"/>
              <a:ea typeface="MS PGothic" charset="-128"/>
            </a:endParaRPr>
          </a:p>
          <a:p>
            <a:r>
              <a:rPr lang="en-US" altLang="en-US" dirty="0">
                <a:latin typeface="Times New Roman" charset="0"/>
                <a:ea typeface="MS PGothic" charset="-128"/>
              </a:rPr>
              <a:t>e. Do not lie to a patient of this age—hard to regain lost trust.</a:t>
            </a:r>
            <a:endParaRPr lang="en-IN" altLang="en-US" dirty="0">
              <a:latin typeface="Times New Roman" charset="0"/>
              <a:ea typeface="MS PGothic" charset="-128"/>
            </a:endParaRPr>
          </a:p>
          <a:p>
            <a:r>
              <a:rPr lang="en-US" altLang="en-US" dirty="0">
                <a:latin typeface="Times New Roman" charset="0"/>
                <a:ea typeface="MS PGothic" charset="-128"/>
              </a:rPr>
              <a:t>f. The patient may be easily distracted by games or a toy, or conversation.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20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7F2671A-BB98-034C-B96E-BE51D940E1B2}" type="slidenum">
              <a:rPr lang="en-US" altLang="en-US" sz="1200"/>
              <a:pPr eaLnBrk="1" hangingPunct="1"/>
              <a:t>29</a:t>
            </a:fld>
            <a:endParaRPr lang="en-US" altLang="en-US" sz="1200"/>
          </a:p>
        </p:txBody>
      </p:sp>
    </p:spTree>
    <p:extLst>
      <p:ext uri="{BB962C8B-B14F-4D97-AF65-F5344CB8AC3E}">
        <p14:creationId xmlns:p14="http://schemas.microsoft.com/office/powerpoint/2010/main" val="1865641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a:ln/>
        </p:spPr>
      </p:sp>
      <p:sp>
        <p:nvSpPr>
          <p:cNvPr id="293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i="1" dirty="0">
              <a:latin typeface="Times New Roman" charset="0"/>
              <a:ea typeface="MS PGothic" charset="-128"/>
            </a:endParaRPr>
          </a:p>
          <a:p>
            <a:r>
              <a:rPr lang="en-US" altLang="en-US" dirty="0">
                <a:latin typeface="Times New Roman" charset="0"/>
                <a:ea typeface="MS PGothic" charset="-128"/>
              </a:rPr>
              <a:t>Patients With Special Challenges</a:t>
            </a:r>
          </a:p>
          <a:p>
            <a:r>
              <a:rPr lang="en-US" altLang="en-US" dirty="0">
                <a:latin typeface="Times New Roman" charset="0"/>
                <a:ea typeface="MS PGothic" charset="-128"/>
              </a:rPr>
              <a:t>• Recognizing and reporting abuse and neglect </a:t>
            </a:r>
          </a:p>
          <a:p>
            <a:endParaRPr lang="en-US" altLang="en-US" dirty="0">
              <a:latin typeface="Times New Roman" charset="0"/>
              <a:ea typeface="MS PGothic" charset="-128"/>
            </a:endParaRPr>
          </a:p>
          <a:p>
            <a:r>
              <a:rPr lang="en-US" altLang="en-US" dirty="0">
                <a:latin typeface="Times New Roman" charset="0"/>
                <a:ea typeface="MS PGothic" charset="-128"/>
              </a:rPr>
              <a:t>Health care implications of</a:t>
            </a:r>
          </a:p>
          <a:p>
            <a:r>
              <a:rPr lang="en-US" altLang="en-US" dirty="0">
                <a:latin typeface="Times New Roman" charset="0"/>
                <a:ea typeface="MS PGothic" charset="-128"/>
              </a:rPr>
              <a:t>• Abuse</a:t>
            </a:r>
          </a:p>
          <a:p>
            <a:r>
              <a:rPr lang="en-US" altLang="en-US" dirty="0">
                <a:latin typeface="Times New Roman" charset="0"/>
                <a:ea typeface="MS PGothic" charset="-128"/>
              </a:rPr>
              <a:t>• Neglect </a:t>
            </a:r>
          </a:p>
          <a:p>
            <a:r>
              <a:rPr lang="en-US" altLang="en-US" dirty="0">
                <a:latin typeface="Times New Roman" charset="0"/>
                <a:ea typeface="MS PGothic" charset="-128"/>
              </a:rPr>
              <a:t>• Homelessness </a:t>
            </a:r>
          </a:p>
          <a:p>
            <a:r>
              <a:rPr lang="en-US" altLang="en-US" dirty="0">
                <a:latin typeface="Times New Roman" charset="0"/>
                <a:ea typeface="MS PGothic" charset="-128"/>
              </a:rPr>
              <a:t>• Poverty </a:t>
            </a:r>
          </a:p>
          <a:p>
            <a:r>
              <a:rPr lang="en-US" altLang="en-US" dirty="0">
                <a:latin typeface="Times New Roman" charset="0"/>
                <a:ea typeface="MS PGothic" charset="-128"/>
              </a:rPr>
              <a:t>• Bariatrics </a:t>
            </a:r>
          </a:p>
        </p:txBody>
      </p:sp>
      <p:sp>
        <p:nvSpPr>
          <p:cNvPr id="293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4403499-2396-C64D-A6CC-5B5837158A6B}" type="slidenum">
              <a:rPr lang="en-US" altLang="en-US" sz="1200"/>
              <a:pPr eaLnBrk="1" hangingPunct="1"/>
              <a:t>3</a:t>
            </a:fld>
            <a:endParaRPr lang="en-US" altLang="en-US" sz="1200" dirty="0"/>
          </a:p>
        </p:txBody>
      </p:sp>
    </p:spTree>
    <p:extLst>
      <p:ext uri="{BB962C8B-B14F-4D97-AF65-F5344CB8AC3E}">
        <p14:creationId xmlns:p14="http://schemas.microsoft.com/office/powerpoint/2010/main" val="6193131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p:cNvSpPr>
            <a:spLocks noGrp="1" noRot="1" noChangeAspect="1" noTextEdit="1"/>
          </p:cNvSpPr>
          <p:nvPr>
            <p:ph type="sldImg"/>
          </p:nvPr>
        </p:nvSpPr>
        <p:spPr>
          <a:ln/>
        </p:spPr>
      </p:sp>
      <p:sp>
        <p:nvSpPr>
          <p:cNvPr id="321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g. Begin the assessment at the feet and move toward the head.</a:t>
            </a:r>
            <a:endParaRPr lang="en-IN" altLang="en-US">
              <a:latin typeface="Times New Roman" charset="0"/>
              <a:ea typeface="MS PGothic" charset="-128"/>
            </a:endParaRPr>
          </a:p>
          <a:p>
            <a:r>
              <a:rPr lang="en-US" altLang="en-US">
                <a:latin typeface="Times New Roman" charset="0"/>
                <a:ea typeface="MS PGothic" charset="-128"/>
              </a:rPr>
              <a:t>h. Use adhesive bandages to cover the site of an injection or other small wound.</a:t>
            </a:r>
            <a:endParaRPr lang="en-IN" altLang="en-US">
              <a:latin typeface="Times New Roman" charset="0"/>
              <a:ea typeface="MS PGothic" charset="-128"/>
            </a:endParaRPr>
          </a:p>
          <a:p>
            <a:r>
              <a:rPr lang="en-US" altLang="en-US">
                <a:latin typeface="Times New Roman" charset="0"/>
                <a:ea typeface="MS PGothic" charset="-128"/>
              </a:rPr>
              <a:t>i. Modesty is developing, so keep the child covered as much as possible.</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21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48C9F23-278C-D144-9FB2-5F39C5552A25}" type="slidenum">
              <a:rPr lang="en-US" altLang="en-US" sz="1200"/>
              <a:pPr eaLnBrk="1" hangingPunct="1"/>
              <a:t>30</a:t>
            </a:fld>
            <a:endParaRPr lang="en-US" altLang="en-US" sz="1200"/>
          </a:p>
        </p:txBody>
      </p:sp>
    </p:spTree>
    <p:extLst>
      <p:ext uri="{BB962C8B-B14F-4D97-AF65-F5344CB8AC3E}">
        <p14:creationId xmlns:p14="http://schemas.microsoft.com/office/powerpoint/2010/main" val="4210865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Slide Image Placeholder 1"/>
          <p:cNvSpPr>
            <a:spLocks noGrp="1" noRot="1" noChangeAspect="1" noTextEdit="1"/>
          </p:cNvSpPr>
          <p:nvPr>
            <p:ph type="sldImg"/>
          </p:nvPr>
        </p:nvSpPr>
        <p:spPr>
          <a:ln/>
        </p:spPr>
      </p:sp>
      <p:sp>
        <p:nvSpPr>
          <p:cNvPr id="322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School-age years (ages 6 to 12 years)</a:t>
            </a:r>
          </a:p>
          <a:p>
            <a:r>
              <a:rPr lang="en-US" altLang="en-US" dirty="0">
                <a:latin typeface="Times New Roman" charset="0"/>
                <a:ea typeface="MS PGothic" charset="-128"/>
              </a:rPr>
              <a:t>	1. Children at this age are beginning to act more like adults.</a:t>
            </a:r>
            <a:endParaRPr lang="en-IN" altLang="en-US" dirty="0">
              <a:latin typeface="Times New Roman" charset="0"/>
              <a:ea typeface="MS PGothic" charset="-128"/>
            </a:endParaRPr>
          </a:p>
          <a:p>
            <a:r>
              <a:rPr lang="en-US" altLang="en-US" dirty="0">
                <a:latin typeface="Times New Roman" charset="0"/>
                <a:ea typeface="MS PGothic" charset="-128"/>
              </a:rPr>
              <a:t>		a. They can think in concrete terms.</a:t>
            </a:r>
            <a:endParaRPr lang="en-IN" altLang="en-US" dirty="0">
              <a:latin typeface="Times New Roman" charset="0"/>
              <a:ea typeface="MS PGothic" charset="-128"/>
            </a:endParaRPr>
          </a:p>
          <a:p>
            <a:r>
              <a:rPr lang="en-US" altLang="en-US" dirty="0">
                <a:latin typeface="Times New Roman" charset="0"/>
                <a:ea typeface="MS PGothic" charset="-128"/>
              </a:rPr>
              <a:t>		b. They can respond sensibly to questions.</a:t>
            </a:r>
            <a:endParaRPr lang="en-IN" altLang="en-US" dirty="0">
              <a:latin typeface="Times New Roman" charset="0"/>
              <a:ea typeface="MS PGothic" charset="-128"/>
            </a:endParaRPr>
          </a:p>
          <a:p>
            <a:r>
              <a:rPr lang="en-US" altLang="en-US" dirty="0">
                <a:latin typeface="Times New Roman" charset="0"/>
                <a:ea typeface="MS PGothic" charset="-128"/>
              </a:rPr>
              <a:t>		c. They can help take care of themselves.</a:t>
            </a:r>
            <a:endParaRPr lang="en-IN" altLang="en-US" dirty="0">
              <a:latin typeface="Times New Roman" charset="0"/>
              <a:ea typeface="MS PGothic" charset="-128"/>
            </a:endParaRPr>
          </a:p>
          <a:p>
            <a:r>
              <a:rPr lang="en-US" altLang="en-US" dirty="0">
                <a:latin typeface="Times New Roman" charset="0"/>
                <a:ea typeface="MS PGothic" charset="-128"/>
              </a:rPr>
              <a:t>	2. School is important at this stage, and concerns about popularity and peer pressure begin.</a:t>
            </a:r>
            <a:endParaRPr lang="en-IN" altLang="en-US" dirty="0">
              <a:latin typeface="Times New Roman" charset="0"/>
              <a:ea typeface="MS PGothic" charset="-128"/>
            </a:endParaRPr>
          </a:p>
          <a:p>
            <a:r>
              <a:rPr lang="en-US" altLang="en-US" dirty="0">
                <a:latin typeface="Times New Roman" charset="0"/>
                <a:ea typeface="MS PGothic" charset="-128"/>
              </a:rPr>
              <a:t>		a. Children with chronic illness or disabilities can become self-conscious about fitting in.</a:t>
            </a:r>
            <a:endParaRPr lang="en-IN" altLang="en-US" dirty="0">
              <a:latin typeface="Times New Roman" charset="0"/>
              <a:ea typeface="MS PGothic" charset="-128"/>
            </a:endParaRPr>
          </a:p>
          <a:p>
            <a:r>
              <a:rPr lang="en-US" altLang="en-US" dirty="0">
                <a:latin typeface="Times New Roman" charset="0"/>
                <a:ea typeface="MS PGothic" charset="-128"/>
              </a:rPr>
              <a:t>	3. At this stage, children begin to understand death is final, but their understanding of what death is and why it occurs is still unrealistic.</a:t>
            </a:r>
            <a:endParaRPr lang="en-IN" altLang="en-US" dirty="0">
              <a:latin typeface="Times New Roman" charset="0"/>
              <a:ea typeface="MS PGothic" charset="-128"/>
            </a:endParaRPr>
          </a:p>
          <a:p>
            <a:r>
              <a:rPr lang="en-US" altLang="en-US" dirty="0">
                <a:latin typeface="Times New Roman" charset="0"/>
                <a:ea typeface="MS PGothic" charset="-128"/>
              </a:rPr>
              <a:t>		a. May increase anxiety about illness and injury.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22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7F53770-F454-8E40-8376-4107A276C387}" type="slidenum">
              <a:rPr lang="en-US" altLang="en-US" sz="1200"/>
              <a:pPr eaLnBrk="1" hangingPunct="1"/>
              <a:t>31</a:t>
            </a:fld>
            <a:endParaRPr lang="en-US" altLang="en-US" sz="1200"/>
          </a:p>
        </p:txBody>
      </p:sp>
    </p:spTree>
    <p:extLst>
      <p:ext uri="{BB962C8B-B14F-4D97-AF65-F5344CB8AC3E}">
        <p14:creationId xmlns:p14="http://schemas.microsoft.com/office/powerpoint/2010/main" val="1243701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p:cNvSpPr>
            <a:spLocks noGrp="1" noRot="1" noChangeAspect="1" noTextEdit="1"/>
          </p:cNvSpPr>
          <p:nvPr>
            <p:ph type="sldImg"/>
          </p:nvPr>
        </p:nvSpPr>
        <p:spPr>
          <a:ln/>
        </p:spPr>
      </p:sp>
      <p:sp>
        <p:nvSpPr>
          <p:cNvPr id="323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4. Assessment</a:t>
            </a:r>
            <a:endParaRPr lang="en-IN" altLang="en-US" dirty="0">
              <a:latin typeface="Times New Roman" charset="0"/>
              <a:ea typeface="MS PGothic" charset="-128"/>
            </a:endParaRPr>
          </a:p>
          <a:p>
            <a:r>
              <a:rPr lang="en-US" altLang="en-US" dirty="0">
                <a:latin typeface="Times New Roman" charset="0"/>
                <a:ea typeface="MS PGothic" charset="-128"/>
              </a:rPr>
              <a:t>	a. Assessment begins to be more like an adult assessment.</a:t>
            </a:r>
            <a:endParaRPr lang="en-IN" altLang="en-US" dirty="0">
              <a:latin typeface="Times New Roman" charset="0"/>
              <a:ea typeface="MS PGothic" charset="-128"/>
            </a:endParaRPr>
          </a:p>
          <a:p>
            <a:r>
              <a:rPr lang="en-US" altLang="en-US" dirty="0">
                <a:latin typeface="Times New Roman" charset="0"/>
                <a:ea typeface="MS PGothic" charset="-128"/>
              </a:rPr>
              <a:t>	b. To help gain trust, talk to the child, not just the caregiver.</a:t>
            </a:r>
            <a:endParaRPr lang="en-IN" altLang="en-US" dirty="0">
              <a:latin typeface="Times New Roman" charset="0"/>
              <a:ea typeface="MS PGothic" charset="-128"/>
            </a:endParaRPr>
          </a:p>
          <a:p>
            <a:r>
              <a:rPr lang="en-US" altLang="en-US" dirty="0">
                <a:latin typeface="Times New Roman" charset="0"/>
                <a:ea typeface="MS PGothic" charset="-128"/>
              </a:rPr>
              <a:t>	c.  The child is probably familiar with the process of a physical </a:t>
            </a:r>
            <a:r>
              <a:rPr lang="en-US" altLang="en-US" dirty="0" smtClean="0">
                <a:latin typeface="Times New Roman" charset="0"/>
                <a:ea typeface="MS PGothic" charset="-128"/>
              </a:rPr>
              <a:t>exam</a:t>
            </a:r>
            <a:r>
              <a:rPr lang="en-US" altLang="en-US" baseline="0" dirty="0" smtClean="0">
                <a:latin typeface="Times New Roman" charset="0"/>
                <a:ea typeface="MS PGothic" charset="-128"/>
              </a:rPr>
              <a:t> from check-ups and immunization, which m</a:t>
            </a:r>
            <a:r>
              <a:rPr lang="en-US" altLang="en-US" dirty="0" smtClean="0">
                <a:latin typeface="Times New Roman" charset="0"/>
                <a:ea typeface="MS PGothic" charset="-128"/>
              </a:rPr>
              <a:t>ay </a:t>
            </a:r>
            <a:r>
              <a:rPr lang="en-US" altLang="en-US" dirty="0">
                <a:latin typeface="Times New Roman" charset="0"/>
                <a:ea typeface="MS PGothic" charset="-128"/>
              </a:rPr>
              <a:t>or may not make the assessment easier depending on the child’s experiences</a:t>
            </a:r>
            <a:endParaRPr lang="en-IN" altLang="en-US" dirty="0">
              <a:latin typeface="Times New Roman" charset="0"/>
              <a:ea typeface="MS PGothic" charset="-128"/>
            </a:endParaRPr>
          </a:p>
          <a:p>
            <a:r>
              <a:rPr lang="en-US" altLang="en-US" dirty="0">
                <a:latin typeface="Times New Roman" charset="0"/>
                <a:ea typeface="MS PGothic" charset="-128"/>
              </a:rPr>
              <a:t>	d. Start with head and work toward the feet, as in an adult assessment.</a:t>
            </a:r>
            <a:endParaRPr lang="en-IN" altLang="en-US" dirty="0">
              <a:latin typeface="Times New Roman" charset="0"/>
              <a:ea typeface="MS PGothic" charset="-128"/>
            </a:endParaRPr>
          </a:p>
          <a:p>
            <a:r>
              <a:rPr lang="en-US" altLang="en-US" dirty="0">
                <a:latin typeface="Times New Roman" charset="0"/>
                <a:ea typeface="MS PGothic" charset="-128"/>
              </a:rPr>
              <a:t>	e. If possible, give the child choices. For example: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Would you like to sit up or lie down?</a:t>
            </a:r>
            <a:endParaRPr lang="en-IN" altLang="en-US" dirty="0">
              <a:latin typeface="Times New Roman" charset="0"/>
              <a:ea typeface="MS PGothic" charset="-128"/>
            </a:endParaRPr>
          </a:p>
          <a:p>
            <a:r>
              <a:rPr lang="en-US" altLang="en-US" dirty="0">
                <a:latin typeface="Times New Roman" charset="0"/>
                <a:ea typeface="MS PGothic" charset="-128"/>
              </a:rPr>
              <a:t>		ii. Would you like to take off your clothes yourself?</a:t>
            </a:r>
            <a:endParaRPr lang="en-IN" altLang="en-US" dirty="0">
              <a:latin typeface="Times New Roman" charset="0"/>
              <a:ea typeface="MS PGothic" charset="-128"/>
            </a:endParaRPr>
          </a:p>
          <a:p>
            <a:r>
              <a:rPr lang="en-US" altLang="en-US" dirty="0">
                <a:latin typeface="Times New Roman" charset="0"/>
                <a:ea typeface="MS PGothic" charset="-128"/>
              </a:rPr>
              <a:t>	f. Ask only the type of questions that let you control the answer. For example: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Would you like this cuff to hug your right or left arm?</a:t>
            </a:r>
            <a:endParaRPr lang="en-IN" altLang="en-US" dirty="0">
              <a:latin typeface="Times New Roman" charset="0"/>
              <a:ea typeface="MS PGothic" charset="-128"/>
            </a:endParaRPr>
          </a:p>
          <a:p>
            <a:r>
              <a:rPr lang="en-US" altLang="en-US" dirty="0">
                <a:latin typeface="Times New Roman" charset="0"/>
                <a:ea typeface="MS PGothic" charset="-128"/>
              </a:rPr>
              <a:t>			ii. Do not bargain or debate with the patient.</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323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3EF4EB-9DA8-0C47-978B-7405E60A3621}" type="slidenum">
              <a:rPr lang="en-US" altLang="en-US" sz="1200"/>
              <a:pPr eaLnBrk="1" hangingPunct="1"/>
              <a:t>32</a:t>
            </a:fld>
            <a:endParaRPr lang="en-US" altLang="en-US" sz="1200"/>
          </a:p>
        </p:txBody>
      </p:sp>
    </p:spTree>
    <p:extLst>
      <p:ext uri="{BB962C8B-B14F-4D97-AF65-F5344CB8AC3E}">
        <p14:creationId xmlns:p14="http://schemas.microsoft.com/office/powerpoint/2010/main" val="14288246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a:ln/>
        </p:spPr>
      </p:sp>
      <p:sp>
        <p:nvSpPr>
          <p:cNvPr id="324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Allow the child to listen to his or her own heartbeat through the stethoscope.</a:t>
            </a:r>
            <a:endParaRPr lang="en-IN" altLang="en-US" dirty="0">
              <a:latin typeface="Times New Roman" charset="0"/>
              <a:ea typeface="MS PGothic" charset="-128"/>
            </a:endParaRPr>
          </a:p>
          <a:p>
            <a:r>
              <a:rPr lang="en-US" altLang="en-US" dirty="0">
                <a:latin typeface="Times New Roman" charset="0"/>
                <a:ea typeface="MS PGothic" charset="-128"/>
              </a:rPr>
              <a:t>h. These children can understand the difference between physical and emotional pain.</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Give them simple explanations about what is causing their pain and what will be done about it</a:t>
            </a:r>
            <a:r>
              <a:rPr lang="en-US" altLang="en-US" dirty="0" smtClean="0">
                <a:latin typeface="Times New Roman" charset="0"/>
                <a:ea typeface="MS PGothic" charset="-128"/>
              </a:rPr>
              <a:t>. Distract them with questions: What’s your favorite class in school?, pets? </a:t>
            </a:r>
            <a:endParaRPr lang="en-IN" altLang="en-US" dirty="0">
              <a:latin typeface="Times New Roman" charset="0"/>
              <a:ea typeface="MS PGothic" charset="-128"/>
            </a:endParaRPr>
          </a:p>
          <a:p>
            <a:r>
              <a:rPr lang="en-US" altLang="en-US" dirty="0">
                <a:latin typeface="Times New Roman" charset="0"/>
                <a:ea typeface="MS PGothic" charset="-128"/>
              </a:rPr>
              <a:t>j. Ask the parent’s or caregiver’s advice about which distraction will work best.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24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F28112E-8079-8E47-957A-F0B8B1CFD823}" type="slidenum">
              <a:rPr lang="en-US" altLang="en-US" sz="1200"/>
              <a:pPr eaLnBrk="1" hangingPunct="1"/>
              <a:t>33</a:t>
            </a:fld>
            <a:endParaRPr lang="en-US" altLang="en-US" sz="1200"/>
          </a:p>
        </p:txBody>
      </p:sp>
    </p:spTree>
    <p:extLst>
      <p:ext uri="{BB962C8B-B14F-4D97-AF65-F5344CB8AC3E}">
        <p14:creationId xmlns:p14="http://schemas.microsoft.com/office/powerpoint/2010/main" val="10929786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p:cNvSpPr>
            <a:spLocks noGrp="1" noRot="1" noChangeAspect="1" noTextEdit="1"/>
          </p:cNvSpPr>
          <p:nvPr>
            <p:ph type="sldImg"/>
          </p:nvPr>
        </p:nvSpPr>
        <p:spPr>
          <a:ln/>
        </p:spPr>
      </p:sp>
      <p:sp>
        <p:nvSpPr>
          <p:cNvPr id="325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Adolescents (ages 13 to 18 years)</a:t>
            </a:r>
          </a:p>
          <a:p>
            <a:r>
              <a:rPr lang="en-US" altLang="en-US" dirty="0">
                <a:latin typeface="Times New Roman" charset="0"/>
                <a:ea typeface="MS PGothic" charset="-128"/>
              </a:rPr>
              <a:t>	1. Most adolescents are able to think abstractly and can participate in decision making.</a:t>
            </a:r>
            <a:endParaRPr lang="en-IN" altLang="en-US" dirty="0">
              <a:latin typeface="Times New Roman" charset="0"/>
              <a:ea typeface="MS PGothic" charset="-128"/>
            </a:endParaRPr>
          </a:p>
          <a:p>
            <a:r>
              <a:rPr lang="en-US" altLang="en-US" dirty="0">
                <a:latin typeface="Times New Roman" charset="0"/>
                <a:ea typeface="MS PGothic" charset="-128"/>
              </a:rPr>
              <a:t>		a. Personal morals begin to develop.</a:t>
            </a:r>
            <a:endParaRPr lang="en-IN" altLang="en-US" dirty="0">
              <a:latin typeface="Times New Roman" charset="0"/>
              <a:ea typeface="MS PGothic" charset="-128"/>
            </a:endParaRPr>
          </a:p>
          <a:p>
            <a:r>
              <a:rPr lang="en-US" altLang="en-US" dirty="0">
                <a:latin typeface="Times New Roman" charset="0"/>
                <a:ea typeface="MS PGothic" charset="-128"/>
              </a:rPr>
              <a:t>		b. Are able to discriminate between what is right and wrong</a:t>
            </a:r>
            <a:endParaRPr lang="en-IN" altLang="en-US" dirty="0">
              <a:latin typeface="Times New Roman" charset="0"/>
              <a:ea typeface="MS PGothic" charset="-128"/>
            </a:endParaRPr>
          </a:p>
          <a:p>
            <a:r>
              <a:rPr lang="en-US" altLang="en-US" dirty="0">
                <a:latin typeface="Times New Roman" charset="0"/>
                <a:ea typeface="MS PGothic" charset="-128"/>
              </a:rPr>
              <a:t>		c. Are able to incorporate their own values and beliefs into their daily decision-making process</a:t>
            </a:r>
            <a:endParaRPr lang="en-IN" altLang="en-US" dirty="0">
              <a:latin typeface="Times New Roman" charset="0"/>
              <a:ea typeface="MS PGothic" charset="-128"/>
            </a:endParaRPr>
          </a:p>
          <a:p>
            <a:r>
              <a:rPr lang="en-US" altLang="en-US" dirty="0">
                <a:latin typeface="Times New Roman" charset="0"/>
                <a:ea typeface="MS PGothic" charset="-128"/>
              </a:rPr>
              <a:t>	2. Physically similar to adults, but they are still children on the emotional level.</a:t>
            </a:r>
            <a:endParaRPr lang="en-IN" altLang="en-US" dirty="0">
              <a:latin typeface="Times New Roman" charset="0"/>
              <a:ea typeface="MS PGothic" charset="-128"/>
            </a:endParaRPr>
          </a:p>
          <a:p>
            <a:r>
              <a:rPr lang="en-US" altLang="en-US" dirty="0">
                <a:latin typeface="Times New Roman" charset="0"/>
                <a:ea typeface="MS PGothic" charset="-128"/>
              </a:rPr>
              <a:t>		a. Gradually shift from relying on family to relying on friends for psychologic support, social development, and acceptance from their peers.</a:t>
            </a:r>
            <a:endParaRPr lang="en-IN" altLang="en-US" dirty="0">
              <a:latin typeface="Times New Roman" charset="0"/>
              <a:ea typeface="MS PGothic" charset="-128"/>
            </a:endParaRPr>
          </a:p>
          <a:p>
            <a:r>
              <a:rPr lang="en-US" altLang="en-US" dirty="0">
                <a:latin typeface="Times New Roman" charset="0"/>
                <a:ea typeface="MS PGothic" charset="-128"/>
              </a:rPr>
              <a:t>		b. Interest in romantic relationships begins.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25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BF6D618-ABF4-2F47-852D-01ACCBADB4BF}" type="slidenum">
              <a:rPr lang="en-US" altLang="en-US" sz="1200"/>
              <a:pPr eaLnBrk="1" hangingPunct="1"/>
              <a:t>34</a:t>
            </a:fld>
            <a:endParaRPr lang="en-US" altLang="en-US" sz="1200"/>
          </a:p>
        </p:txBody>
      </p:sp>
    </p:spTree>
    <p:extLst>
      <p:ext uri="{BB962C8B-B14F-4D97-AF65-F5344CB8AC3E}">
        <p14:creationId xmlns:p14="http://schemas.microsoft.com/office/powerpoint/2010/main" val="117457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a:ln/>
        </p:spPr>
      </p:sp>
      <p:sp>
        <p:nvSpPr>
          <p:cNvPr id="326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This is the stage when puberty begins.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Makes the adolescent very concerned about body image and appearance</a:t>
            </a:r>
            <a:endParaRPr lang="en-IN" altLang="en-US" dirty="0">
              <a:latin typeface="Times New Roman" charset="0"/>
              <a:ea typeface="MS PGothic" charset="-128"/>
            </a:endParaRPr>
          </a:p>
          <a:p>
            <a:r>
              <a:rPr lang="en-US" altLang="en-US" dirty="0">
                <a:latin typeface="Times New Roman" charset="0"/>
                <a:ea typeface="MS PGothic" charset="-128"/>
              </a:rPr>
              <a:t>	ii. Injuries or illnesses can be over- or </a:t>
            </a:r>
            <a:r>
              <a:rPr lang="en-US" altLang="en-US" dirty="0" err="1">
                <a:latin typeface="Times New Roman" charset="0"/>
                <a:ea typeface="MS PGothic" charset="-128"/>
              </a:rPr>
              <a:t>underexpressed</a:t>
            </a:r>
            <a:r>
              <a:rPr lang="en-US" altLang="en-US" dirty="0">
                <a:latin typeface="Times New Roman" charset="0"/>
                <a:ea typeface="MS PGothic" charset="-128"/>
              </a:rPr>
              <a:t> due to feelings about body image or fear of disfigurement.</a:t>
            </a:r>
            <a:endParaRPr lang="en-IN" altLang="en-US" dirty="0">
              <a:latin typeface="Times New Roman" charset="0"/>
              <a:ea typeface="MS PGothic" charset="-128"/>
            </a:endParaRPr>
          </a:p>
          <a:p>
            <a:r>
              <a:rPr lang="en-US" altLang="en-US" dirty="0">
                <a:latin typeface="Times New Roman" charset="0"/>
                <a:ea typeface="MS PGothic" charset="-128"/>
              </a:rPr>
              <a:t>	iii. May dislike being observed during procedures and have strong feelings about privacy</a:t>
            </a:r>
            <a:endParaRPr lang="en-IN" altLang="en-US" dirty="0">
              <a:latin typeface="Times New Roman" charset="0"/>
              <a:ea typeface="MS PGothic" charset="-128"/>
            </a:endParaRPr>
          </a:p>
          <a:p>
            <a:r>
              <a:rPr lang="en-US" altLang="en-US" dirty="0">
                <a:latin typeface="Times New Roman" charset="0"/>
                <a:ea typeface="MS PGothic" charset="-128"/>
              </a:rPr>
              <a:t>d. Adolescence is a time of experimentation and risk-taking behaviors.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Adolescents often feel “indestructible.”</a:t>
            </a:r>
            <a:endParaRPr lang="en-IN" altLang="en-US" dirty="0">
              <a:latin typeface="Times New Roman" charset="0"/>
              <a:ea typeface="MS PGothic" charset="-128"/>
            </a:endParaRPr>
          </a:p>
          <a:p>
            <a:r>
              <a:rPr lang="en-US" altLang="en-US" dirty="0">
                <a:latin typeface="Times New Roman" charset="0"/>
                <a:ea typeface="MS PGothic" charset="-128"/>
              </a:rPr>
              <a:t>	ii. They struggle with independence, loss of control, body image, sexuality, and peer pressure.</a:t>
            </a:r>
            <a:endParaRPr lang="en-IN" altLang="en-US" dirty="0">
              <a:latin typeface="Times New Roman" charset="0"/>
              <a:ea typeface="MS PGothic" charset="-128"/>
            </a:endParaRPr>
          </a:p>
          <a:p>
            <a:r>
              <a:rPr lang="en-US" altLang="en-US" dirty="0">
                <a:latin typeface="Times New Roman" charset="0"/>
                <a:ea typeface="MS PGothic" charset="-128"/>
              </a:rPr>
              <a:t>	iii. They may have mood swings or depression, or when ill/injured, may act younger than their age.</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326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7D7DC16-85BA-B843-B8AF-7EA7DF79E19F}" type="slidenum">
              <a:rPr lang="en-US" altLang="en-US" sz="1200"/>
              <a:pPr eaLnBrk="1" hangingPunct="1"/>
              <a:t>35</a:t>
            </a:fld>
            <a:endParaRPr lang="en-US" altLang="en-US" sz="1200"/>
          </a:p>
        </p:txBody>
      </p:sp>
    </p:spTree>
    <p:extLst>
      <p:ext uri="{BB962C8B-B14F-4D97-AF65-F5344CB8AC3E}">
        <p14:creationId xmlns:p14="http://schemas.microsoft.com/office/powerpoint/2010/main" val="570394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Slide Image Placeholder 1"/>
          <p:cNvSpPr>
            <a:spLocks noGrp="1" noRot="1" noChangeAspect="1" noTextEdit="1"/>
          </p:cNvSpPr>
          <p:nvPr>
            <p:ph type="sldImg"/>
          </p:nvPr>
        </p:nvSpPr>
        <p:spPr>
          <a:ln/>
        </p:spPr>
      </p:sp>
      <p:sp>
        <p:nvSpPr>
          <p:cNvPr id="327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Assessment</a:t>
            </a:r>
            <a:endParaRPr lang="en-IN" altLang="en-US" dirty="0">
              <a:latin typeface="Times New Roman" charset="0"/>
              <a:ea typeface="MS PGothic" charset="-128"/>
            </a:endParaRPr>
          </a:p>
          <a:p>
            <a:r>
              <a:rPr lang="en-US" altLang="en-US" dirty="0">
                <a:latin typeface="Times New Roman" charset="0"/>
                <a:ea typeface="MS PGothic" charset="-128"/>
              </a:rPr>
              <a:t>	a. Adolescents can often understand very complex concepts and treatment options.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Provide them with information when they request it.</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dirty="0" smtClean="0">
                <a:latin typeface="Times New Roman" charset="0"/>
                <a:ea typeface="MS PGothic" charset="-128"/>
              </a:rPr>
              <a:t>When</a:t>
            </a:r>
            <a:r>
              <a:rPr lang="en-US" altLang="en-US" baseline="0" dirty="0" smtClean="0">
                <a:latin typeface="Times New Roman" charset="0"/>
                <a:ea typeface="MS PGothic" charset="-128"/>
              </a:rPr>
              <a:t> their condition is stable, al</a:t>
            </a:r>
            <a:r>
              <a:rPr lang="en-US" altLang="en-US" dirty="0" smtClean="0">
                <a:latin typeface="Times New Roman" charset="0"/>
                <a:ea typeface="MS PGothic" charset="-128"/>
              </a:rPr>
              <a:t>low </a:t>
            </a:r>
            <a:r>
              <a:rPr lang="en-US" altLang="en-US" dirty="0">
                <a:latin typeface="Times New Roman" charset="0"/>
                <a:ea typeface="MS PGothic" charset="-128"/>
              </a:rPr>
              <a:t>adolescents to be involved in their own care.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Provide choices, while lending guidance.</a:t>
            </a:r>
            <a:endParaRPr lang="en-IN" altLang="en-US" dirty="0">
              <a:latin typeface="Times New Roman" charset="0"/>
              <a:ea typeface="MS PGothic" charset="-128"/>
            </a:endParaRPr>
          </a:p>
          <a:p>
            <a:r>
              <a:rPr lang="en-US" altLang="en-US" dirty="0">
                <a:latin typeface="Times New Roman" charset="0"/>
                <a:ea typeface="MS PGothic" charset="-128"/>
              </a:rPr>
              <a:t>	c. An EMT of the same gender should perform the physical examination, if possible, to lessen the stress of the event.</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327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F471D84-D4A5-EE40-9FB1-20F892DDB279}" type="slidenum">
              <a:rPr lang="en-US" altLang="en-US" sz="1200"/>
              <a:pPr eaLnBrk="1" hangingPunct="1"/>
              <a:t>36</a:t>
            </a:fld>
            <a:endParaRPr lang="en-US" altLang="en-US" sz="1200"/>
          </a:p>
        </p:txBody>
      </p:sp>
    </p:spTree>
    <p:extLst>
      <p:ext uri="{BB962C8B-B14F-4D97-AF65-F5344CB8AC3E}">
        <p14:creationId xmlns:p14="http://schemas.microsoft.com/office/powerpoint/2010/main" val="2578487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Slide Image Placeholder 1"/>
          <p:cNvSpPr>
            <a:spLocks noGrp="1" noRot="1" noChangeAspect="1" noTextEdit="1"/>
          </p:cNvSpPr>
          <p:nvPr>
            <p:ph type="sldImg"/>
          </p:nvPr>
        </p:nvSpPr>
        <p:spPr>
          <a:ln/>
        </p:spPr>
      </p:sp>
      <p:sp>
        <p:nvSpPr>
          <p:cNvPr id="328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t>
            </a:r>
            <a:r>
              <a:rPr lang="en-US" altLang="en-US" dirty="0" smtClean="0">
                <a:latin typeface="Times New Roman" charset="0"/>
                <a:ea typeface="MS PGothic" charset="-128"/>
              </a:rPr>
              <a:t>Body image is important.</a:t>
            </a:r>
            <a:r>
              <a:rPr lang="en-US" altLang="en-US" baseline="0" dirty="0" smtClean="0">
                <a:latin typeface="Times New Roman" charset="0"/>
                <a:ea typeface="MS PGothic" charset="-128"/>
              </a:rPr>
              <a:t> Be honest about an injury that could lead to scarring. Reassure </a:t>
            </a:r>
            <a:r>
              <a:rPr lang="en-US" altLang="en-US" dirty="0" smtClean="0">
                <a:latin typeface="Times New Roman" charset="0"/>
                <a:ea typeface="MS PGothic" charset="-128"/>
              </a:rPr>
              <a:t>the </a:t>
            </a:r>
            <a:r>
              <a:rPr lang="en-US" altLang="en-US" dirty="0">
                <a:latin typeface="Times New Roman" charset="0"/>
                <a:ea typeface="MS PGothic" charset="-128"/>
              </a:rPr>
              <a:t>adolescent </a:t>
            </a:r>
            <a:r>
              <a:rPr lang="en-US" altLang="en-US" dirty="0" smtClean="0">
                <a:latin typeface="Times New Roman" charset="0"/>
                <a:ea typeface="MS PGothic" charset="-128"/>
              </a:rPr>
              <a:t>that you are doing everything in your scope of training to help and allow the adolescent to speak </a:t>
            </a:r>
            <a:r>
              <a:rPr lang="en-US" altLang="en-US" dirty="0">
                <a:latin typeface="Times New Roman" charset="0"/>
                <a:ea typeface="MS PGothic" charset="-128"/>
              </a:rPr>
              <a:t>openly and ask questions.</a:t>
            </a:r>
            <a:endParaRPr lang="en-IN" altLang="en-US" dirty="0">
              <a:latin typeface="Times New Roman" charset="0"/>
              <a:ea typeface="MS PGothic" charset="-128"/>
            </a:endParaRPr>
          </a:p>
          <a:p>
            <a:r>
              <a:rPr lang="en-US" altLang="en-US" dirty="0">
                <a:latin typeface="Times New Roman" charset="0"/>
                <a:ea typeface="MS PGothic" charset="-128"/>
              </a:rPr>
              <a:t>e. Risk-taking behaviors are common at this age.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Some risks can ultimately facilitate development and judgment and shape their identity as an adult.</a:t>
            </a:r>
            <a:endParaRPr lang="en-IN" altLang="en-US" dirty="0">
              <a:latin typeface="Times New Roman" charset="0"/>
              <a:ea typeface="MS PGothic" charset="-128"/>
            </a:endParaRPr>
          </a:p>
          <a:p>
            <a:r>
              <a:rPr lang="en-US" altLang="en-US" dirty="0">
                <a:latin typeface="Times New Roman" charset="0"/>
                <a:ea typeface="MS PGothic" charset="-128"/>
              </a:rPr>
              <a:t>	ii. Risks can also result in unintentional trauma, drug and/or alcohol abuse, unprotected sex, and teen pregnancy.</a:t>
            </a:r>
            <a:endParaRPr lang="en-IN" altLang="en-US" dirty="0">
              <a:latin typeface="Times New Roman" charset="0"/>
              <a:ea typeface="MS PGothic" charset="-128"/>
            </a:endParaRPr>
          </a:p>
          <a:p>
            <a:r>
              <a:rPr lang="en-US" altLang="en-US" dirty="0">
                <a:latin typeface="Times New Roman" charset="0"/>
                <a:ea typeface="MS PGothic" charset="-128"/>
              </a:rPr>
              <a:t>	</a:t>
            </a:r>
          </a:p>
        </p:txBody>
      </p:sp>
      <p:sp>
        <p:nvSpPr>
          <p:cNvPr id="328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1360BF0-E316-C742-94D2-AFA3AC0F1B10}" type="slidenum">
              <a:rPr lang="en-US" altLang="en-US" sz="1200"/>
              <a:pPr eaLnBrk="1" hangingPunct="1"/>
              <a:t>37</a:t>
            </a:fld>
            <a:endParaRPr lang="en-US" altLang="en-US" sz="1200"/>
          </a:p>
        </p:txBody>
      </p:sp>
    </p:spTree>
    <p:extLst>
      <p:ext uri="{BB962C8B-B14F-4D97-AF65-F5344CB8AC3E}">
        <p14:creationId xmlns:p14="http://schemas.microsoft.com/office/powerpoint/2010/main" val="421264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Slide Image Placeholder 1"/>
          <p:cNvSpPr>
            <a:spLocks noGrp="1" noRot="1" noChangeAspect="1" noTextEdit="1"/>
          </p:cNvSpPr>
          <p:nvPr>
            <p:ph type="sldImg"/>
          </p:nvPr>
        </p:nvSpPr>
        <p:spPr>
          <a:ln/>
        </p:spPr>
      </p:sp>
      <p:sp>
        <p:nvSpPr>
          <p:cNvPr id="329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f. </a:t>
            </a:r>
            <a:r>
              <a:rPr lang="en-US" altLang="en-US" dirty="0" smtClean="0">
                <a:latin typeface="Times New Roman" charset="0"/>
                <a:ea typeface="MS PGothic" charset="-128"/>
              </a:rPr>
              <a:t>Be aware that female adolescent patients </a:t>
            </a:r>
            <a:r>
              <a:rPr lang="en-US" altLang="en-US" dirty="0">
                <a:latin typeface="Times New Roman" charset="0"/>
                <a:ea typeface="MS PGothic" charset="-128"/>
              </a:rPr>
              <a:t>may be pregnant</a:t>
            </a:r>
            <a:r>
              <a:rPr lang="en-US" altLang="en-US" dirty="0" smtClean="0">
                <a:latin typeface="Times New Roman" charset="0"/>
                <a:ea typeface="MS PGothic" charset="-128"/>
              </a:rPr>
              <a:t>. Ask “Is there a chance you could be  pregnant?”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Important to report this information to the receiving facility</a:t>
            </a:r>
            <a:endParaRPr lang="en-IN" altLang="en-US" dirty="0">
              <a:latin typeface="Times New Roman" charset="0"/>
              <a:ea typeface="MS PGothic" charset="-128"/>
            </a:endParaRPr>
          </a:p>
          <a:p>
            <a:r>
              <a:rPr lang="en-US" altLang="en-US" dirty="0">
                <a:latin typeface="Times New Roman" charset="0"/>
                <a:ea typeface="MS PGothic" charset="-128"/>
              </a:rPr>
              <a:t>	ii.  Adolescent may not want parents to know this information.</a:t>
            </a:r>
            <a:endParaRPr lang="en-IN" altLang="en-US" dirty="0">
              <a:latin typeface="Times New Roman" charset="0"/>
              <a:ea typeface="MS PGothic" charset="-128"/>
            </a:endParaRPr>
          </a:p>
          <a:p>
            <a:r>
              <a:rPr lang="en-US" altLang="en-US" dirty="0">
                <a:latin typeface="Times New Roman" charset="0"/>
                <a:ea typeface="MS PGothic" charset="-128"/>
              </a:rPr>
              <a:t>		(a) Try to interview the adolescent without the caregiver present if you suspect she is withholding information.</a:t>
            </a:r>
            <a:endParaRPr lang="en-IN" altLang="en-US" dirty="0">
              <a:latin typeface="Times New Roman" charset="0"/>
              <a:ea typeface="MS PGothic" charset="-128"/>
            </a:endParaRPr>
          </a:p>
          <a:p>
            <a:r>
              <a:rPr lang="en-US" altLang="en-US" dirty="0">
                <a:latin typeface="Times New Roman" charset="0"/>
                <a:ea typeface="MS PGothic" charset="-128"/>
              </a:rPr>
              <a:t>g.  Adolescents have a clear understanding of the purpose and meaning of pain.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Explain necessary procedures in </a:t>
            </a:r>
            <a:r>
              <a:rPr lang="en-US" altLang="en-US" dirty="0" smtClean="0">
                <a:latin typeface="Times New Roman" charset="0"/>
                <a:ea typeface="MS PGothic" charset="-128"/>
              </a:rPr>
              <a:t>advance,</a:t>
            </a:r>
            <a:r>
              <a:rPr lang="en-US" altLang="en-US" baseline="0" dirty="0" smtClean="0">
                <a:latin typeface="Times New Roman" charset="0"/>
                <a:ea typeface="MS PGothic" charset="-128"/>
              </a:rPr>
              <a:t> if possible.</a:t>
            </a:r>
            <a:endParaRPr lang="en-IN" altLang="en-US" dirty="0">
              <a:latin typeface="Times New Roman" charset="0"/>
              <a:ea typeface="MS PGothic" charset="-128"/>
            </a:endParaRPr>
          </a:p>
          <a:p>
            <a:r>
              <a:rPr lang="en-US" altLang="en-US" dirty="0">
                <a:latin typeface="Times New Roman" charset="0"/>
                <a:ea typeface="MS PGothic" charset="-128"/>
              </a:rPr>
              <a:t>	ii.  Assess level of pain by observing facial and body expression as well as by asking.</a:t>
            </a:r>
            <a:endParaRPr lang="en-IN" altLang="en-US" dirty="0">
              <a:latin typeface="Times New Roman" charset="0"/>
              <a:ea typeface="MS PGothic" charset="-128"/>
            </a:endParaRPr>
          </a:p>
          <a:p>
            <a:r>
              <a:rPr lang="en-US" altLang="en-US" dirty="0">
                <a:latin typeface="Times New Roman" charset="0"/>
                <a:ea typeface="MS PGothic" charset="-128"/>
              </a:rPr>
              <a:t>	iii.  To distract them, find out some of their interests and get them talking</a:t>
            </a:r>
            <a:r>
              <a:rPr lang="en-US" altLang="en-US" dirty="0" smtClean="0">
                <a:latin typeface="Times New Roman" charset="0"/>
                <a:ea typeface="MS PGothic" charset="-128"/>
              </a:rPr>
              <a:t>. Sports? Movies?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29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24E270B-6060-D04E-A9BC-D7FA2C958138}" type="slidenum">
              <a:rPr lang="en-US" altLang="en-US" sz="1200"/>
              <a:pPr eaLnBrk="1" hangingPunct="1"/>
              <a:t>38</a:t>
            </a:fld>
            <a:endParaRPr lang="en-US" altLang="en-US" sz="1200"/>
          </a:p>
        </p:txBody>
      </p:sp>
    </p:spTree>
    <p:extLst>
      <p:ext uri="{BB962C8B-B14F-4D97-AF65-F5344CB8AC3E}">
        <p14:creationId xmlns:p14="http://schemas.microsoft.com/office/powerpoint/2010/main" val="1497646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Slide Image Placeholder 1"/>
          <p:cNvSpPr>
            <a:spLocks noGrp="1" noRot="1" noChangeAspect="1" noTextEdit="1"/>
          </p:cNvSpPr>
          <p:nvPr>
            <p:ph type="sldImg"/>
          </p:nvPr>
        </p:nvSpPr>
        <p:spPr>
          <a:ln/>
        </p:spPr>
      </p:sp>
      <p:sp>
        <p:nvSpPr>
          <p:cNvPr id="330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IV. Anatomy and Physiology</a:t>
            </a:r>
          </a:p>
          <a:p>
            <a:pPr marL="228600" indent="-228600">
              <a:buAutoNum type="alphaUcPeriod"/>
            </a:pPr>
            <a:r>
              <a:rPr lang="en-US" altLang="en-US" dirty="0" smtClean="0">
                <a:latin typeface="Times New Roman" charset="0"/>
                <a:ea typeface="MS PGothic" charset="-128"/>
              </a:rPr>
              <a:t>The </a:t>
            </a:r>
            <a:r>
              <a:rPr lang="en-US" altLang="en-US" dirty="0">
                <a:latin typeface="Times New Roman" charset="0"/>
                <a:ea typeface="MS PGothic" charset="-128"/>
              </a:rPr>
              <a:t>body is growing and changing rapidly during childhood</a:t>
            </a:r>
            <a:r>
              <a:rPr lang="en-US" altLang="en-US" dirty="0" smtClean="0">
                <a:latin typeface="Times New Roman" charset="0"/>
                <a:ea typeface="MS PGothic" charset="-128"/>
              </a:rPr>
              <a:t>.</a:t>
            </a:r>
          </a:p>
          <a:p>
            <a:pPr marL="228600" indent="-228600">
              <a:buAutoNum type="alphaUcPeriod"/>
            </a:pPr>
            <a:r>
              <a:rPr lang="en-US" altLang="en-US" dirty="0" smtClean="0">
                <a:latin typeface="Times New Roman" charset="0"/>
                <a:ea typeface="MS PGothic" charset="-128"/>
              </a:rPr>
              <a:t>Newborns quickly adapt to the outside world </a:t>
            </a:r>
          </a:p>
          <a:p>
            <a:pPr marL="228600" indent="-228600">
              <a:buAutoNum type="alphaUcPeriod"/>
            </a:pPr>
            <a:r>
              <a:rPr lang="en-US" altLang="en-US" dirty="0" smtClean="0">
                <a:latin typeface="Times New Roman" charset="0"/>
                <a:ea typeface="MS PGothic" charset="-128"/>
              </a:rPr>
              <a:t>Toddlers learn to walk and talk</a:t>
            </a:r>
          </a:p>
          <a:p>
            <a:pPr marL="228600" indent="-228600">
              <a:buAutoNum type="alphaUcPeriod"/>
            </a:pPr>
            <a:r>
              <a:rPr lang="en-US" altLang="en-US" dirty="0" smtClean="0">
                <a:latin typeface="Times New Roman" charset="0"/>
                <a:ea typeface="MS PGothic" charset="-128"/>
              </a:rPr>
              <a:t>Adolescents mature physically, emotionally and sexually</a:t>
            </a:r>
            <a:endParaRPr lang="en-IN" altLang="en-US" dirty="0">
              <a:latin typeface="Times New Roman" charset="0"/>
              <a:ea typeface="MS PGothic" charset="-128"/>
            </a:endParaRPr>
          </a:p>
          <a:p>
            <a:r>
              <a:rPr lang="en-US" altLang="en-US" dirty="0">
                <a:latin typeface="Times New Roman" charset="0"/>
                <a:ea typeface="MS PGothic" charset="-128"/>
              </a:rPr>
              <a:t>	1. You must understand the physical differences between children and adults and alter your patient care accordingly.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0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4CA92D0-B90C-EA41-A43D-15DCE20EB0CC}" type="slidenum">
              <a:rPr lang="en-US" altLang="en-US" sz="1200"/>
              <a:pPr eaLnBrk="1" hangingPunct="1"/>
              <a:t>39</a:t>
            </a:fld>
            <a:endParaRPr lang="en-US" altLang="en-US" sz="1200"/>
          </a:p>
        </p:txBody>
      </p:sp>
    </p:spTree>
    <p:extLst>
      <p:ext uri="{BB962C8B-B14F-4D97-AF65-F5344CB8AC3E}">
        <p14:creationId xmlns:p14="http://schemas.microsoft.com/office/powerpoint/2010/main" val="285604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p:cNvSpPr>
            <a:spLocks noGrp="1" noRot="1" noChangeAspect="1" noTextEdit="1"/>
          </p:cNvSpPr>
          <p:nvPr>
            <p:ph type="sldImg"/>
          </p:nvPr>
        </p:nvSpPr>
        <p:spPr>
          <a:ln/>
        </p:spPr>
      </p:sp>
      <p:sp>
        <p:nvSpPr>
          <p:cNvPr id="294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dirty="0">
              <a:latin typeface="Times New Roman" charset="0"/>
              <a:ea typeface="MS PGothic" charset="-128"/>
            </a:endParaRPr>
          </a:p>
          <a:p>
            <a:r>
              <a:rPr lang="en-US" altLang="en-US" dirty="0">
                <a:latin typeface="Times New Roman" charset="0"/>
                <a:ea typeface="MS PGothic" charset="-128"/>
              </a:rPr>
              <a:t>• Technology dependence </a:t>
            </a:r>
          </a:p>
          <a:p>
            <a:r>
              <a:rPr lang="en-US" altLang="en-US" dirty="0">
                <a:latin typeface="Times New Roman" charset="0"/>
                <a:ea typeface="MS PGothic" charset="-128"/>
              </a:rPr>
              <a:t>• Hospice/terminally ill</a:t>
            </a:r>
          </a:p>
          <a:p>
            <a:r>
              <a:rPr lang="en-US" altLang="en-US" dirty="0">
                <a:latin typeface="Times New Roman" charset="0"/>
                <a:ea typeface="MS PGothic" charset="-128"/>
              </a:rPr>
              <a:t>• Tracheostomy care/dysfunction </a:t>
            </a:r>
          </a:p>
          <a:p>
            <a:r>
              <a:rPr lang="en-US" altLang="en-US" dirty="0">
                <a:latin typeface="Times New Roman" charset="0"/>
                <a:ea typeface="MS PGothic" charset="-128"/>
              </a:rPr>
              <a:t>• Home care </a:t>
            </a:r>
          </a:p>
          <a:p>
            <a:r>
              <a:rPr lang="en-US" altLang="en-US" dirty="0">
                <a:latin typeface="Times New Roman" charset="0"/>
                <a:ea typeface="MS PGothic" charset="-128"/>
              </a:rPr>
              <a:t>• Sensory deficit/loss </a:t>
            </a:r>
          </a:p>
          <a:p>
            <a:r>
              <a:rPr lang="en-US" altLang="en-US" dirty="0">
                <a:latin typeface="Times New Roman" charset="0"/>
                <a:ea typeface="MS PGothic" charset="-128"/>
              </a:rPr>
              <a:t>• Developmental disability </a:t>
            </a:r>
          </a:p>
        </p:txBody>
      </p:sp>
      <p:sp>
        <p:nvSpPr>
          <p:cNvPr id="294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E3AC5DA-83CB-8D4E-A3AC-4D7492F1CE28}" type="slidenum">
              <a:rPr lang="en-US" altLang="en-US" sz="1200"/>
              <a:pPr eaLnBrk="1" hangingPunct="1"/>
              <a:t>4</a:t>
            </a:fld>
            <a:endParaRPr lang="en-US" altLang="en-US" sz="1200" dirty="0"/>
          </a:p>
        </p:txBody>
      </p:sp>
    </p:spTree>
    <p:extLst>
      <p:ext uri="{BB962C8B-B14F-4D97-AF65-F5344CB8AC3E}">
        <p14:creationId xmlns:p14="http://schemas.microsoft.com/office/powerpoint/2010/main" val="20905435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a:ln/>
        </p:spPr>
      </p:sp>
      <p:sp>
        <p:nvSpPr>
          <p:cNvPr id="331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The respiratory system</a:t>
            </a:r>
          </a:p>
          <a:p>
            <a:r>
              <a:rPr lang="en-US" altLang="en-US" dirty="0">
                <a:latin typeface="Times New Roman" charset="0"/>
                <a:ea typeface="MS PGothic" charset="-128"/>
              </a:rPr>
              <a:t>	1. Anatomy of pediatric airway differs from adults.</a:t>
            </a:r>
            <a:endParaRPr lang="en-IN" altLang="en-US" dirty="0">
              <a:latin typeface="Times New Roman" charset="0"/>
              <a:ea typeface="MS PGothic" charset="-128"/>
            </a:endParaRPr>
          </a:p>
          <a:p>
            <a:r>
              <a:rPr lang="en-US" altLang="en-US" dirty="0">
                <a:latin typeface="Times New Roman" charset="0"/>
                <a:ea typeface="MS PGothic" charset="-128"/>
              </a:rPr>
              <a:t>		a. Pediatric airway is smaller in diameter and shorter in length.</a:t>
            </a:r>
            <a:endParaRPr lang="en-IN" altLang="en-US" dirty="0">
              <a:latin typeface="Times New Roman" charset="0"/>
              <a:ea typeface="MS PGothic" charset="-128"/>
            </a:endParaRPr>
          </a:p>
          <a:p>
            <a:r>
              <a:rPr lang="en-US" altLang="en-US" dirty="0">
                <a:latin typeface="Times New Roman" charset="0"/>
                <a:ea typeface="MS PGothic" charset="-128"/>
              </a:rPr>
              <a:t>		b. Lungs are smaller.</a:t>
            </a:r>
            <a:endParaRPr lang="en-IN" altLang="en-US" dirty="0">
              <a:latin typeface="Times New Roman" charset="0"/>
              <a:ea typeface="MS PGothic" charset="-128"/>
            </a:endParaRPr>
          </a:p>
          <a:p>
            <a:r>
              <a:rPr lang="en-US" altLang="en-US" dirty="0">
                <a:latin typeface="Times New Roman" charset="0"/>
                <a:ea typeface="MS PGothic" charset="-128"/>
              </a:rPr>
              <a:t>		c. Heart is higher in a child’s chest</a:t>
            </a:r>
            <a:r>
              <a:rPr lang="en-US" altLang="en-US" dirty="0" smtClean="0">
                <a:latin typeface="Times New Roman" charset="0"/>
                <a:ea typeface="MS PGothic" charset="-128"/>
              </a:rPr>
              <a:t>.</a:t>
            </a:r>
          </a:p>
          <a:p>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1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8ADAB9-971F-CA4C-BC4A-B090679E8A31}" type="slidenum">
              <a:rPr lang="en-US" altLang="en-US" sz="1200"/>
              <a:pPr eaLnBrk="1" hangingPunct="1"/>
              <a:t>40</a:t>
            </a:fld>
            <a:endParaRPr lang="en-US" altLang="en-US" sz="1200"/>
          </a:p>
        </p:txBody>
      </p:sp>
    </p:spTree>
    <p:extLst>
      <p:ext uri="{BB962C8B-B14F-4D97-AF65-F5344CB8AC3E}">
        <p14:creationId xmlns:p14="http://schemas.microsoft.com/office/powerpoint/2010/main" val="5346116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a:ln/>
        </p:spPr>
      </p:sp>
      <p:sp>
        <p:nvSpPr>
          <p:cNvPr id="332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a:t>
            </a:r>
            <a:r>
              <a:rPr lang="en-US" altLang="en-US" dirty="0" err="1">
                <a:latin typeface="Times New Roman" charset="0"/>
                <a:ea typeface="MS PGothic" charset="-128"/>
              </a:rPr>
              <a:t>Glottic</a:t>
            </a:r>
            <a:r>
              <a:rPr lang="en-US" altLang="en-US" dirty="0">
                <a:latin typeface="Times New Roman" charset="0"/>
                <a:ea typeface="MS PGothic" charset="-128"/>
              </a:rPr>
              <a:t> opening is higher and positioned more anteriorly, and the neck appears to be nonexistent.</a:t>
            </a:r>
            <a:endParaRPr lang="en-IN" altLang="en-US" dirty="0">
              <a:latin typeface="Times New Roman" charset="0"/>
              <a:ea typeface="MS PGothic" charset="-128"/>
            </a:endParaRPr>
          </a:p>
          <a:p>
            <a:r>
              <a:rPr lang="en-US" altLang="en-US" dirty="0">
                <a:latin typeface="Times New Roman" charset="0"/>
                <a:ea typeface="MS PGothic" charset="-128"/>
              </a:rPr>
              <a:t>e. As children develop, the neck gets proportionally longer as the vocal cords and epiglottis achieve anatomically correct adult position.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2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3DCC3F5-833C-5846-B0CB-EB0E8C4109B4}" type="slidenum">
              <a:rPr lang="en-US" altLang="en-US" sz="1200"/>
              <a:pPr eaLnBrk="1" hangingPunct="1"/>
              <a:t>41</a:t>
            </a:fld>
            <a:endParaRPr lang="en-US" altLang="en-US" sz="1200"/>
          </a:p>
        </p:txBody>
      </p:sp>
    </p:spTree>
    <p:extLst>
      <p:ext uri="{BB962C8B-B14F-4D97-AF65-F5344CB8AC3E}">
        <p14:creationId xmlns:p14="http://schemas.microsoft.com/office/powerpoint/2010/main" val="1462880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Slide Image Placeholder 1"/>
          <p:cNvSpPr>
            <a:spLocks noGrp="1" noRot="1" noChangeAspect="1" noTextEdit="1"/>
          </p:cNvSpPr>
          <p:nvPr>
            <p:ph type="sldImg"/>
          </p:nvPr>
        </p:nvSpPr>
        <p:spPr>
          <a:ln/>
        </p:spPr>
      </p:sp>
      <p:sp>
        <p:nvSpPr>
          <p:cNvPr id="333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a:t>
            </a:r>
            <a:r>
              <a:rPr lang="en-US" altLang="en-US" dirty="0" smtClean="0"/>
              <a:t>The </a:t>
            </a:r>
            <a:r>
              <a:rPr lang="en-US" altLang="ja-JP" dirty="0" smtClean="0"/>
              <a:t>head—specifically the occiput—is proportionately larger,</a:t>
            </a:r>
            <a:r>
              <a:rPr lang="en-US" altLang="ja-JP" baseline="0" dirty="0" smtClean="0"/>
              <a:t> </a:t>
            </a:r>
            <a:r>
              <a:rPr lang="en-US" altLang="en-US" dirty="0" smtClean="0">
                <a:latin typeface="Times New Roman" charset="0"/>
                <a:ea typeface="MS PGothic" charset="-128"/>
              </a:rPr>
              <a:t>which requires more careful positioning of the airway</a:t>
            </a:r>
            <a:endParaRPr lang="en-IN" altLang="en-US" dirty="0">
              <a:latin typeface="Times New Roman" charset="0"/>
              <a:ea typeface="MS PGothic" charset="-128"/>
            </a:endParaRPr>
          </a:p>
          <a:p>
            <a:r>
              <a:rPr lang="en-US" altLang="en-US" dirty="0">
                <a:latin typeface="Times New Roman" charset="0"/>
                <a:ea typeface="MS PGothic" charset="-128"/>
              </a:rPr>
              <a:t>g. Tongue is larger relative to the size of the mouth and in a more anterior location in the mouth. Child’s tongue can easily block the airway.</a:t>
            </a:r>
            <a:endParaRPr lang="en-IN" altLang="en-US" dirty="0">
              <a:latin typeface="Times New Roman" charset="0"/>
              <a:ea typeface="MS PGothic" charset="-128"/>
            </a:endParaRPr>
          </a:p>
          <a:p>
            <a:r>
              <a:rPr lang="en-US" altLang="en-US" dirty="0">
                <a:latin typeface="Times New Roman" charset="0"/>
                <a:ea typeface="MS PGothic" charset="-128"/>
              </a:rPr>
              <a:t>h. Long, floppy, U-shaped epiglottis in infants and toddlers is larger than adult’s.</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Rings of cartilage in the trachea are less developed and may easily collapse if the neck is flexed or hyperextended.</a:t>
            </a:r>
            <a:endParaRPr lang="en-IN" altLang="en-US" dirty="0">
              <a:latin typeface="Times New Roman" charset="0"/>
              <a:ea typeface="MS PGothic" charset="-128"/>
            </a:endParaRPr>
          </a:p>
          <a:p>
            <a:r>
              <a:rPr lang="en-US" altLang="en-US" dirty="0">
                <a:latin typeface="Times New Roman" charset="0"/>
                <a:ea typeface="MS PGothic" charset="-128"/>
              </a:rPr>
              <a:t>j. The upper airway has a narrowing funnel shape compared to the cylinder shape of the lower airway.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3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68FA96A-B0A1-7142-B999-FF515DF46E3C}" type="slidenum">
              <a:rPr lang="en-US" altLang="en-US" sz="1200"/>
              <a:pPr eaLnBrk="1" hangingPunct="1"/>
              <a:t>42</a:t>
            </a:fld>
            <a:endParaRPr lang="en-US" altLang="en-US" sz="1200"/>
          </a:p>
        </p:txBody>
      </p:sp>
    </p:spTree>
    <p:extLst>
      <p:ext uri="{BB962C8B-B14F-4D97-AF65-F5344CB8AC3E}">
        <p14:creationId xmlns:p14="http://schemas.microsoft.com/office/powerpoint/2010/main" val="19418969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Slide Image Placeholder 1"/>
          <p:cNvSpPr>
            <a:spLocks noGrp="1" noRot="1" noChangeAspect="1" noTextEdit="1"/>
          </p:cNvSpPr>
          <p:nvPr>
            <p:ph type="sldImg"/>
          </p:nvPr>
        </p:nvSpPr>
        <p:spPr>
          <a:ln/>
        </p:spPr>
      </p:sp>
      <p:sp>
        <p:nvSpPr>
          <p:cNvPr id="334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k. Diameter of trachea in infants is about the same as a drinking straw.</a:t>
            </a:r>
            <a:endParaRPr lang="en-IN" altLang="en-US">
              <a:latin typeface="Times New Roman" charset="0"/>
              <a:ea typeface="MS PGothic" charset="-128"/>
            </a:endParaRPr>
          </a:p>
          <a:p>
            <a:r>
              <a:rPr lang="en-US" altLang="en-US">
                <a:latin typeface="Times New Roman" charset="0"/>
                <a:ea typeface="MS PGothic" charset="-128"/>
              </a:rPr>
              <a:t>	i. Airway is easily obstructed by secretions, blood, or swelling.</a:t>
            </a:r>
            <a:endParaRPr lang="en-IN" altLang="en-US">
              <a:latin typeface="Times New Roman" charset="0"/>
              <a:ea typeface="MS PGothic" charset="-128"/>
            </a:endParaRPr>
          </a:p>
          <a:p>
            <a:r>
              <a:rPr lang="en-US" altLang="en-US">
                <a:latin typeface="Times New Roman" charset="0"/>
                <a:ea typeface="MS PGothic" charset="-128"/>
              </a:rPr>
              <a:t>	ii. Infants are nose breathers and may require suctioning and airway maintenance.</a:t>
            </a:r>
            <a:endParaRPr lang="en-IN" altLang="en-US">
              <a:latin typeface="Times New Roman" charset="0"/>
              <a:ea typeface="MS PGothic" charset="-128"/>
            </a:endParaRPr>
          </a:p>
          <a:p>
            <a:r>
              <a:rPr lang="en-US" altLang="en-US">
                <a:latin typeface="Times New Roman" charset="0"/>
                <a:ea typeface="MS PGothic" charset="-128"/>
              </a:rPr>
              <a:t>	iii. A respiratory rate of 30 to 60 breaths/min is normal for a newborn.</a:t>
            </a:r>
            <a:endParaRPr lang="en-IN" altLang="en-US">
              <a:latin typeface="Times New Roman" charset="0"/>
              <a:ea typeface="MS PGothic" charset="-128"/>
            </a:endParaRPr>
          </a:p>
          <a:p>
            <a:r>
              <a:rPr lang="en-US" altLang="en-US">
                <a:latin typeface="Times New Roman" charset="0"/>
                <a:ea typeface="MS PGothic" charset="-128"/>
              </a:rPr>
              <a:t>	iv. A respiratory rate of 12 to 20 breaths/min is normal for a teenager.</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34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F1418BC-3BD3-9B49-AB6F-AF1B3BA581D6}" type="slidenum">
              <a:rPr lang="en-US" altLang="en-US" sz="1200"/>
              <a:pPr eaLnBrk="1" hangingPunct="1"/>
              <a:t>43</a:t>
            </a:fld>
            <a:endParaRPr lang="en-US" altLang="en-US" sz="1200"/>
          </a:p>
        </p:txBody>
      </p:sp>
    </p:spTree>
    <p:extLst>
      <p:ext uri="{BB962C8B-B14F-4D97-AF65-F5344CB8AC3E}">
        <p14:creationId xmlns:p14="http://schemas.microsoft.com/office/powerpoint/2010/main" val="56387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35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l. </a:t>
            </a:r>
            <a:r>
              <a:rPr lang="en-US" altLang="en-US" dirty="0" smtClean="0">
                <a:latin typeface="Times New Roman" charset="0"/>
                <a:ea typeface="MS PGothic" charset="-128"/>
              </a:rPr>
              <a:t>Children not only have a higher metabolic rate, but also have a higher </a:t>
            </a:r>
            <a:r>
              <a:rPr lang="en-US" altLang="en-US" dirty="0">
                <a:latin typeface="Times New Roman" charset="0"/>
                <a:ea typeface="MS PGothic" charset="-128"/>
              </a:rPr>
              <a:t>oxygen demand </a:t>
            </a:r>
            <a:r>
              <a:rPr lang="en-US" altLang="en-US" dirty="0" smtClean="0">
                <a:latin typeface="Times New Roman" charset="0"/>
                <a:ea typeface="MS PGothic" charset="-128"/>
              </a:rPr>
              <a:t>that is twice </a:t>
            </a:r>
            <a:r>
              <a:rPr lang="en-US" altLang="en-US" dirty="0">
                <a:latin typeface="Times New Roman" charset="0"/>
                <a:ea typeface="MS PGothic" charset="-128"/>
              </a:rPr>
              <a:t>that of an adult</a:t>
            </a:r>
            <a:r>
              <a:rPr lang="en-US" altLang="en-US" dirty="0" smtClean="0">
                <a:latin typeface="Times New Roman" charset="0"/>
                <a:ea typeface="MS PGothic" charset="-128"/>
              </a:rPr>
              <a:t>. This is related</a:t>
            </a:r>
            <a:r>
              <a:rPr lang="en-US" altLang="en-US" baseline="0" dirty="0" smtClean="0">
                <a:latin typeface="Times New Roman" charset="0"/>
                <a:ea typeface="MS PGothic" charset="-128"/>
              </a:rPr>
              <a:t> to the actual size of the lung tissue and the volume that can be exchanged. Smaller lungs means the oxygen reserves are smaller.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This higher demand combined with a smaller oxygen reserve increases the risk of hypoxia.</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5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28A70D2-DB2A-2D4C-88D8-96C70B2FA4B8}" type="slidenum">
              <a:rPr lang="en-US" altLang="en-US" sz="1200"/>
              <a:pPr eaLnBrk="1" hangingPunct="1"/>
              <a:t>44</a:t>
            </a:fld>
            <a:endParaRPr lang="en-US" altLang="en-US" sz="1200"/>
          </a:p>
        </p:txBody>
      </p:sp>
    </p:spTree>
    <p:extLst>
      <p:ext uri="{BB962C8B-B14F-4D97-AF65-F5344CB8AC3E}">
        <p14:creationId xmlns:p14="http://schemas.microsoft.com/office/powerpoint/2010/main" val="281560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Slide Image Placeholder 1"/>
          <p:cNvSpPr>
            <a:spLocks noGrp="1" noRot="1" noChangeAspect="1" noTextEdit="1"/>
          </p:cNvSpPr>
          <p:nvPr>
            <p:ph type="sldImg"/>
          </p:nvPr>
        </p:nvSpPr>
        <p:spPr>
          <a:ln/>
        </p:spPr>
      </p:sp>
      <p:sp>
        <p:nvSpPr>
          <p:cNvPr id="336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m. </a:t>
            </a:r>
            <a:r>
              <a:rPr lang="en-US" altLang="en-US" dirty="0" smtClean="0">
                <a:latin typeface="Times New Roman" charset="0"/>
                <a:ea typeface="MS PGothic" charset="-128"/>
              </a:rPr>
              <a:t>Because</a:t>
            </a:r>
            <a:r>
              <a:rPr lang="en-US" altLang="en-US" baseline="0" dirty="0" smtClean="0">
                <a:latin typeface="Times New Roman" charset="0"/>
                <a:ea typeface="MS PGothic" charset="-128"/>
              </a:rPr>
              <a:t> the intercostal muscles are not well developed in children, th</a:t>
            </a:r>
            <a:r>
              <a:rPr lang="en-US" altLang="en-US" dirty="0" smtClean="0">
                <a:latin typeface="Times New Roman" charset="0"/>
                <a:ea typeface="MS PGothic" charset="-128"/>
              </a:rPr>
              <a:t>e </a:t>
            </a:r>
            <a:r>
              <a:rPr lang="en-US" altLang="en-US" dirty="0">
                <a:latin typeface="Times New Roman" charset="0"/>
                <a:ea typeface="MS PGothic" charset="-128"/>
              </a:rPr>
              <a:t>muscles of the diaphragm dictate the amount of oxygen a child inspires</a:t>
            </a:r>
            <a:r>
              <a:rPr lang="en-US" altLang="en-US" dirty="0" smtClean="0">
                <a:latin typeface="Times New Roman" charset="0"/>
                <a:ea typeface="MS PGothic" charset="-128"/>
              </a:rPr>
              <a:t>. Young children also experience muscle fatigue much more quickly as older children. This</a:t>
            </a:r>
            <a:r>
              <a:rPr lang="en-US" altLang="en-US" baseline="0" dirty="0" smtClean="0">
                <a:latin typeface="Times New Roman" charset="0"/>
                <a:ea typeface="MS PGothic" charset="-128"/>
              </a:rPr>
              <a:t> </a:t>
            </a:r>
            <a:r>
              <a:rPr lang="en-US" altLang="en-US" dirty="0" smtClean="0">
                <a:latin typeface="Times New Roman" charset="0"/>
                <a:ea typeface="MS PGothic" charset="-128"/>
              </a:rPr>
              <a:t>can lead to respiratory failure if the a child has to physically fight to breathe for a long time.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Anything that places pressure on the abdomen of a young child can block the movement of the diaphragm and cause respiratory compromise.</a:t>
            </a:r>
            <a:endParaRPr lang="en-IN" altLang="en-US" dirty="0">
              <a:latin typeface="Times New Roman" charset="0"/>
              <a:ea typeface="MS PGothic" charset="-128"/>
            </a:endParaRPr>
          </a:p>
          <a:p>
            <a:r>
              <a:rPr lang="en-US" altLang="en-US" dirty="0">
                <a:latin typeface="Times New Roman" charset="0"/>
                <a:ea typeface="MS PGothic" charset="-128"/>
              </a:rPr>
              <a:t>	ii. Must use caution when applying the straps of a spinal immobilization device because it may hinder the tidal volume.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6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EA39B57-ECD5-234C-9313-149378F3C02C}" type="slidenum">
              <a:rPr lang="en-US" altLang="en-US" sz="1200"/>
              <a:pPr eaLnBrk="1" hangingPunct="1"/>
              <a:t>45</a:t>
            </a:fld>
            <a:endParaRPr lang="en-US" altLang="en-US" sz="1200"/>
          </a:p>
        </p:txBody>
      </p:sp>
    </p:spTree>
    <p:extLst>
      <p:ext uri="{BB962C8B-B14F-4D97-AF65-F5344CB8AC3E}">
        <p14:creationId xmlns:p14="http://schemas.microsoft.com/office/powerpoint/2010/main" val="12814542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a:ln/>
        </p:spPr>
      </p:sp>
      <p:sp>
        <p:nvSpPr>
          <p:cNvPr id="337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n. Gastric distention can interfere with movement of the diaphragm and lead to hypoventilation.</a:t>
            </a:r>
            <a:endParaRPr lang="en-IN" altLang="en-US">
              <a:latin typeface="Times New Roman" charset="0"/>
              <a:ea typeface="MS PGothic" charset="-128"/>
            </a:endParaRPr>
          </a:p>
          <a:p>
            <a:r>
              <a:rPr lang="en-US" altLang="en-US">
                <a:latin typeface="Times New Roman" charset="0"/>
                <a:ea typeface="MS PGothic" charset="-128"/>
              </a:rPr>
              <a:t>o. Breath sounds are more easily heard because of their thinner chest walls.</a:t>
            </a:r>
            <a:endParaRPr lang="en-IN" altLang="en-US">
              <a:latin typeface="Times New Roman" charset="0"/>
              <a:ea typeface="MS PGothic" charset="-128"/>
            </a:endParaRPr>
          </a:p>
          <a:p>
            <a:r>
              <a:rPr lang="en-US" altLang="en-US">
                <a:latin typeface="Times New Roman" charset="0"/>
                <a:ea typeface="MS PGothic" charset="-128"/>
              </a:rPr>
              <a:t>p. Less air is exchanged with each breath, so detection of poor air movement or complete absence of breath sounds may be more difficult.</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37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C8A70CE-046E-B148-B4D5-05382D204C81}" type="slidenum">
              <a:rPr lang="en-US" altLang="en-US" sz="1200"/>
              <a:pPr eaLnBrk="1" hangingPunct="1"/>
              <a:t>46</a:t>
            </a:fld>
            <a:endParaRPr lang="en-US" altLang="en-US" sz="1200"/>
          </a:p>
        </p:txBody>
      </p:sp>
    </p:spTree>
    <p:extLst>
      <p:ext uri="{BB962C8B-B14F-4D97-AF65-F5344CB8AC3E}">
        <p14:creationId xmlns:p14="http://schemas.microsoft.com/office/powerpoint/2010/main" val="287428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Slide Image Placeholder 1"/>
          <p:cNvSpPr>
            <a:spLocks noGrp="1" noRot="1" noChangeAspect="1" noTextEdit="1"/>
          </p:cNvSpPr>
          <p:nvPr>
            <p:ph type="sldImg"/>
          </p:nvPr>
        </p:nvSpPr>
        <p:spPr>
          <a:ln/>
        </p:spPr>
      </p:sp>
      <p:sp>
        <p:nvSpPr>
          <p:cNvPr id="338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The circulatory system</a:t>
            </a:r>
          </a:p>
          <a:p>
            <a:r>
              <a:rPr lang="en-US" altLang="en-US" dirty="0">
                <a:latin typeface="Times New Roman" charset="0"/>
                <a:ea typeface="MS PGothic" charset="-128"/>
              </a:rPr>
              <a:t>	1. Important to know the normal pulse ranges when evaluating children.</a:t>
            </a:r>
            <a:endParaRPr lang="en-IN" altLang="en-US" dirty="0">
              <a:latin typeface="Times New Roman" charset="0"/>
              <a:ea typeface="MS PGothic" charset="-128"/>
            </a:endParaRPr>
          </a:p>
          <a:p>
            <a:r>
              <a:rPr lang="en-US" altLang="en-US" dirty="0">
                <a:latin typeface="Times New Roman" charset="0"/>
                <a:ea typeface="MS PGothic" charset="-128"/>
              </a:rPr>
              <a:t>		a. An infant’s heart can beat 160 times or more per minute.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This is the primary method the body uses to compensate for decreased perfusion.</a:t>
            </a:r>
            <a:endParaRPr lang="en-IN" altLang="en-US" dirty="0">
              <a:latin typeface="Times New Roman" charset="0"/>
              <a:ea typeface="MS PGothic" charset="-128"/>
            </a:endParaRPr>
          </a:p>
          <a:p>
            <a:r>
              <a:rPr lang="en-US" altLang="en-US" dirty="0">
                <a:latin typeface="Times New Roman" charset="0"/>
                <a:ea typeface="MS PGothic" charset="-128"/>
              </a:rPr>
              <a:t>		b. Children are able to compensate for decreased perfusion by constricting the vessels in the skin.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Blood flow to the extremities can be diminished.</a:t>
            </a:r>
            <a:endParaRPr lang="en-IN" altLang="en-US" dirty="0">
              <a:latin typeface="Times New Roman" charset="0"/>
              <a:ea typeface="MS PGothic" charset="-128"/>
            </a:endParaRPr>
          </a:p>
          <a:p>
            <a:r>
              <a:rPr lang="en-US" altLang="en-US" dirty="0">
                <a:latin typeface="Times New Roman" charset="0"/>
                <a:ea typeface="MS PGothic" charset="-128"/>
              </a:rPr>
              <a:t>		c. Signs of vasoconstriction include pallor (early sign), weak distal pulses in the extremities, delayed capillary refill, and cool hands or feet.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38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1FD2B36-DF64-6A4E-AD9B-1B5D43437B3B}" type="slidenum">
              <a:rPr lang="en-US" altLang="en-US" sz="1200"/>
              <a:pPr eaLnBrk="1" hangingPunct="1"/>
              <a:t>47</a:t>
            </a:fld>
            <a:endParaRPr lang="en-US" altLang="en-US" sz="1200"/>
          </a:p>
        </p:txBody>
      </p:sp>
    </p:spTree>
    <p:extLst>
      <p:ext uri="{BB962C8B-B14F-4D97-AF65-F5344CB8AC3E}">
        <p14:creationId xmlns:p14="http://schemas.microsoft.com/office/powerpoint/2010/main" val="11203126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Slide Image Placeholder 1"/>
          <p:cNvSpPr>
            <a:spLocks noGrp="1" noRot="1" noChangeAspect="1" noTextEdit="1"/>
          </p:cNvSpPr>
          <p:nvPr>
            <p:ph type="sldImg"/>
          </p:nvPr>
        </p:nvSpPr>
        <p:spPr>
          <a:ln/>
        </p:spPr>
      </p:sp>
      <p:sp>
        <p:nvSpPr>
          <p:cNvPr id="339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table on this slide lists responsive pediatric pulse rates.</a:t>
            </a:r>
          </a:p>
        </p:txBody>
      </p:sp>
      <p:sp>
        <p:nvSpPr>
          <p:cNvPr id="339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965A48E-84BA-4E47-83D6-10D1B9269946}" type="slidenum">
              <a:rPr lang="en-US" altLang="en-US" sz="1200"/>
              <a:pPr eaLnBrk="1" hangingPunct="1"/>
              <a:t>48</a:t>
            </a:fld>
            <a:endParaRPr lang="en-US" altLang="en-US" sz="1200"/>
          </a:p>
        </p:txBody>
      </p:sp>
    </p:spTree>
    <p:extLst>
      <p:ext uri="{BB962C8B-B14F-4D97-AF65-F5344CB8AC3E}">
        <p14:creationId xmlns:p14="http://schemas.microsoft.com/office/powerpoint/2010/main" val="21063316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Slide Image Placeholder 1"/>
          <p:cNvSpPr>
            <a:spLocks noGrp="1" noRot="1" noChangeAspect="1" noTextEdit="1"/>
          </p:cNvSpPr>
          <p:nvPr>
            <p:ph type="sldImg"/>
          </p:nvPr>
        </p:nvSpPr>
        <p:spPr>
          <a:ln/>
        </p:spPr>
      </p:sp>
      <p:sp>
        <p:nvSpPr>
          <p:cNvPr id="340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The nervous system</a:t>
            </a:r>
          </a:p>
          <a:p>
            <a:r>
              <a:rPr lang="en-US" altLang="en-US" dirty="0">
                <a:latin typeface="Times New Roman" charset="0"/>
                <a:ea typeface="MS PGothic" charset="-128"/>
              </a:rPr>
              <a:t>	1. Compared to an adult nervous system, the pediatric nervous system is immature, underdeveloped, and not well protected.</a:t>
            </a:r>
            <a:endParaRPr lang="en-IN" altLang="en-US" dirty="0">
              <a:latin typeface="Times New Roman" charset="0"/>
              <a:ea typeface="MS PGothic" charset="-128"/>
            </a:endParaRPr>
          </a:p>
          <a:p>
            <a:r>
              <a:rPr lang="en-US" altLang="en-US" dirty="0">
                <a:latin typeface="Times New Roman" charset="0"/>
                <a:ea typeface="MS PGothic" charset="-128"/>
              </a:rPr>
              <a:t>		a. Head-to-body ratio of infant and young child is disproportionately larger.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More prone to head injuries from falls or motor vehicle crashes</a:t>
            </a:r>
            <a:endParaRPr lang="en-IN" altLang="en-US" dirty="0">
              <a:latin typeface="Times New Roman" charset="0"/>
              <a:ea typeface="MS PGothic" charset="-128"/>
            </a:endParaRPr>
          </a:p>
          <a:p>
            <a:r>
              <a:rPr lang="en-US" altLang="en-US" dirty="0">
                <a:latin typeface="Times New Roman" charset="0"/>
                <a:ea typeface="MS PGothic" charset="-128"/>
              </a:rPr>
              <a:t>		b. Occipital region of the head is larger, which increases the momentum of the head during a fall.</a:t>
            </a:r>
            <a:endParaRPr lang="en-IN" altLang="en-US" dirty="0">
              <a:latin typeface="Times New Roman" charset="0"/>
              <a:ea typeface="MS PGothic" charset="-128"/>
            </a:endParaRPr>
          </a:p>
          <a:p>
            <a:r>
              <a:rPr lang="en-US" altLang="en-US" dirty="0">
                <a:latin typeface="Times New Roman" charset="0"/>
                <a:ea typeface="MS PGothic" charset="-128"/>
              </a:rPr>
              <a:t>		c. The subarachnoid space is relatively smaller, leaving less cushioning for the brain.</a:t>
            </a:r>
            <a:endParaRPr lang="en-IN" altLang="en-US" dirty="0">
              <a:latin typeface="Times New Roman" charset="0"/>
              <a:ea typeface="MS PGothic" charset="-128"/>
            </a:endParaRPr>
          </a:p>
          <a:p>
            <a:r>
              <a:rPr lang="en-US" altLang="en-US" dirty="0">
                <a:latin typeface="Times New Roman" charset="0"/>
                <a:ea typeface="MS PGothic" charset="-128"/>
              </a:rPr>
              <a:t>		d. The brain tissue and cerebral vasculature are fragile and prone to bleeding from shearing forces.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Such as during an incidence of shaken baby syndrome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40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E6B32AC-BC85-5740-80FB-1D36991675FF}" type="slidenum">
              <a:rPr lang="en-US" altLang="en-US" sz="1200"/>
              <a:pPr eaLnBrk="1" hangingPunct="1"/>
              <a:t>49</a:t>
            </a:fld>
            <a:endParaRPr lang="en-US" altLang="en-US" sz="1200"/>
          </a:p>
        </p:txBody>
      </p:sp>
    </p:spTree>
    <p:extLst>
      <p:ext uri="{BB962C8B-B14F-4D97-AF65-F5344CB8AC3E}">
        <p14:creationId xmlns:p14="http://schemas.microsoft.com/office/powerpoint/2010/main" val="1995032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a:ln/>
        </p:spPr>
      </p:sp>
      <p:sp>
        <p:nvSpPr>
          <p:cNvPr id="295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National EMS Education Standard Competencies </a:t>
            </a:r>
          </a:p>
          <a:p>
            <a:endParaRPr lang="en-US" altLang="en-US" i="1" dirty="0">
              <a:latin typeface="Times New Roman" charset="0"/>
              <a:ea typeface="MS PGothic" charset="-128"/>
            </a:endParaRPr>
          </a:p>
          <a:p>
            <a:r>
              <a:rPr lang="en-US" altLang="en-US" dirty="0">
                <a:latin typeface="Times New Roman" charset="0"/>
                <a:ea typeface="MS PGothic" charset="-128"/>
              </a:rPr>
              <a:t>Pediatrics</a:t>
            </a:r>
          </a:p>
          <a:p>
            <a:r>
              <a:rPr lang="en-US" altLang="en-US" dirty="0">
                <a:latin typeface="Times New Roman" charset="0"/>
                <a:ea typeface="MS PGothic" charset="-128"/>
              </a:rPr>
              <a:t>Age-related assessment findings, and age-related assessment and treatment modifications for pediatric-specific major diseases and/or emergencies</a:t>
            </a:r>
          </a:p>
          <a:p>
            <a:r>
              <a:rPr lang="en-US" altLang="en-US" dirty="0">
                <a:latin typeface="Times New Roman" charset="0"/>
                <a:ea typeface="MS PGothic" charset="-128"/>
              </a:rPr>
              <a:t>• Upper airway obstruction </a:t>
            </a:r>
          </a:p>
          <a:p>
            <a:r>
              <a:rPr lang="en-US" altLang="en-US" dirty="0">
                <a:latin typeface="Times New Roman" charset="0"/>
                <a:ea typeface="MS PGothic" charset="-128"/>
              </a:rPr>
              <a:t>• Lower airway reactive disease </a:t>
            </a:r>
          </a:p>
          <a:p>
            <a:r>
              <a:rPr lang="en-US" altLang="en-US" dirty="0">
                <a:latin typeface="Times New Roman" charset="0"/>
                <a:ea typeface="MS PGothic" charset="-128"/>
              </a:rPr>
              <a:t>• Respiratory distress/failure/arrest</a:t>
            </a:r>
          </a:p>
        </p:txBody>
      </p:sp>
      <p:sp>
        <p:nvSpPr>
          <p:cNvPr id="295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D1288E9-1E91-E746-9022-5FC0660686C4}" type="slidenum">
              <a:rPr lang="en-US" altLang="en-US" sz="1200"/>
              <a:pPr eaLnBrk="1" hangingPunct="1"/>
              <a:t>5</a:t>
            </a:fld>
            <a:endParaRPr lang="en-US" altLang="en-US" sz="1200" dirty="0"/>
          </a:p>
        </p:txBody>
      </p:sp>
    </p:spTree>
    <p:extLst>
      <p:ext uri="{BB962C8B-B14F-4D97-AF65-F5344CB8AC3E}">
        <p14:creationId xmlns:p14="http://schemas.microsoft.com/office/powerpoint/2010/main" val="7857483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Slide Image Placeholder 1"/>
          <p:cNvSpPr>
            <a:spLocks noGrp="1" noRot="1" noChangeAspect="1" noTextEdit="1"/>
          </p:cNvSpPr>
          <p:nvPr>
            <p:ph type="sldImg"/>
          </p:nvPr>
        </p:nvSpPr>
        <p:spPr>
          <a:ln/>
        </p:spPr>
      </p:sp>
      <p:sp>
        <p:nvSpPr>
          <p:cNvPr id="342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Pediatric brain also requires a higher amount of cerebral blood flow, oxygen, and glucose than does adult brain tissue</a:t>
            </a:r>
            <a:r>
              <a:rPr lang="en-US" altLang="en-US" dirty="0" smtClean="0">
                <a:latin typeface="Times New Roman" charset="0"/>
                <a:ea typeface="MS PGothic" charset="-128"/>
              </a:rPr>
              <a:t>. Glucose stores are limited.</a:t>
            </a:r>
            <a:endParaRPr lang="en-IN" altLang="en-US" dirty="0">
              <a:latin typeface="Times New Roman" charset="0"/>
              <a:ea typeface="MS PGothic" charset="-128"/>
            </a:endParaRPr>
          </a:p>
          <a:p>
            <a:r>
              <a:rPr lang="en-US" altLang="en-US" dirty="0">
                <a:latin typeface="Times New Roman" charset="0"/>
                <a:ea typeface="MS PGothic" charset="-128"/>
              </a:rPr>
              <a:t>	a. This means that the pediatric brain is at risk for secondary brain damage from hypotension and hypoxic events.</a:t>
            </a:r>
            <a:endParaRPr lang="en-IN" altLang="en-US" dirty="0">
              <a:latin typeface="Times New Roman" charset="0"/>
              <a:ea typeface="MS PGothic" charset="-128"/>
            </a:endParaRPr>
          </a:p>
          <a:p>
            <a:r>
              <a:rPr lang="en-US" altLang="en-US" dirty="0">
                <a:latin typeface="Times New Roman" charset="0"/>
                <a:ea typeface="MS PGothic" charset="-128"/>
              </a:rPr>
              <a:t>3. Spinal cord injuries are less common in pediatric patients.</a:t>
            </a:r>
            <a:endParaRPr lang="en-IN" altLang="en-US" dirty="0">
              <a:latin typeface="Times New Roman" charset="0"/>
              <a:ea typeface="MS PGothic" charset="-128"/>
            </a:endParaRPr>
          </a:p>
          <a:p>
            <a:r>
              <a:rPr lang="en-US" altLang="en-US" dirty="0">
                <a:latin typeface="Times New Roman" charset="0"/>
                <a:ea typeface="MS PGothic" charset="-128"/>
              </a:rPr>
              <a:t>	a. If cervical spine is injured, it is more likely to be an injury to the ligaments because of a fall.</a:t>
            </a:r>
            <a:endParaRPr lang="en-IN" altLang="en-US" dirty="0">
              <a:latin typeface="Times New Roman" charset="0"/>
              <a:ea typeface="MS PGothic" charset="-128"/>
            </a:endParaRPr>
          </a:p>
          <a:p>
            <a:r>
              <a:rPr lang="en-US" altLang="en-US" dirty="0">
                <a:latin typeface="Times New Roman" charset="0"/>
                <a:ea typeface="MS PGothic" charset="-128"/>
              </a:rPr>
              <a:t>	b. For suspected neck injury, perform manual in-line stabilization or follow local protocols.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42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C95A9E2-069F-944F-8F6F-2E1EA03ED7B6}" type="slidenum">
              <a:rPr lang="en-US" altLang="en-US" sz="1200"/>
              <a:pPr eaLnBrk="1" hangingPunct="1"/>
              <a:t>50</a:t>
            </a:fld>
            <a:endParaRPr lang="en-US" altLang="en-US" sz="1200"/>
          </a:p>
        </p:txBody>
      </p:sp>
    </p:spTree>
    <p:extLst>
      <p:ext uri="{BB962C8B-B14F-4D97-AF65-F5344CB8AC3E}">
        <p14:creationId xmlns:p14="http://schemas.microsoft.com/office/powerpoint/2010/main" val="18568453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Slide Image Placeholder 1"/>
          <p:cNvSpPr>
            <a:spLocks noGrp="1" noRot="1" noChangeAspect="1" noTextEdit="1"/>
          </p:cNvSpPr>
          <p:nvPr>
            <p:ph type="sldImg"/>
          </p:nvPr>
        </p:nvSpPr>
        <p:spPr>
          <a:ln/>
        </p:spPr>
      </p:sp>
      <p:sp>
        <p:nvSpPr>
          <p:cNvPr id="343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The gastrointestinal system</a:t>
            </a:r>
          </a:p>
          <a:p>
            <a:r>
              <a:rPr lang="en-US" altLang="en-US" dirty="0">
                <a:latin typeface="Times New Roman" charset="0"/>
                <a:ea typeface="MS PGothic" charset="-128"/>
              </a:rPr>
              <a:t>	1. Abdominal muscles are less developed in pediatric patients.</a:t>
            </a:r>
            <a:endParaRPr lang="en-IN" altLang="en-US" dirty="0">
              <a:latin typeface="Times New Roman" charset="0"/>
              <a:ea typeface="MS PGothic" charset="-128"/>
            </a:endParaRPr>
          </a:p>
          <a:p>
            <a:r>
              <a:rPr lang="en-US" altLang="en-US" dirty="0">
                <a:latin typeface="Times New Roman" charset="0"/>
                <a:ea typeface="MS PGothic" charset="-128"/>
              </a:rPr>
              <a:t>		a. Less protection </a:t>
            </a:r>
            <a:r>
              <a:rPr lang="en-US" altLang="en-US" dirty="0" smtClean="0">
                <a:latin typeface="Times New Roman" charset="0"/>
                <a:ea typeface="MS PGothic" charset="-128"/>
              </a:rPr>
              <a:t>from blunt or penetrating </a:t>
            </a:r>
            <a:r>
              <a:rPr lang="en-US" altLang="en-US" dirty="0">
                <a:latin typeface="Times New Roman" charset="0"/>
                <a:ea typeface="MS PGothic" charset="-128"/>
              </a:rPr>
              <a:t>trauma.</a:t>
            </a:r>
            <a:endParaRPr lang="en-IN" altLang="en-US" dirty="0">
              <a:latin typeface="Times New Roman" charset="0"/>
              <a:ea typeface="MS PGothic" charset="-128"/>
            </a:endParaRPr>
          </a:p>
          <a:p>
            <a:r>
              <a:rPr lang="en-US" altLang="en-US" dirty="0">
                <a:latin typeface="Times New Roman" charset="0"/>
                <a:ea typeface="MS PGothic" charset="-128"/>
              </a:rPr>
              <a:t>		b. Liver, spleen, and kidneys are proportionally larger and situated more anteriorly, so they are prone to bleeding and injury.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Because organs are positioned closer to each other, there is a higher risk for multiple organ injury caused by minimal direct impact.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43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44C225-CEBA-824F-B5DD-647E51928D3B}" type="slidenum">
              <a:rPr lang="en-US" altLang="en-US" sz="1200"/>
              <a:pPr eaLnBrk="1" hangingPunct="1"/>
              <a:t>51</a:t>
            </a:fld>
            <a:endParaRPr lang="en-US" altLang="en-US" sz="1200"/>
          </a:p>
        </p:txBody>
      </p:sp>
    </p:spTree>
    <p:extLst>
      <p:ext uri="{BB962C8B-B14F-4D97-AF65-F5344CB8AC3E}">
        <p14:creationId xmlns:p14="http://schemas.microsoft.com/office/powerpoint/2010/main" val="7672207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a:ln/>
        </p:spPr>
      </p:sp>
      <p:sp>
        <p:nvSpPr>
          <p:cNvPr id="344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The musculoskeletal system</a:t>
            </a:r>
          </a:p>
          <a:p>
            <a:r>
              <a:rPr lang="en-US" altLang="en-US" dirty="0">
                <a:latin typeface="Times New Roman" charset="0"/>
                <a:ea typeface="MS PGothic" charset="-128"/>
              </a:rPr>
              <a:t>	1. Open growth plates allow bones to grow during childhood.</a:t>
            </a:r>
            <a:endParaRPr lang="en-IN" altLang="en-US" dirty="0">
              <a:latin typeface="Times New Roman" charset="0"/>
              <a:ea typeface="MS PGothic" charset="-128"/>
            </a:endParaRPr>
          </a:p>
          <a:p>
            <a:r>
              <a:rPr lang="en-US" altLang="en-US" dirty="0">
                <a:latin typeface="Times New Roman" charset="0"/>
                <a:ea typeface="MS PGothic" charset="-128"/>
              </a:rPr>
              <a:t>		a. As a result of open growth plates, children’s bones are softer and more flexible, making them prone to stress fractures.</a:t>
            </a:r>
            <a:endParaRPr lang="en-IN" altLang="en-US" dirty="0">
              <a:latin typeface="Times New Roman" charset="0"/>
              <a:ea typeface="MS PGothic" charset="-128"/>
            </a:endParaRPr>
          </a:p>
          <a:p>
            <a:r>
              <a:rPr lang="en-US" altLang="en-US" dirty="0">
                <a:latin typeface="Times New Roman" charset="0"/>
                <a:ea typeface="MS PGothic" charset="-128"/>
              </a:rPr>
              <a:t>		b. Bone length discrepancies can occur if there is injury to a growth plate.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Important to immobilize extremities with sprains and strains because they may actually be stress fractures.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44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BF5241C-C2A3-9C45-9649-88181C53E097}" type="slidenum">
              <a:rPr lang="en-US" altLang="en-US" sz="1200"/>
              <a:pPr eaLnBrk="1" hangingPunct="1"/>
              <a:t>52</a:t>
            </a:fld>
            <a:endParaRPr lang="en-US" altLang="en-US" sz="1200"/>
          </a:p>
        </p:txBody>
      </p:sp>
    </p:spTree>
    <p:extLst>
      <p:ext uri="{BB962C8B-B14F-4D97-AF65-F5344CB8AC3E}">
        <p14:creationId xmlns:p14="http://schemas.microsoft.com/office/powerpoint/2010/main" val="11874126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ln/>
        </p:spPr>
      </p:sp>
      <p:sp>
        <p:nvSpPr>
          <p:cNvPr id="345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The bones of an infant’s head are flexible and soft.</a:t>
            </a:r>
            <a:endParaRPr lang="en-IN" altLang="en-US" dirty="0">
              <a:latin typeface="Times New Roman" charset="0"/>
              <a:ea typeface="MS PGothic" charset="-128"/>
            </a:endParaRPr>
          </a:p>
          <a:p>
            <a:r>
              <a:rPr lang="en-US" altLang="en-US" dirty="0">
                <a:latin typeface="Times New Roman" charset="0"/>
                <a:ea typeface="MS PGothic" charset="-128"/>
              </a:rPr>
              <a:t>	a. Soft spots are located at the front and back of the head</a:t>
            </a:r>
            <a:r>
              <a:rPr lang="en-US" altLang="en-US" dirty="0" smtClean="0">
                <a:latin typeface="Times New Roman" charset="0"/>
                <a:ea typeface="MS PGothic" charset="-128"/>
              </a:rPr>
              <a:t>. (What are the anatomical words for “front” and “back”?</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Referred to as fontanelles</a:t>
            </a:r>
            <a:endParaRPr lang="en-IN" altLang="en-US" dirty="0">
              <a:latin typeface="Times New Roman" charset="0"/>
              <a:ea typeface="MS PGothic" charset="-128"/>
            </a:endParaRPr>
          </a:p>
          <a:p>
            <a:r>
              <a:rPr lang="en-US" altLang="en-US" dirty="0">
                <a:latin typeface="Times New Roman" charset="0"/>
                <a:ea typeface="MS PGothic" charset="-128"/>
              </a:rPr>
              <a:t>		ii. Will close at particular stages of </a:t>
            </a:r>
            <a:r>
              <a:rPr lang="en-US" altLang="en-US" dirty="0" smtClean="0">
                <a:latin typeface="Times New Roman" charset="0"/>
                <a:ea typeface="MS PGothic" charset="-128"/>
              </a:rPr>
              <a:t>development ( 18 months for anterior, 6 months for posterior)</a:t>
            </a:r>
          </a:p>
          <a:p>
            <a:r>
              <a:rPr lang="en-US" altLang="en-US" dirty="0" smtClean="0">
                <a:latin typeface="Times New Roman" charset="0"/>
                <a:ea typeface="MS PGothic" charset="-128"/>
              </a:rPr>
              <a:t>                                      iii.</a:t>
            </a:r>
            <a:r>
              <a:rPr lang="en-US" altLang="en-US" baseline="0" dirty="0" smtClean="0">
                <a:latin typeface="Times New Roman" charset="0"/>
                <a:ea typeface="MS PGothic" charset="-128"/>
              </a:rPr>
              <a:t> Some fontanelle bulging is normal, such as when the infant is crying, </a:t>
            </a:r>
            <a:r>
              <a:rPr lang="en-US" altLang="en-US" baseline="0" dirty="0" err="1" smtClean="0">
                <a:latin typeface="Times New Roman" charset="0"/>
                <a:ea typeface="MS PGothic" charset="-128"/>
              </a:rPr>
              <a:t>coughging</a:t>
            </a:r>
            <a:r>
              <a:rPr lang="en-US" altLang="en-US" baseline="0" dirty="0" smtClean="0">
                <a:latin typeface="Times New Roman" charset="0"/>
                <a:ea typeface="MS PGothic" charset="-128"/>
              </a:rPr>
              <a:t> or lying on their back</a:t>
            </a:r>
            <a:endParaRPr lang="en-IN" altLang="en-US" dirty="0">
              <a:latin typeface="Times New Roman" charset="0"/>
              <a:ea typeface="MS PGothic" charset="-128"/>
            </a:endParaRPr>
          </a:p>
          <a:p>
            <a:r>
              <a:rPr lang="en-US" altLang="en-US" dirty="0">
                <a:latin typeface="Times New Roman" charset="0"/>
                <a:ea typeface="MS PGothic" charset="-128"/>
              </a:rPr>
              <a:t>		iii. Fontanelles of an infant can be a useful assessment tool.</a:t>
            </a:r>
            <a:endParaRPr lang="en-IN" altLang="en-US" dirty="0">
              <a:latin typeface="Times New Roman" charset="0"/>
              <a:ea typeface="MS PGothic" charset="-128"/>
            </a:endParaRPr>
          </a:p>
          <a:p>
            <a:r>
              <a:rPr lang="en-US" altLang="en-US" dirty="0">
                <a:latin typeface="Times New Roman" charset="0"/>
                <a:ea typeface="MS PGothic" charset="-128"/>
              </a:rPr>
              <a:t>			(a) Bulging fontanelles can indicate increased intracranial pressure.</a:t>
            </a:r>
            <a:endParaRPr lang="en-IN" altLang="en-US" dirty="0">
              <a:latin typeface="Times New Roman" charset="0"/>
              <a:ea typeface="MS PGothic" charset="-128"/>
            </a:endParaRPr>
          </a:p>
          <a:p>
            <a:r>
              <a:rPr lang="en-US" altLang="en-US" dirty="0">
                <a:latin typeface="Times New Roman" charset="0"/>
                <a:ea typeface="MS PGothic" charset="-128"/>
              </a:rPr>
              <a:t>			(b) Sunken fontanelles can indicate dehydration.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45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E98BAC7-D451-E94E-B7CA-03BF30AE3A67}" type="slidenum">
              <a:rPr lang="en-US" altLang="en-US" sz="1200"/>
              <a:pPr eaLnBrk="1" hangingPunct="1"/>
              <a:t>53</a:t>
            </a:fld>
            <a:endParaRPr lang="en-US" altLang="en-US" sz="1200"/>
          </a:p>
        </p:txBody>
      </p:sp>
    </p:spTree>
    <p:extLst>
      <p:ext uri="{BB962C8B-B14F-4D97-AF65-F5344CB8AC3E}">
        <p14:creationId xmlns:p14="http://schemas.microsoft.com/office/powerpoint/2010/main" val="279666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Slide Image Placeholder 1"/>
          <p:cNvSpPr>
            <a:spLocks noGrp="1" noRot="1" noChangeAspect="1" noTextEdit="1"/>
          </p:cNvSpPr>
          <p:nvPr>
            <p:ph type="sldImg"/>
          </p:nvPr>
        </p:nvSpPr>
        <p:spPr>
          <a:ln/>
        </p:spPr>
      </p:sp>
      <p:sp>
        <p:nvSpPr>
          <p:cNvPr id="346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3. The thoracic cage in children is highly elastic and pliable because it is primarily composed of cartilaginous connective tissue.</a:t>
            </a:r>
            <a:endParaRPr lang="en-IN" altLang="en-US" dirty="0">
              <a:latin typeface="Times New Roman" charset="0"/>
              <a:ea typeface="MS PGothic" charset="-128"/>
            </a:endParaRPr>
          </a:p>
          <a:p>
            <a:r>
              <a:rPr lang="en-US" altLang="en-US" dirty="0">
                <a:latin typeface="Times New Roman" charset="0"/>
                <a:ea typeface="MS PGothic" charset="-128"/>
              </a:rPr>
              <a:t>	a. The ribs and vital organs are less protected by muscle and fat</a:t>
            </a:r>
            <a:r>
              <a:rPr lang="en-US" altLang="en-US" dirty="0" smtClean="0">
                <a:latin typeface="Times New Roman" charset="0"/>
                <a:ea typeface="MS PGothic" charset="-128"/>
              </a:rPr>
              <a:t>.</a:t>
            </a:r>
          </a:p>
          <a:p>
            <a:r>
              <a:rPr lang="en-US" altLang="en-US" dirty="0" smtClean="0">
                <a:latin typeface="Times New Roman" charset="0"/>
                <a:ea typeface="MS PGothic" charset="-128"/>
              </a:rPr>
              <a:t>4. The highly flexible ribs</a:t>
            </a:r>
            <a:r>
              <a:rPr lang="en-US" altLang="en-US" baseline="0" dirty="0">
                <a:latin typeface="Times New Roman" charset="0"/>
                <a:ea typeface="MS PGothic" charset="-128"/>
              </a:rPr>
              <a:t> </a:t>
            </a:r>
            <a:r>
              <a:rPr lang="en-US" altLang="en-US" baseline="0" dirty="0" smtClean="0">
                <a:latin typeface="Times New Roman" charset="0"/>
                <a:ea typeface="MS PGothic" charset="-128"/>
              </a:rPr>
              <a:t>means that fractures in pediatric patients are rare, however underlying damage from a high-energy impact to the chest wall may exist.</a:t>
            </a:r>
            <a:endParaRPr lang="en-IN" altLang="en-US" dirty="0">
              <a:latin typeface="Times New Roman" charset="0"/>
              <a:ea typeface="MS PGothic" charset="-128"/>
            </a:endParaRPr>
          </a:p>
        </p:txBody>
      </p:sp>
      <p:sp>
        <p:nvSpPr>
          <p:cNvPr id="346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CD05E59-895F-D34F-B028-0BD53EF3268C}" type="slidenum">
              <a:rPr lang="en-US" altLang="en-US" sz="1200"/>
              <a:pPr eaLnBrk="1" hangingPunct="1"/>
              <a:t>54</a:t>
            </a:fld>
            <a:endParaRPr lang="en-US" altLang="en-US" sz="1200"/>
          </a:p>
        </p:txBody>
      </p:sp>
    </p:spTree>
    <p:extLst>
      <p:ext uri="{BB962C8B-B14F-4D97-AF65-F5344CB8AC3E}">
        <p14:creationId xmlns:p14="http://schemas.microsoft.com/office/powerpoint/2010/main" val="16675031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Slide Image Placeholder 1"/>
          <p:cNvSpPr>
            <a:spLocks noGrp="1" noRot="1" noChangeAspect="1" noTextEdit="1"/>
          </p:cNvSpPr>
          <p:nvPr>
            <p:ph type="sldImg"/>
          </p:nvPr>
        </p:nvSpPr>
        <p:spPr>
          <a:ln/>
        </p:spPr>
      </p:sp>
      <p:sp>
        <p:nvSpPr>
          <p:cNvPr id="347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G. The integumentary system</a:t>
            </a:r>
          </a:p>
          <a:p>
            <a:r>
              <a:rPr lang="en-US" altLang="en-US">
                <a:latin typeface="Times New Roman" charset="0"/>
                <a:ea typeface="MS PGothic" charset="-128"/>
              </a:rPr>
              <a:t>	1. The integumentary system of the pediatric population differs in a few ways:</a:t>
            </a:r>
            <a:endParaRPr lang="en-IN" altLang="en-US">
              <a:latin typeface="Times New Roman" charset="0"/>
              <a:ea typeface="MS PGothic" charset="-128"/>
            </a:endParaRPr>
          </a:p>
          <a:p>
            <a:r>
              <a:rPr lang="en-US" altLang="en-US">
                <a:latin typeface="Times New Roman" charset="0"/>
                <a:ea typeface="MS PGothic" charset="-128"/>
              </a:rPr>
              <a:t>		a. The skin is thinner with less subcutaneous fat.</a:t>
            </a:r>
            <a:endParaRPr lang="en-IN" altLang="en-US">
              <a:latin typeface="Times New Roman" charset="0"/>
              <a:ea typeface="MS PGothic" charset="-128"/>
            </a:endParaRPr>
          </a:p>
          <a:p>
            <a:r>
              <a:rPr lang="en-US" altLang="en-US">
                <a:latin typeface="Times New Roman" charset="0"/>
                <a:ea typeface="MS PGothic" charset="-128"/>
              </a:rPr>
              <a:t>		b. Composition of skin is thinner and tends to burn more deeply and easily than an adult’s.</a:t>
            </a:r>
            <a:endParaRPr lang="en-IN" altLang="en-US">
              <a:latin typeface="Times New Roman" charset="0"/>
              <a:ea typeface="MS PGothic" charset="-128"/>
            </a:endParaRPr>
          </a:p>
          <a:p>
            <a:r>
              <a:rPr lang="en-US" altLang="en-US">
                <a:latin typeface="Times New Roman" charset="0"/>
                <a:ea typeface="MS PGothic" charset="-128"/>
              </a:rPr>
              <a:t>		c. Higher ratio of body surface area to body mass can lead to larger fluid and heat losses.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47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514FB6B-A99C-D043-97FF-57B5574CF229}" type="slidenum">
              <a:rPr lang="en-US" altLang="en-US" sz="1200"/>
              <a:pPr eaLnBrk="1" hangingPunct="1"/>
              <a:t>55</a:t>
            </a:fld>
            <a:endParaRPr lang="en-US" altLang="en-US" sz="1200"/>
          </a:p>
        </p:txBody>
      </p:sp>
    </p:spTree>
    <p:extLst>
      <p:ext uri="{BB962C8B-B14F-4D97-AF65-F5344CB8AC3E}">
        <p14:creationId xmlns:p14="http://schemas.microsoft.com/office/powerpoint/2010/main" val="10633444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Slide Image Placeholder 1"/>
          <p:cNvSpPr>
            <a:spLocks noGrp="1" noRot="1" noChangeAspect="1" noTextEdit="1"/>
          </p:cNvSpPr>
          <p:nvPr>
            <p:ph type="sldImg"/>
          </p:nvPr>
        </p:nvSpPr>
        <p:spPr>
          <a:ln/>
        </p:spPr>
      </p:sp>
      <p:sp>
        <p:nvSpPr>
          <p:cNvPr id="348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IV. Patient Assessment</a:t>
            </a:r>
          </a:p>
          <a:p>
            <a:r>
              <a:rPr lang="en-US" altLang="en-US" dirty="0">
                <a:latin typeface="Times New Roman" charset="0"/>
                <a:ea typeface="MS PGothic" charset="-128"/>
              </a:rPr>
              <a:t>A. Scene size-up</a:t>
            </a:r>
          </a:p>
          <a:p>
            <a:r>
              <a:rPr lang="en-US" altLang="en-US" dirty="0">
                <a:latin typeface="Times New Roman" charset="0"/>
                <a:ea typeface="MS PGothic" charset="-128"/>
              </a:rPr>
              <a:t>	1. Assessment begins at the time of initial dispatch.</a:t>
            </a:r>
            <a:endParaRPr lang="en-IN" altLang="en-US" dirty="0">
              <a:latin typeface="Times New Roman" charset="0"/>
              <a:ea typeface="MS PGothic" charset="-128"/>
            </a:endParaRPr>
          </a:p>
          <a:p>
            <a:r>
              <a:rPr lang="en-US" altLang="en-US" dirty="0">
                <a:latin typeface="Times New Roman" charset="0"/>
                <a:ea typeface="MS PGothic" charset="-128"/>
              </a:rPr>
              <a:t>		a. Prepare mentally for approaching and treating an infant or child.</a:t>
            </a:r>
            <a:endParaRPr lang="en-IN" altLang="en-US" dirty="0">
              <a:latin typeface="Times New Roman" charset="0"/>
              <a:ea typeface="MS PGothic" charset="-128"/>
            </a:endParaRPr>
          </a:p>
          <a:p>
            <a:r>
              <a:rPr lang="en-US" altLang="en-US" dirty="0">
                <a:latin typeface="Times New Roman" charset="0"/>
                <a:ea typeface="MS PGothic" charset="-128"/>
              </a:rPr>
              <a:t>		b. Plan for pediatric scene size-up, pediatric equipment, and age-appropriate physical assessment.</a:t>
            </a:r>
            <a:endParaRPr lang="en-IN" altLang="en-US" dirty="0">
              <a:latin typeface="Times New Roman" charset="0"/>
              <a:ea typeface="MS PGothic" charset="-128"/>
            </a:endParaRPr>
          </a:p>
          <a:p>
            <a:r>
              <a:rPr lang="en-US" altLang="en-US" dirty="0">
                <a:latin typeface="Times New Roman" charset="0"/>
                <a:ea typeface="MS PGothic" charset="-128"/>
              </a:rPr>
              <a:t>		c. If possible, collect age and gender of child, location of the scene, NOI or MOI, and chief complaint from dispatch.</a:t>
            </a:r>
            <a:endParaRPr lang="en-IN" altLang="en-US" dirty="0">
              <a:latin typeface="Times New Roman" charset="0"/>
              <a:ea typeface="MS PGothic" charset="-128"/>
            </a:endParaRPr>
          </a:p>
        </p:txBody>
      </p:sp>
      <p:sp>
        <p:nvSpPr>
          <p:cNvPr id="348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6E84887-858F-4B44-A9EC-FCD3D1A6FC6F}" type="slidenum">
              <a:rPr lang="en-US" altLang="en-US" sz="1200"/>
              <a:pPr eaLnBrk="1" hangingPunct="1"/>
              <a:t>56</a:t>
            </a:fld>
            <a:endParaRPr lang="en-US" altLang="en-US" sz="1200"/>
          </a:p>
        </p:txBody>
      </p:sp>
    </p:spTree>
    <p:extLst>
      <p:ext uri="{BB962C8B-B14F-4D97-AF65-F5344CB8AC3E}">
        <p14:creationId xmlns:p14="http://schemas.microsoft.com/office/powerpoint/2010/main" val="2719330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a:ln/>
        </p:spPr>
      </p:sp>
      <p:sp>
        <p:nvSpPr>
          <p:cNvPr id="349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2. Scene safety</a:t>
            </a:r>
            <a:endParaRPr lang="en-IN" altLang="en-US" dirty="0">
              <a:latin typeface="Times New Roman" charset="0"/>
              <a:ea typeface="MS PGothic" charset="-128"/>
            </a:endParaRPr>
          </a:p>
          <a:p>
            <a:r>
              <a:rPr lang="en-US" altLang="en-US" dirty="0">
                <a:latin typeface="Times New Roman" charset="0"/>
                <a:ea typeface="MS PGothic" charset="-128"/>
              </a:rPr>
              <a:t>	a. Ensure </a:t>
            </a:r>
            <a:r>
              <a:rPr lang="en-US" altLang="en-US" dirty="0" smtClean="0">
                <a:latin typeface="Times New Roman" charset="0"/>
                <a:ea typeface="MS PGothic" charset="-128"/>
              </a:rPr>
              <a:t>appropriate </a:t>
            </a:r>
            <a:r>
              <a:rPr lang="en-US" altLang="en-US" dirty="0">
                <a:latin typeface="Times New Roman" charset="0"/>
                <a:ea typeface="MS PGothic" charset="-128"/>
              </a:rPr>
              <a:t>safety precautions and standard precautions have been </a:t>
            </a:r>
            <a:r>
              <a:rPr lang="en-US" altLang="en-US" dirty="0" smtClean="0">
                <a:latin typeface="Times New Roman" charset="0"/>
                <a:ea typeface="MS PGothic" charset="-128"/>
              </a:rPr>
              <a:t>taken</a:t>
            </a:r>
            <a:r>
              <a:rPr lang="en-US" altLang="en-US" baseline="0" dirty="0" smtClean="0">
                <a:latin typeface="Times New Roman" charset="0"/>
                <a:ea typeface="MS PGothic" charset="-128"/>
              </a:rPr>
              <a:t> by you and your partner.</a:t>
            </a:r>
            <a:endParaRPr lang="en-IN" altLang="en-US" dirty="0">
              <a:latin typeface="Times New Roman" charset="0"/>
              <a:ea typeface="MS PGothic" charset="-128"/>
            </a:endParaRPr>
          </a:p>
          <a:p>
            <a:r>
              <a:rPr lang="en-US" altLang="en-US" dirty="0">
                <a:latin typeface="Times New Roman" charset="0"/>
                <a:ea typeface="MS PGothic" charset="-128"/>
              </a:rPr>
              <a:t>	b. Note the position in which the patient is found.</a:t>
            </a:r>
            <a:endParaRPr lang="en-IN" altLang="en-US" dirty="0">
              <a:latin typeface="Times New Roman" charset="0"/>
              <a:ea typeface="MS PGothic" charset="-128"/>
            </a:endParaRPr>
          </a:p>
          <a:p>
            <a:r>
              <a:rPr lang="en-US" altLang="en-US" dirty="0">
                <a:latin typeface="Times New Roman" charset="0"/>
                <a:ea typeface="MS PGothic" charset="-128"/>
              </a:rPr>
              <a:t>	c. Look for possible safety threats to the child, parents or caregivers, bystanders, or EMS providers.</a:t>
            </a:r>
            <a:endParaRPr lang="en-IN" altLang="en-US" dirty="0">
              <a:latin typeface="Times New Roman" charset="0"/>
              <a:ea typeface="MS PGothic" charset="-128"/>
            </a:endParaRPr>
          </a:p>
          <a:p>
            <a:r>
              <a:rPr lang="en-US" altLang="en-US" dirty="0">
                <a:latin typeface="Times New Roman" charset="0"/>
                <a:ea typeface="MS PGothic" charset="-128"/>
              </a:rPr>
              <a:t>	d. Patient may be a safety threat if they have an infectious disease.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49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70238BE-429A-4D4E-A3ED-238A8872D2EA}" type="slidenum">
              <a:rPr lang="en-US" altLang="en-US" sz="1200"/>
              <a:pPr eaLnBrk="1" hangingPunct="1"/>
              <a:t>57</a:t>
            </a:fld>
            <a:endParaRPr lang="en-US" altLang="en-US" sz="1200"/>
          </a:p>
        </p:txBody>
      </p:sp>
    </p:spTree>
    <p:extLst>
      <p:ext uri="{BB962C8B-B14F-4D97-AF65-F5344CB8AC3E}">
        <p14:creationId xmlns:p14="http://schemas.microsoft.com/office/powerpoint/2010/main" val="5343436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a:ln/>
        </p:spPr>
      </p:sp>
      <p:sp>
        <p:nvSpPr>
          <p:cNvPr id="350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Next, do an environmental assessment.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Will give important information on the chief complaint, number of patients, MOI or NOI, and ongoing health risks.</a:t>
            </a:r>
            <a:endParaRPr lang="en-IN" altLang="en-US" dirty="0">
              <a:latin typeface="Times New Roman" charset="0"/>
              <a:ea typeface="MS PGothic" charset="-128"/>
            </a:endParaRPr>
          </a:p>
          <a:p>
            <a:r>
              <a:rPr lang="en-US" altLang="en-US" dirty="0">
                <a:latin typeface="Times New Roman" charset="0"/>
                <a:ea typeface="MS PGothic" charset="-128"/>
              </a:rPr>
              <a:t>	ii. Inspect the physical environment and interactions with caregivers/family.</a:t>
            </a:r>
            <a:endParaRPr lang="en-IN" altLang="en-US" dirty="0">
              <a:latin typeface="Times New Roman" charset="0"/>
              <a:ea typeface="MS PGothic" charset="-128"/>
            </a:endParaRPr>
          </a:p>
          <a:p>
            <a:r>
              <a:rPr lang="en-US" altLang="en-US" dirty="0">
                <a:latin typeface="Times New Roman" charset="0"/>
                <a:ea typeface="MS PGothic" charset="-128"/>
              </a:rPr>
              <a:t>	iii.  Information from parents or caregivers is important and may provide clues to the patient’s problem.</a:t>
            </a:r>
            <a:endParaRPr lang="en-IN" altLang="en-US" dirty="0">
              <a:latin typeface="Times New Roman" charset="0"/>
              <a:ea typeface="MS PGothic" charset="-128"/>
            </a:endParaRPr>
          </a:p>
          <a:p>
            <a:r>
              <a:rPr lang="en-US" altLang="en-US" dirty="0">
                <a:latin typeface="Times New Roman" charset="0"/>
                <a:ea typeface="MS PGothic" charset="-128"/>
              </a:rPr>
              <a:t>		(a) Document dangerous scene conditions and inappropriate statements from caregivers.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50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0E720CF-A024-0345-A93B-E0388A2D0A65}" type="slidenum">
              <a:rPr lang="en-US" altLang="en-US" sz="1200"/>
              <a:pPr eaLnBrk="1" hangingPunct="1"/>
              <a:t>58</a:t>
            </a:fld>
            <a:endParaRPr lang="en-US" altLang="en-US" sz="1200"/>
          </a:p>
        </p:txBody>
      </p:sp>
    </p:spTree>
    <p:extLst>
      <p:ext uri="{BB962C8B-B14F-4D97-AF65-F5344CB8AC3E}">
        <p14:creationId xmlns:p14="http://schemas.microsoft.com/office/powerpoint/2010/main" val="20846982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Slide Image Placeholder 1"/>
          <p:cNvSpPr>
            <a:spLocks noGrp="1" noRot="1" noChangeAspect="1" noTextEdit="1"/>
          </p:cNvSpPr>
          <p:nvPr>
            <p:ph type="sldImg"/>
          </p:nvPr>
        </p:nvSpPr>
        <p:spPr>
          <a:ln/>
        </p:spPr>
      </p:sp>
      <p:sp>
        <p:nvSpPr>
          <p:cNvPr id="351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3. Traumatic scene where the child is unresponsive or too young to communicate</a:t>
            </a:r>
            <a:endParaRPr lang="en-IN" altLang="en-US">
              <a:latin typeface="Times New Roman" charset="0"/>
              <a:ea typeface="MS PGothic" charset="-128"/>
            </a:endParaRPr>
          </a:p>
          <a:p>
            <a:r>
              <a:rPr lang="en-US" altLang="en-US">
                <a:latin typeface="Times New Roman" charset="0"/>
                <a:ea typeface="MS PGothic" charset="-128"/>
              </a:rPr>
              <a:t>	a. Assume the injury was significant enough to cause head or neck injuries. </a:t>
            </a:r>
            <a:endParaRPr lang="en-IN" altLang="en-US">
              <a:latin typeface="Times New Roman" charset="0"/>
              <a:ea typeface="MS PGothic" charset="-128"/>
            </a:endParaRPr>
          </a:p>
          <a:p>
            <a:r>
              <a:rPr lang="en-US" altLang="en-US">
                <a:latin typeface="Times New Roman" charset="0"/>
                <a:ea typeface="MS PGothic" charset="-128"/>
              </a:rPr>
              <a:t>	b. Perform cervical spine immobilization if you suspect the MOI to be severe.</a:t>
            </a:r>
            <a:endParaRPr lang="en-IN" altLang="en-US">
              <a:latin typeface="Times New Roman" charset="0"/>
              <a:ea typeface="MS PGothic" charset="-128"/>
            </a:endParaRPr>
          </a:p>
          <a:p>
            <a:r>
              <a:rPr lang="en-US" altLang="en-US">
                <a:latin typeface="Times New Roman" charset="0"/>
                <a:ea typeface="MS PGothic" charset="-128"/>
              </a:rPr>
              <a:t>		i. Remember to pad under the child’s head and/or shoulder to facilitate a neutral position for airway management.</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51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5E4D714-006B-1D48-9D6B-3CCC83D19B9D}" type="slidenum">
              <a:rPr lang="en-US" altLang="en-US" sz="1200"/>
              <a:pPr eaLnBrk="1" hangingPunct="1"/>
              <a:t>59</a:t>
            </a:fld>
            <a:endParaRPr lang="en-US" altLang="en-US" sz="1200"/>
          </a:p>
        </p:txBody>
      </p:sp>
    </p:spTree>
    <p:extLst>
      <p:ext uri="{BB962C8B-B14F-4D97-AF65-F5344CB8AC3E}">
        <p14:creationId xmlns:p14="http://schemas.microsoft.com/office/powerpoint/2010/main" val="1328375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Image Placeholder 1"/>
          <p:cNvSpPr>
            <a:spLocks noGrp="1" noRot="1" noChangeAspect="1" noTextEdit="1"/>
          </p:cNvSpPr>
          <p:nvPr>
            <p:ph type="sldImg"/>
          </p:nvPr>
        </p:nvSpPr>
        <p:spPr>
          <a:ln/>
        </p:spPr>
      </p:sp>
      <p:sp>
        <p:nvSpPr>
          <p:cNvPr id="296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 Shock </a:t>
            </a:r>
          </a:p>
          <a:p>
            <a:r>
              <a:rPr lang="en-US" altLang="en-US">
                <a:latin typeface="Times New Roman" charset="0"/>
                <a:ea typeface="MS PGothic" charset="-128"/>
              </a:rPr>
              <a:t>• Seizures </a:t>
            </a:r>
          </a:p>
          <a:p>
            <a:r>
              <a:rPr lang="en-US" altLang="en-US">
                <a:latin typeface="Times New Roman" charset="0"/>
                <a:ea typeface="MS PGothic" charset="-128"/>
              </a:rPr>
              <a:t>• Sudden infant death syndrome </a:t>
            </a:r>
          </a:p>
        </p:txBody>
      </p:sp>
      <p:sp>
        <p:nvSpPr>
          <p:cNvPr id="296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FAF00D6-B0CF-3244-B77B-1C8BA034BCCE}" type="slidenum">
              <a:rPr lang="en-US" altLang="en-US" sz="1200"/>
              <a:pPr eaLnBrk="1" hangingPunct="1"/>
              <a:t>6</a:t>
            </a:fld>
            <a:endParaRPr lang="en-US" altLang="en-US" sz="1200"/>
          </a:p>
        </p:txBody>
      </p:sp>
    </p:spTree>
    <p:extLst>
      <p:ext uri="{BB962C8B-B14F-4D97-AF65-F5344CB8AC3E}">
        <p14:creationId xmlns:p14="http://schemas.microsoft.com/office/powerpoint/2010/main" val="11962117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Slide Image Placeholder 1"/>
          <p:cNvSpPr>
            <a:spLocks noGrp="1" noRot="1" noChangeAspect="1" noTextEdit="1"/>
          </p:cNvSpPr>
          <p:nvPr>
            <p:ph type="sldImg"/>
          </p:nvPr>
        </p:nvSpPr>
        <p:spPr>
          <a:ln/>
        </p:spPr>
      </p:sp>
      <p:sp>
        <p:nvSpPr>
          <p:cNvPr id="352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B. Primary assessment</a:t>
            </a:r>
          </a:p>
          <a:p>
            <a:r>
              <a:rPr lang="en-US" altLang="en-US">
                <a:latin typeface="Times New Roman" charset="0"/>
                <a:ea typeface="MS PGothic" charset="-128"/>
              </a:rPr>
              <a:t>	1. The objective of the primary assessment is to identify and treat immediate or potential threats to life.</a:t>
            </a:r>
            <a:endParaRPr lang="en-IN" altLang="en-US">
              <a:latin typeface="Times New Roman" charset="0"/>
              <a:ea typeface="MS PGothic" charset="-128"/>
            </a:endParaRPr>
          </a:p>
          <a:p>
            <a:r>
              <a:rPr lang="en-US" altLang="en-US">
                <a:latin typeface="Times New Roman" charset="0"/>
                <a:ea typeface="MS PGothic" charset="-128"/>
              </a:rPr>
              <a:t>	2. Pediatric Assessment Triangle (PAT)</a:t>
            </a:r>
            <a:endParaRPr lang="en-IN" altLang="en-US">
              <a:latin typeface="Times New Roman" charset="0"/>
              <a:ea typeface="MS PGothic" charset="-128"/>
            </a:endParaRPr>
          </a:p>
          <a:p>
            <a:r>
              <a:rPr lang="en-US" altLang="en-US">
                <a:latin typeface="Times New Roman" charset="0"/>
                <a:ea typeface="MS PGothic" charset="-128"/>
              </a:rPr>
              <a:t>		a. Use the pediatric assessment triangle to determine if the patient is sick or not sick.</a:t>
            </a:r>
            <a:endParaRPr lang="en-IN" altLang="en-US">
              <a:latin typeface="Times New Roman" charset="0"/>
              <a:ea typeface="MS PGothic" charset="-128"/>
            </a:endParaRPr>
          </a:p>
          <a:p>
            <a:r>
              <a:rPr lang="en-US" altLang="en-US">
                <a:latin typeface="Times New Roman" charset="0"/>
                <a:ea typeface="MS PGothic" charset="-128"/>
              </a:rPr>
              <a:t>			i. The PAT is structured assessment tool that allows you to rapidly form a general impression without touching the patient.</a:t>
            </a:r>
            <a:endParaRPr lang="en-IN" altLang="en-US">
              <a:latin typeface="Times New Roman" charset="0"/>
              <a:ea typeface="MS PGothic" charset="-128"/>
            </a:endParaRPr>
          </a:p>
          <a:p>
            <a:r>
              <a:rPr lang="en-US" altLang="en-US">
                <a:latin typeface="Times New Roman" charset="0"/>
                <a:ea typeface="MS PGothic" charset="-128"/>
              </a:rPr>
              <a:t>				(a) Can be performed in less than 30 seconds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52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8925E9F-EAAE-764A-83A8-7356132CCA62}" type="slidenum">
              <a:rPr lang="en-US" altLang="en-US" sz="1200"/>
              <a:pPr eaLnBrk="1" hangingPunct="1"/>
              <a:t>60</a:t>
            </a:fld>
            <a:endParaRPr lang="en-US" altLang="en-US" sz="1200"/>
          </a:p>
        </p:txBody>
      </p:sp>
    </p:spTree>
    <p:extLst>
      <p:ext uri="{BB962C8B-B14F-4D97-AF65-F5344CB8AC3E}">
        <p14:creationId xmlns:p14="http://schemas.microsoft.com/office/powerpoint/2010/main" val="7618241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Slide Image Placeholder 1"/>
          <p:cNvSpPr>
            <a:spLocks noGrp="1" noRot="1" noChangeAspect="1" noTextEdit="1"/>
          </p:cNvSpPr>
          <p:nvPr>
            <p:ph type="sldImg"/>
          </p:nvPr>
        </p:nvSpPr>
        <p:spPr>
          <a:ln/>
        </p:spPr>
      </p:sp>
      <p:sp>
        <p:nvSpPr>
          <p:cNvPr id="353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ii. PAT consists of three elements and requires no equipment:</a:t>
            </a:r>
            <a:endParaRPr lang="en-IN" altLang="en-US">
              <a:latin typeface="Times New Roman" charset="0"/>
              <a:ea typeface="MS PGothic" charset="-128"/>
            </a:endParaRPr>
          </a:p>
          <a:p>
            <a:r>
              <a:rPr lang="en-US" altLang="en-US">
                <a:latin typeface="Times New Roman" charset="0"/>
                <a:ea typeface="MS PGothic" charset="-128"/>
              </a:rPr>
              <a:t>	(a) Appearance (muscle tone and mental status)</a:t>
            </a:r>
            <a:endParaRPr lang="en-IN" altLang="en-US">
              <a:latin typeface="Times New Roman" charset="0"/>
              <a:ea typeface="MS PGothic" charset="-128"/>
            </a:endParaRPr>
          </a:p>
          <a:p>
            <a:r>
              <a:rPr lang="en-US" altLang="en-US">
                <a:latin typeface="Times New Roman" charset="0"/>
                <a:ea typeface="MS PGothic" charset="-128"/>
              </a:rPr>
              <a:t>	(b) Work of breathing</a:t>
            </a:r>
            <a:endParaRPr lang="en-IN" altLang="en-US">
              <a:latin typeface="Times New Roman" charset="0"/>
              <a:ea typeface="MS PGothic" charset="-128"/>
            </a:endParaRPr>
          </a:p>
          <a:p>
            <a:r>
              <a:rPr lang="en-US" altLang="en-US">
                <a:latin typeface="Times New Roman" charset="0"/>
                <a:ea typeface="MS PGothic" charset="-128"/>
              </a:rPr>
              <a:t>	(c) Circulation to the skin</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53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5EE5B8C-79BB-1C47-B967-DE4AF28FF785}" type="slidenum">
              <a:rPr lang="en-US" altLang="en-US" sz="1200"/>
              <a:pPr eaLnBrk="1" hangingPunct="1"/>
              <a:t>61</a:t>
            </a:fld>
            <a:endParaRPr lang="en-US" altLang="en-US" sz="1200"/>
          </a:p>
        </p:txBody>
      </p:sp>
    </p:spTree>
    <p:extLst>
      <p:ext uri="{BB962C8B-B14F-4D97-AF65-F5344CB8AC3E}">
        <p14:creationId xmlns:p14="http://schemas.microsoft.com/office/powerpoint/2010/main" val="6804478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Slide Image Placeholder 1"/>
          <p:cNvSpPr>
            <a:spLocks noGrp="1" noRot="1" noChangeAspect="1" noTextEdit="1"/>
          </p:cNvSpPr>
          <p:nvPr>
            <p:ph type="sldImg"/>
          </p:nvPr>
        </p:nvSpPr>
        <p:spPr>
          <a:ln/>
        </p:spPr>
      </p:sp>
      <p:sp>
        <p:nvSpPr>
          <p:cNvPr id="354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Appearance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Note the level of consciousness or </a:t>
            </a:r>
            <a:r>
              <a:rPr lang="en-US" altLang="en-US" dirty="0" err="1">
                <a:latin typeface="Times New Roman" charset="0"/>
                <a:ea typeface="MS PGothic" charset="-128"/>
              </a:rPr>
              <a:t>interactiveness</a:t>
            </a:r>
            <a:r>
              <a:rPr lang="en-US" altLang="en-US" dirty="0">
                <a:latin typeface="Times New Roman" charset="0"/>
                <a:ea typeface="MS PGothic" charset="-128"/>
              </a:rPr>
              <a:t> and muscle tone.</a:t>
            </a:r>
            <a:endParaRPr lang="en-IN" altLang="en-US" dirty="0">
              <a:latin typeface="Times New Roman" charset="0"/>
              <a:ea typeface="MS PGothic" charset="-128"/>
            </a:endParaRPr>
          </a:p>
          <a:p>
            <a:r>
              <a:rPr lang="en-US" altLang="en-US" dirty="0">
                <a:latin typeface="Times New Roman" charset="0"/>
                <a:ea typeface="MS PGothic" charset="-128"/>
              </a:rPr>
              <a:t>	ii. You can also evaluate the pediatric patient’s level of consciousness by using the AVPU scale, modified as necessary for the pediatric patient’s age.</a:t>
            </a:r>
            <a:endParaRPr lang="en-IN" altLang="en-US" dirty="0">
              <a:latin typeface="Times New Roman" charset="0"/>
              <a:ea typeface="MS PGothic" charset="-128"/>
            </a:endParaRPr>
          </a:p>
          <a:p>
            <a:r>
              <a:rPr lang="en-US" altLang="en-US" dirty="0">
                <a:latin typeface="Times New Roman" charset="0"/>
                <a:ea typeface="MS PGothic" charset="-128"/>
              </a:rPr>
              <a:t>	iii. An infant or child with a normal level of consciousness will act appropriately for his or her age, exhibiting good muscle tone and maintaining good eye contact.</a:t>
            </a:r>
            <a:endParaRPr lang="en-IN" altLang="en-US" dirty="0">
              <a:latin typeface="Times New Roman" charset="0"/>
              <a:ea typeface="MS PGothic" charset="-128"/>
            </a:endParaRPr>
          </a:p>
          <a:p>
            <a:r>
              <a:rPr lang="en-US" altLang="en-US" dirty="0">
                <a:latin typeface="Times New Roman" charset="0"/>
                <a:ea typeface="MS PGothic" charset="-128"/>
              </a:rPr>
              <a:t>	iv. Poor muscle tone or poor eye contact can mean an abnormal level of consciousness.</a:t>
            </a:r>
            <a:endParaRPr lang="en-IN" altLang="en-US" dirty="0">
              <a:latin typeface="Times New Roman" charset="0"/>
              <a:ea typeface="MS PGothic" charset="-128"/>
            </a:endParaRPr>
          </a:p>
          <a:p>
            <a:r>
              <a:rPr lang="en-US" altLang="en-US" dirty="0">
                <a:latin typeface="Times New Roman" charset="0"/>
                <a:ea typeface="MS PGothic" charset="-128"/>
              </a:rPr>
              <a:t>	v. TICLS mnemonic can help determine if the patient is sick:</a:t>
            </a:r>
            <a:endParaRPr lang="en-IN" altLang="en-US" dirty="0">
              <a:latin typeface="Times New Roman" charset="0"/>
              <a:ea typeface="MS PGothic" charset="-128"/>
            </a:endParaRPr>
          </a:p>
          <a:p>
            <a:r>
              <a:rPr lang="en-US" altLang="en-US" dirty="0">
                <a:latin typeface="Times New Roman" charset="0"/>
                <a:ea typeface="MS PGothic" charset="-128"/>
              </a:rPr>
              <a:t>		(a) Tone</a:t>
            </a:r>
            <a:endParaRPr lang="en-IN" altLang="en-US" dirty="0">
              <a:latin typeface="Times New Roman" charset="0"/>
              <a:ea typeface="MS PGothic" charset="-128"/>
            </a:endParaRPr>
          </a:p>
          <a:p>
            <a:r>
              <a:rPr lang="en-US" altLang="en-US" dirty="0">
                <a:latin typeface="Times New Roman" charset="0"/>
                <a:ea typeface="MS PGothic" charset="-128"/>
              </a:rPr>
              <a:t>		(b) </a:t>
            </a:r>
            <a:r>
              <a:rPr lang="en-US" altLang="en-US" dirty="0" err="1">
                <a:latin typeface="Times New Roman" charset="0"/>
                <a:ea typeface="MS PGothic" charset="-128"/>
              </a:rPr>
              <a:t>Interactiveness</a:t>
            </a:r>
            <a:endParaRPr lang="en-IN" altLang="en-US" dirty="0">
              <a:latin typeface="Times New Roman" charset="0"/>
              <a:ea typeface="MS PGothic" charset="-128"/>
            </a:endParaRPr>
          </a:p>
          <a:p>
            <a:r>
              <a:rPr lang="en-US" altLang="en-US" dirty="0">
                <a:latin typeface="Times New Roman" charset="0"/>
                <a:ea typeface="MS PGothic" charset="-128"/>
              </a:rPr>
              <a:t>		(c) </a:t>
            </a:r>
            <a:r>
              <a:rPr lang="en-US" altLang="en-US" dirty="0" err="1">
                <a:latin typeface="Times New Roman" charset="0"/>
                <a:ea typeface="MS PGothic" charset="-128"/>
              </a:rPr>
              <a:t>Consolability</a:t>
            </a:r>
            <a:endParaRPr lang="en-IN" altLang="en-US" dirty="0">
              <a:latin typeface="Times New Roman" charset="0"/>
              <a:ea typeface="MS PGothic" charset="-128"/>
            </a:endParaRPr>
          </a:p>
          <a:p>
            <a:r>
              <a:rPr lang="en-US" altLang="en-US" dirty="0">
                <a:latin typeface="Times New Roman" charset="0"/>
                <a:ea typeface="MS PGothic" charset="-128"/>
              </a:rPr>
              <a:t>		(d) Look or gaze</a:t>
            </a:r>
            <a:endParaRPr lang="en-IN" altLang="en-US" dirty="0">
              <a:latin typeface="Times New Roman" charset="0"/>
              <a:ea typeface="MS PGothic" charset="-128"/>
            </a:endParaRPr>
          </a:p>
          <a:p>
            <a:r>
              <a:rPr lang="en-US" altLang="en-US" dirty="0">
                <a:latin typeface="Times New Roman" charset="0"/>
                <a:ea typeface="MS PGothic" charset="-128"/>
              </a:rPr>
              <a:t>		(e) Speech or cry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54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FFBE3F2-3E07-F144-A07A-9D29D1ACA077}" type="slidenum">
              <a:rPr lang="en-US" altLang="en-US" sz="1200"/>
              <a:pPr eaLnBrk="1" hangingPunct="1"/>
              <a:t>62</a:t>
            </a:fld>
            <a:endParaRPr lang="en-US" altLang="en-US" sz="1200"/>
          </a:p>
        </p:txBody>
      </p:sp>
    </p:spTree>
    <p:extLst>
      <p:ext uri="{BB962C8B-B14F-4D97-AF65-F5344CB8AC3E}">
        <p14:creationId xmlns:p14="http://schemas.microsoft.com/office/powerpoint/2010/main" val="9359560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Slide Image Placeholder 1"/>
          <p:cNvSpPr>
            <a:spLocks noGrp="1" noRot="1" noChangeAspect="1" noTextEdit="1"/>
          </p:cNvSpPr>
          <p:nvPr>
            <p:ph type="sldImg"/>
          </p:nvPr>
        </p:nvSpPr>
        <p:spPr>
          <a:ln/>
        </p:spPr>
      </p:sp>
      <p:sp>
        <p:nvSpPr>
          <p:cNvPr id="355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Work of breathing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Increases as the body attempts to compensate for abnormalities in oxygenation and ventilation.</a:t>
            </a:r>
            <a:endParaRPr lang="en-IN" altLang="en-US" dirty="0">
              <a:latin typeface="Times New Roman" charset="0"/>
              <a:ea typeface="MS PGothic" charset="-128"/>
            </a:endParaRPr>
          </a:p>
          <a:p>
            <a:r>
              <a:rPr lang="en-US" altLang="en-US" dirty="0">
                <a:latin typeface="Times New Roman" charset="0"/>
                <a:ea typeface="MS PGothic" charset="-128"/>
              </a:rPr>
              <a:t>	ii. Increased work of breathing often manifests as: </a:t>
            </a:r>
            <a:endParaRPr lang="en-IN" altLang="en-US" dirty="0">
              <a:latin typeface="Times New Roman" charset="0"/>
              <a:ea typeface="MS PGothic" charset="-128"/>
            </a:endParaRPr>
          </a:p>
          <a:p>
            <a:r>
              <a:rPr lang="en-US" altLang="en-US" dirty="0">
                <a:latin typeface="Times New Roman" charset="0"/>
                <a:ea typeface="MS PGothic" charset="-128"/>
              </a:rPr>
              <a:t>		(a) Abnormal airway </a:t>
            </a:r>
            <a:r>
              <a:rPr lang="en-US" altLang="en-US" dirty="0" smtClean="0">
                <a:latin typeface="Times New Roman" charset="0"/>
                <a:ea typeface="MS PGothic" charset="-128"/>
              </a:rPr>
              <a:t>noise (grunting or wheezing)</a:t>
            </a:r>
            <a:endParaRPr lang="en-IN" altLang="en-US" dirty="0">
              <a:latin typeface="Times New Roman" charset="0"/>
              <a:ea typeface="MS PGothic" charset="-128"/>
            </a:endParaRPr>
          </a:p>
          <a:p>
            <a:r>
              <a:rPr lang="en-US" altLang="en-US" dirty="0">
                <a:latin typeface="Times New Roman" charset="0"/>
                <a:ea typeface="MS PGothic" charset="-128"/>
              </a:rPr>
              <a:t>		(b) Accessory muscle </a:t>
            </a:r>
            <a:r>
              <a:rPr lang="en-US" altLang="en-US" dirty="0" smtClean="0">
                <a:latin typeface="Times New Roman" charset="0"/>
                <a:ea typeface="MS PGothic" charset="-128"/>
              </a:rPr>
              <a:t>use (contractions in the</a:t>
            </a:r>
            <a:r>
              <a:rPr lang="en-US" altLang="en-US" baseline="0" dirty="0" smtClean="0">
                <a:latin typeface="Times New Roman" charset="0"/>
                <a:ea typeface="MS PGothic" charset="-128"/>
              </a:rPr>
              <a:t> muscles above the clavicles)</a:t>
            </a:r>
            <a:endParaRPr lang="en-IN" altLang="en-US" dirty="0">
              <a:latin typeface="Times New Roman" charset="0"/>
              <a:ea typeface="MS PGothic" charset="-128"/>
            </a:endParaRPr>
          </a:p>
          <a:p>
            <a:r>
              <a:rPr lang="en-US" altLang="en-US" dirty="0">
                <a:latin typeface="Times New Roman" charset="0"/>
                <a:ea typeface="MS PGothic" charset="-128"/>
              </a:rPr>
              <a:t>		(c) Retractions of the intercostal muscles or </a:t>
            </a:r>
            <a:r>
              <a:rPr lang="en-US" altLang="en-US" dirty="0" smtClean="0">
                <a:latin typeface="Times New Roman" charset="0"/>
                <a:ea typeface="MS PGothic" charset="-128"/>
              </a:rPr>
              <a:t>sternum during inspiration</a:t>
            </a:r>
            <a:endParaRPr lang="en-IN" altLang="en-US" dirty="0">
              <a:latin typeface="Times New Roman" charset="0"/>
              <a:ea typeface="MS PGothic" charset="-128"/>
            </a:endParaRPr>
          </a:p>
          <a:p>
            <a:r>
              <a:rPr lang="en-US" altLang="en-US" dirty="0">
                <a:latin typeface="Times New Roman" charset="0"/>
                <a:ea typeface="MS PGothic" charset="-128"/>
              </a:rPr>
              <a:t>		(d) Head </a:t>
            </a:r>
            <a:r>
              <a:rPr lang="en-US" altLang="en-US" dirty="0" smtClean="0">
                <a:latin typeface="Times New Roman" charset="0"/>
                <a:ea typeface="MS PGothic" charset="-128"/>
              </a:rPr>
              <a:t>bobbing ( the head lifts and tilts back during inspiration and then moves forward during expiration)</a:t>
            </a:r>
            <a:endParaRPr lang="en-IN" altLang="en-US" dirty="0">
              <a:latin typeface="Times New Roman" charset="0"/>
              <a:ea typeface="MS PGothic" charset="-128"/>
            </a:endParaRPr>
          </a:p>
          <a:p>
            <a:r>
              <a:rPr lang="en-US" altLang="en-US" dirty="0">
                <a:latin typeface="Times New Roman" charset="0"/>
                <a:ea typeface="MS PGothic" charset="-128"/>
              </a:rPr>
              <a:t>		(e) Nasal </a:t>
            </a:r>
            <a:r>
              <a:rPr lang="en-US" altLang="en-US" dirty="0" smtClean="0">
                <a:latin typeface="Times New Roman" charset="0"/>
                <a:ea typeface="MS PGothic" charset="-128"/>
              </a:rPr>
              <a:t>flaring ( the nares widen on inspiration)</a:t>
            </a:r>
            <a:endParaRPr lang="en-IN" altLang="en-US" dirty="0">
              <a:latin typeface="Times New Roman" charset="0"/>
              <a:ea typeface="MS PGothic" charset="-128"/>
            </a:endParaRPr>
          </a:p>
          <a:p>
            <a:r>
              <a:rPr lang="en-US" altLang="en-US" dirty="0">
                <a:latin typeface="Times New Roman" charset="0"/>
                <a:ea typeface="MS PGothic" charset="-128"/>
              </a:rPr>
              <a:t>		(f) Tachypnea: Increased respiratory rate</a:t>
            </a:r>
            <a:endParaRPr lang="en-IN" altLang="en-US" dirty="0">
              <a:latin typeface="Times New Roman" charset="0"/>
              <a:ea typeface="MS PGothic" charset="-128"/>
            </a:endParaRPr>
          </a:p>
          <a:p>
            <a:r>
              <a:rPr lang="en-US" altLang="en-US" dirty="0">
                <a:latin typeface="Times New Roman" charset="0"/>
                <a:ea typeface="MS PGothic" charset="-128"/>
              </a:rPr>
              <a:t>		(g) Tripod position: In older children, this position will maximize the effectiveness of the airway.</a:t>
            </a:r>
            <a:endParaRPr lang="en-IN" altLang="en-US" dirty="0">
              <a:latin typeface="Times New Roman" charset="0"/>
              <a:ea typeface="MS PGothic" charset="-128"/>
            </a:endParaRPr>
          </a:p>
        </p:txBody>
      </p:sp>
      <p:sp>
        <p:nvSpPr>
          <p:cNvPr id="355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941D11C-377B-3242-8D3F-A875C64770C0}" type="slidenum">
              <a:rPr lang="en-US" altLang="en-US" sz="1200"/>
              <a:pPr eaLnBrk="1" hangingPunct="1"/>
              <a:t>63</a:t>
            </a:fld>
            <a:endParaRPr lang="en-US" altLang="en-US" sz="1200"/>
          </a:p>
        </p:txBody>
      </p:sp>
    </p:spTree>
    <p:extLst>
      <p:ext uri="{BB962C8B-B14F-4D97-AF65-F5344CB8AC3E}">
        <p14:creationId xmlns:p14="http://schemas.microsoft.com/office/powerpoint/2010/main" val="2949289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Slide Image Placeholder 1"/>
          <p:cNvSpPr>
            <a:spLocks noGrp="1" noRot="1" noChangeAspect="1" noTextEdit="1"/>
          </p:cNvSpPr>
          <p:nvPr>
            <p:ph type="sldImg"/>
          </p:nvPr>
        </p:nvSpPr>
        <p:spPr>
          <a:ln/>
        </p:spPr>
      </p:sp>
      <p:sp>
        <p:nvSpPr>
          <p:cNvPr id="356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Circulation to the skin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When cardiac output fails, the body shunts blood from areas of lesser need (such as skin) to areas of greater need (such as brain, heart, and kidneys).</a:t>
            </a:r>
            <a:endParaRPr lang="en-IN" altLang="en-US" dirty="0">
              <a:latin typeface="Times New Roman" charset="0"/>
              <a:ea typeface="MS PGothic" charset="-128"/>
            </a:endParaRPr>
          </a:p>
          <a:p>
            <a:r>
              <a:rPr lang="en-US" altLang="en-US" dirty="0">
                <a:latin typeface="Times New Roman" charset="0"/>
                <a:ea typeface="MS PGothic" charset="-128"/>
              </a:rPr>
              <a:t>	ii. Pallor of the skin and mucous membranes may be seen in compensated shock.</a:t>
            </a:r>
            <a:endParaRPr lang="en-IN" altLang="en-US" dirty="0">
              <a:latin typeface="Times New Roman" charset="0"/>
              <a:ea typeface="MS PGothic" charset="-128"/>
            </a:endParaRPr>
          </a:p>
          <a:p>
            <a:r>
              <a:rPr lang="en-US" altLang="en-US" dirty="0">
                <a:latin typeface="Times New Roman" charset="0"/>
                <a:ea typeface="MS PGothic" charset="-128"/>
              </a:rPr>
              <a:t>		(a) May also be a sign of anemia or hypoxia</a:t>
            </a:r>
            <a:endParaRPr lang="en-IN" altLang="en-US" dirty="0">
              <a:latin typeface="Times New Roman" charset="0"/>
              <a:ea typeface="MS PGothic" charset="-128"/>
            </a:endParaRPr>
          </a:p>
          <a:p>
            <a:r>
              <a:rPr lang="en-US" altLang="en-US" dirty="0">
                <a:latin typeface="Times New Roman" charset="0"/>
                <a:ea typeface="MS PGothic" charset="-128"/>
              </a:rPr>
              <a:t>	iii. Mottling is another sign of poor perfusion.</a:t>
            </a:r>
            <a:endParaRPr lang="en-IN" altLang="en-US" dirty="0">
              <a:latin typeface="Times New Roman" charset="0"/>
              <a:ea typeface="MS PGothic" charset="-128"/>
            </a:endParaRPr>
          </a:p>
          <a:p>
            <a:r>
              <a:rPr lang="en-US" altLang="en-US" dirty="0">
                <a:latin typeface="Times New Roman" charset="0"/>
                <a:ea typeface="MS PGothic" charset="-128"/>
              </a:rPr>
              <a:t>	iv. Cyanosis reflects a decreased level of oxygen in the blood.</a:t>
            </a:r>
            <a:endParaRPr lang="en-IN" altLang="en-US" dirty="0">
              <a:latin typeface="Times New Roman" charset="0"/>
              <a:ea typeface="MS PGothic" charset="-128"/>
            </a:endParaRPr>
          </a:p>
          <a:p>
            <a:r>
              <a:rPr lang="en-US" altLang="en-US" dirty="0">
                <a:latin typeface="Times New Roman" charset="0"/>
                <a:ea typeface="MS PGothic" charset="-128"/>
              </a:rPr>
              <a:t>		(a) Is a late sign of respiratory failure or shock</a:t>
            </a:r>
            <a:endParaRPr lang="en-IN" altLang="en-US" dirty="0">
              <a:latin typeface="Times New Roman" charset="0"/>
              <a:ea typeface="MS PGothic" charset="-128"/>
            </a:endParaRPr>
          </a:p>
          <a:p>
            <a:r>
              <a:rPr lang="en-US" altLang="en-US" dirty="0">
                <a:latin typeface="Times New Roman" charset="0"/>
                <a:ea typeface="MS PGothic" charset="-128"/>
              </a:rPr>
              <a:t>		(b) Never wait for the development of cyanosis before administering oxygen.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56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3A172A8-6193-5D44-9895-A0BC3CFB74A9}" type="slidenum">
              <a:rPr lang="en-US" altLang="en-US" sz="1200"/>
              <a:pPr eaLnBrk="1" hangingPunct="1"/>
              <a:t>64</a:t>
            </a:fld>
            <a:endParaRPr lang="en-US" altLang="en-US" sz="1200"/>
          </a:p>
        </p:txBody>
      </p:sp>
    </p:spTree>
    <p:extLst>
      <p:ext uri="{BB962C8B-B14F-4D97-AF65-F5344CB8AC3E}">
        <p14:creationId xmlns:p14="http://schemas.microsoft.com/office/powerpoint/2010/main" val="4792440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Slide Image Placeholder 1"/>
          <p:cNvSpPr>
            <a:spLocks noGrp="1" noRot="1" noChangeAspect="1" noTextEdit="1"/>
          </p:cNvSpPr>
          <p:nvPr>
            <p:ph type="sldImg"/>
          </p:nvPr>
        </p:nvSpPr>
        <p:spPr>
          <a:ln/>
        </p:spPr>
      </p:sp>
      <p:sp>
        <p:nvSpPr>
          <p:cNvPr id="357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e. From the PAT findings, you will decide if the pediatric patient is stable or requires urgent care.</a:t>
            </a:r>
            <a:endParaRPr lang="en-IN" altLang="en-US">
              <a:latin typeface="Times New Roman" charset="0"/>
              <a:ea typeface="MS PGothic" charset="-128"/>
            </a:endParaRPr>
          </a:p>
          <a:p>
            <a:r>
              <a:rPr lang="en-US" altLang="en-US">
                <a:latin typeface="Times New Roman" charset="0"/>
                <a:ea typeface="MS PGothic" charset="-128"/>
              </a:rPr>
              <a:t>	i. If the patient is unstable, assess the ABCs, treat any life threats, and transport immediately.</a:t>
            </a:r>
            <a:endParaRPr lang="en-IN" altLang="en-US">
              <a:latin typeface="Times New Roman" charset="0"/>
              <a:ea typeface="MS PGothic" charset="-128"/>
            </a:endParaRPr>
          </a:p>
          <a:p>
            <a:r>
              <a:rPr lang="en-US" altLang="en-US">
                <a:latin typeface="Times New Roman" charset="0"/>
                <a:ea typeface="MS PGothic" charset="-128"/>
              </a:rPr>
              <a:t>		(a) With obvious life-threatening external hemorrhage, assess and address the CABs first, including tourniquets for arterial hemorrhage from extremities.</a:t>
            </a:r>
            <a:endParaRPr lang="en-IN" altLang="en-US">
              <a:latin typeface="Times New Roman" charset="0"/>
              <a:ea typeface="MS PGothic" charset="-128"/>
            </a:endParaRPr>
          </a:p>
          <a:p>
            <a:r>
              <a:rPr lang="en-US" altLang="en-US">
                <a:latin typeface="Times New Roman" charset="0"/>
                <a:ea typeface="MS PGothic" charset="-128"/>
              </a:rPr>
              <a:t>	ii. If the patient is stable, continue with the remainder of the patient assessment process, perform necessary interventions, and discuss transport options with the parents or caregivers.</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57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D6D5A98-0240-EE4D-B9D8-EAA4DC17DA63}" type="slidenum">
              <a:rPr lang="en-US" altLang="en-US" sz="1200"/>
              <a:pPr eaLnBrk="1" hangingPunct="1"/>
              <a:t>65</a:t>
            </a:fld>
            <a:endParaRPr lang="en-US" altLang="en-US" sz="1200"/>
          </a:p>
        </p:txBody>
      </p:sp>
    </p:spTree>
    <p:extLst>
      <p:ext uri="{BB962C8B-B14F-4D97-AF65-F5344CB8AC3E}">
        <p14:creationId xmlns:p14="http://schemas.microsoft.com/office/powerpoint/2010/main" val="15909040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Slide Image Placeholder 1"/>
          <p:cNvSpPr>
            <a:spLocks noGrp="1" noRot="1" noChangeAspect="1" noTextEdit="1"/>
          </p:cNvSpPr>
          <p:nvPr>
            <p:ph type="sldImg"/>
          </p:nvPr>
        </p:nvSpPr>
        <p:spPr>
          <a:ln/>
        </p:spPr>
      </p:sp>
      <p:sp>
        <p:nvSpPr>
          <p:cNvPr id="358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3. Hands-on ABCs</a:t>
            </a:r>
            <a:endParaRPr lang="en-IN" altLang="en-US" dirty="0">
              <a:latin typeface="Times New Roman" charset="0"/>
              <a:ea typeface="MS PGothic" charset="-128"/>
            </a:endParaRPr>
          </a:p>
          <a:p>
            <a:r>
              <a:rPr lang="en-US" altLang="en-US" dirty="0">
                <a:latin typeface="Times New Roman" charset="0"/>
                <a:ea typeface="MS PGothic" charset="-128"/>
              </a:rPr>
              <a:t>	a. Next, you will perform a hands-on ABCs assessment.</a:t>
            </a:r>
            <a:endParaRPr lang="en-IN" altLang="en-US" dirty="0">
              <a:latin typeface="Times New Roman" charset="0"/>
              <a:ea typeface="MS PGothic" charset="-128"/>
            </a:endParaRPr>
          </a:p>
          <a:p>
            <a:r>
              <a:rPr lang="en-US" altLang="en-US" dirty="0">
                <a:latin typeface="Times New Roman" charset="0"/>
                <a:ea typeface="MS PGothic" charset="-128"/>
              </a:rPr>
              <a:t>	b.  Assess and treat any life threats as you identify them by following the ABCDE format: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Airway</a:t>
            </a:r>
            <a:endParaRPr lang="en-IN" altLang="en-US" dirty="0">
              <a:latin typeface="Times New Roman" charset="0"/>
              <a:ea typeface="MS PGothic" charset="-128"/>
            </a:endParaRPr>
          </a:p>
          <a:p>
            <a:r>
              <a:rPr lang="en-US" altLang="en-US" dirty="0">
                <a:latin typeface="Times New Roman" charset="0"/>
                <a:ea typeface="MS PGothic" charset="-128"/>
              </a:rPr>
              <a:t>		ii. Breathing</a:t>
            </a:r>
            <a:endParaRPr lang="en-IN" altLang="en-US" dirty="0">
              <a:latin typeface="Times New Roman" charset="0"/>
              <a:ea typeface="MS PGothic" charset="-128"/>
            </a:endParaRPr>
          </a:p>
          <a:p>
            <a:r>
              <a:rPr lang="en-US" altLang="en-US" dirty="0">
                <a:latin typeface="Times New Roman" charset="0"/>
                <a:ea typeface="MS PGothic" charset="-128"/>
              </a:rPr>
              <a:t>		iii. Circulation</a:t>
            </a:r>
            <a:endParaRPr lang="en-IN" altLang="en-US" dirty="0">
              <a:latin typeface="Times New Roman" charset="0"/>
              <a:ea typeface="MS PGothic" charset="-128"/>
            </a:endParaRPr>
          </a:p>
          <a:p>
            <a:r>
              <a:rPr lang="en-US" altLang="en-US" dirty="0">
                <a:latin typeface="Times New Roman" charset="0"/>
                <a:ea typeface="MS PGothic" charset="-128"/>
              </a:rPr>
              <a:t>		iv. Disability</a:t>
            </a:r>
            <a:endParaRPr lang="en-IN" altLang="en-US" dirty="0">
              <a:latin typeface="Times New Roman" charset="0"/>
              <a:ea typeface="MS PGothic" charset="-128"/>
            </a:endParaRPr>
          </a:p>
          <a:p>
            <a:r>
              <a:rPr lang="en-US" altLang="en-US" dirty="0">
                <a:latin typeface="Times New Roman" charset="0"/>
                <a:ea typeface="MS PGothic" charset="-128"/>
              </a:rPr>
              <a:t>		v. Exposure</a:t>
            </a:r>
          </a:p>
        </p:txBody>
      </p:sp>
      <p:sp>
        <p:nvSpPr>
          <p:cNvPr id="358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1678778-7371-C84B-BCA4-4E2B5DDE7EB6}" type="slidenum">
              <a:rPr lang="en-US" altLang="en-US" sz="1200"/>
              <a:pPr eaLnBrk="1" hangingPunct="1"/>
              <a:t>66</a:t>
            </a:fld>
            <a:endParaRPr lang="en-US" altLang="en-US" sz="1200"/>
          </a:p>
        </p:txBody>
      </p:sp>
    </p:spTree>
    <p:extLst>
      <p:ext uri="{BB962C8B-B14F-4D97-AF65-F5344CB8AC3E}">
        <p14:creationId xmlns:p14="http://schemas.microsoft.com/office/powerpoint/2010/main" val="51434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Slide Image Placeholder 1"/>
          <p:cNvSpPr>
            <a:spLocks noGrp="1" noRot="1" noChangeAspect="1" noTextEdit="1"/>
          </p:cNvSpPr>
          <p:nvPr>
            <p:ph type="sldImg"/>
          </p:nvPr>
        </p:nvSpPr>
        <p:spPr>
          <a:ln/>
        </p:spPr>
      </p:sp>
      <p:sp>
        <p:nvSpPr>
          <p:cNvPr id="359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c. Airway</a:t>
            </a:r>
            <a:endParaRPr lang="en-IN" altLang="en-US">
              <a:latin typeface="Times New Roman" charset="0"/>
              <a:ea typeface="MS PGothic" charset="-128"/>
            </a:endParaRPr>
          </a:p>
          <a:p>
            <a:r>
              <a:rPr lang="en-US" altLang="en-US">
                <a:latin typeface="Times New Roman" charset="0"/>
                <a:ea typeface="MS PGothic" charset="-128"/>
              </a:rPr>
              <a:t>	i. If airway is open and patient can adequately keep it open, assess respiratory adequacy.</a:t>
            </a:r>
            <a:endParaRPr lang="en-IN" altLang="en-US">
              <a:latin typeface="Times New Roman" charset="0"/>
              <a:ea typeface="MS PGothic" charset="-128"/>
            </a:endParaRPr>
          </a:p>
          <a:p>
            <a:r>
              <a:rPr lang="en-US" altLang="en-US">
                <a:latin typeface="Times New Roman" charset="0"/>
                <a:ea typeface="MS PGothic" charset="-128"/>
              </a:rPr>
              <a:t>	ii. If patient is unresponsive or has difficulty keeping the airway clear, ensure that it is properly positioned and that it is clear of mucus, vomitus, blood, and foreign bodies.</a:t>
            </a:r>
            <a:endParaRPr lang="en-IN" altLang="en-US">
              <a:latin typeface="Times New Roman" charset="0"/>
              <a:ea typeface="MS PGothic" charset="-128"/>
            </a:endParaRPr>
          </a:p>
          <a:p>
            <a:r>
              <a:rPr lang="en-US" altLang="en-US">
                <a:latin typeface="Times New Roman" charset="0"/>
                <a:ea typeface="MS PGothic" charset="-128"/>
              </a:rPr>
              <a:t>		(a) If trauma has been ruled out, use head tilt–chin lift to open the airway.</a:t>
            </a:r>
            <a:endParaRPr lang="en-IN" altLang="en-US">
              <a:latin typeface="Times New Roman" charset="0"/>
              <a:ea typeface="MS PGothic" charset="-128"/>
            </a:endParaRPr>
          </a:p>
          <a:p>
            <a:r>
              <a:rPr lang="en-US" altLang="en-US">
                <a:latin typeface="Times New Roman" charset="0"/>
                <a:ea typeface="MS PGothic" charset="-128"/>
              </a:rPr>
              <a:t>		(b) If trauma is suspected, use the jaw-thrust maneuver to open the airway.</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59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25E6C49-D4BD-6145-8F81-F28DC71279E5}" type="slidenum">
              <a:rPr lang="en-US" altLang="en-US" sz="1200"/>
              <a:pPr eaLnBrk="1" hangingPunct="1"/>
              <a:t>67</a:t>
            </a:fld>
            <a:endParaRPr lang="en-US" altLang="en-US" sz="1200"/>
          </a:p>
        </p:txBody>
      </p:sp>
    </p:spTree>
    <p:extLst>
      <p:ext uri="{BB962C8B-B14F-4D97-AF65-F5344CB8AC3E}">
        <p14:creationId xmlns:p14="http://schemas.microsoft.com/office/powerpoint/2010/main" val="5459964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Slide Image Placeholder 1"/>
          <p:cNvSpPr>
            <a:spLocks noGrp="1" noRot="1" noChangeAspect="1" noTextEdit="1"/>
          </p:cNvSpPr>
          <p:nvPr>
            <p:ph type="sldImg"/>
          </p:nvPr>
        </p:nvSpPr>
        <p:spPr>
          <a:ln/>
        </p:spPr>
      </p:sp>
      <p:sp>
        <p:nvSpPr>
          <p:cNvPr id="360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iii. Always position the airway in a neutral sniffing position (see Skill Drill 34-1).</a:t>
            </a:r>
            <a:endParaRPr lang="en-IN" altLang="en-US" dirty="0">
              <a:latin typeface="Times New Roman" charset="0"/>
              <a:ea typeface="MS PGothic" charset="-128"/>
            </a:endParaRPr>
          </a:p>
          <a:p>
            <a:r>
              <a:rPr lang="en-US" altLang="en-US" dirty="0">
                <a:latin typeface="Times New Roman" charset="0"/>
                <a:ea typeface="MS PGothic" charset="-128"/>
              </a:rPr>
              <a:t>	(a) Keeps the trachea from kinking</a:t>
            </a:r>
            <a:endParaRPr lang="en-IN" altLang="en-US" dirty="0">
              <a:latin typeface="Times New Roman" charset="0"/>
              <a:ea typeface="MS PGothic" charset="-128"/>
            </a:endParaRPr>
          </a:p>
          <a:p>
            <a:r>
              <a:rPr lang="en-US" altLang="en-US" dirty="0">
                <a:latin typeface="Times New Roman" charset="0"/>
                <a:ea typeface="MS PGothic" charset="-128"/>
              </a:rPr>
              <a:t>	(b) Maintains proper alignment should you have to immobilize the spine</a:t>
            </a:r>
            <a:endParaRPr lang="en-IN" altLang="en-US" dirty="0">
              <a:latin typeface="Times New Roman" charset="0"/>
              <a:ea typeface="MS PGothic" charset="-128"/>
            </a:endParaRPr>
          </a:p>
          <a:p>
            <a:r>
              <a:rPr lang="en-US" altLang="en-US" dirty="0">
                <a:latin typeface="Times New Roman" charset="0"/>
                <a:ea typeface="MS PGothic" charset="-128"/>
              </a:rPr>
              <a:t>iv. Establish whether the patient can maintain his or her own airway.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0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8421B20-BFC4-4F4A-AE36-F2031626C002}" type="slidenum">
              <a:rPr lang="en-US" altLang="en-US" sz="1200"/>
              <a:pPr eaLnBrk="1" hangingPunct="1"/>
              <a:t>68</a:t>
            </a:fld>
            <a:endParaRPr lang="en-US" altLang="en-US" sz="1200"/>
          </a:p>
        </p:txBody>
      </p:sp>
    </p:spTree>
    <p:extLst>
      <p:ext uri="{BB962C8B-B14F-4D97-AF65-F5344CB8AC3E}">
        <p14:creationId xmlns:p14="http://schemas.microsoft.com/office/powerpoint/2010/main" val="3640560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Slide Image Placeholder 1"/>
          <p:cNvSpPr>
            <a:spLocks noGrp="1" noRot="1" noChangeAspect="1" noTextEdit="1"/>
          </p:cNvSpPr>
          <p:nvPr>
            <p:ph type="sldImg"/>
          </p:nvPr>
        </p:nvSpPr>
        <p:spPr>
          <a:ln/>
        </p:spPr>
      </p:sp>
      <p:sp>
        <p:nvSpPr>
          <p:cNvPr id="361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Breathing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Look, listen, feel technique</a:t>
            </a:r>
            <a:endParaRPr lang="en-IN" altLang="en-US" dirty="0">
              <a:latin typeface="Times New Roman" charset="0"/>
              <a:ea typeface="MS PGothic" charset="-128"/>
            </a:endParaRPr>
          </a:p>
          <a:p>
            <a:r>
              <a:rPr lang="en-US" altLang="en-US" dirty="0">
                <a:latin typeface="Times New Roman" charset="0"/>
                <a:ea typeface="MS PGothic" charset="-128"/>
              </a:rPr>
              <a:t>	ii. Place both hands on the patient’s chest to feel for the rise and fall of the chest wall</a:t>
            </a:r>
            <a:r>
              <a:rPr lang="en-US" altLang="en-US" dirty="0" smtClean="0">
                <a:latin typeface="Times New Roman" charset="0"/>
                <a:ea typeface="MS PGothic" charset="-128"/>
              </a:rPr>
              <a:t>. You will be able to count respirations and check for symmetry.</a:t>
            </a:r>
            <a:endParaRPr lang="en-IN" altLang="en-US" dirty="0">
              <a:latin typeface="Times New Roman" charset="0"/>
              <a:ea typeface="MS PGothic" charset="-128"/>
            </a:endParaRPr>
          </a:p>
          <a:p>
            <a:r>
              <a:rPr lang="en-US" altLang="en-US" dirty="0">
                <a:latin typeface="Times New Roman" charset="0"/>
                <a:ea typeface="MS PGothic" charset="-128"/>
              </a:rPr>
              <a:t>	iii. Belly breathing in infants is considered adequate because of the soft pliable bones of the chest and the strong muscular diaphragm.</a:t>
            </a:r>
            <a:endParaRPr lang="en-IN" altLang="en-US" dirty="0">
              <a:latin typeface="Times New Roman" charset="0"/>
              <a:ea typeface="MS PGothic" charset="-128"/>
            </a:endParaRPr>
          </a:p>
          <a:p>
            <a:r>
              <a:rPr lang="en-US" altLang="en-US" dirty="0">
                <a:latin typeface="Times New Roman" charset="0"/>
                <a:ea typeface="MS PGothic" charset="-128"/>
              </a:rPr>
              <a:t>	iv. </a:t>
            </a:r>
            <a:r>
              <a:rPr lang="en-US" altLang="en-US" dirty="0" err="1">
                <a:latin typeface="Times New Roman" charset="0"/>
                <a:ea typeface="MS PGothic" charset="-128"/>
              </a:rPr>
              <a:t>Bradypnea</a:t>
            </a:r>
            <a:r>
              <a:rPr lang="en-US" altLang="en-US" dirty="0">
                <a:latin typeface="Times New Roman" charset="0"/>
                <a:ea typeface="MS PGothic" charset="-128"/>
              </a:rPr>
              <a:t> (decrease in respiratory rate) is an ominous sign and indicates impending respiratory arrest</a:t>
            </a:r>
            <a:r>
              <a:rPr lang="en-US" altLang="en-US" dirty="0" smtClean="0">
                <a:latin typeface="Times New Roman" charset="0"/>
                <a:ea typeface="MS PGothic" charset="-128"/>
              </a:rPr>
              <a:t>. Do not mistake </a:t>
            </a:r>
            <a:r>
              <a:rPr lang="en-US" altLang="en-US" dirty="0" err="1" smtClean="0">
                <a:latin typeface="Times New Roman" charset="0"/>
                <a:ea typeface="MS PGothic" charset="-128"/>
              </a:rPr>
              <a:t>bradypnea</a:t>
            </a:r>
            <a:r>
              <a:rPr lang="en-US" altLang="en-US" dirty="0" smtClean="0">
                <a:latin typeface="Times New Roman" charset="0"/>
                <a:ea typeface="MS PGothic" charset="-128"/>
              </a:rPr>
              <a:t> for a sign of improvement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1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E57C585-948A-4547-8B64-819B814263FE}" type="slidenum">
              <a:rPr lang="en-US" altLang="en-US" sz="1200"/>
              <a:pPr eaLnBrk="1" hangingPunct="1"/>
              <a:t>69</a:t>
            </a:fld>
            <a:endParaRPr lang="en-US" altLang="en-US" sz="1200"/>
          </a:p>
        </p:txBody>
      </p:sp>
    </p:spTree>
    <p:extLst>
      <p:ext uri="{BB962C8B-B14F-4D97-AF65-F5344CB8AC3E}">
        <p14:creationId xmlns:p14="http://schemas.microsoft.com/office/powerpoint/2010/main" val="509054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Slide Image Placeholder 1"/>
          <p:cNvSpPr>
            <a:spLocks noGrp="1" noRot="1" noChangeAspect="1" noTextEdit="1"/>
          </p:cNvSpPr>
          <p:nvPr>
            <p:ph type="sldImg"/>
          </p:nvPr>
        </p:nvSpPr>
        <p:spPr>
          <a:ln/>
        </p:spPr>
      </p:sp>
      <p:sp>
        <p:nvSpPr>
          <p:cNvPr id="297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i="1">
              <a:latin typeface="Times New Roman" charset="0"/>
              <a:ea typeface="MS PGothic" charset="-128"/>
            </a:endParaRPr>
          </a:p>
          <a:p>
            <a:r>
              <a:rPr lang="en-US" altLang="en-US">
                <a:latin typeface="Times New Roman" charset="0"/>
                <a:ea typeface="MS PGothic" charset="-128"/>
              </a:rPr>
              <a:t>Age-related assessment findings, and developmental stage-related assessment and treatment modifications for pediatric-specific major diseases and/or emergencies</a:t>
            </a:r>
          </a:p>
          <a:p>
            <a:r>
              <a:rPr lang="en-US" altLang="en-US">
                <a:latin typeface="Times New Roman" charset="0"/>
                <a:ea typeface="MS PGothic" charset="-128"/>
              </a:rPr>
              <a:t>• Upper airway obstruction </a:t>
            </a:r>
          </a:p>
          <a:p>
            <a:r>
              <a:rPr lang="en-US" altLang="en-US">
                <a:latin typeface="Times New Roman" charset="0"/>
                <a:ea typeface="MS PGothic" charset="-128"/>
              </a:rPr>
              <a:t>• Lower airway reactive disease </a:t>
            </a:r>
          </a:p>
          <a:p>
            <a:r>
              <a:rPr lang="en-US" altLang="en-US">
                <a:latin typeface="Times New Roman" charset="0"/>
                <a:ea typeface="MS PGothic" charset="-128"/>
              </a:rPr>
              <a:t>• Respiratory distress/failure/arrest </a:t>
            </a:r>
          </a:p>
          <a:p>
            <a:r>
              <a:rPr lang="en-US" altLang="en-US">
                <a:latin typeface="Times New Roman" charset="0"/>
                <a:ea typeface="MS PGothic" charset="-128"/>
              </a:rPr>
              <a:t>• Shock</a:t>
            </a:r>
          </a:p>
        </p:txBody>
      </p:sp>
      <p:sp>
        <p:nvSpPr>
          <p:cNvPr id="297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243BBC0-46CB-A546-8758-42A079A048D9}" type="slidenum">
              <a:rPr lang="en-US" altLang="en-US" sz="1200"/>
              <a:pPr eaLnBrk="1" hangingPunct="1"/>
              <a:t>7</a:t>
            </a:fld>
            <a:endParaRPr lang="en-US" altLang="en-US" sz="1200"/>
          </a:p>
        </p:txBody>
      </p:sp>
    </p:spTree>
    <p:extLst>
      <p:ext uri="{BB962C8B-B14F-4D97-AF65-F5344CB8AC3E}">
        <p14:creationId xmlns:p14="http://schemas.microsoft.com/office/powerpoint/2010/main" val="21358408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Slide Image Placeholder 1"/>
          <p:cNvSpPr>
            <a:spLocks noGrp="1" noRot="1" noChangeAspect="1" noTextEdit="1"/>
          </p:cNvSpPr>
          <p:nvPr>
            <p:ph type="sldImg"/>
          </p:nvPr>
        </p:nvSpPr>
        <p:spPr>
          <a:ln/>
        </p:spPr>
      </p:sp>
      <p:sp>
        <p:nvSpPr>
          <p:cNvPr id="362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Circulation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Must determine if the patient has a pulse, is bleeding, or is in shock.</a:t>
            </a:r>
            <a:endParaRPr lang="en-IN" altLang="en-US" dirty="0">
              <a:latin typeface="Times New Roman" charset="0"/>
              <a:ea typeface="MS PGothic" charset="-128"/>
            </a:endParaRPr>
          </a:p>
          <a:p>
            <a:r>
              <a:rPr lang="en-US" altLang="en-US" dirty="0">
                <a:latin typeface="Times New Roman" charset="0"/>
                <a:ea typeface="MS PGothic" charset="-128"/>
              </a:rPr>
              <a:t>		(a) Infants and children can tolerate only a small amount of blood loss before circulatory compromise occurs.</a:t>
            </a:r>
            <a:endParaRPr lang="en-IN" altLang="en-US" dirty="0">
              <a:latin typeface="Times New Roman" charset="0"/>
              <a:ea typeface="MS PGothic" charset="-128"/>
            </a:endParaRPr>
          </a:p>
          <a:p>
            <a:r>
              <a:rPr lang="en-US" altLang="en-US" dirty="0">
                <a:latin typeface="Times New Roman" charset="0"/>
                <a:ea typeface="MS PGothic" charset="-128"/>
              </a:rPr>
              <a:t>	ii. In infants, palpate the brachial pulse or femoral pulse.</a:t>
            </a:r>
            <a:endParaRPr lang="en-IN" altLang="en-US" dirty="0">
              <a:latin typeface="Times New Roman" charset="0"/>
              <a:ea typeface="MS PGothic" charset="-128"/>
            </a:endParaRPr>
          </a:p>
          <a:p>
            <a:r>
              <a:rPr lang="en-US" altLang="en-US" dirty="0">
                <a:latin typeface="Times New Roman" charset="0"/>
                <a:ea typeface="MS PGothic" charset="-128"/>
              </a:rPr>
              <a:t>	iii. In children older than 1 year, palpate the carotid pulse.</a:t>
            </a:r>
            <a:endParaRPr lang="en-IN" altLang="en-US" dirty="0">
              <a:latin typeface="Times New Roman" charset="0"/>
              <a:ea typeface="MS PGothic" charset="-128"/>
            </a:endParaRPr>
          </a:p>
          <a:p>
            <a:r>
              <a:rPr lang="en-US" altLang="en-US" dirty="0">
                <a:latin typeface="Times New Roman" charset="0"/>
                <a:ea typeface="MS PGothic" charset="-128"/>
              </a:rPr>
              <a:t>	iv. Strong central pulses usually indicate that the child is not hypotensive.</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2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02E9B4-C30E-CE42-ABF8-BCA7CEF2A86A}" type="slidenum">
              <a:rPr lang="en-US" altLang="en-US" sz="1200"/>
              <a:pPr eaLnBrk="1" hangingPunct="1"/>
              <a:t>70</a:t>
            </a:fld>
            <a:endParaRPr lang="en-US" altLang="en-US" sz="1200"/>
          </a:p>
        </p:txBody>
      </p:sp>
    </p:spTree>
    <p:extLst>
      <p:ext uri="{BB962C8B-B14F-4D97-AF65-F5344CB8AC3E}">
        <p14:creationId xmlns:p14="http://schemas.microsoft.com/office/powerpoint/2010/main" val="1094932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Slide Image Placeholder 1"/>
          <p:cNvSpPr>
            <a:spLocks noGrp="1" noRot="1" noChangeAspect="1" noTextEdit="1"/>
          </p:cNvSpPr>
          <p:nvPr>
            <p:ph type="sldImg"/>
          </p:nvPr>
        </p:nvSpPr>
        <p:spPr>
          <a:ln/>
        </p:spPr>
      </p:sp>
      <p:sp>
        <p:nvSpPr>
          <p:cNvPr id="363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 Weak or absent peripheral pulses indicate decreased perfusion.</a:t>
            </a:r>
            <a:endParaRPr lang="en-IN" altLang="en-US" dirty="0">
              <a:latin typeface="Times New Roman" charset="0"/>
              <a:ea typeface="MS PGothic" charset="-128"/>
            </a:endParaRPr>
          </a:p>
          <a:p>
            <a:r>
              <a:rPr lang="en-US" altLang="en-US" dirty="0">
                <a:latin typeface="Times New Roman" charset="0"/>
                <a:ea typeface="MS PGothic" charset="-128"/>
              </a:rPr>
              <a:t>	(a) Absence of a central pulse indicates the need for CPR.</a:t>
            </a:r>
            <a:endParaRPr lang="en-IN" altLang="en-US" dirty="0">
              <a:latin typeface="Times New Roman" charset="0"/>
              <a:ea typeface="MS PGothic" charset="-128"/>
            </a:endParaRPr>
          </a:p>
          <a:p>
            <a:r>
              <a:rPr lang="en-US" altLang="en-US" dirty="0">
                <a:latin typeface="Times New Roman" charset="0"/>
                <a:ea typeface="MS PGothic" charset="-128"/>
              </a:rPr>
              <a:t>vi. Tachycardia may be an early sign of hypoxia or shock or a less serious condition such as fever, anxiety, pain, or excitement.</a:t>
            </a:r>
            <a:endParaRPr lang="en-IN" altLang="en-US" dirty="0">
              <a:latin typeface="Times New Roman" charset="0"/>
              <a:ea typeface="MS PGothic" charset="-128"/>
            </a:endParaRPr>
          </a:p>
          <a:p>
            <a:r>
              <a:rPr lang="en-US" altLang="en-US" dirty="0">
                <a:latin typeface="Times New Roman" charset="0"/>
                <a:ea typeface="MS PGothic" charset="-128"/>
              </a:rPr>
              <a:t>vii. Interpret the pulse within the context of the overall history, the PAT, and primary assessment.</a:t>
            </a:r>
            <a:endParaRPr lang="en-IN" altLang="en-US" dirty="0">
              <a:latin typeface="Times New Roman" charset="0"/>
              <a:ea typeface="MS PGothic" charset="-128"/>
            </a:endParaRPr>
          </a:p>
          <a:p>
            <a:r>
              <a:rPr lang="en-US" altLang="en-US" dirty="0">
                <a:latin typeface="Times New Roman" charset="0"/>
                <a:ea typeface="MS PGothic" charset="-128"/>
              </a:rPr>
              <a:t>viii. A trend of an increasing or decreasing pulse rate may suggest worsening hypoxia or shock or improvement after treatment.</a:t>
            </a:r>
            <a:endParaRPr lang="en-IN" altLang="en-US" dirty="0">
              <a:latin typeface="Times New Roman" charset="0"/>
              <a:ea typeface="MS PGothic" charset="-128"/>
            </a:endParaRPr>
          </a:p>
          <a:p>
            <a:r>
              <a:rPr lang="en-US" altLang="en-US" dirty="0">
                <a:latin typeface="Times New Roman" charset="0"/>
                <a:ea typeface="MS PGothic" charset="-128"/>
              </a:rPr>
              <a:t>	(a) When hypoxia or shock becomes critical, bradycardia occurs</a:t>
            </a:r>
            <a:r>
              <a:rPr lang="en-US" altLang="en-US" dirty="0" smtClean="0">
                <a:latin typeface="Times New Roman" charset="0"/>
                <a:ea typeface="MS PGothic" charset="-128"/>
              </a:rPr>
              <a:t>. Bradycardia is a condition in which the heart rate is less than 80bpm in children or less than 100 bpm in infants.</a:t>
            </a:r>
            <a:endParaRPr lang="en-IN" altLang="en-US" dirty="0">
              <a:latin typeface="Times New Roman" charset="0"/>
              <a:ea typeface="MS PGothic" charset="-128"/>
            </a:endParaRPr>
          </a:p>
          <a:p>
            <a:r>
              <a:rPr lang="en-US" altLang="en-US" dirty="0">
                <a:latin typeface="Times New Roman" charset="0"/>
                <a:ea typeface="MS PGothic" charset="-128"/>
              </a:rPr>
              <a:t>	(b) Bradycardia in a pediatric patient often indicates impending cardiopulmonary arrest.</a:t>
            </a:r>
            <a:endParaRPr lang="en-IN" altLang="en-US" dirty="0">
              <a:latin typeface="Times New Roman" charset="0"/>
              <a:ea typeface="MS PGothic" charset="-128"/>
            </a:endParaRPr>
          </a:p>
          <a:p>
            <a:r>
              <a:rPr lang="en-US" altLang="en-US" dirty="0">
                <a:latin typeface="Times New Roman" charset="0"/>
                <a:ea typeface="MS PGothic" charset="-128"/>
              </a:rPr>
              <a:t>ix. Feel the skin for temperature and moisture.</a:t>
            </a:r>
            <a:endParaRPr lang="en-IN" altLang="en-US" dirty="0">
              <a:latin typeface="Times New Roman" charset="0"/>
              <a:ea typeface="MS PGothic" charset="-128"/>
            </a:endParaRPr>
          </a:p>
          <a:p>
            <a:r>
              <a:rPr lang="en-US" altLang="en-US" dirty="0">
                <a:latin typeface="Times New Roman" charset="0"/>
                <a:ea typeface="MS PGothic" charset="-128"/>
              </a:rPr>
              <a:t>x. Estimate the capillary refill </a:t>
            </a:r>
            <a:r>
              <a:rPr lang="en-US" altLang="en-US" dirty="0" smtClean="0">
                <a:latin typeface="Times New Roman" charset="0"/>
                <a:ea typeface="MS PGothic" charset="-128"/>
              </a:rPr>
              <a:t>time</a:t>
            </a:r>
            <a:r>
              <a:rPr lang="en-US" altLang="en-US" baseline="0" dirty="0" smtClean="0">
                <a:latin typeface="Times New Roman" charset="0"/>
                <a:ea typeface="MS PGothic" charset="-128"/>
              </a:rPr>
              <a:t> by squeezing the end of a finger or toe until the nail bed blanches then watch for return of blood to the area.</a:t>
            </a:r>
            <a:endParaRPr lang="en-IN" altLang="en-US" dirty="0">
              <a:latin typeface="Times New Roman" charset="0"/>
              <a:ea typeface="MS PGothic" charset="-128"/>
            </a:endParaRPr>
          </a:p>
          <a:p>
            <a:r>
              <a:rPr lang="en-US" altLang="en-US" dirty="0">
                <a:latin typeface="Times New Roman" charset="0"/>
                <a:ea typeface="MS PGothic" charset="-128"/>
              </a:rPr>
              <a:t>	(a) Color should return within 2 </a:t>
            </a:r>
            <a:r>
              <a:rPr lang="en-US" altLang="en-US" dirty="0" smtClean="0">
                <a:latin typeface="Times New Roman" charset="0"/>
                <a:ea typeface="MS PGothic" charset="-128"/>
              </a:rPr>
              <a:t>seconds,</a:t>
            </a:r>
            <a:r>
              <a:rPr lang="en-US" altLang="en-US" baseline="0" dirty="0" smtClean="0">
                <a:latin typeface="Times New Roman" charset="0"/>
                <a:ea typeface="MS PGothic" charset="-128"/>
              </a:rPr>
              <a:t> or about as long as it take to say “capillary refill.”</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3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E554F2D-C8BC-BE4E-B95C-1D28BE641210}" type="slidenum">
              <a:rPr lang="en-US" altLang="en-US" sz="1200"/>
              <a:pPr eaLnBrk="1" hangingPunct="1"/>
              <a:t>71</a:t>
            </a:fld>
            <a:endParaRPr lang="en-US" altLang="en-US" sz="1200"/>
          </a:p>
        </p:txBody>
      </p:sp>
    </p:spTree>
    <p:extLst>
      <p:ext uri="{BB962C8B-B14F-4D97-AF65-F5344CB8AC3E}">
        <p14:creationId xmlns:p14="http://schemas.microsoft.com/office/powerpoint/2010/main" val="20076391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Slide Image Placeholder 1"/>
          <p:cNvSpPr>
            <a:spLocks noGrp="1" noRot="1" noChangeAspect="1" noTextEdit="1"/>
          </p:cNvSpPr>
          <p:nvPr>
            <p:ph type="sldImg"/>
          </p:nvPr>
        </p:nvSpPr>
        <p:spPr>
          <a:ln/>
        </p:spPr>
      </p:sp>
      <p:sp>
        <p:nvSpPr>
          <p:cNvPr id="364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Disability</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Use the AVPU scale or the pediatric Glasgow Coma Scale to assess level of consciousness.</a:t>
            </a:r>
            <a:endParaRPr lang="en-IN" altLang="en-US" dirty="0">
              <a:latin typeface="Times New Roman" charset="0"/>
              <a:ea typeface="MS PGothic" charset="-128"/>
            </a:endParaRPr>
          </a:p>
          <a:p>
            <a:r>
              <a:rPr lang="en-US" altLang="en-US" dirty="0">
                <a:latin typeface="Times New Roman" charset="0"/>
                <a:ea typeface="MS PGothic" charset="-128"/>
              </a:rPr>
              <a:t>	ii. Check the responses of pupils.</a:t>
            </a:r>
            <a:endParaRPr lang="en-IN" altLang="en-US" dirty="0">
              <a:latin typeface="Times New Roman" charset="0"/>
              <a:ea typeface="MS PGothic" charset="-128"/>
            </a:endParaRPr>
          </a:p>
          <a:p>
            <a:r>
              <a:rPr lang="en-US" altLang="en-US" dirty="0">
                <a:latin typeface="Times New Roman" charset="0"/>
                <a:ea typeface="MS PGothic" charset="-128"/>
              </a:rPr>
              <a:t>		(a) A normal pupil constricts after a light stimulus.</a:t>
            </a:r>
            <a:endParaRPr lang="en-IN" altLang="en-US" dirty="0">
              <a:latin typeface="Times New Roman" charset="0"/>
              <a:ea typeface="MS PGothic" charset="-128"/>
            </a:endParaRPr>
          </a:p>
          <a:p>
            <a:r>
              <a:rPr lang="en-US" altLang="en-US" dirty="0">
                <a:latin typeface="Times New Roman" charset="0"/>
                <a:ea typeface="MS PGothic" charset="-128"/>
              </a:rPr>
              <a:t>		(b) Pupillary response may be abnormal in the presence of drugs, ongoing seizures, hypoxia, or brain injury.</a:t>
            </a:r>
            <a:endParaRPr lang="en-IN" altLang="en-US" dirty="0">
              <a:latin typeface="Times New Roman" charset="0"/>
              <a:ea typeface="MS PGothic" charset="-128"/>
            </a:endParaRPr>
          </a:p>
          <a:p>
            <a:r>
              <a:rPr lang="en-US" altLang="en-US" dirty="0">
                <a:latin typeface="Times New Roman" charset="0"/>
                <a:ea typeface="MS PGothic" charset="-128"/>
              </a:rPr>
              <a:t>	iii. Look for symmetric movement of the </a:t>
            </a:r>
            <a:r>
              <a:rPr lang="en-US" altLang="en-US" dirty="0" smtClean="0">
                <a:latin typeface="Times New Roman" charset="0"/>
                <a:ea typeface="MS PGothic" charset="-128"/>
              </a:rPr>
              <a:t>extremities,</a:t>
            </a:r>
            <a:r>
              <a:rPr lang="en-US" altLang="en-US" baseline="0" dirty="0" smtClean="0">
                <a:latin typeface="Times New Roman" charset="0"/>
                <a:ea typeface="MS PGothic" charset="-128"/>
              </a:rPr>
              <a:t> note any weakness difficulty walking.</a:t>
            </a:r>
            <a:endParaRPr lang="en-IN" altLang="en-US" dirty="0">
              <a:latin typeface="Times New Roman" charset="0"/>
              <a:ea typeface="MS PGothic" charset="-128"/>
            </a:endParaRPr>
          </a:p>
          <a:p>
            <a:r>
              <a:rPr lang="en-US" altLang="en-US" dirty="0">
                <a:latin typeface="Times New Roman" charset="0"/>
                <a:ea typeface="MS PGothic" charset="-128"/>
              </a:rPr>
              <a:t>	iv. Pain is present with most types of injury.</a:t>
            </a:r>
            <a:endParaRPr lang="en-IN" altLang="en-US" dirty="0">
              <a:latin typeface="Times New Roman" charset="0"/>
              <a:ea typeface="MS PGothic" charset="-128"/>
            </a:endParaRPr>
          </a:p>
          <a:p>
            <a:r>
              <a:rPr lang="en-US" altLang="en-US" dirty="0">
                <a:latin typeface="Times New Roman" charset="0"/>
                <a:ea typeface="MS PGothic" charset="-128"/>
              </a:rPr>
              <a:t>		(a) Inadequate treatment of pain has many adverse effects on the pediatric patient and the family.</a:t>
            </a:r>
            <a:endParaRPr lang="en-IN" altLang="en-US" dirty="0">
              <a:latin typeface="Times New Roman" charset="0"/>
              <a:ea typeface="MS PGothic" charset="-128"/>
            </a:endParaRPr>
          </a:p>
          <a:p>
            <a:r>
              <a:rPr lang="en-US" altLang="en-US" dirty="0">
                <a:latin typeface="Times New Roman" charset="0"/>
                <a:ea typeface="MS PGothic" charset="-128"/>
              </a:rPr>
              <a:t>	v. Assessment of pain must take into consideration the developmental age of the patient.</a:t>
            </a:r>
            <a:endParaRPr lang="en-IN" altLang="en-US" dirty="0">
              <a:latin typeface="Times New Roman" charset="0"/>
              <a:ea typeface="MS PGothic" charset="-128"/>
            </a:endParaRPr>
          </a:p>
          <a:p>
            <a:r>
              <a:rPr lang="en-US" altLang="en-US" dirty="0">
                <a:latin typeface="Times New Roman" charset="0"/>
                <a:ea typeface="MS PGothic" charset="-128"/>
              </a:rPr>
              <a:t>		(a) The ability to recognize pain will improve as the patient becomes older.</a:t>
            </a:r>
            <a:endParaRPr lang="en-IN" altLang="en-US" dirty="0">
              <a:latin typeface="Times New Roman" charset="0"/>
              <a:ea typeface="MS PGothic" charset="-128"/>
            </a:endParaRPr>
          </a:p>
          <a:p>
            <a:r>
              <a:rPr lang="en-US" altLang="en-US" dirty="0">
                <a:latin typeface="Times New Roman" charset="0"/>
                <a:ea typeface="MS PGothic" charset="-128"/>
              </a:rPr>
              <a:t>		(b) The Wong-Baker FACES Scale is helpful in assessing level of pain.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4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83D6CC3-50AD-BC4E-9834-E10BA62E4C71}" type="slidenum">
              <a:rPr lang="en-US" altLang="en-US" sz="1200"/>
              <a:pPr eaLnBrk="1" hangingPunct="1"/>
              <a:t>72</a:t>
            </a:fld>
            <a:endParaRPr lang="en-US" altLang="en-US" sz="1200"/>
          </a:p>
        </p:txBody>
      </p:sp>
    </p:spTree>
    <p:extLst>
      <p:ext uri="{BB962C8B-B14F-4D97-AF65-F5344CB8AC3E}">
        <p14:creationId xmlns:p14="http://schemas.microsoft.com/office/powerpoint/2010/main" val="112835087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Slide Image Placeholder 1"/>
          <p:cNvSpPr>
            <a:spLocks noGrp="1" noRot="1" noChangeAspect="1" noTextEdit="1"/>
          </p:cNvSpPr>
          <p:nvPr>
            <p:ph type="sldImg"/>
          </p:nvPr>
        </p:nvSpPr>
        <p:spPr>
          <a:ln/>
        </p:spPr>
      </p:sp>
      <p:sp>
        <p:nvSpPr>
          <p:cNvPr id="365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Exposure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hands-on ABCs require that the caregiver remove part of the pediatric patient’s clothing to allow observation of the face, chest wall, and skin.</a:t>
            </a:r>
            <a:endParaRPr lang="en-IN" altLang="en-US" dirty="0">
              <a:latin typeface="Times New Roman" charset="0"/>
              <a:ea typeface="MS PGothic" charset="-128"/>
            </a:endParaRPr>
          </a:p>
          <a:p>
            <a:r>
              <a:rPr lang="en-US" altLang="en-US" dirty="0">
                <a:latin typeface="Times New Roman" charset="0"/>
                <a:ea typeface="MS PGothic" charset="-128"/>
              </a:rPr>
              <a:t>		(a) Be careful to avoid heat loss by covering the patient as soon as possible.</a:t>
            </a:r>
            <a:endParaRPr lang="en-IN" altLang="en-US" dirty="0">
              <a:latin typeface="Times New Roman" charset="0"/>
              <a:ea typeface="MS PGothic" charset="-128"/>
            </a:endParaRPr>
          </a:p>
          <a:p>
            <a:r>
              <a:rPr lang="en-US" altLang="en-US" dirty="0">
                <a:latin typeface="Times New Roman" charset="0"/>
                <a:ea typeface="MS PGothic" charset="-128"/>
              </a:rPr>
              <a:t>	ii. Pediatric population is more prone to hypothermic events due to immature thermoregulatory system, thinner skin, and a lack of subcutaneous fat.</a:t>
            </a:r>
            <a:endParaRPr lang="en-IN" altLang="en-US" dirty="0">
              <a:latin typeface="Times New Roman" charset="0"/>
              <a:ea typeface="MS PGothic" charset="-128"/>
            </a:endParaRPr>
          </a:p>
          <a:p>
            <a:r>
              <a:rPr lang="en-US" altLang="en-US" dirty="0">
                <a:latin typeface="Times New Roman" charset="0"/>
                <a:ea typeface="MS PGothic" charset="-128"/>
              </a:rPr>
              <a:t>		(a) Infants younger than 6 months lack the ability to shiver in response to cold. </a:t>
            </a:r>
            <a:endParaRPr lang="en-IN" altLang="en-US" dirty="0">
              <a:latin typeface="Times New Roman" charset="0"/>
              <a:ea typeface="MS PGothic" charset="-128"/>
            </a:endParaRPr>
          </a:p>
          <a:p>
            <a:r>
              <a:rPr lang="en-US" altLang="en-US" dirty="0">
                <a:latin typeface="Times New Roman" charset="0"/>
                <a:ea typeface="MS PGothic" charset="-128"/>
              </a:rPr>
              <a:t>		(b) Newborns and infants less than 1 month are the most susceptible to hypothermia.</a:t>
            </a:r>
            <a:endParaRPr lang="en-IN" altLang="en-US" dirty="0">
              <a:latin typeface="Times New Roman" charset="0"/>
              <a:ea typeface="MS PGothic" charset="-128"/>
            </a:endParaRPr>
          </a:p>
          <a:p>
            <a:r>
              <a:rPr lang="en-US" altLang="en-US" dirty="0">
                <a:latin typeface="Times New Roman" charset="0"/>
                <a:ea typeface="MS PGothic" charset="-128"/>
              </a:rPr>
              <a:t>	iii. Infants and young children should be kept warm during transport or when the patient is exposed to assess or reassess an injury.</a:t>
            </a:r>
            <a:endParaRPr lang="en-IN" altLang="en-US" dirty="0">
              <a:latin typeface="Times New Roman" charset="0"/>
              <a:ea typeface="MS PGothic" charset="-128"/>
            </a:endParaRPr>
          </a:p>
          <a:p>
            <a:r>
              <a:rPr lang="en-US" altLang="en-US" dirty="0">
                <a:latin typeface="Times New Roman" charset="0"/>
                <a:ea typeface="MS PGothic" charset="-128"/>
              </a:rPr>
              <a:t>		(a) Cover the head: Up to 50% of heat loss can occur with a head that is larger in proportion to the rest of the body.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5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7924EB-2C15-3246-8E92-159B1D513EAC}" type="slidenum">
              <a:rPr lang="en-US" altLang="en-US" sz="1200"/>
              <a:pPr eaLnBrk="1" hangingPunct="1"/>
              <a:t>73</a:t>
            </a:fld>
            <a:endParaRPr lang="en-US" altLang="en-US" sz="1200"/>
          </a:p>
        </p:txBody>
      </p:sp>
    </p:spTree>
    <p:extLst>
      <p:ext uri="{BB962C8B-B14F-4D97-AF65-F5344CB8AC3E}">
        <p14:creationId xmlns:p14="http://schemas.microsoft.com/office/powerpoint/2010/main" val="19125867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Slide Image Placeholder 1"/>
          <p:cNvSpPr>
            <a:spLocks noGrp="1" noRot="1" noChangeAspect="1" noTextEdit="1"/>
          </p:cNvSpPr>
          <p:nvPr>
            <p:ph type="sldImg"/>
          </p:nvPr>
        </p:nvSpPr>
        <p:spPr>
          <a:ln/>
        </p:spPr>
      </p:sp>
      <p:sp>
        <p:nvSpPr>
          <p:cNvPr id="366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p>
          <a:p>
            <a:r>
              <a:rPr lang="en-US" altLang="en-US" dirty="0">
                <a:latin typeface="Times New Roman" charset="0"/>
                <a:ea typeface="MS PGothic" charset="-128"/>
              </a:rPr>
              <a:t>4. Transport decision</a:t>
            </a:r>
          </a:p>
          <a:p>
            <a:r>
              <a:rPr lang="en-US" altLang="en-US" dirty="0">
                <a:latin typeface="Times New Roman" charset="0"/>
                <a:ea typeface="MS PGothic" charset="-128"/>
              </a:rPr>
              <a:t>	a. Determine whether rapid transport to the hospital is indicated.</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If the pediatric patient is in stable condition, obtain a patient history, perform a secondary assessment at the scene, transport, and provide additional treatment as needed.</a:t>
            </a:r>
            <a:endParaRPr lang="en-IN" altLang="en-US" dirty="0">
              <a:latin typeface="Times New Roman" charset="0"/>
              <a:ea typeface="MS PGothic" charset="-128"/>
            </a:endParaRPr>
          </a:p>
          <a:p>
            <a:r>
              <a:rPr lang="en-US" altLang="en-US" dirty="0">
                <a:latin typeface="Times New Roman" charset="0"/>
                <a:ea typeface="MS PGothic" charset="-128"/>
              </a:rPr>
              <a:t>		ii. Rapid transport is indicated if any of the following conditions exist:</a:t>
            </a:r>
            <a:endParaRPr lang="en-IN" altLang="en-US" dirty="0">
              <a:latin typeface="Times New Roman" charset="0"/>
              <a:ea typeface="MS PGothic" charset="-128"/>
            </a:endParaRPr>
          </a:p>
          <a:p>
            <a:r>
              <a:rPr lang="en-US" altLang="en-US" dirty="0">
                <a:latin typeface="Times New Roman" charset="0"/>
                <a:ea typeface="MS PGothic" charset="-128"/>
              </a:rPr>
              <a:t>			(a) A significant MOI with the addition of:</a:t>
            </a:r>
            <a:endParaRPr lang="en-IN" altLang="en-US" dirty="0">
              <a:latin typeface="Times New Roman" charset="0"/>
              <a:ea typeface="MS PGothic" charset="-128"/>
            </a:endParaRPr>
          </a:p>
          <a:p>
            <a:r>
              <a:rPr lang="en-US" altLang="en-US" dirty="0">
                <a:latin typeface="Times New Roman" charset="0"/>
                <a:ea typeface="MS PGothic" charset="-128"/>
              </a:rPr>
              <a:t>				(1) Any fall from a height equal to or greater than a pediatric patient’s height, especially with a headfirst </a:t>
            </a:r>
            <a:r>
              <a:rPr lang="en-US" altLang="en-US" dirty="0" smtClean="0">
                <a:latin typeface="Times New Roman" charset="0"/>
                <a:ea typeface="MS PGothic" charset="-128"/>
              </a:rPr>
              <a:t>landing. </a:t>
            </a:r>
            <a:r>
              <a:rPr lang="en-US" altLang="en-US" dirty="0" smtClean="0"/>
              <a:t>Compared to adults, pediatric patients have proportionately larger heads. When they fall from a significant height, gravity usually takes them headfirst. This is why head trauma is the most common cause of traumatic death in the pediatric patient</a:t>
            </a:r>
            <a:endParaRPr lang="en-IN" altLang="en-US" dirty="0">
              <a:latin typeface="Times New Roman" charset="0"/>
              <a:ea typeface="MS PGothic" charset="-128"/>
            </a:endParaRPr>
          </a:p>
          <a:p>
            <a:r>
              <a:rPr lang="en-US" altLang="en-US" dirty="0">
                <a:latin typeface="Times New Roman" charset="0"/>
                <a:ea typeface="MS PGothic" charset="-128"/>
              </a:rPr>
              <a:t>				(2) Bicycle </a:t>
            </a:r>
            <a:r>
              <a:rPr lang="en-US" altLang="en-US" dirty="0" smtClean="0">
                <a:latin typeface="Times New Roman" charset="0"/>
                <a:ea typeface="MS PGothic" charset="-128"/>
              </a:rPr>
              <a:t>crash(when not wearing</a:t>
            </a:r>
            <a:r>
              <a:rPr lang="en-US" altLang="en-US" baseline="0" dirty="0" smtClean="0">
                <a:latin typeface="Times New Roman" charset="0"/>
                <a:ea typeface="MS PGothic" charset="-128"/>
              </a:rPr>
              <a:t> a helmet)</a:t>
            </a:r>
            <a:endParaRPr lang="en-IN" altLang="en-US" dirty="0">
              <a:latin typeface="Times New Roman" charset="0"/>
              <a:ea typeface="MS PGothic" charset="-128"/>
            </a:endParaRPr>
          </a:p>
          <a:p>
            <a:r>
              <a:rPr lang="en-US" altLang="en-US" dirty="0">
                <a:latin typeface="Times New Roman" charset="0"/>
                <a:ea typeface="MS PGothic" charset="-128"/>
              </a:rPr>
              <a:t>			(b) A history compatible with a serious illness</a:t>
            </a:r>
            <a:endParaRPr lang="en-IN" altLang="en-US" dirty="0">
              <a:latin typeface="Times New Roman" charset="0"/>
              <a:ea typeface="MS PGothic" charset="-128"/>
            </a:endParaRPr>
          </a:p>
          <a:p>
            <a:r>
              <a:rPr lang="en-US" altLang="en-US" dirty="0">
                <a:latin typeface="Times New Roman" charset="0"/>
                <a:ea typeface="MS PGothic" charset="-128"/>
              </a:rPr>
              <a:t>			(c) A physical abnormality noted during the primary assessment</a:t>
            </a:r>
            <a:endParaRPr lang="en-IN" altLang="en-US" dirty="0">
              <a:latin typeface="Times New Roman" charset="0"/>
              <a:ea typeface="MS PGothic" charset="-128"/>
            </a:endParaRPr>
          </a:p>
          <a:p>
            <a:r>
              <a:rPr lang="en-US" altLang="en-US" dirty="0">
                <a:latin typeface="Times New Roman" charset="0"/>
                <a:ea typeface="MS PGothic" charset="-128"/>
              </a:rPr>
              <a:t>			(d) A potentially serious anatomic abnormality</a:t>
            </a:r>
            <a:endParaRPr lang="en-IN" altLang="en-US" dirty="0">
              <a:latin typeface="Times New Roman" charset="0"/>
              <a:ea typeface="MS PGothic" charset="-128"/>
            </a:endParaRPr>
          </a:p>
          <a:p>
            <a:r>
              <a:rPr lang="en-US" altLang="en-US" dirty="0">
                <a:latin typeface="Times New Roman" charset="0"/>
                <a:ea typeface="MS PGothic" charset="-128"/>
              </a:rPr>
              <a:t>			(e) Significant pain</a:t>
            </a:r>
            <a:endParaRPr lang="en-IN" altLang="en-US" dirty="0">
              <a:latin typeface="Times New Roman" charset="0"/>
              <a:ea typeface="MS PGothic" charset="-128"/>
            </a:endParaRPr>
          </a:p>
          <a:p>
            <a:r>
              <a:rPr lang="en-US" altLang="en-US" dirty="0">
                <a:latin typeface="Times New Roman" charset="0"/>
                <a:ea typeface="MS PGothic" charset="-128"/>
              </a:rPr>
              <a:t>			(f) Abnormal level of consciousness, AMS, and/or any signs or symptoms of shock</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6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C016896-DECA-9644-A074-48B09538AEE3}" type="slidenum">
              <a:rPr lang="en-US" altLang="en-US" sz="1200"/>
              <a:pPr eaLnBrk="1" hangingPunct="1"/>
              <a:t>74</a:t>
            </a:fld>
            <a:endParaRPr lang="en-US" altLang="en-US" sz="1200"/>
          </a:p>
        </p:txBody>
      </p:sp>
    </p:spTree>
    <p:extLst>
      <p:ext uri="{BB962C8B-B14F-4D97-AF65-F5344CB8AC3E}">
        <p14:creationId xmlns:p14="http://schemas.microsoft.com/office/powerpoint/2010/main" val="13099260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Slide Image Placeholder 1"/>
          <p:cNvSpPr>
            <a:spLocks noGrp="1" noRot="1" noChangeAspect="1" noTextEdit="1"/>
          </p:cNvSpPr>
          <p:nvPr>
            <p:ph type="sldImg"/>
          </p:nvPr>
        </p:nvSpPr>
        <p:spPr>
          <a:ln/>
        </p:spPr>
      </p:sp>
      <p:sp>
        <p:nvSpPr>
          <p:cNvPr id="367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Also consider the following when making a transport decision: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The type of clinical problem</a:t>
            </a:r>
            <a:r>
              <a:rPr lang="en-US" altLang="en-US" dirty="0" smtClean="0">
                <a:latin typeface="Times New Roman" charset="0"/>
                <a:ea typeface="MS PGothic" charset="-128"/>
              </a:rPr>
              <a:t>. (injury vs illness)</a:t>
            </a:r>
            <a:endParaRPr lang="en-IN" altLang="en-US" dirty="0">
              <a:latin typeface="Times New Roman" charset="0"/>
              <a:ea typeface="MS PGothic" charset="-128"/>
            </a:endParaRPr>
          </a:p>
          <a:p>
            <a:r>
              <a:rPr lang="en-US" altLang="en-US" dirty="0">
                <a:latin typeface="Times New Roman" charset="0"/>
                <a:ea typeface="MS PGothic" charset="-128"/>
              </a:rPr>
              <a:t>	ii. The expected benefits of ALS treatment in the field.</a:t>
            </a:r>
            <a:endParaRPr lang="en-IN" altLang="en-US" dirty="0">
              <a:latin typeface="Times New Roman" charset="0"/>
              <a:ea typeface="MS PGothic" charset="-128"/>
            </a:endParaRPr>
          </a:p>
          <a:p>
            <a:r>
              <a:rPr lang="en-US" altLang="en-US" dirty="0">
                <a:latin typeface="Times New Roman" charset="0"/>
                <a:ea typeface="MS PGothic" charset="-128"/>
              </a:rPr>
              <a:t>	iii. Local EMS system treatment and transport protocols.</a:t>
            </a:r>
            <a:endParaRPr lang="en-IN" altLang="en-US" dirty="0">
              <a:latin typeface="Times New Roman" charset="0"/>
              <a:ea typeface="MS PGothic" charset="-128"/>
            </a:endParaRPr>
          </a:p>
          <a:p>
            <a:r>
              <a:rPr lang="en-US" altLang="en-US" dirty="0">
                <a:latin typeface="Times New Roman" charset="0"/>
                <a:ea typeface="MS PGothic" charset="-128"/>
              </a:rPr>
              <a:t>	iv. Your comfort level.</a:t>
            </a:r>
            <a:endParaRPr lang="en-IN" altLang="en-US" dirty="0">
              <a:latin typeface="Times New Roman" charset="0"/>
              <a:ea typeface="MS PGothic" charset="-128"/>
            </a:endParaRPr>
          </a:p>
          <a:p>
            <a:r>
              <a:rPr lang="en-US" altLang="en-US" dirty="0">
                <a:latin typeface="Times New Roman" charset="0"/>
                <a:ea typeface="MS PGothic" charset="-128"/>
              </a:rPr>
              <a:t>	v. Transport time to the hospital.</a:t>
            </a:r>
            <a:endParaRPr lang="en-IN" altLang="en-US" dirty="0">
              <a:latin typeface="Times New Roman" charset="0"/>
              <a:ea typeface="MS PGothic" charset="-128"/>
            </a:endParaRPr>
          </a:p>
          <a:p>
            <a:r>
              <a:rPr lang="en-US" altLang="en-US" dirty="0">
                <a:latin typeface="Times New Roman" charset="0"/>
                <a:ea typeface="MS PGothic" charset="-128"/>
              </a:rPr>
              <a:t>c.  If the pediatric patient’s condition is urgent, then initiate immediate transport to the closest appropriate facility.</a:t>
            </a:r>
            <a:endParaRPr lang="en-IN" altLang="en-US" dirty="0">
              <a:latin typeface="Times New Roman" charset="0"/>
              <a:ea typeface="MS PGothic" charset="-128"/>
            </a:endParaRPr>
          </a:p>
          <a:p>
            <a:r>
              <a:rPr lang="en-US" altLang="en-US" dirty="0">
                <a:latin typeface="Times New Roman" charset="0"/>
                <a:ea typeface="MS PGothic" charset="-128"/>
              </a:rPr>
              <a:t>d. Specialty facilities such as trauma centers or children’s hospitals have the training, staff, and equipment to provide complete care for all levels of pediatric patients.</a:t>
            </a:r>
            <a:endParaRPr lang="en-IN" altLang="en-US" dirty="0">
              <a:latin typeface="Times New Roman" charset="0"/>
              <a:ea typeface="MS PGothic" charset="-128"/>
            </a:endParaRPr>
          </a:p>
          <a:p>
            <a:r>
              <a:rPr lang="en-US" altLang="en-US" dirty="0">
                <a:latin typeface="Times New Roman" charset="0"/>
                <a:ea typeface="MS PGothic" charset="-128"/>
              </a:rPr>
              <a:t>e.  The most appropriate facility is not always the closest. Ask yourself:</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Can I deliver the pediatric patient to the most appropriate facility without risk or delay to the pediatric patient?</a:t>
            </a:r>
            <a:endParaRPr lang="en-IN" altLang="en-US" dirty="0">
              <a:latin typeface="Times New Roman" charset="0"/>
              <a:ea typeface="MS PGothic" charset="-128"/>
            </a:endParaRPr>
          </a:p>
          <a:p>
            <a:r>
              <a:rPr lang="en-US" altLang="en-US" dirty="0">
                <a:latin typeface="Times New Roman" charset="0"/>
                <a:ea typeface="MS PGothic" charset="-128"/>
              </a:rPr>
              <a:t>	ii.</a:t>
            </a:r>
            <a:r>
              <a:rPr lang="en-US" altLang="en-US" i="1" dirty="0">
                <a:latin typeface="Times New Roman" charset="0"/>
                <a:ea typeface="MS PGothic" charset="-128"/>
              </a:rPr>
              <a:t>  </a:t>
            </a:r>
            <a:r>
              <a:rPr lang="en-US" altLang="en-US" dirty="0">
                <a:latin typeface="Times New Roman" charset="0"/>
                <a:ea typeface="MS PGothic" charset="-128"/>
              </a:rPr>
              <a:t>If the answer is no, transport the pediatric patient to the closest facility.</a:t>
            </a:r>
            <a:endParaRPr lang="en-IN" altLang="en-US" dirty="0">
              <a:latin typeface="Times New Roman" charset="0"/>
              <a:ea typeface="MS PGothic" charset="-128"/>
            </a:endParaRPr>
          </a:p>
          <a:p>
            <a:endParaRPr lang="en-US" altLang="en-US" dirty="0">
              <a:latin typeface="Times New Roman" charset="0"/>
              <a:ea typeface="MS PGothic" charset="-128"/>
            </a:endParaRPr>
          </a:p>
          <a:p>
            <a:endParaRPr lang="en-US" altLang="en-US" dirty="0">
              <a:latin typeface="Times New Roman" charset="0"/>
              <a:ea typeface="MS PGothic" charset="-128"/>
            </a:endParaRPr>
          </a:p>
        </p:txBody>
      </p:sp>
      <p:sp>
        <p:nvSpPr>
          <p:cNvPr id="367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8EFBFFC-AC0B-694C-8C62-40F3949CDBE4}" type="slidenum">
              <a:rPr lang="en-US" altLang="en-US" sz="1200"/>
              <a:pPr eaLnBrk="1" hangingPunct="1"/>
              <a:t>75</a:t>
            </a:fld>
            <a:endParaRPr lang="en-US" altLang="en-US" sz="1200"/>
          </a:p>
        </p:txBody>
      </p:sp>
    </p:spTree>
    <p:extLst>
      <p:ext uri="{BB962C8B-B14F-4D97-AF65-F5344CB8AC3E}">
        <p14:creationId xmlns:p14="http://schemas.microsoft.com/office/powerpoint/2010/main" val="20715342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Slide Image Placeholder 1"/>
          <p:cNvSpPr>
            <a:spLocks noGrp="1" noRot="1" noChangeAspect="1" noTextEdit="1"/>
          </p:cNvSpPr>
          <p:nvPr>
            <p:ph type="sldImg"/>
          </p:nvPr>
        </p:nvSpPr>
        <p:spPr>
          <a:ln/>
        </p:spPr>
      </p:sp>
      <p:sp>
        <p:nvSpPr>
          <p:cNvPr id="368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Pediatric patients weighing less than 40 pounds who do not require spinal immobilization should be transported in a car seat.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 seat should be chosen to fit the appropriate weight of the pediatric patient.</a:t>
            </a:r>
            <a:endParaRPr lang="en-IN" altLang="en-US" dirty="0">
              <a:latin typeface="Times New Roman" charset="0"/>
              <a:ea typeface="MS PGothic" charset="-128"/>
            </a:endParaRPr>
          </a:p>
          <a:p>
            <a:r>
              <a:rPr lang="en-US" altLang="en-US" dirty="0">
                <a:latin typeface="Times New Roman" charset="0"/>
                <a:ea typeface="MS PGothic" charset="-128"/>
              </a:rPr>
              <a:t>g.  To mount a car seat to a stretcher: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Place the head of the stretcher in an upright position.</a:t>
            </a:r>
            <a:endParaRPr lang="en-IN" altLang="en-US" dirty="0">
              <a:latin typeface="Times New Roman" charset="0"/>
              <a:ea typeface="MS PGothic" charset="-128"/>
            </a:endParaRPr>
          </a:p>
          <a:p>
            <a:r>
              <a:rPr lang="en-US" altLang="en-US" dirty="0">
                <a:latin typeface="Times New Roman" charset="0"/>
                <a:ea typeface="MS PGothic" charset="-128"/>
              </a:rPr>
              <a:t>	ii. Place the seat so it is against the back of the stretcher.</a:t>
            </a:r>
            <a:endParaRPr lang="en-IN" altLang="en-US" dirty="0">
              <a:latin typeface="Times New Roman" charset="0"/>
              <a:ea typeface="MS PGothic" charset="-128"/>
            </a:endParaRPr>
          </a:p>
          <a:p>
            <a:r>
              <a:rPr lang="en-US" altLang="en-US" dirty="0">
                <a:latin typeface="Times New Roman" charset="0"/>
                <a:ea typeface="MS PGothic" charset="-128"/>
              </a:rPr>
              <a:t>	iii.  Secure one of the stretcher straps from the upper portion of the stretcher through the seatbelt positions on the car seat and strap it tightly to the stretcher.</a:t>
            </a:r>
            <a:endParaRPr lang="en-IN" altLang="en-US" dirty="0">
              <a:latin typeface="Times New Roman" charset="0"/>
              <a:ea typeface="MS PGothic" charset="-128"/>
            </a:endParaRPr>
          </a:p>
          <a:p>
            <a:r>
              <a:rPr lang="en-US" altLang="en-US" dirty="0">
                <a:latin typeface="Times New Roman" charset="0"/>
                <a:ea typeface="MS PGothic" charset="-128"/>
              </a:rPr>
              <a:t>	iv.  Repeat on the lower portion of the stretcher.</a:t>
            </a:r>
            <a:endParaRPr lang="en-IN" altLang="en-US" dirty="0">
              <a:latin typeface="Times New Roman" charset="0"/>
              <a:ea typeface="MS PGothic" charset="-128"/>
            </a:endParaRPr>
          </a:p>
          <a:p>
            <a:r>
              <a:rPr lang="en-US" altLang="en-US" dirty="0">
                <a:latin typeface="Times New Roman" charset="0"/>
                <a:ea typeface="MS PGothic" charset="-128"/>
              </a:rPr>
              <a:t>	v.  Push the car seat into the stretcher tightly and retighten the straps.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68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ABC1C11-F80A-5E4A-B85C-6626F9F1DAF8}" type="slidenum">
              <a:rPr lang="en-US" altLang="en-US" sz="1200"/>
              <a:pPr eaLnBrk="1" hangingPunct="1"/>
              <a:t>76</a:t>
            </a:fld>
            <a:endParaRPr lang="en-US" altLang="en-US" sz="1200"/>
          </a:p>
        </p:txBody>
      </p:sp>
    </p:spTree>
    <p:extLst>
      <p:ext uri="{BB962C8B-B14F-4D97-AF65-F5344CB8AC3E}">
        <p14:creationId xmlns:p14="http://schemas.microsoft.com/office/powerpoint/2010/main" val="12712882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Slide Image Placeholder 1"/>
          <p:cNvSpPr>
            <a:spLocks noGrp="1" noRot="1" noChangeAspect="1" noTextEdit="1"/>
          </p:cNvSpPr>
          <p:nvPr>
            <p:ph type="sldImg"/>
          </p:nvPr>
        </p:nvSpPr>
        <p:spPr>
          <a:ln/>
        </p:spPr>
      </p:sp>
      <p:sp>
        <p:nvSpPr>
          <p:cNvPr id="369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h.  Follow the seat manufacturer’s instructions to secure a car seat to a captain’s chair.</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Patients younger than 2 years must be transported in a rear-facing position because of the lack of mature neck muscles.</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For pediatric patients who require spinal immobilization, the patient should be immobilized on a long board or other suitable spinal immobilization device.</a:t>
            </a:r>
            <a:endParaRPr lang="en-IN" altLang="en-US" dirty="0">
              <a:latin typeface="Times New Roman" charset="0"/>
              <a:ea typeface="MS PGothic" charset="-128"/>
            </a:endParaRPr>
          </a:p>
          <a:p>
            <a:r>
              <a:rPr lang="en-US" altLang="en-US" dirty="0">
                <a:latin typeface="Times New Roman" charset="0"/>
                <a:ea typeface="MS PGothic" charset="-128"/>
              </a:rPr>
              <a:t>j. Pediatric patients in cardiopulmonary arrest should be on a device that can be secured to the stretcher.</a:t>
            </a:r>
            <a:endParaRPr lang="en-IN" altLang="en-US" dirty="0">
              <a:latin typeface="Times New Roman" charset="0"/>
              <a:ea typeface="MS PGothic" charset="-128"/>
            </a:endParaRPr>
          </a:p>
          <a:p>
            <a:r>
              <a:rPr lang="en-US" altLang="en-US" dirty="0">
                <a:latin typeface="Times New Roman" charset="0"/>
                <a:ea typeface="MS PGothic" charset="-128"/>
              </a:rPr>
              <a:t>k. You should not use the pediatric patient’s own car seat.</a:t>
            </a:r>
            <a:endParaRPr lang="en-IN" altLang="en-US" dirty="0">
              <a:latin typeface="Times New Roman" charset="0"/>
              <a:ea typeface="MS PGothic" charset="-128"/>
            </a:endParaRPr>
          </a:p>
          <a:p>
            <a:r>
              <a:rPr lang="en-US" altLang="en-US" dirty="0">
                <a:latin typeface="Times New Roman" charset="0"/>
                <a:ea typeface="MS PGothic" charset="-128"/>
              </a:rPr>
              <a:t>l.  The goal is to secure and protect the pediatric patient for transport in the ambulance.</a:t>
            </a:r>
            <a:endParaRPr lang="en-IN" altLang="en-US" dirty="0">
              <a:latin typeface="Times New Roman" charset="0"/>
              <a:ea typeface="MS PGothic" charset="-128"/>
            </a:endParaRPr>
          </a:p>
        </p:txBody>
      </p:sp>
      <p:sp>
        <p:nvSpPr>
          <p:cNvPr id="369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A09394C-06C3-B843-9657-1D891AC0FFA0}" type="slidenum">
              <a:rPr lang="en-US" altLang="en-US" sz="1200"/>
              <a:pPr eaLnBrk="1" hangingPunct="1"/>
              <a:t>77</a:t>
            </a:fld>
            <a:endParaRPr lang="en-US" altLang="en-US" sz="1200"/>
          </a:p>
        </p:txBody>
      </p:sp>
    </p:spTree>
    <p:extLst>
      <p:ext uri="{BB962C8B-B14F-4D97-AF65-F5344CB8AC3E}">
        <p14:creationId xmlns:p14="http://schemas.microsoft.com/office/powerpoint/2010/main" val="122597339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Slide Image Placeholder 1"/>
          <p:cNvSpPr>
            <a:spLocks noGrp="1" noRot="1" noChangeAspect="1" noTextEdit="1"/>
          </p:cNvSpPr>
          <p:nvPr>
            <p:ph type="sldImg"/>
          </p:nvPr>
        </p:nvSpPr>
        <p:spPr>
          <a:ln/>
        </p:spPr>
      </p:sp>
      <p:sp>
        <p:nvSpPr>
          <p:cNvPr id="370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C.  History taking</a:t>
            </a:r>
          </a:p>
          <a:p>
            <a:r>
              <a:rPr lang="en-US" altLang="en-US" dirty="0">
                <a:latin typeface="Times New Roman" charset="0"/>
                <a:ea typeface="MS PGothic" charset="-128"/>
              </a:rPr>
              <a:t>	1.  Your approach to the history will depend on the age of the pediatric patient. </a:t>
            </a:r>
            <a:endParaRPr lang="en-IN" altLang="en-US" dirty="0">
              <a:latin typeface="Times New Roman" charset="0"/>
              <a:ea typeface="MS PGothic" charset="-128"/>
            </a:endParaRPr>
          </a:p>
          <a:p>
            <a:r>
              <a:rPr lang="en-US" altLang="en-US" dirty="0">
                <a:latin typeface="Times New Roman" charset="0"/>
                <a:ea typeface="MS PGothic" charset="-128"/>
              </a:rPr>
              <a:t>		a.  Historical information for an infant, toddler, or preschool-age child will have to be obtained from the parent or caregiver.</a:t>
            </a:r>
            <a:endParaRPr lang="en-IN" altLang="en-US" dirty="0">
              <a:latin typeface="Times New Roman" charset="0"/>
              <a:ea typeface="MS PGothic" charset="-128"/>
            </a:endParaRPr>
          </a:p>
          <a:p>
            <a:r>
              <a:rPr lang="en-US" altLang="en-US" dirty="0">
                <a:latin typeface="Times New Roman" charset="0"/>
                <a:ea typeface="MS PGothic" charset="-128"/>
              </a:rPr>
              <a:t>		b. When dealing with an adolescent, most information will be obtained from the patient.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Sexual activity, possibility of pregnancy, and drug or alcohol use should be obtained from patient in private</a:t>
            </a:r>
            <a:r>
              <a:rPr lang="en-US" altLang="en-US" dirty="0" smtClean="0">
                <a:latin typeface="Times New Roman" charset="0"/>
                <a:ea typeface="MS PGothic" charset="-128"/>
              </a:rPr>
              <a:t>. Adolescents</a:t>
            </a:r>
            <a:r>
              <a:rPr lang="en-US" altLang="en-US" baseline="0" dirty="0" smtClean="0">
                <a:latin typeface="Times New Roman" charset="0"/>
                <a:ea typeface="MS PGothic" charset="-128"/>
              </a:rPr>
              <a:t> will be hesitant to provide information when parents or others are around, assure the patient that the information is important in order to provide appropriate care.</a:t>
            </a:r>
            <a:endParaRPr lang="en-IN" altLang="en-US" dirty="0">
              <a:latin typeface="Times New Roman" charset="0"/>
              <a:ea typeface="MS PGothic" charset="-128"/>
            </a:endParaRPr>
          </a:p>
          <a:p>
            <a:r>
              <a:rPr lang="en-US" altLang="en-US" dirty="0">
                <a:latin typeface="Times New Roman" charset="0"/>
                <a:ea typeface="MS PGothic" charset="-128"/>
              </a:rPr>
              <a:t>		c.  Questioning of the parents or child about the immediate illness or injury should be based on the child’s chief complaint.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70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87C863A-D090-F944-A94D-3852CAE9E247}" type="slidenum">
              <a:rPr lang="en-US" altLang="en-US" sz="1200"/>
              <a:pPr eaLnBrk="1" hangingPunct="1"/>
              <a:t>78</a:t>
            </a:fld>
            <a:endParaRPr lang="en-US" altLang="en-US" sz="1200"/>
          </a:p>
        </p:txBody>
      </p:sp>
    </p:spTree>
    <p:extLst>
      <p:ext uri="{BB962C8B-B14F-4D97-AF65-F5344CB8AC3E}">
        <p14:creationId xmlns:p14="http://schemas.microsoft.com/office/powerpoint/2010/main" val="197677406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Slide Image Placeholder 1"/>
          <p:cNvSpPr>
            <a:spLocks noGrp="1" noRot="1" noChangeAspect="1" noTextEdit="1"/>
          </p:cNvSpPr>
          <p:nvPr>
            <p:ph type="sldImg"/>
          </p:nvPr>
        </p:nvSpPr>
        <p:spPr>
          <a:ln/>
        </p:spPr>
      </p:sp>
      <p:sp>
        <p:nvSpPr>
          <p:cNvPr id="371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When interviewing the parent/caregiver or older child about the chief complaint, obtain the following: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NOI or MOI</a:t>
            </a:r>
            <a:endParaRPr lang="en-IN" altLang="en-US" dirty="0">
              <a:latin typeface="Times New Roman" charset="0"/>
              <a:ea typeface="MS PGothic" charset="-128"/>
            </a:endParaRPr>
          </a:p>
          <a:p>
            <a:r>
              <a:rPr lang="en-US" altLang="en-US" dirty="0">
                <a:latin typeface="Times New Roman" charset="0"/>
                <a:ea typeface="MS PGothic" charset="-128"/>
              </a:rPr>
              <a:t>	ii.  How long the pediatric patient has been sick or injured</a:t>
            </a:r>
            <a:endParaRPr lang="en-IN" altLang="en-US" dirty="0">
              <a:latin typeface="Times New Roman" charset="0"/>
              <a:ea typeface="MS PGothic" charset="-128"/>
            </a:endParaRPr>
          </a:p>
          <a:p>
            <a:r>
              <a:rPr lang="en-US" altLang="en-US" dirty="0">
                <a:latin typeface="Times New Roman" charset="0"/>
                <a:ea typeface="MS PGothic" charset="-128"/>
              </a:rPr>
              <a:t>	iii.  The key events leading to the injury or </a:t>
            </a:r>
            <a:r>
              <a:rPr lang="en-US" altLang="en-US" dirty="0" smtClean="0">
                <a:latin typeface="Times New Roman" charset="0"/>
                <a:ea typeface="MS PGothic" charset="-128"/>
              </a:rPr>
              <a:t>illness; What happened prior? any witnesses? Describe event.</a:t>
            </a:r>
            <a:endParaRPr lang="en-IN" altLang="en-US" dirty="0">
              <a:latin typeface="Times New Roman" charset="0"/>
              <a:ea typeface="MS PGothic" charset="-128"/>
            </a:endParaRPr>
          </a:p>
          <a:p>
            <a:r>
              <a:rPr lang="en-US" altLang="en-US" dirty="0">
                <a:latin typeface="Times New Roman" charset="0"/>
                <a:ea typeface="MS PGothic" charset="-128"/>
              </a:rPr>
              <a:t>	iv.  Presence of fever</a:t>
            </a:r>
            <a:endParaRPr lang="en-IN" altLang="en-US" dirty="0">
              <a:latin typeface="Times New Roman" charset="0"/>
              <a:ea typeface="MS PGothic" charset="-128"/>
            </a:endParaRPr>
          </a:p>
          <a:p>
            <a:r>
              <a:rPr lang="en-US" altLang="en-US" dirty="0">
                <a:latin typeface="Times New Roman" charset="0"/>
                <a:ea typeface="MS PGothic" charset="-128"/>
              </a:rPr>
              <a:t>	v.  Effects of the illness of injury on the pediatric patient’s </a:t>
            </a:r>
            <a:r>
              <a:rPr lang="en-US" altLang="en-US" dirty="0" smtClean="0">
                <a:latin typeface="Times New Roman" charset="0"/>
                <a:ea typeface="MS PGothic" charset="-128"/>
              </a:rPr>
              <a:t>behavior;</a:t>
            </a:r>
            <a:r>
              <a:rPr lang="en-US" altLang="en-US" baseline="0" dirty="0" smtClean="0">
                <a:latin typeface="Times New Roman" charset="0"/>
                <a:ea typeface="MS PGothic" charset="-128"/>
              </a:rPr>
              <a:t> are they acting normally or abnormally?</a:t>
            </a:r>
            <a:endParaRPr lang="en-IN" altLang="en-US" dirty="0">
              <a:latin typeface="Times New Roman" charset="0"/>
              <a:ea typeface="MS PGothic" charset="-128"/>
            </a:endParaRPr>
          </a:p>
          <a:p>
            <a:r>
              <a:rPr lang="en-US" altLang="en-US" dirty="0">
                <a:latin typeface="Times New Roman" charset="0"/>
                <a:ea typeface="MS PGothic" charset="-128"/>
              </a:rPr>
              <a:t>	vi.  Pediatric patient’s activity level</a:t>
            </a:r>
            <a:endParaRPr lang="en-IN" altLang="en-US" dirty="0">
              <a:latin typeface="Times New Roman" charset="0"/>
              <a:ea typeface="MS PGothic" charset="-128"/>
            </a:endParaRPr>
          </a:p>
          <a:p>
            <a:r>
              <a:rPr lang="en-US" altLang="en-US" dirty="0">
                <a:latin typeface="Times New Roman" charset="0"/>
                <a:ea typeface="MS PGothic" charset="-128"/>
              </a:rPr>
              <a:t>	vii. Recent eating, drinking, and urine output</a:t>
            </a:r>
            <a:endParaRPr lang="en-IN" altLang="en-US" dirty="0">
              <a:latin typeface="Times New Roman" charset="0"/>
              <a:ea typeface="MS PGothic" charset="-128"/>
            </a:endParaRPr>
          </a:p>
          <a:p>
            <a:r>
              <a:rPr lang="en-US" altLang="en-US" dirty="0">
                <a:latin typeface="Times New Roman" charset="0"/>
                <a:ea typeface="MS PGothic" charset="-128"/>
              </a:rPr>
              <a:t>		</a:t>
            </a:r>
          </a:p>
        </p:txBody>
      </p:sp>
      <p:sp>
        <p:nvSpPr>
          <p:cNvPr id="371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83E69B9-9942-D046-94BC-C3024C3760C8}" type="slidenum">
              <a:rPr lang="en-US" altLang="en-US" sz="1200"/>
              <a:pPr eaLnBrk="1" hangingPunct="1"/>
              <a:t>79</a:t>
            </a:fld>
            <a:endParaRPr lang="en-US" altLang="en-US" sz="1200"/>
          </a:p>
        </p:txBody>
      </p:sp>
    </p:spTree>
    <p:extLst>
      <p:ext uri="{BB962C8B-B14F-4D97-AF65-F5344CB8AC3E}">
        <p14:creationId xmlns:p14="http://schemas.microsoft.com/office/powerpoint/2010/main" val="2069624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a:ln/>
        </p:spPr>
      </p:sp>
      <p:sp>
        <p:nvSpPr>
          <p:cNvPr id="299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 Seizures </a:t>
            </a:r>
          </a:p>
          <a:p>
            <a:r>
              <a:rPr lang="en-US" altLang="en-US">
                <a:latin typeface="Times New Roman" charset="0"/>
                <a:ea typeface="MS PGothic" charset="-128"/>
              </a:rPr>
              <a:t>• Sudden infant death syndrome </a:t>
            </a:r>
          </a:p>
          <a:p>
            <a:r>
              <a:rPr lang="en-US" altLang="en-US">
                <a:latin typeface="Times New Roman" charset="0"/>
                <a:ea typeface="MS PGothic" charset="-128"/>
              </a:rPr>
              <a:t>• Gastrointestinal disease </a:t>
            </a:r>
          </a:p>
          <a:p>
            <a:endParaRPr lang="en-US" altLang="en-US">
              <a:latin typeface="Times New Roman" charset="0"/>
              <a:ea typeface="MS PGothic" charset="-128"/>
            </a:endParaRPr>
          </a:p>
        </p:txBody>
      </p:sp>
      <p:sp>
        <p:nvSpPr>
          <p:cNvPr id="299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18268BE-3755-A44D-9A5D-172F2EA897A9}" type="slidenum">
              <a:rPr lang="en-US" altLang="en-US" sz="1200"/>
              <a:pPr eaLnBrk="1" hangingPunct="1"/>
              <a:t>8</a:t>
            </a:fld>
            <a:endParaRPr lang="en-US" altLang="en-US" sz="1200"/>
          </a:p>
        </p:txBody>
      </p:sp>
    </p:spTree>
    <p:extLst>
      <p:ext uri="{BB962C8B-B14F-4D97-AF65-F5344CB8AC3E}">
        <p14:creationId xmlns:p14="http://schemas.microsoft.com/office/powerpoint/2010/main" val="18875693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Slide Image Placeholder 1"/>
          <p:cNvSpPr>
            <a:spLocks noGrp="1" noRot="1" noChangeAspect="1" noTextEdit="1"/>
          </p:cNvSpPr>
          <p:nvPr>
            <p:ph type="sldImg"/>
          </p:nvPr>
        </p:nvSpPr>
        <p:spPr>
          <a:ln/>
        </p:spPr>
      </p:sp>
      <p:sp>
        <p:nvSpPr>
          <p:cNvPr id="372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	viii. Change in bowel or bladder habits</a:t>
            </a:r>
            <a:endParaRPr lang="en-IN" altLang="en-US">
              <a:latin typeface="Times New Roman" charset="0"/>
              <a:ea typeface="MS PGothic" charset="-128"/>
            </a:endParaRPr>
          </a:p>
          <a:p>
            <a:r>
              <a:rPr lang="en-US" altLang="en-US">
                <a:latin typeface="Times New Roman" charset="0"/>
                <a:ea typeface="MS PGothic" charset="-128"/>
              </a:rPr>
              <a:t>	ix. Presences of vomiting, diarrhea, abdominal pain</a:t>
            </a:r>
            <a:endParaRPr lang="en-IN" altLang="en-US">
              <a:latin typeface="Times New Roman" charset="0"/>
              <a:ea typeface="MS PGothic" charset="-128"/>
            </a:endParaRPr>
          </a:p>
          <a:p>
            <a:r>
              <a:rPr lang="en-US" altLang="en-US">
                <a:latin typeface="Times New Roman" charset="0"/>
                <a:ea typeface="MS PGothic" charset="-128"/>
              </a:rPr>
              <a:t>	x.  Presence of rashes</a:t>
            </a:r>
            <a:endParaRPr lang="en-IN" altLang="en-US">
              <a:latin typeface="Times New Roman" charset="0"/>
              <a:ea typeface="MS PGothic" charset="-128"/>
            </a:endParaRPr>
          </a:p>
          <a:p>
            <a:r>
              <a:rPr lang="en-US" altLang="en-US">
                <a:latin typeface="Times New Roman" charset="0"/>
                <a:ea typeface="MS PGothic" charset="-128"/>
              </a:rPr>
              <a:t>e.  Obtain name and phone number of caregiver if they are not able to come to the hospital with you.</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72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F55E801-405E-AE44-8ED4-C51DC7646906}" type="slidenum">
              <a:rPr lang="en-US" altLang="en-US" sz="1200"/>
              <a:pPr eaLnBrk="1" hangingPunct="1"/>
              <a:t>80</a:t>
            </a:fld>
            <a:endParaRPr lang="en-US" altLang="en-US" sz="1200"/>
          </a:p>
        </p:txBody>
      </p:sp>
    </p:spTree>
    <p:extLst>
      <p:ext uri="{BB962C8B-B14F-4D97-AF65-F5344CB8AC3E}">
        <p14:creationId xmlns:p14="http://schemas.microsoft.com/office/powerpoint/2010/main" val="13802401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Slide Image Placeholder 1"/>
          <p:cNvSpPr>
            <a:spLocks noGrp="1" noRot="1" noChangeAspect="1" noTextEdit="1"/>
          </p:cNvSpPr>
          <p:nvPr>
            <p:ph type="sldImg"/>
          </p:nvPr>
        </p:nvSpPr>
        <p:spPr>
          <a:ln/>
        </p:spPr>
      </p:sp>
      <p:sp>
        <p:nvSpPr>
          <p:cNvPr id="373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2.  SAMPLE history</a:t>
            </a:r>
            <a:endParaRPr lang="en-IN" altLang="en-US">
              <a:latin typeface="Times New Roman" charset="0"/>
              <a:ea typeface="MS PGothic" charset="-128"/>
            </a:endParaRPr>
          </a:p>
          <a:p>
            <a:r>
              <a:rPr lang="en-US" altLang="en-US">
                <a:latin typeface="Times New Roman" charset="0"/>
                <a:ea typeface="MS PGothic" charset="-128"/>
              </a:rPr>
              <a:t>	a.  SAMPLE history for pediatric patient is the same as an adult’s.</a:t>
            </a:r>
            <a:endParaRPr lang="en-IN" altLang="en-US">
              <a:latin typeface="Times New Roman" charset="0"/>
              <a:ea typeface="MS PGothic" charset="-128"/>
            </a:endParaRPr>
          </a:p>
          <a:p>
            <a:r>
              <a:rPr lang="en-US" altLang="en-US">
                <a:latin typeface="Times New Roman" charset="0"/>
                <a:ea typeface="MS PGothic" charset="-128"/>
              </a:rPr>
              <a:t>	b. The process for obtaining OPQRST is the same for children and adults.  </a:t>
            </a:r>
            <a:endParaRPr lang="en-IN" altLang="en-US">
              <a:latin typeface="Times New Roman" charset="0"/>
              <a:ea typeface="MS PGothic" charset="-128"/>
            </a:endParaRPr>
          </a:p>
          <a:p>
            <a:r>
              <a:rPr lang="en-US" altLang="en-US">
                <a:latin typeface="Times New Roman" charset="0"/>
                <a:ea typeface="MS PGothic" charset="-128"/>
              </a:rPr>
              <a:t>	c.  Questions should be based on pediatric patient’s age and developmental stage of life.</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73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21E8A8D-36AA-0845-B43F-7D58C8B3F022}" type="slidenum">
              <a:rPr lang="en-US" altLang="en-US" sz="1200"/>
              <a:pPr eaLnBrk="1" hangingPunct="1"/>
              <a:t>81</a:t>
            </a:fld>
            <a:endParaRPr lang="en-US" altLang="en-US" sz="1200"/>
          </a:p>
        </p:txBody>
      </p:sp>
    </p:spTree>
    <p:extLst>
      <p:ext uri="{BB962C8B-B14F-4D97-AF65-F5344CB8AC3E}">
        <p14:creationId xmlns:p14="http://schemas.microsoft.com/office/powerpoint/2010/main" val="57700580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Slide Image Placeholder 1"/>
          <p:cNvSpPr>
            <a:spLocks noGrp="1" noRot="1" noChangeAspect="1" noTextEdit="1"/>
          </p:cNvSpPr>
          <p:nvPr>
            <p:ph type="sldImg"/>
          </p:nvPr>
        </p:nvSpPr>
        <p:spPr>
          <a:ln/>
        </p:spPr>
      </p:sp>
      <p:sp>
        <p:nvSpPr>
          <p:cNvPr id="374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Secondary assessment</a:t>
            </a:r>
          </a:p>
          <a:p>
            <a:r>
              <a:rPr lang="en-US" altLang="en-US" dirty="0">
                <a:latin typeface="Times New Roman" charset="0"/>
                <a:ea typeface="MS PGothic" charset="-128"/>
              </a:rPr>
              <a:t>	1.  Physical examinations</a:t>
            </a:r>
            <a:endParaRPr lang="en-IN" altLang="en-US" dirty="0">
              <a:latin typeface="Times New Roman" charset="0"/>
              <a:ea typeface="MS PGothic" charset="-128"/>
            </a:endParaRPr>
          </a:p>
          <a:p>
            <a:r>
              <a:rPr lang="en-US" altLang="en-US" dirty="0">
                <a:latin typeface="Times New Roman" charset="0"/>
                <a:ea typeface="MS PGothic" charset="-128"/>
              </a:rPr>
              <a:t>		a.  A secondary assessment of the entire body should be used when pediatric patients have the potential for hidden illnesses or injuries (unresponsive or have a significant MOI).</a:t>
            </a:r>
            <a:endParaRPr lang="en-IN" altLang="en-US" dirty="0">
              <a:latin typeface="Times New Roman" charset="0"/>
              <a:ea typeface="MS PGothic" charset="-128"/>
            </a:endParaRPr>
          </a:p>
          <a:p>
            <a:r>
              <a:rPr lang="en-US" altLang="en-US" dirty="0">
                <a:latin typeface="Times New Roman" charset="0"/>
                <a:ea typeface="MS PGothic" charset="-128"/>
              </a:rPr>
              <a:t>		b.  May help identify problems that were not as obvious during the primary assessment, but over time, the presenting signs and symptoms have become more apparent</a:t>
            </a:r>
            <a:r>
              <a:rPr lang="en-US" altLang="en-US" dirty="0" smtClean="0">
                <a:latin typeface="Times New Roman" charset="0"/>
                <a:ea typeface="MS PGothic" charset="-128"/>
              </a:rPr>
              <a:t>. </a:t>
            </a:r>
            <a:r>
              <a:rPr lang="en-US" altLang="en-US" dirty="0" err="1" smtClean="0">
                <a:latin typeface="Times New Roman" charset="0"/>
                <a:ea typeface="MS PGothic" charset="-128"/>
              </a:rPr>
              <a:t>Ie</a:t>
            </a:r>
            <a:r>
              <a:rPr lang="en-US" altLang="en-US" dirty="0" smtClean="0">
                <a:latin typeface="Times New Roman" charset="0"/>
                <a:ea typeface="MS PGothic" charset="-128"/>
              </a:rPr>
              <a:t>, distended abdomen, possible fracture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Use the DCAP-BTLS mnemonic: Deformities, Contusions, Abrasions, Punctures/Penetrations, Burns, Tenderness, Lacerations, and Swelling.</a:t>
            </a:r>
            <a:endParaRPr lang="en-IN" altLang="en-US" dirty="0">
              <a:latin typeface="Times New Roman" charset="0"/>
              <a:ea typeface="MS PGothic" charset="-128"/>
            </a:endParaRPr>
          </a:p>
          <a:p>
            <a:r>
              <a:rPr lang="en-US" altLang="en-US" dirty="0">
                <a:latin typeface="Times New Roman" charset="0"/>
                <a:ea typeface="MS PGothic" charset="-128"/>
              </a:rPr>
              <a:t>		c.  A focused assessment should be performed on pediatric patients without life-threatening illnesses or injuries.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Focus your physical examination on the area(s) of the body affected by the illness or injury as well as on the chief complaint, MOI or NOI, and the findings of the primary assessment.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74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DE23E72-85F2-7749-B2DB-7D643BFF68F7}" type="slidenum">
              <a:rPr lang="en-US" altLang="en-US" sz="1200"/>
              <a:pPr eaLnBrk="1" hangingPunct="1"/>
              <a:t>82</a:t>
            </a:fld>
            <a:endParaRPr lang="en-US" altLang="en-US" sz="1200"/>
          </a:p>
        </p:txBody>
      </p:sp>
    </p:spTree>
    <p:extLst>
      <p:ext uri="{BB962C8B-B14F-4D97-AF65-F5344CB8AC3E}">
        <p14:creationId xmlns:p14="http://schemas.microsoft.com/office/powerpoint/2010/main" val="18479152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Slide Image Placeholder 1"/>
          <p:cNvSpPr>
            <a:spLocks noGrp="1" noRot="1" noChangeAspect="1" noTextEdit="1"/>
          </p:cNvSpPr>
          <p:nvPr>
            <p:ph type="sldImg"/>
          </p:nvPr>
        </p:nvSpPr>
        <p:spPr>
          <a:ln/>
        </p:spPr>
      </p:sp>
      <p:sp>
        <p:nvSpPr>
          <p:cNvPr id="375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d.  Infants, toddlers, and preschool-age children who do not have life-threatening illness or injuries should be assessed starting at the feet and ending at the head.</a:t>
            </a:r>
            <a:endParaRPr lang="en-IN" altLang="en-US">
              <a:latin typeface="Times New Roman" charset="0"/>
              <a:ea typeface="MS PGothic" charset="-128"/>
            </a:endParaRPr>
          </a:p>
          <a:p>
            <a:r>
              <a:rPr lang="en-US" altLang="en-US">
                <a:latin typeface="Times New Roman" charset="0"/>
                <a:ea typeface="MS PGothic" charset="-128"/>
              </a:rPr>
              <a:t>e.  School-age children and adolescents can be assessed using the head-to-toe approach.</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75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F3386EF-93D0-1B43-A691-9CE2479A6A06}" type="slidenum">
              <a:rPr lang="en-US" altLang="en-US" sz="1200"/>
              <a:pPr eaLnBrk="1" hangingPunct="1"/>
              <a:t>83</a:t>
            </a:fld>
            <a:endParaRPr lang="en-US" altLang="en-US" sz="1200"/>
          </a:p>
        </p:txBody>
      </p:sp>
    </p:spTree>
    <p:extLst>
      <p:ext uri="{BB962C8B-B14F-4D97-AF65-F5344CB8AC3E}">
        <p14:creationId xmlns:p14="http://schemas.microsoft.com/office/powerpoint/2010/main" val="10028853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a:ln/>
        </p:spPr>
      </p:sp>
      <p:sp>
        <p:nvSpPr>
          <p:cNvPr id="376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Physical examination may include the following: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Head</a:t>
            </a:r>
            <a:endParaRPr lang="en-IN" altLang="en-US" dirty="0">
              <a:latin typeface="Times New Roman" charset="0"/>
              <a:ea typeface="MS PGothic" charset="-128"/>
            </a:endParaRPr>
          </a:p>
          <a:p>
            <a:r>
              <a:rPr lang="en-US" altLang="en-US" dirty="0">
                <a:latin typeface="Times New Roman" charset="0"/>
                <a:ea typeface="MS PGothic" charset="-128"/>
              </a:rPr>
              <a:t>		(a)  The younger the patient, the larger the head is in proportion to the rest of the </a:t>
            </a:r>
            <a:r>
              <a:rPr lang="en-US" altLang="en-US" dirty="0" smtClean="0">
                <a:latin typeface="Times New Roman" charset="0"/>
                <a:ea typeface="MS PGothic" charset="-128"/>
              </a:rPr>
              <a:t>body,</a:t>
            </a:r>
            <a:r>
              <a:rPr lang="en-US" altLang="en-US" baseline="0" dirty="0" smtClean="0">
                <a:latin typeface="Times New Roman" charset="0"/>
                <a:ea typeface="MS PGothic" charset="-128"/>
              </a:rPr>
              <a:t> increasing the risk for head injuries.</a:t>
            </a:r>
            <a:endParaRPr lang="en-IN" altLang="en-US" dirty="0">
              <a:latin typeface="Times New Roman" charset="0"/>
              <a:ea typeface="MS PGothic" charset="-128"/>
            </a:endParaRPr>
          </a:p>
          <a:p>
            <a:r>
              <a:rPr lang="en-US" altLang="en-US" dirty="0">
                <a:latin typeface="Times New Roman" charset="0"/>
                <a:ea typeface="MS PGothic" charset="-128"/>
              </a:rPr>
              <a:t>		(b)  Look for bruising, swelling, and hematomas.</a:t>
            </a:r>
            <a:endParaRPr lang="en-IN" altLang="en-US" dirty="0">
              <a:latin typeface="Times New Roman" charset="0"/>
              <a:ea typeface="MS PGothic" charset="-128"/>
            </a:endParaRPr>
          </a:p>
          <a:p>
            <a:r>
              <a:rPr lang="en-US" altLang="en-US" dirty="0">
                <a:latin typeface="Times New Roman" charset="0"/>
                <a:ea typeface="MS PGothic" charset="-128"/>
              </a:rPr>
              <a:t>			(1)  Significant blood loss can occur between the skull and scalp of an infant.</a:t>
            </a:r>
            <a:endParaRPr lang="en-IN" altLang="en-US" dirty="0">
              <a:latin typeface="Times New Roman" charset="0"/>
              <a:ea typeface="MS PGothic" charset="-128"/>
            </a:endParaRPr>
          </a:p>
          <a:p>
            <a:r>
              <a:rPr lang="en-US" altLang="en-US" dirty="0">
                <a:latin typeface="Times New Roman" charset="0"/>
                <a:ea typeface="MS PGothic" charset="-128"/>
              </a:rPr>
              <a:t>		(c)  A tense or bulging fontanelle in an upright, </a:t>
            </a:r>
            <a:r>
              <a:rPr lang="en-US" altLang="en-US" dirty="0" err="1">
                <a:latin typeface="Times New Roman" charset="0"/>
                <a:ea typeface="MS PGothic" charset="-128"/>
              </a:rPr>
              <a:t>noncrying</a:t>
            </a:r>
            <a:r>
              <a:rPr lang="en-US" altLang="en-US" dirty="0">
                <a:latin typeface="Times New Roman" charset="0"/>
                <a:ea typeface="MS PGothic" charset="-128"/>
              </a:rPr>
              <a:t> infant suggests elevated intracranial pressure caused by meningitis, encephalitis, or intracranial bleeding.</a:t>
            </a:r>
            <a:endParaRPr lang="en-IN" altLang="en-US" dirty="0">
              <a:latin typeface="Times New Roman" charset="0"/>
              <a:ea typeface="MS PGothic" charset="-128"/>
            </a:endParaRPr>
          </a:p>
          <a:p>
            <a:r>
              <a:rPr lang="en-US" altLang="en-US" dirty="0">
                <a:latin typeface="Times New Roman" charset="0"/>
                <a:ea typeface="MS PGothic" charset="-128"/>
              </a:rPr>
              <a:t>		(d)  A sunken fontanelle suggests dehydration.</a:t>
            </a:r>
            <a:endParaRPr lang="en-IN" altLang="en-US" dirty="0">
              <a:latin typeface="Times New Roman" charset="0"/>
              <a:ea typeface="MS PGothic" charset="-128"/>
            </a:endParaRPr>
          </a:p>
          <a:p>
            <a:r>
              <a:rPr lang="en-US" altLang="en-US" dirty="0">
                <a:latin typeface="Times New Roman" charset="0"/>
                <a:ea typeface="MS PGothic" charset="-128"/>
              </a:rPr>
              <a:t>	ii.  Nose</a:t>
            </a:r>
            <a:endParaRPr lang="en-IN" altLang="en-US" dirty="0">
              <a:latin typeface="Times New Roman" charset="0"/>
              <a:ea typeface="MS PGothic" charset="-128"/>
            </a:endParaRPr>
          </a:p>
          <a:p>
            <a:r>
              <a:rPr lang="en-US" altLang="en-US" dirty="0">
                <a:latin typeface="Times New Roman" charset="0"/>
                <a:ea typeface="MS PGothic" charset="-128"/>
              </a:rPr>
              <a:t>		(a)  Young infants are obligate nose breathers, so nasal congestion with mucus can cause respiratory distress.</a:t>
            </a:r>
            <a:endParaRPr lang="en-IN" altLang="en-US" dirty="0">
              <a:latin typeface="Times New Roman" charset="0"/>
              <a:ea typeface="MS PGothic" charset="-128"/>
            </a:endParaRPr>
          </a:p>
          <a:p>
            <a:r>
              <a:rPr lang="en-US" altLang="en-US" dirty="0">
                <a:latin typeface="Times New Roman" charset="0"/>
                <a:ea typeface="MS PGothic" charset="-128"/>
              </a:rPr>
              <a:t>		(b)  Gentle bulb or catheter suction of the nostrils may bring relief.</a:t>
            </a:r>
            <a:endParaRPr lang="en-IN" altLang="en-US" dirty="0">
              <a:latin typeface="Times New Roman" charset="0"/>
              <a:ea typeface="MS PGothic" charset="-128"/>
            </a:endParaRPr>
          </a:p>
        </p:txBody>
      </p:sp>
      <p:sp>
        <p:nvSpPr>
          <p:cNvPr id="376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77BC88F-E120-F54F-AB90-472294230154}" type="slidenum">
              <a:rPr lang="en-US" altLang="en-US" sz="1200"/>
              <a:pPr eaLnBrk="1" hangingPunct="1"/>
              <a:t>84</a:t>
            </a:fld>
            <a:endParaRPr lang="en-US" altLang="en-US" sz="1200"/>
          </a:p>
        </p:txBody>
      </p:sp>
    </p:spTree>
    <p:extLst>
      <p:ext uri="{BB962C8B-B14F-4D97-AF65-F5344CB8AC3E}">
        <p14:creationId xmlns:p14="http://schemas.microsoft.com/office/powerpoint/2010/main" val="20423317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Slide Image Placeholder 1"/>
          <p:cNvSpPr>
            <a:spLocks noGrp="1" noRot="1" noChangeAspect="1" noTextEdit="1"/>
          </p:cNvSpPr>
          <p:nvPr>
            <p:ph type="sldImg"/>
          </p:nvPr>
        </p:nvSpPr>
        <p:spPr>
          <a:ln/>
        </p:spPr>
      </p:sp>
      <p:sp>
        <p:nvSpPr>
          <p:cNvPr id="377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iii.  Ears</a:t>
            </a:r>
            <a:endParaRPr lang="en-IN" altLang="en-US" dirty="0">
              <a:latin typeface="Times New Roman" charset="0"/>
              <a:ea typeface="MS PGothic" charset="-128"/>
            </a:endParaRPr>
          </a:p>
          <a:p>
            <a:r>
              <a:rPr lang="en-US" altLang="en-US" dirty="0">
                <a:latin typeface="Times New Roman" charset="0"/>
                <a:ea typeface="MS PGothic" charset="-128"/>
              </a:rPr>
              <a:t>	(a)  Look for drainage from the ear canals.</a:t>
            </a:r>
            <a:endParaRPr lang="en-IN" altLang="en-US" dirty="0">
              <a:latin typeface="Times New Roman" charset="0"/>
              <a:ea typeface="MS PGothic" charset="-128"/>
            </a:endParaRPr>
          </a:p>
          <a:p>
            <a:r>
              <a:rPr lang="en-US" altLang="en-US" dirty="0">
                <a:latin typeface="Times New Roman" charset="0"/>
                <a:ea typeface="MS PGothic" charset="-128"/>
              </a:rPr>
              <a:t>		(1)  Leaking blood suggests a skull fracture.</a:t>
            </a:r>
            <a:endParaRPr lang="en-IN" altLang="en-US" dirty="0">
              <a:latin typeface="Times New Roman" charset="0"/>
              <a:ea typeface="MS PGothic" charset="-128"/>
            </a:endParaRPr>
          </a:p>
          <a:p>
            <a:r>
              <a:rPr lang="en-US" altLang="en-US" dirty="0">
                <a:latin typeface="Times New Roman" charset="0"/>
                <a:ea typeface="MS PGothic" charset="-128"/>
              </a:rPr>
              <a:t>	(b)  Check for bruises behind the ears or Battle sign.</a:t>
            </a:r>
            <a:endParaRPr lang="en-IN" altLang="en-US" dirty="0">
              <a:latin typeface="Times New Roman" charset="0"/>
              <a:ea typeface="MS PGothic" charset="-128"/>
            </a:endParaRPr>
          </a:p>
          <a:p>
            <a:r>
              <a:rPr lang="en-US" altLang="en-US" dirty="0">
                <a:latin typeface="Times New Roman" charset="0"/>
                <a:ea typeface="MS PGothic" charset="-128"/>
              </a:rPr>
              <a:t>		(1)  Late sign of skull fracture</a:t>
            </a:r>
            <a:endParaRPr lang="en-IN" altLang="en-US" dirty="0">
              <a:latin typeface="Times New Roman" charset="0"/>
              <a:ea typeface="MS PGothic" charset="-128"/>
            </a:endParaRPr>
          </a:p>
          <a:p>
            <a:r>
              <a:rPr lang="en-US" altLang="en-US" dirty="0">
                <a:latin typeface="Times New Roman" charset="0"/>
                <a:ea typeface="MS PGothic" charset="-128"/>
              </a:rPr>
              <a:t>	(c)  Presence of pus may indicate an ear infection or perforation of the ear drum.</a:t>
            </a:r>
            <a:endParaRPr lang="en-IN" altLang="en-US" dirty="0">
              <a:latin typeface="Times New Roman" charset="0"/>
              <a:ea typeface="MS PGothic" charset="-128"/>
            </a:endParaRPr>
          </a:p>
          <a:p>
            <a:r>
              <a:rPr lang="en-US" altLang="en-US" dirty="0">
                <a:latin typeface="Times New Roman" charset="0"/>
                <a:ea typeface="MS PGothic" charset="-128"/>
              </a:rPr>
              <a:t>iv.  Mouth</a:t>
            </a:r>
            <a:endParaRPr lang="en-IN" altLang="en-US" dirty="0">
              <a:latin typeface="Times New Roman" charset="0"/>
              <a:ea typeface="MS PGothic" charset="-128"/>
            </a:endParaRPr>
          </a:p>
          <a:p>
            <a:r>
              <a:rPr lang="en-US" altLang="en-US" dirty="0">
                <a:latin typeface="Times New Roman" charset="0"/>
                <a:ea typeface="MS PGothic" charset="-128"/>
              </a:rPr>
              <a:t>	(a)  In the trauma patient, look for active bleeding and loose teeth.</a:t>
            </a:r>
            <a:endParaRPr lang="en-IN" altLang="en-US" dirty="0">
              <a:latin typeface="Times New Roman" charset="0"/>
              <a:ea typeface="MS PGothic" charset="-128"/>
            </a:endParaRPr>
          </a:p>
          <a:p>
            <a:r>
              <a:rPr lang="en-US" altLang="en-US" dirty="0">
                <a:latin typeface="Times New Roman" charset="0"/>
                <a:ea typeface="MS PGothic" charset="-128"/>
              </a:rPr>
              <a:t>	(b)  Note the smell of the breath</a:t>
            </a:r>
            <a:r>
              <a:rPr lang="en-US" altLang="en-US" dirty="0" smtClean="0">
                <a:latin typeface="Times New Roman" charset="0"/>
                <a:ea typeface="MS PGothic" charset="-128"/>
              </a:rPr>
              <a:t>. Some ingestions have</a:t>
            </a:r>
            <a:r>
              <a:rPr lang="en-US" altLang="en-US" baseline="0" dirty="0" smtClean="0">
                <a:latin typeface="Times New Roman" charset="0"/>
                <a:ea typeface="MS PGothic" charset="-128"/>
              </a:rPr>
              <a:t> identifiable odors such as gasoline. A fruity odor may suggest diabetic ketoacidosis.</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77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DADC8B2-DD2E-DA4D-8ABB-74B502558F82}" type="slidenum">
              <a:rPr lang="en-US" altLang="en-US" sz="1200"/>
              <a:pPr eaLnBrk="1" hangingPunct="1"/>
              <a:t>85</a:t>
            </a:fld>
            <a:endParaRPr lang="en-US" altLang="en-US" sz="1200"/>
          </a:p>
        </p:txBody>
      </p:sp>
    </p:spTree>
    <p:extLst>
      <p:ext uri="{BB962C8B-B14F-4D97-AF65-F5344CB8AC3E}">
        <p14:creationId xmlns:p14="http://schemas.microsoft.com/office/powerpoint/2010/main" val="9125986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Slide Image Placeholder 1"/>
          <p:cNvSpPr>
            <a:spLocks noGrp="1" noRot="1" noChangeAspect="1" noTextEdit="1"/>
          </p:cNvSpPr>
          <p:nvPr>
            <p:ph type="sldImg"/>
          </p:nvPr>
        </p:nvSpPr>
        <p:spPr>
          <a:ln/>
        </p:spPr>
      </p:sp>
      <p:sp>
        <p:nvSpPr>
          <p:cNvPr id="378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  Neck</a:t>
            </a:r>
            <a:endParaRPr lang="en-IN" altLang="en-US" dirty="0">
              <a:latin typeface="Times New Roman" charset="0"/>
              <a:ea typeface="MS PGothic" charset="-128"/>
            </a:endParaRPr>
          </a:p>
          <a:p>
            <a:r>
              <a:rPr lang="en-US" altLang="en-US" dirty="0">
                <a:latin typeface="Times New Roman" charset="0"/>
                <a:ea typeface="MS PGothic" charset="-128"/>
              </a:rPr>
              <a:t>	(a)  Examine the area near the trachea for swelling or bruising.</a:t>
            </a:r>
            <a:endParaRPr lang="en-IN" altLang="en-US" dirty="0">
              <a:latin typeface="Times New Roman" charset="0"/>
              <a:ea typeface="MS PGothic" charset="-128"/>
            </a:endParaRPr>
          </a:p>
          <a:p>
            <a:r>
              <a:rPr lang="en-US" altLang="en-US" dirty="0">
                <a:latin typeface="Times New Roman" charset="0"/>
                <a:ea typeface="MS PGothic" charset="-128"/>
              </a:rPr>
              <a:t>	(b)  Note if pediatric patient cannot move neck and has a high fever, as this may indicate bacterial or viral meningitis.</a:t>
            </a:r>
            <a:endParaRPr lang="en-IN" altLang="en-US" dirty="0">
              <a:latin typeface="Times New Roman" charset="0"/>
              <a:ea typeface="MS PGothic" charset="-128"/>
            </a:endParaRPr>
          </a:p>
          <a:p>
            <a:r>
              <a:rPr lang="en-US" altLang="en-US" dirty="0">
                <a:latin typeface="Times New Roman" charset="0"/>
                <a:ea typeface="MS PGothic" charset="-128"/>
              </a:rPr>
              <a:t>vi.  Chest</a:t>
            </a:r>
            <a:endParaRPr lang="en-IN" altLang="en-US" dirty="0">
              <a:latin typeface="Times New Roman" charset="0"/>
              <a:ea typeface="MS PGothic" charset="-128"/>
            </a:endParaRPr>
          </a:p>
          <a:p>
            <a:r>
              <a:rPr lang="en-US" altLang="en-US" dirty="0">
                <a:latin typeface="Times New Roman" charset="0"/>
                <a:ea typeface="MS PGothic" charset="-128"/>
              </a:rPr>
              <a:t>	(a)  Examine the chest for penetrating injuries, lacerations, bruises, or rashes.</a:t>
            </a:r>
            <a:endParaRPr lang="en-IN" altLang="en-US" dirty="0">
              <a:latin typeface="Times New Roman" charset="0"/>
              <a:ea typeface="MS PGothic" charset="-128"/>
            </a:endParaRPr>
          </a:p>
          <a:p>
            <a:r>
              <a:rPr lang="en-US" altLang="en-US" dirty="0">
                <a:latin typeface="Times New Roman" charset="0"/>
                <a:ea typeface="MS PGothic" charset="-128"/>
              </a:rPr>
              <a:t>	(b)  If the patient is injured, feel the clavicles and every rib for tenderness and/or deformity.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78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95B342F-FD8D-E843-BE23-028DD45B2823}" type="slidenum">
              <a:rPr lang="en-US" altLang="en-US" sz="1200"/>
              <a:pPr eaLnBrk="1" hangingPunct="1"/>
              <a:t>86</a:t>
            </a:fld>
            <a:endParaRPr lang="en-US" altLang="en-US" sz="1200"/>
          </a:p>
        </p:txBody>
      </p:sp>
    </p:spTree>
    <p:extLst>
      <p:ext uri="{BB962C8B-B14F-4D97-AF65-F5344CB8AC3E}">
        <p14:creationId xmlns:p14="http://schemas.microsoft.com/office/powerpoint/2010/main" val="5012270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a:ln/>
        </p:spPr>
      </p:sp>
      <p:sp>
        <p:nvSpPr>
          <p:cNvPr id="379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vii. Back</a:t>
            </a:r>
            <a:endParaRPr lang="en-IN" altLang="en-US" dirty="0">
              <a:latin typeface="Times New Roman" charset="0"/>
              <a:ea typeface="MS PGothic" charset="-128"/>
            </a:endParaRPr>
          </a:p>
          <a:p>
            <a:r>
              <a:rPr lang="en-US" altLang="en-US" dirty="0">
                <a:latin typeface="Times New Roman" charset="0"/>
                <a:ea typeface="MS PGothic" charset="-128"/>
              </a:rPr>
              <a:t>	(a)  Inspect the back for lacerations, penetrating injuries, bruises, or rashes.</a:t>
            </a:r>
            <a:endParaRPr lang="en-IN" altLang="en-US" dirty="0">
              <a:latin typeface="Times New Roman" charset="0"/>
              <a:ea typeface="MS PGothic" charset="-128"/>
            </a:endParaRPr>
          </a:p>
          <a:p>
            <a:r>
              <a:rPr lang="en-US" altLang="en-US" dirty="0">
                <a:latin typeface="Times New Roman" charset="0"/>
                <a:ea typeface="MS PGothic" charset="-128"/>
              </a:rPr>
              <a:t>viii. Abdomen</a:t>
            </a:r>
            <a:endParaRPr lang="en-IN" altLang="en-US" dirty="0">
              <a:latin typeface="Times New Roman" charset="0"/>
              <a:ea typeface="MS PGothic" charset="-128"/>
            </a:endParaRPr>
          </a:p>
          <a:p>
            <a:r>
              <a:rPr lang="en-US" altLang="en-US" dirty="0">
                <a:latin typeface="Times New Roman" charset="0"/>
                <a:ea typeface="MS PGothic" charset="-128"/>
              </a:rPr>
              <a:t>	(a)  Inspect the abdomen for distention.</a:t>
            </a:r>
            <a:endParaRPr lang="en-IN" altLang="en-US" dirty="0">
              <a:latin typeface="Times New Roman" charset="0"/>
              <a:ea typeface="MS PGothic" charset="-128"/>
            </a:endParaRPr>
          </a:p>
          <a:p>
            <a:r>
              <a:rPr lang="en-US" altLang="en-US" dirty="0">
                <a:latin typeface="Times New Roman" charset="0"/>
                <a:ea typeface="MS PGothic" charset="-128"/>
              </a:rPr>
              <a:t>	(b)  Gently palpate the abdomen and watch for guarding or tensing of abdominal muscles, which could suggest infection, obstruction, or intra-abdominal injury.</a:t>
            </a:r>
            <a:endParaRPr lang="en-IN" altLang="en-US" dirty="0">
              <a:latin typeface="Times New Roman" charset="0"/>
              <a:ea typeface="MS PGothic" charset="-128"/>
            </a:endParaRPr>
          </a:p>
          <a:p>
            <a:r>
              <a:rPr lang="en-US" altLang="en-US" dirty="0">
                <a:latin typeface="Times New Roman" charset="0"/>
                <a:ea typeface="MS PGothic" charset="-128"/>
              </a:rPr>
              <a:t>	(c)  Note any tenderness or masses.</a:t>
            </a:r>
            <a:endParaRPr lang="en-IN" altLang="en-US" dirty="0">
              <a:latin typeface="Times New Roman" charset="0"/>
              <a:ea typeface="MS PGothic" charset="-128"/>
            </a:endParaRPr>
          </a:p>
          <a:p>
            <a:r>
              <a:rPr lang="en-US" altLang="en-US" dirty="0">
                <a:latin typeface="Times New Roman" charset="0"/>
                <a:ea typeface="MS PGothic" charset="-128"/>
              </a:rPr>
              <a:t>	(d)  Look for any seat belt abrasions or bruising.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79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82D3096-2BEF-5D4A-A908-684BC1B1F72D}" type="slidenum">
              <a:rPr lang="en-US" altLang="en-US" sz="1200"/>
              <a:pPr eaLnBrk="1" hangingPunct="1"/>
              <a:t>87</a:t>
            </a:fld>
            <a:endParaRPr lang="en-US" altLang="en-US" sz="1200"/>
          </a:p>
        </p:txBody>
      </p:sp>
    </p:spTree>
    <p:extLst>
      <p:ext uri="{BB962C8B-B14F-4D97-AF65-F5344CB8AC3E}">
        <p14:creationId xmlns:p14="http://schemas.microsoft.com/office/powerpoint/2010/main" val="16929557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Slide Image Placeholder 1"/>
          <p:cNvSpPr>
            <a:spLocks noGrp="1" noRot="1" noChangeAspect="1" noTextEdit="1"/>
          </p:cNvSpPr>
          <p:nvPr>
            <p:ph type="sldImg"/>
          </p:nvPr>
        </p:nvSpPr>
        <p:spPr>
          <a:ln/>
        </p:spPr>
      </p:sp>
      <p:sp>
        <p:nvSpPr>
          <p:cNvPr id="380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ix.  Extremities</a:t>
            </a:r>
            <a:endParaRPr lang="en-IN" altLang="en-US">
              <a:latin typeface="Times New Roman" charset="0"/>
              <a:ea typeface="MS PGothic" charset="-128"/>
            </a:endParaRPr>
          </a:p>
          <a:p>
            <a:r>
              <a:rPr lang="en-US" altLang="en-US">
                <a:latin typeface="Times New Roman" charset="0"/>
                <a:ea typeface="MS PGothic" charset="-128"/>
              </a:rPr>
              <a:t>	(a)  Assess for symmetry.</a:t>
            </a:r>
            <a:endParaRPr lang="en-IN" altLang="en-US">
              <a:latin typeface="Times New Roman" charset="0"/>
              <a:ea typeface="MS PGothic" charset="-128"/>
            </a:endParaRPr>
          </a:p>
          <a:p>
            <a:r>
              <a:rPr lang="en-US" altLang="en-US">
                <a:latin typeface="Times New Roman" charset="0"/>
                <a:ea typeface="MS PGothic" charset="-128"/>
              </a:rPr>
              <a:t>	(b)  Compare both sides for color, warmth, size of joints, swelling, and tenderness.</a:t>
            </a:r>
            <a:endParaRPr lang="en-IN" altLang="en-US">
              <a:latin typeface="Times New Roman" charset="0"/>
              <a:ea typeface="MS PGothic" charset="-128"/>
            </a:endParaRPr>
          </a:p>
          <a:p>
            <a:r>
              <a:rPr lang="en-US" altLang="en-US">
                <a:latin typeface="Times New Roman" charset="0"/>
                <a:ea typeface="MS PGothic" charset="-128"/>
              </a:rPr>
              <a:t>	(c)  Put each joint through a full range of motion while watching the eyes for signs of pain.</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80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3A4D750-2F73-844A-A26D-ED70F1EE2B3F}" type="slidenum">
              <a:rPr lang="en-US" altLang="en-US" sz="1200"/>
              <a:pPr eaLnBrk="1" hangingPunct="1"/>
              <a:t>88</a:t>
            </a:fld>
            <a:endParaRPr lang="en-US" altLang="en-US" sz="1200"/>
          </a:p>
        </p:txBody>
      </p:sp>
    </p:spTree>
    <p:extLst>
      <p:ext uri="{BB962C8B-B14F-4D97-AF65-F5344CB8AC3E}">
        <p14:creationId xmlns:p14="http://schemas.microsoft.com/office/powerpoint/2010/main" val="14963671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Slide Image Placeholder 1"/>
          <p:cNvSpPr>
            <a:spLocks noGrp="1" noRot="1" noChangeAspect="1" noTextEdit="1"/>
          </p:cNvSpPr>
          <p:nvPr>
            <p:ph type="sldImg"/>
          </p:nvPr>
        </p:nvSpPr>
        <p:spPr>
          <a:ln/>
        </p:spPr>
      </p:sp>
      <p:sp>
        <p:nvSpPr>
          <p:cNvPr id="381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 </a:t>
            </a:r>
          </a:p>
          <a:p>
            <a:endParaRPr lang="en-US" altLang="en-US">
              <a:latin typeface="Times New Roman" charset="0"/>
              <a:ea typeface="MS PGothic" charset="-128"/>
            </a:endParaRPr>
          </a:p>
          <a:p>
            <a:r>
              <a:rPr lang="en-US" altLang="en-US">
                <a:latin typeface="Times New Roman" charset="0"/>
                <a:ea typeface="MS PGothic" charset="-128"/>
              </a:rPr>
              <a:t>2.  Vital signs</a:t>
            </a:r>
            <a:endParaRPr lang="en-IN" altLang="en-US">
              <a:latin typeface="Times New Roman" charset="0"/>
              <a:ea typeface="MS PGothic" charset="-128"/>
            </a:endParaRPr>
          </a:p>
          <a:p>
            <a:r>
              <a:rPr lang="en-US" altLang="en-US">
                <a:latin typeface="Times New Roman" charset="0"/>
                <a:ea typeface="MS PGothic" charset="-128"/>
              </a:rPr>
              <a:t>	a.  Some of the guidelines used to assess adult circulatory status have important limitations in pediatric patients.</a:t>
            </a:r>
            <a:endParaRPr lang="en-IN" altLang="en-US">
              <a:latin typeface="Times New Roman" charset="0"/>
              <a:ea typeface="MS PGothic" charset="-128"/>
            </a:endParaRPr>
          </a:p>
          <a:p>
            <a:r>
              <a:rPr lang="en-US" altLang="en-US">
                <a:latin typeface="Times New Roman" charset="0"/>
                <a:ea typeface="MS PGothic" charset="-128"/>
              </a:rPr>
              <a:t>		i.  Normal heart rates vary with age in pediatric patients.</a:t>
            </a:r>
            <a:endParaRPr lang="en-IN" altLang="en-US">
              <a:latin typeface="Times New Roman" charset="0"/>
              <a:ea typeface="MS PGothic" charset="-128"/>
            </a:endParaRPr>
          </a:p>
          <a:p>
            <a:r>
              <a:rPr lang="en-US" altLang="en-US">
                <a:latin typeface="Times New Roman" charset="0"/>
                <a:ea typeface="MS PGothic" charset="-128"/>
              </a:rPr>
              <a:t>		ii.  Blood pressure is usually not assessed in pediatric patients younger than 3 years.</a:t>
            </a:r>
            <a:endParaRPr lang="en-IN" altLang="en-US">
              <a:latin typeface="Times New Roman" charset="0"/>
              <a:ea typeface="MS PGothic" charset="-128"/>
            </a:endParaRPr>
          </a:p>
          <a:p>
            <a:r>
              <a:rPr lang="en-US" altLang="en-US">
                <a:latin typeface="Times New Roman" charset="0"/>
                <a:ea typeface="MS PGothic" charset="-128"/>
              </a:rPr>
              <a:t>			(a)  Offers little information about the patient’s circulatory status and is difficult to obtain.</a:t>
            </a:r>
            <a:endParaRPr lang="en-IN" altLang="en-US">
              <a:latin typeface="Times New Roman" charset="0"/>
              <a:ea typeface="MS PGothic" charset="-128"/>
            </a:endParaRPr>
          </a:p>
          <a:p>
            <a:endParaRPr lang="en-US" altLang="en-US">
              <a:latin typeface="Times New Roman" charset="0"/>
              <a:ea typeface="MS PGothic" charset="-128"/>
            </a:endParaRPr>
          </a:p>
        </p:txBody>
      </p:sp>
      <p:sp>
        <p:nvSpPr>
          <p:cNvPr id="381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31CC5C1-27FA-9C44-B113-430AEFF9287A}" type="slidenum">
              <a:rPr lang="en-US" altLang="en-US" sz="1200"/>
              <a:pPr eaLnBrk="1" hangingPunct="1"/>
              <a:t>89</a:t>
            </a:fld>
            <a:endParaRPr lang="en-US" altLang="en-US" sz="1200"/>
          </a:p>
        </p:txBody>
      </p:sp>
    </p:spTree>
    <p:extLst>
      <p:ext uri="{BB962C8B-B14F-4D97-AF65-F5344CB8AC3E}">
        <p14:creationId xmlns:p14="http://schemas.microsoft.com/office/powerpoint/2010/main" val="261061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Slide Image Placeholder 1"/>
          <p:cNvSpPr>
            <a:spLocks noGrp="1" noRot="1" noChangeAspect="1" noTextEdit="1"/>
          </p:cNvSpPr>
          <p:nvPr>
            <p:ph type="sldImg"/>
          </p:nvPr>
        </p:nvSpPr>
        <p:spPr>
          <a:ln/>
        </p:spPr>
      </p:sp>
      <p:sp>
        <p:nvSpPr>
          <p:cNvPr id="300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Trauma</a:t>
            </a:r>
          </a:p>
          <a:p>
            <a:r>
              <a:rPr lang="en-US" altLang="en-US">
                <a:latin typeface="Times New Roman" charset="0"/>
                <a:ea typeface="MS PGothic" charset="-128"/>
              </a:rPr>
              <a:t>Applies fundamental knowledge to provide basic emergency care and transportation based on assessment findings for an acutely injured patient.</a:t>
            </a:r>
          </a:p>
          <a:p>
            <a:endParaRPr lang="en-US" altLang="en-US">
              <a:latin typeface="Times New Roman" charset="0"/>
              <a:ea typeface="MS PGothic" charset="-128"/>
            </a:endParaRPr>
          </a:p>
        </p:txBody>
      </p:sp>
      <p:sp>
        <p:nvSpPr>
          <p:cNvPr id="300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6030784-38E8-CB46-BE8D-6D13779857B2}" type="slidenum">
              <a:rPr lang="en-US" altLang="en-US" sz="1200"/>
              <a:pPr eaLnBrk="1" hangingPunct="1"/>
              <a:t>9</a:t>
            </a:fld>
            <a:endParaRPr lang="en-US" altLang="en-US" sz="1200"/>
          </a:p>
        </p:txBody>
      </p:sp>
    </p:spTree>
    <p:extLst>
      <p:ext uri="{BB962C8B-B14F-4D97-AF65-F5344CB8AC3E}">
        <p14:creationId xmlns:p14="http://schemas.microsoft.com/office/powerpoint/2010/main" val="17498504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Slide Image Placeholder 1"/>
          <p:cNvSpPr>
            <a:spLocks noGrp="1" noRot="1" noChangeAspect="1" noTextEdit="1"/>
          </p:cNvSpPr>
          <p:nvPr>
            <p:ph type="sldImg"/>
          </p:nvPr>
        </p:nvSpPr>
        <p:spPr>
          <a:ln/>
        </p:spPr>
      </p:sp>
      <p:sp>
        <p:nvSpPr>
          <p:cNvPr id="382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b.  Assessment of the skin is a better indication of a pediatric patient’s circulatory status.</a:t>
            </a:r>
            <a:endParaRPr lang="en-IN" altLang="en-US" dirty="0">
              <a:latin typeface="Times New Roman" charset="0"/>
              <a:ea typeface="MS PGothic" charset="-128"/>
            </a:endParaRPr>
          </a:p>
          <a:p>
            <a:r>
              <a:rPr lang="en-US" altLang="en-US" dirty="0">
                <a:latin typeface="Times New Roman" charset="0"/>
                <a:ea typeface="MS PGothic" charset="-128"/>
              </a:rPr>
              <a:t>c. It is important to use appropriately sized equipment when assessing a pediatric patient’s vital signs.</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To obtain accurate blood pressure reading, use a cuff that covers two thirds of the pediatric patient’s upper arm.</a:t>
            </a:r>
            <a:endParaRPr lang="en-IN" altLang="en-US" dirty="0">
              <a:latin typeface="Times New Roman" charset="0"/>
              <a:ea typeface="MS PGothic" charset="-128"/>
            </a:endParaRPr>
          </a:p>
          <a:p>
            <a:r>
              <a:rPr lang="en-US" altLang="en-US" dirty="0">
                <a:latin typeface="Times New Roman" charset="0"/>
                <a:ea typeface="MS PGothic" charset="-128"/>
              </a:rPr>
              <a:t>		(a)  Cuff that is too small will give a falsely high reading.</a:t>
            </a:r>
            <a:endParaRPr lang="en-IN" altLang="en-US" dirty="0">
              <a:latin typeface="Times New Roman" charset="0"/>
              <a:ea typeface="MS PGothic" charset="-128"/>
            </a:endParaRPr>
          </a:p>
          <a:p>
            <a:r>
              <a:rPr lang="en-US" altLang="en-US" dirty="0">
                <a:latin typeface="Times New Roman" charset="0"/>
                <a:ea typeface="MS PGothic" charset="-128"/>
              </a:rPr>
              <a:t>		(b)  Cuff that is too large will give a falsely low reading.</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2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4778BD-B426-E341-AFED-6E9EB98FF7F1}" type="slidenum">
              <a:rPr lang="en-US" altLang="en-US" sz="1200"/>
              <a:pPr eaLnBrk="1" hangingPunct="1"/>
              <a:t>90</a:t>
            </a:fld>
            <a:endParaRPr lang="en-US" altLang="en-US" sz="1200"/>
          </a:p>
        </p:txBody>
      </p:sp>
    </p:spTree>
    <p:extLst>
      <p:ext uri="{BB962C8B-B14F-4D97-AF65-F5344CB8AC3E}">
        <p14:creationId xmlns:p14="http://schemas.microsoft.com/office/powerpoint/2010/main" val="3493043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Slide Image Placeholder 1"/>
          <p:cNvSpPr>
            <a:spLocks noGrp="1" noRot="1" noChangeAspect="1" noTextEdit="1"/>
          </p:cNvSpPr>
          <p:nvPr>
            <p:ph type="sldImg"/>
          </p:nvPr>
        </p:nvSpPr>
        <p:spPr>
          <a:ln/>
        </p:spPr>
      </p:sp>
      <p:sp>
        <p:nvSpPr>
          <p:cNvPr id="384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The formula 70 + (2 × child’s age in years) = systolic blood pressure is a useful tool to determine blood pressure in children 1 to 10 years of age.</a:t>
            </a:r>
            <a:endParaRPr lang="en-IN" altLang="en-US" dirty="0">
              <a:latin typeface="Times New Roman" charset="0"/>
              <a:ea typeface="MS PGothic" charset="-128"/>
            </a:endParaRPr>
          </a:p>
          <a:p>
            <a:r>
              <a:rPr lang="en-US" altLang="en-US" dirty="0">
                <a:latin typeface="Times New Roman" charset="0"/>
                <a:ea typeface="MS PGothic" charset="-128"/>
              </a:rPr>
              <a:t>e.  Respiratory rates may be difficult to interpret</a:t>
            </a:r>
            <a:r>
              <a:rPr lang="en-US" altLang="en-US" dirty="0" smtClean="0">
                <a:latin typeface="Times New Roman" charset="0"/>
                <a:ea typeface="MS PGothic" charset="-128"/>
              </a:rPr>
              <a:t>. Rapid rates may reflect high fever,</a:t>
            </a:r>
            <a:r>
              <a:rPr lang="en-US" altLang="en-US" baseline="0" dirty="0" smtClean="0">
                <a:latin typeface="Times New Roman" charset="0"/>
                <a:ea typeface="MS PGothic" charset="-128"/>
              </a:rPr>
              <a:t> anxiety, pain or excitement. Normal rates, on the other hand, may occur in a child who has now become exhausted from a long period of increased work of breathing.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Count the respirations for at least 30 seconds and then double that number (if counted for 30 seconds).</a:t>
            </a:r>
            <a:endParaRPr lang="en-IN" altLang="en-US" dirty="0">
              <a:latin typeface="Times New Roman" charset="0"/>
              <a:ea typeface="MS PGothic" charset="-128"/>
            </a:endParaRPr>
          </a:p>
          <a:p>
            <a:r>
              <a:rPr lang="en-US" altLang="en-US" dirty="0">
                <a:latin typeface="Times New Roman" charset="0"/>
                <a:ea typeface="MS PGothic" charset="-128"/>
              </a:rPr>
              <a:t>	ii.  In infants and children younger than 3 years, evaluate respirations by assessing the rise and fall of the abdomen.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4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03F984C-B611-D346-818C-C44CAF62D019}" type="slidenum">
              <a:rPr lang="en-US" altLang="en-US" sz="1200"/>
              <a:pPr eaLnBrk="1" hangingPunct="1"/>
              <a:t>91</a:t>
            </a:fld>
            <a:endParaRPr lang="en-US" altLang="en-US" sz="1200"/>
          </a:p>
        </p:txBody>
      </p:sp>
    </p:spTree>
    <p:extLst>
      <p:ext uri="{BB962C8B-B14F-4D97-AF65-F5344CB8AC3E}">
        <p14:creationId xmlns:p14="http://schemas.microsoft.com/office/powerpoint/2010/main" val="168536958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Slide Image Placeholder 1"/>
          <p:cNvSpPr>
            <a:spLocks noGrp="1" noRot="1" noChangeAspect="1" noTextEdit="1"/>
          </p:cNvSpPr>
          <p:nvPr>
            <p:ph type="sldImg"/>
          </p:nvPr>
        </p:nvSpPr>
        <p:spPr>
          <a:ln/>
        </p:spPr>
      </p:sp>
      <p:sp>
        <p:nvSpPr>
          <p:cNvPr id="385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f. Assess the pulse rate by counting at least 1 minute, noting quality and regularity.</a:t>
            </a:r>
            <a:endParaRPr lang="en-IN" altLang="en-US" dirty="0">
              <a:latin typeface="Times New Roman" charset="0"/>
              <a:ea typeface="MS PGothic" charset="-128"/>
            </a:endParaRPr>
          </a:p>
          <a:p>
            <a:r>
              <a:rPr lang="en-US" altLang="en-US" dirty="0">
                <a:latin typeface="Times New Roman" charset="0"/>
                <a:ea typeface="MS PGothic" charset="-128"/>
              </a:rPr>
              <a:t>g.  Normal vital signs in pediatric patients vary with age.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Assess respirations and then pulse, and assess blood pressure last</a:t>
            </a:r>
            <a:r>
              <a:rPr lang="en-US" altLang="en-US" dirty="0" smtClean="0">
                <a:latin typeface="Times New Roman" charset="0"/>
                <a:ea typeface="MS PGothic" charset="-128"/>
              </a:rPr>
              <a:t>. Using this approach, watch, touch, manipulate,</a:t>
            </a:r>
            <a:r>
              <a:rPr lang="en-US" altLang="en-US" baseline="0" dirty="0" smtClean="0">
                <a:latin typeface="Times New Roman" charset="0"/>
                <a:ea typeface="MS PGothic" charset="-128"/>
              </a:rPr>
              <a:t> is best chance to get all vital signs accomplished.</a:t>
            </a:r>
            <a:endParaRPr lang="en-IN" altLang="en-US" dirty="0">
              <a:latin typeface="Times New Roman" charset="0"/>
              <a:ea typeface="MS PGothic" charset="-128"/>
            </a:endParaRPr>
          </a:p>
          <a:p>
            <a:r>
              <a:rPr lang="en-US" altLang="en-US" dirty="0">
                <a:latin typeface="Times New Roman" charset="0"/>
                <a:ea typeface="MS PGothic" charset="-128"/>
              </a:rPr>
              <a:t>		(a)  Warm stethoscope before placing it on the skin.</a:t>
            </a:r>
            <a:endParaRPr lang="en-IN" altLang="en-US" dirty="0">
              <a:latin typeface="Times New Roman" charset="0"/>
              <a:ea typeface="MS PGothic" charset="-128"/>
            </a:endParaRPr>
          </a:p>
          <a:p>
            <a:r>
              <a:rPr lang="en-US" altLang="en-US" dirty="0">
                <a:latin typeface="Times New Roman" charset="0"/>
                <a:ea typeface="MS PGothic" charset="-128"/>
              </a:rPr>
              <a:t>h.  Evaluate pupils using a small penlight.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Compare the size of the pupils against each other.</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A pulse oximeter is a valuable tool to measure the oxygen saturation in a pediatric patient with respiratory issues. </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5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4826D48-7311-4041-90F7-8620D3AF8949}" type="slidenum">
              <a:rPr lang="en-US" altLang="en-US" sz="1200"/>
              <a:pPr eaLnBrk="1" hangingPunct="1"/>
              <a:t>92</a:t>
            </a:fld>
            <a:endParaRPr lang="en-US" altLang="en-US" sz="1200"/>
          </a:p>
        </p:txBody>
      </p:sp>
    </p:spTree>
    <p:extLst>
      <p:ext uri="{BB962C8B-B14F-4D97-AF65-F5344CB8AC3E}">
        <p14:creationId xmlns:p14="http://schemas.microsoft.com/office/powerpoint/2010/main" val="6973111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Slide Image Placeholder 1"/>
          <p:cNvSpPr>
            <a:spLocks noGrp="1" noRot="1" noChangeAspect="1" noTextEdit="1"/>
          </p:cNvSpPr>
          <p:nvPr>
            <p:ph type="sldImg"/>
          </p:nvPr>
        </p:nvSpPr>
        <p:spPr>
          <a:ln/>
        </p:spPr>
      </p:sp>
      <p:sp>
        <p:nvSpPr>
          <p:cNvPr id="386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E.  Reassessment</a:t>
            </a:r>
          </a:p>
          <a:p>
            <a:r>
              <a:rPr lang="en-US" altLang="en-US" dirty="0">
                <a:latin typeface="Times New Roman" charset="0"/>
                <a:ea typeface="MS PGothic" charset="-128"/>
              </a:rPr>
              <a:t>	1.  Reassess the pediatric patient’s condition as necessary.</a:t>
            </a:r>
            <a:endParaRPr lang="en-IN" altLang="en-US" dirty="0">
              <a:latin typeface="Times New Roman" charset="0"/>
              <a:ea typeface="MS PGothic" charset="-128"/>
            </a:endParaRPr>
          </a:p>
          <a:p>
            <a:r>
              <a:rPr lang="en-US" altLang="en-US" dirty="0">
                <a:latin typeface="Times New Roman" charset="0"/>
                <a:ea typeface="MS PGothic" charset="-128"/>
              </a:rPr>
              <a:t>		a.  Obtain vital signs every 15 minutes for a child in stable condition.</a:t>
            </a:r>
            <a:endParaRPr lang="en-IN" altLang="en-US" dirty="0">
              <a:latin typeface="Times New Roman" charset="0"/>
              <a:ea typeface="MS PGothic" charset="-128"/>
            </a:endParaRPr>
          </a:p>
          <a:p>
            <a:r>
              <a:rPr lang="en-US" altLang="en-US" dirty="0">
                <a:latin typeface="Times New Roman" charset="0"/>
                <a:ea typeface="MS PGothic" charset="-128"/>
              </a:rPr>
              <a:t>		b.  Obtain vital signs every 5 minutes for a child in unstable condition.</a:t>
            </a:r>
            <a:endParaRPr lang="en-IN" altLang="en-US" dirty="0">
              <a:latin typeface="Times New Roman" charset="0"/>
              <a:ea typeface="MS PGothic" charset="-128"/>
            </a:endParaRPr>
          </a:p>
          <a:p>
            <a:r>
              <a:rPr lang="en-US" altLang="en-US" dirty="0">
                <a:latin typeface="Times New Roman" charset="0"/>
                <a:ea typeface="MS PGothic" charset="-128"/>
              </a:rPr>
              <a:t>		c.  Continually monitor respiratory effort, skin color and condition, and level of consciousness or </a:t>
            </a:r>
            <a:r>
              <a:rPr lang="en-US" altLang="en-US" dirty="0" err="1">
                <a:latin typeface="Times New Roman" charset="0"/>
                <a:ea typeface="MS PGothic" charset="-128"/>
              </a:rPr>
              <a:t>interactiveness</a:t>
            </a:r>
            <a:r>
              <a:rPr lang="en-US" altLang="en-US" dirty="0">
                <a:latin typeface="Times New Roman" charset="0"/>
                <a:ea typeface="MS PGothic" charset="-128"/>
              </a:rPr>
              <a:t>. </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Repeat the primary assessment and adjust your treatment accordingly.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6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6B3BEEE-7B92-B54E-822F-746C2A96AB45}" type="slidenum">
              <a:rPr lang="en-US" altLang="en-US" sz="1200"/>
              <a:pPr eaLnBrk="1" hangingPunct="1"/>
              <a:t>93</a:t>
            </a:fld>
            <a:endParaRPr lang="en-US" altLang="en-US" sz="1200"/>
          </a:p>
        </p:txBody>
      </p:sp>
    </p:spTree>
    <p:extLst>
      <p:ext uri="{BB962C8B-B14F-4D97-AF65-F5344CB8AC3E}">
        <p14:creationId xmlns:p14="http://schemas.microsoft.com/office/powerpoint/2010/main" val="8904884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Slide Image Placeholder 1"/>
          <p:cNvSpPr>
            <a:spLocks noGrp="1" noRot="1" noChangeAspect="1" noTextEdit="1"/>
          </p:cNvSpPr>
          <p:nvPr>
            <p:ph type="sldImg"/>
          </p:nvPr>
        </p:nvSpPr>
        <p:spPr>
          <a:ln/>
        </p:spPr>
      </p:sp>
      <p:sp>
        <p:nvSpPr>
          <p:cNvPr id="387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2.  Interventions</a:t>
            </a:r>
            <a:endParaRPr lang="en-IN" altLang="en-US" dirty="0">
              <a:latin typeface="Times New Roman" charset="0"/>
              <a:ea typeface="MS PGothic" charset="-128"/>
            </a:endParaRPr>
          </a:p>
          <a:p>
            <a:r>
              <a:rPr lang="en-US" altLang="en-US" dirty="0">
                <a:latin typeface="Times New Roman" charset="0"/>
                <a:ea typeface="MS PGothic" charset="-128"/>
              </a:rPr>
              <a:t>	a.  Parents or caregivers may be able to assist.</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Able to calm and reassure child</a:t>
            </a:r>
            <a:endParaRPr lang="en-IN" altLang="en-US" dirty="0">
              <a:latin typeface="Times New Roman" charset="0"/>
              <a:ea typeface="MS PGothic" charset="-128"/>
            </a:endParaRPr>
          </a:p>
          <a:p>
            <a:r>
              <a:rPr lang="en-US" altLang="en-US" dirty="0">
                <a:latin typeface="Times New Roman" charset="0"/>
                <a:ea typeface="MS PGothic" charset="-128"/>
              </a:rPr>
              <a:t>		ii. Often well versed on their child’s medical conditions</a:t>
            </a:r>
            <a:endParaRPr lang="en-IN" altLang="en-US" dirty="0">
              <a:latin typeface="Times New Roman" charset="0"/>
              <a:ea typeface="MS PGothic" charset="-128"/>
            </a:endParaRPr>
          </a:p>
          <a:p>
            <a:r>
              <a:rPr lang="en-US" altLang="en-US" dirty="0">
                <a:latin typeface="Times New Roman" charset="0"/>
                <a:ea typeface="MS PGothic" charset="-128"/>
              </a:rPr>
              <a:t>		iii. Oxygen or nebulizer administration</a:t>
            </a:r>
            <a:endParaRPr lang="en-IN" altLang="en-US" dirty="0">
              <a:latin typeface="Times New Roman" charset="0"/>
              <a:ea typeface="MS PGothic" charset="-128"/>
            </a:endParaRPr>
          </a:p>
          <a:p>
            <a:r>
              <a:rPr lang="en-US" altLang="en-US" dirty="0">
                <a:latin typeface="Times New Roman" charset="0"/>
                <a:ea typeface="MS PGothic" charset="-128"/>
              </a:rPr>
              <a:t>3.  Communication and documentation</a:t>
            </a:r>
            <a:endParaRPr lang="en-IN" altLang="en-US" dirty="0">
              <a:latin typeface="Times New Roman" charset="0"/>
              <a:ea typeface="MS PGothic" charset="-128"/>
            </a:endParaRPr>
          </a:p>
          <a:p>
            <a:r>
              <a:rPr lang="en-US" altLang="en-US" dirty="0">
                <a:latin typeface="Times New Roman" charset="0"/>
                <a:ea typeface="MS PGothic" charset="-128"/>
              </a:rPr>
              <a:t>	a.  Communicate and document all relevant information to ED personnel.</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7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CFB5C84-5E07-A24A-A334-85D36600CF0D}" type="slidenum">
              <a:rPr lang="en-US" altLang="en-US" sz="1200"/>
              <a:pPr eaLnBrk="1" hangingPunct="1"/>
              <a:t>94</a:t>
            </a:fld>
            <a:endParaRPr lang="en-US" altLang="en-US" sz="1200"/>
          </a:p>
        </p:txBody>
      </p:sp>
    </p:spTree>
    <p:extLst>
      <p:ext uri="{BB962C8B-B14F-4D97-AF65-F5344CB8AC3E}">
        <p14:creationId xmlns:p14="http://schemas.microsoft.com/office/powerpoint/2010/main" val="6262801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Slide Image Placeholder 1"/>
          <p:cNvSpPr>
            <a:spLocks noGrp="1" noRot="1" noChangeAspect="1" noTextEdit="1"/>
          </p:cNvSpPr>
          <p:nvPr>
            <p:ph type="sldImg"/>
          </p:nvPr>
        </p:nvSpPr>
        <p:spPr>
          <a:ln/>
        </p:spPr>
      </p:sp>
      <p:sp>
        <p:nvSpPr>
          <p:cNvPr id="388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VI. Respiratory Emergencies and Management</a:t>
            </a:r>
          </a:p>
          <a:p>
            <a:r>
              <a:rPr lang="en-US" altLang="en-US" dirty="0">
                <a:latin typeface="Times New Roman" charset="0"/>
                <a:ea typeface="MS PGothic" charset="-128"/>
              </a:rPr>
              <a:t>A.  Respiratory emergencies</a:t>
            </a:r>
          </a:p>
          <a:p>
            <a:r>
              <a:rPr lang="en-US" altLang="en-US" dirty="0">
                <a:latin typeface="Times New Roman" charset="0"/>
                <a:ea typeface="MS PGothic" charset="-128"/>
              </a:rPr>
              <a:t>	1.  Respiratory problems are the leading cause of cardiopulmonary arrest in the pediatric population.</a:t>
            </a:r>
            <a:endParaRPr lang="en-IN" altLang="en-US" dirty="0">
              <a:latin typeface="Times New Roman" charset="0"/>
              <a:ea typeface="MS PGothic" charset="-128"/>
            </a:endParaRPr>
          </a:p>
          <a:p>
            <a:r>
              <a:rPr lang="en-US" altLang="en-US" dirty="0">
                <a:latin typeface="Times New Roman" charset="0"/>
                <a:ea typeface="MS PGothic" charset="-128"/>
              </a:rPr>
              <a:t>		a.  Failure to recognize and treat declining respiratory status will lead to death.</a:t>
            </a:r>
            <a:endParaRPr lang="en-IN" altLang="en-US" dirty="0">
              <a:latin typeface="Times New Roman" charset="0"/>
              <a:ea typeface="MS PGothic" charset="-128"/>
            </a:endParaRPr>
          </a:p>
          <a:p>
            <a:r>
              <a:rPr lang="en-US" altLang="en-US" dirty="0">
                <a:latin typeface="Times New Roman" charset="0"/>
                <a:ea typeface="MS PGothic" charset="-128"/>
              </a:rPr>
              <a:t>		b.  During respiratory distress, the pediatric patient is working harder to </a:t>
            </a:r>
            <a:r>
              <a:rPr lang="en-US" altLang="en-US" dirty="0" smtClean="0">
                <a:latin typeface="Times New Roman" charset="0"/>
                <a:ea typeface="MS PGothic" charset="-128"/>
              </a:rPr>
              <a:t>breathe. Respiratory failure occurs when the </a:t>
            </a:r>
            <a:r>
              <a:rPr lang="en-US" altLang="en-US" dirty="0" err="1" smtClean="0">
                <a:latin typeface="Times New Roman" charset="0"/>
                <a:ea typeface="MS PGothic" charset="-128"/>
              </a:rPr>
              <a:t>peds</a:t>
            </a:r>
            <a:r>
              <a:rPr lang="en-US" altLang="en-US" dirty="0" smtClean="0">
                <a:latin typeface="Times New Roman" charset="0"/>
                <a:ea typeface="MS PGothic" charset="-128"/>
              </a:rPr>
              <a:t> patient has exhausted all compensatory</a:t>
            </a:r>
            <a:r>
              <a:rPr lang="en-US" altLang="en-US" baseline="0" dirty="0" smtClean="0">
                <a:latin typeface="Times New Roman" charset="0"/>
                <a:ea typeface="MS PGothic" charset="-128"/>
              </a:rPr>
              <a:t> mechanisms and waste products begin to build.</a:t>
            </a:r>
            <a:r>
              <a:rPr lang="en-US" altLang="en-US" dirty="0" smtClean="0">
                <a:latin typeface="Times New Roman" charset="0"/>
                <a:ea typeface="MS PGothic" charset="-128"/>
              </a:rPr>
              <a:t> </a:t>
            </a:r>
          </a:p>
          <a:p>
            <a:r>
              <a:rPr lang="en-US" altLang="en-US" dirty="0">
                <a:latin typeface="Times New Roman" charset="0"/>
                <a:ea typeface="MS PGothic" charset="-128"/>
              </a:rPr>
              <a:t>	2. In the early stages of respiratory distress, you may note changes in the pediatric patient’s behavior, such as combativeness, restlessness, and anxiety.</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8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87826A2-AAE6-FB49-A829-3083775170C8}" type="slidenum">
              <a:rPr lang="en-US" altLang="en-US" sz="1200"/>
              <a:pPr eaLnBrk="1" hangingPunct="1"/>
              <a:t>95</a:t>
            </a:fld>
            <a:endParaRPr lang="en-US" altLang="en-US" sz="1200"/>
          </a:p>
        </p:txBody>
      </p:sp>
    </p:spTree>
    <p:extLst>
      <p:ext uri="{BB962C8B-B14F-4D97-AF65-F5344CB8AC3E}">
        <p14:creationId xmlns:p14="http://schemas.microsoft.com/office/powerpoint/2010/main" val="107378257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Slide Image Placeholder 1"/>
          <p:cNvSpPr>
            <a:spLocks noGrp="1" noRot="1" noChangeAspect="1" noTextEdit="1"/>
          </p:cNvSpPr>
          <p:nvPr>
            <p:ph type="sldImg"/>
          </p:nvPr>
        </p:nvSpPr>
        <p:spPr>
          <a:ln/>
        </p:spPr>
      </p:sp>
      <p:sp>
        <p:nvSpPr>
          <p:cNvPr id="389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r>
              <a:rPr lang="en-US" altLang="en-US" dirty="0">
                <a:latin typeface="Times New Roman" charset="0"/>
                <a:ea typeface="MS PGothic" charset="-128"/>
              </a:rPr>
              <a:t> </a:t>
            </a:r>
            <a:endParaRPr lang="en-US" altLang="en-US" dirty="0" smtClean="0">
              <a:latin typeface="Times New Roman" charset="0"/>
              <a:ea typeface="MS PGothic" charset="-128"/>
            </a:endParaRPr>
          </a:p>
          <a:p>
            <a:r>
              <a:rPr lang="en-US" altLang="en-US" dirty="0" smtClean="0">
                <a:latin typeface="Times New Roman" charset="0"/>
                <a:ea typeface="MS PGothic" charset="-128"/>
              </a:rPr>
              <a:t>As</a:t>
            </a:r>
            <a:r>
              <a:rPr lang="en-US" altLang="en-US" baseline="0" dirty="0" smtClean="0">
                <a:latin typeface="Times New Roman" charset="0"/>
                <a:ea typeface="MS PGothic" charset="-128"/>
              </a:rPr>
              <a:t> the body attempts to maximize the amount of air going into the lungs, the work of breathing increases.</a:t>
            </a:r>
          </a:p>
          <a:p>
            <a:endParaRPr lang="en-US" altLang="en-US" dirty="0">
              <a:latin typeface="Times New Roman" charset="0"/>
              <a:ea typeface="MS PGothic" charset="-128"/>
            </a:endParaRPr>
          </a:p>
          <a:p>
            <a:r>
              <a:rPr lang="en-US" altLang="en-US" dirty="0">
                <a:latin typeface="Times New Roman" charset="0"/>
                <a:ea typeface="MS PGothic" charset="-128"/>
              </a:rPr>
              <a:t>3.  Signs and symptoms of increased work of breathing:</a:t>
            </a:r>
            <a:endParaRPr lang="en-IN" altLang="en-US" dirty="0">
              <a:latin typeface="Times New Roman" charset="0"/>
              <a:ea typeface="MS PGothic" charset="-128"/>
            </a:endParaRPr>
          </a:p>
          <a:p>
            <a:r>
              <a:rPr lang="en-US" altLang="en-US" dirty="0">
                <a:latin typeface="Times New Roman" charset="0"/>
                <a:ea typeface="MS PGothic" charset="-128"/>
              </a:rPr>
              <a:t>	a.  Nasal flaring</a:t>
            </a:r>
            <a:endParaRPr lang="en-IN" altLang="en-US" dirty="0">
              <a:latin typeface="Times New Roman" charset="0"/>
              <a:ea typeface="MS PGothic" charset="-128"/>
            </a:endParaRPr>
          </a:p>
          <a:p>
            <a:r>
              <a:rPr lang="en-US" altLang="en-US" dirty="0">
                <a:latin typeface="Times New Roman" charset="0"/>
                <a:ea typeface="MS PGothic" charset="-128"/>
              </a:rPr>
              <a:t>	b.  Abnormal breath sounds</a:t>
            </a:r>
            <a:endParaRPr lang="en-IN" altLang="en-US" dirty="0">
              <a:latin typeface="Times New Roman" charset="0"/>
              <a:ea typeface="MS PGothic" charset="-128"/>
            </a:endParaRPr>
          </a:p>
          <a:p>
            <a:r>
              <a:rPr lang="en-US" altLang="en-US" dirty="0">
                <a:latin typeface="Times New Roman" charset="0"/>
                <a:ea typeface="MS PGothic" charset="-128"/>
              </a:rPr>
              <a:t>	c.  Accessory muscle use</a:t>
            </a:r>
            <a:endParaRPr lang="en-IN" altLang="en-US" dirty="0">
              <a:latin typeface="Times New Roman" charset="0"/>
              <a:ea typeface="MS PGothic" charset="-128"/>
            </a:endParaRPr>
          </a:p>
          <a:p>
            <a:r>
              <a:rPr lang="en-US" altLang="en-US" dirty="0">
                <a:latin typeface="Times New Roman" charset="0"/>
                <a:ea typeface="MS PGothic" charset="-128"/>
              </a:rPr>
              <a:t>	d.  The tripod position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89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38E6640-0899-424E-8A6B-DA5E34E5EBCA}" type="slidenum">
              <a:rPr lang="en-US" altLang="en-US" sz="1200"/>
              <a:pPr eaLnBrk="1" hangingPunct="1"/>
              <a:t>96</a:t>
            </a:fld>
            <a:endParaRPr lang="en-US" altLang="en-US" sz="1200"/>
          </a:p>
        </p:txBody>
      </p:sp>
    </p:spTree>
    <p:extLst>
      <p:ext uri="{BB962C8B-B14F-4D97-AF65-F5344CB8AC3E}">
        <p14:creationId xmlns:p14="http://schemas.microsoft.com/office/powerpoint/2010/main" val="17586690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Slide Image Placeholder 1"/>
          <p:cNvSpPr>
            <a:spLocks noGrp="1" noRot="1" noChangeAspect="1" noTextEdit="1"/>
          </p:cNvSpPr>
          <p:nvPr>
            <p:ph type="sldImg"/>
          </p:nvPr>
        </p:nvSpPr>
        <p:spPr>
          <a:ln/>
        </p:spPr>
      </p:sp>
      <p:sp>
        <p:nvSpPr>
          <p:cNvPr id="390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4.  As the pediatric patient progresses to possible respiratory failure:</a:t>
            </a:r>
            <a:endParaRPr lang="en-IN" altLang="en-US" dirty="0">
              <a:latin typeface="Times New Roman" charset="0"/>
              <a:ea typeface="MS PGothic" charset="-128"/>
            </a:endParaRPr>
          </a:p>
          <a:p>
            <a:r>
              <a:rPr lang="en-US" altLang="en-US" dirty="0">
                <a:latin typeface="Times New Roman" charset="0"/>
                <a:ea typeface="MS PGothic" charset="-128"/>
              </a:rPr>
              <a:t>	a.  Efforts to breathe decrease.</a:t>
            </a:r>
            <a:endParaRPr lang="en-IN" altLang="en-US" dirty="0">
              <a:latin typeface="Times New Roman" charset="0"/>
              <a:ea typeface="MS PGothic" charset="-128"/>
            </a:endParaRPr>
          </a:p>
          <a:p>
            <a:r>
              <a:rPr lang="en-US" altLang="en-US" dirty="0">
                <a:latin typeface="Times New Roman" charset="0"/>
                <a:ea typeface="MS PGothic" charset="-128"/>
              </a:rPr>
              <a:t>	b.  The chest rises less with inspiration.</a:t>
            </a:r>
            <a:endParaRPr lang="en-IN" altLang="en-US" dirty="0">
              <a:latin typeface="Times New Roman" charset="0"/>
              <a:ea typeface="MS PGothic" charset="-128"/>
            </a:endParaRPr>
          </a:p>
          <a:p>
            <a:r>
              <a:rPr lang="en-US" altLang="en-US" dirty="0">
                <a:latin typeface="Times New Roman" charset="0"/>
                <a:ea typeface="MS PGothic" charset="-128"/>
              </a:rPr>
              <a:t>	c.  The body has used up all its available energy stores and cannot continue to support the extra work of breathing.</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Without care, cyanosis may </a:t>
            </a:r>
            <a:r>
              <a:rPr lang="en-US" altLang="en-US" dirty="0" smtClean="0">
                <a:latin typeface="Times New Roman" charset="0"/>
                <a:ea typeface="MS PGothic" charset="-128"/>
              </a:rPr>
              <a:t>develop</a:t>
            </a:r>
            <a:r>
              <a:rPr lang="en-US" altLang="en-US" baseline="0" dirty="0" smtClean="0">
                <a:latin typeface="Times New Roman" charset="0"/>
                <a:ea typeface="MS PGothic" charset="-128"/>
              </a:rPr>
              <a:t> ( a late sign). BE AWARE not all pediatric patients develop cyanosis. Be just as concerned with pale skin as with blue skin!</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90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327E552-4684-B447-AAAC-6758177F1F18}" type="slidenum">
              <a:rPr lang="en-US" altLang="en-US" sz="1200"/>
              <a:pPr eaLnBrk="1" hangingPunct="1"/>
              <a:t>97</a:t>
            </a:fld>
            <a:endParaRPr lang="en-US" altLang="en-US" sz="1200"/>
          </a:p>
        </p:txBody>
      </p:sp>
    </p:spTree>
    <p:extLst>
      <p:ext uri="{BB962C8B-B14F-4D97-AF65-F5344CB8AC3E}">
        <p14:creationId xmlns:p14="http://schemas.microsoft.com/office/powerpoint/2010/main" val="213397877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Slide Image Placeholder 1"/>
          <p:cNvSpPr>
            <a:spLocks noGrp="1" noRot="1" noChangeAspect="1" noTextEdit="1"/>
          </p:cNvSpPr>
          <p:nvPr>
            <p:ph type="sldImg"/>
          </p:nvPr>
        </p:nvSpPr>
        <p:spPr>
          <a:ln/>
        </p:spPr>
      </p:sp>
      <p:sp>
        <p:nvSpPr>
          <p:cNvPr id="391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d. Changes in behavior will also occur until the pediatric patient demonstrates an altered level of consciousness.</a:t>
            </a:r>
            <a:endParaRPr lang="en-IN" altLang="en-US" dirty="0">
              <a:latin typeface="Times New Roman" charset="0"/>
              <a:ea typeface="MS PGothic" charset="-128"/>
            </a:endParaRPr>
          </a:p>
          <a:p>
            <a:r>
              <a:rPr lang="en-US" altLang="en-US" dirty="0">
                <a:latin typeface="Times New Roman" charset="0"/>
                <a:ea typeface="MS PGothic" charset="-128"/>
              </a:rPr>
              <a:t>e. Patient may also experience periods of apnea.</a:t>
            </a:r>
            <a:endParaRPr lang="en-IN" altLang="en-US" dirty="0">
              <a:latin typeface="Times New Roman" charset="0"/>
              <a:ea typeface="MS PGothic" charset="-128"/>
            </a:endParaRPr>
          </a:p>
          <a:p>
            <a:r>
              <a:rPr lang="en-US" altLang="en-US" dirty="0">
                <a:latin typeface="Times New Roman" charset="0"/>
                <a:ea typeface="MS PGothic" charset="-128"/>
              </a:rPr>
              <a:t>f. As the lack of oxygen becomes more serious, the heart muscle becomes hypoxic and slows down.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Leads to bradycardia.</a:t>
            </a:r>
            <a:endParaRPr lang="en-IN" altLang="en-US" dirty="0">
              <a:latin typeface="Times New Roman" charset="0"/>
              <a:ea typeface="MS PGothic" charset="-128"/>
            </a:endParaRPr>
          </a:p>
          <a:p>
            <a:r>
              <a:rPr lang="en-US" altLang="en-US" dirty="0">
                <a:latin typeface="Times New Roman" charset="0"/>
                <a:ea typeface="MS PGothic" charset="-128"/>
              </a:rPr>
              <a:t>		(a) Almost always an ominous sign in pediatric patients.</a:t>
            </a:r>
            <a:endParaRPr lang="en-IN" altLang="en-US" dirty="0">
              <a:latin typeface="Times New Roman" charset="0"/>
              <a:ea typeface="MS PGothic" charset="-128"/>
            </a:endParaRPr>
          </a:p>
          <a:p>
            <a:r>
              <a:rPr lang="en-US" altLang="en-US" dirty="0">
                <a:latin typeface="Times New Roman" charset="0"/>
                <a:ea typeface="MS PGothic" charset="-128"/>
              </a:rPr>
              <a:t>	ii.  If the heart rate is slow, you must begin CPR immediately.</a:t>
            </a:r>
            <a:endParaRPr lang="en-IN" altLang="en-US" dirty="0">
              <a:latin typeface="Times New Roman" charset="0"/>
              <a:ea typeface="MS PGothic" charset="-128"/>
            </a:endParaRPr>
          </a:p>
          <a:p>
            <a:r>
              <a:rPr lang="en-US" altLang="en-US" dirty="0">
                <a:latin typeface="Times New Roman" charset="0"/>
                <a:ea typeface="MS PGothic" charset="-128"/>
              </a:rPr>
              <a:t>		(a) May quickly progress to cardiopulmonary arrest.</a:t>
            </a:r>
            <a:endParaRPr lang="en-IN" altLang="en-US" dirty="0">
              <a:latin typeface="Times New Roman" charset="0"/>
              <a:ea typeface="MS PGothic" charset="-128"/>
            </a:endParaRPr>
          </a:p>
          <a:p>
            <a:endParaRPr lang="en-US" altLang="en-US" dirty="0">
              <a:latin typeface="Times New Roman" charset="0"/>
              <a:ea typeface="MS PGothic" charset="-128"/>
            </a:endParaRPr>
          </a:p>
        </p:txBody>
      </p:sp>
      <p:sp>
        <p:nvSpPr>
          <p:cNvPr id="391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F0EF4C2-FD35-AF46-97A9-DCE4C10F6ED3}" type="slidenum">
              <a:rPr lang="en-US" altLang="en-US" sz="1200"/>
              <a:pPr eaLnBrk="1" hangingPunct="1"/>
              <a:t>98</a:t>
            </a:fld>
            <a:endParaRPr lang="en-US" altLang="en-US" sz="1200"/>
          </a:p>
        </p:txBody>
      </p:sp>
    </p:spTree>
    <p:extLst>
      <p:ext uri="{BB962C8B-B14F-4D97-AF65-F5344CB8AC3E}">
        <p14:creationId xmlns:p14="http://schemas.microsoft.com/office/powerpoint/2010/main" val="65689968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a:ln/>
        </p:spPr>
      </p:sp>
      <p:sp>
        <p:nvSpPr>
          <p:cNvPr id="392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Times New Roman" charset="0"/>
                <a:ea typeface="MS PGothic" charset="-128"/>
              </a:rPr>
              <a:t>Lecture Outline </a:t>
            </a:r>
          </a:p>
          <a:p>
            <a:endParaRPr lang="en-US" altLang="en-US" dirty="0">
              <a:latin typeface="Times New Roman" charset="0"/>
              <a:ea typeface="MS PGothic" charset="-128"/>
            </a:endParaRPr>
          </a:p>
          <a:p>
            <a:r>
              <a:rPr lang="en-US" altLang="en-US" dirty="0">
                <a:latin typeface="Times New Roman" charset="0"/>
                <a:ea typeface="MS PGothic" charset="-128"/>
              </a:rPr>
              <a:t>g.  Respiratory failure does not always indicate airway obstruction.</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It may indicate trauma, nervous system problems, dehydration, or metabolic disturbances.</a:t>
            </a:r>
            <a:endParaRPr lang="en-IN" altLang="en-US" dirty="0">
              <a:latin typeface="Times New Roman" charset="0"/>
              <a:ea typeface="MS PGothic" charset="-128"/>
            </a:endParaRPr>
          </a:p>
          <a:p>
            <a:r>
              <a:rPr lang="en-US" altLang="en-US" dirty="0">
                <a:latin typeface="Times New Roman" charset="0"/>
                <a:ea typeface="MS PGothic" charset="-128"/>
              </a:rPr>
              <a:t>h.  A pediatric patient’s condition can progress from respiratory distress to respiratory failure at any time.</a:t>
            </a:r>
            <a:endParaRPr lang="en-IN" altLang="en-US" dirty="0">
              <a:latin typeface="Times New Roman" charset="0"/>
              <a:ea typeface="MS PGothic" charset="-128"/>
            </a:endParaRPr>
          </a:p>
          <a:p>
            <a:r>
              <a:rPr lang="en-US" altLang="en-US" dirty="0">
                <a:latin typeface="Times New Roman" charset="0"/>
                <a:ea typeface="MS PGothic" charset="-128"/>
              </a:rPr>
              <a:t>	</a:t>
            </a:r>
            <a:r>
              <a:rPr lang="en-US" altLang="en-US" dirty="0" err="1">
                <a:latin typeface="Times New Roman" charset="0"/>
                <a:ea typeface="MS PGothic" charset="-128"/>
              </a:rPr>
              <a:t>i</a:t>
            </a:r>
            <a:r>
              <a:rPr lang="en-US" altLang="en-US" dirty="0">
                <a:latin typeface="Times New Roman" charset="0"/>
                <a:ea typeface="MS PGothic" charset="-128"/>
              </a:rPr>
              <a:t>.  You must reassess the pediatric patient frequently.</a:t>
            </a:r>
            <a:endParaRPr lang="en-IN" altLang="en-US" dirty="0">
              <a:latin typeface="Times New Roman" charset="0"/>
              <a:ea typeface="MS PGothic" charset="-128"/>
            </a:endParaRPr>
          </a:p>
          <a:p>
            <a:r>
              <a:rPr lang="en-US" altLang="en-US" dirty="0" err="1">
                <a:latin typeface="Times New Roman" charset="0"/>
                <a:ea typeface="MS PGothic" charset="-128"/>
              </a:rPr>
              <a:t>i</a:t>
            </a:r>
            <a:r>
              <a:rPr lang="en-US" altLang="en-US" dirty="0">
                <a:latin typeface="Times New Roman" charset="0"/>
                <a:ea typeface="MS PGothic" charset="-128"/>
              </a:rPr>
              <a:t>.  A child or infant in respiratory distress needs supplemental oxygen</a:t>
            </a:r>
            <a:r>
              <a:rPr lang="en-US" altLang="en-US" dirty="0" smtClean="0">
                <a:latin typeface="Times New Roman" charset="0"/>
                <a:ea typeface="MS PGothic" charset="-128"/>
              </a:rPr>
              <a:t>. Anxiety, crying may increase the effort of the work of breathing, so use whichever method is least upsetting; blow-by, nasal </a:t>
            </a:r>
            <a:r>
              <a:rPr lang="en-US" altLang="en-US" dirty="0" err="1" smtClean="0">
                <a:latin typeface="Times New Roman" charset="0"/>
                <a:ea typeface="MS PGothic" charset="-128"/>
              </a:rPr>
              <a:t>canula</a:t>
            </a:r>
            <a:r>
              <a:rPr lang="en-US" altLang="en-US" dirty="0" smtClean="0">
                <a:latin typeface="Times New Roman" charset="0"/>
                <a:ea typeface="MS PGothic" charset="-128"/>
              </a:rPr>
              <a:t>, non-rebreather. May</a:t>
            </a:r>
            <a:r>
              <a:rPr lang="en-US" altLang="en-US" baseline="0" dirty="0" smtClean="0">
                <a:latin typeface="Times New Roman" charset="0"/>
                <a:ea typeface="MS PGothic" charset="-128"/>
              </a:rPr>
              <a:t> need to distract patient with toy, game etc.</a:t>
            </a:r>
            <a:endParaRPr lang="en-IN" altLang="en-US" dirty="0">
              <a:latin typeface="Times New Roman" charset="0"/>
              <a:ea typeface="MS PGothic" charset="-128"/>
            </a:endParaRPr>
          </a:p>
          <a:p>
            <a:r>
              <a:rPr lang="en-US" altLang="en-US" dirty="0">
                <a:latin typeface="Times New Roman" charset="0"/>
                <a:ea typeface="MS PGothic" charset="-128"/>
              </a:rPr>
              <a:t>j. For infants and children in possible respiratory failure, assist ventilation with a BVM and 100% oxygen. </a:t>
            </a:r>
            <a:endParaRPr lang="en-IN" altLang="en-US" dirty="0">
              <a:latin typeface="Times New Roman" charset="0"/>
              <a:ea typeface="MS PGothic" charset="-128"/>
            </a:endParaRPr>
          </a:p>
          <a:p>
            <a:r>
              <a:rPr lang="en-US" altLang="en-US" dirty="0">
                <a:latin typeface="Times New Roman" charset="0"/>
                <a:ea typeface="MS PGothic" charset="-128"/>
              </a:rPr>
              <a:t>k. Allow the pediatric patient to remain in a comfortable position, usually on the lap of the caregiver or parent.</a:t>
            </a:r>
            <a:endParaRPr lang="en-IN" altLang="en-US" dirty="0">
              <a:latin typeface="Times New Roman" charset="0"/>
              <a:ea typeface="MS PGothic" charset="-128"/>
            </a:endParaRPr>
          </a:p>
        </p:txBody>
      </p:sp>
      <p:sp>
        <p:nvSpPr>
          <p:cNvPr id="392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4E65A28-56B3-2E4F-B02D-16406FE18F37}" type="slidenum">
              <a:rPr lang="en-US" altLang="en-US" sz="1200"/>
              <a:pPr eaLnBrk="1" hangingPunct="1"/>
              <a:t>99</a:t>
            </a:fld>
            <a:endParaRPr lang="en-US" altLang="en-US" sz="1200"/>
          </a:p>
        </p:txBody>
      </p:sp>
    </p:spTree>
    <p:extLst>
      <p:ext uri="{BB962C8B-B14F-4D97-AF65-F5344CB8AC3E}">
        <p14:creationId xmlns:p14="http://schemas.microsoft.com/office/powerpoint/2010/main" val="299576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283"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lgn="ctr">
                <a:solidFill>
                  <a:srgbClr val="B3B3B3">
                    <a:alpha val="39999"/>
                  </a:srgbClr>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137160" bIns="45720"/>
          <a:lstStyle>
            <a:lvl1pPr marL="0" indent="0">
              <a:lnSpc>
                <a:spcPct val="105000"/>
              </a:lnSpc>
              <a:buFontTx/>
              <a:buNone/>
              <a:defRPr sz="3200" b="1">
                <a:solidFill>
                  <a:schemeClr val="bg1"/>
                </a:solidFill>
              </a:defRPr>
            </a:lvl1pPr>
          </a:lstStyle>
          <a:p>
            <a:pPr lvl="0"/>
            <a:r>
              <a:rPr lang="en-US" noProof="0" dirty="0" smtClean="0"/>
              <a:t>Click to edit Master subtitle style</a:t>
            </a:r>
          </a:p>
        </p:txBody>
      </p:sp>
      <p:sp>
        <p:nvSpPr>
          <p:cNvPr id="128003" name="Rectangle 2"/>
          <p:cNvSpPr>
            <a:spLocks noGrp="1" noChangeArrowheads="1"/>
          </p:cNvSpPr>
          <p:nvPr>
            <p:ph type="ctrTitle"/>
          </p:nvPr>
        </p:nvSpPr>
        <p:spPr>
          <a:xfrm>
            <a:off x="4572000" y="2362200"/>
            <a:ext cx="4343400" cy="990600"/>
          </a:xfrm>
        </p:spPr>
        <p:txBody>
          <a:bodyPr lIns="228600" anchor="t"/>
          <a:lstStyle>
            <a:lvl1pPr algn="l">
              <a:defRPr>
                <a:solidFill>
                  <a:schemeClr val="bg1"/>
                </a:solidFill>
                <a:effectLst/>
              </a:defRPr>
            </a:lvl1pPr>
          </a:lstStyle>
          <a:p>
            <a:pPr lvl="0"/>
            <a:r>
              <a:rPr lang="en-US" noProof="0" dirty="0" smtClean="0"/>
              <a:t>Click to edit Master title style</a:t>
            </a:r>
          </a:p>
        </p:txBody>
      </p:sp>
    </p:spTree>
    <p:extLst>
      <p:ext uri="{BB962C8B-B14F-4D97-AF65-F5344CB8AC3E}">
        <p14:creationId xmlns:p14="http://schemas.microsoft.com/office/powerpoint/2010/main" val="977117451"/>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9298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4246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E97DA60-CF91-6447-8825-6C65B0591432}" type="datetimeFigureOut">
              <a:rPr lang="en-US"/>
              <a:pPr>
                <a:defRPr/>
              </a:pPr>
              <a:t>10/7/2017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44A139A0-1498-3646-A6C2-F66AB6AD82D1}" type="slidenum">
              <a:rPr lang="en-US" altLang="en-US"/>
              <a:pPr/>
              <a:t>‹#›</a:t>
            </a:fld>
            <a:endParaRPr lang="en-US" altLang="en-US"/>
          </a:p>
        </p:txBody>
      </p:sp>
    </p:spTree>
    <p:extLst>
      <p:ext uri="{BB962C8B-B14F-4D97-AF65-F5344CB8AC3E}">
        <p14:creationId xmlns:p14="http://schemas.microsoft.com/office/powerpoint/2010/main" val="468370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0D6F4A-FAEC-7943-9BAF-4BF313D573D6}" type="datetimeFigureOut">
              <a:rPr lang="en-US"/>
              <a:pPr>
                <a:defRPr/>
              </a:pPr>
              <a:t>10/7/2017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D08DC7C-F618-CD4D-BDDA-EC2C36F992E2}" type="slidenum">
              <a:rPr lang="en-US" altLang="en-US"/>
              <a:pPr/>
              <a:t>‹#›</a:t>
            </a:fld>
            <a:endParaRPr lang="en-US" altLang="en-US"/>
          </a:p>
        </p:txBody>
      </p:sp>
    </p:spTree>
    <p:extLst>
      <p:ext uri="{BB962C8B-B14F-4D97-AF65-F5344CB8AC3E}">
        <p14:creationId xmlns:p14="http://schemas.microsoft.com/office/powerpoint/2010/main" val="13757633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0965406-7D28-2148-9730-62639A8DC949}" type="datetimeFigureOut">
              <a:rPr lang="en-US"/>
              <a:pPr>
                <a:defRPr/>
              </a:pPr>
              <a:t>10/7/2017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E03F28E3-82CA-844A-ACBA-70A90891A88C}" type="slidenum">
              <a:rPr lang="en-US" altLang="en-US"/>
              <a:pPr/>
              <a:t>‹#›</a:t>
            </a:fld>
            <a:endParaRPr lang="en-US" altLang="en-US"/>
          </a:p>
        </p:txBody>
      </p:sp>
    </p:spTree>
    <p:extLst>
      <p:ext uri="{BB962C8B-B14F-4D97-AF65-F5344CB8AC3E}">
        <p14:creationId xmlns:p14="http://schemas.microsoft.com/office/powerpoint/2010/main" val="498784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8618E6D-A14B-A940-99A4-FA29E8C363AE}" type="datetimeFigureOut">
              <a:rPr lang="en-US"/>
              <a:pPr>
                <a:defRPr/>
              </a:pPr>
              <a:t>10/7/2017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440D620A-0703-864B-A9F0-66C2BAC3A574}" type="slidenum">
              <a:rPr lang="en-US" altLang="en-US"/>
              <a:pPr/>
              <a:t>‹#›</a:t>
            </a:fld>
            <a:endParaRPr lang="en-US" altLang="en-US"/>
          </a:p>
        </p:txBody>
      </p:sp>
    </p:spTree>
    <p:extLst>
      <p:ext uri="{BB962C8B-B14F-4D97-AF65-F5344CB8AC3E}">
        <p14:creationId xmlns:p14="http://schemas.microsoft.com/office/powerpoint/2010/main" val="1441509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CD329FD-15FB-434B-871C-0E172FE633AB}" type="datetimeFigureOut">
              <a:rPr lang="en-US"/>
              <a:pPr>
                <a:defRPr/>
              </a:pPr>
              <a:t>10/7/2017</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4FF46E6C-BA47-7D48-8A19-A2C62A871CF7}" type="slidenum">
              <a:rPr lang="en-US" altLang="en-US"/>
              <a:pPr/>
              <a:t>‹#›</a:t>
            </a:fld>
            <a:endParaRPr lang="en-US" altLang="en-US"/>
          </a:p>
        </p:txBody>
      </p:sp>
    </p:spTree>
    <p:extLst>
      <p:ext uri="{BB962C8B-B14F-4D97-AF65-F5344CB8AC3E}">
        <p14:creationId xmlns:p14="http://schemas.microsoft.com/office/powerpoint/2010/main" val="16901867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C5324BA-A1D8-D842-AAB3-E68106B40709}" type="datetimeFigureOut">
              <a:rPr lang="en-US"/>
              <a:pPr>
                <a:defRPr/>
              </a:pPr>
              <a:t>10/7/2017</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AD17C2DC-50F8-384F-B624-5ADD3C4AA62A}" type="slidenum">
              <a:rPr lang="en-US" altLang="en-US"/>
              <a:pPr/>
              <a:t>‹#›</a:t>
            </a:fld>
            <a:endParaRPr lang="en-US" altLang="en-US"/>
          </a:p>
        </p:txBody>
      </p:sp>
    </p:spTree>
    <p:extLst>
      <p:ext uri="{BB962C8B-B14F-4D97-AF65-F5344CB8AC3E}">
        <p14:creationId xmlns:p14="http://schemas.microsoft.com/office/powerpoint/2010/main" val="551928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AA98982-39CC-4242-BACB-F7032E3ACDBC}" type="datetimeFigureOut">
              <a:rPr lang="en-US"/>
              <a:pPr>
                <a:defRPr/>
              </a:pPr>
              <a:t>10/7/2017</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480436C-7A51-0C40-B638-81531E852B72}" type="slidenum">
              <a:rPr lang="en-US" altLang="en-US"/>
              <a:pPr/>
              <a:t>‹#›</a:t>
            </a:fld>
            <a:endParaRPr lang="en-US" altLang="en-US"/>
          </a:p>
        </p:txBody>
      </p:sp>
    </p:spTree>
    <p:extLst>
      <p:ext uri="{BB962C8B-B14F-4D97-AF65-F5344CB8AC3E}">
        <p14:creationId xmlns:p14="http://schemas.microsoft.com/office/powerpoint/2010/main" val="20600049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D133512-978E-CC4F-9B9F-EB66E8B1747E}" type="datetimeFigureOut">
              <a:rPr lang="en-US"/>
              <a:pPr>
                <a:defRPr/>
              </a:pPr>
              <a:t>10/7/2017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7CA978A-1D98-CE4E-8A90-41232B553C58}" type="slidenum">
              <a:rPr lang="en-US" altLang="en-US"/>
              <a:pPr/>
              <a:t>‹#›</a:t>
            </a:fld>
            <a:endParaRPr lang="en-US" altLang="en-US"/>
          </a:p>
        </p:txBody>
      </p:sp>
    </p:spTree>
    <p:extLst>
      <p:ext uri="{BB962C8B-B14F-4D97-AF65-F5344CB8AC3E}">
        <p14:creationId xmlns:p14="http://schemas.microsoft.com/office/powerpoint/2010/main" val="772190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3" name="Content Placeholder 2"/>
          <p:cNvSpPr>
            <a:spLocks noGrp="1"/>
          </p:cNvSpPr>
          <p:nvPr>
            <p:ph idx="1"/>
          </p:nvPr>
        </p:nvSpPr>
        <p:spPr>
          <a:noFill/>
          <a:ln>
            <a:noFill/>
          </a:ln>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56501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F3449CC-2AB5-0B4F-BBDE-3E24F1973995}" type="datetimeFigureOut">
              <a:rPr lang="en-US"/>
              <a:pPr>
                <a:defRPr/>
              </a:pPr>
              <a:t>10/7/2017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32BA950-1BD3-7947-98D7-16111E7AE308}" type="slidenum">
              <a:rPr lang="en-US" altLang="en-US"/>
              <a:pPr/>
              <a:t>‹#›</a:t>
            </a:fld>
            <a:endParaRPr lang="en-US" altLang="en-US"/>
          </a:p>
        </p:txBody>
      </p:sp>
    </p:spTree>
    <p:extLst>
      <p:ext uri="{BB962C8B-B14F-4D97-AF65-F5344CB8AC3E}">
        <p14:creationId xmlns:p14="http://schemas.microsoft.com/office/powerpoint/2010/main" val="9647942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1230BFC-158D-E142-A00B-0E85C37CA12E}" type="datetimeFigureOut">
              <a:rPr lang="en-US"/>
              <a:pPr>
                <a:defRPr/>
              </a:pPr>
              <a:t>10/7/2017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AC0151E-DBDE-A947-B2A2-B05502358CA2}" type="slidenum">
              <a:rPr lang="en-US" altLang="en-US"/>
              <a:pPr/>
              <a:t>‹#›</a:t>
            </a:fld>
            <a:endParaRPr lang="en-US" altLang="en-US"/>
          </a:p>
        </p:txBody>
      </p:sp>
    </p:spTree>
    <p:extLst>
      <p:ext uri="{BB962C8B-B14F-4D97-AF65-F5344CB8AC3E}">
        <p14:creationId xmlns:p14="http://schemas.microsoft.com/office/powerpoint/2010/main" val="17949206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F824E3A-2361-EA4E-B874-274587851625}" type="datetimeFigureOut">
              <a:rPr lang="en-US"/>
              <a:pPr>
                <a:defRPr/>
              </a:pPr>
              <a:t>10/7/2017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EE1B98CF-24C6-9D49-BE71-489DE592D153}" type="slidenum">
              <a:rPr lang="en-US" altLang="en-US"/>
              <a:pPr/>
              <a:t>‹#›</a:t>
            </a:fld>
            <a:endParaRPr lang="en-US" altLang="en-US"/>
          </a:p>
        </p:txBody>
      </p:sp>
    </p:spTree>
    <p:extLst>
      <p:ext uri="{BB962C8B-B14F-4D97-AF65-F5344CB8AC3E}">
        <p14:creationId xmlns:p14="http://schemas.microsoft.com/office/powerpoint/2010/main" val="1529247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04263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242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7839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831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4974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6059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77461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solidFill>
            <a:schemeClr val="bg1">
              <a:alpha val="39999"/>
            </a:schemeClr>
          </a:solidFill>
          <a:ln w="19050">
            <a:solidFill>
              <a:srgbClr val="B3B3B3">
                <a:alpha val="39999"/>
              </a:srgbClr>
            </a:solidFill>
            <a:miter lim="800000"/>
            <a:headEnd/>
            <a:tailEnd/>
          </a:ln>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28003" name="Rectangle 2"/>
          <p:cNvSpPr>
            <a:spLocks noGrp="1" noChangeArrowheads="1"/>
          </p:cNvSpPr>
          <p:nvPr>
            <p:ph type="title"/>
          </p:nvPr>
        </p:nvSpPr>
        <p:spPr bwMode="auto">
          <a:xfrm>
            <a:off x="685800" y="228600"/>
            <a:ext cx="7772400" cy="914400"/>
          </a:xfrm>
          <a:prstGeom prst="rect">
            <a:avLst/>
          </a:prstGeom>
          <a:noFill/>
          <a:ln>
            <a:noFill/>
          </a:ln>
          <a:effectLst>
            <a:outerShdw blurRad="25400" dist="12700" dir="2700000" algn="ctr" rotWithShape="0">
              <a:schemeClr val="tx1">
                <a:alpha val="73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3879"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ヒラギノ角ゴ Pro W3" charset="0"/>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pitchFamily="18" charset="0"/>
              </a:defRPr>
            </a:lvl1pPr>
          </a:lstStyle>
          <a:p>
            <a:pPr>
              <a:defRPr/>
            </a:pPr>
            <a:fld id="{AB70E64B-0AE1-5549-BEC2-551562827D00}" type="datetimeFigureOut">
              <a:rPr lang="en-US"/>
              <a:pPr>
                <a:defRPr/>
              </a:pPr>
              <a:t>10/7/2017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pitchFamily="18"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F642F29D-A844-1141-91EC-9DD90F7E345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3.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6.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7.xml"/><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8.xml"/><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txBox="1">
            <a:spLocks noChangeArrowheads="1"/>
          </p:cNvSpPr>
          <p:nvPr/>
        </p:nvSpPr>
        <p:spPr bwMode="auto">
          <a:xfrm>
            <a:off x="0" y="3352800"/>
            <a:ext cx="9144000" cy="1981200"/>
          </a:xfrm>
          <a:prstGeom prst="rect">
            <a:avLst/>
          </a:prstGeom>
          <a:gradFill rotWithShape="0">
            <a:gsLst>
              <a:gs pos="0">
                <a:srgbClr val="66CCFF">
                  <a:alpha val="89998"/>
                </a:srgbClr>
              </a:gs>
              <a:gs pos="100000">
                <a:srgbClr val="0080FF">
                  <a:alpha val="14000"/>
                </a:srgbClr>
              </a:gs>
            </a:gsLst>
            <a:lin ang="2700000" scaled="1"/>
          </a:gradFill>
          <a:ln w="19050" algn="ctr">
            <a:noFill/>
            <a:miter lim="800000"/>
            <a:headEnd/>
            <a:tailEnd/>
          </a:ln>
          <a:extLst>
            <a:ext uri="{91240B29-F687-4F45-9708-019B960494DF}">
              <a14:hiddenLine xmlns:a14="http://schemas.microsoft.com/office/drawing/2010/main" w="9525">
                <a:solidFill>
                  <a:srgbClr val="B3B3B3">
                    <a:alpha val="39999"/>
                  </a:srgbClr>
                </a:solidFill>
                <a:miter lim="800000"/>
                <a:headEnd/>
                <a:tailEnd/>
              </a14:hiddenLine>
            </a:ext>
          </a:extLst>
        </p:spPr>
        <p:txBody>
          <a:bodyPr lIns="228600" tIns="137160"/>
          <a:lstStyle>
            <a:lvl1pPr marL="0" indent="0" algn="l" rtl="0" eaLnBrk="0" fontAlgn="base" hangingPunct="0">
              <a:lnSpc>
                <a:spcPct val="105000"/>
              </a:lnSpc>
              <a:spcBef>
                <a:spcPct val="50000"/>
              </a:spcBef>
              <a:spcAft>
                <a:spcPct val="0"/>
              </a:spcAft>
              <a:buClr>
                <a:schemeClr val="bg1"/>
              </a:buClr>
              <a:buFontTx/>
              <a:buNone/>
              <a:defRPr sz="36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a:lstStyle>
          <a:p>
            <a:pPr>
              <a:defRPr/>
            </a:pPr>
            <a:endParaRPr lang="en-US" sz="100" kern="0" dirty="0" smtClean="0">
              <a:latin typeface="+mj-lt"/>
            </a:endParaRPr>
          </a:p>
          <a:p>
            <a:pPr algn="ctr">
              <a:spcBef>
                <a:spcPts val="2500"/>
              </a:spcBef>
              <a:defRPr/>
            </a:pPr>
            <a:r>
              <a:rPr lang="en-US" b="1" kern="0" dirty="0" smtClean="0">
                <a:latin typeface="+mj-lt"/>
              </a:rPr>
              <a:t>Chapter 34</a:t>
            </a:r>
            <a:endParaRPr lang="en-US" altLang="en-US" b="1" kern="0" dirty="0" smtClean="0">
              <a:latin typeface="+mj-lt"/>
            </a:endParaRPr>
          </a:p>
          <a:p>
            <a:pPr algn="ctr">
              <a:spcBef>
                <a:spcPts val="200"/>
              </a:spcBef>
              <a:defRPr/>
            </a:pPr>
            <a:r>
              <a:rPr lang="en-US" sz="3200" b="1" dirty="0"/>
              <a:t>Pediatric Emergencies</a:t>
            </a:r>
          </a:p>
          <a:p>
            <a:pPr algn="ctr">
              <a:spcBef>
                <a:spcPts val="200"/>
              </a:spcBef>
              <a:defRPr/>
            </a:pPr>
            <a:endParaRPr lang="en-US" altLang="en-US" b="1" kern="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5"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(9 of 10)</a:t>
            </a:r>
          </a:p>
        </p:txBody>
      </p:sp>
      <p:sp>
        <p:nvSpPr>
          <p:cNvPr id="133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buFontTx/>
              <a:buNone/>
            </a:pPr>
            <a:r>
              <a:rPr lang="en-US" altLang="en-US" b="1"/>
              <a:t>Special Considerations in Trauma</a:t>
            </a:r>
          </a:p>
          <a:p>
            <a:pPr eaLnBrk="1" hangingPunct="1">
              <a:spcBef>
                <a:spcPct val="35000"/>
              </a:spcBef>
            </a:pPr>
            <a:r>
              <a:rPr lang="en-US" altLang="en-US" sz="2400"/>
              <a:t>Recognition and management of trauma in</a:t>
            </a:r>
          </a:p>
          <a:p>
            <a:pPr lvl="1" eaLnBrk="1" hangingPunct="1">
              <a:spcBef>
                <a:spcPct val="35000"/>
              </a:spcBef>
            </a:pPr>
            <a:r>
              <a:rPr lang="en-US" altLang="en-US"/>
              <a:t>Pregnant patient</a:t>
            </a:r>
          </a:p>
          <a:p>
            <a:pPr lvl="1" eaLnBrk="1" hangingPunct="1">
              <a:spcBef>
                <a:spcPct val="35000"/>
              </a:spcBef>
            </a:pPr>
            <a:r>
              <a:rPr lang="en-US" altLang="en-US"/>
              <a:t>Pediatric patient</a:t>
            </a:r>
          </a:p>
          <a:p>
            <a:pPr lvl="1" eaLnBrk="1" hangingPunct="1">
              <a:spcBef>
                <a:spcPct val="35000"/>
              </a:spcBef>
            </a:pPr>
            <a:r>
              <a:rPr lang="en-US" altLang="en-US"/>
              <a:t>Geriatric patient </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4" name="Title 1"/>
          <p:cNvSpPr>
            <a:spLocks noGrp="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(1 of 10)</a:t>
            </a:r>
          </a:p>
        </p:txBody>
      </p:sp>
      <p:sp>
        <p:nvSpPr>
          <p:cNvPr id="105475" name="Content Placeholder 2"/>
          <p:cNvSpPr>
            <a:spLocks noGrp="1"/>
          </p:cNvSpPr>
          <p:nvPr>
            <p:ph type="body" idx="1"/>
          </p:nvPr>
        </p:nvSpPr>
        <p:spPr>
          <a:xfrm>
            <a:off x="4648200" y="1447800"/>
            <a:ext cx="38100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Children can obstruct airway with any object they can fit into their mouth.</a:t>
            </a:r>
          </a:p>
          <a:p>
            <a:pPr>
              <a:spcBef>
                <a:spcPct val="35000"/>
              </a:spcBef>
            </a:pPr>
            <a:r>
              <a:rPr lang="en-US" altLang="en-US"/>
              <a:t>In cases of trauma, teeth may have been dislodged into the airway.</a:t>
            </a:r>
          </a:p>
        </p:txBody>
      </p:sp>
      <p:pic>
        <p:nvPicPr>
          <p:cNvPr id="105476" name="Picture 5" descr="\\172.16.33.26\Art\OUTPUT\JB LEARNING\EMT_11E_ITK_PPT WORK\Ch34\9781284080179_CH34_CP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389188"/>
            <a:ext cx="3048000"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942975" y="4314825"/>
            <a:ext cx="2790825" cy="369888"/>
          </a:xfrm>
          <a:prstGeom prst="rect">
            <a:avLst/>
          </a:prstGeom>
        </p:spPr>
        <p:txBody>
          <a:bodyPr>
            <a:spAutoFit/>
          </a:bodyPr>
          <a:lstStyle/>
          <a:p>
            <a:pPr algn="r">
              <a:defRPr/>
            </a:pPr>
            <a:r>
              <a:rPr lang="en-IN" sz="900" dirty="0">
                <a:solidFill>
                  <a:schemeClr val="bg1"/>
                </a:solidFill>
                <a:latin typeface="+mj-lt"/>
              </a:rPr>
              <a:t>© Jones &amp; Bartlett Learning. Photographed by Kimberly Potvin.</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(2 of 10)</a:t>
            </a:r>
          </a:p>
        </p:txBody>
      </p:sp>
      <p:sp>
        <p:nvSpPr>
          <p:cNvPr id="1064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Blood, vomitus, or other secretions can cause severe airway obstruction.</a:t>
            </a:r>
          </a:p>
          <a:p>
            <a:pPr>
              <a:spcBef>
                <a:spcPct val="35000"/>
              </a:spcBef>
            </a:pPr>
            <a:r>
              <a:rPr lang="en-US" altLang="en-US"/>
              <a:t>Infections can cause obstruction.</a:t>
            </a:r>
          </a:p>
          <a:p>
            <a:pPr lvl="1">
              <a:spcBef>
                <a:spcPct val="35000"/>
              </a:spcBef>
            </a:pPr>
            <a:r>
              <a:rPr lang="en-US" altLang="en-US"/>
              <a:t>Infection should be considered if patient has congestion, fever, drooling, and cold symptoms.</a:t>
            </a:r>
          </a:p>
          <a:p>
            <a:pPr lvl="1">
              <a:spcBef>
                <a:spcPct val="35000"/>
              </a:spcBef>
            </a:pPr>
            <a:r>
              <a:rPr lang="en-US" altLang="en-US"/>
              <a:t>Croup is an infection in the airway below the level of the vocal cords.</a:t>
            </a:r>
          </a:p>
          <a:p>
            <a:pPr lvl="1">
              <a:spcBef>
                <a:spcPct val="35000"/>
              </a:spcBef>
            </a:pPr>
            <a:r>
              <a:rPr lang="en-US" altLang="en-US"/>
              <a:t>Epiglottitis is an infection of the soft tissue above the level of the vocal cords.</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(3 of 10)</a:t>
            </a:r>
          </a:p>
        </p:txBody>
      </p:sp>
      <p:sp>
        <p:nvSpPr>
          <p:cNvPr id="5" name="Rectangle 4"/>
          <p:cNvSpPr/>
          <p:nvPr/>
        </p:nvSpPr>
        <p:spPr>
          <a:xfrm>
            <a:off x="2908300" y="4451350"/>
            <a:ext cx="2790825" cy="230188"/>
          </a:xfrm>
          <a:prstGeom prst="rect">
            <a:avLst/>
          </a:prstGeom>
        </p:spPr>
        <p:txBody>
          <a:bodyPr>
            <a:spAutoFit/>
          </a:bodyPr>
          <a:lstStyle/>
          <a:p>
            <a:pPr algn="r">
              <a:defRPr/>
            </a:pPr>
            <a:r>
              <a:rPr lang="en-IN" sz="900" dirty="0">
                <a:solidFill>
                  <a:schemeClr val="bg1"/>
                </a:solidFill>
                <a:latin typeface="+mj-lt"/>
              </a:rPr>
              <a:t>© Jones &amp; Bartlett Learning.</a:t>
            </a:r>
          </a:p>
        </p:txBody>
      </p:sp>
      <p:pic>
        <p:nvPicPr>
          <p:cNvPr id="107524" name="Picture 4" descr="\\172.16.33.26\Art\OUTPUT\JB LEARNING\EMT_11E_ITK_PPT WORK\Ch34\9781284080179_CH34_CP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2241550"/>
            <a:ext cx="2730500" cy="223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6"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(4 of 10)</a:t>
            </a:r>
          </a:p>
        </p:txBody>
      </p:sp>
      <p:sp>
        <p:nvSpPr>
          <p:cNvPr id="116739" name="Rectangle 3"/>
          <p:cNvSpPr>
            <a:spLocks noGrp="1" noChangeArrowheads="1"/>
          </p:cNvSpPr>
          <p:nvPr>
            <p:ph type="body" idx="1"/>
          </p:nvPr>
        </p:nvSpPr>
        <p:spPr/>
        <p:txBody>
          <a:bodyPr rIns="228600"/>
          <a:lstStyle/>
          <a:p>
            <a:pPr>
              <a:spcBef>
                <a:spcPct val="35000"/>
              </a:spcBef>
              <a:defRPr/>
            </a:pPr>
            <a:r>
              <a:rPr lang="en-US" dirty="0" smtClean="0"/>
              <a:t>Obstruction </a:t>
            </a:r>
            <a:r>
              <a:rPr lang="en-US" dirty="0"/>
              <a:t>by foreign object may involve upper or lower airway</a:t>
            </a:r>
            <a:r>
              <a:rPr lang="en-US" dirty="0" smtClean="0"/>
              <a:t>.</a:t>
            </a:r>
          </a:p>
          <a:p>
            <a:pPr lvl="1">
              <a:spcBef>
                <a:spcPct val="35000"/>
              </a:spcBef>
              <a:defRPr/>
            </a:pPr>
            <a:r>
              <a:rPr lang="en-US" dirty="0" smtClean="0"/>
              <a:t>Obstruction </a:t>
            </a:r>
            <a:r>
              <a:rPr lang="en-US" dirty="0"/>
              <a:t>may be partial or complete.</a:t>
            </a:r>
          </a:p>
          <a:p>
            <a:pPr lvl="1">
              <a:spcBef>
                <a:spcPct val="35000"/>
              </a:spcBef>
              <a:defRPr/>
            </a:pPr>
            <a:r>
              <a:rPr lang="en-US" dirty="0" smtClean="0"/>
              <a:t>Signs </a:t>
            </a:r>
            <a:r>
              <a:rPr lang="en-US" dirty="0"/>
              <a:t>and symptoms associated with </a:t>
            </a:r>
            <a:r>
              <a:rPr lang="en-US" dirty="0" smtClean="0"/>
              <a:t>partial upper </a:t>
            </a:r>
            <a:r>
              <a:rPr lang="en-US" dirty="0"/>
              <a:t>airway obstruction include decreased breath sounds and stridor</a:t>
            </a:r>
            <a:r>
              <a:rPr lang="en-US" dirty="0" smtClean="0"/>
              <a:t>.</a:t>
            </a:r>
          </a:p>
          <a:p>
            <a:pPr lvl="2">
              <a:defRPr/>
            </a:pPr>
            <a:r>
              <a:rPr lang="en-US" dirty="0" smtClean="0"/>
              <a:t>Infants </a:t>
            </a:r>
            <a:r>
              <a:rPr lang="en-US" dirty="0"/>
              <a:t>or children with a complete airway obstruction will not make any sound, have no breath sounds, and become rapidly </a:t>
            </a:r>
            <a:r>
              <a:rPr lang="en-US" dirty="0" smtClean="0"/>
              <a:t>cyanotic</a:t>
            </a:r>
          </a:p>
          <a:p>
            <a:pPr lvl="1">
              <a:defRPr/>
            </a:pPr>
            <a:r>
              <a:rPr lang="en-US" dirty="0" smtClean="0"/>
              <a:t>Signs and symptoms of lower airway obstruction include wheezing and/or crackles.</a:t>
            </a:r>
          </a:p>
          <a:p>
            <a:pPr marL="914400" lvl="2" indent="0">
              <a:buFontTx/>
              <a:buNone/>
              <a:defRPr/>
            </a:pP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770" name="Title 1"/>
          <p:cNvSpPr>
            <a:spLocks noGrp="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(5 of 10)</a:t>
            </a:r>
          </a:p>
        </p:txBody>
      </p:sp>
      <p:sp>
        <p:nvSpPr>
          <p:cNvPr id="10957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Best way to auscultate breath sounds in pediatric patient is to listen to both sides of the chest at armpit level.</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(6 of 10)</a:t>
            </a:r>
          </a:p>
        </p:txBody>
      </p:sp>
      <p:sp>
        <p:nvSpPr>
          <p:cNvPr id="1105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Immediately begin treatment of airway obstruction.</a:t>
            </a:r>
          </a:p>
          <a:p>
            <a:pPr lvl="1">
              <a:spcBef>
                <a:spcPct val="35000"/>
              </a:spcBef>
            </a:pPr>
            <a:r>
              <a:rPr lang="en-US" altLang="en-US"/>
              <a:t>Encourage coughing to clear airway when patient is conscious and forcibly coughing.</a:t>
            </a:r>
          </a:p>
          <a:p>
            <a:pPr lvl="2"/>
            <a:r>
              <a:rPr lang="en-US" altLang="en-US" sz="2400"/>
              <a:t>If this does not remove the object, do not intervene except to provide oxygen.</a:t>
            </a:r>
          </a:p>
          <a:p>
            <a:pPr lvl="2"/>
            <a:r>
              <a:rPr lang="en-US" altLang="en-US" sz="2400"/>
              <a:t>Allow patient to remain in whatever position is most comfortable.</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818"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(7 of 10)</a:t>
            </a:r>
          </a:p>
        </p:txBody>
      </p:sp>
      <p:sp>
        <p:nvSpPr>
          <p:cNvPr id="1116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If you see signs of a severe airway obstruction, attempt to clear the airway immediately.</a:t>
            </a:r>
          </a:p>
          <a:p>
            <a:pPr lvl="1">
              <a:spcBef>
                <a:spcPct val="35000"/>
              </a:spcBef>
            </a:pPr>
            <a:r>
              <a:rPr lang="en-US" altLang="en-US"/>
              <a:t>Ineffective cough (no sound)</a:t>
            </a:r>
          </a:p>
          <a:p>
            <a:pPr lvl="1">
              <a:spcBef>
                <a:spcPct val="35000"/>
              </a:spcBef>
            </a:pPr>
            <a:r>
              <a:rPr lang="en-US" altLang="en-US"/>
              <a:t>Inability to speak or cry </a:t>
            </a:r>
          </a:p>
          <a:p>
            <a:pPr lvl="1">
              <a:spcBef>
                <a:spcPct val="35000"/>
              </a:spcBef>
            </a:pPr>
            <a:r>
              <a:rPr lang="en-US" altLang="en-US"/>
              <a:t>Increasing respiratory difficulty, with stridor</a:t>
            </a:r>
          </a:p>
          <a:p>
            <a:pPr lvl="1">
              <a:spcBef>
                <a:spcPct val="35000"/>
              </a:spcBef>
            </a:pPr>
            <a:r>
              <a:rPr lang="en-US" altLang="en-US"/>
              <a:t>Cyanosis</a:t>
            </a:r>
          </a:p>
          <a:p>
            <a:pPr lvl="1">
              <a:spcBef>
                <a:spcPct val="35000"/>
              </a:spcBef>
            </a:pPr>
            <a:r>
              <a:rPr lang="en-US" altLang="en-US"/>
              <a:t>Loss of consciousness</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(8 of 10)</a:t>
            </a:r>
          </a:p>
        </p:txBody>
      </p:sp>
      <p:sp>
        <p:nvSpPr>
          <p:cNvPr id="1126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If an infant is conscious with a complete airway obstruction, perform up to five back blows followed by chest thrusts.</a:t>
            </a:r>
          </a:p>
          <a:p>
            <a:pPr lvl="1"/>
            <a:r>
              <a:rPr lang="en-US" altLang="en-US"/>
              <a:t>Position the infant facedown on your forearm, and slap the back forcefully five times. </a:t>
            </a:r>
          </a:p>
          <a:p>
            <a:pPr lvl="1"/>
            <a:r>
              <a:rPr lang="en-US" altLang="en-US"/>
              <a:t>If the airway does not clear, flip the child onto his or her back and perform up to five chest thrusts in the same manner you would for CPR. </a:t>
            </a:r>
          </a:p>
          <a:p>
            <a:pPr lvl="1"/>
            <a:r>
              <a:rPr lang="en-US" altLang="en-US"/>
              <a:t>Repeat the process until the obstruction clears, or until the infant becomes unconscious. </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(9 of 10)</a:t>
            </a:r>
          </a:p>
        </p:txBody>
      </p:sp>
      <p:sp>
        <p:nvSpPr>
          <p:cNvPr id="1136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If a child is conscious with a complete airway obstruction, perform abdominal thrusts (Heimlich maneuver). </a:t>
            </a:r>
          </a:p>
          <a:p>
            <a:pPr lvl="1"/>
            <a:r>
              <a:rPr lang="en-US" altLang="en-US"/>
              <a:t>Continue until the obstruction is relieved or until the child loses consciousness.</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Rectangle 2"/>
          <p:cNvSpPr>
            <a:spLocks noGrp="1" noChangeArrowheads="1"/>
          </p:cNvSpPr>
          <p:nvPr>
            <p:ph type="title"/>
          </p:nvPr>
        </p:nvSpPr>
        <p:spPr/>
        <p:txBody>
          <a:bodyPr/>
          <a:lstStyle/>
          <a:p>
            <a:pPr>
              <a:lnSpc>
                <a:spcPct val="85000"/>
              </a:lnSpc>
              <a:defRPr/>
            </a:pPr>
            <a:r>
              <a:rPr lang="en-US" dirty="0" smtClean="0">
                <a:cs typeface="+mj-cs"/>
              </a:rPr>
              <a:t>Airway Obstruction </a:t>
            </a:r>
            <a:r>
              <a:rPr lang="en-US" sz="2800" b="0" dirty="0" smtClean="0">
                <a:cs typeface="+mj-cs"/>
              </a:rPr>
              <a:t>(10 of 10)</a:t>
            </a:r>
          </a:p>
        </p:txBody>
      </p:sp>
      <p:sp>
        <p:nvSpPr>
          <p:cNvPr id="1146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Use head tilt–chin lift and finger sweep to remove a visible foreign body in an unconscious pediatric patient.</a:t>
            </a:r>
          </a:p>
          <a:p>
            <a:pPr>
              <a:spcBef>
                <a:spcPct val="35000"/>
              </a:spcBef>
            </a:pPr>
            <a:r>
              <a:rPr lang="en-US" altLang="en-US"/>
              <a:t>Use chest compressions to relieve a severe airway obstruction in an unconscious pediatric patient.</a:t>
            </a:r>
          </a:p>
          <a:p>
            <a:pPr lvl="1">
              <a:spcBef>
                <a:spcPct val="35000"/>
              </a:spcBef>
            </a:pPr>
            <a:r>
              <a:rPr lang="en-US" altLang="en-US"/>
              <a:t>Increases pressure in chest, creating an artificial cough</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n-US" dirty="0" smtClean="0"/>
              <a:t>National EMS Education Standard Competencies </a:t>
            </a:r>
            <a:r>
              <a:rPr lang="en-US" altLang="en-US" sz="2800" b="0" dirty="0" smtClean="0"/>
              <a:t>(10 of 10)</a:t>
            </a:r>
            <a:endParaRPr lang="en-US" dirty="0"/>
          </a:p>
        </p:txBody>
      </p:sp>
      <p:sp>
        <p:nvSpPr>
          <p:cNvPr id="14339" name="Content Placeholder 2"/>
          <p:cNvSpPr>
            <a:spLocks noGrp="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a:lstStyle/>
          <a:p>
            <a:r>
              <a:rPr lang="en-US" altLang="en-US"/>
              <a:t>Pathophysiology, assessment, and management of trauma in the</a:t>
            </a:r>
          </a:p>
          <a:p>
            <a:pPr lvl="1" eaLnBrk="1" hangingPunct="1">
              <a:spcBef>
                <a:spcPct val="35000"/>
              </a:spcBef>
            </a:pPr>
            <a:r>
              <a:rPr lang="en-US" altLang="en-US"/>
              <a:t>Pregnant patient</a:t>
            </a:r>
          </a:p>
          <a:p>
            <a:pPr lvl="1" eaLnBrk="1" hangingPunct="1">
              <a:spcBef>
                <a:spcPct val="35000"/>
              </a:spcBef>
            </a:pPr>
            <a:r>
              <a:rPr lang="en-US" altLang="en-US"/>
              <a:t>Pediatric patient</a:t>
            </a:r>
          </a:p>
          <a:p>
            <a:pPr lvl="1" eaLnBrk="1" hangingPunct="1">
              <a:spcBef>
                <a:spcPct val="35000"/>
              </a:spcBef>
            </a:pPr>
            <a:r>
              <a:rPr lang="en-US" altLang="en-US"/>
              <a:t>Geriatric patient </a:t>
            </a:r>
          </a:p>
          <a:p>
            <a:pPr lvl="1"/>
            <a:r>
              <a:rPr lang="en-US" altLang="en-US"/>
              <a:t>Cognitively impaired patient </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6" name="Rectangle 2"/>
          <p:cNvSpPr>
            <a:spLocks noGrp="1" noChangeArrowheads="1"/>
          </p:cNvSpPr>
          <p:nvPr>
            <p:ph type="title"/>
          </p:nvPr>
        </p:nvSpPr>
        <p:spPr/>
        <p:txBody>
          <a:bodyPr/>
          <a:lstStyle/>
          <a:p>
            <a:pPr>
              <a:lnSpc>
                <a:spcPct val="85000"/>
              </a:lnSpc>
              <a:defRPr/>
            </a:pPr>
            <a:r>
              <a:rPr lang="en-US" dirty="0" smtClean="0">
                <a:cs typeface="+mj-cs"/>
              </a:rPr>
              <a:t>Asthma </a:t>
            </a:r>
            <a:r>
              <a:rPr lang="en-US" sz="2800" b="0" dirty="0" smtClean="0">
                <a:cs typeface="+mj-cs"/>
              </a:rPr>
              <a:t>(1 of 4)</a:t>
            </a:r>
          </a:p>
        </p:txBody>
      </p:sp>
      <p:sp>
        <p:nvSpPr>
          <p:cNvPr id="115715" name="Rectangle 3"/>
          <p:cNvSpPr>
            <a:spLocks noGrp="1" noChangeArrowheads="1"/>
          </p:cNvSpPr>
          <p:nvPr>
            <p:ph type="body" idx="1"/>
          </p:nvPr>
        </p:nvSpPr>
        <p:spPr>
          <a:xfrm>
            <a:off x="685800" y="1447800"/>
            <a:ext cx="79248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A condition in which the bronchioles become inflamed, swell, and produce excessive mucus, leading to difficulty breathing.</a:t>
            </a:r>
          </a:p>
          <a:p>
            <a:r>
              <a:rPr lang="en-US" altLang="en-US"/>
              <a:t>A true emergency if not promptly identified and treated </a:t>
            </a:r>
          </a:p>
          <a:p>
            <a:pPr lvl="1"/>
            <a:r>
              <a:rPr lang="en-US" altLang="en-US"/>
              <a:t>10% of US children are affected.</a:t>
            </a:r>
          </a:p>
          <a:p>
            <a:pPr lvl="1">
              <a:spcBef>
                <a:spcPct val="35000"/>
              </a:spcBef>
            </a:pPr>
            <a:r>
              <a:rPr lang="en-US" altLang="en-US"/>
              <a:t>Common causes for asthma attack include upper respiratory infection, exercise, exposure to cold air or smoke, and emotional stress.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p:txBody>
          <a:bodyPr/>
          <a:lstStyle/>
          <a:p>
            <a:pPr>
              <a:lnSpc>
                <a:spcPct val="85000"/>
              </a:lnSpc>
              <a:defRPr/>
            </a:pPr>
            <a:r>
              <a:rPr lang="en-US" dirty="0" smtClean="0">
                <a:cs typeface="+mj-cs"/>
              </a:rPr>
              <a:t>Asthma </a:t>
            </a:r>
            <a:r>
              <a:rPr lang="en-US" sz="2800" b="0" dirty="0" smtClean="0">
                <a:cs typeface="+mj-cs"/>
              </a:rPr>
              <a:t>(2 of 4)</a:t>
            </a:r>
          </a:p>
        </p:txBody>
      </p:sp>
      <p:sp>
        <p:nvSpPr>
          <p:cNvPr id="1167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Signs and symptoms:</a:t>
            </a:r>
          </a:p>
          <a:p>
            <a:pPr lvl="1">
              <a:spcBef>
                <a:spcPct val="35000"/>
              </a:spcBef>
            </a:pPr>
            <a:r>
              <a:rPr lang="en-US" altLang="en-US"/>
              <a:t>Wheezing as patient exhales</a:t>
            </a:r>
          </a:p>
          <a:p>
            <a:pPr lvl="1">
              <a:spcBef>
                <a:spcPct val="35000"/>
              </a:spcBef>
            </a:pPr>
            <a:r>
              <a:rPr lang="en-US" altLang="en-US"/>
              <a:t>In some cases, airway is completely blocked and no air movement is heard.</a:t>
            </a:r>
          </a:p>
          <a:p>
            <a:pPr lvl="1">
              <a:spcBef>
                <a:spcPct val="35000"/>
              </a:spcBef>
            </a:pPr>
            <a:r>
              <a:rPr lang="en-US" altLang="en-US"/>
              <a:t>Cyanosis and respiratory arrest may quickly develop.</a:t>
            </a:r>
          </a:p>
          <a:p>
            <a:pPr lvl="1">
              <a:spcBef>
                <a:spcPct val="35000"/>
              </a:spcBef>
            </a:pPr>
            <a:r>
              <a:rPr lang="en-US" altLang="en-US"/>
              <a:t>Tripod position allows for easier breathing.</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2"/>
          <p:cNvSpPr>
            <a:spLocks noGrp="1" noChangeArrowheads="1"/>
          </p:cNvSpPr>
          <p:nvPr>
            <p:ph type="title"/>
          </p:nvPr>
        </p:nvSpPr>
        <p:spPr/>
        <p:txBody>
          <a:bodyPr/>
          <a:lstStyle/>
          <a:p>
            <a:pPr>
              <a:lnSpc>
                <a:spcPct val="85000"/>
              </a:lnSpc>
              <a:defRPr/>
            </a:pPr>
            <a:r>
              <a:rPr lang="en-US" dirty="0" smtClean="0">
                <a:cs typeface="+mj-cs"/>
              </a:rPr>
              <a:t>Asthma </a:t>
            </a:r>
            <a:r>
              <a:rPr lang="en-US" sz="2800" b="0" dirty="0" smtClean="0">
                <a:cs typeface="+mj-cs"/>
              </a:rPr>
              <a:t>(3 of 4)</a:t>
            </a:r>
          </a:p>
        </p:txBody>
      </p:sp>
      <p:sp>
        <p:nvSpPr>
          <p:cNvPr id="1177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Treatment</a:t>
            </a:r>
          </a:p>
          <a:p>
            <a:pPr lvl="1">
              <a:spcBef>
                <a:spcPct val="35000"/>
              </a:spcBef>
            </a:pPr>
            <a:r>
              <a:rPr lang="en-US" altLang="en-US"/>
              <a:t>Allow patient to assume a position of comfort. </a:t>
            </a:r>
          </a:p>
          <a:p>
            <a:pPr lvl="1">
              <a:spcBef>
                <a:spcPct val="35000"/>
              </a:spcBef>
            </a:pPr>
            <a:r>
              <a:rPr lang="en-US" altLang="en-US"/>
              <a:t>Administer supplemental oxygen.</a:t>
            </a:r>
          </a:p>
          <a:p>
            <a:pPr lvl="1">
              <a:spcBef>
                <a:spcPct val="35000"/>
              </a:spcBef>
            </a:pPr>
            <a:r>
              <a:rPr lang="en-US" altLang="en-US"/>
              <a:t>Bronchodilator via metered-dose inhaler with a spacer mask device (if protocol allows)</a:t>
            </a:r>
          </a:p>
          <a:p>
            <a:pPr lvl="1">
              <a:spcBef>
                <a:spcPct val="35000"/>
              </a:spcBef>
            </a:pPr>
            <a:r>
              <a:rPr lang="en-US" altLang="en-US"/>
              <a:t>If assisting ventilations, use slow, gentle breaths.</a:t>
            </a:r>
          </a:p>
          <a:p>
            <a:pPr lvl="2"/>
            <a:r>
              <a:rPr lang="en-US" altLang="en-US" sz="2400"/>
              <a:t>Resist temptation to squeeze bag hard and fast.</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p:txBody>
          <a:bodyPr/>
          <a:lstStyle/>
          <a:p>
            <a:pPr>
              <a:lnSpc>
                <a:spcPct val="85000"/>
              </a:lnSpc>
              <a:defRPr/>
            </a:pPr>
            <a:r>
              <a:rPr lang="en-US" dirty="0" smtClean="0">
                <a:cs typeface="+mj-cs"/>
              </a:rPr>
              <a:t>Asthma </a:t>
            </a:r>
            <a:r>
              <a:rPr lang="en-US" sz="2800" b="0" dirty="0" smtClean="0">
                <a:cs typeface="+mj-cs"/>
              </a:rPr>
              <a:t>(4 of 4)</a:t>
            </a:r>
          </a:p>
        </p:txBody>
      </p:sp>
      <p:sp>
        <p:nvSpPr>
          <p:cNvPr id="118787" name="Rectangle 3"/>
          <p:cNvSpPr>
            <a:spLocks noGrp="1" noChangeArrowheads="1"/>
          </p:cNvSpPr>
          <p:nvPr>
            <p:ph type="body" idx="1"/>
          </p:nvPr>
        </p:nvSpPr>
        <p:spPr>
          <a:xfrm>
            <a:off x="685800" y="1447800"/>
            <a:ext cx="79248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Treatment (cont</a:t>
            </a:r>
            <a:r>
              <a:rPr lang="ja-JP" altLang="en-US"/>
              <a:t>’</a:t>
            </a:r>
            <a:r>
              <a:rPr lang="en-US" altLang="ja-JP"/>
              <a:t>d)</a:t>
            </a:r>
          </a:p>
          <a:p>
            <a:pPr lvl="1">
              <a:spcBef>
                <a:spcPct val="35000"/>
              </a:spcBef>
            </a:pPr>
            <a:r>
              <a:rPr lang="en-US" altLang="en-US"/>
              <a:t>A prolonged asthma attack may progress into status asthmaticus.</a:t>
            </a:r>
          </a:p>
          <a:p>
            <a:pPr lvl="2"/>
            <a:r>
              <a:rPr lang="en-US" altLang="en-US" sz="2400"/>
              <a:t>A true emergency</a:t>
            </a:r>
          </a:p>
          <a:p>
            <a:pPr lvl="2"/>
            <a:r>
              <a:rPr lang="en-US" altLang="en-US" sz="2400"/>
              <a:t>Administer oxygen and provide rapid transport.</a:t>
            </a:r>
          </a:p>
          <a:p>
            <a:pPr lvl="1">
              <a:spcBef>
                <a:spcPct val="35000"/>
              </a:spcBef>
            </a:pPr>
            <a:r>
              <a:rPr lang="en-US" altLang="en-US"/>
              <a:t>If patient becomes exhausted and stops struggling to breathe:</a:t>
            </a:r>
          </a:p>
          <a:p>
            <a:pPr lvl="2"/>
            <a:r>
              <a:rPr lang="en-US" altLang="en-US" sz="2400"/>
              <a:t>Manage airway aggressively, administer oxygen, and transport promptly.</a:t>
            </a:r>
          </a:p>
          <a:p>
            <a:pPr lvl="2"/>
            <a:r>
              <a:rPr lang="en-US" altLang="en-US" sz="2400"/>
              <a:t>Consider ALS support.</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p:txBody>
          <a:bodyPr/>
          <a:lstStyle/>
          <a:p>
            <a:pPr>
              <a:lnSpc>
                <a:spcPct val="85000"/>
              </a:lnSpc>
              <a:defRPr/>
            </a:pPr>
            <a:r>
              <a:rPr lang="en-US" dirty="0" smtClean="0">
                <a:cs typeface="+mj-cs"/>
              </a:rPr>
              <a:t>Pneumonia </a:t>
            </a:r>
            <a:r>
              <a:rPr lang="en-US" sz="2800" b="0" dirty="0" smtClean="0">
                <a:cs typeface="+mj-cs"/>
              </a:rPr>
              <a:t>(1 of 3)</a:t>
            </a:r>
          </a:p>
        </p:txBody>
      </p:sp>
      <p:sp>
        <p:nvSpPr>
          <p:cNvPr id="11981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Leading cause of death in children</a:t>
            </a:r>
          </a:p>
          <a:p>
            <a:pPr>
              <a:spcBef>
                <a:spcPct val="35000"/>
              </a:spcBef>
            </a:pPr>
            <a:r>
              <a:rPr lang="en-US" altLang="en-US"/>
              <a:t>Pneumonia is a general term that refers to an infection to the lungs.</a:t>
            </a:r>
          </a:p>
          <a:p>
            <a:pPr lvl="1">
              <a:spcBef>
                <a:spcPct val="35000"/>
              </a:spcBef>
            </a:pPr>
            <a:r>
              <a:rPr lang="en-US" altLang="en-US"/>
              <a:t>Often a secondary infection</a:t>
            </a:r>
          </a:p>
          <a:p>
            <a:pPr lvl="1">
              <a:spcBef>
                <a:spcPct val="35000"/>
              </a:spcBef>
            </a:pPr>
            <a:r>
              <a:rPr lang="en-US" altLang="en-US"/>
              <a:t>Can also occur from chemical ingestion</a:t>
            </a:r>
          </a:p>
          <a:p>
            <a:pPr lvl="1">
              <a:spcBef>
                <a:spcPct val="35000"/>
              </a:spcBef>
            </a:pPr>
            <a:r>
              <a:rPr lang="en-US" altLang="en-US"/>
              <a:t>Diseases causing immunodeficiency in children increase risk.</a:t>
            </a:r>
          </a:p>
          <a:p>
            <a:pPr lvl="1">
              <a:spcBef>
                <a:spcPct val="35000"/>
              </a:spcBef>
            </a:pPr>
            <a:r>
              <a:rPr lang="en-US" altLang="en-US"/>
              <a:t>Incidence is greatest during fall and winter months</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p:txBody>
          <a:bodyPr/>
          <a:lstStyle/>
          <a:p>
            <a:pPr>
              <a:lnSpc>
                <a:spcPct val="85000"/>
              </a:lnSpc>
              <a:defRPr/>
            </a:pPr>
            <a:r>
              <a:rPr lang="en-US" dirty="0" smtClean="0">
                <a:cs typeface="+mj-cs"/>
              </a:rPr>
              <a:t>Pneumonia </a:t>
            </a:r>
            <a:r>
              <a:rPr lang="en-US" sz="2800" b="0" dirty="0" smtClean="0">
                <a:cs typeface="+mj-cs"/>
              </a:rPr>
              <a:t>(2 of 3)</a:t>
            </a:r>
          </a:p>
        </p:txBody>
      </p:sp>
      <p:sp>
        <p:nvSpPr>
          <p:cNvPr id="1208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Presentation in pediatric patient:</a:t>
            </a:r>
          </a:p>
          <a:p>
            <a:pPr lvl="1">
              <a:spcBef>
                <a:spcPct val="35000"/>
              </a:spcBef>
            </a:pPr>
            <a:r>
              <a:rPr lang="en-US" altLang="en-US"/>
              <a:t>Unusual rapid breathing</a:t>
            </a:r>
          </a:p>
          <a:p>
            <a:pPr lvl="2"/>
            <a:r>
              <a:rPr lang="en-US" altLang="en-US" sz="2400"/>
              <a:t>Sometimes with grunting or wheezing sounds</a:t>
            </a:r>
          </a:p>
          <a:p>
            <a:pPr lvl="1">
              <a:spcBef>
                <a:spcPct val="35000"/>
              </a:spcBef>
            </a:pPr>
            <a:r>
              <a:rPr lang="en-US" altLang="en-US"/>
              <a:t>Nasal flaring</a:t>
            </a:r>
          </a:p>
          <a:p>
            <a:pPr lvl="1">
              <a:spcBef>
                <a:spcPct val="35000"/>
              </a:spcBef>
            </a:pPr>
            <a:r>
              <a:rPr lang="en-US" altLang="en-US"/>
              <a:t>Tachypnea</a:t>
            </a:r>
          </a:p>
          <a:p>
            <a:pPr lvl="1">
              <a:spcBef>
                <a:spcPct val="35000"/>
              </a:spcBef>
            </a:pPr>
            <a:r>
              <a:rPr lang="en-US" altLang="en-US"/>
              <a:t>Hypothermia or fever</a:t>
            </a:r>
          </a:p>
          <a:p>
            <a:pPr lvl="1">
              <a:spcBef>
                <a:spcPct val="35000"/>
              </a:spcBef>
            </a:pPr>
            <a:r>
              <a:rPr lang="en-US" altLang="en-US"/>
              <a:t>Unilateral diminished breath sounds or crackles over the infected lung segments </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p:txBody>
          <a:bodyPr/>
          <a:lstStyle/>
          <a:p>
            <a:pPr>
              <a:lnSpc>
                <a:spcPct val="85000"/>
              </a:lnSpc>
              <a:defRPr/>
            </a:pPr>
            <a:r>
              <a:rPr lang="en-US" dirty="0" smtClean="0">
                <a:cs typeface="+mj-cs"/>
              </a:rPr>
              <a:t>Pneumonia </a:t>
            </a:r>
            <a:r>
              <a:rPr lang="en-US" sz="2800" b="0" dirty="0" smtClean="0">
                <a:cs typeface="+mj-cs"/>
              </a:rPr>
              <a:t>(3 of 3)</a:t>
            </a:r>
          </a:p>
        </p:txBody>
      </p:sp>
      <p:sp>
        <p:nvSpPr>
          <p:cNvPr id="1218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Pediatric patient treatment:</a:t>
            </a:r>
          </a:p>
          <a:p>
            <a:pPr lvl="1">
              <a:spcBef>
                <a:spcPct val="35000"/>
              </a:spcBef>
            </a:pPr>
            <a:r>
              <a:rPr lang="en-US" altLang="en-US"/>
              <a:t>Primary treatment will be supportive.</a:t>
            </a:r>
          </a:p>
          <a:p>
            <a:pPr lvl="1">
              <a:spcBef>
                <a:spcPct val="35000"/>
              </a:spcBef>
            </a:pPr>
            <a:r>
              <a:rPr lang="en-US" altLang="en-US"/>
              <a:t>Monitor airway and breathing status.</a:t>
            </a:r>
          </a:p>
          <a:p>
            <a:pPr lvl="1">
              <a:spcBef>
                <a:spcPct val="35000"/>
              </a:spcBef>
            </a:pPr>
            <a:r>
              <a:rPr lang="en-US" altLang="en-US"/>
              <a:t>Administer supplemental oxygen if required.</a:t>
            </a:r>
          </a:p>
          <a:p>
            <a:pPr lvl="1">
              <a:spcBef>
                <a:spcPct val="35000"/>
              </a:spcBef>
            </a:pPr>
            <a:r>
              <a:rPr lang="en-US" altLang="en-US"/>
              <a:t>If the child is wheezing, administer a bronchodilator, if permitted.</a:t>
            </a:r>
          </a:p>
          <a:p>
            <a:pPr>
              <a:spcBef>
                <a:spcPct val="35000"/>
              </a:spcBef>
            </a:pPr>
            <a:r>
              <a:rPr lang="en-US" altLang="en-US"/>
              <a:t>Diagnosis of pneumonia must be confirmed in the hospital.</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pPr>
              <a:lnSpc>
                <a:spcPct val="85000"/>
              </a:lnSpc>
              <a:defRPr/>
            </a:pPr>
            <a:r>
              <a:rPr lang="en-US" dirty="0" smtClean="0">
                <a:cs typeface="+mj-cs"/>
              </a:rPr>
              <a:t>Croup </a:t>
            </a:r>
            <a:r>
              <a:rPr lang="en-US" sz="2800" b="0" dirty="0" smtClean="0">
                <a:cs typeface="+mj-cs"/>
              </a:rPr>
              <a:t>(1 of 2)</a:t>
            </a:r>
          </a:p>
        </p:txBody>
      </p:sp>
      <p:sp>
        <p:nvSpPr>
          <p:cNvPr id="1228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An infection of the airway below the level of the vocal cords, usually caused by a virus.</a:t>
            </a:r>
          </a:p>
          <a:p>
            <a:pPr lvl="1"/>
            <a:r>
              <a:rPr lang="en-US" altLang="en-US"/>
              <a:t>Typically seen in children between ages 6 months and 3 years</a:t>
            </a:r>
          </a:p>
          <a:p>
            <a:pPr lvl="1"/>
            <a:r>
              <a:rPr lang="en-US" altLang="en-US"/>
              <a:t>Easily passed between children</a:t>
            </a:r>
          </a:p>
          <a:p>
            <a:r>
              <a:rPr lang="en-US" altLang="en-US"/>
              <a:t>The disease starts with a cold, cough, and a low-grade fever that develops over 2 days.</a:t>
            </a:r>
          </a:p>
          <a:p>
            <a:pPr lvl="1"/>
            <a:r>
              <a:rPr lang="en-US" altLang="en-US"/>
              <a:t>The hallmark signs of croup are stridor and a seal-bark cough.</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pPr>
              <a:lnSpc>
                <a:spcPct val="85000"/>
              </a:lnSpc>
              <a:defRPr/>
            </a:pPr>
            <a:r>
              <a:rPr lang="en-US" dirty="0" smtClean="0">
                <a:cs typeface="+mj-cs"/>
              </a:rPr>
              <a:t>Croup </a:t>
            </a:r>
            <a:r>
              <a:rPr lang="en-US" sz="2800" b="0" dirty="0" smtClean="0">
                <a:cs typeface="+mj-cs"/>
              </a:rPr>
              <a:t>(2 of 2)</a:t>
            </a:r>
          </a:p>
        </p:txBody>
      </p:sp>
      <p:sp>
        <p:nvSpPr>
          <p:cNvPr id="1239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Treatment</a:t>
            </a:r>
          </a:p>
          <a:p>
            <a:pPr lvl="1"/>
            <a:r>
              <a:rPr lang="en-US" altLang="en-US"/>
              <a:t>Croup often responds well to the administration of humidified oxygen.</a:t>
            </a:r>
          </a:p>
          <a:p>
            <a:pPr lvl="1"/>
            <a:r>
              <a:rPr lang="en-US" altLang="en-US"/>
              <a:t>Bronchodilators are </a:t>
            </a:r>
            <a:r>
              <a:rPr lang="en-US" altLang="en-US" i="1"/>
              <a:t>not</a:t>
            </a:r>
            <a:r>
              <a:rPr lang="en-US" altLang="en-US"/>
              <a:t> indicated for croup and can make the child worse.</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pPr>
              <a:lnSpc>
                <a:spcPct val="85000"/>
              </a:lnSpc>
              <a:defRPr/>
            </a:pPr>
            <a:r>
              <a:rPr lang="en-US" dirty="0" smtClean="0"/>
              <a:t>Epiglottitis </a:t>
            </a:r>
            <a:endParaRPr lang="en-US" sz="2800" b="0" dirty="0" smtClean="0">
              <a:cs typeface="+mj-cs"/>
            </a:endParaRPr>
          </a:p>
        </p:txBody>
      </p:sp>
      <p:sp>
        <p:nvSpPr>
          <p:cNvPr id="124931" name="Rectangle 3"/>
          <p:cNvSpPr>
            <a:spLocks noGrp="1" noChangeArrowheads="1"/>
          </p:cNvSpPr>
          <p:nvPr>
            <p:ph type="body" idx="1"/>
          </p:nvPr>
        </p:nvSpPr>
        <p:spPr>
          <a:xfrm>
            <a:off x="685800" y="1447800"/>
            <a:ext cx="79248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dirty="0"/>
              <a:t>Bacterial infection of the soft tissue in the area above the vocal cords</a:t>
            </a:r>
          </a:p>
          <a:p>
            <a:pPr lvl="1"/>
            <a:r>
              <a:rPr lang="en-US" altLang="en-US" dirty="0"/>
              <a:t>Incidence decreased since development of vaccine</a:t>
            </a:r>
          </a:p>
          <a:p>
            <a:r>
              <a:rPr lang="en-US" altLang="en-US" dirty="0"/>
              <a:t>Epiglottis can swell to two to three times normal size.</a:t>
            </a:r>
          </a:p>
          <a:p>
            <a:r>
              <a:rPr lang="en-US" altLang="en-US" dirty="0">
                <a:solidFill>
                  <a:srgbClr val="FF0000"/>
                </a:solidFill>
              </a:rPr>
              <a:t>Children look ill, report a very sore throat, </a:t>
            </a:r>
            <a:r>
              <a:rPr lang="en-US" altLang="en-US" dirty="0" smtClean="0">
                <a:solidFill>
                  <a:srgbClr val="FF0000"/>
                </a:solidFill>
              </a:rPr>
              <a:t>Tripod </a:t>
            </a:r>
            <a:r>
              <a:rPr lang="en-US" altLang="en-US" dirty="0">
                <a:solidFill>
                  <a:srgbClr val="FF0000"/>
                </a:solidFill>
              </a:rPr>
              <a:t>position </a:t>
            </a:r>
            <a:r>
              <a:rPr lang="en-US" altLang="en-US" dirty="0" smtClean="0">
                <a:solidFill>
                  <a:srgbClr val="FF0000"/>
                </a:solidFill>
              </a:rPr>
              <a:t>high </a:t>
            </a:r>
            <a:r>
              <a:rPr lang="en-US" altLang="en-US" dirty="0">
                <a:solidFill>
                  <a:srgbClr val="FF0000"/>
                </a:solidFill>
              </a:rPr>
              <a:t>fever, drooling, and severe respiratory distress</a:t>
            </a:r>
            <a:r>
              <a:rPr lang="en-US" altLang="en-US" dirty="0"/>
              <a:t>.</a:t>
            </a:r>
            <a:endParaRPr lang="en-US"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Title 1"/>
          <p:cNvSpPr>
            <a:spLocks noGrp="1"/>
          </p:cNvSpPr>
          <p:nvPr>
            <p:ph type="title"/>
          </p:nvPr>
        </p:nvSpPr>
        <p:spPr/>
        <p:txBody>
          <a:bodyPr/>
          <a:lstStyle/>
          <a:p>
            <a:pPr>
              <a:lnSpc>
                <a:spcPct val="85000"/>
              </a:lnSpc>
              <a:defRPr/>
            </a:pPr>
            <a:r>
              <a:rPr lang="en-US" dirty="0" smtClean="0">
                <a:cs typeface="+mj-cs"/>
              </a:rPr>
              <a:t>Introduction </a:t>
            </a:r>
            <a:r>
              <a:rPr lang="en-US" sz="2800" b="0" dirty="0" smtClean="0">
                <a:cs typeface="+mj-cs"/>
              </a:rPr>
              <a:t>(1 of 2)</a:t>
            </a:r>
          </a:p>
        </p:txBody>
      </p:sp>
      <p:sp>
        <p:nvSpPr>
          <p:cNvPr id="1536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Children differ anatomically, physically, and emotionally from adults. </a:t>
            </a:r>
          </a:p>
          <a:p>
            <a:pPr lvl="1">
              <a:spcBef>
                <a:spcPct val="35000"/>
              </a:spcBef>
            </a:pPr>
            <a:r>
              <a:rPr lang="en-US" altLang="en-US"/>
              <a:t>Illnesses and injuries that children sustain, and their responses to them, vary based on age or developmental level.</a:t>
            </a:r>
          </a:p>
          <a:p>
            <a:pPr lvl="1"/>
            <a:r>
              <a:rPr lang="en-US" altLang="en-US" sz="2600"/>
              <a:t>Important to remember that children are not small adults</a:t>
            </a:r>
          </a:p>
          <a:p>
            <a:pPr lvl="1"/>
            <a:r>
              <a:rPr lang="en-US" altLang="en-US" sz="2600"/>
              <a:t>Fear of EMS providers and pain can make the child difficult to assess.</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ChangeArrowheads="1"/>
          </p:cNvSpPr>
          <p:nvPr>
            <p:ph type="title"/>
          </p:nvPr>
        </p:nvSpPr>
        <p:spPr/>
        <p:txBody>
          <a:bodyPr/>
          <a:lstStyle/>
          <a:p>
            <a:pPr>
              <a:lnSpc>
                <a:spcPct val="85000"/>
              </a:lnSpc>
              <a:defRPr/>
            </a:pPr>
            <a:r>
              <a:rPr lang="en-US" dirty="0" smtClean="0">
                <a:cs typeface="+mj-cs"/>
              </a:rPr>
              <a:t>Bronchiolitis </a:t>
            </a:r>
            <a:r>
              <a:rPr lang="en-US" sz="2800" b="0" dirty="0" smtClean="0">
                <a:cs typeface="+mj-cs"/>
              </a:rPr>
              <a:t>(1 of 3)</a:t>
            </a:r>
          </a:p>
        </p:txBody>
      </p:sp>
      <p:sp>
        <p:nvSpPr>
          <p:cNvPr id="123907" name="Rectangle 3"/>
          <p:cNvSpPr>
            <a:spLocks noGrp="1" noChangeArrowheads="1"/>
          </p:cNvSpPr>
          <p:nvPr>
            <p:ph type="body" idx="1"/>
          </p:nvPr>
        </p:nvSpPr>
        <p:spPr>
          <a:extLst/>
        </p:spPr>
        <p:txBody>
          <a:bodyPr rIns="228600"/>
          <a:lstStyle/>
          <a:p>
            <a:pPr>
              <a:spcBef>
                <a:spcPct val="35000"/>
              </a:spcBef>
              <a:defRPr/>
            </a:pPr>
            <a:r>
              <a:rPr lang="en-US" dirty="0"/>
              <a:t>Specific viral illness of newborns and toddlers, often caused by RSV.</a:t>
            </a:r>
          </a:p>
          <a:p>
            <a:pPr lvl="1">
              <a:spcBef>
                <a:spcPct val="35000"/>
              </a:spcBef>
              <a:defRPr/>
            </a:pPr>
            <a:r>
              <a:rPr lang="en-US" dirty="0"/>
              <a:t>Causes inflammation of the bronchioles</a:t>
            </a:r>
          </a:p>
          <a:p>
            <a:pPr lvl="1">
              <a:spcBef>
                <a:spcPct val="35000"/>
              </a:spcBef>
              <a:defRPr/>
            </a:pPr>
            <a:r>
              <a:rPr lang="en-US" dirty="0"/>
              <a:t>RSV is highly contagious and spread through coughing or sneezing.</a:t>
            </a:r>
          </a:p>
          <a:p>
            <a:pPr lvl="1">
              <a:spcBef>
                <a:spcPct val="35000"/>
              </a:spcBef>
              <a:defRPr/>
            </a:pPr>
            <a:r>
              <a:rPr lang="en-US" dirty="0"/>
              <a:t>Virus can survive on </a:t>
            </a:r>
            <a:r>
              <a:rPr lang="en-US" dirty="0" smtClean="0"/>
              <a:t>surfaces.</a:t>
            </a:r>
            <a:endParaRPr lang="en-US" dirty="0"/>
          </a:p>
          <a:p>
            <a:pPr lvl="1">
              <a:spcBef>
                <a:spcPct val="35000"/>
              </a:spcBef>
              <a:defRPr/>
            </a:pPr>
            <a:r>
              <a:rPr lang="en-US" dirty="0"/>
              <a:t>Virus tends to spread rapidly through schools and </a:t>
            </a:r>
            <a:r>
              <a:rPr lang="en-US" strike="sngStrike" dirty="0"/>
              <a:t>in</a:t>
            </a:r>
            <a:r>
              <a:rPr lang="en-US" dirty="0"/>
              <a:t> </a:t>
            </a:r>
            <a:r>
              <a:rPr lang="en-US" dirty="0" smtClean="0"/>
              <a:t>childcare </a:t>
            </a:r>
            <a:r>
              <a:rPr lang="en-US" dirty="0"/>
              <a:t>centers.</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58" name="Rectangle 2"/>
          <p:cNvSpPr>
            <a:spLocks noGrp="1" noChangeArrowheads="1"/>
          </p:cNvSpPr>
          <p:nvPr>
            <p:ph type="title"/>
          </p:nvPr>
        </p:nvSpPr>
        <p:spPr/>
        <p:txBody>
          <a:bodyPr/>
          <a:lstStyle/>
          <a:p>
            <a:pPr>
              <a:lnSpc>
                <a:spcPct val="85000"/>
              </a:lnSpc>
              <a:defRPr/>
            </a:pPr>
            <a:r>
              <a:rPr lang="en-US" dirty="0" smtClean="0">
                <a:cs typeface="+mj-cs"/>
              </a:rPr>
              <a:t>Bronchiolitis </a:t>
            </a:r>
            <a:r>
              <a:rPr lang="en-US" sz="2800" b="0" dirty="0" smtClean="0">
                <a:cs typeface="+mj-cs"/>
              </a:rPr>
              <a:t>(2 of 3)</a:t>
            </a:r>
          </a:p>
        </p:txBody>
      </p:sp>
      <p:sp>
        <p:nvSpPr>
          <p:cNvPr id="1269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More common in premature infants and results in copious secretion</a:t>
            </a:r>
          </a:p>
          <a:p>
            <a:pPr lvl="1">
              <a:spcBef>
                <a:spcPct val="35000"/>
              </a:spcBef>
            </a:pPr>
            <a:r>
              <a:rPr lang="en-US" altLang="en-US"/>
              <a:t>Occurs during first 2 years of life; more common in males</a:t>
            </a:r>
          </a:p>
          <a:p>
            <a:pPr lvl="1">
              <a:spcBef>
                <a:spcPct val="35000"/>
              </a:spcBef>
            </a:pPr>
            <a:r>
              <a:rPr lang="en-US" altLang="en-US"/>
              <a:t>Most widespread in winter and early spring</a:t>
            </a:r>
          </a:p>
          <a:p>
            <a:pPr lvl="1"/>
            <a:r>
              <a:rPr lang="en-US" altLang="en-US"/>
              <a:t>Bronchioles become inflamed, swell, and fill with mucus. </a:t>
            </a:r>
          </a:p>
          <a:p>
            <a:pPr lvl="1"/>
            <a:r>
              <a:rPr lang="en-US" altLang="en-US"/>
              <a:t>Airways can easily become blocked. </a:t>
            </a:r>
          </a:p>
          <a:p>
            <a:pPr>
              <a:spcBef>
                <a:spcPct val="35000"/>
              </a:spcBef>
            </a:pPr>
            <a:r>
              <a:rPr lang="en-US" altLang="en-US"/>
              <a:t>Look for signs of dehydration, shortness of breath, and fever.</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p:nvPr>
        </p:nvSpPr>
        <p:spPr/>
        <p:txBody>
          <a:bodyPr/>
          <a:lstStyle/>
          <a:p>
            <a:pPr>
              <a:lnSpc>
                <a:spcPct val="85000"/>
              </a:lnSpc>
              <a:defRPr/>
            </a:pPr>
            <a:r>
              <a:rPr lang="en-US" dirty="0" smtClean="0">
                <a:cs typeface="+mj-cs"/>
              </a:rPr>
              <a:t>Bronchiolitis </a:t>
            </a:r>
            <a:r>
              <a:rPr lang="en-US" sz="2800" b="0" dirty="0" smtClean="0">
                <a:cs typeface="+mj-cs"/>
              </a:rPr>
              <a:t>(3 of 3)</a:t>
            </a:r>
          </a:p>
        </p:txBody>
      </p:sp>
      <p:sp>
        <p:nvSpPr>
          <p:cNvPr id="12800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Treatment</a:t>
            </a:r>
          </a:p>
          <a:p>
            <a:pPr lvl="1">
              <a:spcBef>
                <a:spcPct val="35000"/>
              </a:spcBef>
            </a:pPr>
            <a:r>
              <a:rPr lang="en-US" altLang="en-US"/>
              <a:t>Use calm demeanor when approaching.</a:t>
            </a:r>
          </a:p>
          <a:p>
            <a:pPr lvl="1">
              <a:spcBef>
                <a:spcPct val="35000"/>
              </a:spcBef>
            </a:pPr>
            <a:r>
              <a:rPr lang="en-US" altLang="en-US"/>
              <a:t>Allow patient to remain in position of comfort.</a:t>
            </a:r>
          </a:p>
          <a:p>
            <a:pPr lvl="1">
              <a:spcBef>
                <a:spcPct val="35000"/>
              </a:spcBef>
            </a:pPr>
            <a:r>
              <a:rPr lang="en-US" altLang="en-US"/>
              <a:t>Treat airway and breathing problems.</a:t>
            </a:r>
          </a:p>
          <a:p>
            <a:pPr lvl="1"/>
            <a:r>
              <a:rPr lang="en-US" altLang="en-US" sz="2600"/>
              <a:t>Humidified oxygen is helpful.</a:t>
            </a:r>
          </a:p>
          <a:p>
            <a:pPr lvl="1">
              <a:spcBef>
                <a:spcPct val="35000"/>
              </a:spcBef>
            </a:pPr>
            <a:r>
              <a:rPr lang="en-US" altLang="en-US"/>
              <a:t>Consider ALS backup.</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p:nvPr>
        </p:nvSpPr>
        <p:spPr/>
        <p:txBody>
          <a:bodyPr/>
          <a:lstStyle/>
          <a:p>
            <a:pPr>
              <a:lnSpc>
                <a:spcPct val="85000"/>
              </a:lnSpc>
              <a:defRPr/>
            </a:pPr>
            <a:r>
              <a:rPr lang="en-US" dirty="0" smtClean="0">
                <a:cs typeface="+mj-cs"/>
              </a:rPr>
              <a:t>Pertussis </a:t>
            </a:r>
            <a:r>
              <a:rPr lang="en-US" sz="2800" b="0" dirty="0" smtClean="0">
                <a:cs typeface="+mj-cs"/>
              </a:rPr>
              <a:t>(1 of 2)</a:t>
            </a:r>
          </a:p>
        </p:txBody>
      </p:sp>
      <p:sp>
        <p:nvSpPr>
          <p:cNvPr id="1290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Pertussis (whooping cough) is caused by a bacterium spread via respiratory droplets.</a:t>
            </a:r>
          </a:p>
          <a:p>
            <a:r>
              <a:rPr lang="en-US" altLang="en-US"/>
              <a:t>Less common in the United States</a:t>
            </a:r>
          </a:p>
          <a:p>
            <a:r>
              <a:rPr lang="en-US" altLang="en-US"/>
              <a:t>Signs and symptoms: coughing, sneezing, and a runny nose</a:t>
            </a:r>
          </a:p>
          <a:p>
            <a:pPr lvl="1"/>
            <a:r>
              <a:rPr lang="en-US" altLang="en-US"/>
              <a:t>Coughing becomes more severe with distinctive whoop sound during inspiration.</a:t>
            </a:r>
          </a:p>
          <a:p>
            <a:pPr lvl="1"/>
            <a:r>
              <a:rPr lang="en-US" altLang="en-US"/>
              <a:t>Infants may develop pneumonia or respiratory failure.</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p:nvPr>
        </p:nvSpPr>
        <p:spPr/>
        <p:txBody>
          <a:bodyPr/>
          <a:lstStyle/>
          <a:p>
            <a:pPr>
              <a:lnSpc>
                <a:spcPct val="85000"/>
              </a:lnSpc>
              <a:defRPr/>
            </a:pPr>
            <a:r>
              <a:rPr lang="en-US" dirty="0" smtClean="0">
                <a:cs typeface="+mj-cs"/>
              </a:rPr>
              <a:t>Pertussis </a:t>
            </a:r>
            <a:r>
              <a:rPr lang="en-US" sz="2800" b="0" dirty="0" smtClean="0">
                <a:cs typeface="+mj-cs"/>
              </a:rPr>
              <a:t>(2 of 2)</a:t>
            </a:r>
          </a:p>
        </p:txBody>
      </p:sp>
      <p:sp>
        <p:nvSpPr>
          <p:cNvPr id="1300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To treat pediatric patients, keep the airway patent (open) and transport.</a:t>
            </a:r>
          </a:p>
          <a:p>
            <a:r>
              <a:rPr lang="en-US" altLang="en-US"/>
              <a:t>Pertussis is contagious, so follow standard precautions, including wearing a mask and eye protection.</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ChangeArrowheads="1"/>
          </p:cNvSpPr>
          <p:nvPr>
            <p:ph type="title"/>
          </p:nvPr>
        </p:nvSpPr>
        <p:spPr/>
        <p:txBody>
          <a:bodyPr/>
          <a:lstStyle/>
          <a:p>
            <a:pPr>
              <a:lnSpc>
                <a:spcPct val="85000"/>
              </a:lnSpc>
              <a:defRPr/>
            </a:pPr>
            <a:r>
              <a:rPr lang="en-US" dirty="0" smtClean="0">
                <a:cs typeface="+mj-cs"/>
              </a:rPr>
              <a:t>Airway Adjuncts </a:t>
            </a:r>
            <a:r>
              <a:rPr lang="en-US" sz="2800" b="0" dirty="0" smtClean="0">
                <a:cs typeface="+mj-cs"/>
              </a:rPr>
              <a:t>(1 of 4)</a:t>
            </a:r>
          </a:p>
        </p:txBody>
      </p:sp>
      <p:sp>
        <p:nvSpPr>
          <p:cNvPr id="1310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Devices that help to maintain the airway or assist in providing artificial ventilation, including:</a:t>
            </a:r>
          </a:p>
          <a:p>
            <a:pPr lvl="1">
              <a:spcBef>
                <a:spcPct val="35000"/>
              </a:spcBef>
            </a:pPr>
            <a:r>
              <a:rPr lang="en-US" altLang="en-US"/>
              <a:t>Oropharyngeal and nasopharyngeal airways</a:t>
            </a:r>
          </a:p>
          <a:p>
            <a:pPr lvl="1">
              <a:spcBef>
                <a:spcPct val="35000"/>
              </a:spcBef>
            </a:pPr>
            <a:r>
              <a:rPr lang="en-US" altLang="en-US"/>
              <a:t>Bite blocks</a:t>
            </a:r>
          </a:p>
          <a:p>
            <a:pPr lvl="1">
              <a:spcBef>
                <a:spcPct val="35000"/>
              </a:spcBef>
            </a:pPr>
            <a:r>
              <a:rPr lang="en-US" altLang="en-US"/>
              <a:t>BVMs</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0" name="Rectangle 2"/>
          <p:cNvSpPr>
            <a:spLocks noGrp="1" noChangeArrowheads="1"/>
          </p:cNvSpPr>
          <p:nvPr>
            <p:ph type="title"/>
          </p:nvPr>
        </p:nvSpPr>
        <p:spPr/>
        <p:txBody>
          <a:bodyPr/>
          <a:lstStyle/>
          <a:p>
            <a:pPr>
              <a:lnSpc>
                <a:spcPct val="85000"/>
              </a:lnSpc>
              <a:defRPr/>
            </a:pPr>
            <a:r>
              <a:rPr lang="en-US" dirty="0" smtClean="0">
                <a:cs typeface="+mj-cs"/>
              </a:rPr>
              <a:t>Airway Adjuncts </a:t>
            </a:r>
            <a:r>
              <a:rPr lang="en-US" sz="2800" b="0" dirty="0" smtClean="0">
                <a:cs typeface="+mj-cs"/>
              </a:rPr>
              <a:t>(2 of </a:t>
            </a:r>
            <a:r>
              <a:rPr lang="en-US" sz="2800" b="0" dirty="0"/>
              <a:t>4</a:t>
            </a:r>
            <a:r>
              <a:rPr lang="en-US" sz="2800" b="0" dirty="0" smtClean="0">
                <a:cs typeface="+mj-cs"/>
              </a:rPr>
              <a:t>)</a:t>
            </a:r>
          </a:p>
        </p:txBody>
      </p:sp>
      <p:sp>
        <p:nvSpPr>
          <p:cNvPr id="1320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Oropharyngeal airway</a:t>
            </a:r>
          </a:p>
          <a:p>
            <a:pPr lvl="1">
              <a:spcBef>
                <a:spcPct val="35000"/>
              </a:spcBef>
            </a:pPr>
            <a:r>
              <a:rPr lang="en-US" altLang="en-US"/>
              <a:t>Keeps tongue from blocking airway and makes suctioning easier</a:t>
            </a:r>
          </a:p>
          <a:p>
            <a:pPr lvl="1">
              <a:spcBef>
                <a:spcPct val="35000"/>
              </a:spcBef>
            </a:pPr>
            <a:r>
              <a:rPr lang="en-US" altLang="en-US"/>
              <a:t>Should be used for pediatric patients who are unconscious and in respiratory failure</a:t>
            </a:r>
          </a:p>
          <a:p>
            <a:pPr lvl="2"/>
            <a:r>
              <a:rPr lang="en-US" altLang="en-US" sz="2400"/>
              <a:t>Should not be used in conscious patients or those who have a gag reflex or who may have ingested a caustic or petroleum-based product</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ChangeArrowheads="1"/>
          </p:cNvSpPr>
          <p:nvPr>
            <p:ph type="title"/>
          </p:nvPr>
        </p:nvSpPr>
        <p:spPr/>
        <p:txBody>
          <a:bodyPr/>
          <a:lstStyle/>
          <a:p>
            <a:pPr>
              <a:lnSpc>
                <a:spcPct val="85000"/>
              </a:lnSpc>
              <a:defRPr/>
            </a:pPr>
            <a:r>
              <a:rPr lang="en-US" dirty="0" smtClean="0">
                <a:cs typeface="+mj-cs"/>
              </a:rPr>
              <a:t>Airway Adjuncts </a:t>
            </a:r>
            <a:r>
              <a:rPr lang="en-US" sz="2800" b="0" dirty="0" smtClean="0">
                <a:cs typeface="+mj-cs"/>
              </a:rPr>
              <a:t>(3 of </a:t>
            </a:r>
            <a:r>
              <a:rPr lang="en-US" sz="2800" b="0" dirty="0"/>
              <a:t>4</a:t>
            </a:r>
            <a:r>
              <a:rPr lang="en-US" sz="2800" b="0" dirty="0" smtClean="0">
                <a:cs typeface="+mj-cs"/>
              </a:rPr>
              <a:t>)</a:t>
            </a:r>
          </a:p>
        </p:txBody>
      </p:sp>
      <p:sp>
        <p:nvSpPr>
          <p:cNvPr id="1331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Nasopharyngeal airway</a:t>
            </a:r>
          </a:p>
          <a:p>
            <a:pPr lvl="1">
              <a:spcBef>
                <a:spcPct val="35000"/>
              </a:spcBef>
            </a:pPr>
            <a:r>
              <a:rPr lang="en-US" altLang="en-US"/>
              <a:t>Usually well tolerated</a:t>
            </a:r>
            <a:r>
              <a:rPr lang="en-US" altLang="en-US">
                <a:solidFill>
                  <a:srgbClr val="FF0000"/>
                </a:solidFill>
              </a:rPr>
              <a:t>.</a:t>
            </a:r>
          </a:p>
          <a:p>
            <a:pPr lvl="1">
              <a:spcBef>
                <a:spcPct val="35000"/>
              </a:spcBef>
            </a:pPr>
            <a:r>
              <a:rPr lang="en-US" altLang="en-US"/>
              <a:t>Used for responsive pediatric patients.</a:t>
            </a:r>
          </a:p>
          <a:p>
            <a:pPr lvl="1">
              <a:spcBef>
                <a:spcPct val="35000"/>
              </a:spcBef>
            </a:pPr>
            <a:r>
              <a:rPr lang="en-US" altLang="en-US"/>
              <a:t>Used in association with possible respiratory failure</a:t>
            </a:r>
          </a:p>
          <a:p>
            <a:pPr lvl="1">
              <a:spcBef>
                <a:spcPct val="35000"/>
              </a:spcBef>
            </a:pPr>
            <a:r>
              <a:rPr lang="en-US" altLang="en-US"/>
              <a:t>Rarely used in infants younger than 1 year</a:t>
            </a:r>
          </a:p>
          <a:p>
            <a:pPr lvl="1">
              <a:spcBef>
                <a:spcPct val="35000"/>
              </a:spcBef>
            </a:pPr>
            <a:r>
              <a:rPr lang="en-US" altLang="en-US"/>
              <a:t>Should not be used if there is nasal obstruction or head trauma</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Airway Adjuncts </a:t>
            </a:r>
            <a:r>
              <a:rPr lang="en-US" sz="2800" b="0" dirty="0" smtClean="0"/>
              <a:t>(4 </a:t>
            </a:r>
            <a:r>
              <a:rPr lang="en-US" sz="2800" b="0" dirty="0"/>
              <a:t>of </a:t>
            </a:r>
            <a:r>
              <a:rPr lang="en-US" sz="2800" b="0" dirty="0" smtClean="0"/>
              <a:t>4</a:t>
            </a:r>
            <a:r>
              <a:rPr lang="en-US" sz="2800" b="0" dirty="0"/>
              <a:t>)</a:t>
            </a:r>
            <a:endParaRPr lang="en-US" dirty="0"/>
          </a:p>
        </p:txBody>
      </p:sp>
      <p:sp>
        <p:nvSpPr>
          <p:cNvPr id="134147" name="Content Placeholder 2"/>
          <p:cNvSpPr>
            <a:spLocks noGrp="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a:lstStyle/>
          <a:p>
            <a:r>
              <a:rPr lang="en-US" altLang="en-US" sz="2400"/>
              <a:t>Nasopharyngeal airway potential problems:</a:t>
            </a:r>
          </a:p>
          <a:p>
            <a:pPr lvl="1"/>
            <a:r>
              <a:rPr lang="en-US" altLang="en-US" sz="2200"/>
              <a:t>May become obstructed by mucus, blood, vomitus, or the soft tissues of the pharynx</a:t>
            </a:r>
          </a:p>
          <a:p>
            <a:pPr lvl="1"/>
            <a:r>
              <a:rPr lang="en-US" altLang="en-US" sz="2200"/>
              <a:t>May stimulate the vagus nerve and slow the heart rate, or enter the esophagus, causing gastric distention</a:t>
            </a:r>
          </a:p>
          <a:p>
            <a:pPr lvl="1"/>
            <a:r>
              <a:rPr lang="en-US" altLang="en-US" sz="2200"/>
              <a:t>May cause a spasm of the larynx and result in vomiting if inserted into responsive patient</a:t>
            </a:r>
          </a:p>
          <a:p>
            <a:pPr lvl="1"/>
            <a:r>
              <a:rPr lang="en-US" altLang="en-US" sz="2200"/>
              <a:t>Should not be used when pediatric patients have facial trauma because the airway may tear soft tissues and cause bleeding into the airway</a:t>
            </a:r>
          </a:p>
          <a:p>
            <a:pPr lvl="1"/>
            <a:endParaRPr lang="en-US" altLang="en-US" sz="2200"/>
          </a:p>
          <a:p>
            <a:endParaRPr lang="en-US" alt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(1 of 9)</a:t>
            </a:r>
          </a:p>
        </p:txBody>
      </p:sp>
      <p:sp>
        <p:nvSpPr>
          <p:cNvPr id="1351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Several options for pediatric patient</a:t>
            </a:r>
          </a:p>
          <a:p>
            <a:pPr lvl="1">
              <a:spcBef>
                <a:spcPct val="35000"/>
              </a:spcBef>
            </a:pPr>
            <a:r>
              <a:rPr lang="en-US" altLang="en-US"/>
              <a:t>Blow-by technique at 6 L/min provides more than 21% oxygen concentration.</a:t>
            </a:r>
          </a:p>
          <a:p>
            <a:pPr lvl="1">
              <a:spcBef>
                <a:spcPct val="35000"/>
              </a:spcBef>
            </a:pPr>
            <a:r>
              <a:rPr lang="en-US" altLang="en-US"/>
              <a:t>Nasal cannula at 1 to 6 L/min provides 24% to 44% oxygen concentration.</a:t>
            </a:r>
          </a:p>
          <a:p>
            <a:pPr lvl="1">
              <a:spcBef>
                <a:spcPct val="35000"/>
              </a:spcBef>
            </a:pPr>
            <a:r>
              <a:rPr lang="en-US" altLang="en-US"/>
              <a:t>Nonrebreathing mask at 10 to 15 L/min provides up to 95% oxygen concentration.</a:t>
            </a:r>
          </a:p>
          <a:p>
            <a:pPr lvl="1">
              <a:spcBef>
                <a:spcPct val="35000"/>
              </a:spcBef>
            </a:pPr>
            <a:r>
              <a:rPr lang="en-US" altLang="en-US"/>
              <a:t>BVM at 10 to 15 L/min provides nearly 100% oxygen concentration.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Title 1"/>
          <p:cNvSpPr>
            <a:spLocks noGrp="1"/>
          </p:cNvSpPr>
          <p:nvPr>
            <p:ph type="title"/>
          </p:nvPr>
        </p:nvSpPr>
        <p:spPr/>
        <p:txBody>
          <a:bodyPr/>
          <a:lstStyle/>
          <a:p>
            <a:pPr>
              <a:lnSpc>
                <a:spcPct val="85000"/>
              </a:lnSpc>
              <a:defRPr/>
            </a:pPr>
            <a:r>
              <a:rPr lang="en-US" dirty="0" smtClean="0">
                <a:cs typeface="+mj-cs"/>
              </a:rPr>
              <a:t>Introduction </a:t>
            </a:r>
            <a:r>
              <a:rPr lang="en-US" sz="2800" b="0" dirty="0" smtClean="0">
                <a:cs typeface="+mj-cs"/>
              </a:rPr>
              <a:t>(2 of 2)</a:t>
            </a:r>
          </a:p>
        </p:txBody>
      </p:sp>
      <p:sp>
        <p:nvSpPr>
          <p:cNvPr id="1638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Once you learn how to approach children of different ages and what to expect while caring for them, you will find that treating children also offers some very special rewards. </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(2 of 9)</a:t>
            </a:r>
          </a:p>
        </p:txBody>
      </p:sp>
      <p:sp>
        <p:nvSpPr>
          <p:cNvPr id="1361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Nonrebreathing mask, nasal cannula, or simple face mask is indicated for pediatric patients who have adequate respirations and/or tidal volumes.</a:t>
            </a:r>
          </a:p>
          <a:p>
            <a:pPr lvl="1">
              <a:spcBef>
                <a:spcPct val="35000"/>
              </a:spcBef>
            </a:pPr>
            <a:r>
              <a:rPr lang="en-US" altLang="en-US"/>
              <a:t>BVM is used for those with respirations less than 12 breaths/min or more than 60 breaths/min, an altered LOC, or inadequate tidal volume.</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(3 of 9)</a:t>
            </a:r>
          </a:p>
        </p:txBody>
      </p:sp>
      <p:sp>
        <p:nvSpPr>
          <p:cNvPr id="1372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Blow-by method</a:t>
            </a:r>
          </a:p>
          <a:p>
            <a:pPr lvl="1">
              <a:spcBef>
                <a:spcPct val="35000"/>
              </a:spcBef>
            </a:pPr>
            <a:r>
              <a:rPr lang="en-US" altLang="en-US"/>
              <a:t>Less effective than face mask or nasal cannula for oxygen delivery.</a:t>
            </a:r>
          </a:p>
          <a:p>
            <a:pPr lvl="1">
              <a:spcBef>
                <a:spcPct val="35000"/>
              </a:spcBef>
            </a:pPr>
            <a:r>
              <a:rPr lang="en-US" altLang="en-US"/>
              <a:t>Does not provide high oxygen concentration.</a:t>
            </a:r>
          </a:p>
          <a:p>
            <a:pPr lvl="1">
              <a:spcBef>
                <a:spcPct val="35000"/>
              </a:spcBef>
            </a:pPr>
            <a:r>
              <a:rPr lang="en-US" altLang="en-US"/>
              <a:t>Administration:</a:t>
            </a:r>
          </a:p>
          <a:p>
            <a:pPr lvl="2"/>
            <a:r>
              <a:rPr lang="en-US" altLang="en-US" sz="2400"/>
              <a:t>Place tubing through hole in bottom of cup.</a:t>
            </a:r>
          </a:p>
          <a:p>
            <a:pPr lvl="2"/>
            <a:r>
              <a:rPr lang="en-US" altLang="en-US" sz="2400"/>
              <a:t>Connect tube to oxygen source at 6 L/min.</a:t>
            </a:r>
          </a:p>
          <a:p>
            <a:pPr lvl="2"/>
            <a:r>
              <a:rPr lang="en-US" altLang="en-US" sz="2400"/>
              <a:t>Hold cup 1 to 2 inches away from nose and mouth.</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0"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(4 of 9)</a:t>
            </a:r>
          </a:p>
        </p:txBody>
      </p:sp>
      <p:sp>
        <p:nvSpPr>
          <p:cNvPr id="1382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Nasal cannula</a:t>
            </a:r>
          </a:p>
          <a:p>
            <a:pPr lvl="1">
              <a:spcBef>
                <a:spcPct val="35000"/>
              </a:spcBef>
            </a:pPr>
            <a:r>
              <a:rPr lang="en-US" altLang="en-US"/>
              <a:t>Some patients prefer the nasal cannula; some find it uncomfortable.</a:t>
            </a:r>
          </a:p>
          <a:p>
            <a:pPr lvl="1">
              <a:spcBef>
                <a:spcPct val="35000"/>
              </a:spcBef>
            </a:pPr>
            <a:r>
              <a:rPr lang="en-US" altLang="en-US"/>
              <a:t>Applying a nasal cannula:</a:t>
            </a:r>
          </a:p>
          <a:p>
            <a:pPr lvl="2"/>
            <a:r>
              <a:rPr lang="en-US" altLang="en-US" sz="2400"/>
              <a:t>Choose appropriately sized nasal cannula.</a:t>
            </a:r>
          </a:p>
          <a:p>
            <a:pPr lvl="2"/>
            <a:r>
              <a:rPr lang="en-US" altLang="en-US" sz="2400"/>
              <a:t>Connect tubing to an oxygen source at 1 to </a:t>
            </a:r>
            <a:br>
              <a:rPr lang="en-US" altLang="en-US" sz="2400"/>
            </a:br>
            <a:r>
              <a:rPr lang="en-US" altLang="en-US" sz="2400"/>
              <a:t>6 L/min.</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(5 of 9)</a:t>
            </a:r>
          </a:p>
        </p:txBody>
      </p:sp>
      <p:sp>
        <p:nvSpPr>
          <p:cNvPr id="5" name="Rectangle 4"/>
          <p:cNvSpPr/>
          <p:nvPr/>
        </p:nvSpPr>
        <p:spPr>
          <a:xfrm>
            <a:off x="866775" y="4373563"/>
            <a:ext cx="2790825" cy="230187"/>
          </a:xfrm>
          <a:prstGeom prst="rect">
            <a:avLst/>
          </a:prstGeom>
        </p:spPr>
        <p:txBody>
          <a:bodyPr>
            <a:spAutoFit/>
          </a:bodyPr>
          <a:lstStyle/>
          <a:p>
            <a:pPr algn="r">
              <a:defRPr/>
            </a:pPr>
            <a:r>
              <a:rPr lang="en-IN" sz="900" dirty="0">
                <a:solidFill>
                  <a:schemeClr val="bg1"/>
                </a:solidFill>
                <a:latin typeface="+mj-lt"/>
              </a:rPr>
              <a:t>© Jones &amp; Bartlett Learning.</a:t>
            </a:r>
          </a:p>
        </p:txBody>
      </p:sp>
      <p:sp>
        <p:nvSpPr>
          <p:cNvPr id="6" name="Rectangle 5"/>
          <p:cNvSpPr/>
          <p:nvPr/>
        </p:nvSpPr>
        <p:spPr>
          <a:xfrm>
            <a:off x="4841875" y="4487863"/>
            <a:ext cx="2790825" cy="231775"/>
          </a:xfrm>
          <a:prstGeom prst="rect">
            <a:avLst/>
          </a:prstGeom>
        </p:spPr>
        <p:txBody>
          <a:bodyPr>
            <a:spAutoFit/>
          </a:bodyPr>
          <a:lstStyle/>
          <a:p>
            <a:pPr algn="r">
              <a:defRPr/>
            </a:pPr>
            <a:r>
              <a:rPr lang="en-IN" sz="900" dirty="0">
                <a:solidFill>
                  <a:schemeClr val="bg1"/>
                </a:solidFill>
                <a:latin typeface="+mj-lt"/>
              </a:rPr>
              <a:t>© Jones &amp; Bartlett Learning.</a:t>
            </a:r>
          </a:p>
        </p:txBody>
      </p:sp>
      <p:pic>
        <p:nvPicPr>
          <p:cNvPr id="139269" name="Picture 5" descr="\\172.16.33.26\Art\OUTPUT\JB LEARNING\EMT_11E_ITK_PPT WORK\Ch34\9781284080179_CH34_CP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147888"/>
            <a:ext cx="3048000"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0" name="Picture 6" descr="\\172.16.33.26\Art\OUTPUT\JB LEARNING\EMT_11E_ITK_PPT WORK\Ch34\9781284080179_CH34_CP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122488"/>
            <a:ext cx="3048000" cy="240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(6 of 9)</a:t>
            </a:r>
          </a:p>
        </p:txBody>
      </p:sp>
      <p:sp>
        <p:nvSpPr>
          <p:cNvPr id="1402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Nonrebreathing mask</a:t>
            </a:r>
          </a:p>
          <a:p>
            <a:pPr lvl="1">
              <a:spcBef>
                <a:spcPct val="35000"/>
              </a:spcBef>
            </a:pPr>
            <a:r>
              <a:rPr lang="en-US" altLang="en-US"/>
              <a:t>Delivers up to 90% oxygen</a:t>
            </a:r>
          </a:p>
          <a:p>
            <a:pPr lvl="1">
              <a:spcBef>
                <a:spcPct val="35000"/>
              </a:spcBef>
            </a:pPr>
            <a:r>
              <a:rPr lang="en-US" altLang="en-US"/>
              <a:t>Allows patient to exhale all carbon dioxide without rebreathing it</a:t>
            </a:r>
          </a:p>
          <a:p>
            <a:pPr lvl="1">
              <a:spcBef>
                <a:spcPct val="35000"/>
              </a:spcBef>
            </a:pPr>
            <a:r>
              <a:rPr lang="en-US" altLang="en-US"/>
              <a:t>Applying a nonrebreathing mask:</a:t>
            </a:r>
          </a:p>
          <a:p>
            <a:pPr lvl="2"/>
            <a:r>
              <a:rPr lang="en-US" altLang="en-US" sz="2400"/>
              <a:t>Select appropriately sized mask.</a:t>
            </a:r>
          </a:p>
          <a:p>
            <a:pPr lvl="2"/>
            <a:r>
              <a:rPr lang="en-US" altLang="en-US" sz="2400"/>
              <a:t>Connect tubing to oxygen source at 10 to </a:t>
            </a:r>
            <a:br>
              <a:rPr lang="en-US" altLang="en-US" sz="2400"/>
            </a:br>
            <a:r>
              <a:rPr lang="en-US" altLang="en-US" sz="2400"/>
              <a:t>15 L/min.</a:t>
            </a:r>
          </a:p>
          <a:p>
            <a:pPr lvl="2"/>
            <a:r>
              <a:rPr lang="en-US" altLang="en-US" sz="2400"/>
              <a:t>Adjust oxygen flow as needed.</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(7 of 9)</a:t>
            </a:r>
          </a:p>
        </p:txBody>
      </p:sp>
      <p:sp>
        <p:nvSpPr>
          <p:cNvPr id="1413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Bag-valve mask</a:t>
            </a:r>
          </a:p>
          <a:p>
            <a:pPr lvl="1">
              <a:spcBef>
                <a:spcPct val="20000"/>
              </a:spcBef>
            </a:pPr>
            <a:r>
              <a:rPr lang="en-US" altLang="en-US"/>
              <a:t>Indicated in patients with too fast or too slow respirations, who are unresponsive, or who do not respond to painful stimuli</a:t>
            </a:r>
          </a:p>
          <a:p>
            <a:pPr lvl="1">
              <a:spcBef>
                <a:spcPct val="20000"/>
              </a:spcBef>
            </a:pPr>
            <a:r>
              <a:rPr lang="en-US" altLang="en-US"/>
              <a:t>Assisting ventilations with BVM:</a:t>
            </a:r>
          </a:p>
          <a:p>
            <a:pPr lvl="2">
              <a:spcBef>
                <a:spcPct val="20000"/>
              </a:spcBef>
            </a:pPr>
            <a:r>
              <a:rPr lang="en-US" altLang="en-US" sz="2400"/>
              <a:t>Select appropriately sized equipment.</a:t>
            </a:r>
          </a:p>
          <a:p>
            <a:pPr lvl="2">
              <a:spcBef>
                <a:spcPct val="20000"/>
              </a:spcBef>
            </a:pPr>
            <a:r>
              <a:rPr lang="en-US" altLang="en-US" sz="2400"/>
              <a:t>Maintain a good seal with the mask on the face.</a:t>
            </a:r>
          </a:p>
          <a:p>
            <a:pPr lvl="2">
              <a:spcBef>
                <a:spcPct val="20000"/>
              </a:spcBef>
            </a:pPr>
            <a:r>
              <a:rPr lang="en-US" altLang="en-US" sz="2400"/>
              <a:t>Ventilate at the appropriate rate and volume, using a slow, gentle squeeze.</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(8 of 9)</a:t>
            </a:r>
          </a:p>
        </p:txBody>
      </p:sp>
      <p:sp>
        <p:nvSpPr>
          <p:cNvPr id="5" name="Rectangle 4"/>
          <p:cNvSpPr/>
          <p:nvPr/>
        </p:nvSpPr>
        <p:spPr>
          <a:xfrm>
            <a:off x="904875" y="4110038"/>
            <a:ext cx="2790825" cy="231775"/>
          </a:xfrm>
          <a:prstGeom prst="rect">
            <a:avLst/>
          </a:prstGeom>
        </p:spPr>
        <p:txBody>
          <a:bodyPr>
            <a:spAutoFit/>
          </a:bodyPr>
          <a:lstStyle/>
          <a:p>
            <a:pPr algn="r">
              <a:defRPr/>
            </a:pPr>
            <a:r>
              <a:rPr lang="en-IN" sz="900" dirty="0">
                <a:solidFill>
                  <a:schemeClr val="bg1"/>
                </a:solidFill>
                <a:latin typeface="+mj-lt"/>
              </a:rPr>
              <a:t>© Jones &amp; Bartlett Learning.</a:t>
            </a:r>
          </a:p>
        </p:txBody>
      </p:sp>
      <p:pic>
        <p:nvPicPr>
          <p:cNvPr id="142340" name="Picture 5" descr="\\172.16.33.26\Art\OUTPUT\JB LEARNING\EMT_11E_ITK_PPT WORK\Ch34\9781284080179_CH34_CP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 y="1981200"/>
            <a:ext cx="3200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1" name="Picture 6" descr="\\172.16.33.26\Art\OUTPUT\JB LEARNING\EMT_11E_ITK_PPT WORK\Ch34\9781284080179_CH34_CP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2084388"/>
            <a:ext cx="3048000"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349875" y="4032250"/>
            <a:ext cx="2790825" cy="230188"/>
          </a:xfrm>
          <a:prstGeom prst="rect">
            <a:avLst/>
          </a:prstGeom>
        </p:spPr>
        <p:txBody>
          <a:bodyPr>
            <a:spAutoFit/>
          </a:bodyPr>
          <a:lstStyle/>
          <a:p>
            <a:pPr algn="r">
              <a:defRPr/>
            </a:pPr>
            <a:r>
              <a:rPr lang="en-IN" sz="900" dirty="0">
                <a:solidFill>
                  <a:schemeClr val="bg1"/>
                </a:solidFill>
                <a:latin typeface="+mj-lt"/>
              </a:rPr>
              <a:t>© Jones &amp; Bartlett Learning. Courtesy of MIEMS</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Title 1"/>
          <p:cNvSpPr>
            <a:spLocks noGrp="1"/>
          </p:cNvSpPr>
          <p:nvPr>
            <p:ph type="title"/>
          </p:nvPr>
        </p:nvSpPr>
        <p:spPr/>
        <p:txBody>
          <a:bodyPr/>
          <a:lstStyle/>
          <a:p>
            <a:pPr>
              <a:lnSpc>
                <a:spcPct val="85000"/>
              </a:lnSpc>
              <a:defRPr/>
            </a:pPr>
            <a:r>
              <a:rPr lang="en-US" dirty="0" smtClean="0">
                <a:cs typeface="+mj-cs"/>
              </a:rPr>
              <a:t>Oxygen Delivery Devices </a:t>
            </a:r>
            <a:r>
              <a:rPr lang="en-US" sz="2800" b="0" dirty="0" smtClean="0">
                <a:cs typeface="+mj-cs"/>
              </a:rPr>
              <a:t>(9 of 9)</a:t>
            </a:r>
          </a:p>
        </p:txBody>
      </p:sp>
      <p:sp>
        <p:nvSpPr>
          <p:cNvPr id="14336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Two-person BVM ventilation</a:t>
            </a:r>
          </a:p>
          <a:p>
            <a:pPr lvl="1">
              <a:spcBef>
                <a:spcPct val="35000"/>
              </a:spcBef>
            </a:pPr>
            <a:r>
              <a:rPr lang="en-US" altLang="en-US"/>
              <a:t>Similar to one-person BVM ventilation except one rescuer holds the mask to the face and maintains the head position</a:t>
            </a:r>
          </a:p>
          <a:p>
            <a:pPr lvl="1">
              <a:spcBef>
                <a:spcPct val="35000"/>
              </a:spcBef>
            </a:pPr>
            <a:r>
              <a:rPr lang="en-US" altLang="en-US"/>
              <a:t>Usually more effective in maintaining a tight seal</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Title 1"/>
          <p:cNvSpPr>
            <a:spLocks noGrp="1"/>
          </p:cNvSpPr>
          <p:nvPr>
            <p:ph type="title"/>
          </p:nvPr>
        </p:nvSpPr>
        <p:spPr/>
        <p:txBody>
          <a:bodyPr/>
          <a:lstStyle/>
          <a:p>
            <a:pPr>
              <a:lnSpc>
                <a:spcPct val="85000"/>
              </a:lnSpc>
              <a:defRPr/>
            </a:pPr>
            <a:r>
              <a:rPr lang="en-US" dirty="0" smtClean="0">
                <a:cs typeface="+mj-cs"/>
              </a:rPr>
              <a:t>Cardiopulmonary Arrest</a:t>
            </a:r>
          </a:p>
        </p:txBody>
      </p:sp>
      <p:sp>
        <p:nvSpPr>
          <p:cNvPr id="14438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Cardiac arrest in pediatric patients is associated with respiratory failure and arrest.</a:t>
            </a:r>
          </a:p>
          <a:p>
            <a:pPr lvl="1">
              <a:spcBef>
                <a:spcPct val="35000"/>
              </a:spcBef>
            </a:pPr>
            <a:r>
              <a:rPr lang="en-US" altLang="en-US"/>
              <a:t>Children are affected differently by decreasing oxygen concentration.</a:t>
            </a:r>
          </a:p>
          <a:p>
            <a:pPr lvl="2"/>
            <a:r>
              <a:rPr lang="en-US" altLang="en-US" sz="2400"/>
              <a:t>Adults become hypoxic and the heart develops a dysrhythmia that leads to sudden cardiac death.</a:t>
            </a:r>
          </a:p>
          <a:p>
            <a:pPr lvl="2"/>
            <a:r>
              <a:rPr lang="en-US" altLang="en-US" sz="2400"/>
              <a:t>Children become hypoxic and their hearts slow down, becoming more bradycardic.</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Title 1"/>
          <p:cNvSpPr>
            <a:spLocks noGrp="1"/>
          </p:cNvSpPr>
          <p:nvPr>
            <p:ph type="title"/>
          </p:nvPr>
        </p:nvSpPr>
        <p:spPr/>
        <p:txBody>
          <a:bodyPr/>
          <a:lstStyle/>
          <a:p>
            <a:pPr>
              <a:lnSpc>
                <a:spcPct val="85000"/>
              </a:lnSpc>
              <a:defRPr/>
            </a:pPr>
            <a:r>
              <a:rPr lang="en-US" dirty="0" smtClean="0">
                <a:cs typeface="+mj-cs"/>
              </a:rPr>
              <a:t>Shock </a:t>
            </a:r>
            <a:r>
              <a:rPr lang="en-US" sz="2800" b="0" dirty="0" smtClean="0">
                <a:cs typeface="+mj-cs"/>
              </a:rPr>
              <a:t>(1 of 11)</a:t>
            </a:r>
          </a:p>
        </p:txBody>
      </p:sp>
      <p:sp>
        <p:nvSpPr>
          <p:cNvPr id="1454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 condition that develops when the circulatory system is unable to deliver a sufficient amount of blood to the organs</a:t>
            </a:r>
          </a:p>
          <a:p>
            <a:pPr lvl="1">
              <a:spcBef>
                <a:spcPct val="35000"/>
              </a:spcBef>
            </a:pPr>
            <a:r>
              <a:rPr lang="en-US" altLang="en-US"/>
              <a:t>Results in organ failure and eventually cardiopulmonary arrest</a:t>
            </a:r>
          </a:p>
          <a:p>
            <a:pPr lvl="2"/>
            <a:r>
              <a:rPr lang="en-US" altLang="en-US" sz="2400"/>
              <a:t>Compensated shock is the early stage of shock.</a:t>
            </a:r>
          </a:p>
          <a:p>
            <a:pPr lvl="2"/>
            <a:r>
              <a:rPr lang="en-US" altLang="en-US" sz="2400"/>
              <a:t>Decompensated shock is the later stage of shock.</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Title 1"/>
          <p:cNvSpPr>
            <a:spLocks noGrp="1"/>
          </p:cNvSpPr>
          <p:nvPr>
            <p:ph type="title"/>
          </p:nvPr>
        </p:nvSpPr>
        <p:spPr/>
        <p:txBody>
          <a:bodyPr/>
          <a:lstStyle/>
          <a:p>
            <a:pPr>
              <a:lnSpc>
                <a:spcPct val="85000"/>
              </a:lnSpc>
              <a:defRPr/>
            </a:pPr>
            <a:r>
              <a:rPr lang="en-US" dirty="0" smtClean="0">
                <a:cs typeface="+mj-cs"/>
              </a:rPr>
              <a:t>Communication With the Patient and the Family</a:t>
            </a:r>
          </a:p>
        </p:txBody>
      </p:sp>
      <p:sp>
        <p:nvSpPr>
          <p:cNvPr id="174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When caring for a pediatric patient, you must care for parents or caregivers as well.</a:t>
            </a:r>
          </a:p>
          <a:p>
            <a:pPr lvl="1">
              <a:spcBef>
                <a:spcPct val="35000"/>
              </a:spcBef>
            </a:pPr>
            <a:r>
              <a:rPr lang="en-US" altLang="en-US"/>
              <a:t>Caregivers often need emotional support.</a:t>
            </a:r>
          </a:p>
          <a:p>
            <a:pPr>
              <a:spcBef>
                <a:spcPct val="35000"/>
              </a:spcBef>
            </a:pPr>
            <a:r>
              <a:rPr lang="en-US" altLang="en-US"/>
              <a:t>A calm parent usually results in a calm child.</a:t>
            </a:r>
          </a:p>
          <a:p>
            <a:pPr lvl="1">
              <a:spcBef>
                <a:spcPct val="35000"/>
              </a:spcBef>
            </a:pPr>
            <a:r>
              <a:rPr lang="en-US" altLang="en-US"/>
              <a:t>An agitated parent means child will act same way.</a:t>
            </a:r>
          </a:p>
          <a:p>
            <a:pPr>
              <a:spcBef>
                <a:spcPct val="35000"/>
              </a:spcBef>
            </a:pPr>
            <a:r>
              <a:rPr lang="en-US" altLang="en-US"/>
              <a:t>Remain calm, efficient, professional, and sensitive.</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(2 of 11)</a:t>
            </a:r>
          </a:p>
        </p:txBody>
      </p:sp>
      <p:sp>
        <p:nvSpPr>
          <p:cNvPr id="1464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Common causes include:</a:t>
            </a:r>
          </a:p>
          <a:p>
            <a:pPr lvl="1">
              <a:spcBef>
                <a:spcPct val="35000"/>
              </a:spcBef>
            </a:pPr>
            <a:r>
              <a:rPr lang="en-US" altLang="en-US"/>
              <a:t>Trauma injury with blood loss</a:t>
            </a:r>
          </a:p>
          <a:p>
            <a:pPr lvl="2"/>
            <a:r>
              <a:rPr lang="en-US" altLang="en-US" sz="2400"/>
              <a:t>Especially abdominal</a:t>
            </a:r>
          </a:p>
          <a:p>
            <a:pPr lvl="1">
              <a:spcBef>
                <a:spcPct val="35000"/>
              </a:spcBef>
            </a:pPr>
            <a:r>
              <a:rPr lang="en-US" altLang="en-US"/>
              <a:t>Dehydration from diarrhea or vomiting</a:t>
            </a:r>
          </a:p>
          <a:p>
            <a:pPr lvl="1">
              <a:spcBef>
                <a:spcPct val="35000"/>
              </a:spcBef>
            </a:pPr>
            <a:r>
              <a:rPr lang="en-US" altLang="en-US"/>
              <a:t>Severe infection</a:t>
            </a:r>
          </a:p>
          <a:p>
            <a:pPr lvl="1">
              <a:spcBef>
                <a:spcPct val="35000"/>
              </a:spcBef>
            </a:pPr>
            <a:r>
              <a:rPr lang="en-US" altLang="en-US"/>
              <a:t>Neurologic injury</a:t>
            </a:r>
          </a:p>
          <a:p>
            <a:pPr lvl="2"/>
            <a:r>
              <a:rPr lang="en-US" altLang="en-US" sz="2400"/>
              <a:t>Such as severe head trauma</a:t>
            </a:r>
            <a:endParaRPr lang="en-US" alt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(3 of 11)</a:t>
            </a:r>
          </a:p>
        </p:txBody>
      </p:sp>
      <p:sp>
        <p:nvSpPr>
          <p:cNvPr id="147459" name="Rectangle 3"/>
          <p:cNvSpPr>
            <a:spLocks noGrp="1" noChangeArrowheads="1"/>
          </p:cNvSpPr>
          <p:nvPr>
            <p:ph type="body" idx="1"/>
          </p:nvPr>
        </p:nvSpPr>
        <p:spPr>
          <a:xfrm>
            <a:off x="609600" y="1295400"/>
            <a:ext cx="8001000" cy="49530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Common causes include (cont</a:t>
            </a:r>
            <a:r>
              <a:rPr lang="ja-JP" altLang="en-US"/>
              <a:t>’</a:t>
            </a:r>
            <a:r>
              <a:rPr lang="en-US" altLang="ja-JP"/>
              <a:t>d):</a:t>
            </a:r>
          </a:p>
          <a:p>
            <a:pPr lvl="1">
              <a:spcBef>
                <a:spcPct val="35000"/>
              </a:spcBef>
            </a:pPr>
            <a:r>
              <a:rPr lang="en-US" altLang="en-US"/>
              <a:t>Severe allergic reaction/anaphylaxis to an allergen </a:t>
            </a:r>
          </a:p>
          <a:p>
            <a:pPr lvl="2">
              <a:spcBef>
                <a:spcPct val="35000"/>
              </a:spcBef>
            </a:pPr>
            <a:r>
              <a:rPr lang="en-US" altLang="en-US" sz="2400"/>
              <a:t>Insect bite or food allergy</a:t>
            </a:r>
          </a:p>
          <a:p>
            <a:pPr lvl="1">
              <a:spcBef>
                <a:spcPct val="35000"/>
              </a:spcBef>
            </a:pPr>
            <a:r>
              <a:rPr lang="en-US" altLang="en-US"/>
              <a:t>Diseases of the heart</a:t>
            </a:r>
          </a:p>
          <a:p>
            <a:pPr lvl="1">
              <a:spcBef>
                <a:spcPct val="35000"/>
              </a:spcBef>
            </a:pPr>
            <a:r>
              <a:rPr lang="en-US" altLang="en-US"/>
              <a:t>Collapsed lung </a:t>
            </a:r>
          </a:p>
          <a:p>
            <a:pPr lvl="2">
              <a:spcBef>
                <a:spcPct val="35000"/>
              </a:spcBef>
            </a:pPr>
            <a:r>
              <a:rPr lang="en-US" altLang="en-US" sz="2400"/>
              <a:t>Tension pneumothorax</a:t>
            </a:r>
          </a:p>
          <a:p>
            <a:pPr lvl="1">
              <a:spcBef>
                <a:spcPct val="35000"/>
              </a:spcBef>
            </a:pPr>
            <a:r>
              <a:rPr lang="en-US" altLang="en-US"/>
              <a:t>Blood or fluid around the heart </a:t>
            </a:r>
          </a:p>
          <a:p>
            <a:pPr lvl="2">
              <a:spcBef>
                <a:spcPct val="35000"/>
              </a:spcBef>
            </a:pPr>
            <a:r>
              <a:rPr lang="en-US" altLang="en-US" sz="2400"/>
              <a:t>Cardiac</a:t>
            </a:r>
            <a:r>
              <a:rPr lang="en-US" altLang="en-US" sz="2400">
                <a:solidFill>
                  <a:srgbClr val="FF0000"/>
                </a:solidFill>
              </a:rPr>
              <a:t> </a:t>
            </a:r>
            <a:r>
              <a:rPr lang="en-US" altLang="en-US" sz="2400"/>
              <a:t>tamponade </a:t>
            </a:r>
          </a:p>
          <a:p>
            <a:pPr lvl="2">
              <a:spcBef>
                <a:spcPct val="35000"/>
              </a:spcBef>
            </a:pPr>
            <a:r>
              <a:rPr lang="en-US" altLang="en-US" sz="2400"/>
              <a:t>Pericarditis</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(4 of 11)</a:t>
            </a:r>
          </a:p>
        </p:txBody>
      </p:sp>
      <p:sp>
        <p:nvSpPr>
          <p:cNvPr id="1484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Pediatric patients respond differently than adults to fluid loss.</a:t>
            </a:r>
          </a:p>
          <a:p>
            <a:pPr lvl="1">
              <a:spcBef>
                <a:spcPct val="35000"/>
              </a:spcBef>
            </a:pPr>
            <a:r>
              <a:rPr lang="en-US" altLang="en-US"/>
              <a:t>May respond by increasing heart rate, increasing respirations, and showing signs of pale or blue skin</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(5 of 11)</a:t>
            </a:r>
          </a:p>
        </p:txBody>
      </p:sp>
      <p:sp>
        <p:nvSpPr>
          <p:cNvPr id="149507" name="Rectangle 3"/>
          <p:cNvSpPr>
            <a:spLocks noGrp="1" noChangeArrowheads="1"/>
          </p:cNvSpPr>
          <p:nvPr>
            <p:ph type="body" idx="1"/>
          </p:nvPr>
        </p:nvSpPr>
        <p:spPr>
          <a:xfrm>
            <a:off x="762000" y="1219200"/>
            <a:ext cx="7772400" cy="50292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400"/>
              <a:t>Signs of shock in children</a:t>
            </a:r>
          </a:p>
          <a:p>
            <a:pPr lvl="1">
              <a:spcBef>
                <a:spcPct val="35000"/>
              </a:spcBef>
            </a:pPr>
            <a:r>
              <a:rPr lang="en-US" altLang="en-US" sz="2200"/>
              <a:t>Tachycardia</a:t>
            </a:r>
          </a:p>
          <a:p>
            <a:pPr lvl="1">
              <a:spcBef>
                <a:spcPct val="35000"/>
              </a:spcBef>
            </a:pPr>
            <a:r>
              <a:rPr lang="en-US" altLang="en-US" sz="2200"/>
              <a:t>Poor capillary refill time (&gt; 2 seconds)</a:t>
            </a:r>
          </a:p>
          <a:p>
            <a:pPr lvl="1">
              <a:spcBef>
                <a:spcPct val="35000"/>
              </a:spcBef>
            </a:pPr>
            <a:r>
              <a:rPr lang="en-US" altLang="en-US" sz="2200"/>
              <a:t>Mental status changes</a:t>
            </a:r>
          </a:p>
          <a:p>
            <a:pPr>
              <a:spcBef>
                <a:spcPct val="35000"/>
              </a:spcBef>
            </a:pPr>
            <a:r>
              <a:rPr lang="en-US" altLang="en-US" sz="2400"/>
              <a:t>Treat shock by assessing ABCs, intervening as required.</a:t>
            </a:r>
          </a:p>
          <a:p>
            <a:pPr lvl="1">
              <a:spcBef>
                <a:spcPct val="35000"/>
              </a:spcBef>
            </a:pPr>
            <a:r>
              <a:rPr lang="en-US" altLang="en-US" sz="2200"/>
              <a:t>The order becomes CAB if there is obvious life-threatening external hemorrhage or if cardiac arrest is suspected.</a:t>
            </a:r>
          </a:p>
          <a:p>
            <a:pPr lvl="1">
              <a:spcBef>
                <a:spcPct val="35000"/>
              </a:spcBef>
            </a:pPr>
            <a:r>
              <a:rPr lang="en-US" altLang="en-US" sz="2200"/>
              <a:t>Pediatric patients do not demonstrate a fall in blood pressure until shock is severe.</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8"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(6 of 11)</a:t>
            </a:r>
          </a:p>
        </p:txBody>
      </p:sp>
      <p:sp>
        <p:nvSpPr>
          <p:cNvPr id="150531" name="Rectangle 3"/>
          <p:cNvSpPr>
            <a:spLocks noGrp="1" noChangeArrowheads="1"/>
          </p:cNvSpPr>
          <p:nvPr>
            <p:ph type="body" idx="1"/>
          </p:nvPr>
        </p:nvSpPr>
        <p:spPr>
          <a:xfrm>
            <a:off x="685800" y="1447800"/>
            <a:ext cx="7772400" cy="48768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400"/>
              <a:t>Treatment</a:t>
            </a:r>
          </a:p>
          <a:p>
            <a:pPr lvl="1">
              <a:spcBef>
                <a:spcPct val="35000"/>
              </a:spcBef>
            </a:pPr>
            <a:r>
              <a:rPr lang="en-US" altLang="en-US" sz="2200"/>
              <a:t>In assessing circulation, assess the rate and quality of pulses; the temperature and moisture of hands and feet; skin color; and capillary refill time, with 2 seconds being normal.</a:t>
            </a:r>
          </a:p>
          <a:p>
            <a:pPr lvl="1">
              <a:spcBef>
                <a:spcPct val="35000"/>
              </a:spcBef>
            </a:pPr>
            <a:r>
              <a:rPr lang="en-US" altLang="en-US" sz="2200"/>
              <a:t>Changes in pulse rate, color, skin signs, and capillary refill time suggest shock.</a:t>
            </a:r>
          </a:p>
          <a:p>
            <a:pPr lvl="1">
              <a:spcBef>
                <a:spcPct val="35000"/>
              </a:spcBef>
            </a:pPr>
            <a:r>
              <a:rPr lang="en-US" altLang="en-US" sz="2200"/>
              <a:t>Blood pressure is the most difficult vital sign to measure. </a:t>
            </a:r>
          </a:p>
          <a:p>
            <a:pPr lvl="1">
              <a:spcBef>
                <a:spcPct val="35000"/>
              </a:spcBef>
            </a:pPr>
            <a:r>
              <a:rPr lang="en-US" altLang="en-US" sz="2200"/>
              <a:t>Assessment should also include talking with the parents or caregivers.</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2"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(7 of 11)</a:t>
            </a:r>
          </a:p>
        </p:txBody>
      </p:sp>
      <p:sp>
        <p:nvSpPr>
          <p:cNvPr id="1515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Treatment (cont</a:t>
            </a:r>
            <a:r>
              <a:rPr lang="ja-JP" altLang="en-US"/>
              <a:t>’</a:t>
            </a:r>
            <a:r>
              <a:rPr lang="en-US" altLang="ja-JP"/>
              <a:t>d)</a:t>
            </a:r>
          </a:p>
          <a:p>
            <a:pPr lvl="1"/>
            <a:r>
              <a:rPr lang="en-US" altLang="en-US"/>
              <a:t>Limit your management to simple interventions.</a:t>
            </a:r>
          </a:p>
          <a:p>
            <a:pPr lvl="1"/>
            <a:r>
              <a:rPr lang="en-US" altLang="en-US"/>
              <a:t>Do not waste time performing field procedures.</a:t>
            </a:r>
          </a:p>
          <a:p>
            <a:pPr lvl="1">
              <a:spcBef>
                <a:spcPct val="35000"/>
              </a:spcBef>
            </a:pPr>
            <a:r>
              <a:rPr lang="en-US" altLang="en-US"/>
              <a:t>Ensure airway is open; prepare for artificial ventilation.</a:t>
            </a:r>
          </a:p>
          <a:p>
            <a:pPr lvl="1">
              <a:spcBef>
                <a:spcPct val="35000"/>
              </a:spcBef>
            </a:pPr>
            <a:r>
              <a:rPr lang="en-US" altLang="en-US"/>
              <a:t>Control bleeding.</a:t>
            </a:r>
          </a:p>
          <a:p>
            <a:pPr lvl="1">
              <a:buFontTx/>
              <a:buNone/>
            </a:pPr>
            <a:endParaRPr lang="en-US" altLang="en-US">
              <a:solidFill>
                <a:srgbClr val="FF0000"/>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(8 of 11)</a:t>
            </a:r>
          </a:p>
        </p:txBody>
      </p:sp>
      <p:sp>
        <p:nvSpPr>
          <p:cNvPr id="1525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Treatment (cont</a:t>
            </a:r>
            <a:r>
              <a:rPr lang="ja-JP" altLang="en-US"/>
              <a:t>’</a:t>
            </a:r>
            <a:r>
              <a:rPr lang="en-US" altLang="ja-JP"/>
              <a:t>d)</a:t>
            </a:r>
          </a:p>
          <a:p>
            <a:pPr lvl="1">
              <a:spcBef>
                <a:spcPct val="35000"/>
              </a:spcBef>
            </a:pPr>
            <a:r>
              <a:rPr lang="en-US" altLang="en-US"/>
              <a:t>Give supplemental oxygen by mask or blow-by. </a:t>
            </a:r>
          </a:p>
          <a:p>
            <a:pPr lvl="1">
              <a:spcBef>
                <a:spcPct val="35000"/>
              </a:spcBef>
            </a:pPr>
            <a:r>
              <a:rPr lang="en-US" altLang="en-US"/>
              <a:t>Continue to monitor airway and breathing.</a:t>
            </a:r>
          </a:p>
          <a:p>
            <a:pPr lvl="1">
              <a:spcBef>
                <a:spcPct val="35000"/>
              </a:spcBef>
            </a:pPr>
            <a:r>
              <a:rPr lang="en-US" altLang="en-US"/>
              <a:t>Position the pediatric patient in a position of comfort.</a:t>
            </a:r>
          </a:p>
          <a:p>
            <a:pPr lvl="1">
              <a:spcBef>
                <a:spcPct val="35000"/>
              </a:spcBef>
            </a:pPr>
            <a:r>
              <a:rPr lang="en-US" altLang="en-US"/>
              <a:t>Keep warm with blankets and heat.</a:t>
            </a:r>
          </a:p>
          <a:p>
            <a:pPr lvl="1">
              <a:spcBef>
                <a:spcPct val="35000"/>
              </a:spcBef>
            </a:pPr>
            <a:r>
              <a:rPr lang="en-US" altLang="en-US"/>
              <a:t>Provide immediate transport.</a:t>
            </a:r>
          </a:p>
          <a:p>
            <a:pPr lvl="1">
              <a:spcBef>
                <a:spcPct val="35000"/>
              </a:spcBef>
            </a:pPr>
            <a:r>
              <a:rPr lang="en-US" altLang="en-US"/>
              <a:t>Contact ALS backup as needed.</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(9 of 11)</a:t>
            </a:r>
          </a:p>
        </p:txBody>
      </p:sp>
      <p:sp>
        <p:nvSpPr>
          <p:cNvPr id="15360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Anaphylaxis</a:t>
            </a:r>
          </a:p>
          <a:p>
            <a:pPr lvl="1">
              <a:spcBef>
                <a:spcPct val="35000"/>
              </a:spcBef>
            </a:pPr>
            <a:r>
              <a:rPr lang="en-US" altLang="en-US"/>
              <a:t>A life-threatening allergic reaction that involves generalized, multisystem response</a:t>
            </a:r>
          </a:p>
          <a:p>
            <a:pPr lvl="2"/>
            <a:r>
              <a:rPr lang="en-US" altLang="en-US" sz="2400"/>
              <a:t>Characterized by airway swelling and dilation of blood vessels</a:t>
            </a:r>
          </a:p>
          <a:p>
            <a:pPr lvl="2"/>
            <a:r>
              <a:rPr lang="en-US" altLang="en-US" sz="2400"/>
              <a:t>Common causes are insect sting, medications, or food allergy.</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(10 of 11)</a:t>
            </a:r>
          </a:p>
        </p:txBody>
      </p:sp>
      <p:sp>
        <p:nvSpPr>
          <p:cNvPr id="1546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Anaphylaxis (cont</a:t>
            </a:r>
            <a:r>
              <a:rPr lang="ja-JP" altLang="en-US"/>
              <a:t>’</a:t>
            </a:r>
            <a:r>
              <a:rPr lang="en-US" altLang="ja-JP"/>
              <a:t>d)</a:t>
            </a:r>
          </a:p>
          <a:p>
            <a:pPr lvl="1">
              <a:spcBef>
                <a:spcPct val="35000"/>
              </a:spcBef>
            </a:pPr>
            <a:r>
              <a:rPr lang="en-US" altLang="en-US"/>
              <a:t>Signs and symptoms</a:t>
            </a:r>
          </a:p>
          <a:p>
            <a:pPr lvl="2"/>
            <a:r>
              <a:rPr lang="en-US" altLang="en-US" sz="2400"/>
              <a:t>Hypoperfusion</a:t>
            </a:r>
          </a:p>
          <a:p>
            <a:pPr lvl="2"/>
            <a:r>
              <a:rPr lang="en-US" altLang="en-US" sz="2400"/>
              <a:t>Stridor and/or wheezing</a:t>
            </a:r>
          </a:p>
          <a:p>
            <a:pPr lvl="2"/>
            <a:r>
              <a:rPr lang="en-US" altLang="en-US" sz="2400"/>
              <a:t>Increased work of breathing</a:t>
            </a:r>
          </a:p>
          <a:p>
            <a:pPr lvl="2"/>
            <a:r>
              <a:rPr lang="en-US" altLang="en-US" sz="2400"/>
              <a:t>Altered appearance</a:t>
            </a:r>
          </a:p>
          <a:p>
            <a:pPr lvl="2"/>
            <a:r>
              <a:rPr lang="en-US" altLang="en-US" sz="2400"/>
              <a:t>Restlessness, agitation, and sometimes a sense of impending doom</a:t>
            </a:r>
          </a:p>
          <a:p>
            <a:pPr lvl="2"/>
            <a:r>
              <a:rPr lang="en-US" altLang="en-US" sz="2400"/>
              <a:t>Hives</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Rectangle 2"/>
          <p:cNvSpPr>
            <a:spLocks noGrp="1" noChangeArrowheads="1"/>
          </p:cNvSpPr>
          <p:nvPr>
            <p:ph type="title"/>
          </p:nvPr>
        </p:nvSpPr>
        <p:spPr/>
        <p:txBody>
          <a:bodyPr/>
          <a:lstStyle/>
          <a:p>
            <a:pPr>
              <a:lnSpc>
                <a:spcPct val="85000"/>
              </a:lnSpc>
              <a:defRPr/>
            </a:pPr>
            <a:r>
              <a:rPr lang="en-US" dirty="0" smtClean="0">
                <a:cs typeface="+mj-cs"/>
              </a:rPr>
              <a:t>Shock </a:t>
            </a:r>
            <a:r>
              <a:rPr lang="en-US" sz="2800" b="0" dirty="0" smtClean="0">
                <a:cs typeface="+mj-cs"/>
              </a:rPr>
              <a:t>(11 of 11)</a:t>
            </a:r>
          </a:p>
        </p:txBody>
      </p:sp>
      <p:sp>
        <p:nvSpPr>
          <p:cNvPr id="1556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Anaphylaxis (cont</a:t>
            </a:r>
            <a:r>
              <a:rPr lang="ja-JP" altLang="en-US"/>
              <a:t>’</a:t>
            </a:r>
            <a:r>
              <a:rPr lang="en-US" altLang="ja-JP"/>
              <a:t>d)</a:t>
            </a:r>
          </a:p>
          <a:p>
            <a:pPr lvl="1">
              <a:spcBef>
                <a:spcPct val="35000"/>
              </a:spcBef>
            </a:pPr>
            <a:r>
              <a:rPr lang="en-US" altLang="en-US"/>
              <a:t>Treatment</a:t>
            </a:r>
          </a:p>
          <a:p>
            <a:pPr lvl="2"/>
            <a:r>
              <a:rPr lang="en-US" altLang="en-US" sz="2400"/>
              <a:t>Maintain airway and administer oxygen.</a:t>
            </a:r>
          </a:p>
          <a:p>
            <a:pPr lvl="2"/>
            <a:r>
              <a:rPr lang="en-US" altLang="en-US" sz="2400"/>
              <a:t>Allow caregiver to assist in positioning the patient, oxygen delivery, and maintaining calm.</a:t>
            </a:r>
          </a:p>
          <a:p>
            <a:pPr lvl="2"/>
            <a:r>
              <a:rPr lang="en-US" altLang="en-US" sz="2400"/>
              <a:t>Assist with epinephrine auto-injector based on protocol.</a:t>
            </a:r>
          </a:p>
          <a:p>
            <a:pPr lvl="2"/>
            <a:r>
              <a:rPr lang="en-US" altLang="en-US" sz="2400"/>
              <a:t>Provide rapid transport.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Title 1"/>
          <p:cNvSpPr>
            <a:spLocks noGrp="1"/>
          </p:cNvSpPr>
          <p:nvPr>
            <p:ph type="title"/>
          </p:nvPr>
        </p:nvSpPr>
        <p:spPr/>
        <p:txBody>
          <a:bodyPr/>
          <a:lstStyle/>
          <a:p>
            <a:pPr>
              <a:lnSpc>
                <a:spcPct val="85000"/>
              </a:lnSpc>
              <a:defRPr/>
            </a:pPr>
            <a:r>
              <a:rPr lang="en-US" dirty="0" smtClean="0">
                <a:cs typeface="+mj-cs"/>
              </a:rPr>
              <a:t>Growth and Development</a:t>
            </a:r>
          </a:p>
        </p:txBody>
      </p:sp>
      <p:sp>
        <p:nvSpPr>
          <p:cNvPr id="1843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Many physical and emotional changes occur during childhood (birth to age 18).</a:t>
            </a:r>
          </a:p>
          <a:p>
            <a:pPr>
              <a:spcBef>
                <a:spcPct val="35000"/>
              </a:spcBef>
            </a:pPr>
            <a:r>
              <a:rPr lang="en-US" altLang="en-US"/>
              <a:t>Thoughts and behaviors:</a:t>
            </a:r>
          </a:p>
          <a:p>
            <a:pPr lvl="1">
              <a:spcBef>
                <a:spcPct val="35000"/>
              </a:spcBef>
            </a:pPr>
            <a:r>
              <a:rPr lang="en-US" altLang="en-US"/>
              <a:t>Infancy: first year of life</a:t>
            </a:r>
          </a:p>
          <a:p>
            <a:pPr lvl="1">
              <a:spcBef>
                <a:spcPct val="35000"/>
              </a:spcBef>
            </a:pPr>
            <a:r>
              <a:rPr lang="en-US" altLang="en-US"/>
              <a:t>Toddler: 1 to 3 years</a:t>
            </a:r>
          </a:p>
          <a:p>
            <a:pPr lvl="1">
              <a:spcBef>
                <a:spcPct val="35000"/>
              </a:spcBef>
            </a:pPr>
            <a:r>
              <a:rPr lang="en-US" altLang="en-US"/>
              <a:t>Preschool-age: 3 to 6 years</a:t>
            </a:r>
          </a:p>
          <a:p>
            <a:pPr lvl="1">
              <a:spcBef>
                <a:spcPct val="35000"/>
              </a:spcBef>
            </a:pPr>
            <a:r>
              <a:rPr lang="en-US" altLang="en-US"/>
              <a:t>School-age: 6 to 12 years</a:t>
            </a:r>
          </a:p>
          <a:p>
            <a:pPr lvl="1">
              <a:spcBef>
                <a:spcPct val="35000"/>
              </a:spcBef>
            </a:pPr>
            <a:r>
              <a:rPr lang="en-US" altLang="en-US"/>
              <a:t>Adolescent: 12 to 18 years</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6" name="Title 1"/>
          <p:cNvSpPr>
            <a:spLocks noGrp="1"/>
          </p:cNvSpPr>
          <p:nvPr>
            <p:ph type="title"/>
          </p:nvPr>
        </p:nvSpPr>
        <p:spPr/>
        <p:txBody>
          <a:bodyPr/>
          <a:lstStyle/>
          <a:p>
            <a:pPr>
              <a:lnSpc>
                <a:spcPct val="85000"/>
              </a:lnSpc>
              <a:defRPr/>
            </a:pPr>
            <a:r>
              <a:rPr lang="en-US" dirty="0" smtClean="0">
                <a:cs typeface="+mj-cs"/>
              </a:rPr>
              <a:t>Bleeding Disorders</a:t>
            </a:r>
          </a:p>
        </p:txBody>
      </p:sp>
      <p:sp>
        <p:nvSpPr>
          <p:cNvPr id="15667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endParaRPr lang="en-US" altLang="en-US" dirty="0" smtClean="0"/>
          </a:p>
          <a:p>
            <a:pPr>
              <a:spcBef>
                <a:spcPct val="35000"/>
              </a:spcBef>
            </a:pPr>
            <a:r>
              <a:rPr lang="en-US" altLang="en-US" dirty="0" smtClean="0"/>
              <a:t>Hemophilia </a:t>
            </a:r>
            <a:r>
              <a:rPr lang="en-US" altLang="en-US" dirty="0"/>
              <a:t>is a congenital condition in which patients lack normal clotting factors.</a:t>
            </a:r>
          </a:p>
          <a:p>
            <a:pPr lvl="1">
              <a:spcBef>
                <a:spcPct val="35000"/>
              </a:spcBef>
            </a:pPr>
            <a:r>
              <a:rPr lang="en-US" altLang="en-US" dirty="0"/>
              <a:t>Most forms are hereditary and severe.</a:t>
            </a:r>
          </a:p>
          <a:p>
            <a:pPr lvl="1">
              <a:spcBef>
                <a:spcPct val="35000"/>
              </a:spcBef>
            </a:pPr>
            <a:r>
              <a:rPr lang="en-US" altLang="en-US" dirty="0"/>
              <a:t>Predominantly found in male population</a:t>
            </a:r>
          </a:p>
          <a:p>
            <a:pPr lvl="1">
              <a:spcBef>
                <a:spcPct val="35000"/>
              </a:spcBef>
            </a:pPr>
            <a:r>
              <a:rPr lang="en-US" altLang="en-US" dirty="0"/>
              <a:t>Bleeding may occur spontaneously.</a:t>
            </a:r>
          </a:p>
          <a:p>
            <a:pPr lvl="1">
              <a:spcBef>
                <a:spcPct val="35000"/>
              </a:spcBef>
            </a:pPr>
            <a:r>
              <a:rPr lang="en-US" altLang="en-US" dirty="0"/>
              <a:t>All injuries become serious because blood does not clot.</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730" name="Title 1"/>
          <p:cNvSpPr>
            <a:spLocks noGrp="1"/>
          </p:cNvSpPr>
          <p:nvPr>
            <p:ph type="title"/>
          </p:nvPr>
        </p:nvSpPr>
        <p:spPr/>
        <p:txBody>
          <a:bodyPr/>
          <a:lstStyle/>
          <a:p>
            <a:pPr>
              <a:lnSpc>
                <a:spcPct val="85000"/>
              </a:lnSpc>
              <a:defRPr/>
            </a:pPr>
            <a:r>
              <a:rPr lang="en-US" dirty="0" smtClean="0">
                <a:cs typeface="+mj-cs"/>
              </a:rPr>
              <a:t>Altered Mental Status </a:t>
            </a:r>
            <a:r>
              <a:rPr lang="en-US" sz="2800" b="0" dirty="0" smtClean="0">
                <a:cs typeface="+mj-cs"/>
              </a:rPr>
              <a:t>(1 of 2)</a:t>
            </a:r>
          </a:p>
        </p:txBody>
      </p:sp>
      <p:sp>
        <p:nvSpPr>
          <p:cNvPr id="157699" name="Content Placeholder 2"/>
          <p:cNvSpPr>
            <a:spLocks noGrp="1"/>
          </p:cNvSpPr>
          <p:nvPr>
            <p:ph type="body" idx="1"/>
          </p:nvPr>
        </p:nvSpPr>
        <p:spPr>
          <a:xfrm>
            <a:off x="45720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Abnormal neurologic state</a:t>
            </a:r>
          </a:p>
          <a:p>
            <a:pPr lvl="1">
              <a:spcBef>
                <a:spcPct val="35000"/>
              </a:spcBef>
            </a:pPr>
            <a:r>
              <a:rPr lang="en-US" altLang="en-US"/>
              <a:t>Understanding developmental changes and listening to caregiver</a:t>
            </a:r>
            <a:r>
              <a:rPr lang="ja-JP" altLang="en-US"/>
              <a:t>’</a:t>
            </a:r>
            <a:r>
              <a:rPr lang="en-US" altLang="ja-JP"/>
              <a:t>s opinion are key.</a:t>
            </a:r>
          </a:p>
          <a:p>
            <a:pPr lvl="1">
              <a:spcBef>
                <a:spcPct val="35000"/>
              </a:spcBef>
            </a:pPr>
            <a:r>
              <a:rPr lang="en-US" altLang="en-US"/>
              <a:t>AEIOU-TIPPS reflects major causes of AMS.</a:t>
            </a:r>
          </a:p>
        </p:txBody>
      </p:sp>
      <p:pic>
        <p:nvPicPr>
          <p:cNvPr id="157700" name="Picture 5" descr="\\172.16.33.26\Art\OUTPUT\JB LEARNING\EMT_11E_ITK_PPT WORK\Ch34\9781284080179_CH34_CTAB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873250"/>
            <a:ext cx="3187700"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095375" y="4689475"/>
            <a:ext cx="2790825" cy="230188"/>
          </a:xfrm>
          <a:prstGeom prst="rect">
            <a:avLst/>
          </a:prstGeom>
        </p:spPr>
        <p:txBody>
          <a:bodyPr>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4" name="Rectangle 2"/>
          <p:cNvSpPr>
            <a:spLocks noGrp="1" noChangeArrowheads="1"/>
          </p:cNvSpPr>
          <p:nvPr>
            <p:ph type="title"/>
          </p:nvPr>
        </p:nvSpPr>
        <p:spPr/>
        <p:txBody>
          <a:bodyPr/>
          <a:lstStyle/>
          <a:p>
            <a:pPr>
              <a:lnSpc>
                <a:spcPct val="85000"/>
              </a:lnSpc>
              <a:defRPr/>
            </a:pPr>
            <a:r>
              <a:rPr lang="en-US" dirty="0" smtClean="0">
                <a:cs typeface="+mj-cs"/>
              </a:rPr>
              <a:t>Altered Mental Status </a:t>
            </a:r>
            <a:r>
              <a:rPr lang="en-US" sz="2800" b="0" dirty="0" smtClean="0">
                <a:cs typeface="+mj-cs"/>
              </a:rPr>
              <a:t>(2 of 2)</a:t>
            </a:r>
          </a:p>
        </p:txBody>
      </p:sp>
      <p:sp>
        <p:nvSpPr>
          <p:cNvPr id="1587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Signs and symptoms vary from simple confusion to coma.</a:t>
            </a:r>
          </a:p>
          <a:p>
            <a:pPr>
              <a:spcBef>
                <a:spcPct val="35000"/>
              </a:spcBef>
            </a:pPr>
            <a:r>
              <a:rPr lang="en-US" altLang="en-US"/>
              <a:t>Management focuses on ABCs and transport.</a:t>
            </a:r>
          </a:p>
          <a:p>
            <a:pPr lvl="1">
              <a:spcBef>
                <a:spcPct val="35000"/>
              </a:spcBef>
            </a:pPr>
            <a:r>
              <a:rPr lang="en-US" altLang="en-US"/>
              <a:t>If level of consciousness is low, patient may not be able to protect airway.</a:t>
            </a:r>
          </a:p>
          <a:p>
            <a:pPr lvl="2"/>
            <a:r>
              <a:rPr lang="en-US" altLang="en-US" sz="2400"/>
              <a:t>Ensure patent airway and adequate breathing through nonrebreathing mask or BVM.</a:t>
            </a:r>
          </a:p>
          <a:p>
            <a:pPr lvl="1"/>
            <a:r>
              <a:rPr lang="en-US" altLang="en-US" sz="2600"/>
              <a:t>Transport to the hospital.</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778" name="Title 1"/>
          <p:cNvSpPr>
            <a:spLocks noGrp="1"/>
          </p:cNvSpPr>
          <p:nvPr>
            <p:ph type="title"/>
          </p:nvPr>
        </p:nvSpPr>
        <p:spPr/>
        <p:txBody>
          <a:bodyPr/>
          <a:lstStyle/>
          <a:p>
            <a:pPr>
              <a:lnSpc>
                <a:spcPct val="85000"/>
              </a:lnSpc>
              <a:defRPr/>
            </a:pPr>
            <a:r>
              <a:rPr lang="en-US" dirty="0" smtClean="0">
                <a:cs typeface="+mj-cs"/>
              </a:rPr>
              <a:t>Seizures </a:t>
            </a:r>
            <a:r>
              <a:rPr lang="en-US" sz="2800" b="0" dirty="0" smtClean="0">
                <a:cs typeface="+mj-cs"/>
              </a:rPr>
              <a:t>(1 of 6)</a:t>
            </a:r>
          </a:p>
        </p:txBody>
      </p:sp>
      <p:sp>
        <p:nvSpPr>
          <p:cNvPr id="15974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Result of disorganized electrical activity in the brain</a:t>
            </a:r>
          </a:p>
          <a:p>
            <a:pPr lvl="1">
              <a:spcBef>
                <a:spcPct val="35000"/>
              </a:spcBef>
            </a:pPr>
            <a:r>
              <a:rPr lang="en-US" altLang="en-US"/>
              <a:t>Manifests in a variety of ways</a:t>
            </a:r>
          </a:p>
          <a:p>
            <a:pPr lvl="1">
              <a:spcBef>
                <a:spcPct val="35000"/>
              </a:spcBef>
            </a:pPr>
            <a:r>
              <a:rPr lang="en-US" altLang="en-US"/>
              <a:t>Subtle in infants, with an abnormal gaze, sucking, and/or “</a:t>
            </a:r>
            <a:r>
              <a:rPr lang="en-US" altLang="ja-JP"/>
              <a:t>bicycling</a:t>
            </a:r>
            <a:r>
              <a:rPr lang="en-US" altLang="en-US"/>
              <a:t>”</a:t>
            </a:r>
            <a:r>
              <a:rPr lang="en-US" altLang="ja-JP"/>
              <a:t> motions</a:t>
            </a:r>
          </a:p>
          <a:p>
            <a:pPr lvl="1">
              <a:spcBef>
                <a:spcPct val="35000"/>
              </a:spcBef>
            </a:pPr>
            <a:r>
              <a:rPr lang="en-US" altLang="en-US"/>
              <a:t>More obvious in older children with repetitive muscle contractions and unresponsiveness</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2"/>
          <p:cNvSpPr>
            <a:spLocks noGrp="1" noChangeArrowheads="1"/>
          </p:cNvSpPr>
          <p:nvPr>
            <p:ph type="title"/>
          </p:nvPr>
        </p:nvSpPr>
        <p:spPr/>
        <p:txBody>
          <a:bodyPr/>
          <a:lstStyle/>
          <a:p>
            <a:pPr>
              <a:lnSpc>
                <a:spcPct val="85000"/>
              </a:lnSpc>
              <a:defRPr/>
            </a:pPr>
            <a:r>
              <a:rPr lang="en-US" dirty="0" smtClean="0">
                <a:cs typeface="+mj-cs"/>
              </a:rPr>
              <a:t>Seizures </a:t>
            </a:r>
            <a:r>
              <a:rPr lang="en-US" sz="2800" b="0" dirty="0" smtClean="0">
                <a:cs typeface="+mj-cs"/>
              </a:rPr>
              <a:t>(2 of 6)</a:t>
            </a:r>
          </a:p>
        </p:txBody>
      </p:sp>
      <p:sp>
        <p:nvSpPr>
          <p:cNvPr id="160771" name="Rectangle 3"/>
          <p:cNvSpPr>
            <a:spLocks noGrp="1" noChangeArrowheads="1"/>
          </p:cNvSpPr>
          <p:nvPr>
            <p:ph type="body" idx="1"/>
          </p:nvPr>
        </p:nvSpPr>
        <p:spPr>
          <a:xfrm>
            <a:off x="5943600" y="1447800"/>
            <a:ext cx="25146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Common causes of seizures</a:t>
            </a:r>
          </a:p>
        </p:txBody>
      </p:sp>
      <p:sp>
        <p:nvSpPr>
          <p:cNvPr id="5" name="Rectangle 4"/>
          <p:cNvSpPr/>
          <p:nvPr/>
        </p:nvSpPr>
        <p:spPr>
          <a:xfrm>
            <a:off x="1106488" y="4670425"/>
            <a:ext cx="2790825" cy="230188"/>
          </a:xfrm>
          <a:prstGeom prst="rect">
            <a:avLst/>
          </a:prstGeom>
        </p:spPr>
        <p:txBody>
          <a:bodyPr>
            <a:spAutoFit/>
          </a:bodyPr>
          <a:lstStyle/>
          <a:p>
            <a:pPr algn="r">
              <a:defRPr/>
            </a:pPr>
            <a:r>
              <a:rPr lang="en-IN" sz="900" dirty="0">
                <a:solidFill>
                  <a:schemeClr val="bg1"/>
                </a:solidFill>
                <a:latin typeface="+mj-lt"/>
              </a:rPr>
              <a:t>© Jones &amp; Bartlett Learning.</a:t>
            </a:r>
          </a:p>
        </p:txBody>
      </p:sp>
      <p:pic>
        <p:nvPicPr>
          <p:cNvPr id="160773" name="Picture 5" descr="\\172.16.33.26\Art\OUTPUT\JB LEARNING\EMT_11E_ITK_PPT WORK\Ch34\9781284080179_CH34_CTAB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3" y="1841500"/>
            <a:ext cx="319405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2"/>
          <p:cNvSpPr>
            <a:spLocks noGrp="1" noChangeArrowheads="1"/>
          </p:cNvSpPr>
          <p:nvPr>
            <p:ph type="title"/>
          </p:nvPr>
        </p:nvSpPr>
        <p:spPr/>
        <p:txBody>
          <a:bodyPr/>
          <a:lstStyle/>
          <a:p>
            <a:pPr>
              <a:lnSpc>
                <a:spcPct val="85000"/>
              </a:lnSpc>
              <a:defRPr/>
            </a:pPr>
            <a:r>
              <a:rPr lang="en-US" dirty="0" smtClean="0">
                <a:cs typeface="+mj-cs"/>
              </a:rPr>
              <a:t>Seizures </a:t>
            </a:r>
            <a:r>
              <a:rPr lang="en-US" sz="2800" b="0" dirty="0" smtClean="0">
                <a:cs typeface="+mj-cs"/>
              </a:rPr>
              <a:t>(3 of 6)</a:t>
            </a:r>
          </a:p>
        </p:txBody>
      </p:sp>
      <p:sp>
        <p:nvSpPr>
          <p:cNvPr id="1617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Once seizure stops and muscles relax, it is referred to as postical state.</a:t>
            </a:r>
          </a:p>
          <a:p>
            <a:pPr>
              <a:spcBef>
                <a:spcPct val="35000"/>
              </a:spcBef>
            </a:pPr>
            <a:r>
              <a:rPr lang="en-US" altLang="en-US"/>
              <a:t>The longer and more intense the seizures are, the longer it will take for this imbalance to correct itself.</a:t>
            </a:r>
          </a:p>
          <a:p>
            <a:pPr lvl="1">
              <a:spcBef>
                <a:spcPct val="35000"/>
              </a:spcBef>
            </a:pPr>
            <a:r>
              <a:rPr lang="en-US" altLang="en-US"/>
              <a:t>Postictal state is over once normal level of consciousness is regained.</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p:cNvSpPr>
            <a:spLocks noGrp="1" noChangeArrowheads="1"/>
          </p:cNvSpPr>
          <p:nvPr>
            <p:ph type="title"/>
          </p:nvPr>
        </p:nvSpPr>
        <p:spPr/>
        <p:txBody>
          <a:bodyPr/>
          <a:lstStyle/>
          <a:p>
            <a:pPr>
              <a:lnSpc>
                <a:spcPct val="85000"/>
              </a:lnSpc>
              <a:defRPr/>
            </a:pPr>
            <a:r>
              <a:rPr lang="en-US" dirty="0" smtClean="0">
                <a:cs typeface="+mj-cs"/>
              </a:rPr>
              <a:t>Seizures </a:t>
            </a:r>
            <a:r>
              <a:rPr lang="en-US" sz="2800" b="0" dirty="0" smtClean="0">
                <a:cs typeface="+mj-cs"/>
              </a:rPr>
              <a:t>(4 of 6)</a:t>
            </a:r>
          </a:p>
        </p:txBody>
      </p:sp>
      <p:sp>
        <p:nvSpPr>
          <p:cNvPr id="1628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Status epilepticus </a:t>
            </a:r>
          </a:p>
          <a:p>
            <a:pPr lvl="1">
              <a:spcBef>
                <a:spcPct val="35000"/>
              </a:spcBef>
            </a:pPr>
            <a:r>
              <a:rPr lang="en-US" altLang="en-US"/>
              <a:t>Seizures that continue every few minutes without regaining consciousness in between or last longer than 30 minutes</a:t>
            </a:r>
          </a:p>
          <a:p>
            <a:pPr>
              <a:spcBef>
                <a:spcPct val="35000"/>
              </a:spcBef>
            </a:pPr>
            <a:r>
              <a:rPr lang="en-US" altLang="en-US"/>
              <a:t>Recurring or prolonged seizures should be considered life threatening.</a:t>
            </a:r>
          </a:p>
          <a:p>
            <a:pPr lvl="1">
              <a:spcBef>
                <a:spcPct val="35000"/>
              </a:spcBef>
            </a:pPr>
            <a:r>
              <a:rPr lang="en-US" altLang="en-US"/>
              <a:t>If patient does not regain consciousness or continues to seize, protect him or her from harming self and call for ALS backup.</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2"/>
          <p:cNvSpPr>
            <a:spLocks noGrp="1" noChangeArrowheads="1"/>
          </p:cNvSpPr>
          <p:nvPr>
            <p:ph type="title"/>
          </p:nvPr>
        </p:nvSpPr>
        <p:spPr/>
        <p:txBody>
          <a:bodyPr/>
          <a:lstStyle/>
          <a:p>
            <a:pPr>
              <a:lnSpc>
                <a:spcPct val="85000"/>
              </a:lnSpc>
              <a:defRPr/>
            </a:pPr>
            <a:r>
              <a:rPr lang="en-US" dirty="0" smtClean="0">
                <a:cs typeface="+mj-cs"/>
              </a:rPr>
              <a:t>Seizures </a:t>
            </a:r>
            <a:r>
              <a:rPr lang="en-US" sz="2800" b="0" dirty="0" smtClean="0">
                <a:cs typeface="+mj-cs"/>
              </a:rPr>
              <a:t>(5 of 6)</a:t>
            </a:r>
          </a:p>
        </p:txBody>
      </p:sp>
      <p:sp>
        <p:nvSpPr>
          <p:cNvPr id="1638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Management</a:t>
            </a:r>
          </a:p>
          <a:p>
            <a:pPr lvl="1">
              <a:spcBef>
                <a:spcPct val="35000"/>
              </a:spcBef>
            </a:pPr>
            <a:r>
              <a:rPr lang="en-US" altLang="en-US"/>
              <a:t>Securing and protecting airway are priority.</a:t>
            </a:r>
          </a:p>
          <a:p>
            <a:pPr lvl="2"/>
            <a:r>
              <a:rPr lang="en-US" altLang="en-US" sz="2400"/>
              <a:t>Position head to open airway.</a:t>
            </a:r>
          </a:p>
          <a:p>
            <a:pPr lvl="2"/>
            <a:r>
              <a:rPr lang="en-US" altLang="en-US" sz="2400"/>
              <a:t>Clear mouth with suction.</a:t>
            </a:r>
          </a:p>
          <a:p>
            <a:pPr lvl="2"/>
            <a:r>
              <a:rPr lang="en-US" altLang="en-US" sz="2400"/>
              <a:t>Use recovery position if patient is vomiting.</a:t>
            </a:r>
          </a:p>
          <a:p>
            <a:pPr lvl="1">
              <a:spcBef>
                <a:spcPct val="35000"/>
              </a:spcBef>
            </a:pPr>
            <a:r>
              <a:rPr lang="en-US" altLang="en-US"/>
              <a:t>Provide 100% oxygen by nonrebreathing mask or blow-by method</a:t>
            </a:r>
          </a:p>
          <a:p>
            <a:pPr lvl="2"/>
            <a:r>
              <a:rPr lang="en-US" altLang="en-US" sz="2400"/>
              <a:t>Begin BVM ventilations if no signs of improvement.</a:t>
            </a: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2"/>
          <p:cNvSpPr>
            <a:spLocks noGrp="1" noChangeArrowheads="1"/>
          </p:cNvSpPr>
          <p:nvPr>
            <p:ph type="title"/>
          </p:nvPr>
        </p:nvSpPr>
        <p:spPr/>
        <p:txBody>
          <a:bodyPr/>
          <a:lstStyle/>
          <a:p>
            <a:pPr>
              <a:lnSpc>
                <a:spcPct val="85000"/>
              </a:lnSpc>
              <a:defRPr/>
            </a:pPr>
            <a:r>
              <a:rPr lang="en-US" dirty="0" smtClean="0">
                <a:cs typeface="+mj-cs"/>
              </a:rPr>
              <a:t>Seizures </a:t>
            </a:r>
            <a:r>
              <a:rPr lang="en-US" sz="2800" b="0" dirty="0" smtClean="0">
                <a:cs typeface="+mj-cs"/>
              </a:rPr>
              <a:t>(6 of 6)</a:t>
            </a:r>
          </a:p>
        </p:txBody>
      </p:sp>
      <p:sp>
        <p:nvSpPr>
          <p:cNvPr id="1648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Management (cont’d)</a:t>
            </a:r>
          </a:p>
          <a:p>
            <a:pPr lvl="1"/>
            <a:r>
              <a:rPr lang="en-US" altLang="en-US"/>
              <a:t>Some caregivers will have given the child a rectal dose of diazepam (Diastat) prior to your arrival; monitor breathing and level of consciousness carefully.</a:t>
            </a:r>
          </a:p>
          <a:p>
            <a:pPr lvl="1"/>
            <a:r>
              <a:rPr lang="en-US" altLang="en-US"/>
              <a:t>Transport to the appropriate facility </a:t>
            </a:r>
            <a:endParaRPr lang="en-US" altLang="en-US" sz="440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(1 of 7)</a:t>
            </a:r>
          </a:p>
        </p:txBody>
      </p:sp>
      <p:sp>
        <p:nvSpPr>
          <p:cNvPr id="1658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Inflammation of tissue that covers the spinal cord and brain</a:t>
            </a:r>
          </a:p>
          <a:p>
            <a:pPr lvl="1">
              <a:spcBef>
                <a:spcPct val="35000"/>
              </a:spcBef>
            </a:pPr>
            <a:r>
              <a:rPr lang="en-US" altLang="en-US"/>
              <a:t>Caused by infection by bacteria, viruses, fungi, or parasites</a:t>
            </a:r>
          </a:p>
          <a:p>
            <a:pPr lvl="1">
              <a:spcBef>
                <a:spcPct val="35000"/>
              </a:spcBef>
            </a:pPr>
            <a:r>
              <a:rPr lang="en-US" altLang="en-US"/>
              <a:t>Left untreated, can lead to brain damage or death</a:t>
            </a:r>
          </a:p>
          <a:p>
            <a:pPr>
              <a:spcBef>
                <a:spcPct val="35000"/>
              </a:spcBef>
            </a:pPr>
            <a:r>
              <a:rPr lang="en-US" altLang="en-US"/>
              <a:t>Being able to recognize a pediatric patient with meningitis is an important skill to have</a:t>
            </a:r>
            <a:r>
              <a:rPr lang="en-US" altLang="en-US">
                <a:solidFill>
                  <a:srgbClr val="FF0000"/>
                </a:solidFill>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p:cNvSpPr>
            <a:spLocks noGrp="1" noChangeArrowheads="1"/>
          </p:cNvSpPr>
          <p:nvPr>
            <p:ph type="title"/>
          </p:nvPr>
        </p:nvSpPr>
        <p:spPr/>
        <p:txBody>
          <a:bodyPr/>
          <a:lstStyle/>
          <a:p>
            <a:pPr>
              <a:lnSpc>
                <a:spcPct val="85000"/>
              </a:lnSpc>
              <a:defRPr/>
            </a:pPr>
            <a:r>
              <a:rPr lang="en-US" dirty="0" smtClean="0">
                <a:cs typeface="+mj-cs"/>
              </a:rPr>
              <a:t>The Infant </a:t>
            </a:r>
            <a:r>
              <a:rPr lang="en-US" sz="2800" b="0" dirty="0" smtClean="0">
                <a:cs typeface="+mj-cs"/>
              </a:rPr>
              <a:t>(1 of 7)</a:t>
            </a:r>
          </a:p>
        </p:txBody>
      </p:sp>
      <p:sp>
        <p:nvSpPr>
          <p:cNvPr id="194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Infancy is defined as first year of life.</a:t>
            </a:r>
          </a:p>
          <a:p>
            <a:pPr lvl="1">
              <a:spcBef>
                <a:spcPct val="35000"/>
              </a:spcBef>
            </a:pPr>
            <a:r>
              <a:rPr lang="en-US" altLang="en-US"/>
              <a:t>First month after birth is neonatal or newborn period.</a:t>
            </a:r>
          </a:p>
          <a:p>
            <a:pPr>
              <a:spcBef>
                <a:spcPct val="35000"/>
              </a:spcBef>
            </a:pPr>
            <a:r>
              <a:rPr lang="en-US" altLang="en-US" sz="2600"/>
              <a:t>0 to 2 months</a:t>
            </a:r>
          </a:p>
          <a:p>
            <a:pPr lvl="1">
              <a:spcBef>
                <a:spcPct val="35000"/>
              </a:spcBef>
            </a:pPr>
            <a:r>
              <a:rPr lang="en-US" altLang="en-US"/>
              <a:t>Spend most time sleeping and eating</a:t>
            </a:r>
          </a:p>
          <a:p>
            <a:pPr lvl="2"/>
            <a:r>
              <a:rPr lang="en-US" altLang="en-US" sz="2400"/>
              <a:t>Sleep up to 16 hours per day</a:t>
            </a:r>
          </a:p>
          <a:p>
            <a:pPr lvl="1">
              <a:spcBef>
                <a:spcPct val="35000"/>
              </a:spcBef>
            </a:pPr>
            <a:r>
              <a:rPr lang="en-US" altLang="en-US"/>
              <a:t>Respond mainly to physical stimuli</a:t>
            </a:r>
          </a:p>
          <a:p>
            <a:pPr lvl="1">
              <a:spcBef>
                <a:spcPct val="35000"/>
              </a:spcBef>
            </a:pPr>
            <a:r>
              <a:rPr lang="en-US" altLang="en-US"/>
              <a:t>Cannot tell the difference between parents and strangers</a:t>
            </a:r>
          </a:p>
          <a:p>
            <a:pPr lvl="1">
              <a:spcBef>
                <a:spcPct val="35000"/>
              </a:spcBef>
            </a:pPr>
            <a:r>
              <a:rPr lang="en-US" altLang="en-US"/>
              <a:t>Crying is one of the main modes of expression</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(2 of </a:t>
            </a:r>
            <a:r>
              <a:rPr lang="en-US" sz="2800" b="0" dirty="0"/>
              <a:t>7</a:t>
            </a:r>
            <a:r>
              <a:rPr lang="en-US" sz="2800" b="0" dirty="0" smtClean="0">
                <a:cs typeface="+mj-cs"/>
              </a:rPr>
              <a:t>)</a:t>
            </a:r>
          </a:p>
        </p:txBody>
      </p:sp>
      <p:sp>
        <p:nvSpPr>
          <p:cNvPr id="1669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dirty="0"/>
              <a:t>Individuals at greater risk:</a:t>
            </a:r>
          </a:p>
          <a:p>
            <a:pPr lvl="1"/>
            <a:r>
              <a:rPr lang="en-US" altLang="en-US" dirty="0"/>
              <a:t>Males</a:t>
            </a:r>
          </a:p>
          <a:p>
            <a:pPr lvl="1"/>
            <a:r>
              <a:rPr lang="en-US" altLang="en-US" dirty="0"/>
              <a:t>Newborn infants</a:t>
            </a:r>
          </a:p>
          <a:p>
            <a:pPr lvl="1"/>
            <a:r>
              <a:rPr lang="en-US" altLang="en-US" dirty="0"/>
              <a:t>Compromised immune system by AIDS or cancer</a:t>
            </a:r>
          </a:p>
          <a:p>
            <a:pPr lvl="1">
              <a:spcBef>
                <a:spcPct val="35000"/>
              </a:spcBef>
            </a:pPr>
            <a:r>
              <a:rPr lang="en-US" altLang="en-US" dirty="0"/>
              <a:t>History of brain, spinal cord, back surgery</a:t>
            </a:r>
          </a:p>
          <a:p>
            <a:pPr lvl="1">
              <a:spcBef>
                <a:spcPct val="35000"/>
              </a:spcBef>
            </a:pPr>
            <a:r>
              <a:rPr lang="en-US" altLang="en-US" dirty="0"/>
              <a:t>Children who have had head trauma</a:t>
            </a:r>
          </a:p>
          <a:p>
            <a:pPr lvl="1">
              <a:spcBef>
                <a:spcPct val="35000"/>
              </a:spcBef>
            </a:pPr>
            <a:r>
              <a:rPr lang="en-US" altLang="en-US" dirty="0"/>
              <a:t>Children with shunts, pins, or other foreign bodies in their brain or spinal cord</a:t>
            </a:r>
          </a:p>
          <a:p>
            <a:pPr lvl="1"/>
            <a:r>
              <a:rPr lang="en-US" altLang="ja-JP" sz="2800" dirty="0">
                <a:solidFill>
                  <a:srgbClr val="FF0000"/>
                </a:solidFill>
              </a:rPr>
              <a:t>VP shunts are used to drain excess fluid from the brain, thus preventing increased pressure within the skull</a:t>
            </a:r>
            <a:r>
              <a:rPr lang="en-US" altLang="ja-JP" sz="2800" dirty="0"/>
              <a:t>.</a:t>
            </a:r>
            <a:endParaRPr lang="en-US" altLang="en-US" sz="2800" dirty="0"/>
          </a:p>
          <a:p>
            <a:pPr lvl="1"/>
            <a:endParaRPr lang="en-US" altLang="en-US" sz="2600"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(3 of </a:t>
            </a:r>
            <a:r>
              <a:rPr lang="en-US" sz="2800" b="0" dirty="0"/>
              <a:t>7</a:t>
            </a:r>
            <a:r>
              <a:rPr lang="en-US" sz="2800" b="0" dirty="0" smtClean="0">
                <a:cs typeface="+mj-cs"/>
              </a:rPr>
              <a:t>)</a:t>
            </a:r>
          </a:p>
        </p:txBody>
      </p:sp>
      <p:sp>
        <p:nvSpPr>
          <p:cNvPr id="1679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Signs and symptoms vary with age.</a:t>
            </a:r>
          </a:p>
          <a:p>
            <a:pPr lvl="1">
              <a:spcBef>
                <a:spcPct val="35000"/>
              </a:spcBef>
            </a:pPr>
            <a:r>
              <a:rPr lang="en-US" altLang="en-US"/>
              <a:t>Fever and altered level of consciousness</a:t>
            </a:r>
          </a:p>
          <a:p>
            <a:pPr lvl="2"/>
            <a:r>
              <a:rPr lang="en-US" altLang="en-US" sz="2400"/>
              <a:t>Changes can range from mild headache to inability to interact appropriately.</a:t>
            </a:r>
          </a:p>
          <a:p>
            <a:pPr lvl="1">
              <a:spcBef>
                <a:spcPct val="35000"/>
              </a:spcBef>
            </a:pPr>
            <a:r>
              <a:rPr lang="en-US" altLang="en-US"/>
              <a:t>Child may experience seizure.</a:t>
            </a:r>
          </a:p>
          <a:p>
            <a:pPr lvl="1">
              <a:spcBef>
                <a:spcPct val="35000"/>
              </a:spcBef>
            </a:pPr>
            <a:r>
              <a:rPr lang="en-US" altLang="en-US"/>
              <a:t>Infants younger than 2 to 3 months can have apnea, cyanosis, fever, distinct high-pitched cry, or hypothermia.</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(4 of </a:t>
            </a:r>
            <a:r>
              <a:rPr lang="en-US" sz="2800" b="0" dirty="0"/>
              <a:t>7</a:t>
            </a:r>
            <a:r>
              <a:rPr lang="en-US" sz="2800" b="0" dirty="0" smtClean="0">
                <a:cs typeface="+mj-cs"/>
              </a:rPr>
              <a:t>)</a:t>
            </a:r>
          </a:p>
        </p:txBody>
      </p:sp>
      <p:sp>
        <p:nvSpPr>
          <p:cNvPr id="1689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Signs and symptoms (cont</a:t>
            </a:r>
            <a:r>
              <a:rPr lang="ja-JP" altLang="en-US"/>
              <a:t>’</a:t>
            </a:r>
            <a:r>
              <a:rPr lang="en-US" altLang="ja-JP"/>
              <a:t>d)</a:t>
            </a:r>
          </a:p>
          <a:p>
            <a:pPr lvl="1">
              <a:spcBef>
                <a:spcPct val="35000"/>
              </a:spcBef>
            </a:pPr>
            <a:r>
              <a:rPr lang="ja-JP" altLang="en-US"/>
              <a:t>“</a:t>
            </a:r>
            <a:r>
              <a:rPr lang="en-US" altLang="ja-JP"/>
              <a:t>Meningeal irritation</a:t>
            </a:r>
            <a:r>
              <a:rPr lang="ja-JP" altLang="en-US"/>
              <a:t>”</a:t>
            </a:r>
            <a:r>
              <a:rPr lang="en-US" altLang="ja-JP"/>
              <a:t> or </a:t>
            </a:r>
            <a:r>
              <a:rPr lang="ja-JP" altLang="en-US"/>
              <a:t>“</a:t>
            </a:r>
            <a:r>
              <a:rPr lang="en-US" altLang="ja-JP"/>
              <a:t>meningeal signs</a:t>
            </a:r>
            <a:r>
              <a:rPr lang="ja-JP" altLang="en-US"/>
              <a:t>”</a:t>
            </a:r>
            <a:r>
              <a:rPr lang="en-US" altLang="ja-JP"/>
              <a:t> are terms to describe pain that accompanies movement.</a:t>
            </a:r>
          </a:p>
          <a:p>
            <a:pPr lvl="2"/>
            <a:r>
              <a:rPr lang="en-US" altLang="en-US" sz="2400"/>
              <a:t>Often results in characteristic stiff neck</a:t>
            </a:r>
          </a:p>
          <a:p>
            <a:pPr lvl="1">
              <a:spcBef>
                <a:spcPct val="35000"/>
              </a:spcBef>
            </a:pPr>
            <a:r>
              <a:rPr lang="en-US" altLang="en-US"/>
              <a:t>In an infant, increasing irritability and a bulging fontanelle without crying</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(5 of </a:t>
            </a:r>
            <a:r>
              <a:rPr lang="en-US" sz="2800" b="0" dirty="0"/>
              <a:t>7</a:t>
            </a:r>
            <a:r>
              <a:rPr lang="en-US" sz="2800" b="0" dirty="0" smtClean="0">
                <a:cs typeface="+mj-cs"/>
              </a:rPr>
              <a:t>)</a:t>
            </a:r>
          </a:p>
        </p:txBody>
      </p:sp>
      <p:sp>
        <p:nvSpPr>
          <p:cNvPr id="1699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i="1"/>
              <a:t>Neisseria meningitidis</a:t>
            </a:r>
            <a:r>
              <a:rPr lang="en-US" altLang="en-US"/>
              <a:t> is a bacterium that causes rapid onset of meningitis symptoms.</a:t>
            </a:r>
          </a:p>
          <a:p>
            <a:pPr lvl="1">
              <a:spcBef>
                <a:spcPct val="35000"/>
              </a:spcBef>
            </a:pPr>
            <a:r>
              <a:rPr lang="en-US" altLang="en-US"/>
              <a:t>Often leads to shock and death</a:t>
            </a:r>
          </a:p>
          <a:p>
            <a:pPr lvl="1">
              <a:spcBef>
                <a:spcPct val="35000"/>
              </a:spcBef>
            </a:pPr>
            <a:r>
              <a:rPr lang="en-US" altLang="en-US"/>
              <a:t>Children present with small, pinpoint, cherry-red spots or a larger purple/black rash.</a:t>
            </a:r>
          </a:p>
          <a:p>
            <a:pPr lvl="2"/>
            <a:r>
              <a:rPr lang="en-US" altLang="en-US" sz="2400"/>
              <a:t>Serious risk of sepsis, shock, and death</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066"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(6</a:t>
            </a:r>
            <a:r>
              <a:rPr lang="en-US" sz="2800" b="0" dirty="0" smtClean="0">
                <a:solidFill>
                  <a:srgbClr val="FF0000"/>
                </a:solidFill>
                <a:cs typeface="+mj-cs"/>
              </a:rPr>
              <a:t> </a:t>
            </a:r>
            <a:r>
              <a:rPr lang="en-US" sz="2800" b="0" dirty="0" smtClean="0">
                <a:cs typeface="+mj-cs"/>
              </a:rPr>
              <a:t>of </a:t>
            </a:r>
            <a:r>
              <a:rPr lang="en-US" sz="2800" b="0" dirty="0"/>
              <a:t>7</a:t>
            </a:r>
            <a:r>
              <a:rPr lang="en-US" sz="2800" b="0" dirty="0" smtClean="0">
                <a:cs typeface="+mj-cs"/>
              </a:rPr>
              <a:t>)</a:t>
            </a:r>
          </a:p>
        </p:txBody>
      </p:sp>
      <p:sp>
        <p:nvSpPr>
          <p:cNvPr id="5" name="Rectangle 4"/>
          <p:cNvSpPr/>
          <p:nvPr/>
        </p:nvSpPr>
        <p:spPr>
          <a:xfrm>
            <a:off x="4068763" y="4556125"/>
            <a:ext cx="2790825" cy="231775"/>
          </a:xfrm>
          <a:prstGeom prst="rect">
            <a:avLst/>
          </a:prstGeom>
        </p:spPr>
        <p:txBody>
          <a:bodyPr>
            <a:spAutoFit/>
          </a:bodyPr>
          <a:lstStyle/>
          <a:p>
            <a:pPr algn="r">
              <a:defRPr/>
            </a:pPr>
            <a:r>
              <a:rPr lang="en-IN" sz="900" dirty="0">
                <a:solidFill>
                  <a:schemeClr val="bg1"/>
                </a:solidFill>
                <a:latin typeface="+mj-lt"/>
              </a:rPr>
              <a:t>© Mediscan/Visuals Unlimited.</a:t>
            </a:r>
          </a:p>
        </p:txBody>
      </p:sp>
      <p:pic>
        <p:nvPicPr>
          <p:cNvPr id="171012" name="Picture 5" descr="\\172.16.33.26\Art\OUTPUT\JB LEARNING\EMT_11E_ITK_PPT WORK\Ch34\9781284080179_CH34_CP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0288" y="1676400"/>
            <a:ext cx="45593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p:txBody>
          <a:bodyPr/>
          <a:lstStyle/>
          <a:p>
            <a:pPr>
              <a:lnSpc>
                <a:spcPct val="85000"/>
              </a:lnSpc>
              <a:defRPr/>
            </a:pPr>
            <a:r>
              <a:rPr lang="en-US" dirty="0" smtClean="0">
                <a:cs typeface="+mj-cs"/>
              </a:rPr>
              <a:t>Meningitis </a:t>
            </a:r>
            <a:r>
              <a:rPr lang="en-US" sz="2800" b="0" dirty="0" smtClean="0">
                <a:cs typeface="+mj-cs"/>
              </a:rPr>
              <a:t>(</a:t>
            </a:r>
            <a:r>
              <a:rPr lang="en-US" sz="2800" b="0" dirty="0"/>
              <a:t>7 </a:t>
            </a:r>
            <a:r>
              <a:rPr lang="en-US" sz="2800" b="0" dirty="0" smtClean="0">
                <a:cs typeface="+mj-cs"/>
              </a:rPr>
              <a:t>of </a:t>
            </a:r>
            <a:r>
              <a:rPr lang="en-US" sz="2800" b="0" dirty="0"/>
              <a:t>7</a:t>
            </a:r>
            <a:r>
              <a:rPr lang="en-US" sz="2800" b="0" dirty="0" smtClean="0">
                <a:cs typeface="+mj-cs"/>
              </a:rPr>
              <a:t>)</a:t>
            </a:r>
          </a:p>
        </p:txBody>
      </p:sp>
      <p:sp>
        <p:nvSpPr>
          <p:cNvPr id="1720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Patients with suspected meningitis should be considered contagious.</a:t>
            </a:r>
          </a:p>
          <a:p>
            <a:pPr lvl="1">
              <a:spcBef>
                <a:spcPct val="35000"/>
              </a:spcBef>
            </a:pPr>
            <a:r>
              <a:rPr lang="en-US" altLang="en-US"/>
              <a:t>Use standard precautions.</a:t>
            </a:r>
          </a:p>
          <a:p>
            <a:pPr lvl="1">
              <a:spcBef>
                <a:spcPct val="35000"/>
              </a:spcBef>
            </a:pPr>
            <a:r>
              <a:rPr lang="en-US" altLang="en-US"/>
              <a:t>Follow up to learn the patient’s diagnosis. </a:t>
            </a:r>
          </a:p>
          <a:p>
            <a:pPr>
              <a:spcBef>
                <a:spcPct val="35000"/>
              </a:spcBef>
            </a:pPr>
            <a:r>
              <a:rPr lang="en-US" altLang="en-US"/>
              <a:t>Treatment</a:t>
            </a:r>
          </a:p>
          <a:p>
            <a:pPr lvl="1">
              <a:spcBef>
                <a:spcPct val="35000"/>
              </a:spcBef>
            </a:pPr>
            <a:r>
              <a:rPr lang="en-US" altLang="en-US"/>
              <a:t>Provide supplemental oxygen and assist with ventilations if needed.</a:t>
            </a:r>
          </a:p>
          <a:p>
            <a:pPr lvl="1">
              <a:spcBef>
                <a:spcPct val="35000"/>
              </a:spcBef>
            </a:pPr>
            <a:r>
              <a:rPr lang="en-US" altLang="en-US"/>
              <a:t>Reassess vital signs frequently.</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Title 1"/>
          <p:cNvSpPr>
            <a:spLocks noGrp="1"/>
          </p:cNvSpPr>
          <p:nvPr>
            <p:ph type="title"/>
          </p:nvPr>
        </p:nvSpPr>
        <p:spPr/>
        <p:txBody>
          <a:bodyPr/>
          <a:lstStyle/>
          <a:p>
            <a:pPr>
              <a:lnSpc>
                <a:spcPct val="85000"/>
              </a:lnSpc>
              <a:defRPr/>
            </a:pPr>
            <a:r>
              <a:rPr lang="en-US" dirty="0" smtClean="0">
                <a:cs typeface="+mj-cs"/>
              </a:rPr>
              <a:t>Gastrointestinal Emergencies and Management </a:t>
            </a:r>
            <a:r>
              <a:rPr lang="en-US" sz="2800" b="0" dirty="0" smtClean="0">
                <a:cs typeface="+mj-cs"/>
              </a:rPr>
              <a:t>(1 of 3)</a:t>
            </a:r>
          </a:p>
        </p:txBody>
      </p:sp>
      <p:sp>
        <p:nvSpPr>
          <p:cNvPr id="17305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400"/>
              <a:t>Never take a complaint of abdominal pain lightly.</a:t>
            </a:r>
          </a:p>
          <a:p>
            <a:pPr lvl="1">
              <a:spcBef>
                <a:spcPct val="35000"/>
              </a:spcBef>
            </a:pPr>
            <a:r>
              <a:rPr lang="en-US" altLang="en-US"/>
              <a:t>Monitor for signs and symptoms of shock. </a:t>
            </a:r>
          </a:p>
          <a:p>
            <a:pPr>
              <a:spcBef>
                <a:spcPct val="35000"/>
              </a:spcBef>
            </a:pPr>
            <a:r>
              <a:rPr lang="en-US" altLang="en-US" sz="2400"/>
              <a:t>Complaints of gastrointestinal origin are common in pediatric patients.</a:t>
            </a:r>
          </a:p>
          <a:p>
            <a:pPr lvl="1">
              <a:spcBef>
                <a:spcPct val="35000"/>
              </a:spcBef>
            </a:pPr>
            <a:r>
              <a:rPr lang="en-US" altLang="en-US"/>
              <a:t>Ingestion of certain foods or unknown substance</a:t>
            </a:r>
          </a:p>
          <a:p>
            <a:pPr lvl="1">
              <a:spcBef>
                <a:spcPct val="35000"/>
              </a:spcBef>
            </a:pPr>
            <a:r>
              <a:rPr lang="en-US" altLang="en-US"/>
              <a:t>In most cases, patient will be experiencing abdominal discomfort with nausea, vomiting, and diarrhea.</a:t>
            </a:r>
          </a:p>
          <a:p>
            <a:pPr lvl="2"/>
            <a:r>
              <a:rPr lang="en-US" altLang="en-US" sz="2400"/>
              <a:t>Can cause dehydration</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2"/>
          <p:cNvSpPr>
            <a:spLocks noGrp="1" noChangeArrowheads="1"/>
          </p:cNvSpPr>
          <p:nvPr>
            <p:ph type="title"/>
          </p:nvPr>
        </p:nvSpPr>
        <p:spPr/>
        <p:txBody>
          <a:bodyPr/>
          <a:lstStyle/>
          <a:p>
            <a:pPr>
              <a:lnSpc>
                <a:spcPct val="85000"/>
              </a:lnSpc>
              <a:defRPr/>
            </a:pPr>
            <a:r>
              <a:rPr lang="en-US" dirty="0" smtClean="0">
                <a:cs typeface="+mj-cs"/>
              </a:rPr>
              <a:t>Gastrointestinal Emergencies and Management </a:t>
            </a:r>
            <a:r>
              <a:rPr lang="en-US" sz="2800" b="0" dirty="0" smtClean="0">
                <a:cs typeface="+mj-cs"/>
              </a:rPr>
              <a:t>(2 of 3)</a:t>
            </a:r>
          </a:p>
        </p:txBody>
      </p:sp>
      <p:sp>
        <p:nvSpPr>
          <p:cNvPr id="1740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Appendicitis is also common.</a:t>
            </a:r>
          </a:p>
          <a:p>
            <a:pPr lvl="1">
              <a:spcBef>
                <a:spcPct val="35000"/>
              </a:spcBef>
            </a:pPr>
            <a:r>
              <a:rPr lang="en-US" altLang="en-US"/>
              <a:t>If untreated, can lead to peritonitis or shock</a:t>
            </a:r>
          </a:p>
          <a:p>
            <a:pPr lvl="1">
              <a:spcBef>
                <a:spcPct val="35000"/>
              </a:spcBef>
            </a:pPr>
            <a:r>
              <a:rPr lang="en-US" altLang="en-US"/>
              <a:t>Will typically present with fever and pain upon palpation of right lower quadrant</a:t>
            </a:r>
          </a:p>
          <a:p>
            <a:pPr lvl="1">
              <a:spcBef>
                <a:spcPct val="35000"/>
              </a:spcBef>
            </a:pPr>
            <a:r>
              <a:rPr lang="en-US" altLang="en-US"/>
              <a:t>Rebound tenderness is a common sign.</a:t>
            </a:r>
          </a:p>
          <a:p>
            <a:pPr>
              <a:spcBef>
                <a:spcPct val="35000"/>
              </a:spcBef>
            </a:pPr>
            <a:r>
              <a:rPr lang="en-US" altLang="en-US"/>
              <a:t>If you suspect appendicitis, promptly transport to the hospital for evaluation.</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2" name="Rectangle 2"/>
          <p:cNvSpPr>
            <a:spLocks noGrp="1" noChangeArrowheads="1"/>
          </p:cNvSpPr>
          <p:nvPr>
            <p:ph type="title"/>
          </p:nvPr>
        </p:nvSpPr>
        <p:spPr/>
        <p:txBody>
          <a:bodyPr/>
          <a:lstStyle/>
          <a:p>
            <a:pPr>
              <a:lnSpc>
                <a:spcPct val="85000"/>
              </a:lnSpc>
              <a:defRPr/>
            </a:pPr>
            <a:r>
              <a:rPr lang="en-US" dirty="0" smtClean="0">
                <a:cs typeface="+mj-cs"/>
              </a:rPr>
              <a:t>Gastrointestinal Emergencies and Management </a:t>
            </a:r>
            <a:r>
              <a:rPr lang="en-US" sz="2800" b="0" dirty="0" smtClean="0">
                <a:cs typeface="+mj-cs"/>
              </a:rPr>
              <a:t>(3 of 3)</a:t>
            </a:r>
          </a:p>
        </p:txBody>
      </p:sp>
      <p:sp>
        <p:nvSpPr>
          <p:cNvPr id="1751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Obtain a thorough history from the primary caregiver.</a:t>
            </a:r>
          </a:p>
          <a:p>
            <a:pPr lvl="1">
              <a:spcBef>
                <a:spcPct val="35000"/>
              </a:spcBef>
            </a:pPr>
            <a:r>
              <a:rPr lang="en-US" altLang="en-US"/>
              <a:t>How many wet diapers today?</a:t>
            </a:r>
          </a:p>
          <a:p>
            <a:pPr lvl="1">
              <a:spcBef>
                <a:spcPct val="35000"/>
              </a:spcBef>
            </a:pPr>
            <a:r>
              <a:rPr lang="en-US" altLang="en-US"/>
              <a:t>Is the child tolerating liquids and keeping them down?</a:t>
            </a:r>
          </a:p>
          <a:p>
            <a:pPr lvl="1">
              <a:spcBef>
                <a:spcPct val="35000"/>
              </a:spcBef>
            </a:pPr>
            <a:r>
              <a:rPr lang="en-US" altLang="en-US"/>
              <a:t>How many times has the child had diarrhea and for how long?</a:t>
            </a:r>
          </a:p>
          <a:p>
            <a:pPr lvl="1">
              <a:spcBef>
                <a:spcPct val="35000"/>
              </a:spcBef>
            </a:pPr>
            <a:r>
              <a:rPr lang="en-US" altLang="en-US"/>
              <a:t>Are tears present during crying?</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Title 1"/>
          <p:cNvSpPr>
            <a:spLocks noGrp="1"/>
          </p:cNvSpPr>
          <p:nvPr>
            <p:ph type="title"/>
          </p:nvPr>
        </p:nvSpPr>
        <p:spPr/>
        <p:txBody>
          <a:bodyPr/>
          <a:lstStyle/>
          <a:p>
            <a:pPr>
              <a:lnSpc>
                <a:spcPct val="85000"/>
              </a:lnSpc>
              <a:defRPr/>
            </a:pPr>
            <a:r>
              <a:rPr lang="en-US" dirty="0" smtClean="0">
                <a:cs typeface="+mj-cs"/>
              </a:rPr>
              <a:t>Poisoning Emergencies and Management </a:t>
            </a:r>
            <a:r>
              <a:rPr lang="en-US" sz="2800" b="0" dirty="0" smtClean="0">
                <a:cs typeface="+mj-cs"/>
              </a:rPr>
              <a:t>(1 of 5)</a:t>
            </a:r>
          </a:p>
        </p:txBody>
      </p:sp>
      <p:sp>
        <p:nvSpPr>
          <p:cNvPr id="17613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Common among children</a:t>
            </a:r>
          </a:p>
          <a:p>
            <a:pPr lvl="1">
              <a:spcBef>
                <a:spcPct val="35000"/>
              </a:spcBef>
            </a:pPr>
            <a:r>
              <a:rPr lang="en-US" altLang="en-US"/>
              <a:t>Can occur by ingesting, inhaling, injecting, or absorbing toxic substances</a:t>
            </a:r>
          </a:p>
          <a:p>
            <a:pPr>
              <a:spcBef>
                <a:spcPct val="35000"/>
              </a:spcBef>
            </a:pPr>
            <a:r>
              <a:rPr lang="en-US" altLang="en-US"/>
              <a:t>Common sources: </a:t>
            </a:r>
          </a:p>
          <a:p>
            <a:pPr lvl="1">
              <a:spcBef>
                <a:spcPct val="35000"/>
              </a:spcBef>
            </a:pPr>
            <a:r>
              <a:rPr lang="en-US" altLang="en-US"/>
              <a:t>Alcohol</a:t>
            </a:r>
          </a:p>
          <a:p>
            <a:pPr lvl="1">
              <a:spcBef>
                <a:spcPct val="35000"/>
              </a:spcBef>
            </a:pPr>
            <a:r>
              <a:rPr lang="en-US" altLang="en-US"/>
              <a:t>Aspirin and acetaminophen</a:t>
            </a:r>
          </a:p>
          <a:p>
            <a:pPr lvl="1">
              <a:spcBef>
                <a:spcPct val="35000"/>
              </a:spcBef>
            </a:pPr>
            <a:r>
              <a:rPr lang="en-US" altLang="en-US"/>
              <a:t>Cosmetics</a:t>
            </a:r>
          </a:p>
          <a:p>
            <a:pPr lvl="1">
              <a:spcBef>
                <a:spcPct val="35000"/>
              </a:spcBef>
            </a:pPr>
            <a:r>
              <a:rPr lang="en-US" altLang="en-US"/>
              <a:t>Household cleaning products </a:t>
            </a:r>
          </a:p>
          <a:p>
            <a:pPr lvl="1">
              <a:spcBef>
                <a:spcPct val="35000"/>
              </a:spcBef>
            </a:pPr>
            <a:r>
              <a:rPr lang="en-US" altLang="en-US"/>
              <a:t>Houseplants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Rectangle 2"/>
          <p:cNvSpPr>
            <a:spLocks noGrp="1" noChangeArrowheads="1"/>
          </p:cNvSpPr>
          <p:nvPr>
            <p:ph type="title"/>
          </p:nvPr>
        </p:nvSpPr>
        <p:spPr/>
        <p:txBody>
          <a:bodyPr/>
          <a:lstStyle/>
          <a:p>
            <a:pPr>
              <a:lnSpc>
                <a:spcPct val="85000"/>
              </a:lnSpc>
              <a:defRPr/>
            </a:pPr>
            <a:r>
              <a:rPr lang="en-US" dirty="0"/>
              <a:t>The Infant </a:t>
            </a:r>
            <a:r>
              <a:rPr lang="en-US" sz="2800" b="0" dirty="0" smtClean="0">
                <a:cs typeface="+mj-cs"/>
              </a:rPr>
              <a:t>(2 of 7)</a:t>
            </a:r>
          </a:p>
        </p:txBody>
      </p:sp>
      <p:sp>
        <p:nvSpPr>
          <p:cNvPr id="20483" name="Rectangle 3"/>
          <p:cNvSpPr>
            <a:spLocks noGrp="1" noChangeArrowheads="1"/>
          </p:cNvSpPr>
          <p:nvPr>
            <p:ph type="body" idx="1"/>
          </p:nvPr>
        </p:nvSpPr>
        <p:spPr>
          <a:xfrm>
            <a:off x="457200" y="1447800"/>
            <a:ext cx="8229600" cy="51054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0 to 2 months (cont</a:t>
            </a:r>
            <a:r>
              <a:rPr lang="ja-JP" altLang="en-US" sz="2600"/>
              <a:t>’</a:t>
            </a:r>
            <a:r>
              <a:rPr lang="en-US" altLang="ja-JP" sz="2600"/>
              <a:t>d)</a:t>
            </a:r>
          </a:p>
          <a:p>
            <a:pPr lvl="1">
              <a:spcBef>
                <a:spcPct val="35000"/>
              </a:spcBef>
            </a:pPr>
            <a:r>
              <a:rPr lang="en-US" altLang="en-US"/>
              <a:t>Basic needs: food, warmth, and comfort</a:t>
            </a:r>
          </a:p>
          <a:p>
            <a:pPr lvl="1">
              <a:spcBef>
                <a:spcPct val="35000"/>
              </a:spcBef>
            </a:pPr>
            <a:r>
              <a:rPr lang="en-US" altLang="en-US"/>
              <a:t>Soothing includes holding, cuddling, or rocking. </a:t>
            </a:r>
          </a:p>
          <a:p>
            <a:pPr lvl="1">
              <a:spcBef>
                <a:spcPct val="35000"/>
              </a:spcBef>
            </a:pPr>
            <a:r>
              <a:rPr lang="en-US" altLang="en-US">
                <a:ea typeface="MS PGothic" charset="-128"/>
              </a:rPr>
              <a:t>Hearing is well developed at birth.</a:t>
            </a:r>
          </a:p>
          <a:p>
            <a:pPr lvl="2">
              <a:spcBef>
                <a:spcPct val="35000"/>
              </a:spcBef>
            </a:pPr>
            <a:r>
              <a:rPr lang="en-US" altLang="en-US"/>
              <a:t>Calm, reassuring talk is helpful in soothing.</a:t>
            </a:r>
          </a:p>
          <a:p>
            <a:pPr lvl="1">
              <a:spcBef>
                <a:spcPct val="35000"/>
              </a:spcBef>
            </a:pPr>
            <a:r>
              <a:rPr lang="en-US" altLang="en-US"/>
              <a:t>Have a sucking reflex for feeding</a:t>
            </a:r>
          </a:p>
          <a:p>
            <a:pPr lvl="1">
              <a:spcBef>
                <a:spcPct val="35000"/>
              </a:spcBef>
            </a:pPr>
            <a:r>
              <a:rPr lang="en-US" altLang="en-US"/>
              <a:t>Head control is limited</a:t>
            </a:r>
          </a:p>
          <a:p>
            <a:pPr lvl="1">
              <a:spcBef>
                <a:spcPct val="35000"/>
              </a:spcBef>
            </a:pPr>
            <a:r>
              <a:rPr lang="en-US" altLang="en-US"/>
              <a:t>Predisposed to hypothermia</a:t>
            </a:r>
          </a:p>
          <a:p>
            <a:pPr lvl="1">
              <a:spcBef>
                <a:spcPct val="35000"/>
              </a:spcBef>
            </a:pPr>
            <a:r>
              <a:rPr lang="en-US" altLang="en-US"/>
              <a:t>May need to unbundle the infant during assessment.</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0" name="Title 1"/>
          <p:cNvSpPr>
            <a:spLocks noGrp="1"/>
          </p:cNvSpPr>
          <p:nvPr>
            <p:ph type="title"/>
          </p:nvPr>
        </p:nvSpPr>
        <p:spPr/>
        <p:txBody>
          <a:bodyPr/>
          <a:lstStyle/>
          <a:p>
            <a:pPr>
              <a:lnSpc>
                <a:spcPct val="85000"/>
              </a:lnSpc>
              <a:defRPr/>
            </a:pPr>
            <a:r>
              <a:rPr lang="en-US" dirty="0" smtClean="0">
                <a:cs typeface="+mj-cs"/>
              </a:rPr>
              <a:t>Poisoning Emergencies and Management </a:t>
            </a:r>
            <a:r>
              <a:rPr lang="en-US" sz="2800" b="0" dirty="0" smtClean="0">
                <a:cs typeface="+mj-cs"/>
              </a:rPr>
              <a:t>(2 of 5)</a:t>
            </a:r>
          </a:p>
        </p:txBody>
      </p:sp>
      <p:sp>
        <p:nvSpPr>
          <p:cNvPr id="17715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Common sources (cont</a:t>
            </a:r>
            <a:r>
              <a:rPr lang="ja-JP" altLang="en-US" sz="2600"/>
              <a:t>’</a:t>
            </a:r>
            <a:r>
              <a:rPr lang="en-US" altLang="ja-JP" sz="2600"/>
              <a:t>d):</a:t>
            </a:r>
          </a:p>
          <a:p>
            <a:pPr lvl="1">
              <a:spcBef>
                <a:spcPct val="35000"/>
              </a:spcBef>
            </a:pPr>
            <a:r>
              <a:rPr lang="en-US" altLang="en-US"/>
              <a:t>Iron</a:t>
            </a:r>
          </a:p>
          <a:p>
            <a:pPr lvl="1">
              <a:spcBef>
                <a:spcPct val="35000"/>
              </a:spcBef>
            </a:pPr>
            <a:r>
              <a:rPr lang="en-US" altLang="en-US"/>
              <a:t>Prescription medications of family members</a:t>
            </a:r>
          </a:p>
          <a:p>
            <a:pPr lvl="1">
              <a:spcBef>
                <a:spcPct val="35000"/>
              </a:spcBef>
            </a:pPr>
            <a:r>
              <a:rPr lang="en-US" altLang="en-US"/>
              <a:t>Illicit (street) drugs</a:t>
            </a:r>
          </a:p>
          <a:p>
            <a:pPr lvl="1">
              <a:spcBef>
                <a:spcPct val="35000"/>
              </a:spcBef>
            </a:pPr>
            <a:r>
              <a:rPr lang="en-US" altLang="en-US"/>
              <a:t>Vitamins</a:t>
            </a:r>
          </a:p>
          <a:p>
            <a:pPr>
              <a:spcBef>
                <a:spcPct val="35000"/>
              </a:spcBef>
            </a:pPr>
            <a:r>
              <a:rPr lang="en-US" altLang="en-US" sz="2600"/>
              <a:t>Signs and symptoms vary, depending on substance, age, and weight. </a:t>
            </a:r>
          </a:p>
          <a:p>
            <a:pPr lvl="1"/>
            <a:r>
              <a:rPr lang="en-US" altLang="en-US"/>
              <a:t>May appear normal, confused, sleepy, or unconscious.</a:t>
            </a:r>
          </a:p>
          <a:p>
            <a:pPr lvl="1"/>
            <a:r>
              <a:rPr lang="en-US" altLang="en-US"/>
              <a:t>Some substances only take one pill to be lethal </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4" name="Rectangle 2"/>
          <p:cNvSpPr>
            <a:spLocks noGrp="1" noChangeArrowheads="1"/>
          </p:cNvSpPr>
          <p:nvPr>
            <p:ph type="title"/>
          </p:nvPr>
        </p:nvSpPr>
        <p:spPr/>
        <p:txBody>
          <a:bodyPr/>
          <a:lstStyle/>
          <a:p>
            <a:pPr>
              <a:lnSpc>
                <a:spcPct val="85000"/>
              </a:lnSpc>
              <a:defRPr/>
            </a:pPr>
            <a:r>
              <a:rPr lang="en-US" dirty="0" smtClean="0">
                <a:cs typeface="+mj-cs"/>
              </a:rPr>
              <a:t>Poisoning Emergencies and Management </a:t>
            </a:r>
            <a:r>
              <a:rPr lang="en-US" sz="2800" b="0" dirty="0" smtClean="0">
                <a:cs typeface="+mj-cs"/>
              </a:rPr>
              <a:t>(3 of 5)</a:t>
            </a:r>
          </a:p>
        </p:txBody>
      </p:sp>
      <p:sp>
        <p:nvSpPr>
          <p:cNvPr id="1781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Be alert for signs of abuse.</a:t>
            </a:r>
          </a:p>
          <a:p>
            <a:pPr>
              <a:spcBef>
                <a:spcPct val="35000"/>
              </a:spcBef>
            </a:pPr>
            <a:r>
              <a:rPr lang="en-US" altLang="en-US"/>
              <a:t>After primary assessment, ask caregiver the following:</a:t>
            </a:r>
          </a:p>
          <a:p>
            <a:pPr lvl="1">
              <a:spcBef>
                <a:spcPct val="35000"/>
              </a:spcBef>
            </a:pPr>
            <a:r>
              <a:rPr lang="en-US" altLang="en-US"/>
              <a:t>What is the substance involved?</a:t>
            </a:r>
          </a:p>
          <a:p>
            <a:pPr lvl="1">
              <a:spcBef>
                <a:spcPct val="35000"/>
              </a:spcBef>
            </a:pPr>
            <a:r>
              <a:rPr lang="en-US" altLang="en-US"/>
              <a:t>Approximately how much was ingested?</a:t>
            </a:r>
          </a:p>
          <a:p>
            <a:pPr lvl="1">
              <a:spcBef>
                <a:spcPct val="35000"/>
              </a:spcBef>
            </a:pPr>
            <a:r>
              <a:rPr lang="en-US" altLang="en-US"/>
              <a:t>What time did the incident occur?</a:t>
            </a:r>
          </a:p>
          <a:p>
            <a:pPr lvl="1">
              <a:spcBef>
                <a:spcPct val="35000"/>
              </a:spcBef>
            </a:pPr>
            <a:r>
              <a:rPr lang="en-US" altLang="en-US"/>
              <a:t>Any changes in behavior or level of consciousness?</a:t>
            </a:r>
          </a:p>
          <a:p>
            <a:pPr lvl="1">
              <a:spcBef>
                <a:spcPct val="35000"/>
              </a:spcBef>
            </a:pPr>
            <a:r>
              <a:rPr lang="en-US" altLang="en-US"/>
              <a:t>Any choking or coughing after the exposure?</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Rectangle 2"/>
          <p:cNvSpPr>
            <a:spLocks noGrp="1" noChangeArrowheads="1"/>
          </p:cNvSpPr>
          <p:nvPr>
            <p:ph type="title"/>
          </p:nvPr>
        </p:nvSpPr>
        <p:spPr/>
        <p:txBody>
          <a:bodyPr/>
          <a:lstStyle/>
          <a:p>
            <a:pPr>
              <a:lnSpc>
                <a:spcPct val="85000"/>
              </a:lnSpc>
              <a:defRPr/>
            </a:pPr>
            <a:r>
              <a:rPr lang="en-US" dirty="0" smtClean="0">
                <a:cs typeface="+mj-cs"/>
              </a:rPr>
              <a:t>Poisoning Emergencies and Management </a:t>
            </a:r>
            <a:r>
              <a:rPr lang="en-US" sz="2800" b="0" dirty="0" smtClean="0">
                <a:cs typeface="+mj-cs"/>
              </a:rPr>
              <a:t>(4 of 5)</a:t>
            </a:r>
          </a:p>
        </p:txBody>
      </p:sp>
      <p:sp>
        <p:nvSpPr>
          <p:cNvPr id="179203" name="Rectangle 3"/>
          <p:cNvSpPr>
            <a:spLocks noGrp="1" noChangeArrowheads="1"/>
          </p:cNvSpPr>
          <p:nvPr>
            <p:ph type="body" idx="1"/>
          </p:nvPr>
        </p:nvSpPr>
        <p:spPr>
          <a:xfrm>
            <a:off x="685800" y="1447800"/>
            <a:ext cx="80010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Contact Poison Control for assistance.</a:t>
            </a:r>
          </a:p>
          <a:p>
            <a:pPr>
              <a:spcBef>
                <a:spcPct val="35000"/>
              </a:spcBef>
            </a:pPr>
            <a:r>
              <a:rPr lang="en-US" altLang="en-US" dirty="0"/>
              <a:t>Treatment</a:t>
            </a:r>
          </a:p>
          <a:p>
            <a:pPr lvl="1">
              <a:spcBef>
                <a:spcPct val="35000"/>
              </a:spcBef>
            </a:pPr>
            <a:r>
              <a:rPr lang="en-US" altLang="en-US" dirty="0"/>
              <a:t>Perform external decontamination.</a:t>
            </a:r>
          </a:p>
          <a:p>
            <a:pPr lvl="2"/>
            <a:r>
              <a:rPr lang="en-US" altLang="en-US" sz="2400" dirty="0"/>
              <a:t>Remove tablets or fragments from mouth.</a:t>
            </a:r>
          </a:p>
          <a:p>
            <a:pPr lvl="2"/>
            <a:r>
              <a:rPr lang="en-US" altLang="en-US" sz="2400" dirty="0"/>
              <a:t>Wash or brush poison from skin.</a:t>
            </a:r>
          </a:p>
          <a:p>
            <a:pPr lvl="1">
              <a:spcBef>
                <a:spcPct val="35000"/>
              </a:spcBef>
            </a:pPr>
            <a:r>
              <a:rPr lang="en-US" altLang="en-US" dirty="0"/>
              <a:t>Assess and maintain ABCs and monitor </a:t>
            </a:r>
            <a:r>
              <a:rPr lang="en-US" altLang="en-US" dirty="0" smtClean="0"/>
              <a:t>breathing, </a:t>
            </a:r>
            <a:r>
              <a:rPr lang="en-US" altLang="en-US" dirty="0" smtClean="0">
                <a:solidFill>
                  <a:srgbClr val="FF0000"/>
                </a:solidFill>
              </a:rPr>
              <a:t>closely </a:t>
            </a:r>
            <a:r>
              <a:rPr lang="en-US" altLang="en-US" dirty="0">
                <a:solidFill>
                  <a:srgbClr val="FF0000"/>
                </a:solidFill>
              </a:rPr>
              <a:t>observe for vomiting, give high-flow oxygen (assist ventilations if necessary), and rapidly transport to the emergency department</a:t>
            </a:r>
            <a:endParaRPr lang="en-US" altLang="en-US" dirty="0">
              <a:solidFill>
                <a:srgbClr val="FF0000"/>
              </a:solidFill>
            </a:endParaRPr>
          </a:p>
          <a:p>
            <a:pPr lvl="1">
              <a:spcBef>
                <a:spcPct val="35000"/>
              </a:spcBef>
            </a:pPr>
            <a:r>
              <a:rPr lang="en-US" altLang="en-US" dirty="0"/>
              <a:t>If shock is present, treat and transport. </a:t>
            </a:r>
          </a:p>
          <a:p>
            <a:pPr lvl="1">
              <a:spcBef>
                <a:spcPct val="35000"/>
              </a:spcBef>
            </a:pPr>
            <a:r>
              <a:rPr lang="en-US" altLang="en-US" dirty="0"/>
              <a:t>Give activated charcoal according to medical control or local protocol.</a:t>
            </a:r>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2"/>
          <p:cNvSpPr>
            <a:spLocks noGrp="1" noChangeArrowheads="1"/>
          </p:cNvSpPr>
          <p:nvPr>
            <p:ph type="title"/>
          </p:nvPr>
        </p:nvSpPr>
        <p:spPr/>
        <p:txBody>
          <a:bodyPr/>
          <a:lstStyle/>
          <a:p>
            <a:pPr>
              <a:lnSpc>
                <a:spcPct val="85000"/>
              </a:lnSpc>
              <a:defRPr/>
            </a:pPr>
            <a:r>
              <a:rPr lang="en-US" dirty="0" smtClean="0">
                <a:cs typeface="+mj-cs"/>
              </a:rPr>
              <a:t>Poisoning Emergencies and Management </a:t>
            </a:r>
            <a:r>
              <a:rPr lang="en-US" sz="2800" b="0" dirty="0" smtClean="0">
                <a:cs typeface="+mj-cs"/>
              </a:rPr>
              <a:t>(5 of 5)</a:t>
            </a:r>
          </a:p>
        </p:txBody>
      </p:sp>
      <p:sp>
        <p:nvSpPr>
          <p:cNvPr id="1802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Activated charcoal</a:t>
            </a:r>
          </a:p>
          <a:p>
            <a:pPr lvl="1">
              <a:spcBef>
                <a:spcPct val="35000"/>
              </a:spcBef>
            </a:pPr>
            <a:r>
              <a:rPr lang="en-US" altLang="en-US"/>
              <a:t>Not recommended for those who have ingested acid, an alkali, or a petroleum product</a:t>
            </a:r>
          </a:p>
          <a:p>
            <a:pPr lvl="1">
              <a:spcBef>
                <a:spcPct val="35000"/>
              </a:spcBef>
            </a:pPr>
            <a:r>
              <a:rPr lang="en-US" altLang="en-US"/>
              <a:t>Not recommended for patients who have decreased level of consciousness</a:t>
            </a:r>
          </a:p>
          <a:p>
            <a:pPr lvl="1">
              <a:spcBef>
                <a:spcPct val="35000"/>
              </a:spcBef>
            </a:pPr>
            <a:r>
              <a:rPr lang="en-US" altLang="en-US"/>
              <a:t>Common trade names are Insta-Char, Actidose, and Liqui-Char.</a:t>
            </a:r>
          </a:p>
          <a:p>
            <a:pPr lvl="1">
              <a:spcBef>
                <a:spcPct val="35000"/>
              </a:spcBef>
            </a:pPr>
            <a:r>
              <a:rPr lang="en-US" altLang="en-US"/>
              <a:t>Usual dose is 1 g per kilogram of body weight; pediatric dose is 12.5 to 25 g. </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Title 1"/>
          <p:cNvSpPr>
            <a:spLocks noGrp="1"/>
          </p:cNvSpPr>
          <p:nvPr>
            <p:ph type="title"/>
          </p:nvPr>
        </p:nvSpPr>
        <p:spPr/>
        <p:txBody>
          <a:bodyPr/>
          <a:lstStyle/>
          <a:p>
            <a:pPr>
              <a:lnSpc>
                <a:spcPct val="85000"/>
              </a:lnSpc>
              <a:defRPr/>
            </a:pPr>
            <a:r>
              <a:rPr lang="en-US" dirty="0" smtClean="0">
                <a:cs typeface="+mj-cs"/>
              </a:rPr>
              <a:t>Dehydration Emergencies and Management </a:t>
            </a:r>
            <a:r>
              <a:rPr lang="en-US" sz="2800" b="0" dirty="0" smtClean="0">
                <a:cs typeface="+mj-cs"/>
              </a:rPr>
              <a:t>(1 of 3)</a:t>
            </a:r>
          </a:p>
        </p:txBody>
      </p:sp>
      <p:sp>
        <p:nvSpPr>
          <p:cNvPr id="18125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Occurs when fluid loss is greater than fluid intake</a:t>
            </a:r>
          </a:p>
          <a:p>
            <a:pPr lvl="1">
              <a:spcBef>
                <a:spcPct val="35000"/>
              </a:spcBef>
            </a:pPr>
            <a:r>
              <a:rPr lang="en-US" altLang="en-US"/>
              <a:t>Vomiting and diarrhea are common causes.</a:t>
            </a:r>
          </a:p>
          <a:p>
            <a:pPr lvl="2"/>
            <a:r>
              <a:rPr lang="en-US" altLang="en-US" sz="2400"/>
              <a:t>Can lead to shock and death if left untreated</a:t>
            </a:r>
          </a:p>
          <a:p>
            <a:pPr lvl="1">
              <a:spcBef>
                <a:spcPct val="35000"/>
              </a:spcBef>
            </a:pPr>
            <a:r>
              <a:rPr lang="en-US" altLang="en-US"/>
              <a:t>Infants and children are at greater risk.</a:t>
            </a:r>
          </a:p>
          <a:p>
            <a:pPr lvl="2"/>
            <a:r>
              <a:rPr lang="en-US" altLang="en-US" sz="2400"/>
              <a:t>Life-threatening dehydration can overcome an infant in a matter of hours.</a:t>
            </a:r>
          </a:p>
          <a:p>
            <a:pPr lvl="1">
              <a:spcBef>
                <a:spcPct val="35000"/>
              </a:spcBef>
            </a:pPr>
            <a:r>
              <a:rPr lang="en-US" altLang="en-US"/>
              <a:t>Can be mild, moderate, or severe</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0" name="Title 1"/>
          <p:cNvSpPr>
            <a:spLocks noGrp="1"/>
          </p:cNvSpPr>
          <p:nvPr>
            <p:ph type="title"/>
          </p:nvPr>
        </p:nvSpPr>
        <p:spPr/>
        <p:txBody>
          <a:bodyPr/>
          <a:lstStyle/>
          <a:p>
            <a:pPr>
              <a:lnSpc>
                <a:spcPct val="85000"/>
              </a:lnSpc>
              <a:defRPr/>
            </a:pPr>
            <a:r>
              <a:rPr lang="en-US" dirty="0" smtClean="0">
                <a:cs typeface="+mj-cs"/>
              </a:rPr>
              <a:t>Dehydration Emergencies and Management </a:t>
            </a:r>
            <a:r>
              <a:rPr lang="en-US" sz="2800" b="0" dirty="0" smtClean="0">
                <a:cs typeface="+mj-cs"/>
              </a:rPr>
              <a:t>(2 of 3)</a:t>
            </a:r>
          </a:p>
        </p:txBody>
      </p:sp>
      <p:sp>
        <p:nvSpPr>
          <p:cNvPr id="18227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Mild dehydration signs</a:t>
            </a:r>
          </a:p>
          <a:p>
            <a:pPr lvl="1">
              <a:spcBef>
                <a:spcPct val="35000"/>
              </a:spcBef>
            </a:pPr>
            <a:r>
              <a:rPr lang="en-US" altLang="en-US"/>
              <a:t>Dry lips and gums, decreased saliva and wet diapers</a:t>
            </a:r>
          </a:p>
          <a:p>
            <a:pPr>
              <a:spcBef>
                <a:spcPct val="35000"/>
              </a:spcBef>
            </a:pPr>
            <a:r>
              <a:rPr lang="en-US" altLang="en-US"/>
              <a:t>Moderate dehydration signs</a:t>
            </a:r>
          </a:p>
          <a:p>
            <a:pPr lvl="1">
              <a:spcBef>
                <a:spcPct val="35000"/>
              </a:spcBef>
            </a:pPr>
            <a:r>
              <a:rPr lang="en-US" altLang="en-US"/>
              <a:t>Sunken eyes, sleepiness, irritability, loose skin, sunken fontanelles</a:t>
            </a:r>
          </a:p>
          <a:p>
            <a:pPr>
              <a:spcBef>
                <a:spcPct val="35000"/>
              </a:spcBef>
            </a:pPr>
            <a:r>
              <a:rPr lang="en-US" altLang="en-US"/>
              <a:t>Severe dehydration signs</a:t>
            </a:r>
          </a:p>
          <a:p>
            <a:pPr lvl="1">
              <a:spcBef>
                <a:spcPct val="35000"/>
              </a:spcBef>
            </a:pPr>
            <a:r>
              <a:rPr lang="en-US" altLang="en-US"/>
              <a:t>Mottled, cool, clammy skin; delayed CRT; increased respiration </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Title 1"/>
          <p:cNvSpPr>
            <a:spLocks noGrp="1"/>
          </p:cNvSpPr>
          <p:nvPr>
            <p:ph type="title"/>
          </p:nvPr>
        </p:nvSpPr>
        <p:spPr/>
        <p:txBody>
          <a:bodyPr/>
          <a:lstStyle/>
          <a:p>
            <a:pPr>
              <a:lnSpc>
                <a:spcPct val="85000"/>
              </a:lnSpc>
              <a:defRPr/>
            </a:pPr>
            <a:r>
              <a:rPr lang="en-US" dirty="0" smtClean="0">
                <a:cs typeface="+mj-cs"/>
              </a:rPr>
              <a:t>Dehydration Emergencies and Management </a:t>
            </a:r>
            <a:r>
              <a:rPr lang="en-US" sz="2800" b="0" dirty="0" smtClean="0">
                <a:cs typeface="+mj-cs"/>
              </a:rPr>
              <a:t>(3 of 3)</a:t>
            </a:r>
          </a:p>
        </p:txBody>
      </p:sp>
      <p:sp>
        <p:nvSpPr>
          <p:cNvPr id="183299" name="Content Placeholder 2"/>
          <p:cNvSpPr>
            <a:spLocks noGrp="1"/>
          </p:cNvSpPr>
          <p:nvPr>
            <p:ph type="body" idx="1"/>
          </p:nvPr>
        </p:nvSpPr>
        <p:spPr>
          <a:xfrm>
            <a:off x="45720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Treatment</a:t>
            </a:r>
          </a:p>
          <a:p>
            <a:pPr lvl="1">
              <a:spcBef>
                <a:spcPct val="35000"/>
              </a:spcBef>
            </a:pPr>
            <a:r>
              <a:rPr lang="en-US" altLang="en-US"/>
              <a:t>Assess ABCs and obtain baseline vital signs.</a:t>
            </a:r>
          </a:p>
          <a:p>
            <a:pPr lvl="2"/>
            <a:r>
              <a:rPr lang="en-US" altLang="en-US" sz="2400"/>
              <a:t>If severe, ALS backup may be necessary for IV access.</a:t>
            </a:r>
          </a:p>
          <a:p>
            <a:pPr lvl="2"/>
            <a:r>
              <a:rPr lang="en-US" altLang="en-US" sz="2400"/>
              <a:t>Transport to ED.</a:t>
            </a:r>
            <a:endParaRPr lang="en-US" altLang="en-US"/>
          </a:p>
        </p:txBody>
      </p:sp>
      <p:pic>
        <p:nvPicPr>
          <p:cNvPr id="183300" name="Picture 5" descr="\\172.16.33.26\Art\OUTPUT\JB LEARNING\EMT_11E_ITK_PPT WORK\Ch34\9781284080179_CH34_CP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2376488"/>
            <a:ext cx="30480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9300" y="4459288"/>
            <a:ext cx="3048000" cy="231775"/>
          </a:xfrm>
          <a:prstGeom prst="rect">
            <a:avLst/>
          </a:prstGeom>
        </p:spPr>
        <p:txBody>
          <a:bodyPr>
            <a:spAutoFit/>
          </a:bodyPr>
          <a:lstStyle/>
          <a:p>
            <a:pPr algn="r">
              <a:defRPr/>
            </a:pPr>
            <a:r>
              <a:rPr lang="en-IN" sz="900" dirty="0">
                <a:solidFill>
                  <a:schemeClr val="bg1"/>
                </a:solidFill>
                <a:latin typeface="+mj-lt"/>
              </a:rPr>
              <a:t>Courtesy of Ronald Dieckmann, M.D.</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8" name="Title 1"/>
          <p:cNvSpPr>
            <a:spLocks noGrp="1"/>
          </p:cNvSpPr>
          <p:nvPr>
            <p:ph type="title"/>
          </p:nvPr>
        </p:nvSpPr>
        <p:spPr/>
        <p:txBody>
          <a:bodyPr/>
          <a:lstStyle/>
          <a:p>
            <a:pPr>
              <a:lnSpc>
                <a:spcPct val="85000"/>
              </a:lnSpc>
              <a:defRPr/>
            </a:pPr>
            <a:r>
              <a:rPr lang="en-US" dirty="0" smtClean="0">
                <a:cs typeface="+mj-cs"/>
              </a:rPr>
              <a:t>Fever Emergencies and Management </a:t>
            </a:r>
            <a:r>
              <a:rPr lang="en-US" sz="2800" b="0" dirty="0" smtClean="0">
                <a:cs typeface="+mj-cs"/>
              </a:rPr>
              <a:t>(1 of 4)</a:t>
            </a:r>
          </a:p>
        </p:txBody>
      </p:sp>
      <p:sp>
        <p:nvSpPr>
          <p:cNvPr id="18432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 increase in body temperature</a:t>
            </a:r>
          </a:p>
          <a:p>
            <a:pPr lvl="1">
              <a:spcBef>
                <a:spcPct val="35000"/>
              </a:spcBef>
            </a:pPr>
            <a:r>
              <a:rPr lang="en-US" altLang="en-US"/>
              <a:t>100.4°F (38°C) or higher is abnormal.</a:t>
            </a:r>
          </a:p>
          <a:p>
            <a:pPr lvl="1">
              <a:spcBef>
                <a:spcPct val="35000"/>
              </a:spcBef>
            </a:pPr>
            <a:r>
              <a:rPr lang="en-US" altLang="en-US"/>
              <a:t>Rarely life threatening</a:t>
            </a:r>
          </a:p>
          <a:p>
            <a:pPr>
              <a:spcBef>
                <a:spcPct val="35000"/>
              </a:spcBef>
            </a:pPr>
            <a:r>
              <a:rPr lang="en-US" altLang="en-US"/>
              <a:t>Causes </a:t>
            </a:r>
          </a:p>
          <a:p>
            <a:pPr lvl="1">
              <a:spcBef>
                <a:spcPct val="35000"/>
              </a:spcBef>
            </a:pPr>
            <a:r>
              <a:rPr lang="en-US" altLang="en-US"/>
              <a:t>Infection</a:t>
            </a:r>
          </a:p>
          <a:p>
            <a:pPr lvl="1">
              <a:spcBef>
                <a:spcPct val="35000"/>
              </a:spcBef>
            </a:pPr>
            <a:r>
              <a:rPr lang="en-US" altLang="en-US"/>
              <a:t>Status epilepticus</a:t>
            </a:r>
          </a:p>
          <a:p>
            <a:pPr lvl="1">
              <a:spcBef>
                <a:spcPct val="35000"/>
              </a:spcBef>
            </a:pPr>
            <a:r>
              <a:rPr lang="en-US" altLang="en-US"/>
              <a:t>Cancer</a:t>
            </a:r>
          </a:p>
          <a:p>
            <a:pPr lvl="1">
              <a:spcBef>
                <a:spcPct val="35000"/>
              </a:spcBef>
            </a:pPr>
            <a:r>
              <a:rPr lang="en-US" altLang="en-US"/>
              <a:t>Drug ingestion (aspirin)</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Title 1"/>
          <p:cNvSpPr>
            <a:spLocks noGrp="1"/>
          </p:cNvSpPr>
          <p:nvPr>
            <p:ph type="title"/>
          </p:nvPr>
        </p:nvSpPr>
        <p:spPr/>
        <p:txBody>
          <a:bodyPr/>
          <a:lstStyle/>
          <a:p>
            <a:pPr>
              <a:lnSpc>
                <a:spcPct val="85000"/>
              </a:lnSpc>
              <a:defRPr/>
            </a:pPr>
            <a:r>
              <a:rPr lang="en-US" dirty="0" smtClean="0">
                <a:cs typeface="+mj-cs"/>
              </a:rPr>
              <a:t>Fever Emergencies and Management </a:t>
            </a:r>
            <a:r>
              <a:rPr lang="en-US" sz="2800" b="0" dirty="0" smtClean="0">
                <a:cs typeface="+mj-cs"/>
              </a:rPr>
              <a:t>(2 of 4)</a:t>
            </a:r>
          </a:p>
        </p:txBody>
      </p:sp>
      <p:sp>
        <p:nvSpPr>
          <p:cNvPr id="18534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Causes (cont</a:t>
            </a:r>
            <a:r>
              <a:rPr lang="ja-JP" altLang="en-US"/>
              <a:t>’</a:t>
            </a:r>
            <a:r>
              <a:rPr lang="en-US" altLang="ja-JP"/>
              <a:t>d)</a:t>
            </a:r>
          </a:p>
          <a:p>
            <a:pPr lvl="1">
              <a:spcBef>
                <a:spcPct val="35000"/>
              </a:spcBef>
            </a:pPr>
            <a:r>
              <a:rPr lang="en-US" altLang="en-US"/>
              <a:t>Arthritis</a:t>
            </a:r>
          </a:p>
          <a:p>
            <a:pPr lvl="1">
              <a:spcBef>
                <a:spcPct val="35000"/>
              </a:spcBef>
            </a:pPr>
            <a:r>
              <a:rPr lang="en-US" altLang="en-US"/>
              <a:t>Systemic lupus erythematosus (rash on nose)</a:t>
            </a:r>
          </a:p>
          <a:p>
            <a:pPr lvl="1">
              <a:spcBef>
                <a:spcPct val="35000"/>
              </a:spcBef>
            </a:pPr>
            <a:r>
              <a:rPr lang="en-US" altLang="en-US"/>
              <a:t>High environmental temperature</a:t>
            </a:r>
          </a:p>
          <a:p>
            <a:pPr>
              <a:spcBef>
                <a:spcPct val="35000"/>
              </a:spcBef>
            </a:pPr>
            <a:r>
              <a:rPr lang="en-US" altLang="en-US"/>
              <a:t>Result of internal body mechanism in which heat generation is increased and heat loss is decreased</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426" name="Rectangle 2"/>
          <p:cNvSpPr>
            <a:spLocks noGrp="1" noChangeArrowheads="1"/>
          </p:cNvSpPr>
          <p:nvPr>
            <p:ph type="title"/>
          </p:nvPr>
        </p:nvSpPr>
        <p:spPr/>
        <p:txBody>
          <a:bodyPr/>
          <a:lstStyle/>
          <a:p>
            <a:pPr>
              <a:lnSpc>
                <a:spcPct val="85000"/>
              </a:lnSpc>
              <a:defRPr/>
            </a:pPr>
            <a:r>
              <a:rPr lang="en-US" dirty="0" smtClean="0">
                <a:cs typeface="+mj-cs"/>
              </a:rPr>
              <a:t>Fever Emergencies and Management </a:t>
            </a:r>
            <a:r>
              <a:rPr lang="en-US" sz="2800" b="0" dirty="0" smtClean="0">
                <a:cs typeface="+mj-cs"/>
              </a:rPr>
              <a:t>(3 of 4)</a:t>
            </a:r>
          </a:p>
        </p:txBody>
      </p:sp>
      <p:sp>
        <p:nvSpPr>
          <p:cNvPr id="1863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Accurate body temperature is important for pediatric patients.</a:t>
            </a:r>
          </a:p>
          <a:p>
            <a:pPr lvl="1">
              <a:spcBef>
                <a:spcPct val="35000"/>
              </a:spcBef>
            </a:pPr>
            <a:r>
              <a:rPr lang="en-US" altLang="en-US"/>
              <a:t>Rectal temperature is most accurate for infants and toddlers.</a:t>
            </a:r>
          </a:p>
          <a:p>
            <a:pPr lvl="1">
              <a:spcBef>
                <a:spcPct val="35000"/>
              </a:spcBef>
            </a:pPr>
            <a:r>
              <a:rPr lang="en-US" altLang="en-US"/>
              <a:t>Under tongue or arm will work for older children.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2"/>
          <p:cNvSpPr>
            <a:spLocks noGrp="1" noChangeArrowheads="1"/>
          </p:cNvSpPr>
          <p:nvPr>
            <p:ph type="title"/>
          </p:nvPr>
        </p:nvSpPr>
        <p:spPr/>
        <p:txBody>
          <a:bodyPr/>
          <a:lstStyle/>
          <a:p>
            <a:pPr>
              <a:lnSpc>
                <a:spcPct val="85000"/>
              </a:lnSpc>
              <a:defRPr/>
            </a:pPr>
            <a:r>
              <a:rPr lang="en-US" dirty="0"/>
              <a:t>The Infant </a:t>
            </a:r>
            <a:r>
              <a:rPr lang="en-US" sz="2800" b="0" dirty="0" smtClean="0">
                <a:cs typeface="+mj-cs"/>
              </a:rPr>
              <a:t>(3 of 7)</a:t>
            </a:r>
          </a:p>
        </p:txBody>
      </p:sp>
      <p:sp>
        <p:nvSpPr>
          <p:cNvPr id="215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2 to 6 months</a:t>
            </a:r>
          </a:p>
          <a:p>
            <a:pPr lvl="1">
              <a:spcBef>
                <a:spcPct val="35000"/>
              </a:spcBef>
            </a:pPr>
            <a:r>
              <a:rPr lang="en-US" altLang="en-US"/>
              <a:t>More active at this stage</a:t>
            </a:r>
          </a:p>
          <a:p>
            <a:pPr lvl="2"/>
            <a:r>
              <a:rPr lang="en-US" altLang="en-US" sz="2400"/>
              <a:t>Easier to evaluate</a:t>
            </a:r>
          </a:p>
          <a:p>
            <a:pPr lvl="1">
              <a:spcBef>
                <a:spcPct val="35000"/>
              </a:spcBef>
            </a:pPr>
            <a:r>
              <a:rPr lang="en-US" altLang="en-US"/>
              <a:t>Spend more time awake, smile and make eye contact, and recognize caregivers</a:t>
            </a:r>
          </a:p>
          <a:p>
            <a:pPr lvl="1">
              <a:spcBef>
                <a:spcPct val="35000"/>
              </a:spcBef>
            </a:pPr>
            <a:r>
              <a:rPr lang="en-US" altLang="en-US"/>
              <a:t>Have strong sucking reflex, active extremity movement, and vigorous cry</a:t>
            </a:r>
          </a:p>
          <a:p>
            <a:pPr lvl="1">
              <a:spcBef>
                <a:spcPct val="35000"/>
              </a:spcBef>
            </a:pPr>
            <a:r>
              <a:rPr lang="en-US" altLang="en-US"/>
              <a:t>May follow objects with eyes</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2"/>
          <p:cNvSpPr>
            <a:spLocks noGrp="1" noChangeArrowheads="1"/>
          </p:cNvSpPr>
          <p:nvPr>
            <p:ph type="title"/>
          </p:nvPr>
        </p:nvSpPr>
        <p:spPr/>
        <p:txBody>
          <a:bodyPr/>
          <a:lstStyle/>
          <a:p>
            <a:pPr>
              <a:lnSpc>
                <a:spcPct val="85000"/>
              </a:lnSpc>
              <a:defRPr/>
            </a:pPr>
            <a:r>
              <a:rPr lang="en-US" dirty="0" smtClean="0">
                <a:cs typeface="+mj-cs"/>
              </a:rPr>
              <a:t>Fever Emergencies and Management </a:t>
            </a:r>
            <a:r>
              <a:rPr lang="en-US" sz="2800" b="0" dirty="0" smtClean="0">
                <a:cs typeface="+mj-cs"/>
              </a:rPr>
              <a:t>(4 of 4)</a:t>
            </a:r>
          </a:p>
        </p:txBody>
      </p:sp>
      <p:sp>
        <p:nvSpPr>
          <p:cNvPr id="1873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Patient may present with signs of respiratory distress, shock, a stiff neck, a rash, hot skin, flushed cheeks, and, in infants, bulging fontanelles.</a:t>
            </a:r>
          </a:p>
          <a:p>
            <a:pPr lvl="1">
              <a:spcBef>
                <a:spcPct val="35000"/>
              </a:spcBef>
            </a:pPr>
            <a:r>
              <a:rPr lang="en-US" altLang="en-US"/>
              <a:t>Assess for nausea, vomiting, diarrhea, decreased feedings, and headache.</a:t>
            </a:r>
          </a:p>
          <a:p>
            <a:pPr>
              <a:spcBef>
                <a:spcPct val="35000"/>
              </a:spcBef>
            </a:pPr>
            <a:r>
              <a:rPr lang="en-US" altLang="en-US"/>
              <a:t>Transport and manage ABCs.</a:t>
            </a:r>
          </a:p>
          <a:p>
            <a:pPr lvl="1">
              <a:spcBef>
                <a:spcPct val="35000"/>
              </a:spcBef>
            </a:pPr>
            <a:r>
              <a:rPr lang="en-US" altLang="en-US"/>
              <a:t>Follow standard precautions with communicable diseases.</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p:txBody>
          <a:bodyPr/>
          <a:lstStyle/>
          <a:p>
            <a:pPr>
              <a:lnSpc>
                <a:spcPct val="85000"/>
              </a:lnSpc>
              <a:defRPr/>
            </a:pPr>
            <a:r>
              <a:rPr lang="en-US" dirty="0" smtClean="0">
                <a:cs typeface="+mj-cs"/>
              </a:rPr>
              <a:t>Febrile Seizures </a:t>
            </a:r>
            <a:r>
              <a:rPr lang="en-US" sz="2800" dirty="0" smtClean="0"/>
              <a:t>(1 </a:t>
            </a:r>
            <a:r>
              <a:rPr lang="en-US" sz="2800" dirty="0"/>
              <a:t>of </a:t>
            </a:r>
            <a:r>
              <a:rPr lang="en-US" sz="2800" dirty="0" smtClean="0"/>
              <a:t>2)</a:t>
            </a:r>
            <a:endParaRPr lang="en-US" sz="2800" dirty="0" smtClean="0">
              <a:cs typeface="+mj-cs"/>
            </a:endParaRPr>
          </a:p>
        </p:txBody>
      </p:sp>
      <p:sp>
        <p:nvSpPr>
          <p:cNvPr id="1884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Common between 6 months and 6 years</a:t>
            </a:r>
          </a:p>
          <a:p>
            <a:pPr lvl="1">
              <a:spcBef>
                <a:spcPct val="35000"/>
              </a:spcBef>
            </a:pPr>
            <a:r>
              <a:rPr lang="en-US" altLang="en-US" dirty="0"/>
              <a:t>Caused by fever alone</a:t>
            </a:r>
          </a:p>
          <a:p>
            <a:pPr lvl="1">
              <a:spcBef>
                <a:spcPct val="35000"/>
              </a:spcBef>
            </a:pPr>
            <a:r>
              <a:rPr lang="en-US" altLang="en-US" dirty="0"/>
              <a:t>Typically occur on first day of febrile illness</a:t>
            </a:r>
          </a:p>
          <a:p>
            <a:pPr lvl="1">
              <a:spcBef>
                <a:spcPct val="35000"/>
              </a:spcBef>
            </a:pPr>
            <a:r>
              <a:rPr lang="en-US" altLang="en-US" dirty="0"/>
              <a:t>Characterized by tonic-</a:t>
            </a:r>
            <a:r>
              <a:rPr lang="en-US" altLang="en-US" dirty="0" err="1"/>
              <a:t>clonic</a:t>
            </a:r>
            <a:r>
              <a:rPr lang="en-US" altLang="en-US" dirty="0"/>
              <a:t> activity</a:t>
            </a:r>
          </a:p>
          <a:p>
            <a:pPr lvl="1">
              <a:spcBef>
                <a:spcPct val="35000"/>
              </a:spcBef>
            </a:pPr>
            <a:r>
              <a:rPr lang="en-US" altLang="en-US" dirty="0">
                <a:solidFill>
                  <a:srgbClr val="FF0000"/>
                </a:solidFill>
              </a:rPr>
              <a:t>Last less than 15 minutes with little or no postictal state</a:t>
            </a:r>
          </a:p>
          <a:p>
            <a:pPr lvl="1">
              <a:spcBef>
                <a:spcPct val="35000"/>
              </a:spcBef>
            </a:pPr>
            <a:r>
              <a:rPr lang="en-US" altLang="en-US" dirty="0"/>
              <a:t>May be sign of more serious problem</a:t>
            </a:r>
          </a:p>
          <a:p>
            <a:pPr lvl="1">
              <a:spcBef>
                <a:spcPct val="35000"/>
              </a:spcBef>
            </a:pPr>
            <a:endParaRPr lang="en-US" altLang="en-US"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p:txBody>
          <a:bodyPr/>
          <a:lstStyle/>
          <a:p>
            <a:pPr>
              <a:lnSpc>
                <a:spcPct val="85000"/>
              </a:lnSpc>
              <a:defRPr/>
            </a:pPr>
            <a:r>
              <a:rPr lang="en-US" dirty="0" smtClean="0">
                <a:cs typeface="+mj-cs"/>
              </a:rPr>
              <a:t>Febrile Seizures </a:t>
            </a:r>
            <a:r>
              <a:rPr lang="en-US" sz="2800" dirty="0" smtClean="0">
                <a:cs typeface="+mj-cs"/>
              </a:rPr>
              <a:t>(2 of 2)</a:t>
            </a:r>
          </a:p>
        </p:txBody>
      </p:sp>
      <p:sp>
        <p:nvSpPr>
          <p:cNvPr id="1894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Assess ABCs, provide cooling measures with tepid water, and provide prompt transport.</a:t>
            </a:r>
          </a:p>
          <a:p>
            <a:pPr lvl="1"/>
            <a:r>
              <a:rPr lang="en-US" altLang="en-US"/>
              <a:t>All patients with febrile seizures need to be seen in the hospital setting.</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4" name="Title 1"/>
          <p:cNvSpPr>
            <a:spLocks noGrp="1"/>
          </p:cNvSpPr>
          <p:nvPr>
            <p:ph type="title"/>
          </p:nvPr>
        </p:nvSpPr>
        <p:spPr/>
        <p:txBody>
          <a:bodyPr/>
          <a:lstStyle/>
          <a:p>
            <a:pPr>
              <a:lnSpc>
                <a:spcPct val="85000"/>
              </a:lnSpc>
              <a:defRPr/>
            </a:pPr>
            <a:r>
              <a:rPr lang="en-US" dirty="0" smtClean="0">
                <a:cs typeface="+mj-cs"/>
              </a:rPr>
              <a:t>Drowning Emergencies and Management </a:t>
            </a:r>
            <a:r>
              <a:rPr lang="en-US" sz="2800" b="0" dirty="0" smtClean="0">
                <a:cs typeface="+mj-cs"/>
              </a:rPr>
              <a:t>(1 of 3)</a:t>
            </a:r>
          </a:p>
        </p:txBody>
      </p:sp>
      <p:sp>
        <p:nvSpPr>
          <p:cNvPr id="190467" name="Content Placeholder 2"/>
          <p:cNvSpPr>
            <a:spLocks noGrp="1"/>
          </p:cNvSpPr>
          <p:nvPr>
            <p:ph type="body" idx="1"/>
          </p:nvPr>
        </p:nvSpPr>
        <p:spPr>
          <a:xfrm>
            <a:off x="457200" y="1371600"/>
            <a:ext cx="8229600" cy="49530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Take steps to ensure your own safety.</a:t>
            </a:r>
          </a:p>
          <a:p>
            <a:pPr lvl="1">
              <a:spcBef>
                <a:spcPct val="35000"/>
              </a:spcBef>
            </a:pPr>
            <a:r>
              <a:rPr lang="en-US" altLang="en-US"/>
              <a:t>Second</a:t>
            </a:r>
            <a:r>
              <a:rPr lang="en-US" altLang="en-US">
                <a:solidFill>
                  <a:srgbClr val="3366FF"/>
                </a:solidFill>
              </a:rPr>
              <a:t>-</a:t>
            </a:r>
            <a:r>
              <a:rPr lang="en-US" altLang="en-US"/>
              <a:t>most</a:t>
            </a:r>
            <a:r>
              <a:rPr lang="en-US" altLang="en-US">
                <a:solidFill>
                  <a:srgbClr val="3366FF"/>
                </a:solidFill>
              </a:rPr>
              <a:t>-</a:t>
            </a:r>
            <a:r>
              <a:rPr lang="en-US" altLang="en-US"/>
              <a:t>common cause of unintentional death among children</a:t>
            </a:r>
          </a:p>
          <a:p>
            <a:pPr lvl="2"/>
            <a:r>
              <a:rPr lang="en-US" altLang="en-US" sz="2400"/>
              <a:t>Children younger than age 5 are most at risk.</a:t>
            </a:r>
          </a:p>
          <a:p>
            <a:pPr lvl="2"/>
            <a:r>
              <a:rPr lang="en-US" altLang="en-US" sz="2400"/>
              <a:t>Alcohol frequently a factor with adolescents.</a:t>
            </a:r>
          </a:p>
          <a:p>
            <a:pPr lvl="1">
              <a:spcBef>
                <a:spcPct val="35000"/>
              </a:spcBef>
            </a:pPr>
            <a:r>
              <a:rPr lang="en-US" altLang="en-US"/>
              <a:t>Principal condition is lack of oxygen.</a:t>
            </a:r>
          </a:p>
          <a:p>
            <a:pPr lvl="2"/>
            <a:r>
              <a:rPr lang="en-US" altLang="en-US" sz="2400"/>
              <a:t>A few minutes without oxygen affects the heart, lungs, and brain.</a:t>
            </a:r>
          </a:p>
          <a:p>
            <a:pPr lvl="2"/>
            <a:r>
              <a:rPr lang="en-US" altLang="en-US" sz="2400"/>
              <a:t>Hypothermia from submersion in icy water</a:t>
            </a:r>
          </a:p>
          <a:p>
            <a:pPr lvl="2"/>
            <a:r>
              <a:rPr lang="en-US" altLang="en-US" sz="2400"/>
              <a:t>Diving increases risk of neck and spinal cord injuries.</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2"/>
          <p:cNvSpPr>
            <a:spLocks noGrp="1" noChangeArrowheads="1"/>
          </p:cNvSpPr>
          <p:nvPr>
            <p:ph type="title"/>
          </p:nvPr>
        </p:nvSpPr>
        <p:spPr/>
        <p:txBody>
          <a:bodyPr/>
          <a:lstStyle/>
          <a:p>
            <a:pPr>
              <a:lnSpc>
                <a:spcPct val="85000"/>
              </a:lnSpc>
              <a:defRPr/>
            </a:pPr>
            <a:r>
              <a:rPr lang="en-US" dirty="0" smtClean="0">
                <a:cs typeface="+mj-cs"/>
              </a:rPr>
              <a:t>Drowning Emergencies and Management </a:t>
            </a:r>
            <a:r>
              <a:rPr lang="en-US" sz="2800" b="0" dirty="0" smtClean="0">
                <a:cs typeface="+mj-cs"/>
              </a:rPr>
              <a:t>(2 of 3)</a:t>
            </a:r>
          </a:p>
        </p:txBody>
      </p:sp>
      <p:sp>
        <p:nvSpPr>
          <p:cNvPr id="1914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Signs and symptoms</a:t>
            </a:r>
          </a:p>
          <a:p>
            <a:pPr lvl="2"/>
            <a:r>
              <a:rPr lang="en-US" altLang="en-US" sz="2400"/>
              <a:t>Coughing and choking</a:t>
            </a:r>
          </a:p>
          <a:p>
            <a:pPr lvl="2"/>
            <a:r>
              <a:rPr lang="en-US" altLang="en-US" sz="2400"/>
              <a:t>Airway obstruction and difficulty breathing</a:t>
            </a:r>
          </a:p>
          <a:p>
            <a:pPr lvl="2"/>
            <a:r>
              <a:rPr lang="en-US" altLang="en-US" sz="2400"/>
              <a:t>AMS and seizure activity</a:t>
            </a:r>
          </a:p>
          <a:p>
            <a:pPr lvl="2"/>
            <a:r>
              <a:rPr lang="en-US" altLang="en-US" sz="2400"/>
              <a:t>Unresponsiveness</a:t>
            </a:r>
          </a:p>
          <a:p>
            <a:pPr lvl="2"/>
            <a:r>
              <a:rPr lang="en-US" altLang="en-US" sz="2400"/>
              <a:t>Fast, slow, or no pulse</a:t>
            </a:r>
          </a:p>
          <a:p>
            <a:pPr lvl="2"/>
            <a:r>
              <a:rPr lang="en-US" altLang="en-US" sz="2400"/>
              <a:t>Pale, cyanotic skin</a:t>
            </a:r>
          </a:p>
          <a:p>
            <a:pPr lvl="2"/>
            <a:r>
              <a:rPr lang="en-US" altLang="en-US" sz="2400"/>
              <a:t>Abdominal distention</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2" name="Rectangle 2"/>
          <p:cNvSpPr>
            <a:spLocks noGrp="1" noChangeArrowheads="1"/>
          </p:cNvSpPr>
          <p:nvPr>
            <p:ph type="title"/>
          </p:nvPr>
        </p:nvSpPr>
        <p:spPr/>
        <p:txBody>
          <a:bodyPr/>
          <a:lstStyle/>
          <a:p>
            <a:pPr>
              <a:lnSpc>
                <a:spcPct val="85000"/>
              </a:lnSpc>
              <a:defRPr/>
            </a:pPr>
            <a:r>
              <a:rPr lang="en-US" dirty="0" smtClean="0">
                <a:cs typeface="+mj-cs"/>
              </a:rPr>
              <a:t>Drowning Emergencies and Management </a:t>
            </a:r>
            <a:r>
              <a:rPr lang="en-US" sz="2800" b="0" dirty="0" smtClean="0">
                <a:cs typeface="+mj-cs"/>
              </a:rPr>
              <a:t>(3 of 3)</a:t>
            </a:r>
          </a:p>
        </p:txBody>
      </p:sp>
      <p:sp>
        <p:nvSpPr>
          <p:cNvPr id="1925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Management</a:t>
            </a:r>
          </a:p>
          <a:p>
            <a:pPr lvl="1">
              <a:spcBef>
                <a:spcPct val="35000"/>
              </a:spcBef>
            </a:pPr>
            <a:r>
              <a:rPr lang="en-US" altLang="en-US"/>
              <a:t>Assess and manage ABCs.</a:t>
            </a:r>
          </a:p>
          <a:p>
            <a:pPr lvl="1">
              <a:spcBef>
                <a:spcPct val="35000"/>
              </a:spcBef>
            </a:pPr>
            <a:r>
              <a:rPr lang="en-US" altLang="en-US"/>
              <a:t>Contact ALS crew to intervene if needed.</a:t>
            </a:r>
          </a:p>
          <a:p>
            <a:pPr lvl="1">
              <a:spcBef>
                <a:spcPct val="35000"/>
              </a:spcBef>
            </a:pPr>
            <a:r>
              <a:rPr lang="en-US" altLang="en-US"/>
              <a:t>Administer 100% oxygen.</a:t>
            </a:r>
          </a:p>
          <a:p>
            <a:pPr lvl="1">
              <a:spcBef>
                <a:spcPct val="35000"/>
              </a:spcBef>
            </a:pPr>
            <a:r>
              <a:rPr lang="en-US" altLang="en-US"/>
              <a:t>Apply cervical collar if trauma is suspected.</a:t>
            </a:r>
          </a:p>
          <a:p>
            <a:pPr lvl="1">
              <a:spcBef>
                <a:spcPct val="35000"/>
              </a:spcBef>
            </a:pPr>
            <a:r>
              <a:rPr lang="en-US" altLang="en-US"/>
              <a:t>Perform CPR in unresponsive patient in cardiopulmonary arrest.</a:t>
            </a: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Title 1"/>
          <p:cNvSpPr>
            <a:spLocks noGrp="1"/>
          </p:cNvSpPr>
          <p:nvPr>
            <p:ph type="title"/>
          </p:nvPr>
        </p:nvSpPr>
        <p:spPr/>
        <p:txBody>
          <a:bodyPr/>
          <a:lstStyle/>
          <a:p>
            <a:pPr>
              <a:lnSpc>
                <a:spcPct val="85000"/>
              </a:lnSpc>
              <a:defRPr/>
            </a:pPr>
            <a:r>
              <a:rPr lang="en-US" dirty="0" smtClean="0">
                <a:cs typeface="+mj-cs"/>
              </a:rPr>
              <a:t>Pediatric Trauma Emergencies and Management</a:t>
            </a:r>
          </a:p>
        </p:txBody>
      </p:sp>
      <p:sp>
        <p:nvSpPr>
          <p:cNvPr id="19353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Number one killer of children in the US</a:t>
            </a:r>
          </a:p>
          <a:p>
            <a:pPr lvl="1">
              <a:spcBef>
                <a:spcPct val="35000"/>
              </a:spcBef>
            </a:pPr>
            <a:r>
              <a:rPr lang="en-US" altLang="en-US"/>
              <a:t>Quality of care can impact recovery.</a:t>
            </a:r>
          </a:p>
          <a:p>
            <a:pPr lvl="1">
              <a:spcBef>
                <a:spcPct val="35000"/>
              </a:spcBef>
            </a:pPr>
            <a:r>
              <a:rPr lang="en-US" altLang="en-US"/>
              <a:t>The muscles and bones of children continue to grow well into adolescence. </a:t>
            </a:r>
          </a:p>
          <a:p>
            <a:pPr lvl="1">
              <a:spcBef>
                <a:spcPct val="35000"/>
              </a:spcBef>
            </a:pPr>
            <a:r>
              <a:rPr lang="en-US" altLang="en-US"/>
              <a:t>Fracture of the femur is rare.</a:t>
            </a:r>
          </a:p>
          <a:p>
            <a:pPr lvl="2">
              <a:spcBef>
                <a:spcPct val="35000"/>
              </a:spcBef>
            </a:pPr>
            <a:r>
              <a:rPr lang="en-US" altLang="en-US" sz="2400"/>
              <a:t>Source of major blood loss </a:t>
            </a:r>
          </a:p>
          <a:p>
            <a:pPr lvl="1"/>
            <a:r>
              <a:rPr lang="en-US" altLang="en-US"/>
              <a:t>Older children and adolescents are prone to long bone fractures.</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Title 1"/>
          <p:cNvSpPr>
            <a:spLocks noGrp="1"/>
          </p:cNvSpPr>
          <p:nvPr>
            <p:ph type="title"/>
          </p:nvPr>
        </p:nvSpPr>
        <p:spPr/>
        <p:txBody>
          <a:bodyPr/>
          <a:lstStyle/>
          <a:p>
            <a:pPr>
              <a:lnSpc>
                <a:spcPct val="85000"/>
              </a:lnSpc>
              <a:defRPr/>
            </a:pPr>
            <a:r>
              <a:rPr lang="en-US" dirty="0" smtClean="0">
                <a:cs typeface="+mj-cs"/>
              </a:rPr>
              <a:t>Physical Differences</a:t>
            </a:r>
          </a:p>
        </p:txBody>
      </p:sp>
      <p:sp>
        <p:nvSpPr>
          <p:cNvPr id="19456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Children are smaller than adults.</a:t>
            </a:r>
          </a:p>
          <a:p>
            <a:pPr lvl="1">
              <a:spcBef>
                <a:spcPct val="35000"/>
              </a:spcBef>
            </a:pPr>
            <a:r>
              <a:rPr lang="en-US" altLang="en-US"/>
              <a:t>Locations of injuries may be different.</a:t>
            </a:r>
          </a:p>
          <a:p>
            <a:pPr>
              <a:spcBef>
                <a:spcPct val="35000"/>
              </a:spcBef>
            </a:pPr>
            <a:r>
              <a:rPr lang="en-US" altLang="en-US"/>
              <a:t>Children</a:t>
            </a:r>
            <a:r>
              <a:rPr lang="ja-JP" altLang="en-US"/>
              <a:t>’</a:t>
            </a:r>
            <a:r>
              <a:rPr lang="en-US" altLang="ja-JP"/>
              <a:t>s bones and soft tissues are less well developed than an adult</a:t>
            </a:r>
            <a:r>
              <a:rPr lang="ja-JP" altLang="en-US"/>
              <a:t>’</a:t>
            </a:r>
            <a:r>
              <a:rPr lang="en-US" altLang="ja-JP"/>
              <a:t>s.</a:t>
            </a:r>
          </a:p>
          <a:p>
            <a:pPr lvl="1">
              <a:spcBef>
                <a:spcPct val="35000"/>
              </a:spcBef>
            </a:pPr>
            <a:r>
              <a:rPr lang="en-US" altLang="en-US"/>
              <a:t>Force of injury affects structures differently.</a:t>
            </a:r>
          </a:p>
          <a:p>
            <a:pPr lvl="2"/>
            <a:r>
              <a:rPr lang="en-US" altLang="en-US" sz="2400"/>
              <a:t>A child</a:t>
            </a:r>
            <a:r>
              <a:rPr lang="ja-JP" altLang="en-US" sz="2400"/>
              <a:t>’</a:t>
            </a:r>
            <a:r>
              <a:rPr lang="en-US" altLang="ja-JP" sz="2400"/>
              <a:t>s head is proportionally larger than an adult</a:t>
            </a:r>
            <a:r>
              <a:rPr lang="ja-JP" altLang="en-US" sz="2400"/>
              <a:t>’</a:t>
            </a:r>
            <a:r>
              <a:rPr lang="en-US" altLang="ja-JP" sz="2400"/>
              <a:t>s and exerts greater stress on the neck structures during a deceleration injury.</a:t>
            </a:r>
            <a:endParaRPr lang="en-US" altLang="en-US" sz="240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Title 1"/>
          <p:cNvSpPr>
            <a:spLocks noGrp="1"/>
          </p:cNvSpPr>
          <p:nvPr>
            <p:ph type="title"/>
          </p:nvPr>
        </p:nvSpPr>
        <p:spPr/>
        <p:txBody>
          <a:bodyPr/>
          <a:lstStyle/>
          <a:p>
            <a:pPr>
              <a:lnSpc>
                <a:spcPct val="85000"/>
              </a:lnSpc>
              <a:defRPr/>
            </a:pPr>
            <a:r>
              <a:rPr lang="en-US" dirty="0" smtClean="0">
                <a:cs typeface="+mj-cs"/>
              </a:rPr>
              <a:t>Psychological Differences</a:t>
            </a:r>
          </a:p>
        </p:txBody>
      </p:sp>
      <p:sp>
        <p:nvSpPr>
          <p:cNvPr id="19558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Psychologic differences </a:t>
            </a:r>
          </a:p>
          <a:p>
            <a:pPr lvl="1">
              <a:spcBef>
                <a:spcPct val="35000"/>
              </a:spcBef>
            </a:pPr>
            <a:r>
              <a:rPr lang="en-US" altLang="en-US"/>
              <a:t>Often injured because of underdeveloped judgment and lack of experience</a:t>
            </a:r>
          </a:p>
          <a:p>
            <a:pPr lvl="1">
              <a:spcBef>
                <a:spcPct val="35000"/>
              </a:spcBef>
            </a:pPr>
            <a:r>
              <a:rPr lang="en-US" altLang="en-US"/>
              <a:t>Always assume the child has serious head and neck injuries.</a:t>
            </a: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622" name="Rectangle 6"/>
          <p:cNvSpPr>
            <a:spLocks noGrp="1" noChangeArrowheads="1"/>
          </p:cNvSpPr>
          <p:nvPr>
            <p:ph type="title"/>
          </p:nvPr>
        </p:nvSpPr>
        <p:spPr/>
        <p:txBody>
          <a:bodyPr/>
          <a:lstStyle/>
          <a:p>
            <a:pPr>
              <a:defRPr/>
            </a:pPr>
            <a:r>
              <a:rPr lang="en-US" dirty="0" smtClean="0">
                <a:cs typeface="+mj-cs"/>
              </a:rPr>
              <a:t>Injury Patterns </a:t>
            </a:r>
            <a:r>
              <a:rPr lang="en-US" sz="2800" b="0" dirty="0" smtClean="0">
                <a:cs typeface="+mj-cs"/>
              </a:rPr>
              <a:t>(1 of 2)</a:t>
            </a:r>
          </a:p>
        </p:txBody>
      </p:sp>
      <p:sp>
        <p:nvSpPr>
          <p:cNvPr id="196611" name="Rectangle 7"/>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a:lstStyle/>
          <a:p>
            <a:r>
              <a:rPr lang="en-US" altLang="en-US"/>
              <a:t>Important for EMT to understand physical and psychologic characteristics of children</a:t>
            </a:r>
          </a:p>
          <a:p>
            <a:r>
              <a:rPr lang="en-US" altLang="en-US"/>
              <a:t>Vehicle collisions</a:t>
            </a:r>
          </a:p>
          <a:p>
            <a:pPr lvl="1"/>
            <a:r>
              <a:rPr lang="en-US" altLang="en-US"/>
              <a:t>Children can dart out in front of motor vehicles without looking.</a:t>
            </a:r>
          </a:p>
          <a:p>
            <a:pPr lvl="1"/>
            <a:r>
              <a:rPr lang="en-US" altLang="en-US"/>
              <a:t>Typically sustain high-energy injuries to the head, spine, abdomen, pelvis, or legs.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ChangeArrowheads="1"/>
          </p:cNvSpPr>
          <p:nvPr>
            <p:ph type="title"/>
          </p:nvPr>
        </p:nvSpPr>
        <p:spPr/>
        <p:txBody>
          <a:bodyPr/>
          <a:lstStyle/>
          <a:p>
            <a:pPr>
              <a:lnSpc>
                <a:spcPct val="85000"/>
              </a:lnSpc>
              <a:defRPr/>
            </a:pPr>
            <a:r>
              <a:rPr lang="en-US" dirty="0"/>
              <a:t>The Infant </a:t>
            </a:r>
            <a:r>
              <a:rPr lang="en-US" sz="2800" b="0" dirty="0" smtClean="0">
                <a:cs typeface="+mj-cs"/>
              </a:rPr>
              <a:t>(4 of 7)</a:t>
            </a:r>
          </a:p>
        </p:txBody>
      </p:sp>
      <p:sp>
        <p:nvSpPr>
          <p:cNvPr id="225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2 to 6 months (cont</a:t>
            </a:r>
            <a:r>
              <a:rPr lang="ja-JP" altLang="en-US"/>
              <a:t>’</a:t>
            </a:r>
            <a:r>
              <a:rPr lang="en-US" altLang="ja-JP"/>
              <a:t>d)</a:t>
            </a:r>
          </a:p>
          <a:p>
            <a:pPr lvl="1">
              <a:spcBef>
                <a:spcPct val="35000"/>
              </a:spcBef>
            </a:pPr>
            <a:r>
              <a:rPr lang="en-US" altLang="en-US"/>
              <a:t>Increased awareness of surroundings</a:t>
            </a:r>
          </a:p>
          <a:p>
            <a:pPr lvl="2"/>
            <a:r>
              <a:rPr lang="en-US" altLang="en-US" sz="2400"/>
              <a:t>Will use both hands to examine objects</a:t>
            </a:r>
          </a:p>
          <a:p>
            <a:pPr lvl="1">
              <a:spcBef>
                <a:spcPct val="35000"/>
              </a:spcBef>
            </a:pPr>
            <a:r>
              <a:rPr lang="en-US" altLang="en-US"/>
              <a:t>About 70% of infants will sleep through the night by 6 months.</a:t>
            </a:r>
          </a:p>
          <a:p>
            <a:pPr lvl="1">
              <a:spcBef>
                <a:spcPct val="35000"/>
              </a:spcBef>
            </a:pPr>
            <a:r>
              <a:rPr lang="en-US" altLang="en-US"/>
              <a:t>Begin to roll over at this stage</a:t>
            </a:r>
          </a:p>
          <a:p>
            <a:pPr lvl="1">
              <a:spcBef>
                <a:spcPct val="35000"/>
              </a:spcBef>
            </a:pPr>
            <a:r>
              <a:rPr lang="en-US" altLang="en-US"/>
              <a:t>Persistent crying, irritability, or lack of eye contact can be an indicator of serious illness, depressed mental status, or a delay in development.</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44" name="Rectangle 4"/>
          <p:cNvSpPr>
            <a:spLocks noGrp="1" noChangeArrowheads="1"/>
          </p:cNvSpPr>
          <p:nvPr>
            <p:ph type="title"/>
          </p:nvPr>
        </p:nvSpPr>
        <p:spPr/>
        <p:txBody>
          <a:bodyPr/>
          <a:lstStyle/>
          <a:p>
            <a:pPr>
              <a:defRPr/>
            </a:pPr>
            <a:r>
              <a:rPr lang="en-US" dirty="0" smtClean="0">
                <a:cs typeface="+mj-cs"/>
              </a:rPr>
              <a:t>Injury Patterns </a:t>
            </a:r>
            <a:r>
              <a:rPr lang="en-US" sz="2800" b="0" dirty="0" smtClean="0">
                <a:cs typeface="+mj-cs"/>
              </a:rPr>
              <a:t>(2 of 2)</a:t>
            </a:r>
          </a:p>
        </p:txBody>
      </p:sp>
      <p:sp>
        <p:nvSpPr>
          <p:cNvPr id="197635" name="Rectangle 5"/>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a:lstStyle/>
          <a:p>
            <a:r>
              <a:rPr lang="en-US" altLang="en-US"/>
              <a:t>Sport injuries</a:t>
            </a:r>
          </a:p>
          <a:p>
            <a:pPr lvl="1"/>
            <a:r>
              <a:rPr lang="en-US" altLang="en-US"/>
              <a:t>Children are often injured in organized sports activities.</a:t>
            </a:r>
          </a:p>
          <a:p>
            <a:pPr lvl="1"/>
            <a:r>
              <a:rPr lang="en-US" altLang="en-US"/>
              <a:t>Head and neck injuries can occur in contact sports such as football, wrestling, ice hockey, field hockey, soccer, or lacrosse.</a:t>
            </a:r>
          </a:p>
          <a:p>
            <a:pPr lvl="1"/>
            <a:r>
              <a:rPr lang="en-US" altLang="en-US"/>
              <a:t>Remember to immoblilze cervical spine.</a:t>
            </a:r>
          </a:p>
          <a:p>
            <a:pPr lvl="2"/>
            <a:r>
              <a:rPr lang="en-US" altLang="en-US"/>
              <a:t>Be familiar with protocols for helmet removal.</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6" name="Title 1"/>
          <p:cNvSpPr>
            <a:spLocks noGrp="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(1 of 14)</a:t>
            </a:r>
          </a:p>
        </p:txBody>
      </p:sp>
      <p:sp>
        <p:nvSpPr>
          <p:cNvPr id="19865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Head injuries</a:t>
            </a:r>
          </a:p>
          <a:p>
            <a:pPr lvl="1">
              <a:spcBef>
                <a:spcPct val="35000"/>
              </a:spcBef>
            </a:pPr>
            <a:r>
              <a:rPr lang="en-US" altLang="en-US"/>
              <a:t>Common in children because the size of the head in relation to the body</a:t>
            </a:r>
          </a:p>
          <a:p>
            <a:pPr lvl="1">
              <a:spcBef>
                <a:spcPct val="35000"/>
              </a:spcBef>
            </a:pPr>
            <a:r>
              <a:rPr lang="en-US" altLang="en-US"/>
              <a:t>Infant has softer, thinner skull.</a:t>
            </a:r>
          </a:p>
          <a:p>
            <a:pPr lvl="2"/>
            <a:r>
              <a:rPr lang="en-US" altLang="en-US" sz="2400"/>
              <a:t>May result in brain injury</a:t>
            </a:r>
          </a:p>
          <a:p>
            <a:pPr lvl="1">
              <a:spcBef>
                <a:spcPct val="35000"/>
              </a:spcBef>
            </a:pPr>
            <a:r>
              <a:rPr lang="en-US" altLang="en-US"/>
              <a:t>Scalp and facial vessels may cause great deal of blood loss if not controlled.</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(2 of 14)</a:t>
            </a:r>
          </a:p>
        </p:txBody>
      </p:sp>
      <p:sp>
        <p:nvSpPr>
          <p:cNvPr id="1996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Head injuries (cont</a:t>
            </a:r>
            <a:r>
              <a:rPr lang="ja-JP" altLang="en-US"/>
              <a:t>’</a:t>
            </a:r>
            <a:r>
              <a:rPr lang="en-US" altLang="ja-JP"/>
              <a:t>d)</a:t>
            </a:r>
          </a:p>
          <a:p>
            <a:pPr lvl="1">
              <a:spcBef>
                <a:spcPct val="35000"/>
              </a:spcBef>
            </a:pPr>
            <a:r>
              <a:rPr lang="en-US" altLang="en-US"/>
              <a:t>Nausea and vomiting are common signs and symptoms of a head injury in children.</a:t>
            </a:r>
          </a:p>
          <a:p>
            <a:pPr lvl="2"/>
            <a:r>
              <a:rPr lang="en-US" altLang="en-US" sz="2400"/>
              <a:t>Easy to mistake for abdominal injury or illness</a:t>
            </a:r>
          </a:p>
          <a:p>
            <a:pPr lvl="2"/>
            <a:r>
              <a:rPr lang="en-US" altLang="en-US" sz="2400"/>
              <a:t>Should suspect a serious head injury in any child who experiences nausea and vomiting after a traumatic event</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4"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(3 of 14)</a:t>
            </a:r>
          </a:p>
        </p:txBody>
      </p:sp>
      <p:sp>
        <p:nvSpPr>
          <p:cNvPr id="2007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Immobilization </a:t>
            </a:r>
          </a:p>
          <a:p>
            <a:pPr lvl="1">
              <a:spcBef>
                <a:spcPct val="35000"/>
              </a:spcBef>
            </a:pPr>
            <a:r>
              <a:rPr lang="en-US" altLang="en-US" dirty="0">
                <a:solidFill>
                  <a:srgbClr val="FF0000"/>
                </a:solidFill>
              </a:rPr>
              <a:t>Necessary for all children with possible head or spinal injuries after a traumatic event</a:t>
            </a:r>
          </a:p>
          <a:p>
            <a:pPr lvl="1">
              <a:spcBef>
                <a:spcPct val="35000"/>
              </a:spcBef>
            </a:pPr>
            <a:r>
              <a:rPr lang="en-US" altLang="en-US" dirty="0"/>
              <a:t>Immobilization can be difficult because of the child’s body proportions.</a:t>
            </a:r>
          </a:p>
          <a:p>
            <a:pPr lvl="1">
              <a:spcBef>
                <a:spcPct val="35000"/>
              </a:spcBef>
            </a:pPr>
            <a:r>
              <a:rPr lang="en-US" altLang="en-US" dirty="0"/>
              <a:t>Younger children require padding under the torso to maintain a neutral position.</a:t>
            </a:r>
          </a:p>
          <a:p>
            <a:pPr lvl="1">
              <a:spcBef>
                <a:spcPct val="35000"/>
              </a:spcBef>
            </a:pPr>
            <a:r>
              <a:rPr lang="en-US" altLang="en-US" dirty="0"/>
              <a:t>May be necessary to immobilize child in a car seat</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8"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(4 of 14)</a:t>
            </a:r>
          </a:p>
        </p:txBody>
      </p:sp>
      <p:sp>
        <p:nvSpPr>
          <p:cNvPr id="2017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Immobilization (cont</a:t>
            </a:r>
            <a:r>
              <a:rPr lang="ja-JP" altLang="en-US"/>
              <a:t>’</a:t>
            </a:r>
            <a:r>
              <a:rPr lang="en-US" altLang="ja-JP"/>
              <a:t>d)</a:t>
            </a:r>
          </a:p>
          <a:p>
            <a:pPr lvl="1">
              <a:spcBef>
                <a:spcPct val="35000"/>
              </a:spcBef>
            </a:pPr>
            <a:r>
              <a:rPr lang="en-US" altLang="en-US"/>
              <a:t>Around 8 to 10 years of age, children no longer require padding under the torso and can lie supine on the backboard.</a:t>
            </a:r>
          </a:p>
          <a:p>
            <a:pPr lvl="1">
              <a:spcBef>
                <a:spcPct val="35000"/>
              </a:spcBef>
            </a:pPr>
            <a:r>
              <a:rPr lang="en-US" altLang="en-US"/>
              <a:t>Padding will be required along the sides to properly secure the child on an adult-sized backboard.</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(5 of 14)</a:t>
            </a:r>
          </a:p>
        </p:txBody>
      </p:sp>
      <p:sp>
        <p:nvSpPr>
          <p:cNvPr id="2027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Chest injuries</a:t>
            </a:r>
          </a:p>
          <a:p>
            <a:pPr lvl="1">
              <a:spcBef>
                <a:spcPct val="35000"/>
              </a:spcBef>
            </a:pPr>
            <a:r>
              <a:rPr lang="en-US" altLang="en-US"/>
              <a:t>Usually the result of blunt trauma </a:t>
            </a:r>
          </a:p>
          <a:p>
            <a:pPr lvl="1">
              <a:spcBef>
                <a:spcPct val="35000"/>
              </a:spcBef>
            </a:pPr>
            <a:r>
              <a:rPr lang="en-US" altLang="en-US"/>
              <a:t>Chest wall flexibility in children can produce a flail chest.</a:t>
            </a:r>
          </a:p>
          <a:p>
            <a:pPr lvl="2"/>
            <a:r>
              <a:rPr lang="en-US" altLang="en-US" sz="2400"/>
              <a:t>May be injuries within the chest even though there may be no sign of external injury</a:t>
            </a:r>
          </a:p>
          <a:p>
            <a:pPr lvl="2"/>
            <a:r>
              <a:rPr lang="en-US" altLang="en-US" sz="2400"/>
              <a:t>Pediatric patients are managed in the same way as adults.</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(6 of 14)</a:t>
            </a:r>
          </a:p>
        </p:txBody>
      </p:sp>
      <p:sp>
        <p:nvSpPr>
          <p:cNvPr id="2037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Abdominal injuries</a:t>
            </a:r>
          </a:p>
          <a:p>
            <a:pPr lvl="1">
              <a:spcBef>
                <a:spcPct val="35000"/>
              </a:spcBef>
            </a:pPr>
            <a:r>
              <a:rPr lang="en-US" altLang="en-US"/>
              <a:t>Common in children</a:t>
            </a:r>
          </a:p>
          <a:p>
            <a:pPr lvl="2"/>
            <a:r>
              <a:rPr lang="en-US" altLang="en-US" sz="2400"/>
              <a:t>Children can compensate for blood loss better than adults.</a:t>
            </a:r>
          </a:p>
          <a:p>
            <a:pPr lvl="2"/>
            <a:r>
              <a:rPr lang="en-US" altLang="en-US" sz="2400"/>
              <a:t>Children can have a serious injury without early external evidence of a problem.</a:t>
            </a:r>
          </a:p>
          <a:p>
            <a:pPr lvl="1">
              <a:spcBef>
                <a:spcPct val="35000"/>
              </a:spcBef>
            </a:pPr>
            <a:r>
              <a:rPr lang="en-US" altLang="en-US"/>
              <a:t>Monitor all children for signs of shock.</a:t>
            </a:r>
          </a:p>
          <a:p>
            <a:pPr lvl="1">
              <a:spcBef>
                <a:spcPct val="35000"/>
              </a:spcBef>
            </a:pPr>
            <a:r>
              <a:rPr lang="en-US" altLang="en-US"/>
              <a:t>If signs of shock are evident, prevent hypothermia with blankets.</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810"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(7 of 14)</a:t>
            </a:r>
          </a:p>
        </p:txBody>
      </p:sp>
      <p:pic>
        <p:nvPicPr>
          <p:cNvPr id="204803" name="Picture 4" descr="\\172.16.33.26\Art\OUTPUT\JB LEARNING\EMT_11E_ITK_PPT WORK\Ch34\9781284080179_CH34_CP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325" y="1273175"/>
            <a:ext cx="447675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924300" y="5594350"/>
            <a:ext cx="2790825" cy="230188"/>
          </a:xfrm>
          <a:prstGeom prst="rect">
            <a:avLst/>
          </a:prstGeom>
        </p:spPr>
        <p:txBody>
          <a:bodyPr>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834"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(8 of 14)</a:t>
            </a:r>
          </a:p>
        </p:txBody>
      </p:sp>
      <p:sp>
        <p:nvSpPr>
          <p:cNvPr id="2058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Burns</a:t>
            </a:r>
          </a:p>
          <a:p>
            <a:pPr lvl="1">
              <a:spcBef>
                <a:spcPct val="35000"/>
              </a:spcBef>
            </a:pPr>
            <a:r>
              <a:rPr lang="en-US" altLang="en-US"/>
              <a:t>Burns to children are considered more serious than burns to adults.</a:t>
            </a:r>
          </a:p>
          <a:p>
            <a:pPr lvl="2"/>
            <a:r>
              <a:rPr lang="en-US" altLang="en-US" sz="2400"/>
              <a:t>Have more surface area to relative total body mass, which means greater fluid and heat loss</a:t>
            </a:r>
          </a:p>
          <a:p>
            <a:pPr lvl="2"/>
            <a:r>
              <a:rPr lang="en-US" altLang="en-US" sz="2400"/>
              <a:t>Do not tolerate burns as well as adults</a:t>
            </a:r>
          </a:p>
          <a:p>
            <a:pPr lvl="2"/>
            <a:r>
              <a:rPr lang="en-US" altLang="en-US" sz="2400"/>
              <a:t>More likely to go into shock, develop hypothermia, and experience airway problems</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(9 of 14)</a:t>
            </a:r>
          </a:p>
        </p:txBody>
      </p:sp>
      <p:sp>
        <p:nvSpPr>
          <p:cNvPr id="2068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Burns (cont</a:t>
            </a:r>
            <a:r>
              <a:rPr lang="ja-JP" altLang="en-US"/>
              <a:t>’</a:t>
            </a:r>
            <a:r>
              <a:rPr lang="en-US" altLang="ja-JP"/>
              <a:t>d)</a:t>
            </a:r>
          </a:p>
          <a:p>
            <a:pPr lvl="1">
              <a:spcBef>
                <a:spcPct val="35000"/>
              </a:spcBef>
            </a:pPr>
            <a:r>
              <a:rPr lang="en-US" altLang="en-US"/>
              <a:t>Common ways that children are burned:</a:t>
            </a:r>
          </a:p>
          <a:p>
            <a:pPr lvl="2"/>
            <a:r>
              <a:rPr lang="en-US" altLang="en-US" sz="2400"/>
              <a:t>Exposure to hot substances</a:t>
            </a:r>
          </a:p>
          <a:p>
            <a:pPr lvl="2"/>
            <a:r>
              <a:rPr lang="en-US" altLang="en-US" sz="2400"/>
              <a:t>Hot items on a stove</a:t>
            </a:r>
          </a:p>
          <a:p>
            <a:pPr lvl="2"/>
            <a:r>
              <a:rPr lang="en-US" altLang="en-US" sz="2400"/>
              <a:t>Exposure to caustic substances</a:t>
            </a:r>
          </a:p>
          <a:p>
            <a:pPr lvl="1">
              <a:spcBef>
                <a:spcPct val="35000"/>
              </a:spcBef>
            </a:pPr>
            <a:r>
              <a:rPr lang="en-US" altLang="en-US"/>
              <a:t>Infection is a common problem.</a:t>
            </a:r>
          </a:p>
          <a:p>
            <a:pPr lvl="2"/>
            <a:r>
              <a:rPr lang="en-US" altLang="en-US" sz="2400"/>
              <a:t>Burned skin cannot resist infection as effectively.</a:t>
            </a:r>
          </a:p>
          <a:p>
            <a:pPr lvl="2"/>
            <a:r>
              <a:rPr lang="en-US" altLang="en-US" sz="2400"/>
              <a:t>Sterile techniques should be used when handling skin.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7"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(1 of 10)</a:t>
            </a:r>
          </a:p>
        </p:txBody>
      </p:sp>
      <p:sp>
        <p:nvSpPr>
          <p:cNvPr id="51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eaLnBrk="1" hangingPunct="1">
              <a:buFontTx/>
              <a:buNone/>
            </a:pPr>
            <a:r>
              <a:rPr lang="en-US" altLang="en-US" b="1" dirty="0"/>
              <a:t>Special Patient Populations</a:t>
            </a:r>
          </a:p>
          <a:p>
            <a:pPr marL="0" indent="0" eaLnBrk="1" hangingPunct="1">
              <a:spcBef>
                <a:spcPct val="35000"/>
              </a:spcBef>
              <a:buFontTx/>
              <a:buNone/>
            </a:pPr>
            <a:r>
              <a:rPr lang="en-US" altLang="en-US" dirty="0"/>
              <a:t>Applies a fundamental knowledge of the growth, development, and aging and assessment findings to provide basic emergency care and transportation for a patient with special needs.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Grp="1" noChangeArrowheads="1"/>
          </p:cNvSpPr>
          <p:nvPr>
            <p:ph type="title"/>
          </p:nvPr>
        </p:nvSpPr>
        <p:spPr/>
        <p:txBody>
          <a:bodyPr/>
          <a:lstStyle/>
          <a:p>
            <a:pPr>
              <a:lnSpc>
                <a:spcPct val="85000"/>
              </a:lnSpc>
              <a:defRPr/>
            </a:pPr>
            <a:r>
              <a:rPr lang="en-US" dirty="0"/>
              <a:t>The Infant </a:t>
            </a:r>
            <a:r>
              <a:rPr lang="en-US" sz="2800" b="0" dirty="0" smtClean="0">
                <a:cs typeface="+mj-cs"/>
              </a:rPr>
              <a:t>(5 of 7)</a:t>
            </a:r>
          </a:p>
        </p:txBody>
      </p:sp>
      <p:sp>
        <p:nvSpPr>
          <p:cNvPr id="235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6 to 12 months</a:t>
            </a:r>
          </a:p>
          <a:p>
            <a:pPr lvl="1">
              <a:spcBef>
                <a:spcPct val="35000"/>
              </a:spcBef>
            </a:pPr>
            <a:r>
              <a:rPr lang="en-US" altLang="en-US"/>
              <a:t>Infants begin to babble.</a:t>
            </a:r>
          </a:p>
          <a:p>
            <a:pPr lvl="1">
              <a:spcBef>
                <a:spcPct val="35000"/>
              </a:spcBef>
            </a:pPr>
            <a:r>
              <a:rPr lang="en-US" altLang="en-US"/>
              <a:t>Say their first word by their first year</a:t>
            </a:r>
          </a:p>
          <a:p>
            <a:pPr lvl="1">
              <a:spcBef>
                <a:spcPct val="35000"/>
              </a:spcBef>
            </a:pPr>
            <a:r>
              <a:rPr lang="en-US" altLang="en-US"/>
              <a:t>Learn to sit without support</a:t>
            </a:r>
          </a:p>
          <a:p>
            <a:pPr lvl="1">
              <a:spcBef>
                <a:spcPct val="35000"/>
              </a:spcBef>
            </a:pPr>
            <a:r>
              <a:rPr lang="en-US" altLang="en-US"/>
              <a:t>Begin to crawl and finally walk</a:t>
            </a:r>
          </a:p>
          <a:p>
            <a:pPr lvl="2"/>
            <a:r>
              <a:rPr lang="en-US" altLang="en-US" sz="2400"/>
              <a:t>Predisposes age group to increased exposure to physical danger</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(10 of 14)</a:t>
            </a:r>
          </a:p>
        </p:txBody>
      </p:sp>
      <p:sp>
        <p:nvSpPr>
          <p:cNvPr id="2078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Burns (cont</a:t>
            </a:r>
            <a:r>
              <a:rPr lang="ja-JP" altLang="en-US"/>
              <a:t>’</a:t>
            </a:r>
            <a:r>
              <a:rPr lang="en-US" altLang="ja-JP"/>
              <a:t>d)</a:t>
            </a:r>
          </a:p>
          <a:p>
            <a:pPr lvl="1">
              <a:spcBef>
                <a:spcPct val="35000"/>
              </a:spcBef>
            </a:pPr>
            <a:r>
              <a:rPr lang="en-US" altLang="en-US"/>
              <a:t>Should consider child abuse in any burn situation</a:t>
            </a:r>
          </a:p>
          <a:p>
            <a:pPr lvl="2"/>
            <a:r>
              <a:rPr lang="en-US" altLang="en-US" sz="2400"/>
              <a:t>Report any information about suspicions.</a:t>
            </a:r>
          </a:p>
          <a:p>
            <a:pPr lvl="1">
              <a:spcBef>
                <a:spcPct val="35000"/>
              </a:spcBef>
            </a:pPr>
            <a:r>
              <a:rPr lang="en-US" altLang="en-US"/>
              <a:t>Severity</a:t>
            </a:r>
          </a:p>
          <a:p>
            <a:pPr lvl="2"/>
            <a:r>
              <a:rPr lang="en-US" altLang="en-US" sz="2400"/>
              <a:t>Minor</a:t>
            </a:r>
          </a:p>
          <a:p>
            <a:pPr lvl="2"/>
            <a:r>
              <a:rPr lang="en-US" altLang="en-US" sz="2400"/>
              <a:t>Moderate</a:t>
            </a:r>
          </a:p>
          <a:p>
            <a:pPr lvl="2"/>
            <a:r>
              <a:rPr lang="en-US" altLang="en-US" sz="2400"/>
              <a:t>Critical</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906"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(11 of 14)</a:t>
            </a:r>
          </a:p>
        </p:txBody>
      </p:sp>
      <p:sp>
        <p:nvSpPr>
          <p:cNvPr id="2088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Burns (cont</a:t>
            </a:r>
            <a:r>
              <a:rPr lang="ja-JP" altLang="en-US"/>
              <a:t>’</a:t>
            </a:r>
            <a:r>
              <a:rPr lang="en-US" altLang="ja-JP"/>
              <a:t>d)</a:t>
            </a:r>
          </a:p>
          <a:p>
            <a:pPr lvl="1">
              <a:spcBef>
                <a:spcPct val="35000"/>
              </a:spcBef>
            </a:pPr>
            <a:r>
              <a:rPr lang="en-US" altLang="en-US"/>
              <a:t>Pediatric patients are managed in the same manner as adults.</a:t>
            </a:r>
          </a:p>
          <a:p>
            <a:pPr lvl="2"/>
            <a:r>
              <a:rPr lang="en-US" altLang="en-US" sz="2400"/>
              <a:t>Prevent hypothermia if shock is suspected.</a:t>
            </a:r>
          </a:p>
          <a:p>
            <a:pPr lvl="2"/>
            <a:r>
              <a:rPr lang="en-US" altLang="en-US" sz="2400"/>
              <a:t>If patient shows bradycardia, ventilate.</a:t>
            </a:r>
          </a:p>
          <a:p>
            <a:pPr lvl="2"/>
            <a:r>
              <a:rPr lang="en-US" altLang="en-US" sz="2400"/>
              <a:t>Monitor the patient during transport.</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(12 of 14)</a:t>
            </a:r>
          </a:p>
        </p:txBody>
      </p:sp>
      <p:sp>
        <p:nvSpPr>
          <p:cNvPr id="2099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Injuries to the extremities</a:t>
            </a:r>
          </a:p>
          <a:p>
            <a:pPr lvl="1">
              <a:spcBef>
                <a:spcPct val="35000"/>
              </a:spcBef>
            </a:pPr>
            <a:r>
              <a:rPr lang="en-US" altLang="en-US"/>
              <a:t>Children have immature bones with active growth centers.</a:t>
            </a:r>
          </a:p>
          <a:p>
            <a:pPr lvl="1">
              <a:spcBef>
                <a:spcPct val="35000"/>
              </a:spcBef>
            </a:pPr>
            <a:r>
              <a:rPr lang="en-US" altLang="en-US"/>
              <a:t>Growth of long bones occurs from the ends at specialized growth plates.</a:t>
            </a:r>
          </a:p>
          <a:p>
            <a:pPr lvl="2"/>
            <a:r>
              <a:rPr lang="en-US" altLang="en-US" sz="2400"/>
              <a:t>Potential weak spots</a:t>
            </a:r>
          </a:p>
          <a:p>
            <a:pPr lvl="2"/>
            <a:r>
              <a:rPr lang="en-US" altLang="en-US" sz="2400"/>
              <a:t>Incomplete or greenstick fractures can occur.</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954"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(13 of 14)</a:t>
            </a:r>
          </a:p>
        </p:txBody>
      </p:sp>
      <p:sp>
        <p:nvSpPr>
          <p:cNvPr id="2109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Injuries to the extremities (cont</a:t>
            </a:r>
            <a:r>
              <a:rPr lang="ja-JP" altLang="en-US"/>
              <a:t>’</a:t>
            </a:r>
            <a:r>
              <a:rPr lang="en-US" altLang="ja-JP"/>
              <a:t>d)</a:t>
            </a:r>
          </a:p>
          <a:p>
            <a:pPr lvl="1">
              <a:spcBef>
                <a:spcPct val="35000"/>
              </a:spcBef>
            </a:pPr>
            <a:r>
              <a:rPr lang="en-US" altLang="en-US"/>
              <a:t>Generally, extremity injuries in children are managed in the same manner as adults.</a:t>
            </a:r>
          </a:p>
          <a:p>
            <a:pPr lvl="2"/>
            <a:r>
              <a:rPr lang="en-US" altLang="en-US" sz="2400"/>
              <a:t>Painful deformed limbs with evidence of broken bones should be splinted.</a:t>
            </a:r>
          </a:p>
          <a:p>
            <a:pPr lvl="3"/>
            <a:r>
              <a:rPr lang="en-US" altLang="en-US" sz="2400"/>
              <a:t>Should not attempt to use adult immobilization devices on pediatric patient</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Rectangle 2"/>
          <p:cNvSpPr>
            <a:spLocks noGrp="1" noChangeArrowheads="1"/>
          </p:cNvSpPr>
          <p:nvPr>
            <p:ph type="title"/>
          </p:nvPr>
        </p:nvSpPr>
        <p:spPr/>
        <p:txBody>
          <a:bodyPr/>
          <a:lstStyle/>
          <a:p>
            <a:pPr>
              <a:lnSpc>
                <a:spcPct val="85000"/>
              </a:lnSpc>
              <a:defRPr/>
            </a:pPr>
            <a:r>
              <a:rPr lang="en-US" dirty="0" smtClean="0">
                <a:cs typeface="+mj-cs"/>
              </a:rPr>
              <a:t>Injuries to Specific Body Systems </a:t>
            </a:r>
            <a:r>
              <a:rPr lang="en-US" sz="2800" b="0" dirty="0" smtClean="0">
                <a:cs typeface="+mj-cs"/>
              </a:rPr>
              <a:t>(14 of 14)</a:t>
            </a:r>
          </a:p>
        </p:txBody>
      </p:sp>
      <p:sp>
        <p:nvSpPr>
          <p:cNvPr id="2119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Pain management</a:t>
            </a:r>
          </a:p>
          <a:p>
            <a:pPr lvl="1"/>
            <a:r>
              <a:rPr lang="en-US" altLang="en-US"/>
              <a:t>First step is recognizing the patient is in pain.</a:t>
            </a:r>
          </a:p>
          <a:p>
            <a:pPr lvl="1"/>
            <a:r>
              <a:rPr lang="en-US" altLang="en-US"/>
              <a:t>Look for visual clues and use the Wong-Baker FACES pain scale.</a:t>
            </a:r>
          </a:p>
          <a:p>
            <a:pPr lvl="1">
              <a:spcBef>
                <a:spcPct val="35000"/>
              </a:spcBef>
            </a:pPr>
            <a:r>
              <a:rPr lang="en-US" altLang="en-US"/>
              <a:t>Interventions are limited to positioning, ice packs, and extremity elevation.</a:t>
            </a:r>
          </a:p>
          <a:p>
            <a:pPr lvl="2">
              <a:spcBef>
                <a:spcPct val="35000"/>
              </a:spcBef>
            </a:pPr>
            <a:r>
              <a:rPr lang="en-US" altLang="en-US"/>
              <a:t>Will decrease pain and swelling to injury site</a:t>
            </a:r>
          </a:p>
          <a:p>
            <a:pPr lvl="1">
              <a:spcBef>
                <a:spcPct val="35000"/>
              </a:spcBef>
            </a:pPr>
            <a:r>
              <a:rPr lang="en-US" altLang="en-US"/>
              <a:t>ALS interventions may be needed.</a:t>
            </a:r>
          </a:p>
          <a:p>
            <a:pPr lvl="1">
              <a:spcBef>
                <a:spcPct val="35000"/>
              </a:spcBef>
            </a:pPr>
            <a:r>
              <a:rPr lang="en-US" altLang="en-US"/>
              <a:t>Another important tool is kindness and providing emotional support.</a:t>
            </a: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2" name="Title 1"/>
          <p:cNvSpPr>
            <a:spLocks noGrp="1"/>
          </p:cNvSpPr>
          <p:nvPr>
            <p:ph type="title"/>
          </p:nvPr>
        </p:nvSpPr>
        <p:spPr/>
        <p:txBody>
          <a:bodyPr/>
          <a:lstStyle/>
          <a:p>
            <a:pPr>
              <a:lnSpc>
                <a:spcPct val="85000"/>
              </a:lnSpc>
              <a:defRPr/>
            </a:pPr>
            <a:r>
              <a:rPr lang="en-US" dirty="0" smtClean="0">
                <a:cs typeface="+mj-cs"/>
              </a:rPr>
              <a:t>Disaster Management </a:t>
            </a:r>
            <a:r>
              <a:rPr lang="en-US" sz="2800" b="0" dirty="0" smtClean="0">
                <a:cs typeface="+mj-cs"/>
              </a:rPr>
              <a:t>(1 of 4)</a:t>
            </a:r>
          </a:p>
        </p:txBody>
      </p:sp>
      <p:sp>
        <p:nvSpPr>
          <p:cNvPr id="21299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JumpSTART triage system</a:t>
            </a:r>
          </a:p>
          <a:p>
            <a:pPr lvl="1">
              <a:spcBef>
                <a:spcPct val="35000"/>
              </a:spcBef>
            </a:pPr>
            <a:r>
              <a:rPr lang="en-US" altLang="en-US"/>
              <a:t>Intended for patients younger than age 8 years and weighing less than 100 lb</a:t>
            </a:r>
          </a:p>
          <a:p>
            <a:pPr lvl="1">
              <a:spcBef>
                <a:spcPct val="35000"/>
              </a:spcBef>
            </a:pPr>
            <a:r>
              <a:rPr lang="en-US" altLang="en-US"/>
              <a:t>Four triage categories</a:t>
            </a:r>
          </a:p>
          <a:p>
            <a:pPr lvl="2"/>
            <a:r>
              <a:rPr lang="en-US" altLang="en-US" sz="2400"/>
              <a:t>Green</a:t>
            </a:r>
          </a:p>
          <a:p>
            <a:pPr lvl="2"/>
            <a:r>
              <a:rPr lang="en-US" altLang="en-US" sz="2400"/>
              <a:t>Yellow</a:t>
            </a:r>
          </a:p>
          <a:p>
            <a:pPr lvl="2"/>
            <a:r>
              <a:rPr lang="en-US" altLang="en-US" sz="2400"/>
              <a:t>Red</a:t>
            </a:r>
          </a:p>
          <a:p>
            <a:pPr lvl="2"/>
            <a:r>
              <a:rPr lang="en-US" altLang="en-US" sz="2400"/>
              <a:t>Black</a:t>
            </a: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6" name="Title 1"/>
          <p:cNvSpPr>
            <a:spLocks noGrp="1"/>
          </p:cNvSpPr>
          <p:nvPr>
            <p:ph type="title"/>
          </p:nvPr>
        </p:nvSpPr>
        <p:spPr/>
        <p:txBody>
          <a:bodyPr/>
          <a:lstStyle/>
          <a:p>
            <a:pPr>
              <a:lnSpc>
                <a:spcPct val="85000"/>
              </a:lnSpc>
              <a:defRPr/>
            </a:pPr>
            <a:r>
              <a:rPr lang="en-US" dirty="0" smtClean="0">
                <a:cs typeface="+mj-cs"/>
              </a:rPr>
              <a:t>Disaster Management </a:t>
            </a:r>
            <a:r>
              <a:rPr lang="en-US" sz="2800" b="0" dirty="0" smtClean="0">
                <a:cs typeface="+mj-cs"/>
              </a:rPr>
              <a:t>(2 of 4)</a:t>
            </a:r>
          </a:p>
        </p:txBody>
      </p:sp>
      <p:sp>
        <p:nvSpPr>
          <p:cNvPr id="21401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JumpSTART triage system (cont</a:t>
            </a:r>
            <a:r>
              <a:rPr lang="ja-JP" altLang="en-US"/>
              <a:t>’</a:t>
            </a:r>
            <a:r>
              <a:rPr lang="en-US" altLang="ja-JP"/>
              <a:t>d)</a:t>
            </a:r>
          </a:p>
          <a:p>
            <a:pPr lvl="1">
              <a:spcBef>
                <a:spcPct val="35000"/>
              </a:spcBef>
            </a:pPr>
            <a:r>
              <a:rPr lang="en-US" altLang="en-US"/>
              <a:t>Green: minor; not in need of immediate treatment</a:t>
            </a:r>
          </a:p>
          <a:p>
            <a:pPr lvl="2"/>
            <a:r>
              <a:rPr lang="en-US" altLang="en-US" sz="2400"/>
              <a:t>Able to walk (except in infants)</a:t>
            </a:r>
          </a:p>
          <a:p>
            <a:pPr lvl="1">
              <a:spcBef>
                <a:spcPct val="35000"/>
              </a:spcBef>
            </a:pPr>
            <a:r>
              <a:rPr lang="en-US" altLang="en-US"/>
              <a:t>Yellow: delayed treatment</a:t>
            </a:r>
          </a:p>
          <a:p>
            <a:pPr lvl="2"/>
            <a:r>
              <a:rPr lang="en-US" altLang="en-US" sz="2400"/>
              <a:t>Presence of spontaneous breathing, with peripheral pulse, responsive to painful stimuli</a:t>
            </a: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050" name="Title 1"/>
          <p:cNvSpPr>
            <a:spLocks noGrp="1"/>
          </p:cNvSpPr>
          <p:nvPr>
            <p:ph type="title"/>
          </p:nvPr>
        </p:nvSpPr>
        <p:spPr/>
        <p:txBody>
          <a:bodyPr/>
          <a:lstStyle/>
          <a:p>
            <a:pPr>
              <a:lnSpc>
                <a:spcPct val="85000"/>
              </a:lnSpc>
              <a:defRPr/>
            </a:pPr>
            <a:r>
              <a:rPr lang="en-US" dirty="0" smtClean="0">
                <a:cs typeface="+mj-cs"/>
              </a:rPr>
              <a:t>Disaster Management </a:t>
            </a:r>
            <a:r>
              <a:rPr lang="en-US" sz="2800" b="0" dirty="0" smtClean="0">
                <a:cs typeface="+mj-cs"/>
              </a:rPr>
              <a:t>(3 of 4)</a:t>
            </a:r>
          </a:p>
        </p:txBody>
      </p:sp>
      <p:sp>
        <p:nvSpPr>
          <p:cNvPr id="21504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JumpSTART triage system (cont</a:t>
            </a:r>
            <a:r>
              <a:rPr lang="ja-JP" altLang="en-US"/>
              <a:t>’</a:t>
            </a:r>
            <a:r>
              <a:rPr lang="en-US" altLang="ja-JP"/>
              <a:t>d)</a:t>
            </a:r>
          </a:p>
          <a:p>
            <a:pPr lvl="1">
              <a:spcBef>
                <a:spcPct val="35000"/>
              </a:spcBef>
            </a:pPr>
            <a:r>
              <a:rPr lang="en-US" altLang="en-US"/>
              <a:t>Red: immediate response</a:t>
            </a:r>
          </a:p>
          <a:p>
            <a:pPr lvl="2"/>
            <a:r>
              <a:rPr lang="en-US" altLang="en-US" sz="2400"/>
              <a:t>Apnea responsive to positioning or rescue breathing; respiratory failure; breathing but without a pulse; or inappropriate painful response </a:t>
            </a:r>
          </a:p>
          <a:p>
            <a:pPr lvl="1"/>
            <a:r>
              <a:rPr lang="en-US" altLang="en-US"/>
              <a:t>Black: deceased or expectant deceased</a:t>
            </a:r>
          </a:p>
          <a:p>
            <a:pPr lvl="2"/>
            <a:r>
              <a:rPr lang="en-US" altLang="en-US" sz="2400"/>
              <a:t>Apneic without pulse, or apneic and unresponsive to rescue breathing</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Title 1"/>
          <p:cNvSpPr>
            <a:spLocks noGrp="1"/>
          </p:cNvSpPr>
          <p:nvPr>
            <p:ph type="title"/>
          </p:nvPr>
        </p:nvSpPr>
        <p:spPr>
          <a:xfrm>
            <a:off x="990600" y="228600"/>
            <a:ext cx="7467600" cy="914400"/>
          </a:xfrm>
        </p:spPr>
        <p:txBody>
          <a:bodyPr/>
          <a:lstStyle/>
          <a:p>
            <a:pPr>
              <a:lnSpc>
                <a:spcPct val="85000"/>
              </a:lnSpc>
              <a:defRPr/>
            </a:pPr>
            <a:r>
              <a:rPr lang="en-US" dirty="0" smtClean="0">
                <a:cs typeface="+mj-cs"/>
              </a:rPr>
              <a:t>Disaster Management </a:t>
            </a:r>
            <a:r>
              <a:rPr lang="en-US" sz="2800" b="0" dirty="0" smtClean="0">
                <a:cs typeface="+mj-cs"/>
              </a:rPr>
              <a:t>(4 of 4)</a:t>
            </a:r>
          </a:p>
        </p:txBody>
      </p:sp>
      <p:pic>
        <p:nvPicPr>
          <p:cNvPr id="216067" name="Picture 4" descr="\\172.16.33.26\Art\OUTPUT\JB LEARNING\EMT_11E_ITK_PPT WORK\Ch34\9781284080179_CH34_CP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000" y="1120775"/>
            <a:ext cx="20828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09900" y="5441950"/>
            <a:ext cx="2374900" cy="230188"/>
          </a:xfrm>
          <a:prstGeom prst="rect">
            <a:avLst/>
          </a:prstGeom>
        </p:spPr>
        <p:txBody>
          <a:bodyPr>
            <a:spAutoFit/>
          </a:bodyPr>
          <a:lstStyle/>
          <a:p>
            <a:pPr algn="r">
              <a:defRPr/>
            </a:pPr>
            <a:r>
              <a:rPr lang="en-IN" sz="900" dirty="0">
                <a:solidFill>
                  <a:schemeClr val="bg1"/>
                </a:solidFill>
                <a:latin typeface="+mj-lt"/>
              </a:rPr>
              <a:t>© Lou Romig MD, 2002.</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098" name="Title 1"/>
          <p:cNvSpPr>
            <a:spLocks noGrp="1"/>
          </p:cNvSpPr>
          <p:nvPr>
            <p:ph type="title"/>
          </p:nvPr>
        </p:nvSpPr>
        <p:spPr/>
        <p:txBody>
          <a:bodyPr/>
          <a:lstStyle/>
          <a:p>
            <a:pPr>
              <a:lnSpc>
                <a:spcPct val="85000"/>
              </a:lnSpc>
              <a:defRPr/>
            </a:pPr>
            <a:r>
              <a:rPr lang="en-US" dirty="0" smtClean="0">
                <a:cs typeface="+mj-cs"/>
              </a:rPr>
              <a:t>Child Abuse and Neglect</a:t>
            </a:r>
          </a:p>
        </p:txBody>
      </p:sp>
      <p:sp>
        <p:nvSpPr>
          <p:cNvPr id="21709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Any improper or excessive action that injures or otherwise harms a child</a:t>
            </a:r>
          </a:p>
          <a:p>
            <a:pPr lvl="1">
              <a:spcBef>
                <a:spcPct val="35000"/>
              </a:spcBef>
            </a:pPr>
            <a:r>
              <a:rPr lang="en-US" altLang="en-US"/>
              <a:t>Includes physical abuse, sexual abuse, neglect, and emotional abuse</a:t>
            </a:r>
          </a:p>
          <a:p>
            <a:pPr lvl="1">
              <a:spcBef>
                <a:spcPct val="35000"/>
              </a:spcBef>
            </a:pPr>
            <a:r>
              <a:rPr lang="en-US" altLang="en-US"/>
              <a:t>Over half a million children are victims of child abuse annually.</a:t>
            </a:r>
          </a:p>
          <a:p>
            <a:pPr lvl="1">
              <a:spcBef>
                <a:spcPct val="35000"/>
              </a:spcBef>
            </a:pPr>
            <a:r>
              <a:rPr lang="en-US" altLang="en-US"/>
              <a:t>Many children suffer life-threatening injuries.</a:t>
            </a:r>
          </a:p>
          <a:p>
            <a:pPr lvl="2"/>
            <a:r>
              <a:rPr lang="en-US" altLang="en-US" sz="2400"/>
              <a:t>If abuse is not reported, it is likely to happen again.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p:cNvSpPr>
            <a:spLocks noGrp="1" noChangeArrowheads="1"/>
          </p:cNvSpPr>
          <p:nvPr>
            <p:ph type="title"/>
          </p:nvPr>
        </p:nvSpPr>
        <p:spPr/>
        <p:txBody>
          <a:bodyPr/>
          <a:lstStyle/>
          <a:p>
            <a:pPr>
              <a:lnSpc>
                <a:spcPct val="85000"/>
              </a:lnSpc>
              <a:defRPr/>
            </a:pPr>
            <a:r>
              <a:rPr lang="en-US" dirty="0"/>
              <a:t>The Infant </a:t>
            </a:r>
            <a:r>
              <a:rPr lang="en-US" sz="2800" b="0" dirty="0" smtClean="0">
                <a:cs typeface="+mj-cs"/>
              </a:rPr>
              <a:t>(6 of 7)</a:t>
            </a:r>
          </a:p>
        </p:txBody>
      </p:sp>
      <p:sp>
        <p:nvSpPr>
          <p:cNvPr id="245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6 to 12 months (cont</a:t>
            </a:r>
            <a:r>
              <a:rPr lang="ja-JP" altLang="en-US"/>
              <a:t>’</a:t>
            </a:r>
            <a:r>
              <a:rPr lang="en-US" altLang="ja-JP"/>
              <a:t>d)</a:t>
            </a:r>
          </a:p>
          <a:p>
            <a:pPr lvl="1">
              <a:spcBef>
                <a:spcPct val="35000"/>
              </a:spcBef>
            </a:pPr>
            <a:r>
              <a:rPr lang="en-US" altLang="en-US"/>
              <a:t>Begin teething and exploring their world by putting objects in mouth</a:t>
            </a:r>
          </a:p>
          <a:p>
            <a:pPr lvl="2"/>
            <a:r>
              <a:rPr lang="en-US" altLang="en-US" sz="2400"/>
              <a:t>Higher risk of choking and poisonings</a:t>
            </a:r>
          </a:p>
          <a:p>
            <a:pPr lvl="1">
              <a:spcBef>
                <a:spcPct val="35000"/>
              </a:spcBef>
            </a:pPr>
            <a:r>
              <a:rPr lang="en-US" altLang="en-US"/>
              <a:t>May cry if separated from parents or caregivers</a:t>
            </a:r>
          </a:p>
          <a:p>
            <a:pPr lvl="2"/>
            <a:r>
              <a:rPr lang="en-US" altLang="en-US" sz="2400"/>
              <a:t>Called separation anxiety</a:t>
            </a:r>
          </a:p>
          <a:p>
            <a:pPr lvl="2"/>
            <a:r>
              <a:rPr lang="en-US" altLang="en-US" sz="2400"/>
              <a:t>Assess with caregiver nearby</a:t>
            </a:r>
          </a:p>
          <a:p>
            <a:pPr lvl="1"/>
            <a:r>
              <a:rPr lang="en-US" altLang="en-US" sz="2600"/>
              <a:t>Persistent crying or irritability can be symptoms of serious illness.</a:t>
            </a:r>
            <a:endParaRPr lang="en-US" altLang="en-US"/>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Title 1"/>
          <p:cNvSpPr>
            <a:spLocks noGrp="1"/>
          </p:cNvSpPr>
          <p:nvPr>
            <p:ph type="title"/>
          </p:nvPr>
        </p:nvSpPr>
        <p:spPr/>
        <p:txBody>
          <a:bodyPr/>
          <a:lstStyle/>
          <a:p>
            <a:pPr>
              <a:lnSpc>
                <a:spcPct val="85000"/>
              </a:lnSpc>
              <a:defRPr/>
            </a:pPr>
            <a:r>
              <a:rPr lang="en-US" dirty="0" smtClean="0">
                <a:cs typeface="+mj-cs"/>
              </a:rPr>
              <a:t>Signs of Abuse </a:t>
            </a:r>
            <a:r>
              <a:rPr lang="en-US" sz="2800" b="0" dirty="0" smtClean="0">
                <a:cs typeface="+mj-cs"/>
              </a:rPr>
              <a:t>(1 of 10)</a:t>
            </a:r>
          </a:p>
        </p:txBody>
      </p:sp>
      <p:sp>
        <p:nvSpPr>
          <p:cNvPr id="21811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You will be called to homes because of reported injury to a child.</a:t>
            </a:r>
          </a:p>
          <a:p>
            <a:pPr>
              <a:spcBef>
                <a:spcPct val="35000"/>
              </a:spcBef>
            </a:pPr>
            <a:r>
              <a:rPr lang="en-US" altLang="en-US"/>
              <a:t>Child abuse occurs in every socioeconomic status.</a:t>
            </a:r>
          </a:p>
          <a:p>
            <a:pPr lvl="1">
              <a:spcBef>
                <a:spcPct val="35000"/>
              </a:spcBef>
            </a:pPr>
            <a:r>
              <a:rPr lang="en-US" altLang="en-US"/>
              <a:t>Be aware of patient</a:t>
            </a:r>
            <a:r>
              <a:rPr lang="ja-JP" altLang="en-US"/>
              <a:t>’</a:t>
            </a:r>
            <a:r>
              <a:rPr lang="en-US" altLang="ja-JP"/>
              <a:t>s surroundings.</a:t>
            </a:r>
          </a:p>
          <a:p>
            <a:pPr lvl="1">
              <a:spcBef>
                <a:spcPct val="35000"/>
              </a:spcBef>
            </a:pPr>
            <a:r>
              <a:rPr lang="en-US" altLang="en-US"/>
              <a:t>Document findings objectively.</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Title 1"/>
          <p:cNvSpPr>
            <a:spLocks noGrp="1"/>
          </p:cNvSpPr>
          <p:nvPr>
            <p:ph type="title"/>
          </p:nvPr>
        </p:nvSpPr>
        <p:spPr/>
        <p:txBody>
          <a:bodyPr/>
          <a:lstStyle/>
          <a:p>
            <a:pPr>
              <a:lnSpc>
                <a:spcPct val="85000"/>
              </a:lnSpc>
              <a:defRPr/>
            </a:pPr>
            <a:r>
              <a:rPr lang="en-US" dirty="0" smtClean="0">
                <a:cs typeface="+mj-cs"/>
              </a:rPr>
              <a:t>Signs of Abuse </a:t>
            </a:r>
            <a:r>
              <a:rPr lang="en-US" sz="2800" b="0" dirty="0" smtClean="0">
                <a:cs typeface="+mj-cs"/>
              </a:rPr>
              <a:t>(2 of 10)</a:t>
            </a:r>
          </a:p>
        </p:txBody>
      </p:sp>
      <p:sp>
        <p:nvSpPr>
          <p:cNvPr id="21913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Ask yourself the following:</a:t>
            </a:r>
          </a:p>
          <a:p>
            <a:pPr lvl="1">
              <a:spcBef>
                <a:spcPct val="35000"/>
              </a:spcBef>
            </a:pPr>
            <a:r>
              <a:rPr lang="en-US" altLang="en-US" dirty="0"/>
              <a:t>Injury typical for age of child?</a:t>
            </a:r>
          </a:p>
          <a:p>
            <a:pPr lvl="1">
              <a:spcBef>
                <a:spcPct val="35000"/>
              </a:spcBef>
            </a:pPr>
            <a:r>
              <a:rPr lang="en-US" altLang="en-US" dirty="0"/>
              <a:t>MOI reported consistent with the injury?</a:t>
            </a:r>
          </a:p>
          <a:p>
            <a:pPr lvl="1">
              <a:spcBef>
                <a:spcPct val="35000"/>
              </a:spcBef>
            </a:pPr>
            <a:r>
              <a:rPr lang="en-US" altLang="en-US" dirty="0"/>
              <a:t>Caregiver behaving appropriately?</a:t>
            </a:r>
          </a:p>
          <a:p>
            <a:pPr lvl="1">
              <a:spcBef>
                <a:spcPct val="35000"/>
              </a:spcBef>
            </a:pPr>
            <a:r>
              <a:rPr lang="en-US" altLang="en-US" dirty="0"/>
              <a:t>Evidence of drinking or drug use at scene?</a:t>
            </a:r>
          </a:p>
          <a:p>
            <a:pPr lvl="1">
              <a:spcBef>
                <a:spcPct val="35000"/>
              </a:spcBef>
            </a:pPr>
            <a:r>
              <a:rPr lang="en-US" altLang="en-US" dirty="0">
                <a:solidFill>
                  <a:srgbClr val="FF0000"/>
                </a:solidFill>
              </a:rPr>
              <a:t>Delay in seeking care for the child</a:t>
            </a:r>
            <a:r>
              <a:rPr lang="en-US" altLang="en-US" dirty="0"/>
              <a:t>?</a:t>
            </a:r>
          </a:p>
          <a:p>
            <a:pPr lvl="1">
              <a:spcBef>
                <a:spcPct val="35000"/>
              </a:spcBef>
            </a:pPr>
            <a:r>
              <a:rPr lang="en-US" altLang="en-US" dirty="0"/>
              <a:t>Good relationship between child and caregiver or parent?</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170"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(3 of 10)</a:t>
            </a:r>
          </a:p>
        </p:txBody>
      </p:sp>
      <p:sp>
        <p:nvSpPr>
          <p:cNvPr id="2201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Ask yourself the following (cont</a:t>
            </a:r>
            <a:r>
              <a:rPr lang="ja-JP" altLang="en-US"/>
              <a:t>’</a:t>
            </a:r>
            <a:r>
              <a:rPr lang="en-US" altLang="ja-JP"/>
              <a:t>d):</a:t>
            </a:r>
          </a:p>
          <a:p>
            <a:pPr lvl="1">
              <a:spcBef>
                <a:spcPct val="35000"/>
              </a:spcBef>
            </a:pPr>
            <a:r>
              <a:rPr lang="en-US" altLang="en-US"/>
              <a:t>Are there multiple injuries at different stages of healing?</a:t>
            </a:r>
          </a:p>
          <a:p>
            <a:pPr lvl="1">
              <a:spcBef>
                <a:spcPct val="35000"/>
              </a:spcBef>
            </a:pPr>
            <a:r>
              <a:rPr lang="en-US" altLang="en-US"/>
              <a:t>Any unusual marks or bruises that may have been caused by cigarettes, grids, or branding injuries?</a:t>
            </a:r>
          </a:p>
          <a:p>
            <a:pPr lvl="1">
              <a:spcBef>
                <a:spcPct val="35000"/>
              </a:spcBef>
            </a:pPr>
            <a:r>
              <a:rPr lang="en-US" altLang="en-US"/>
              <a:t>Are there several types of injuries?</a:t>
            </a:r>
          </a:p>
          <a:p>
            <a:pPr lvl="1">
              <a:spcBef>
                <a:spcPct val="35000"/>
              </a:spcBef>
            </a:pPr>
            <a:r>
              <a:rPr lang="en-US" altLang="en-US"/>
              <a:t>Any burns on hands or feet that involve a glove distribution?</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(4 of 10)</a:t>
            </a:r>
          </a:p>
        </p:txBody>
      </p:sp>
      <p:sp>
        <p:nvSpPr>
          <p:cNvPr id="2211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Ask yourself the following (cont</a:t>
            </a:r>
            <a:r>
              <a:rPr lang="ja-JP" altLang="en-US"/>
              <a:t>’</a:t>
            </a:r>
            <a:r>
              <a:rPr lang="en-US" altLang="ja-JP"/>
              <a:t>d):</a:t>
            </a:r>
          </a:p>
          <a:p>
            <a:pPr lvl="1">
              <a:spcBef>
                <a:spcPct val="35000"/>
              </a:spcBef>
            </a:pPr>
            <a:r>
              <a:rPr lang="en-US" altLang="en-US"/>
              <a:t>Is there unexplained decreased level of consciousness?</a:t>
            </a:r>
          </a:p>
          <a:p>
            <a:pPr lvl="1">
              <a:spcBef>
                <a:spcPct val="35000"/>
              </a:spcBef>
            </a:pPr>
            <a:r>
              <a:rPr lang="en-US" altLang="en-US"/>
              <a:t>Is the child clean and an appropriate weight for his or her age?</a:t>
            </a:r>
          </a:p>
          <a:p>
            <a:pPr lvl="1">
              <a:spcBef>
                <a:spcPct val="35000"/>
              </a:spcBef>
            </a:pPr>
            <a:r>
              <a:rPr lang="en-US" altLang="en-US"/>
              <a:t>Is there any rectal or vaginal bleeding?</a:t>
            </a:r>
          </a:p>
          <a:p>
            <a:pPr lvl="1">
              <a:spcBef>
                <a:spcPct val="35000"/>
              </a:spcBef>
            </a:pPr>
            <a:r>
              <a:rPr lang="en-US" altLang="en-US"/>
              <a:t>What does the home look like? Clean or dirty? Warm or cold? Is there food?</a:t>
            </a: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8"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(5 of 10)</a:t>
            </a:r>
          </a:p>
        </p:txBody>
      </p:sp>
      <p:sp>
        <p:nvSpPr>
          <p:cNvPr id="222211" name="Rectangle 3"/>
          <p:cNvSpPr>
            <a:spLocks noGrp="1" noChangeArrowheads="1"/>
          </p:cNvSpPr>
          <p:nvPr>
            <p:ph type="body" idx="1"/>
          </p:nvPr>
        </p:nvSpPr>
        <p:spPr>
          <a:xfrm>
            <a:off x="5562600" y="1447800"/>
            <a:ext cx="28956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CHILD ABUSE mnemonic may help.</a:t>
            </a:r>
          </a:p>
        </p:txBody>
      </p:sp>
      <p:pic>
        <p:nvPicPr>
          <p:cNvPr id="222212" name="Picture 5" descr="\\172.16.33.26\Art\OUTPUT\JB LEARNING\EMT_11E_ITK_PPT WORK\Ch34\9781284080179_CH34_CTAB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76438"/>
            <a:ext cx="318770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082675" y="4738688"/>
            <a:ext cx="2790825" cy="230187"/>
          </a:xfrm>
          <a:prstGeom prst="rect">
            <a:avLst/>
          </a:prstGeom>
        </p:spPr>
        <p:txBody>
          <a:bodyPr>
            <a:spAutoFit/>
          </a:bodyPr>
          <a:lstStyle/>
          <a:p>
            <a:pPr algn="r">
              <a:defRPr/>
            </a:pPr>
            <a:r>
              <a:rPr lang="en-IN" sz="900" dirty="0">
                <a:solidFill>
                  <a:schemeClr val="bg1"/>
                </a:solidFill>
                <a:latin typeface="+mj-lt"/>
              </a:rPr>
              <a:t>© Jones &amp; Bartlett Learning.</a:t>
            </a: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(6 of 10)</a:t>
            </a:r>
          </a:p>
        </p:txBody>
      </p:sp>
      <p:sp>
        <p:nvSpPr>
          <p:cNvPr id="2232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Bruises</a:t>
            </a:r>
          </a:p>
          <a:p>
            <a:pPr lvl="1">
              <a:spcBef>
                <a:spcPct val="35000"/>
              </a:spcBef>
            </a:pPr>
            <a:r>
              <a:rPr lang="en-US" altLang="en-US"/>
              <a:t>Observe color and location. </a:t>
            </a:r>
          </a:p>
          <a:p>
            <a:pPr lvl="1">
              <a:spcBef>
                <a:spcPct val="35000"/>
              </a:spcBef>
            </a:pPr>
            <a:r>
              <a:rPr lang="en-US" altLang="en-US"/>
              <a:t>New bruises are pink or red.</a:t>
            </a:r>
          </a:p>
          <a:p>
            <a:pPr lvl="2"/>
            <a:r>
              <a:rPr lang="en-US" altLang="en-US" sz="2400"/>
              <a:t>Over time turn blue, then green, then yellow-brown and faded</a:t>
            </a:r>
          </a:p>
          <a:p>
            <a:pPr lvl="2"/>
            <a:r>
              <a:rPr lang="en-US" altLang="en-US" sz="2400"/>
              <a:t>Bruises to the back, buttocks, or face are suspicious and are usually inflicted by a person.</a:t>
            </a: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(7 of 10)</a:t>
            </a:r>
          </a:p>
        </p:txBody>
      </p:sp>
      <p:sp>
        <p:nvSpPr>
          <p:cNvPr id="2242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Burns</a:t>
            </a:r>
          </a:p>
          <a:p>
            <a:pPr lvl="1">
              <a:spcBef>
                <a:spcPct val="35000"/>
              </a:spcBef>
            </a:pPr>
            <a:r>
              <a:rPr lang="en-US" altLang="en-US"/>
              <a:t>Burns to the penis, testicles, vagina, or buttocks are usually inflicted by someone else.</a:t>
            </a:r>
          </a:p>
          <a:p>
            <a:pPr lvl="1">
              <a:spcBef>
                <a:spcPct val="35000"/>
              </a:spcBef>
            </a:pPr>
            <a:r>
              <a:rPr lang="en-US" altLang="en-US"/>
              <a:t>Burns that look like a glove are usually inflicted by someone else.</a:t>
            </a:r>
          </a:p>
          <a:p>
            <a:pPr lvl="2"/>
            <a:r>
              <a:rPr lang="en-US" altLang="en-US" sz="2400"/>
              <a:t>You should suspect child abuse if the child has cigarettes burns or grid pattern burns.</a:t>
            </a: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(8 of 10)</a:t>
            </a:r>
          </a:p>
        </p:txBody>
      </p:sp>
      <p:sp>
        <p:nvSpPr>
          <p:cNvPr id="2252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Fractures</a:t>
            </a:r>
          </a:p>
          <a:p>
            <a:pPr lvl="1">
              <a:spcBef>
                <a:spcPct val="35000"/>
              </a:spcBef>
            </a:pPr>
            <a:r>
              <a:rPr lang="en-US" altLang="en-US"/>
              <a:t>Fractures of the humerus or femur do not normally occur without major trauma.</a:t>
            </a:r>
          </a:p>
          <a:p>
            <a:pPr lvl="1">
              <a:spcBef>
                <a:spcPct val="35000"/>
              </a:spcBef>
            </a:pPr>
            <a:r>
              <a:rPr lang="en-US" altLang="en-US"/>
              <a:t>Falls from bed are not usually associated with fractures.</a:t>
            </a:r>
          </a:p>
          <a:p>
            <a:pPr lvl="2"/>
            <a:r>
              <a:rPr lang="en-US" altLang="en-US" sz="2400"/>
              <a:t>Maintain an index of suspicion if an infant or young child sustains a femur fracture.</a:t>
            </a:r>
          </a:p>
          <a:p>
            <a:pPr lvl="2"/>
            <a:r>
              <a:rPr lang="en-US" altLang="en-US" sz="2400"/>
              <a:t>A complete fracture of the bone indicates that the child was exposed to a great deal of traumatic force. </a:t>
            </a: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(9 of 10)</a:t>
            </a:r>
          </a:p>
        </p:txBody>
      </p:sp>
      <p:sp>
        <p:nvSpPr>
          <p:cNvPr id="2263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Shaken baby syndrome</a:t>
            </a:r>
          </a:p>
          <a:p>
            <a:pPr lvl="1">
              <a:spcBef>
                <a:spcPct val="35000"/>
              </a:spcBef>
            </a:pPr>
            <a:r>
              <a:rPr lang="en-US" altLang="en-US"/>
              <a:t>Infants may sustain life-threatening head trauma by being shaken or struck.</a:t>
            </a:r>
          </a:p>
          <a:p>
            <a:pPr lvl="2"/>
            <a:r>
              <a:rPr lang="en-US" altLang="en-US" sz="2400"/>
              <a:t>Bleeding within the head and damage to the cervical spine</a:t>
            </a:r>
          </a:p>
          <a:p>
            <a:pPr lvl="2"/>
            <a:r>
              <a:rPr lang="en-US" altLang="en-US" sz="2400"/>
              <a:t>Infant will be found unconscious</a:t>
            </a:r>
            <a:r>
              <a:rPr lang="en-US" altLang="en-US" sz="2400">
                <a:solidFill>
                  <a:srgbClr val="3366FF"/>
                </a:solidFill>
              </a:rPr>
              <a:t>,</a:t>
            </a:r>
            <a:r>
              <a:rPr lang="en-US" altLang="en-US" sz="2400"/>
              <a:t> often without evidence of external trauma.</a:t>
            </a: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338" name="Rectangle 2"/>
          <p:cNvSpPr>
            <a:spLocks noGrp="1" noChangeArrowheads="1"/>
          </p:cNvSpPr>
          <p:nvPr>
            <p:ph type="title"/>
          </p:nvPr>
        </p:nvSpPr>
        <p:spPr/>
        <p:txBody>
          <a:bodyPr/>
          <a:lstStyle/>
          <a:p>
            <a:pPr>
              <a:lnSpc>
                <a:spcPct val="85000"/>
              </a:lnSpc>
              <a:defRPr/>
            </a:pPr>
            <a:r>
              <a:rPr lang="en-US" dirty="0" smtClean="0">
                <a:cs typeface="+mj-cs"/>
              </a:rPr>
              <a:t>Signs of Abuse </a:t>
            </a:r>
            <a:r>
              <a:rPr lang="en-US" sz="2800" b="0" dirty="0" smtClean="0">
                <a:cs typeface="+mj-cs"/>
              </a:rPr>
              <a:t>(10 of 10)</a:t>
            </a:r>
          </a:p>
        </p:txBody>
      </p:sp>
      <p:sp>
        <p:nvSpPr>
          <p:cNvPr id="2273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20000"/>
              </a:spcBef>
            </a:pPr>
            <a:r>
              <a:rPr lang="en-US" altLang="en-US"/>
              <a:t>Shaken baby syndrome (cont</a:t>
            </a:r>
            <a:r>
              <a:rPr lang="ja-JP" altLang="en-US"/>
              <a:t>’</a:t>
            </a:r>
            <a:r>
              <a:rPr lang="en-US" altLang="ja-JP"/>
              <a:t>d)</a:t>
            </a:r>
          </a:p>
          <a:p>
            <a:pPr lvl="1">
              <a:spcBef>
                <a:spcPct val="20000"/>
              </a:spcBef>
            </a:pPr>
            <a:r>
              <a:rPr lang="en-US" altLang="en-US"/>
              <a:t>Shaking tears blood vessels in the brain, resulting in bleeding around the brain.</a:t>
            </a:r>
          </a:p>
          <a:p>
            <a:pPr lvl="2">
              <a:spcBef>
                <a:spcPct val="20000"/>
              </a:spcBef>
            </a:pPr>
            <a:r>
              <a:rPr lang="en-US" altLang="en-US" sz="2400"/>
              <a:t>Pressure from blood results in an increase in cranial pressure leading to coma and/or death.</a:t>
            </a:r>
          </a:p>
          <a:p>
            <a:pPr>
              <a:spcBef>
                <a:spcPct val="20000"/>
              </a:spcBef>
            </a:pPr>
            <a:r>
              <a:rPr lang="en-US" altLang="en-US"/>
              <a:t>Neglect</a:t>
            </a:r>
          </a:p>
          <a:p>
            <a:pPr lvl="1">
              <a:spcBef>
                <a:spcPct val="20000"/>
              </a:spcBef>
            </a:pPr>
            <a:r>
              <a:rPr lang="en-US" altLang="en-US"/>
              <a:t>Refusal or failure to provide life necessities</a:t>
            </a:r>
          </a:p>
          <a:p>
            <a:pPr lvl="2">
              <a:spcBef>
                <a:spcPct val="20000"/>
              </a:spcBef>
            </a:pPr>
            <a:r>
              <a:rPr lang="en-US" altLang="en-US" sz="2400"/>
              <a:t>Examples are water, clothing, shelter, personal hygiene, medicine, comfort, personal safety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Title 1"/>
          <p:cNvSpPr>
            <a:spLocks noGrp="1"/>
          </p:cNvSpPr>
          <p:nvPr>
            <p:ph type="title"/>
          </p:nvPr>
        </p:nvSpPr>
        <p:spPr/>
        <p:txBody>
          <a:bodyPr/>
          <a:lstStyle/>
          <a:p>
            <a:pPr>
              <a:lnSpc>
                <a:spcPct val="85000"/>
              </a:lnSpc>
              <a:defRPr/>
            </a:pPr>
            <a:r>
              <a:rPr lang="en-US" dirty="0"/>
              <a:t>The Infant </a:t>
            </a:r>
            <a:r>
              <a:rPr lang="en-US" sz="2800" b="0" dirty="0" smtClean="0">
                <a:cs typeface="+mj-cs"/>
              </a:rPr>
              <a:t>(7 of 7)</a:t>
            </a:r>
          </a:p>
        </p:txBody>
      </p:sp>
      <p:sp>
        <p:nvSpPr>
          <p:cNvPr id="2560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a:t>
            </a:r>
          </a:p>
          <a:p>
            <a:pPr lvl="1">
              <a:spcBef>
                <a:spcPct val="35000"/>
              </a:spcBef>
            </a:pPr>
            <a:r>
              <a:rPr lang="en-US" altLang="en-US"/>
              <a:t>Observe infant from a distance.</a:t>
            </a:r>
          </a:p>
          <a:p>
            <a:pPr lvl="1">
              <a:spcBef>
                <a:spcPct val="35000"/>
              </a:spcBef>
            </a:pPr>
            <a:r>
              <a:rPr lang="en-US" altLang="en-US"/>
              <a:t>Caregiver should hold baby during physical assessment.</a:t>
            </a:r>
          </a:p>
          <a:p>
            <a:pPr lvl="1">
              <a:spcBef>
                <a:spcPct val="35000"/>
              </a:spcBef>
            </a:pPr>
            <a:r>
              <a:rPr lang="en-US" altLang="en-US"/>
              <a:t>Provide sensory comfort.</a:t>
            </a:r>
          </a:p>
          <a:p>
            <a:pPr lvl="2"/>
            <a:r>
              <a:rPr lang="en-US" altLang="en-US" sz="2400"/>
              <a:t>Warm hands and end of stethoscope.</a:t>
            </a:r>
          </a:p>
          <a:p>
            <a:pPr lvl="1">
              <a:spcBef>
                <a:spcPct val="35000"/>
              </a:spcBef>
            </a:pPr>
            <a:r>
              <a:rPr lang="en-US" altLang="en-US"/>
              <a:t>Do painful procedures at end of assessment.</a:t>
            </a:r>
          </a:p>
          <a:p>
            <a:pPr lvl="1">
              <a:spcBef>
                <a:spcPct val="35000"/>
              </a:spcBef>
            </a:pPr>
            <a:endParaRPr lang="en-US" altLang="en-US" sz="2500"/>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62" name="Rectangle 2"/>
          <p:cNvSpPr>
            <a:spLocks noGrp="1" noChangeArrowheads="1"/>
          </p:cNvSpPr>
          <p:nvPr>
            <p:ph type="title"/>
          </p:nvPr>
        </p:nvSpPr>
        <p:spPr/>
        <p:txBody>
          <a:bodyPr/>
          <a:lstStyle/>
          <a:p>
            <a:pPr>
              <a:lnSpc>
                <a:spcPct val="85000"/>
              </a:lnSpc>
              <a:defRPr/>
            </a:pPr>
            <a:r>
              <a:rPr lang="en-US" dirty="0" smtClean="0">
                <a:cs typeface="+mj-cs"/>
              </a:rPr>
              <a:t>Symptoms and Other Indicators of Abuse </a:t>
            </a:r>
            <a:r>
              <a:rPr lang="en-US" sz="2800" b="0" dirty="0" smtClean="0">
                <a:cs typeface="+mj-cs"/>
              </a:rPr>
              <a:t>(1 of 2)</a:t>
            </a:r>
          </a:p>
        </p:txBody>
      </p:sp>
      <p:sp>
        <p:nvSpPr>
          <p:cNvPr id="2283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Abused children may appear withdrawn, fearful, or hostile.</a:t>
            </a:r>
          </a:p>
          <a:p>
            <a:pPr lvl="1">
              <a:spcBef>
                <a:spcPct val="35000"/>
              </a:spcBef>
            </a:pPr>
            <a:r>
              <a:rPr lang="en-US" altLang="en-US"/>
              <a:t>Should be concerned if child does not want to discuss how an injury occurred</a:t>
            </a:r>
          </a:p>
          <a:p>
            <a:pPr>
              <a:spcBef>
                <a:spcPct val="35000"/>
              </a:spcBef>
            </a:pPr>
            <a:r>
              <a:rPr lang="en-US" altLang="en-US"/>
              <a:t>Parent may reveal a history of </a:t>
            </a:r>
            <a:r>
              <a:rPr lang="ja-JP" altLang="en-US"/>
              <a:t>“</a:t>
            </a:r>
            <a:r>
              <a:rPr lang="en-US" altLang="ja-JP"/>
              <a:t>accidents.</a:t>
            </a:r>
            <a:r>
              <a:rPr lang="ja-JP" altLang="en-US"/>
              <a:t>”</a:t>
            </a:r>
            <a:endParaRPr lang="en-US" altLang="ja-JP"/>
          </a:p>
          <a:p>
            <a:pPr lvl="1">
              <a:spcBef>
                <a:spcPct val="35000"/>
              </a:spcBef>
            </a:pPr>
            <a:r>
              <a:rPr lang="en-US" altLang="en-US"/>
              <a:t>Be alert for conflicting stories or lack of concern.</a:t>
            </a:r>
          </a:p>
          <a:p>
            <a:pPr lvl="1">
              <a:spcBef>
                <a:spcPct val="35000"/>
              </a:spcBef>
            </a:pPr>
            <a:r>
              <a:rPr lang="en-US" altLang="en-US"/>
              <a:t>Abuser may be a parent, caregiver, relative, or friend of the family.</a:t>
            </a: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6" name="Rectangle 2"/>
          <p:cNvSpPr>
            <a:spLocks noGrp="1" noChangeArrowheads="1"/>
          </p:cNvSpPr>
          <p:nvPr>
            <p:ph type="title"/>
          </p:nvPr>
        </p:nvSpPr>
        <p:spPr/>
        <p:txBody>
          <a:bodyPr/>
          <a:lstStyle/>
          <a:p>
            <a:pPr>
              <a:lnSpc>
                <a:spcPct val="85000"/>
              </a:lnSpc>
              <a:defRPr/>
            </a:pPr>
            <a:r>
              <a:rPr lang="en-US" dirty="0" smtClean="0">
                <a:cs typeface="+mj-cs"/>
              </a:rPr>
              <a:t>Symptoms and Other Indicators of Abuse </a:t>
            </a:r>
            <a:r>
              <a:rPr lang="en-US" sz="2800" b="0" dirty="0" smtClean="0">
                <a:cs typeface="+mj-cs"/>
              </a:rPr>
              <a:t>(2 of 2)</a:t>
            </a:r>
          </a:p>
        </p:txBody>
      </p:sp>
      <p:sp>
        <p:nvSpPr>
          <p:cNvPr id="2293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EMTs in all states must report suspected abuse.</a:t>
            </a:r>
          </a:p>
          <a:p>
            <a:pPr lvl="1">
              <a:spcBef>
                <a:spcPct val="35000"/>
              </a:spcBef>
            </a:pPr>
            <a:r>
              <a:rPr lang="en-US" altLang="en-US"/>
              <a:t>Most states have special forms to do so.</a:t>
            </a:r>
          </a:p>
          <a:p>
            <a:pPr lvl="1">
              <a:spcBef>
                <a:spcPct val="35000"/>
              </a:spcBef>
            </a:pPr>
            <a:r>
              <a:rPr lang="en-US" altLang="en-US"/>
              <a:t>Supervisors are generally forbidden to interfere with the reporting.</a:t>
            </a:r>
          </a:p>
          <a:p>
            <a:pPr lvl="1">
              <a:spcBef>
                <a:spcPct val="35000"/>
              </a:spcBef>
            </a:pPr>
            <a:r>
              <a:rPr lang="en-US" altLang="en-US"/>
              <a:t>Law enforcement and child protection services will determine whether there is abuse.</a:t>
            </a:r>
          </a:p>
          <a:p>
            <a:pPr lvl="2"/>
            <a:r>
              <a:rPr lang="en-US" altLang="en-US" sz="2400"/>
              <a:t>It is not your job.</a:t>
            </a: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410" name="Rectangle 2"/>
          <p:cNvSpPr>
            <a:spLocks noGrp="1" noChangeArrowheads="1"/>
          </p:cNvSpPr>
          <p:nvPr>
            <p:ph type="title"/>
          </p:nvPr>
        </p:nvSpPr>
        <p:spPr/>
        <p:txBody>
          <a:bodyPr/>
          <a:lstStyle/>
          <a:p>
            <a:pPr>
              <a:lnSpc>
                <a:spcPct val="85000"/>
              </a:lnSpc>
              <a:defRPr/>
            </a:pPr>
            <a:r>
              <a:rPr lang="en-US" dirty="0" smtClean="0">
                <a:cs typeface="+mj-cs"/>
              </a:rPr>
              <a:t>Sexual Abuse </a:t>
            </a:r>
            <a:r>
              <a:rPr lang="en-US" sz="2800" b="0" dirty="0" smtClean="0">
                <a:cs typeface="+mj-cs"/>
              </a:rPr>
              <a:t>(1 of 3)</a:t>
            </a:r>
          </a:p>
        </p:txBody>
      </p:sp>
      <p:sp>
        <p:nvSpPr>
          <p:cNvPr id="23040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Children of any age and gender can be victims of sexual abuse.</a:t>
            </a:r>
          </a:p>
          <a:p>
            <a:pPr lvl="1"/>
            <a:r>
              <a:rPr lang="en-US" altLang="en-US"/>
              <a:t>Maintain an index of suspicion.</a:t>
            </a:r>
          </a:p>
          <a:p>
            <a:pPr lvl="1"/>
            <a:r>
              <a:rPr lang="en-US" altLang="en-US"/>
              <a:t>Often longstanding abuse by relatives </a:t>
            </a:r>
          </a:p>
          <a:p>
            <a:r>
              <a:rPr lang="en-US" altLang="en-US" sz="2600"/>
              <a:t>Assessment</a:t>
            </a:r>
          </a:p>
          <a:p>
            <a:pPr lvl="1"/>
            <a:r>
              <a:rPr lang="en-US" altLang="en-US"/>
              <a:t>Limited to determining type of dressing required</a:t>
            </a:r>
          </a:p>
          <a:p>
            <a:pPr lvl="1"/>
            <a:r>
              <a:rPr lang="en-US" altLang="en-US"/>
              <a:t>Treat bruises and fractures as well.</a:t>
            </a:r>
          </a:p>
          <a:p>
            <a:pPr lvl="1"/>
            <a:r>
              <a:rPr lang="en-US" altLang="en-US"/>
              <a:t>Do not examine genitalia unless there is evidence of bleeding or other injury.</a:t>
            </a: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pPr>
              <a:lnSpc>
                <a:spcPct val="85000"/>
              </a:lnSpc>
              <a:defRPr/>
            </a:pPr>
            <a:r>
              <a:rPr lang="en-US" dirty="0" smtClean="0">
                <a:cs typeface="+mj-cs"/>
              </a:rPr>
              <a:t>Sexual Abuse </a:t>
            </a:r>
            <a:r>
              <a:rPr lang="en-US" sz="2800" b="0" dirty="0" smtClean="0">
                <a:cs typeface="+mj-cs"/>
              </a:rPr>
              <a:t>(2 of 3)</a:t>
            </a:r>
          </a:p>
        </p:txBody>
      </p:sp>
      <p:sp>
        <p:nvSpPr>
          <p:cNvPr id="2314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spcBef>
                <a:spcPct val="35000"/>
              </a:spcBef>
            </a:pPr>
            <a:r>
              <a:rPr lang="en-US" altLang="en-US"/>
              <a:t>Do not allow child to wash, urinate, or defecate until a physician completes examination.</a:t>
            </a:r>
          </a:p>
          <a:p>
            <a:pPr lvl="2"/>
            <a:r>
              <a:rPr lang="en-US" altLang="en-US" sz="2400"/>
              <a:t>Difficult but important step to preserve evidence</a:t>
            </a:r>
          </a:p>
          <a:p>
            <a:pPr lvl="1">
              <a:spcBef>
                <a:spcPct val="35000"/>
              </a:spcBef>
            </a:pPr>
            <a:r>
              <a:rPr lang="en-US" altLang="en-US"/>
              <a:t>Ensure an EMT or police officer of the same gender remains with the child.</a:t>
            </a:r>
          </a:p>
          <a:p>
            <a:pPr lvl="1">
              <a:spcBef>
                <a:spcPct val="35000"/>
              </a:spcBef>
            </a:pPr>
            <a:r>
              <a:rPr lang="en-US" altLang="en-US"/>
              <a:t>Maintain professional composure.</a:t>
            </a:r>
          </a:p>
          <a:p>
            <a:pPr lvl="2"/>
            <a:r>
              <a:rPr lang="en-US" altLang="en-US" sz="2400"/>
              <a:t>Assume a caring, concerned approach.</a:t>
            </a:r>
          </a:p>
          <a:p>
            <a:pPr lvl="2"/>
            <a:r>
              <a:rPr lang="en-US" altLang="en-US" sz="2400"/>
              <a:t>Shield the child from onlookers.</a:t>
            </a: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pPr>
              <a:lnSpc>
                <a:spcPct val="85000"/>
              </a:lnSpc>
              <a:defRPr/>
            </a:pPr>
            <a:r>
              <a:rPr lang="en-US" dirty="0" smtClean="0">
                <a:cs typeface="+mj-cs"/>
              </a:rPr>
              <a:t>Sexual Abuse </a:t>
            </a:r>
            <a:r>
              <a:rPr lang="en-US" sz="2800" b="0" dirty="0" smtClean="0">
                <a:cs typeface="+mj-cs"/>
              </a:rPr>
              <a:t>(3 of 3)</a:t>
            </a:r>
          </a:p>
        </p:txBody>
      </p:sp>
      <p:sp>
        <p:nvSpPr>
          <p:cNvPr id="2324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r>
              <a:rPr lang="en-US" altLang="en-US"/>
              <a:t>Obtain as much information as possible from the child and any witnesses.</a:t>
            </a:r>
          </a:p>
          <a:p>
            <a:pPr lvl="1"/>
            <a:r>
              <a:rPr lang="en-US" altLang="en-US"/>
              <a:t>Transport all children who are victims of sexual assault.</a:t>
            </a:r>
          </a:p>
          <a:p>
            <a:pPr lvl="1"/>
            <a:r>
              <a:rPr lang="en-US" altLang="en-US"/>
              <a:t>Sexual abuse is a crime. </a:t>
            </a:r>
          </a:p>
          <a:p>
            <a:pPr lvl="1"/>
            <a:r>
              <a:rPr lang="en-US" altLang="en-US"/>
              <a:t>Cooperate with law enforcement officials in their investigations. </a:t>
            </a:r>
            <a:endParaRPr lang="en-US" altLang="en-US" sz="4400"/>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458" name="Title 1"/>
          <p:cNvSpPr>
            <a:spLocks noGrp="1"/>
          </p:cNvSpPr>
          <p:nvPr>
            <p:ph type="title"/>
          </p:nvPr>
        </p:nvSpPr>
        <p:spPr/>
        <p:txBody>
          <a:bodyPr/>
          <a:lstStyle/>
          <a:p>
            <a:pPr>
              <a:lnSpc>
                <a:spcPct val="85000"/>
              </a:lnSpc>
              <a:defRPr/>
            </a:pPr>
            <a:r>
              <a:rPr lang="en-US" dirty="0" smtClean="0">
                <a:cs typeface="+mj-cs"/>
              </a:rPr>
              <a:t>Sudden Infant Death Syndrome </a:t>
            </a:r>
            <a:r>
              <a:rPr lang="en-US" sz="2800" b="0" dirty="0" smtClean="0">
                <a:cs typeface="+mj-cs"/>
              </a:rPr>
              <a:t>(1 of 2)</a:t>
            </a:r>
          </a:p>
        </p:txBody>
      </p:sp>
      <p:sp>
        <p:nvSpPr>
          <p:cNvPr id="23347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Unexplained death after complete autopsy </a:t>
            </a:r>
          </a:p>
          <a:p>
            <a:pPr>
              <a:spcBef>
                <a:spcPct val="35000"/>
              </a:spcBef>
            </a:pPr>
            <a:r>
              <a:rPr lang="en-US" altLang="en-US"/>
              <a:t>About 3,500 infants die of SIDS annually. </a:t>
            </a:r>
          </a:p>
          <a:p>
            <a:pPr lvl="1">
              <a:spcBef>
                <a:spcPct val="35000"/>
              </a:spcBef>
            </a:pPr>
            <a:r>
              <a:rPr lang="en-US" altLang="en-US" sz="2000"/>
              <a:t>Baby should be placed on his or her back on a firm mattress, in a crib free of bumpers, blankets, and toys. </a:t>
            </a:r>
          </a:p>
          <a:p>
            <a:pPr lvl="1">
              <a:spcBef>
                <a:spcPct val="35000"/>
              </a:spcBef>
            </a:pPr>
            <a:r>
              <a:rPr lang="en-US" altLang="en-US" sz="2000"/>
              <a:t>Baby should sleep in the same room, but not the same bed, chair, or sofa as an adult.</a:t>
            </a:r>
          </a:p>
          <a:p>
            <a:pPr>
              <a:spcBef>
                <a:spcPct val="35000"/>
              </a:spcBef>
            </a:pPr>
            <a:r>
              <a:rPr lang="en-US" altLang="en-US"/>
              <a:t>Impossible to predict</a:t>
            </a:r>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p:txBody>
          <a:bodyPr/>
          <a:lstStyle/>
          <a:p>
            <a:pPr>
              <a:lnSpc>
                <a:spcPct val="85000"/>
              </a:lnSpc>
              <a:defRPr/>
            </a:pPr>
            <a:r>
              <a:rPr lang="en-US" dirty="0" smtClean="0">
                <a:cs typeface="+mj-cs"/>
              </a:rPr>
              <a:t>Sudden Infant Death Syndrome </a:t>
            </a:r>
            <a:r>
              <a:rPr lang="en-US" sz="2800" b="0" dirty="0" smtClean="0">
                <a:cs typeface="+mj-cs"/>
              </a:rPr>
              <a:t>(2 of 2)</a:t>
            </a:r>
          </a:p>
        </p:txBody>
      </p:sp>
      <p:sp>
        <p:nvSpPr>
          <p:cNvPr id="2344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Risk factors</a:t>
            </a:r>
          </a:p>
          <a:p>
            <a:pPr lvl="1">
              <a:spcBef>
                <a:spcPct val="35000"/>
              </a:spcBef>
            </a:pPr>
            <a:r>
              <a:rPr lang="en-US" altLang="en-US"/>
              <a:t>Mother younger than age 20 years</a:t>
            </a:r>
          </a:p>
          <a:p>
            <a:pPr lvl="1">
              <a:spcBef>
                <a:spcPct val="35000"/>
              </a:spcBef>
            </a:pPr>
            <a:r>
              <a:rPr lang="en-US" altLang="en-US"/>
              <a:t>Mother smoked during pregnancy</a:t>
            </a:r>
          </a:p>
          <a:p>
            <a:pPr lvl="1">
              <a:spcBef>
                <a:spcPct val="35000"/>
              </a:spcBef>
            </a:pPr>
            <a:r>
              <a:rPr lang="en-US" altLang="en-US"/>
              <a:t>Low birth weight</a:t>
            </a:r>
          </a:p>
          <a:p>
            <a:pPr>
              <a:spcBef>
                <a:spcPct val="35000"/>
              </a:spcBef>
            </a:pPr>
            <a:r>
              <a:rPr lang="en-US" altLang="en-US" sz="2600"/>
              <a:t>Can occur at any time of day</a:t>
            </a:r>
          </a:p>
          <a:p>
            <a:pPr>
              <a:spcBef>
                <a:spcPct val="35000"/>
              </a:spcBef>
            </a:pPr>
            <a:r>
              <a:rPr lang="en-US" altLang="en-US" sz="2600"/>
              <a:t>You are faced with three tasks</a:t>
            </a:r>
          </a:p>
          <a:p>
            <a:pPr lvl="1">
              <a:spcBef>
                <a:spcPct val="35000"/>
              </a:spcBef>
            </a:pPr>
            <a:r>
              <a:rPr lang="en-US" altLang="en-US"/>
              <a:t>Assessment of the scene</a:t>
            </a:r>
          </a:p>
          <a:p>
            <a:pPr lvl="1">
              <a:spcBef>
                <a:spcPct val="35000"/>
              </a:spcBef>
            </a:pPr>
            <a:r>
              <a:rPr lang="en-US" altLang="en-US"/>
              <a:t>Assessment and management of patient</a:t>
            </a:r>
          </a:p>
          <a:p>
            <a:pPr lvl="1">
              <a:spcBef>
                <a:spcPct val="35000"/>
              </a:spcBef>
            </a:pPr>
            <a:r>
              <a:rPr lang="en-US" altLang="en-US"/>
              <a:t>Communication and support of the family</a:t>
            </a:r>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p:nvPr>
        </p:nvSpPr>
        <p:spPr/>
        <p:txBody>
          <a:bodyPr/>
          <a:lstStyle/>
          <a:p>
            <a:pPr>
              <a:lnSpc>
                <a:spcPct val="85000"/>
              </a:lnSpc>
              <a:defRPr/>
            </a:pPr>
            <a:r>
              <a:rPr lang="en-US" dirty="0" smtClean="0">
                <a:cs typeface="+mj-cs"/>
              </a:rPr>
              <a:t>Patient Assessment and Management </a:t>
            </a:r>
            <a:r>
              <a:rPr lang="en-US" sz="2800" b="0" dirty="0" smtClean="0">
                <a:cs typeface="+mj-cs"/>
              </a:rPr>
              <a:t>(1 of 4)</a:t>
            </a:r>
          </a:p>
        </p:txBody>
      </p:sp>
      <p:sp>
        <p:nvSpPr>
          <p:cNvPr id="2355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Victim of SIDS will be pale or blue, not breathing, and unresponsive.</a:t>
            </a:r>
          </a:p>
          <a:p>
            <a:pPr>
              <a:spcBef>
                <a:spcPct val="35000"/>
              </a:spcBef>
            </a:pPr>
            <a:r>
              <a:rPr lang="en-US" altLang="en-US"/>
              <a:t>Other causes include:</a:t>
            </a:r>
          </a:p>
          <a:p>
            <a:pPr lvl="1">
              <a:spcBef>
                <a:spcPct val="35000"/>
              </a:spcBef>
            </a:pPr>
            <a:r>
              <a:rPr lang="en-US" altLang="en-US"/>
              <a:t>Overwhelming infection</a:t>
            </a:r>
          </a:p>
          <a:p>
            <a:pPr lvl="1">
              <a:spcBef>
                <a:spcPct val="35000"/>
              </a:spcBef>
            </a:pPr>
            <a:r>
              <a:rPr lang="en-US" altLang="en-US"/>
              <a:t>Child abuse</a:t>
            </a:r>
          </a:p>
          <a:p>
            <a:pPr lvl="1">
              <a:spcBef>
                <a:spcPct val="35000"/>
              </a:spcBef>
            </a:pPr>
            <a:r>
              <a:rPr lang="en-US" altLang="en-US"/>
              <a:t>Airway obstruction</a:t>
            </a:r>
          </a:p>
          <a:p>
            <a:pPr lvl="1">
              <a:spcBef>
                <a:spcPct val="35000"/>
              </a:spcBef>
            </a:pPr>
            <a:r>
              <a:rPr lang="en-US" altLang="en-US"/>
              <a:t>Meningitis</a:t>
            </a:r>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30" name="Rectangle 2"/>
          <p:cNvSpPr>
            <a:spLocks noGrp="1" noChangeArrowheads="1"/>
          </p:cNvSpPr>
          <p:nvPr>
            <p:ph type="title"/>
          </p:nvPr>
        </p:nvSpPr>
        <p:spPr/>
        <p:txBody>
          <a:bodyPr/>
          <a:lstStyle/>
          <a:p>
            <a:pPr>
              <a:lnSpc>
                <a:spcPct val="85000"/>
              </a:lnSpc>
              <a:defRPr/>
            </a:pPr>
            <a:r>
              <a:rPr lang="en-US" dirty="0" smtClean="0">
                <a:cs typeface="+mj-cs"/>
              </a:rPr>
              <a:t>Patient Assessment and Management </a:t>
            </a:r>
            <a:r>
              <a:rPr lang="en-US" sz="2800" b="0" dirty="0" smtClean="0">
                <a:cs typeface="+mj-cs"/>
              </a:rPr>
              <a:t>(2 of 4)</a:t>
            </a:r>
          </a:p>
        </p:txBody>
      </p:sp>
      <p:sp>
        <p:nvSpPr>
          <p:cNvPr id="2365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Other causes include (cont</a:t>
            </a:r>
            <a:r>
              <a:rPr lang="ja-JP" altLang="en-US"/>
              <a:t>’</a:t>
            </a:r>
            <a:r>
              <a:rPr lang="en-US" altLang="ja-JP"/>
              <a:t>d)</a:t>
            </a:r>
          </a:p>
          <a:p>
            <a:pPr lvl="1">
              <a:spcBef>
                <a:spcPct val="35000"/>
              </a:spcBef>
            </a:pPr>
            <a:r>
              <a:rPr lang="en-US" altLang="en-US"/>
              <a:t>Accidental or intentional poisoning</a:t>
            </a:r>
          </a:p>
          <a:p>
            <a:pPr lvl="1">
              <a:spcBef>
                <a:spcPct val="35000"/>
              </a:spcBef>
            </a:pPr>
            <a:r>
              <a:rPr lang="en-US" altLang="en-US"/>
              <a:t>Hypoglycemia</a:t>
            </a:r>
          </a:p>
          <a:p>
            <a:pPr lvl="1">
              <a:spcBef>
                <a:spcPct val="35000"/>
              </a:spcBef>
            </a:pPr>
            <a:r>
              <a:rPr lang="en-US" altLang="en-US"/>
              <a:t>Congenital metabolic defects</a:t>
            </a:r>
          </a:p>
          <a:p>
            <a:pPr>
              <a:spcBef>
                <a:spcPct val="35000"/>
              </a:spcBef>
            </a:pPr>
            <a:r>
              <a:rPr lang="en-US" altLang="en-US"/>
              <a:t>Begin with ABC assessment.</a:t>
            </a:r>
          </a:p>
          <a:p>
            <a:pPr lvl="1">
              <a:spcBef>
                <a:spcPct val="35000"/>
              </a:spcBef>
            </a:pPr>
            <a:r>
              <a:rPr lang="en-US" altLang="en-US"/>
              <a:t>Provide necessary interventions.</a:t>
            </a:r>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9554" name="Rectangle 2"/>
          <p:cNvSpPr>
            <a:spLocks noGrp="1" noChangeArrowheads="1"/>
          </p:cNvSpPr>
          <p:nvPr>
            <p:ph type="title"/>
          </p:nvPr>
        </p:nvSpPr>
        <p:spPr/>
        <p:txBody>
          <a:bodyPr/>
          <a:lstStyle/>
          <a:p>
            <a:pPr>
              <a:lnSpc>
                <a:spcPct val="85000"/>
              </a:lnSpc>
              <a:defRPr/>
            </a:pPr>
            <a:r>
              <a:rPr lang="en-US" dirty="0" smtClean="0">
                <a:cs typeface="+mj-cs"/>
              </a:rPr>
              <a:t>Patient Assessment and Management </a:t>
            </a:r>
            <a:r>
              <a:rPr lang="en-US" sz="2800" b="0" dirty="0" smtClean="0">
                <a:cs typeface="+mj-cs"/>
              </a:rPr>
              <a:t>(3 of 4)</a:t>
            </a:r>
          </a:p>
        </p:txBody>
      </p:sp>
      <p:sp>
        <p:nvSpPr>
          <p:cNvPr id="2375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Depending on how much time has passed, patient may show postmortem changes.</a:t>
            </a:r>
          </a:p>
          <a:p>
            <a:pPr lvl="1">
              <a:spcBef>
                <a:spcPct val="35000"/>
              </a:spcBef>
            </a:pPr>
            <a:r>
              <a:rPr lang="en-US" altLang="en-US"/>
              <a:t>Rigor mortis</a:t>
            </a:r>
          </a:p>
          <a:p>
            <a:pPr lvl="1">
              <a:spcBef>
                <a:spcPct val="35000"/>
              </a:spcBef>
            </a:pPr>
            <a:r>
              <a:rPr lang="en-US" altLang="en-US"/>
              <a:t>Dependent lividity</a:t>
            </a:r>
          </a:p>
          <a:p>
            <a:pPr>
              <a:spcBef>
                <a:spcPct val="35000"/>
              </a:spcBef>
            </a:pPr>
            <a:r>
              <a:rPr lang="en-US" altLang="en-US"/>
              <a:t>If you see these signs, call medical control.</a:t>
            </a:r>
          </a:p>
          <a:p>
            <a:pPr>
              <a:spcBef>
                <a:spcPct val="35000"/>
              </a:spcBef>
            </a:pPr>
            <a:r>
              <a:rPr lang="en-US" altLang="en-US"/>
              <a:t>If no signs of postmortem changes, begin CPR immediately.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Title 1"/>
          <p:cNvSpPr>
            <a:spLocks noGrp="1"/>
          </p:cNvSpPr>
          <p:nvPr>
            <p:ph type="title"/>
          </p:nvPr>
        </p:nvSpPr>
        <p:spPr/>
        <p:txBody>
          <a:bodyPr/>
          <a:lstStyle/>
          <a:p>
            <a:pPr>
              <a:lnSpc>
                <a:spcPct val="85000"/>
              </a:lnSpc>
              <a:defRPr/>
            </a:pPr>
            <a:r>
              <a:rPr lang="en-US" dirty="0" smtClean="0">
                <a:cs typeface="+mj-cs"/>
              </a:rPr>
              <a:t>The Toddler </a:t>
            </a:r>
            <a:r>
              <a:rPr lang="en-US" sz="2800" b="0" dirty="0" smtClean="0">
                <a:cs typeface="+mj-cs"/>
              </a:rPr>
              <a:t>(1 of 4)</a:t>
            </a:r>
          </a:p>
        </p:txBody>
      </p:sp>
      <p:sp>
        <p:nvSpPr>
          <p:cNvPr id="2662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After infancy until 3 years of age, a child is called a toddler.</a:t>
            </a:r>
          </a:p>
          <a:p>
            <a:pPr lvl="1">
              <a:spcBef>
                <a:spcPct val="35000"/>
              </a:spcBef>
            </a:pPr>
            <a:r>
              <a:rPr lang="en-US" altLang="en-US"/>
              <a:t>Experience rapid changes in growth and development</a:t>
            </a:r>
          </a:p>
          <a:p>
            <a:pPr>
              <a:spcBef>
                <a:spcPct val="35000"/>
              </a:spcBef>
            </a:pPr>
            <a:r>
              <a:rPr lang="en-US" altLang="en-US"/>
              <a:t>12 to 18 months</a:t>
            </a:r>
          </a:p>
          <a:p>
            <a:pPr lvl="1">
              <a:spcBef>
                <a:spcPct val="35000"/>
              </a:spcBef>
            </a:pPr>
            <a:r>
              <a:rPr lang="en-US" altLang="en-US"/>
              <a:t>Begin to walk and explore</a:t>
            </a:r>
          </a:p>
          <a:p>
            <a:pPr lvl="2"/>
            <a:r>
              <a:rPr lang="en-US" altLang="en-US" sz="2400"/>
              <a:t>Able to open doors, drawers, boxes, and bottles</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8" name="Rectangle 2"/>
          <p:cNvSpPr>
            <a:spLocks noGrp="1" noChangeArrowheads="1"/>
          </p:cNvSpPr>
          <p:nvPr>
            <p:ph type="title"/>
          </p:nvPr>
        </p:nvSpPr>
        <p:spPr/>
        <p:txBody>
          <a:bodyPr/>
          <a:lstStyle/>
          <a:p>
            <a:pPr>
              <a:lnSpc>
                <a:spcPct val="85000"/>
              </a:lnSpc>
              <a:defRPr/>
            </a:pPr>
            <a:r>
              <a:rPr lang="en-US" dirty="0" smtClean="0">
                <a:cs typeface="+mj-cs"/>
              </a:rPr>
              <a:t>Patient Assessment and Management </a:t>
            </a:r>
            <a:r>
              <a:rPr lang="en-US" sz="2800" b="0" dirty="0" smtClean="0">
                <a:cs typeface="+mj-cs"/>
              </a:rPr>
              <a:t>(4 of 4)</a:t>
            </a:r>
          </a:p>
        </p:txBody>
      </p:sp>
      <p:sp>
        <p:nvSpPr>
          <p:cNvPr id="2385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 you assess patient, pay special attention to any marks or bruises on the child before performing any procedures.</a:t>
            </a:r>
          </a:p>
          <a:p>
            <a:pPr lvl="1">
              <a:spcBef>
                <a:spcPct val="35000"/>
              </a:spcBef>
            </a:pPr>
            <a:r>
              <a:rPr lang="en-US" altLang="en-US"/>
              <a:t>Note any interventions that were performed before your arrival.</a:t>
            </a: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Scene Assessment</a:t>
            </a:r>
          </a:p>
        </p:txBody>
      </p:sp>
      <p:sp>
        <p:nvSpPr>
          <p:cNvPr id="239619" name="Content Placeholder 2"/>
          <p:cNvSpPr>
            <a:spLocks noGrp="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a:lstStyle/>
          <a:p>
            <a:pPr>
              <a:spcBef>
                <a:spcPct val="35000"/>
              </a:spcBef>
            </a:pPr>
            <a:r>
              <a:rPr lang="en-US" altLang="en-US"/>
              <a:t>Carefully inspect environment, noting condition of scene and where infant was found</a:t>
            </a:r>
            <a:r>
              <a:rPr lang="en-US" altLang="en-US">
                <a:solidFill>
                  <a:srgbClr val="3366FF"/>
                </a:solidFill>
              </a:rPr>
              <a:t>.</a:t>
            </a:r>
            <a:endParaRPr lang="en-US" altLang="en-US"/>
          </a:p>
          <a:p>
            <a:pPr>
              <a:spcBef>
                <a:spcPct val="35000"/>
              </a:spcBef>
            </a:pPr>
            <a:r>
              <a:rPr lang="en-US" altLang="en-US"/>
              <a:t>Assessment should concentrate on:</a:t>
            </a:r>
          </a:p>
          <a:p>
            <a:pPr lvl="1">
              <a:spcBef>
                <a:spcPct val="35000"/>
              </a:spcBef>
            </a:pPr>
            <a:r>
              <a:rPr lang="en-US" altLang="en-US"/>
              <a:t>Signs of illness</a:t>
            </a:r>
          </a:p>
          <a:p>
            <a:pPr lvl="1">
              <a:spcBef>
                <a:spcPct val="35000"/>
              </a:spcBef>
            </a:pPr>
            <a:r>
              <a:rPr lang="en-US" altLang="en-US"/>
              <a:t>General condition of the house</a:t>
            </a:r>
          </a:p>
          <a:p>
            <a:pPr lvl="1">
              <a:spcBef>
                <a:spcPct val="35000"/>
              </a:spcBef>
            </a:pPr>
            <a:r>
              <a:rPr lang="en-US" altLang="en-US"/>
              <a:t>Signs of poor hygiene</a:t>
            </a:r>
          </a:p>
          <a:p>
            <a:pPr lvl="1">
              <a:spcBef>
                <a:spcPct val="35000"/>
              </a:spcBef>
            </a:pPr>
            <a:r>
              <a:rPr lang="en-US" altLang="en-US"/>
              <a:t>Family interaction</a:t>
            </a:r>
          </a:p>
          <a:p>
            <a:pPr lvl="1">
              <a:spcBef>
                <a:spcPct val="35000"/>
              </a:spcBef>
            </a:pPr>
            <a:r>
              <a:rPr lang="en-US" altLang="en-US"/>
              <a:t>Site where the infant was discovered</a:t>
            </a:r>
          </a:p>
          <a:p>
            <a:endParaRPr lang="en-US" altLang="en-US"/>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02" name="Rectangle 2"/>
          <p:cNvSpPr>
            <a:spLocks noGrp="1" noChangeArrowheads="1"/>
          </p:cNvSpPr>
          <p:nvPr>
            <p:ph type="title"/>
          </p:nvPr>
        </p:nvSpPr>
        <p:spPr/>
        <p:txBody>
          <a:bodyPr/>
          <a:lstStyle/>
          <a:p>
            <a:pPr>
              <a:lnSpc>
                <a:spcPct val="85000"/>
              </a:lnSpc>
              <a:defRPr/>
            </a:pPr>
            <a:r>
              <a:rPr lang="en-US" dirty="0" smtClean="0">
                <a:cs typeface="+mj-cs"/>
              </a:rPr>
              <a:t>Communication and Support of the Family</a:t>
            </a:r>
          </a:p>
        </p:txBody>
      </p:sp>
      <p:sp>
        <p:nvSpPr>
          <p:cNvPr id="2406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Sudden death of an infant is devastating for a family.</a:t>
            </a:r>
          </a:p>
          <a:p>
            <a:pPr lvl="1">
              <a:spcBef>
                <a:spcPct val="35000"/>
              </a:spcBef>
            </a:pPr>
            <a:r>
              <a:rPr lang="en-US" altLang="en-US"/>
              <a:t>Tends to evoke strong emotional responses among health care providers</a:t>
            </a:r>
          </a:p>
          <a:p>
            <a:pPr lvl="1">
              <a:spcBef>
                <a:spcPct val="35000"/>
              </a:spcBef>
            </a:pPr>
            <a:r>
              <a:rPr lang="en-US" altLang="en-US"/>
              <a:t>Allow the family to express their grief.</a:t>
            </a: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698" name="Title 1"/>
          <p:cNvSpPr>
            <a:spLocks noGrp="1"/>
          </p:cNvSpPr>
          <p:nvPr>
            <p:ph type="title"/>
          </p:nvPr>
        </p:nvSpPr>
        <p:spPr/>
        <p:txBody>
          <a:bodyPr/>
          <a:lstStyle/>
          <a:p>
            <a:pPr>
              <a:lnSpc>
                <a:spcPct val="85000"/>
              </a:lnSpc>
              <a:defRPr/>
            </a:pPr>
            <a:r>
              <a:rPr lang="en-US" dirty="0" smtClean="0">
                <a:cs typeface="+mj-cs"/>
              </a:rPr>
              <a:t>Death of a Child </a:t>
            </a:r>
            <a:r>
              <a:rPr lang="en-US" sz="2800" b="0" dirty="0" smtClean="0">
                <a:cs typeface="+mj-cs"/>
              </a:rPr>
              <a:t>(1 of 5)</a:t>
            </a:r>
          </a:p>
        </p:txBody>
      </p:sp>
      <p:sp>
        <p:nvSpPr>
          <p:cNvPr id="24166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341313" lvl="1" indent="-341313">
              <a:spcBef>
                <a:spcPct val="35000"/>
              </a:spcBef>
              <a:buFont typeface="Arial" charset="0"/>
              <a:buChar char="•"/>
              <a:tabLst>
                <a:tab pos="341313" algn="l"/>
              </a:tabLst>
            </a:pPr>
            <a:r>
              <a:rPr lang="en-US" altLang="en-US" sz="2600"/>
              <a:t>In addition to medical treatment the child may require, you must provide the family with empathy and understanding.</a:t>
            </a:r>
          </a:p>
          <a:p>
            <a:pPr marL="341313" lvl="1" indent="-341313">
              <a:spcBef>
                <a:spcPct val="35000"/>
              </a:spcBef>
              <a:buFont typeface="Arial" charset="0"/>
              <a:buChar char="•"/>
              <a:tabLst>
                <a:tab pos="341313" algn="l"/>
              </a:tabLst>
            </a:pPr>
            <a:r>
              <a:rPr lang="en-US" altLang="en-US"/>
              <a:t>The family may want you to initiate resuscitation efforts, which may or may not conflict with your EMS protocols.</a:t>
            </a:r>
          </a:p>
          <a:p>
            <a:pPr marL="341313" lvl="1" indent="-341313">
              <a:spcBef>
                <a:spcPct val="35000"/>
              </a:spcBef>
              <a:buFont typeface="Arial" charset="0"/>
              <a:buChar char="•"/>
              <a:tabLst>
                <a:tab pos="341313" algn="l"/>
              </a:tabLst>
            </a:pPr>
            <a:r>
              <a:rPr lang="en-US" altLang="en-US"/>
              <a:t>Introduce yourself to the child</a:t>
            </a:r>
            <a:r>
              <a:rPr lang="ja-JP" altLang="en-US"/>
              <a:t>’</a:t>
            </a:r>
            <a:r>
              <a:rPr lang="en-US" altLang="ja-JP"/>
              <a:t>s parents or caregivers, and ask about the child</a:t>
            </a:r>
            <a:r>
              <a:rPr lang="ja-JP" altLang="en-US"/>
              <a:t>’</a:t>
            </a:r>
            <a:r>
              <a:rPr lang="en-US" altLang="ja-JP"/>
              <a:t>s date of birth and medical history.</a:t>
            </a:r>
          </a:p>
          <a:p>
            <a:pPr marL="342900" lvl="2" indent="0">
              <a:spcBef>
                <a:spcPct val="35000"/>
              </a:spcBef>
              <a:buFontTx/>
              <a:buNone/>
              <a:tabLst>
                <a:tab pos="341313" algn="l"/>
              </a:tabLst>
            </a:pPr>
            <a:endParaRPr lang="en-US" altLang="en-US"/>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Title 1"/>
          <p:cNvSpPr>
            <a:spLocks noGrp="1"/>
          </p:cNvSpPr>
          <p:nvPr>
            <p:ph type="title"/>
          </p:nvPr>
        </p:nvSpPr>
        <p:spPr/>
        <p:txBody>
          <a:bodyPr/>
          <a:lstStyle/>
          <a:p>
            <a:pPr>
              <a:lnSpc>
                <a:spcPct val="85000"/>
              </a:lnSpc>
              <a:defRPr/>
            </a:pPr>
            <a:r>
              <a:rPr lang="en-US" dirty="0" smtClean="0">
                <a:cs typeface="+mj-cs"/>
              </a:rPr>
              <a:t>Death of a Child </a:t>
            </a:r>
            <a:r>
              <a:rPr lang="en-US" sz="2800" b="0" dirty="0" smtClean="0">
                <a:cs typeface="+mj-cs"/>
              </a:rPr>
              <a:t>(2 of 5)</a:t>
            </a:r>
          </a:p>
        </p:txBody>
      </p:sp>
      <p:sp>
        <p:nvSpPr>
          <p:cNvPr id="24269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Do not speculate on the cause of the child</a:t>
            </a:r>
            <a:r>
              <a:rPr lang="ja-JP" altLang="en-US"/>
              <a:t>’</a:t>
            </a:r>
            <a:r>
              <a:rPr lang="en-US" altLang="ja-JP"/>
              <a:t>s death.</a:t>
            </a:r>
          </a:p>
          <a:p>
            <a:pPr>
              <a:spcBef>
                <a:spcPct val="35000"/>
              </a:spcBef>
            </a:pPr>
            <a:r>
              <a:rPr lang="en-US" altLang="en-US"/>
              <a:t>The family should be asked whether they want to hold the child and say good-bye.</a:t>
            </a:r>
            <a:endParaRPr lang="en-US" altLang="ja-JP"/>
          </a:p>
          <a:p>
            <a:pPr>
              <a:spcBef>
                <a:spcPct val="35000"/>
              </a:spcBef>
            </a:pPr>
            <a:r>
              <a:rPr lang="en-US" altLang="en-US"/>
              <a:t>The following interventions are helpful:</a:t>
            </a:r>
          </a:p>
          <a:p>
            <a:pPr lvl="1">
              <a:spcBef>
                <a:spcPct val="35000"/>
              </a:spcBef>
            </a:pPr>
            <a:r>
              <a:rPr lang="en-US" altLang="en-US"/>
              <a:t>Use the child</a:t>
            </a:r>
            <a:r>
              <a:rPr lang="ja-JP" altLang="en-US"/>
              <a:t>’</a:t>
            </a:r>
            <a:r>
              <a:rPr lang="en-US" altLang="ja-JP"/>
              <a:t>s name.</a:t>
            </a:r>
          </a:p>
          <a:p>
            <a:pPr lvl="1">
              <a:spcBef>
                <a:spcPct val="35000"/>
              </a:spcBef>
            </a:pPr>
            <a:r>
              <a:rPr lang="en-US" altLang="en-US"/>
              <a:t>Speak to family members at eye level.</a:t>
            </a:r>
          </a:p>
          <a:p>
            <a:pPr lvl="1">
              <a:spcBef>
                <a:spcPct val="35000"/>
              </a:spcBef>
            </a:pPr>
            <a:r>
              <a:rPr lang="en-US" altLang="en-US"/>
              <a:t>Use </a:t>
            </a:r>
            <a:r>
              <a:rPr lang="ja-JP" altLang="en-US"/>
              <a:t>“</a:t>
            </a:r>
            <a:r>
              <a:rPr lang="en-US" altLang="ja-JP"/>
              <a:t>died</a:t>
            </a:r>
            <a:r>
              <a:rPr lang="ja-JP" altLang="en-US"/>
              <a:t>”</a:t>
            </a:r>
            <a:r>
              <a:rPr lang="en-US" altLang="ja-JP"/>
              <a:t> and </a:t>
            </a:r>
            <a:r>
              <a:rPr lang="ja-JP" altLang="en-US"/>
              <a:t>“</a:t>
            </a:r>
            <a:r>
              <a:rPr lang="en-US" altLang="ja-JP"/>
              <a:t>dead</a:t>
            </a:r>
            <a:r>
              <a:rPr lang="ja-JP" altLang="en-US"/>
              <a:t>”</a:t>
            </a:r>
            <a:r>
              <a:rPr lang="en-US" altLang="ja-JP"/>
              <a:t> instead of </a:t>
            </a:r>
            <a:r>
              <a:rPr lang="ja-JP" altLang="en-US"/>
              <a:t>“</a:t>
            </a:r>
            <a:r>
              <a:rPr lang="en-US" altLang="ja-JP"/>
              <a:t>passed away</a:t>
            </a:r>
            <a:r>
              <a:rPr lang="ja-JP" altLang="en-US"/>
              <a:t>”</a:t>
            </a:r>
            <a:r>
              <a:rPr lang="en-US" altLang="ja-JP"/>
              <a:t> or </a:t>
            </a:r>
            <a:r>
              <a:rPr lang="ja-JP" altLang="en-US"/>
              <a:t>“</a:t>
            </a:r>
            <a:r>
              <a:rPr lang="en-US" altLang="ja-JP"/>
              <a:t>gone.</a:t>
            </a:r>
            <a:r>
              <a:rPr lang="ja-JP" altLang="en-US"/>
              <a:t>”</a:t>
            </a:r>
            <a:endParaRPr lang="en-US" altLang="en-US"/>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746" name="Rectangle 2"/>
          <p:cNvSpPr>
            <a:spLocks noGrp="1" noChangeArrowheads="1"/>
          </p:cNvSpPr>
          <p:nvPr>
            <p:ph type="title"/>
          </p:nvPr>
        </p:nvSpPr>
        <p:spPr/>
        <p:txBody>
          <a:bodyPr/>
          <a:lstStyle/>
          <a:p>
            <a:pPr>
              <a:lnSpc>
                <a:spcPct val="85000"/>
              </a:lnSpc>
              <a:defRPr/>
            </a:pPr>
            <a:r>
              <a:rPr lang="en-US" dirty="0" smtClean="0">
                <a:cs typeface="+mj-cs"/>
              </a:rPr>
              <a:t>Death of a Child </a:t>
            </a:r>
            <a:r>
              <a:rPr lang="en-US" sz="2800" b="0" dirty="0" smtClean="0">
                <a:cs typeface="+mj-cs"/>
              </a:rPr>
              <a:t>(3 of 5)</a:t>
            </a:r>
          </a:p>
        </p:txBody>
      </p:sp>
      <p:sp>
        <p:nvSpPr>
          <p:cNvPr id="243715" name="Rectangle 3"/>
          <p:cNvSpPr>
            <a:spLocks noGrp="1" noChangeArrowheads="1"/>
          </p:cNvSpPr>
          <p:nvPr>
            <p:ph type="body" idx="1"/>
          </p:nvPr>
        </p:nvSpPr>
        <p:spPr>
          <a:xfrm>
            <a:off x="685800" y="1447800"/>
            <a:ext cx="80010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Helpful interventions (cont</a:t>
            </a:r>
            <a:r>
              <a:rPr lang="ja-JP" altLang="en-US"/>
              <a:t>’</a:t>
            </a:r>
            <a:r>
              <a:rPr lang="en-US" altLang="ja-JP"/>
              <a:t>d):</a:t>
            </a:r>
          </a:p>
          <a:p>
            <a:pPr lvl="1">
              <a:spcBef>
                <a:spcPct val="35000"/>
              </a:spcBef>
            </a:pPr>
            <a:r>
              <a:rPr lang="en-US" altLang="en-US"/>
              <a:t>Acknowledge family</a:t>
            </a:r>
            <a:r>
              <a:rPr lang="ja-JP" altLang="en-US"/>
              <a:t>’</a:t>
            </a:r>
            <a:r>
              <a:rPr lang="en-US" altLang="ja-JP"/>
              <a:t>s feelings, but never say, </a:t>
            </a:r>
            <a:r>
              <a:rPr lang="ja-JP" altLang="en-US"/>
              <a:t>“</a:t>
            </a:r>
            <a:r>
              <a:rPr lang="en-US" altLang="ja-JP"/>
              <a:t>I know how you feel.</a:t>
            </a:r>
            <a:r>
              <a:rPr lang="ja-JP" altLang="en-US"/>
              <a:t>”</a:t>
            </a:r>
            <a:endParaRPr lang="en-US" altLang="ja-JP"/>
          </a:p>
          <a:p>
            <a:pPr lvl="1">
              <a:spcBef>
                <a:spcPct val="35000"/>
              </a:spcBef>
            </a:pPr>
            <a:r>
              <a:rPr lang="en-US" altLang="en-US"/>
              <a:t>Offer to call other family members or clergy.</a:t>
            </a:r>
          </a:p>
          <a:p>
            <a:pPr lvl="1">
              <a:spcBef>
                <a:spcPct val="35000"/>
              </a:spcBef>
            </a:pPr>
            <a:r>
              <a:rPr lang="en-US" altLang="en-US"/>
              <a:t>Keep any instructions short, simple, and basic.</a:t>
            </a:r>
          </a:p>
          <a:p>
            <a:pPr lvl="1">
              <a:spcBef>
                <a:spcPct val="35000"/>
              </a:spcBef>
            </a:pPr>
            <a:r>
              <a:rPr lang="en-US" altLang="en-US"/>
              <a:t>Ask family members if they want to hold the child.</a:t>
            </a:r>
          </a:p>
          <a:p>
            <a:pPr lvl="1">
              <a:spcBef>
                <a:spcPct val="35000"/>
              </a:spcBef>
            </a:pPr>
            <a:r>
              <a:rPr lang="en-US" altLang="en-US"/>
              <a:t>Wrap the child in a blanket, and stay with the family while they hold the child.</a:t>
            </a:r>
          </a:p>
          <a:p>
            <a:pPr lvl="1">
              <a:spcBef>
                <a:spcPct val="35000"/>
              </a:spcBef>
            </a:pPr>
            <a:r>
              <a:rPr lang="en-US" altLang="en-US"/>
              <a:t>Do not to remove equipment that was used in attempted resuscitation.</a:t>
            </a:r>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p:txBody>
          <a:bodyPr/>
          <a:lstStyle/>
          <a:p>
            <a:pPr>
              <a:lnSpc>
                <a:spcPct val="85000"/>
              </a:lnSpc>
              <a:defRPr/>
            </a:pPr>
            <a:r>
              <a:rPr lang="en-US" dirty="0" smtClean="0">
                <a:cs typeface="+mj-cs"/>
              </a:rPr>
              <a:t>Death of a Child </a:t>
            </a:r>
            <a:r>
              <a:rPr lang="en-US" sz="2800" b="0" dirty="0" smtClean="0">
                <a:cs typeface="+mj-cs"/>
              </a:rPr>
              <a:t>(4 of 5)</a:t>
            </a:r>
          </a:p>
        </p:txBody>
      </p:sp>
      <p:sp>
        <p:nvSpPr>
          <p:cNvPr id="2447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Everyone expresses grief in a different way.</a:t>
            </a:r>
          </a:p>
          <a:p>
            <a:pPr lvl="1">
              <a:spcBef>
                <a:spcPct val="35000"/>
              </a:spcBef>
            </a:pPr>
            <a:r>
              <a:rPr lang="en-US" altLang="en-US"/>
              <a:t>Some will require intervention.</a:t>
            </a:r>
          </a:p>
          <a:p>
            <a:pPr lvl="1">
              <a:spcBef>
                <a:spcPct val="35000"/>
              </a:spcBef>
            </a:pPr>
            <a:r>
              <a:rPr lang="en-US" altLang="en-US"/>
              <a:t>Many caregivers feel directly responsible for the death of a child.</a:t>
            </a:r>
          </a:p>
          <a:p>
            <a:pPr>
              <a:spcBef>
                <a:spcPct val="35000"/>
              </a:spcBef>
            </a:pPr>
            <a:r>
              <a:rPr lang="en-US" altLang="en-US"/>
              <a:t>Some EMS systems arrange for home visits after a child</a:t>
            </a:r>
            <a:r>
              <a:rPr lang="ja-JP" altLang="en-US"/>
              <a:t>’</a:t>
            </a:r>
            <a:r>
              <a:rPr lang="en-US" altLang="ja-JP"/>
              <a:t>s death for closure.</a:t>
            </a:r>
          </a:p>
          <a:p>
            <a:pPr lvl="2"/>
            <a:r>
              <a:rPr lang="en-US" altLang="en-US" sz="2400"/>
              <a:t>You need training for these visits.</a:t>
            </a: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794" name="Rectangle 2"/>
          <p:cNvSpPr>
            <a:spLocks noGrp="1" noChangeArrowheads="1"/>
          </p:cNvSpPr>
          <p:nvPr>
            <p:ph type="title"/>
          </p:nvPr>
        </p:nvSpPr>
        <p:spPr/>
        <p:txBody>
          <a:bodyPr/>
          <a:lstStyle/>
          <a:p>
            <a:pPr>
              <a:lnSpc>
                <a:spcPct val="85000"/>
              </a:lnSpc>
              <a:defRPr/>
            </a:pPr>
            <a:r>
              <a:rPr lang="en-US" dirty="0" smtClean="0">
                <a:cs typeface="+mj-cs"/>
              </a:rPr>
              <a:t>Death of a Child </a:t>
            </a:r>
            <a:r>
              <a:rPr lang="en-US" sz="2800" b="0" dirty="0" smtClean="0">
                <a:cs typeface="+mj-cs"/>
              </a:rPr>
              <a:t>(5 of 5)</a:t>
            </a:r>
          </a:p>
        </p:txBody>
      </p:sp>
      <p:sp>
        <p:nvSpPr>
          <p:cNvPr id="2457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Child</a:t>
            </a:r>
            <a:r>
              <a:rPr lang="ja-JP" altLang="en-US"/>
              <a:t>’</a:t>
            </a:r>
            <a:r>
              <a:rPr lang="en-US" altLang="ja-JP"/>
              <a:t>s death can be very stressful.</a:t>
            </a:r>
          </a:p>
          <a:p>
            <a:pPr lvl="1">
              <a:spcBef>
                <a:spcPct val="35000"/>
              </a:spcBef>
            </a:pPr>
            <a:r>
              <a:rPr lang="en-US" altLang="en-US"/>
              <a:t>Take time before going back to the job.</a:t>
            </a:r>
          </a:p>
          <a:p>
            <a:pPr lvl="1">
              <a:spcBef>
                <a:spcPct val="35000"/>
              </a:spcBef>
            </a:pPr>
            <a:r>
              <a:rPr lang="en-US" altLang="en-US"/>
              <a:t>Talk with other EMS colleagues.</a:t>
            </a:r>
          </a:p>
          <a:p>
            <a:pPr lvl="1">
              <a:spcBef>
                <a:spcPct val="35000"/>
              </a:spcBef>
            </a:pPr>
            <a:r>
              <a:rPr lang="en-US" altLang="en-US"/>
              <a:t>Be alert for signs of posttraumatic stress in yourself and others.</a:t>
            </a:r>
          </a:p>
          <a:p>
            <a:pPr lvl="1">
              <a:spcBef>
                <a:spcPct val="35000"/>
              </a:spcBef>
            </a:pPr>
            <a:r>
              <a:rPr lang="en-US" altLang="en-US"/>
              <a:t>Consider the need for help if signs occur.</a:t>
            </a:r>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650" name="Rectangle 2"/>
          <p:cNvSpPr>
            <a:spLocks noGrp="1" noChangeArrowheads="1"/>
          </p:cNvSpPr>
          <p:nvPr>
            <p:ph type="title"/>
          </p:nvPr>
        </p:nvSpPr>
        <p:spPr/>
        <p:txBody>
          <a:bodyPr/>
          <a:lstStyle/>
          <a:p>
            <a:pPr>
              <a:lnSpc>
                <a:spcPct val="85000"/>
              </a:lnSpc>
              <a:defRPr/>
            </a:pPr>
            <a:r>
              <a:rPr lang="en-US" dirty="0" smtClean="0">
                <a:cs typeface="+mj-cs"/>
              </a:rPr>
              <a:t>Apparent Life-Threatening Event </a:t>
            </a:r>
            <a:r>
              <a:rPr lang="en-US" sz="2800" b="0" dirty="0" smtClean="0">
                <a:cs typeface="+mj-cs"/>
              </a:rPr>
              <a:t>(1 of 2)</a:t>
            </a:r>
          </a:p>
        </p:txBody>
      </p:sp>
      <p:sp>
        <p:nvSpPr>
          <p:cNvPr id="2467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Infants who are not breathing, cyanotic, and unresponsive sometimes resume breathing and color with stimulation.</a:t>
            </a:r>
          </a:p>
          <a:p>
            <a:pPr lvl="1">
              <a:spcBef>
                <a:spcPct val="35000"/>
              </a:spcBef>
            </a:pPr>
            <a:r>
              <a:rPr lang="en-US" altLang="en-US"/>
              <a:t>Apparent life-threatening event (ALTE)</a:t>
            </a:r>
          </a:p>
          <a:p>
            <a:pPr>
              <a:spcBef>
                <a:spcPct val="35000"/>
              </a:spcBef>
            </a:pPr>
            <a:r>
              <a:rPr lang="en-US" altLang="en-US"/>
              <a:t>Classic ALTE is characterized by:</a:t>
            </a:r>
          </a:p>
          <a:p>
            <a:pPr lvl="1">
              <a:spcBef>
                <a:spcPct val="35000"/>
              </a:spcBef>
            </a:pPr>
            <a:r>
              <a:rPr lang="en-US" altLang="en-US"/>
              <a:t>Distinct change in muscle tone</a:t>
            </a:r>
          </a:p>
          <a:p>
            <a:pPr lvl="1">
              <a:spcBef>
                <a:spcPct val="35000"/>
              </a:spcBef>
            </a:pPr>
            <a:r>
              <a:rPr lang="en-US" altLang="en-US"/>
              <a:t>Choking or gagging</a:t>
            </a: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p:txBody>
          <a:bodyPr/>
          <a:lstStyle/>
          <a:p>
            <a:pPr>
              <a:lnSpc>
                <a:spcPct val="85000"/>
              </a:lnSpc>
              <a:defRPr/>
            </a:pPr>
            <a:r>
              <a:rPr lang="en-US" dirty="0" smtClean="0">
                <a:cs typeface="+mj-cs"/>
              </a:rPr>
              <a:t>Apparent Life-Threatening Event </a:t>
            </a:r>
            <a:r>
              <a:rPr lang="en-US" sz="2800" b="0" dirty="0" smtClean="0">
                <a:cs typeface="+mj-cs"/>
              </a:rPr>
              <a:t>(2 of 2)</a:t>
            </a:r>
          </a:p>
        </p:txBody>
      </p:sp>
      <p:sp>
        <p:nvSpPr>
          <p:cNvPr id="24781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After ALTE, child may appear healthy and show no signs of illness or distress.</a:t>
            </a:r>
          </a:p>
          <a:p>
            <a:pPr lvl="1">
              <a:spcBef>
                <a:spcPct val="35000"/>
              </a:spcBef>
            </a:pPr>
            <a:r>
              <a:rPr lang="en-US" altLang="en-US"/>
              <a:t>Must complete careful assessment and provide rapid transport to the ED.</a:t>
            </a:r>
          </a:p>
          <a:p>
            <a:pPr>
              <a:spcBef>
                <a:spcPct val="35000"/>
              </a:spcBef>
            </a:pPr>
            <a:r>
              <a:rPr lang="en-US" altLang="en-US"/>
              <a:t>Pay strict attention to airway management.</a:t>
            </a:r>
          </a:p>
          <a:p>
            <a:pPr>
              <a:spcBef>
                <a:spcPct val="35000"/>
              </a:spcBef>
            </a:pPr>
            <a:r>
              <a:rPr lang="en-US" altLang="en-US"/>
              <a:t>Assess infant</a:t>
            </a:r>
            <a:r>
              <a:rPr lang="ja-JP" altLang="en-US"/>
              <a:t>’</a:t>
            </a:r>
            <a:r>
              <a:rPr lang="en-US" altLang="ja-JP"/>
              <a:t>s history and environment.</a:t>
            </a:r>
          </a:p>
          <a:p>
            <a:pPr>
              <a:spcBef>
                <a:spcPct val="35000"/>
              </a:spcBef>
            </a:pPr>
            <a:r>
              <a:rPr lang="en-US" altLang="en-US"/>
              <a:t>Allow caregivers to ride in the back of the ambulance.</a:t>
            </a:r>
          </a:p>
          <a:p>
            <a:pPr>
              <a:spcBef>
                <a:spcPct val="35000"/>
              </a:spcBef>
            </a:pPr>
            <a:r>
              <a:rPr lang="en-US" altLang="en-US"/>
              <a:t>Physicians will determine the cause.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Title 1"/>
          <p:cNvSpPr>
            <a:spLocks noGrp="1"/>
          </p:cNvSpPr>
          <p:nvPr>
            <p:ph type="title"/>
          </p:nvPr>
        </p:nvSpPr>
        <p:spPr/>
        <p:txBody>
          <a:bodyPr/>
          <a:lstStyle/>
          <a:p>
            <a:pPr>
              <a:lnSpc>
                <a:spcPct val="85000"/>
              </a:lnSpc>
              <a:defRPr/>
            </a:pPr>
            <a:r>
              <a:rPr lang="en-US" dirty="0"/>
              <a:t>The Toddler </a:t>
            </a:r>
            <a:r>
              <a:rPr lang="en-US" sz="2800" b="0" dirty="0" smtClean="0">
                <a:cs typeface="+mj-cs"/>
              </a:rPr>
              <a:t>(2 of 4)</a:t>
            </a:r>
          </a:p>
        </p:txBody>
      </p:sp>
      <p:sp>
        <p:nvSpPr>
          <p:cNvPr id="2765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12 to 18 months (cont</a:t>
            </a:r>
            <a:r>
              <a:rPr lang="ja-JP" altLang="en-US"/>
              <a:t>’</a:t>
            </a:r>
            <a:r>
              <a:rPr lang="en-US" altLang="ja-JP"/>
              <a:t>d)</a:t>
            </a:r>
          </a:p>
          <a:p>
            <a:pPr lvl="1">
              <a:spcBef>
                <a:spcPct val="35000"/>
              </a:spcBef>
            </a:pPr>
            <a:r>
              <a:rPr lang="en-US" altLang="en-US"/>
              <a:t>Because they are explorers by nature and not afraid, injuries increase.</a:t>
            </a:r>
          </a:p>
          <a:p>
            <a:pPr lvl="1">
              <a:spcBef>
                <a:spcPct val="35000"/>
              </a:spcBef>
            </a:pPr>
            <a:r>
              <a:rPr lang="en-US" altLang="en-US"/>
              <a:t>Begin to imitate behaviors of older children and parents</a:t>
            </a:r>
          </a:p>
          <a:p>
            <a:pPr lvl="1">
              <a:spcBef>
                <a:spcPct val="35000"/>
              </a:spcBef>
            </a:pPr>
            <a:r>
              <a:rPr lang="en-US" altLang="en-US"/>
              <a:t>Know major body parts</a:t>
            </a:r>
          </a:p>
          <a:p>
            <a:pPr lvl="1">
              <a:spcBef>
                <a:spcPct val="35000"/>
              </a:spcBef>
            </a:pPr>
            <a:r>
              <a:rPr lang="en-US" altLang="en-US"/>
              <a:t>May speak 4 to 6 words</a:t>
            </a:r>
          </a:p>
          <a:p>
            <a:pPr lvl="1">
              <a:spcBef>
                <a:spcPct val="35000"/>
              </a:spcBef>
            </a:pPr>
            <a:r>
              <a:rPr lang="en-US" altLang="en-US"/>
              <a:t>May not be able to fully chew food</a:t>
            </a: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5027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488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a:pPr>
            <a:r>
              <a:rPr lang="en-US" altLang="en-US"/>
              <a:t>How does pediatric </a:t>
            </a:r>
            <a:r>
              <a:rPr lang="en-US" altLang="ja-JP"/>
              <a:t>anatomy differ from adult anatomy?</a:t>
            </a:r>
          </a:p>
          <a:p>
            <a:pPr marL="1016000" lvl="1" indent="-444500">
              <a:spcBef>
                <a:spcPct val="35000"/>
              </a:spcBef>
              <a:buFontTx/>
              <a:buAutoNum type="alphaUcPeriod"/>
            </a:pPr>
            <a:r>
              <a:rPr lang="en-US" altLang="en-US"/>
              <a:t>The </a:t>
            </a:r>
            <a:r>
              <a:rPr lang="en-US" altLang="ja-JP"/>
              <a:t>trachea is more rigid.</a:t>
            </a:r>
          </a:p>
          <a:p>
            <a:pPr marL="1016000" lvl="1" indent="-444500">
              <a:spcBef>
                <a:spcPct val="35000"/>
              </a:spcBef>
              <a:buFontTx/>
              <a:buAutoNum type="alphaUcPeriod"/>
            </a:pPr>
            <a:r>
              <a:rPr lang="en-US" altLang="en-US"/>
              <a:t>The tongue is proportionately smaller.</a:t>
            </a:r>
          </a:p>
          <a:p>
            <a:pPr marL="1016000" lvl="1" indent="-444500">
              <a:spcBef>
                <a:spcPct val="35000"/>
              </a:spcBef>
              <a:buFontTx/>
              <a:buAutoNum type="alphaUcPeriod"/>
            </a:pPr>
            <a:r>
              <a:rPr lang="en-US" altLang="en-US"/>
              <a:t>The epiglottis is less floppy.</a:t>
            </a:r>
          </a:p>
          <a:p>
            <a:pPr marL="1016000" lvl="1" indent="-444500">
              <a:spcBef>
                <a:spcPct val="35000"/>
              </a:spcBef>
              <a:buFontTx/>
              <a:buAutoNum type="alphaUcPeriod"/>
            </a:pPr>
            <a:r>
              <a:rPr lang="en-US" altLang="en-US"/>
              <a:t>The </a:t>
            </a:r>
            <a:r>
              <a:rPr lang="en-US" altLang="ja-JP"/>
              <a:t>head is proportionately larger.</a:t>
            </a:r>
            <a:endParaRPr lang="en-US" altLang="en-US"/>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5129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498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80000"/>
              </a:lnSpc>
              <a:buFontTx/>
              <a:buNone/>
            </a:pPr>
            <a:r>
              <a:rPr lang="en-US" altLang="en-US" b="1" dirty="0"/>
              <a:t>Answer: </a:t>
            </a:r>
            <a:r>
              <a:rPr lang="en-US" altLang="en-US" b="1" dirty="0">
                <a:solidFill>
                  <a:srgbClr val="F37021"/>
                </a:solidFill>
              </a:rPr>
              <a:t>D</a:t>
            </a:r>
            <a:endParaRPr lang="en-US" altLang="en-US" b="1" dirty="0"/>
          </a:p>
          <a:p>
            <a:pPr marL="0" indent="0">
              <a:spcBef>
                <a:spcPct val="35000"/>
              </a:spcBef>
              <a:buFontTx/>
              <a:buNone/>
            </a:pPr>
            <a:r>
              <a:rPr lang="en-US" altLang="en-US" b="1" dirty="0"/>
              <a:t>Rationale: </a:t>
            </a:r>
            <a:r>
              <a:rPr lang="en-US" altLang="en-US" dirty="0"/>
              <a:t>There are several important anatomic differences between pediatric patients and adult patients. The </a:t>
            </a:r>
            <a:r>
              <a:rPr lang="en-US" altLang="ja-JP" dirty="0"/>
              <a:t>head—specifically the occiput—is proportionately larger. Their tongue and epiglottis are also proportionately larger, and the epiglottis is floppier and more omega-shaped. The child</a:t>
            </a:r>
            <a:r>
              <a:rPr lang="ja-JP" altLang="en-US" dirty="0"/>
              <a:t>’</a:t>
            </a:r>
            <a:r>
              <a:rPr lang="en-US" altLang="ja-JP" dirty="0"/>
              <a:t>s airway is narrower at all levels, and the trachea is less rigid and easily collapsible. </a:t>
            </a:r>
          </a:p>
          <a:p>
            <a:pPr marL="0" indent="0">
              <a:lnSpc>
                <a:spcPct val="80000"/>
              </a:lnSpc>
            </a:pPr>
            <a:endParaRPr lang="en-US" altLang="en-US" dirty="0">
              <a:solidFill>
                <a:srgbClr val="000000"/>
              </a:solidFill>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232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508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a:pPr>
            <a:r>
              <a:rPr lang="en-US" altLang="en-US"/>
              <a:t>How does pediatric</a:t>
            </a:r>
            <a:r>
              <a:rPr lang="en-US" altLang="ja-JP"/>
              <a:t> anatomy differ from adult anatomy?</a:t>
            </a:r>
          </a:p>
          <a:p>
            <a:pPr marL="1016000" lvl="1" indent="-444500">
              <a:spcBef>
                <a:spcPct val="35000"/>
              </a:spcBef>
              <a:buFontTx/>
              <a:buAutoNum type="alphaUcPeriod"/>
            </a:pPr>
            <a:r>
              <a:rPr lang="en-US" altLang="en-US"/>
              <a:t>The </a:t>
            </a:r>
            <a:r>
              <a:rPr lang="en-US" altLang="ja-JP"/>
              <a:t>trachea is more rigid.</a:t>
            </a:r>
            <a:br>
              <a:rPr lang="en-US" altLang="ja-JP"/>
            </a:br>
            <a:r>
              <a:rPr lang="en-US" altLang="ja-JP" b="1"/>
              <a:t>Rationale: </a:t>
            </a:r>
            <a:r>
              <a:rPr lang="en-US" altLang="ja-JP">
                <a:solidFill>
                  <a:srgbClr val="F37021"/>
                </a:solidFill>
              </a:rPr>
              <a:t>A pediatric trachea is less rigid, narrower, and more anterior than an adult</a:t>
            </a:r>
            <a:r>
              <a:rPr lang="ja-JP" altLang="en-US">
                <a:solidFill>
                  <a:srgbClr val="F37021"/>
                </a:solidFill>
              </a:rPr>
              <a:t> </a:t>
            </a:r>
            <a:r>
              <a:rPr lang="en-US" altLang="ja-JP">
                <a:solidFill>
                  <a:srgbClr val="F37021"/>
                </a:solidFill>
              </a:rPr>
              <a:t>trachea.</a:t>
            </a:r>
          </a:p>
          <a:p>
            <a:pPr marL="1016000" lvl="1" indent="-444500">
              <a:spcBef>
                <a:spcPct val="35000"/>
              </a:spcBef>
              <a:buFontTx/>
              <a:buAutoNum type="alphaUcPeriod"/>
            </a:pPr>
            <a:r>
              <a:rPr lang="en-US" altLang="en-US"/>
              <a:t>The tongue is proportionately smaller.</a:t>
            </a:r>
            <a:br>
              <a:rPr lang="en-US" altLang="en-US"/>
            </a:br>
            <a:r>
              <a:rPr lang="en-US" altLang="en-US" b="1"/>
              <a:t>Rationale: </a:t>
            </a:r>
            <a:r>
              <a:rPr lang="en-US" altLang="en-US">
                <a:solidFill>
                  <a:srgbClr val="F37021"/>
                </a:solidFill>
              </a:rPr>
              <a:t>A </a:t>
            </a:r>
            <a:r>
              <a:rPr lang="en-US" altLang="ja-JP">
                <a:solidFill>
                  <a:srgbClr val="F37021"/>
                </a:solidFill>
              </a:rPr>
              <a:t>tongue is proportionally larger than an adult tongue.</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267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519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a:pPr>
            <a:r>
              <a:rPr lang="en-US" altLang="en-US"/>
              <a:t>How does pediatric</a:t>
            </a:r>
            <a:r>
              <a:rPr lang="en-US" altLang="ja-JP"/>
              <a:t> anatomy differ from  adult anatomy?</a:t>
            </a:r>
          </a:p>
          <a:p>
            <a:pPr marL="1016000" lvl="1" indent="-444500">
              <a:spcBef>
                <a:spcPct val="35000"/>
              </a:spcBef>
              <a:buFontTx/>
              <a:buAutoNum type="alphaUcPeriod" startAt="3"/>
            </a:pPr>
            <a:r>
              <a:rPr lang="en-US" altLang="en-US"/>
              <a:t>The epiglottis is less floppy.</a:t>
            </a:r>
            <a:br>
              <a:rPr lang="en-US" altLang="en-US"/>
            </a:br>
            <a:r>
              <a:rPr lang="en-US" altLang="en-US" b="1"/>
              <a:t>Rationale: </a:t>
            </a:r>
            <a:r>
              <a:rPr lang="en-US" altLang="en-US">
                <a:solidFill>
                  <a:srgbClr val="F37021"/>
                </a:solidFill>
              </a:rPr>
              <a:t>The </a:t>
            </a:r>
            <a:r>
              <a:rPr lang="en-US" altLang="ja-JP">
                <a:solidFill>
                  <a:srgbClr val="F37021"/>
                </a:solidFill>
              </a:rPr>
              <a:t>epiglottis is floppier and shaped differently.</a:t>
            </a:r>
          </a:p>
          <a:p>
            <a:pPr marL="1016000" lvl="1" indent="-444500">
              <a:spcBef>
                <a:spcPct val="35000"/>
              </a:spcBef>
              <a:buFontTx/>
              <a:buAutoNum type="alphaUcPeriod" startAt="3"/>
            </a:pPr>
            <a:r>
              <a:rPr lang="en-US" altLang="en-US"/>
              <a:t>The </a:t>
            </a:r>
            <a:r>
              <a:rPr lang="en-US" altLang="ja-JP"/>
              <a:t>head is proportionately larger.</a:t>
            </a:r>
            <a:br>
              <a:rPr lang="en-US" altLang="ja-JP"/>
            </a:br>
            <a:r>
              <a:rPr lang="en-US" altLang="ja-JP" b="1"/>
              <a:t>Rationale: </a:t>
            </a:r>
            <a:r>
              <a:rPr lang="en-US" altLang="ja-JP">
                <a:solidFill>
                  <a:srgbClr val="F37021"/>
                </a:solidFill>
              </a:rPr>
              <a:t>Correct answer</a:t>
            </a:r>
            <a:endParaRPr lang="en-US" altLang="en-US" sz="2000">
              <a:solidFill>
                <a:srgbClr val="F37021"/>
              </a:solidFill>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5334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529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2"/>
            </a:pPr>
            <a:r>
              <a:rPr lang="en-US" altLang="en-US"/>
              <a:t>When a small child falls from a significant height, the ______ MOST often strikes the ground first.</a:t>
            </a:r>
          </a:p>
          <a:p>
            <a:pPr marL="1016000" lvl="1" indent="-444500">
              <a:spcBef>
                <a:spcPct val="35000"/>
              </a:spcBef>
              <a:buFontTx/>
              <a:buAutoNum type="alphaUcPeriod"/>
            </a:pPr>
            <a:r>
              <a:rPr lang="en-US" altLang="en-US"/>
              <a:t>head</a:t>
            </a:r>
          </a:p>
          <a:p>
            <a:pPr marL="1016000" lvl="1" indent="-444500">
              <a:spcBef>
                <a:spcPct val="35000"/>
              </a:spcBef>
              <a:buFontTx/>
              <a:buAutoNum type="alphaUcPeriod"/>
            </a:pPr>
            <a:r>
              <a:rPr lang="en-US" altLang="en-US"/>
              <a:t>back</a:t>
            </a:r>
          </a:p>
          <a:p>
            <a:pPr marL="1016000" lvl="1" indent="-444500">
              <a:spcBef>
                <a:spcPct val="35000"/>
              </a:spcBef>
              <a:buFontTx/>
              <a:buAutoNum type="alphaUcPeriod"/>
            </a:pPr>
            <a:r>
              <a:rPr lang="en-US" altLang="en-US"/>
              <a:t>feet</a:t>
            </a:r>
          </a:p>
          <a:p>
            <a:pPr marL="1016000" lvl="1" indent="-444500">
              <a:spcBef>
                <a:spcPct val="35000"/>
              </a:spcBef>
              <a:buFontTx/>
              <a:buAutoNum type="alphaUcPeriod"/>
            </a:pPr>
            <a:r>
              <a:rPr lang="en-US" altLang="en-US"/>
              <a:t>side</a:t>
            </a: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5437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539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dirty="0"/>
              <a:t>Answer: </a:t>
            </a:r>
            <a:r>
              <a:rPr lang="en-US" altLang="en-US" b="1" dirty="0">
                <a:solidFill>
                  <a:srgbClr val="F37021"/>
                </a:solidFill>
              </a:rPr>
              <a:t>A</a:t>
            </a:r>
          </a:p>
          <a:p>
            <a:pPr marL="0" indent="0">
              <a:spcBef>
                <a:spcPct val="35000"/>
              </a:spcBef>
              <a:buFontTx/>
              <a:buNone/>
            </a:pPr>
            <a:r>
              <a:rPr lang="en-US" altLang="en-US" b="1" dirty="0"/>
              <a:t>Rationale: </a:t>
            </a:r>
            <a:r>
              <a:rPr lang="en-US" altLang="en-US" dirty="0"/>
              <a:t>Compared to adults, pediatric patients have proportionately larger heads. When they fall from a significant height, gravity usually takes them headfirst. This is why head trauma is the most common cause of traumatic death in the pediatric patient.</a:t>
            </a: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549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2"/>
            </a:pPr>
            <a:r>
              <a:rPr lang="en-US" altLang="en-US"/>
              <a:t>When a small child falls from a significant height, the ______ MOST often strikes the ground first.</a:t>
            </a:r>
          </a:p>
          <a:p>
            <a:pPr marL="1016000" lvl="1" indent="-444500">
              <a:spcBef>
                <a:spcPct val="35000"/>
              </a:spcBef>
              <a:buFontTx/>
              <a:buAutoNum type="alphaUcPeriod"/>
            </a:pPr>
            <a:r>
              <a:rPr lang="en-US" altLang="en-US"/>
              <a:t>head</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back</a:t>
            </a:r>
            <a:br>
              <a:rPr lang="en-US" altLang="en-US"/>
            </a:br>
            <a:r>
              <a:rPr lang="en-US" altLang="en-US" b="1"/>
              <a:t>Rationale: </a:t>
            </a:r>
            <a:r>
              <a:rPr lang="en-US" altLang="en-US">
                <a:solidFill>
                  <a:srgbClr val="F37021"/>
                </a:solidFill>
              </a:rPr>
              <a:t>The head is heavier, and gravity tends to tilt the head in a downward direction.</a:t>
            </a: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369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5600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2"/>
            </a:pPr>
            <a:r>
              <a:rPr lang="en-US" altLang="en-US"/>
              <a:t>When a small child falls from a significant height, the ______ MOST often strikes the ground first.</a:t>
            </a:r>
          </a:p>
          <a:p>
            <a:pPr marL="1016000" lvl="1" indent="-444500">
              <a:spcBef>
                <a:spcPct val="35000"/>
              </a:spcBef>
              <a:buFontTx/>
              <a:buAutoNum type="alphaUcPeriod" startAt="3"/>
            </a:pPr>
            <a:r>
              <a:rPr lang="en-US" altLang="en-US"/>
              <a:t>feet</a:t>
            </a:r>
            <a:br>
              <a:rPr lang="en-US" altLang="en-US"/>
            </a:br>
            <a:r>
              <a:rPr lang="en-US" altLang="en-US" b="1"/>
              <a:t>Rationale:</a:t>
            </a:r>
            <a:r>
              <a:rPr lang="en-US" altLang="en-US" b="1">
                <a:solidFill>
                  <a:srgbClr val="000000"/>
                </a:solidFill>
              </a:rPr>
              <a:t> </a:t>
            </a:r>
            <a:r>
              <a:rPr lang="en-US" altLang="en-US">
                <a:solidFill>
                  <a:srgbClr val="F37021"/>
                </a:solidFill>
              </a:rPr>
              <a:t>Adults will attempt to land feet first.</a:t>
            </a:r>
          </a:p>
          <a:p>
            <a:pPr marL="1016000" lvl="1" indent="-444500">
              <a:spcBef>
                <a:spcPct val="35000"/>
              </a:spcBef>
              <a:buFontTx/>
              <a:buAutoNum type="alphaUcPeriod" startAt="3"/>
            </a:pPr>
            <a:r>
              <a:rPr lang="en-US" altLang="en-US"/>
              <a:t>side</a:t>
            </a:r>
            <a:br>
              <a:rPr lang="en-US" altLang="en-US"/>
            </a:br>
            <a:r>
              <a:rPr lang="en-US" altLang="en-US" b="1"/>
              <a:t>Rationale: </a:t>
            </a:r>
            <a:r>
              <a:rPr lang="en-US" altLang="en-US">
                <a:solidFill>
                  <a:srgbClr val="F37021"/>
                </a:solidFill>
              </a:rPr>
              <a:t>The head is heavier, and gravity tends to tilt the head in a downward direction.</a:t>
            </a:r>
            <a:endParaRPr lang="en-US" altLang="en-US" sz="2000">
              <a:solidFill>
                <a:srgbClr val="F37021"/>
              </a:solidFill>
            </a:endParaRP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641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570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3"/>
            </a:pPr>
            <a:r>
              <a:rPr lang="en-US" altLang="en-US"/>
              <a:t>When assessing a conscious and alert 9-year-old child, you should: </a:t>
            </a:r>
          </a:p>
          <a:p>
            <a:pPr marL="1016000" lvl="1" indent="-444500">
              <a:spcBef>
                <a:spcPct val="35000"/>
              </a:spcBef>
              <a:buFontTx/>
              <a:buAutoNum type="alphaUcPeriod"/>
            </a:pPr>
            <a:r>
              <a:rPr lang="en-US" altLang="en-US"/>
              <a:t>isolate the child from his or her parent. </a:t>
            </a:r>
          </a:p>
          <a:p>
            <a:pPr marL="1016000" lvl="1" indent="-444500">
              <a:spcBef>
                <a:spcPct val="35000"/>
              </a:spcBef>
              <a:buFontTx/>
              <a:buAutoNum type="alphaUcPeriod"/>
            </a:pPr>
            <a:r>
              <a:rPr lang="en-US" altLang="en-US"/>
              <a:t>allow the child to answer your questions. </a:t>
            </a:r>
          </a:p>
          <a:p>
            <a:pPr marL="1016000" lvl="1" indent="-444500">
              <a:spcBef>
                <a:spcPct val="35000"/>
              </a:spcBef>
              <a:buFontTx/>
              <a:buAutoNum type="alphaUcPeriod"/>
            </a:pPr>
            <a:r>
              <a:rPr lang="en-US" altLang="en-US"/>
              <a:t>obtain all of your information from the parent. </a:t>
            </a:r>
          </a:p>
          <a:p>
            <a:pPr marL="1016000" lvl="1" indent="-444500">
              <a:spcBef>
                <a:spcPct val="35000"/>
              </a:spcBef>
              <a:buFontTx/>
              <a:buAutoNum type="alphaUcPeriod"/>
            </a:pPr>
            <a:r>
              <a:rPr lang="en-US" altLang="en-US"/>
              <a:t>avoid placing yourself below the child</a:t>
            </a:r>
            <a:r>
              <a:rPr lang="ja-JP" altLang="en-US"/>
              <a:t>’</a:t>
            </a:r>
            <a:r>
              <a:rPr lang="en-US" altLang="ja-JP"/>
              <a:t>s eye level.</a:t>
            </a:r>
            <a:endParaRPr lang="en-US" altLang="en-US"/>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580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80000"/>
              </a:lnSpc>
              <a:buFontTx/>
              <a:buNone/>
            </a:pPr>
            <a:r>
              <a:rPr lang="en-US" altLang="en-US" b="1" dirty="0"/>
              <a:t>Answer: </a:t>
            </a:r>
            <a:r>
              <a:rPr lang="en-US" altLang="en-US" b="1" dirty="0">
                <a:solidFill>
                  <a:srgbClr val="F37021"/>
                </a:solidFill>
              </a:rPr>
              <a:t>B</a:t>
            </a:r>
            <a:endParaRPr lang="en-US" altLang="en-US" b="1" dirty="0"/>
          </a:p>
          <a:p>
            <a:pPr marL="0" indent="0">
              <a:spcBef>
                <a:spcPct val="35000"/>
              </a:spcBef>
              <a:buFontTx/>
              <a:buNone/>
            </a:pPr>
            <a:r>
              <a:rPr lang="en-US" altLang="en-US" sz="2400" b="1" dirty="0"/>
              <a:t>Rationale: </a:t>
            </a:r>
            <a:r>
              <a:rPr lang="en-US" altLang="en-US" sz="2400" dirty="0"/>
              <a:t>A 9-year-old child is capable of answering questions. By allowing a child to answer your questions, you can gain his or her trust and build a good rapport, which facilitates further assessment and treatment. Do not isolate the child from his or her parent, yet do not allow the parent to do all the talking, unless the child is unable to communicate. When assessing any patient, you should place yourself at or slightly below the patient</a:t>
            </a:r>
            <a:r>
              <a:rPr lang="ja-JP" altLang="en-US" sz="2400" dirty="0"/>
              <a:t>’</a:t>
            </a:r>
            <a:r>
              <a:rPr lang="en-US" altLang="ja-JP" sz="2400" dirty="0"/>
              <a:t>s eye level. This position is less intimidating and helps to minimize patient anxiety.</a:t>
            </a:r>
            <a:endParaRPr lang="en-US" alt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2"/>
          <p:cNvSpPr>
            <a:spLocks noGrp="1" noChangeArrowheads="1"/>
          </p:cNvSpPr>
          <p:nvPr>
            <p:ph type="title"/>
          </p:nvPr>
        </p:nvSpPr>
        <p:spPr/>
        <p:txBody>
          <a:bodyPr/>
          <a:lstStyle/>
          <a:p>
            <a:pPr>
              <a:lnSpc>
                <a:spcPct val="85000"/>
              </a:lnSpc>
              <a:defRPr/>
            </a:pPr>
            <a:r>
              <a:rPr lang="en-US" dirty="0"/>
              <a:t>The Toddler </a:t>
            </a:r>
            <a:r>
              <a:rPr lang="en-US" sz="2800" b="0" dirty="0" smtClean="0">
                <a:cs typeface="+mj-cs"/>
              </a:rPr>
              <a:t>(3 of 4)</a:t>
            </a:r>
          </a:p>
        </p:txBody>
      </p:sp>
      <p:sp>
        <p:nvSpPr>
          <p:cNvPr id="286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18 to 24 months</a:t>
            </a:r>
          </a:p>
          <a:p>
            <a:pPr lvl="1">
              <a:spcBef>
                <a:spcPct val="35000"/>
              </a:spcBef>
            </a:pPr>
            <a:r>
              <a:rPr lang="en-US" altLang="en-US"/>
              <a:t>Mind develops rapidly at this stage</a:t>
            </a:r>
          </a:p>
          <a:p>
            <a:pPr lvl="2"/>
            <a:r>
              <a:rPr lang="en-US" altLang="en-US" sz="2400"/>
              <a:t>Vocabulary increases to about 100 words.</a:t>
            </a:r>
          </a:p>
          <a:p>
            <a:pPr lvl="2"/>
            <a:r>
              <a:rPr lang="en-US" altLang="en-US" sz="2400"/>
              <a:t>Able to name common objects</a:t>
            </a:r>
          </a:p>
          <a:p>
            <a:pPr lvl="1">
              <a:spcBef>
                <a:spcPct val="35000"/>
              </a:spcBef>
            </a:pPr>
            <a:r>
              <a:rPr lang="en-US" altLang="en-US"/>
              <a:t>Begin to understand cause and effect</a:t>
            </a:r>
          </a:p>
          <a:p>
            <a:pPr lvl="1">
              <a:spcBef>
                <a:spcPct val="35000"/>
              </a:spcBef>
            </a:pPr>
            <a:r>
              <a:rPr lang="en-US" altLang="en-US"/>
              <a:t>Balance and gait improve rapidly.</a:t>
            </a:r>
          </a:p>
          <a:p>
            <a:pPr lvl="2"/>
            <a:r>
              <a:rPr lang="en-US" altLang="en-US" sz="2400"/>
              <a:t>Running and climbing skills develop.</a:t>
            </a:r>
          </a:p>
          <a:p>
            <a:pPr lvl="1">
              <a:spcBef>
                <a:spcPct val="35000"/>
              </a:spcBef>
            </a:pPr>
            <a:r>
              <a:rPr lang="en-US" altLang="en-US"/>
              <a:t>May cling to parents or comforting toy</a:t>
            </a:r>
          </a:p>
          <a:p>
            <a:pPr lvl="1">
              <a:spcBef>
                <a:spcPct val="35000"/>
              </a:spcBef>
            </a:pPr>
            <a:r>
              <a:rPr lang="en-US" altLang="en-US"/>
              <a:t>Use any comforting objects when available</a:t>
            </a:r>
            <a:r>
              <a:rPr lang="en-US" altLang="en-US">
                <a:solidFill>
                  <a:srgbClr val="3366FF"/>
                </a:solidFill>
              </a:rPr>
              <a:t>.</a:t>
            </a:r>
            <a:endParaRPr lang="en-US" altLang="en-US"/>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846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590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3"/>
            </a:pPr>
            <a:r>
              <a:rPr lang="en-US" altLang="en-US"/>
              <a:t>When assessing a conscious and alert 9-year-old child, you should: </a:t>
            </a:r>
          </a:p>
          <a:p>
            <a:pPr marL="1016000" lvl="1" indent="-444500">
              <a:spcBef>
                <a:spcPct val="35000"/>
              </a:spcBef>
              <a:buFontTx/>
              <a:buAutoNum type="alphaUcPeriod"/>
            </a:pPr>
            <a:r>
              <a:rPr lang="en-US" altLang="en-US"/>
              <a:t>isolate the child from his or her parent. </a:t>
            </a:r>
            <a:br>
              <a:rPr lang="en-US" altLang="en-US"/>
            </a:br>
            <a:r>
              <a:rPr lang="en-US" altLang="en-US" b="1"/>
              <a:t>Rationale: </a:t>
            </a:r>
            <a:r>
              <a:rPr lang="en-US" altLang="en-US">
                <a:solidFill>
                  <a:srgbClr val="F37021"/>
                </a:solidFill>
              </a:rPr>
              <a:t>Do not isolate a child from his or her parents.</a:t>
            </a:r>
          </a:p>
          <a:p>
            <a:pPr marL="1016000" lvl="1" indent="-444500">
              <a:spcBef>
                <a:spcPct val="35000"/>
              </a:spcBef>
              <a:buFontTx/>
              <a:buAutoNum type="alphaUcPeriod"/>
            </a:pPr>
            <a:r>
              <a:rPr lang="en-US" altLang="en-US"/>
              <a:t>allow the child to answer your questions. </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472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600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3"/>
            </a:pPr>
            <a:r>
              <a:rPr lang="en-US" altLang="en-US"/>
              <a:t>When assessing a conscious and alert 9-year-old child, you should: </a:t>
            </a:r>
          </a:p>
          <a:p>
            <a:pPr marL="1016000" lvl="1" indent="-444500">
              <a:spcBef>
                <a:spcPct val="35000"/>
              </a:spcBef>
              <a:buFontTx/>
              <a:buAutoNum type="alphaUcPeriod" startAt="3"/>
            </a:pPr>
            <a:r>
              <a:rPr lang="en-US" altLang="en-US"/>
              <a:t>obtain all of your information from the parent. </a:t>
            </a:r>
            <a:br>
              <a:rPr lang="en-US" altLang="en-US"/>
            </a:br>
            <a:r>
              <a:rPr lang="en-US" altLang="en-US" b="1"/>
              <a:t>Rationale: </a:t>
            </a:r>
            <a:r>
              <a:rPr lang="en-US" altLang="en-US">
                <a:solidFill>
                  <a:srgbClr val="F37021"/>
                </a:solidFill>
              </a:rPr>
              <a:t>Some information from parents is useful, but allow the child to speak.</a:t>
            </a:r>
          </a:p>
          <a:p>
            <a:pPr marL="1016000" lvl="1" indent="-444500">
              <a:spcBef>
                <a:spcPct val="35000"/>
              </a:spcBef>
              <a:buFontTx/>
              <a:buAutoNum type="alphaUcPeriod" startAt="3"/>
            </a:pPr>
            <a:r>
              <a:rPr lang="en-US" altLang="en-US"/>
              <a:t>avoid placing yourself below the child</a:t>
            </a:r>
            <a:r>
              <a:rPr lang="ja-JP" altLang="en-US"/>
              <a:t>’</a:t>
            </a:r>
            <a:r>
              <a:rPr lang="en-US" altLang="ja-JP"/>
              <a:t>s eye level. </a:t>
            </a:r>
            <a:br>
              <a:rPr lang="en-US" altLang="ja-JP"/>
            </a:br>
            <a:r>
              <a:rPr lang="en-US" altLang="ja-JP" b="1"/>
              <a:t>Rationale: </a:t>
            </a:r>
            <a:r>
              <a:rPr lang="en-US" altLang="ja-JP">
                <a:solidFill>
                  <a:srgbClr val="F37021"/>
                </a:solidFill>
              </a:rPr>
              <a:t>Never tower over a child; instead maintain yourself at/or below eye level.</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949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11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4"/>
            </a:pPr>
            <a:r>
              <a:rPr lang="en-US" altLang="en-US"/>
              <a:t>The purpose of a shunt is to:</a:t>
            </a:r>
          </a:p>
          <a:p>
            <a:pPr marL="1016000" lvl="1" indent="-444500">
              <a:spcBef>
                <a:spcPct val="35000"/>
              </a:spcBef>
              <a:buFontTx/>
              <a:buAutoNum type="alphaUcPeriod"/>
            </a:pPr>
            <a:r>
              <a:rPr lang="en-US" altLang="en-US"/>
              <a:t>minimize pressure within the skull.</a:t>
            </a:r>
          </a:p>
          <a:p>
            <a:pPr marL="1016000" lvl="1" indent="-444500">
              <a:spcBef>
                <a:spcPct val="35000"/>
              </a:spcBef>
              <a:buFontTx/>
              <a:buAutoNum type="alphaUcPeriod"/>
            </a:pPr>
            <a:r>
              <a:rPr lang="en-US" altLang="en-US"/>
              <a:t>reroute blood away from the lungs. </a:t>
            </a:r>
          </a:p>
          <a:p>
            <a:pPr marL="1016000" lvl="1" indent="-444500">
              <a:spcBef>
                <a:spcPct val="35000"/>
              </a:spcBef>
              <a:buFontTx/>
              <a:buAutoNum type="alphaUcPeriod"/>
            </a:pPr>
            <a:r>
              <a:rPr lang="en-US" altLang="en-US"/>
              <a:t>instill food directly into the stomach.</a:t>
            </a:r>
          </a:p>
          <a:p>
            <a:pPr marL="1016000" lvl="1" indent="-444500">
              <a:spcBef>
                <a:spcPct val="35000"/>
              </a:spcBef>
              <a:buFontTx/>
              <a:buAutoNum type="alphaUcPeriod"/>
            </a:pPr>
            <a:r>
              <a:rPr lang="en-US" altLang="en-US"/>
              <a:t>drain excess fluid from the peritoneum.</a:t>
            </a: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6051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21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dirty="0"/>
              <a:t>Answer: </a:t>
            </a:r>
            <a:r>
              <a:rPr lang="en-US" altLang="en-US" b="1" dirty="0">
                <a:solidFill>
                  <a:srgbClr val="F37021"/>
                </a:solidFill>
              </a:rPr>
              <a:t>A</a:t>
            </a:r>
            <a:endParaRPr lang="en-US" altLang="en-US" b="1" dirty="0"/>
          </a:p>
          <a:p>
            <a:pPr marL="0" indent="0">
              <a:spcBef>
                <a:spcPct val="35000"/>
              </a:spcBef>
              <a:buFontTx/>
              <a:buNone/>
            </a:pPr>
            <a:r>
              <a:rPr lang="en-US" altLang="en-US" b="1" dirty="0"/>
              <a:t>Rationale: </a:t>
            </a:r>
            <a:r>
              <a:rPr lang="en-US" altLang="en-US" dirty="0"/>
              <a:t>A </a:t>
            </a:r>
            <a:r>
              <a:rPr lang="en-US" altLang="en-US" dirty="0" err="1"/>
              <a:t>ventriculoperitoneal</a:t>
            </a:r>
            <a:r>
              <a:rPr lang="en-US" altLang="en-US" dirty="0"/>
              <a:t> (VP) shunt—simply called a </a:t>
            </a:r>
            <a:r>
              <a:rPr lang="ja-JP" altLang="en-US" dirty="0"/>
              <a:t>“</a:t>
            </a:r>
            <a:r>
              <a:rPr lang="en-US" altLang="ja-JP" dirty="0"/>
              <a:t>shunt</a:t>
            </a:r>
            <a:r>
              <a:rPr lang="ja-JP" altLang="en-US" dirty="0"/>
              <a:t>”</a:t>
            </a:r>
            <a:r>
              <a:rPr lang="en-US" altLang="ja-JP" dirty="0"/>
              <a:t>—is a tube that extends from the ventricles (cavities) of the brain to the peritoneal cavity. VP shunts are used to drain excess fluid from the brain, thus preventing increased pressure within the skull.</a:t>
            </a:r>
            <a:endParaRPr lang="en-US" altLang="en-US" dirty="0"/>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153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31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4"/>
            </a:pPr>
            <a:r>
              <a:rPr lang="en-US" altLang="en-US"/>
              <a:t>The purpose of a shunt is to:</a:t>
            </a:r>
          </a:p>
          <a:p>
            <a:pPr marL="1016000" lvl="1" indent="-444500">
              <a:spcBef>
                <a:spcPct val="15000"/>
              </a:spcBef>
              <a:buFontTx/>
              <a:buAutoNum type="alphaUcPeriod"/>
            </a:pPr>
            <a:r>
              <a:rPr lang="en-US" altLang="en-US" sz="2300"/>
              <a:t>minimize pressure within the skull.</a:t>
            </a:r>
            <a:br>
              <a:rPr lang="en-US" altLang="en-US" sz="2300"/>
            </a:br>
            <a:r>
              <a:rPr lang="en-US" altLang="en-US" sz="2300" b="1"/>
              <a:t>Rationale:</a:t>
            </a:r>
            <a:r>
              <a:rPr lang="en-US" altLang="en-US" sz="2300" b="1">
                <a:solidFill>
                  <a:srgbClr val="000000"/>
                </a:solidFill>
              </a:rPr>
              <a:t> </a:t>
            </a:r>
            <a:r>
              <a:rPr lang="en-US" altLang="en-US" sz="2300">
                <a:solidFill>
                  <a:srgbClr val="F37021"/>
                </a:solidFill>
              </a:rPr>
              <a:t>Correct answer</a:t>
            </a:r>
          </a:p>
          <a:p>
            <a:pPr marL="1016000" lvl="1" indent="-444500">
              <a:spcBef>
                <a:spcPct val="15000"/>
              </a:spcBef>
              <a:buFontTx/>
              <a:buAutoNum type="alphaUcPeriod"/>
            </a:pPr>
            <a:r>
              <a:rPr lang="en-US" altLang="en-US" sz="2300"/>
              <a:t>reroute blood away from the lungs. </a:t>
            </a:r>
            <a:br>
              <a:rPr lang="en-US" altLang="en-US" sz="2300"/>
            </a:br>
            <a:r>
              <a:rPr lang="en-US" altLang="en-US" sz="2300" b="1"/>
              <a:t>Rationale: </a:t>
            </a:r>
            <a:r>
              <a:rPr lang="en-US" altLang="en-US" sz="2300">
                <a:solidFill>
                  <a:srgbClr val="F37021"/>
                </a:solidFill>
              </a:rPr>
              <a:t>The shunt is connected from the brain to the abdomen.</a:t>
            </a:r>
          </a:p>
          <a:p>
            <a:pPr marL="1016000" lvl="1" indent="-444500">
              <a:spcBef>
                <a:spcPct val="15000"/>
              </a:spcBef>
              <a:buFontTx/>
              <a:buAutoNum type="alphaUcPeriod"/>
            </a:pPr>
            <a:r>
              <a:rPr lang="en-US" altLang="en-US" sz="2300"/>
              <a:t>instill food directly into the stomach.</a:t>
            </a:r>
            <a:br>
              <a:rPr lang="en-US" altLang="en-US" sz="2300"/>
            </a:br>
            <a:r>
              <a:rPr lang="en-US" altLang="en-US" sz="2300" b="1"/>
              <a:t>Rationale: </a:t>
            </a:r>
            <a:r>
              <a:rPr lang="en-US" altLang="en-US" sz="2300">
                <a:solidFill>
                  <a:srgbClr val="F37021"/>
                </a:solidFill>
              </a:rPr>
              <a:t>The shunt drains excess cerebrospinal fluid from the brain.</a:t>
            </a:r>
          </a:p>
          <a:p>
            <a:pPr marL="1016000" lvl="1" indent="-444500">
              <a:spcBef>
                <a:spcPct val="15000"/>
              </a:spcBef>
              <a:buFontTx/>
              <a:buAutoNum type="alphaUcPeriod"/>
            </a:pPr>
            <a:r>
              <a:rPr lang="en-US" altLang="en-US" sz="2300"/>
              <a:t>drain excess fluid from the peritoneum.</a:t>
            </a:r>
            <a:br>
              <a:rPr lang="en-US" altLang="en-US" sz="2300"/>
            </a:br>
            <a:r>
              <a:rPr lang="en-US" altLang="en-US" sz="2300" b="1"/>
              <a:t>Rationale:</a:t>
            </a:r>
            <a:r>
              <a:rPr lang="en-US" altLang="en-US" sz="2300" b="1">
                <a:solidFill>
                  <a:srgbClr val="000000"/>
                </a:solidFill>
              </a:rPr>
              <a:t> </a:t>
            </a:r>
            <a:r>
              <a:rPr lang="en-US" altLang="en-US" sz="2300">
                <a:solidFill>
                  <a:srgbClr val="F37021"/>
                </a:solidFill>
              </a:rPr>
              <a:t>The shunt drains excess cerebrospinal fluid from the brain.</a:t>
            </a: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256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41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5"/>
            </a:pPr>
            <a:r>
              <a:rPr lang="en-US" altLang="en-US"/>
              <a:t>Which of the following statements regarding febrile seizures is correct?</a:t>
            </a:r>
          </a:p>
          <a:p>
            <a:pPr marL="1016000" lvl="1" indent="-444500">
              <a:spcBef>
                <a:spcPct val="35000"/>
              </a:spcBef>
              <a:buFontTx/>
              <a:buAutoNum type="alphaUcPeriod"/>
            </a:pPr>
            <a:r>
              <a:rPr lang="en-US" altLang="en-US" sz="2300"/>
              <a:t>Febrile seizures usually indicate a serious underlying condition, such as meningitis.</a:t>
            </a:r>
          </a:p>
          <a:p>
            <a:pPr marL="1016000" lvl="1" indent="-444500">
              <a:spcBef>
                <a:spcPct val="35000"/>
              </a:spcBef>
              <a:buFontTx/>
              <a:buAutoNum type="alphaUcPeriod"/>
            </a:pPr>
            <a:r>
              <a:rPr lang="en-US" altLang="en-US" sz="2300"/>
              <a:t>Most febrile seizures occur in children between the ages of 2 months and 2 years of age.</a:t>
            </a:r>
          </a:p>
          <a:p>
            <a:pPr marL="1016000" lvl="1" indent="-444500">
              <a:spcBef>
                <a:spcPct val="35000"/>
              </a:spcBef>
              <a:buFontTx/>
              <a:buAutoNum type="alphaUcPeriod"/>
            </a:pPr>
            <a:r>
              <a:rPr lang="en-US" altLang="en-US" sz="2300"/>
              <a:t>Febrile seizures are rarely associated with tonic-clonic activity, but last for more than 15 minutes.</a:t>
            </a:r>
          </a:p>
          <a:p>
            <a:pPr marL="1016000" lvl="1" indent="-444500">
              <a:spcBef>
                <a:spcPct val="35000"/>
              </a:spcBef>
              <a:buFontTx/>
              <a:buAutoNum type="alphaUcPeriod"/>
            </a:pPr>
            <a:r>
              <a:rPr lang="en-US" altLang="en-US" sz="2300"/>
              <a:t>Febrile seizures usually last less than 15 minutes and often do not have a postictal phase.</a:t>
            </a: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6358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52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80000"/>
              </a:lnSpc>
              <a:buFontTx/>
              <a:buNone/>
            </a:pPr>
            <a:r>
              <a:rPr lang="en-US" altLang="en-US" b="1" dirty="0"/>
              <a:t>Answer: </a:t>
            </a:r>
            <a:r>
              <a:rPr lang="en-US" altLang="en-US" b="1" dirty="0">
                <a:solidFill>
                  <a:srgbClr val="F37021"/>
                </a:solidFill>
              </a:rPr>
              <a:t>D</a:t>
            </a:r>
          </a:p>
          <a:p>
            <a:pPr marL="0" indent="0">
              <a:spcBef>
                <a:spcPct val="35000"/>
              </a:spcBef>
              <a:buFontTx/>
              <a:buNone/>
            </a:pPr>
            <a:r>
              <a:rPr lang="en-US" altLang="en-US" sz="2500" b="1" dirty="0"/>
              <a:t>Rationale: </a:t>
            </a:r>
            <a:r>
              <a:rPr lang="en-US" altLang="en-US" sz="2500" dirty="0"/>
              <a:t>Febrile seizures are the most common seizures in</a:t>
            </a:r>
            <a:r>
              <a:rPr lang="en-US" altLang="en-US" sz="2500" dirty="0">
                <a:solidFill>
                  <a:srgbClr val="000000"/>
                </a:solidFill>
              </a:rPr>
              <a:t> </a:t>
            </a:r>
            <a:r>
              <a:rPr lang="en-US" altLang="en-US" sz="2500" dirty="0"/>
              <a:t>pediatric patients; they are common between the ages of 6 months and 6 years of age. Most pediatric seizures are due to fever alone—hence the name </a:t>
            </a:r>
            <a:r>
              <a:rPr lang="ja-JP" altLang="en-US" sz="2500" dirty="0"/>
              <a:t>“</a:t>
            </a:r>
            <a:r>
              <a:rPr lang="en-US" altLang="ja-JP" sz="2500" dirty="0"/>
              <a:t>febrile</a:t>
            </a:r>
            <a:r>
              <a:rPr lang="ja-JP" altLang="en-US" sz="2500" dirty="0"/>
              <a:t>”</a:t>
            </a:r>
            <a:r>
              <a:rPr lang="en-US" altLang="ja-JP" sz="2500" dirty="0"/>
              <a:t> seizure. However, seizures and fever may indicate a more serious underlying condition, such as meningitis. Febrile seizures are characterized by generalized tonic-</a:t>
            </a:r>
            <a:r>
              <a:rPr lang="en-US" altLang="ja-JP" sz="2500" dirty="0" err="1"/>
              <a:t>clonic</a:t>
            </a:r>
            <a:r>
              <a:rPr lang="en-US" altLang="ja-JP" sz="2500" dirty="0"/>
              <a:t> activity and last less than 15 minutes; if a postictal phase occurs, it is generally very short.</a:t>
            </a:r>
            <a:endParaRPr lang="en-US" altLang="en-US" sz="2500" dirty="0"/>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461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662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5"/>
            </a:pPr>
            <a:r>
              <a:rPr lang="en-US" altLang="en-US"/>
              <a:t>Which of the following statements regarding febrile seizures is correct?</a:t>
            </a:r>
          </a:p>
          <a:p>
            <a:pPr marL="1016000" lvl="1" indent="-444500">
              <a:spcBef>
                <a:spcPct val="35000"/>
              </a:spcBef>
              <a:buFontTx/>
              <a:buAutoNum type="alphaUcPeriod"/>
            </a:pPr>
            <a:r>
              <a:rPr lang="en-US" altLang="en-US" sz="2300"/>
              <a:t>Febrile seizures usually indicate a serious underlying condition, such as meningitis.</a:t>
            </a:r>
            <a:br>
              <a:rPr lang="en-US" altLang="en-US" sz="2300"/>
            </a:br>
            <a:r>
              <a:rPr lang="en-US" altLang="en-US" sz="2300" b="1"/>
              <a:t>Rationale: </a:t>
            </a:r>
            <a:r>
              <a:rPr lang="en-US" altLang="en-US" sz="2300">
                <a:solidFill>
                  <a:srgbClr val="F37021"/>
                </a:solidFill>
              </a:rPr>
              <a:t>Most febrile seizures are caused by fever, but a fever and seizures may be an indication of a serious underlying condition.</a:t>
            </a:r>
          </a:p>
          <a:p>
            <a:pPr marL="1016000" lvl="1" indent="-444500">
              <a:spcBef>
                <a:spcPct val="35000"/>
              </a:spcBef>
              <a:buFontTx/>
              <a:buAutoNum type="alphaUcPeriod"/>
            </a:pPr>
            <a:r>
              <a:rPr lang="en-US" altLang="en-US" sz="2300"/>
              <a:t>Most febrile seizures occur between the ages of 2 months and 2 years of age.</a:t>
            </a:r>
            <a:br>
              <a:rPr lang="en-US" altLang="en-US" sz="2300"/>
            </a:br>
            <a:r>
              <a:rPr lang="en-US" altLang="en-US" sz="2300" b="1"/>
              <a:t>Rationale: </a:t>
            </a:r>
            <a:r>
              <a:rPr lang="en-US" altLang="en-US" sz="2300">
                <a:solidFill>
                  <a:srgbClr val="F37021"/>
                </a:solidFill>
              </a:rPr>
              <a:t>Most febrile seizures occur between the ages of 6 months and 6 years.</a:t>
            </a:r>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563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672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5"/>
            </a:pPr>
            <a:r>
              <a:rPr lang="en-US" altLang="en-US"/>
              <a:t>Which of the following statements regarding febrile seizures is correct?</a:t>
            </a:r>
          </a:p>
          <a:p>
            <a:pPr marL="1016000" lvl="1" indent="-444500">
              <a:spcBef>
                <a:spcPct val="35000"/>
              </a:spcBef>
              <a:buFontTx/>
              <a:buAutoNum type="alphaUcPeriod" startAt="3"/>
            </a:pPr>
            <a:r>
              <a:rPr lang="en-US" altLang="en-US"/>
              <a:t>Febrile seizures are rarely associated with tonic-clonic activity, but last for more than </a:t>
            </a:r>
            <a:br>
              <a:rPr lang="en-US" altLang="en-US"/>
            </a:br>
            <a:r>
              <a:rPr lang="en-US" altLang="en-US"/>
              <a:t>15 minutes.</a:t>
            </a:r>
            <a:br>
              <a:rPr lang="en-US" altLang="en-US"/>
            </a:br>
            <a:r>
              <a:rPr lang="en-US" altLang="en-US" b="1"/>
              <a:t>Rationale: </a:t>
            </a:r>
            <a:r>
              <a:rPr lang="en-US" altLang="en-US">
                <a:solidFill>
                  <a:srgbClr val="F37021"/>
                </a:solidFill>
              </a:rPr>
              <a:t>Febrile seizures last less than </a:t>
            </a:r>
            <a:br>
              <a:rPr lang="en-US" altLang="en-US">
                <a:solidFill>
                  <a:srgbClr val="F37021"/>
                </a:solidFill>
              </a:rPr>
            </a:br>
            <a:r>
              <a:rPr lang="en-US" altLang="en-US">
                <a:solidFill>
                  <a:srgbClr val="F37021"/>
                </a:solidFill>
              </a:rPr>
              <a:t>15 minutes.</a:t>
            </a:r>
          </a:p>
          <a:p>
            <a:pPr marL="1016000" lvl="1" indent="-444500">
              <a:spcBef>
                <a:spcPct val="35000"/>
              </a:spcBef>
              <a:buFontTx/>
              <a:buAutoNum type="alphaUcPeriod" startAt="3"/>
            </a:pPr>
            <a:r>
              <a:rPr lang="en-US" altLang="en-US"/>
              <a:t>Febrile seizures usually last less than </a:t>
            </a:r>
            <a:br>
              <a:rPr lang="en-US" altLang="en-US"/>
            </a:br>
            <a:r>
              <a:rPr lang="en-US" altLang="en-US"/>
              <a:t>15 minutes and often do not have a postictal phase.</a:t>
            </a:r>
            <a:br>
              <a:rPr lang="en-US" altLang="en-US"/>
            </a:br>
            <a:r>
              <a:rPr lang="en-US" altLang="en-US" b="1"/>
              <a:t>Rationale: </a:t>
            </a:r>
            <a:r>
              <a:rPr lang="en-US" altLang="en-US">
                <a:solidFill>
                  <a:srgbClr val="F37021"/>
                </a:solidFill>
              </a:rPr>
              <a:t>Correct answer</a:t>
            </a:r>
            <a:endParaRPr lang="en-US" altLang="en-US" sz="2000">
              <a:solidFill>
                <a:srgbClr val="F37021"/>
              </a:solidFill>
            </a:endParaRPr>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665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82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6"/>
            </a:pPr>
            <a:r>
              <a:rPr lang="en-US" altLang="en-US"/>
              <a:t>You respond to a sick child late at night. The child appears very ill, has a high fever, and is drooling. He is sitting in a tripod position, struggling to breathe. You should suspect:</a:t>
            </a:r>
          </a:p>
          <a:p>
            <a:pPr marL="1016000" lvl="1" indent="-444500">
              <a:spcBef>
                <a:spcPct val="35000"/>
              </a:spcBef>
              <a:buFontTx/>
              <a:buAutoNum type="alphaUcPeriod"/>
            </a:pPr>
            <a:r>
              <a:rPr lang="en-US" altLang="en-US"/>
              <a:t>croup.</a:t>
            </a:r>
          </a:p>
          <a:p>
            <a:pPr marL="1016000" lvl="1" indent="-444500">
              <a:spcBef>
                <a:spcPct val="35000"/>
              </a:spcBef>
              <a:buFontTx/>
              <a:buAutoNum type="alphaUcPeriod"/>
            </a:pPr>
            <a:r>
              <a:rPr lang="en-US" altLang="en-US"/>
              <a:t>pneumonia.</a:t>
            </a:r>
          </a:p>
          <a:p>
            <a:pPr marL="1016000" lvl="1" indent="-444500">
              <a:spcBef>
                <a:spcPct val="35000"/>
              </a:spcBef>
              <a:buFontTx/>
              <a:buAutoNum type="alphaUcPeriod"/>
            </a:pPr>
            <a:r>
              <a:rPr lang="en-US" altLang="en-US"/>
              <a:t>epiglottitis. </a:t>
            </a:r>
          </a:p>
          <a:p>
            <a:pPr marL="1016000" lvl="1" indent="-444500">
              <a:spcBef>
                <a:spcPct val="35000"/>
              </a:spcBef>
              <a:buFontTx/>
              <a:buAutoNum type="alphaUcPeriod"/>
            </a:pPr>
            <a:r>
              <a:rPr lang="en-US" altLang="en-US"/>
              <a:t>severe asthma.</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Title 1"/>
          <p:cNvSpPr>
            <a:spLocks noGrp="1"/>
          </p:cNvSpPr>
          <p:nvPr>
            <p:ph type="title"/>
          </p:nvPr>
        </p:nvSpPr>
        <p:spPr/>
        <p:txBody>
          <a:bodyPr/>
          <a:lstStyle/>
          <a:p>
            <a:pPr>
              <a:lnSpc>
                <a:spcPct val="85000"/>
              </a:lnSpc>
              <a:defRPr/>
            </a:pPr>
            <a:r>
              <a:rPr lang="en-US" dirty="0"/>
              <a:t>The Toddler </a:t>
            </a:r>
            <a:r>
              <a:rPr lang="en-US" sz="2800" b="0" dirty="0" smtClean="0">
                <a:cs typeface="+mj-cs"/>
              </a:rPr>
              <a:t>(4 of 4)</a:t>
            </a:r>
          </a:p>
        </p:txBody>
      </p:sp>
      <p:sp>
        <p:nvSpPr>
          <p:cNvPr id="2969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a:t>
            </a:r>
          </a:p>
          <a:p>
            <a:pPr lvl="1">
              <a:spcBef>
                <a:spcPct val="35000"/>
              </a:spcBef>
            </a:pPr>
            <a:r>
              <a:rPr lang="en-US" altLang="en-US"/>
              <a:t>May have stranger anxiety</a:t>
            </a:r>
          </a:p>
          <a:p>
            <a:pPr lvl="1">
              <a:spcBef>
                <a:spcPct val="35000"/>
              </a:spcBef>
            </a:pPr>
            <a:r>
              <a:rPr lang="en-US" altLang="en-US"/>
              <a:t>May resist separation from caregiver</a:t>
            </a:r>
          </a:p>
          <a:p>
            <a:pPr lvl="1">
              <a:spcBef>
                <a:spcPct val="35000"/>
              </a:spcBef>
            </a:pPr>
            <a:r>
              <a:rPr lang="en-US" altLang="en-US"/>
              <a:t>May have a hard time describing pain</a:t>
            </a:r>
          </a:p>
          <a:p>
            <a:pPr lvl="1">
              <a:spcBef>
                <a:spcPct val="35000"/>
              </a:spcBef>
            </a:pPr>
            <a:r>
              <a:rPr lang="en-US" altLang="en-US"/>
              <a:t>Can be distracted</a:t>
            </a:r>
          </a:p>
          <a:p>
            <a:pPr lvl="1">
              <a:spcBef>
                <a:spcPct val="35000"/>
              </a:spcBef>
            </a:pPr>
            <a:r>
              <a:rPr lang="en-US" altLang="en-US"/>
              <a:t>Begin your assessment at the feet.</a:t>
            </a:r>
          </a:p>
          <a:p>
            <a:pPr lvl="1">
              <a:spcBef>
                <a:spcPct val="35000"/>
              </a:spcBef>
            </a:pPr>
            <a:r>
              <a:rPr lang="en-US" altLang="en-US"/>
              <a:t>Persistent crying can be a symptom of serious illness or injury.</a:t>
            </a:r>
          </a:p>
          <a:p>
            <a:pPr lvl="1">
              <a:spcBef>
                <a:spcPct val="35000"/>
              </a:spcBef>
            </a:pPr>
            <a:r>
              <a:rPr lang="en-US" altLang="en-US"/>
              <a:t>Previous medical experiences may lead to hesitation toward you.</a:t>
            </a:r>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6768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693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dirty="0"/>
              <a:t>Answer: </a:t>
            </a:r>
            <a:r>
              <a:rPr lang="en-US" altLang="en-US" b="1" dirty="0">
                <a:solidFill>
                  <a:srgbClr val="F37021"/>
                </a:solidFill>
              </a:rPr>
              <a:t>C</a:t>
            </a:r>
            <a:endParaRPr lang="en-US" altLang="en-US" b="1" dirty="0"/>
          </a:p>
          <a:p>
            <a:pPr marL="0" indent="0">
              <a:spcBef>
                <a:spcPct val="35000"/>
              </a:spcBef>
              <a:buFontTx/>
              <a:buNone/>
            </a:pPr>
            <a:r>
              <a:rPr lang="en-US" altLang="en-US" b="1" dirty="0"/>
              <a:t>Rationale: </a:t>
            </a:r>
            <a:r>
              <a:rPr lang="en-US" altLang="en-US" dirty="0"/>
              <a:t>This child has all the classic signs of epiglottitis: high fever, drooling, and severe respiratory distress. Epiglottitis is a potentially life-threatening bacterial infection that causes the epiglottis to swell rapidly and potentially obstruct the airway. </a:t>
            </a:r>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870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703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6"/>
            </a:pPr>
            <a:r>
              <a:rPr lang="en-US" altLang="en-US" sz="2400"/>
              <a:t>You respond to a sick child late at night. The child appears very ill, has a high fever, and is drooling. He is sitting in a tripod position, struggling to breathe. You should suspect:</a:t>
            </a:r>
          </a:p>
          <a:p>
            <a:pPr marL="1016000" lvl="1" indent="-444500">
              <a:spcBef>
                <a:spcPct val="15000"/>
              </a:spcBef>
              <a:buFontTx/>
              <a:buAutoNum type="alphaUcPeriod"/>
            </a:pPr>
            <a:r>
              <a:rPr lang="en-US" altLang="en-US"/>
              <a:t>croup.</a:t>
            </a:r>
            <a:br>
              <a:rPr lang="en-US" altLang="en-US"/>
            </a:br>
            <a:r>
              <a:rPr lang="en-US" altLang="en-US" b="1"/>
              <a:t>Rationale: </a:t>
            </a:r>
            <a:r>
              <a:rPr lang="en-US" altLang="en-US">
                <a:solidFill>
                  <a:srgbClr val="F37021"/>
                </a:solidFill>
              </a:rPr>
              <a:t>This is a viral disease characterized by edema of the upper airways, a barking cough, and stridor.</a:t>
            </a:r>
          </a:p>
          <a:p>
            <a:pPr marL="1016000" lvl="1" indent="-444500">
              <a:spcBef>
                <a:spcPct val="15000"/>
              </a:spcBef>
              <a:buFontTx/>
              <a:buAutoNum type="alphaUcPeriod"/>
            </a:pPr>
            <a:r>
              <a:rPr lang="en-US" altLang="en-US"/>
              <a:t>pneumonia.</a:t>
            </a:r>
            <a:br>
              <a:rPr lang="en-US" altLang="en-US"/>
            </a:br>
            <a:r>
              <a:rPr lang="en-US" altLang="en-US" b="1"/>
              <a:t>Rationale: </a:t>
            </a:r>
            <a:r>
              <a:rPr lang="en-US" altLang="en-US">
                <a:solidFill>
                  <a:srgbClr val="F37021"/>
                </a:solidFill>
              </a:rPr>
              <a:t>This is an inflammation of the lungs caused by bacteria, viruses, fungi, and other organisms. </a:t>
            </a:r>
          </a:p>
        </p:txBody>
      </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574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713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6"/>
            </a:pPr>
            <a:r>
              <a:rPr lang="en-US" altLang="en-US" sz="2400"/>
              <a:t>You respond to a sick child late at night. The child appears very ill, has a high fever, and is drooling. He is sitting in a tripod position, struggling to breathe. You should suspect:</a:t>
            </a:r>
          </a:p>
          <a:p>
            <a:pPr marL="1016000" lvl="1" indent="-444500">
              <a:spcBef>
                <a:spcPct val="35000"/>
              </a:spcBef>
              <a:buFontTx/>
              <a:buAutoNum type="alphaUcPeriod" startAt="3"/>
            </a:pPr>
            <a:r>
              <a:rPr lang="en-US" altLang="en-US"/>
              <a:t>epiglottitis. </a:t>
            </a:r>
            <a:br>
              <a:rPr lang="en-US" altLang="en-US"/>
            </a:br>
            <a:r>
              <a:rPr lang="en-US" altLang="en-US" b="1"/>
              <a:t>Rationale:</a:t>
            </a:r>
            <a:r>
              <a:rPr lang="en-US" altLang="en-US" b="1">
                <a:solidFill>
                  <a:srgbClr val="000000"/>
                </a:solidFill>
              </a:rPr>
              <a:t> </a:t>
            </a:r>
            <a:r>
              <a:rPr lang="en-US" altLang="en-US">
                <a:solidFill>
                  <a:srgbClr val="F37021"/>
                </a:solidFill>
              </a:rPr>
              <a:t>Correct answer</a:t>
            </a:r>
          </a:p>
          <a:p>
            <a:pPr marL="1016000" lvl="1" indent="-444500">
              <a:spcBef>
                <a:spcPct val="35000"/>
              </a:spcBef>
              <a:buFontTx/>
              <a:buAutoNum type="alphaUcPeriod" startAt="3"/>
            </a:pPr>
            <a:r>
              <a:rPr lang="en-US" altLang="en-US"/>
              <a:t>severe asthma. </a:t>
            </a:r>
            <a:br>
              <a:rPr lang="en-US" altLang="en-US"/>
            </a:br>
            <a:r>
              <a:rPr lang="en-US" altLang="en-US" b="1"/>
              <a:t>Rationale: </a:t>
            </a:r>
            <a:r>
              <a:rPr lang="en-US" altLang="en-US">
                <a:solidFill>
                  <a:srgbClr val="F37021"/>
                </a:solidFill>
              </a:rPr>
              <a:t>This is a lower airway condition resulting in intermittent wheezing and excess mucus production.</a:t>
            </a: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973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723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7"/>
            </a:pPr>
            <a:r>
              <a:rPr lang="en-US" altLang="en-US"/>
              <a:t>Treatment for a semiconscious child who swallowed an unknown quantity of pills includes:</a:t>
            </a:r>
          </a:p>
          <a:p>
            <a:pPr marL="1016000" lvl="1" indent="-444500">
              <a:spcBef>
                <a:spcPct val="20000"/>
              </a:spcBef>
              <a:buFontTx/>
              <a:buAutoNum type="alphaUcPeriod"/>
            </a:pPr>
            <a:r>
              <a:rPr lang="en-US" altLang="en-US"/>
              <a:t>administering 1 g/kg of activated charcoal and rapidly transporting. </a:t>
            </a:r>
          </a:p>
          <a:p>
            <a:pPr marL="1016000" lvl="1" indent="-444500">
              <a:spcBef>
                <a:spcPct val="20000"/>
              </a:spcBef>
              <a:buFontTx/>
              <a:buAutoNum type="alphaUcPeriod"/>
            </a:pPr>
            <a:r>
              <a:rPr lang="en-US" altLang="en-US"/>
              <a:t>monitoring the child for vomiting, administering oxygen, and transporting. </a:t>
            </a:r>
          </a:p>
          <a:p>
            <a:pPr marL="1016000" lvl="1" indent="-444500">
              <a:spcBef>
                <a:spcPct val="20000"/>
              </a:spcBef>
              <a:buFontTx/>
              <a:buAutoNum type="alphaUcPeriod"/>
            </a:pPr>
            <a:r>
              <a:rPr lang="en-US" altLang="en-US"/>
              <a:t>positioning the child on his left side, elevating his legs 6</a:t>
            </a:r>
            <a:r>
              <a:rPr lang="en-US" altLang="en-US">
                <a:ea typeface="MS PGothic" charset="-128"/>
              </a:rPr>
              <a:t> inches</a:t>
            </a:r>
            <a:r>
              <a:rPr lang="en-US" altLang="en-US"/>
              <a:t>, and transporting. </a:t>
            </a:r>
          </a:p>
          <a:p>
            <a:pPr marL="1016000" lvl="1" indent="-444500">
              <a:spcBef>
                <a:spcPct val="20000"/>
              </a:spcBef>
              <a:buFontTx/>
              <a:buAutoNum type="alphaUcPeriod"/>
            </a:pPr>
            <a:r>
              <a:rPr lang="en-US" altLang="en-US"/>
              <a:t>contacting medical control and requesting permission to induce vomiting. </a:t>
            </a: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7075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7341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dirty="0"/>
              <a:t>Answer: </a:t>
            </a:r>
            <a:r>
              <a:rPr lang="en-US" altLang="en-US" b="1" dirty="0">
                <a:solidFill>
                  <a:srgbClr val="F37021"/>
                </a:solidFill>
              </a:rPr>
              <a:t>B</a:t>
            </a:r>
            <a:endParaRPr lang="en-US" altLang="en-US" b="1" dirty="0"/>
          </a:p>
          <a:p>
            <a:pPr marL="0" indent="0">
              <a:spcBef>
                <a:spcPct val="35000"/>
              </a:spcBef>
              <a:buFontTx/>
              <a:buNone/>
            </a:pPr>
            <a:r>
              <a:rPr lang="en-US" altLang="en-US" sz="2600" b="1" dirty="0"/>
              <a:t>Rationale: </a:t>
            </a:r>
            <a:r>
              <a:rPr lang="en-US" altLang="en-US" sz="2600" dirty="0"/>
              <a:t>If a semi- or unconscious child has ingested pills, poisons, or any other type of harmful substance, closely observe for vomiting, give high-flow oxygen (assist ventilations if necessary), and rapidly transport to the emergency department. Do not give activated charcoal to any patient who is not conscious and alert enough to swallow. Induction of vomiting is not indicated for </a:t>
            </a:r>
            <a:r>
              <a:rPr lang="en-US" altLang="en-US" sz="2600" i="1" dirty="0"/>
              <a:t>anyone</a:t>
            </a:r>
            <a:r>
              <a:rPr lang="en-US" altLang="en-US" sz="2600" dirty="0"/>
              <a:t>—regardless of age. </a:t>
            </a: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177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744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7"/>
            </a:pPr>
            <a:r>
              <a:rPr lang="en-US" altLang="en-US"/>
              <a:t>Treatment for a semiconscious child who swallowed an unknown quantity of pills includes:</a:t>
            </a:r>
          </a:p>
          <a:p>
            <a:pPr marL="1016000" lvl="1" indent="-444500">
              <a:spcBef>
                <a:spcPct val="35000"/>
              </a:spcBef>
              <a:buFontTx/>
              <a:buAutoNum type="alphaUcPeriod"/>
            </a:pPr>
            <a:r>
              <a:rPr lang="en-US" altLang="en-US"/>
              <a:t>administering 1 g/kg of activated charcoal and rapidly transporting. </a:t>
            </a:r>
            <a:br>
              <a:rPr lang="en-US" altLang="en-US"/>
            </a:br>
            <a:r>
              <a:rPr lang="en-US" altLang="en-US" b="1"/>
              <a:t>Rationale: </a:t>
            </a:r>
            <a:r>
              <a:rPr lang="en-US" altLang="en-US">
                <a:solidFill>
                  <a:srgbClr val="F37021"/>
                </a:solidFill>
              </a:rPr>
              <a:t>Do not give anything by mouth to an individual who is not conscious and alert enough to swallow.</a:t>
            </a:r>
          </a:p>
          <a:p>
            <a:pPr marL="1016000" lvl="1" indent="-444500">
              <a:spcBef>
                <a:spcPct val="35000"/>
              </a:spcBef>
              <a:buFontTx/>
              <a:buAutoNum type="alphaUcPeriod"/>
            </a:pPr>
            <a:r>
              <a:rPr lang="en-US" altLang="en-US"/>
              <a:t>monitoring the child for vomiting, administering oxygen, and transporting. </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280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754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7"/>
            </a:pPr>
            <a:r>
              <a:rPr lang="en-US" altLang="en-US"/>
              <a:t>Treatment for a semiconscious child who swallowed an unknown quantity of pills includes:</a:t>
            </a:r>
          </a:p>
          <a:p>
            <a:pPr marL="1016000" lvl="1" indent="-444500">
              <a:spcBef>
                <a:spcPct val="35000"/>
              </a:spcBef>
              <a:buFontTx/>
              <a:buAutoNum type="alphaUcPeriod" startAt="3"/>
            </a:pPr>
            <a:r>
              <a:rPr lang="en-US" altLang="en-US" sz="2200"/>
              <a:t>positioning the child on his left side, elevating his legs 6</a:t>
            </a:r>
            <a:r>
              <a:rPr lang="en-US" altLang="en-US" sz="2200">
                <a:ea typeface="MS PGothic" charset="-128"/>
              </a:rPr>
              <a:t> inches</a:t>
            </a:r>
            <a:r>
              <a:rPr lang="en-US" altLang="en-US" sz="2200"/>
              <a:t>, and transporting. </a:t>
            </a:r>
            <a:br>
              <a:rPr lang="en-US" altLang="en-US" sz="2200"/>
            </a:br>
            <a:r>
              <a:rPr lang="en-US" altLang="en-US" sz="2200" b="1"/>
              <a:t>Rationale:</a:t>
            </a:r>
            <a:r>
              <a:rPr lang="en-US" altLang="en-US" sz="2200" b="1">
                <a:solidFill>
                  <a:srgbClr val="000000"/>
                </a:solidFill>
              </a:rPr>
              <a:t> </a:t>
            </a:r>
            <a:r>
              <a:rPr lang="en-US" altLang="en-US" sz="2200">
                <a:solidFill>
                  <a:srgbClr val="F37021"/>
                </a:solidFill>
              </a:rPr>
              <a:t>Placing the child in the recovery position is acceptable if vomiting is possible, but the patient</a:t>
            </a:r>
            <a:r>
              <a:rPr lang="ja-JP" altLang="en-US" sz="2200">
                <a:solidFill>
                  <a:srgbClr val="F37021"/>
                </a:solidFill>
              </a:rPr>
              <a:t>’</a:t>
            </a:r>
            <a:r>
              <a:rPr lang="en-US" altLang="ja-JP" sz="2200">
                <a:solidFill>
                  <a:srgbClr val="F37021"/>
                </a:solidFill>
              </a:rPr>
              <a:t>s legs should remain flat.</a:t>
            </a:r>
          </a:p>
          <a:p>
            <a:pPr marL="1016000" lvl="1" indent="-444500">
              <a:spcBef>
                <a:spcPct val="35000"/>
              </a:spcBef>
              <a:buFontTx/>
              <a:buAutoNum type="alphaUcPeriod" startAt="3"/>
            </a:pPr>
            <a:r>
              <a:rPr lang="en-US" altLang="en-US" sz="2200"/>
              <a:t>contacting medical control and requesting permission to induce vomiting. </a:t>
            </a:r>
            <a:br>
              <a:rPr lang="en-US" altLang="en-US" sz="2200"/>
            </a:br>
            <a:r>
              <a:rPr lang="en-US" altLang="en-US" sz="2200" b="1"/>
              <a:t>Rationale:</a:t>
            </a:r>
            <a:r>
              <a:rPr lang="en-US" altLang="en-US" sz="2200" b="1">
                <a:solidFill>
                  <a:srgbClr val="000000"/>
                </a:solidFill>
              </a:rPr>
              <a:t> </a:t>
            </a:r>
            <a:r>
              <a:rPr lang="en-US" altLang="en-US" sz="2200">
                <a:solidFill>
                  <a:srgbClr val="F37021"/>
                </a:solidFill>
              </a:rPr>
              <a:t>Inducing vomiting is not indicated for anyone at any age.</a:t>
            </a:r>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382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764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8"/>
            </a:pPr>
            <a:r>
              <a:rPr lang="en-US" altLang="en-US"/>
              <a:t>When using the mnemonic CHILD ABUSE to assess a child for signs of abuse, you should recall that the </a:t>
            </a:r>
            <a:r>
              <a:rPr lang="ja-JP" altLang="en-US"/>
              <a:t>“</a:t>
            </a:r>
            <a:r>
              <a:rPr lang="en-US" altLang="ja-JP"/>
              <a:t>D</a:t>
            </a:r>
            <a:r>
              <a:rPr lang="ja-JP" altLang="en-US"/>
              <a:t>”</a:t>
            </a:r>
            <a:r>
              <a:rPr lang="en-US" altLang="ja-JP"/>
              <a:t> stands for: </a:t>
            </a:r>
          </a:p>
          <a:p>
            <a:pPr marL="1016000" lvl="1" indent="-444500">
              <a:spcBef>
                <a:spcPct val="35000"/>
              </a:spcBef>
              <a:buFontTx/>
              <a:buAutoNum type="alphaUcPeriod"/>
            </a:pPr>
            <a:r>
              <a:rPr lang="en-US" altLang="en-US"/>
              <a:t>delay in seeking care. </a:t>
            </a:r>
          </a:p>
          <a:p>
            <a:pPr marL="1016000" lvl="1" indent="-444500">
              <a:spcBef>
                <a:spcPct val="35000"/>
              </a:spcBef>
              <a:buFontTx/>
              <a:buAutoNum type="alphaUcPeriod"/>
            </a:pPr>
            <a:r>
              <a:rPr lang="en-US" altLang="en-US"/>
              <a:t>divorced parents. </a:t>
            </a:r>
          </a:p>
          <a:p>
            <a:pPr marL="1016000" lvl="1" indent="-444500">
              <a:spcBef>
                <a:spcPct val="35000"/>
              </a:spcBef>
              <a:buFontTx/>
              <a:buAutoNum type="alphaUcPeriod"/>
            </a:pPr>
            <a:r>
              <a:rPr lang="en-US" altLang="en-US"/>
              <a:t>dirty appearance. </a:t>
            </a:r>
          </a:p>
          <a:p>
            <a:pPr marL="1016000" lvl="1" indent="-444500">
              <a:spcBef>
                <a:spcPct val="35000"/>
              </a:spcBef>
              <a:buFontTx/>
              <a:buAutoNum type="alphaUcPeriod"/>
            </a:pPr>
            <a:r>
              <a:rPr lang="en-US" altLang="en-US"/>
              <a:t>disorganized speech.</a:t>
            </a:r>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7485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775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dirty="0"/>
              <a:t>Answer: </a:t>
            </a:r>
            <a:r>
              <a:rPr lang="en-US" altLang="en-US" b="1" dirty="0">
                <a:solidFill>
                  <a:srgbClr val="F37021"/>
                </a:solidFill>
              </a:rPr>
              <a:t>A</a:t>
            </a:r>
          </a:p>
          <a:p>
            <a:pPr marL="0" indent="0">
              <a:lnSpc>
                <a:spcPct val="90000"/>
              </a:lnSpc>
              <a:buFontTx/>
              <a:buNone/>
            </a:pPr>
            <a:r>
              <a:rPr lang="en-US" altLang="en-US" sz="2600" b="1" dirty="0"/>
              <a:t>Rationale: </a:t>
            </a:r>
            <a:r>
              <a:rPr lang="en-US" altLang="en-US" sz="2600" dirty="0"/>
              <a:t>The mnemonic CHILD ABUSE stands for Consistency of the injury with the child</a:t>
            </a:r>
            <a:r>
              <a:rPr lang="ja-JP" altLang="en-US" sz="2600" dirty="0"/>
              <a:t>’</a:t>
            </a:r>
            <a:r>
              <a:rPr lang="en-US" altLang="ja-JP" sz="2600" dirty="0"/>
              <a:t>s developmental age, History inconsistent with the injury, Inappropriate parental concerns, Lack of supervision, Delay in seeking care, Affect, Bruises of varying stages, Unusual injury patterns, Suspicious circumstances, and Environmental clues. A delay in care may happen when the parent or caregiver does not want the abuse noted by other people.</a:t>
            </a:r>
            <a:endParaRPr lang="en-US" altLang="en-US" sz="2600" dirty="0"/>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587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785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8"/>
            </a:pPr>
            <a:r>
              <a:rPr lang="en-US" altLang="en-US"/>
              <a:t>When using the mnemonic CHILD ABUSE to assess a child for signs of abuse, you should recall that the </a:t>
            </a:r>
            <a:r>
              <a:rPr lang="ja-JP" altLang="en-US"/>
              <a:t>“</a:t>
            </a:r>
            <a:r>
              <a:rPr lang="en-US" altLang="ja-JP"/>
              <a:t>D</a:t>
            </a:r>
            <a:r>
              <a:rPr lang="ja-JP" altLang="en-US"/>
              <a:t>”</a:t>
            </a:r>
            <a:r>
              <a:rPr lang="en-US" altLang="ja-JP"/>
              <a:t> stands for: </a:t>
            </a:r>
          </a:p>
          <a:p>
            <a:pPr marL="1016000" lvl="1" indent="-444500">
              <a:spcBef>
                <a:spcPct val="35000"/>
              </a:spcBef>
              <a:buFontTx/>
              <a:buAutoNum type="alphaUcPeriod"/>
            </a:pPr>
            <a:r>
              <a:rPr lang="en-US" altLang="en-US"/>
              <a:t>delay in seeking care. </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divorced parents. </a:t>
            </a:r>
            <a:br>
              <a:rPr lang="en-US" altLang="en-US"/>
            </a:br>
            <a:r>
              <a:rPr lang="en-US" altLang="en-US" b="1"/>
              <a:t>Rationale: </a:t>
            </a:r>
            <a:r>
              <a:rPr lang="en-US" altLang="en-US">
                <a:solidFill>
                  <a:srgbClr val="F37021"/>
                </a:solidFill>
              </a:rPr>
              <a:t>Divorce may put the child at greater risk, but does not indicate the child is being abused.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Title 1"/>
          <p:cNvSpPr>
            <a:spLocks noGrp="1"/>
          </p:cNvSpPr>
          <p:nvPr>
            <p:ph type="title"/>
          </p:nvPr>
        </p:nvSpPr>
        <p:spPr/>
        <p:txBody>
          <a:bodyPr/>
          <a:lstStyle/>
          <a:p>
            <a:pPr>
              <a:lnSpc>
                <a:spcPct val="85000"/>
              </a:lnSpc>
              <a:defRPr/>
            </a:pPr>
            <a:r>
              <a:rPr lang="en-US" dirty="0" smtClean="0">
                <a:cs typeface="+mj-cs"/>
              </a:rPr>
              <a:t>The Preschool-Age Child </a:t>
            </a:r>
            <a:r>
              <a:rPr lang="en-US" sz="2800" b="0" dirty="0" smtClean="0">
                <a:cs typeface="+mj-cs"/>
              </a:rPr>
              <a:t>(1 of 4)</a:t>
            </a:r>
          </a:p>
        </p:txBody>
      </p:sp>
      <p:sp>
        <p:nvSpPr>
          <p:cNvPr id="3072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Ages 3 to 6 years</a:t>
            </a:r>
          </a:p>
          <a:p>
            <a:pPr lvl="1">
              <a:spcBef>
                <a:spcPct val="35000"/>
              </a:spcBef>
            </a:pPr>
            <a:r>
              <a:rPr lang="en-US" altLang="en-US"/>
              <a:t>Able to use simple language effectively</a:t>
            </a:r>
          </a:p>
          <a:p>
            <a:pPr lvl="2"/>
            <a:r>
              <a:rPr lang="en-US" altLang="en-US" sz="2400"/>
              <a:t>Most rapid increase in language occurs</a:t>
            </a:r>
          </a:p>
          <a:p>
            <a:pPr lvl="1">
              <a:spcBef>
                <a:spcPct val="35000"/>
              </a:spcBef>
            </a:pPr>
            <a:r>
              <a:rPr lang="en-US" altLang="en-US"/>
              <a:t>Can walk and run well and begin throwing, catching, and kicking during play</a:t>
            </a:r>
          </a:p>
          <a:p>
            <a:pPr lvl="1">
              <a:spcBef>
                <a:spcPct val="35000"/>
              </a:spcBef>
            </a:pPr>
            <a:r>
              <a:rPr lang="en-US" altLang="en-US"/>
              <a:t>Toilet training is mastered.</a:t>
            </a:r>
          </a:p>
          <a:p>
            <a:pPr lvl="1"/>
            <a:r>
              <a:rPr lang="en-US" altLang="en-US"/>
              <a:t>Have a rich imagination and can be fearful about pain</a:t>
            </a:r>
          </a:p>
          <a:p>
            <a:pPr lvl="2"/>
            <a:r>
              <a:rPr lang="en-US" altLang="en-US"/>
              <a:t>May believe injury is a result of earlier bad behavior </a:t>
            </a: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677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795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8"/>
            </a:pPr>
            <a:r>
              <a:rPr lang="en-US" altLang="en-US"/>
              <a:t>When using the mnemonic CHILD ABUSE to assess a child for signs of abuse, you should recall that the </a:t>
            </a:r>
            <a:r>
              <a:rPr lang="ja-JP" altLang="en-US"/>
              <a:t>“</a:t>
            </a:r>
            <a:r>
              <a:rPr lang="en-US" altLang="ja-JP"/>
              <a:t>D</a:t>
            </a:r>
            <a:r>
              <a:rPr lang="ja-JP" altLang="en-US"/>
              <a:t>”</a:t>
            </a:r>
            <a:r>
              <a:rPr lang="en-US" altLang="ja-JP"/>
              <a:t> stands for: </a:t>
            </a:r>
          </a:p>
          <a:p>
            <a:pPr marL="1016000" lvl="1" indent="-444500">
              <a:spcBef>
                <a:spcPct val="35000"/>
              </a:spcBef>
              <a:buFontTx/>
              <a:buAutoNum type="alphaUcPeriod" startAt="3"/>
            </a:pPr>
            <a:r>
              <a:rPr lang="en-US" altLang="en-US"/>
              <a:t>dirty appearance. </a:t>
            </a:r>
            <a:br>
              <a:rPr lang="en-US" altLang="en-US"/>
            </a:br>
            <a:r>
              <a:rPr lang="en-US" altLang="en-US" b="1"/>
              <a:t>Rationale: </a:t>
            </a:r>
            <a:r>
              <a:rPr lang="en-US" altLang="en-US">
                <a:solidFill>
                  <a:srgbClr val="F37021"/>
                </a:solidFill>
              </a:rPr>
              <a:t>This is something providers should be aware of. A potential for abuse exists, but this does not indicate that the child is being abused.</a:t>
            </a:r>
          </a:p>
          <a:p>
            <a:pPr marL="1016000" lvl="1" indent="-444500">
              <a:spcBef>
                <a:spcPct val="35000"/>
              </a:spcBef>
              <a:buFontTx/>
              <a:buAutoNum type="alphaUcPeriod" startAt="3"/>
            </a:pPr>
            <a:r>
              <a:rPr lang="en-US" altLang="en-US"/>
              <a:t>disorganized speech. </a:t>
            </a:r>
            <a:br>
              <a:rPr lang="en-US" altLang="en-US"/>
            </a:br>
            <a:r>
              <a:rPr lang="en-US" altLang="en-US" b="1"/>
              <a:t>Rationale: </a:t>
            </a:r>
            <a:r>
              <a:rPr lang="en-US" altLang="en-US">
                <a:solidFill>
                  <a:srgbClr val="F37021"/>
                </a:solidFill>
              </a:rPr>
              <a:t>This may indicate a learning disability or handicap.</a:t>
            </a:r>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689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805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lnSpc>
                <a:spcPct val="97000"/>
              </a:lnSpc>
              <a:spcBef>
                <a:spcPct val="35000"/>
              </a:spcBef>
              <a:buFontTx/>
              <a:buAutoNum type="arabicPeriod" startAt="9"/>
            </a:pPr>
            <a:r>
              <a:rPr lang="en-US" altLang="en-US" sz="2400"/>
              <a:t>A 4-year-old girl fell from a second-story balcony and landed on her head. She is unresponsive; has slow, irregular breathing; has a large hematoma to the top of her head; and is bleeding from her nose. You should:</a:t>
            </a:r>
          </a:p>
          <a:p>
            <a:pPr marL="1016000" lvl="1" indent="-444500">
              <a:lnSpc>
                <a:spcPct val="97000"/>
              </a:lnSpc>
              <a:spcBef>
                <a:spcPct val="35000"/>
              </a:spcBef>
              <a:buFontTx/>
              <a:buAutoNum type="alphaUcPeriod"/>
            </a:pPr>
            <a:r>
              <a:rPr lang="en-US" altLang="en-US"/>
              <a:t>immediately perform a full-body scan to detect other injuries, administer high-flow oxygen, and transport at once. </a:t>
            </a:r>
          </a:p>
          <a:p>
            <a:pPr marL="1016000" lvl="1" indent="-444500">
              <a:lnSpc>
                <a:spcPct val="97000"/>
              </a:lnSpc>
              <a:spcBef>
                <a:spcPct val="35000"/>
              </a:spcBef>
              <a:buFontTx/>
              <a:buAutoNum type="alphaUcPeriod"/>
            </a:pPr>
            <a:r>
              <a:rPr lang="en-US" altLang="en-US"/>
              <a:t>apply a pediatric-sized cervical collar, administer high-flow oxygen via pediatric nonrebreathing mask, and prepare for immediate transport. </a:t>
            </a: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062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8160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lnSpc>
                <a:spcPct val="95000"/>
              </a:lnSpc>
              <a:spcBef>
                <a:spcPct val="25000"/>
              </a:spcBef>
              <a:buFontTx/>
              <a:buAutoNum type="arabicPeriod" startAt="9"/>
            </a:pPr>
            <a:r>
              <a:rPr lang="en-US" altLang="en-US" sz="2300"/>
              <a:t>A 4-year-old girl fell from a second-story balcony and landed on her head. She is unresponsive; has slow, irregular breathing; has a large hematoma to the top of her head; and is bleeding from her nose. You should:</a:t>
            </a:r>
          </a:p>
          <a:p>
            <a:pPr marL="1016000" lvl="1" indent="-444500">
              <a:lnSpc>
                <a:spcPct val="95000"/>
              </a:lnSpc>
              <a:buFontTx/>
              <a:buAutoNum type="alphaUcPeriod" startAt="3"/>
            </a:pPr>
            <a:r>
              <a:rPr lang="en-US" altLang="en-US" sz="2300"/>
              <a:t>manually stabilize her head, open her airway with the jaw-thrust maneuver, insert an airway adjunct, and begin assisting her ventilations with a bag-valve mask. </a:t>
            </a:r>
          </a:p>
          <a:p>
            <a:pPr marL="1016000" lvl="1" indent="-444500">
              <a:lnSpc>
                <a:spcPct val="95000"/>
              </a:lnSpc>
              <a:buFontTx/>
              <a:buAutoNum type="alphaUcPeriod" startAt="3"/>
            </a:pPr>
            <a:r>
              <a:rPr lang="en-US" altLang="en-US" sz="2300"/>
              <a:t>suction her airway for up to 10 seconds, insert a nasopharyngeal airway, apply a pediatric-sized cervical collar, and administer oxygen via pediatric nonrebreathing mask. </a:t>
            </a:r>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7792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826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80000"/>
              </a:lnSpc>
              <a:buFontTx/>
              <a:buNone/>
            </a:pPr>
            <a:r>
              <a:rPr lang="en-US" altLang="en-US" b="1" dirty="0"/>
              <a:t>Answer: </a:t>
            </a:r>
            <a:r>
              <a:rPr lang="en-US" altLang="en-US" b="1" dirty="0">
                <a:solidFill>
                  <a:srgbClr val="F37021"/>
                </a:solidFill>
              </a:rPr>
              <a:t>C</a:t>
            </a:r>
            <a:endParaRPr lang="en-US" altLang="en-US" b="1" dirty="0"/>
          </a:p>
          <a:p>
            <a:pPr marL="0" indent="0">
              <a:spcBef>
                <a:spcPct val="35000"/>
              </a:spcBef>
              <a:buFontTx/>
              <a:buNone/>
            </a:pPr>
            <a:r>
              <a:rPr lang="en-US" altLang="en-US" sz="2400" b="1" dirty="0"/>
              <a:t>Rationale: </a:t>
            </a:r>
            <a:r>
              <a:rPr lang="en-US" altLang="en-US" sz="2400" dirty="0"/>
              <a:t>This child has a severe head injury and is not breathing adequately. You must manually stabilize her head to protect her spine, open her airway with the jaw-thrust maneuver, suction her airway if needed, insert an oropharyngeal airway, and assist her ventilations with a bag-valve mask. The full-body scan is performed </a:t>
            </a:r>
            <a:r>
              <a:rPr lang="en-US" altLang="en-US" sz="2400" i="1" dirty="0"/>
              <a:t>after</a:t>
            </a:r>
            <a:r>
              <a:rPr lang="en-US" altLang="en-US" sz="2400" dirty="0"/>
              <a:t> you have performed a primary assessment to detect and correct any life threats. The nasopharyngeal airway is contraindicated for this child; she has a head injury and is bleeding from her nose.</a:t>
            </a: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894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3)</a:t>
            </a:r>
          </a:p>
        </p:txBody>
      </p:sp>
      <p:sp>
        <p:nvSpPr>
          <p:cNvPr id="2836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lnSpc>
                <a:spcPct val="97000"/>
              </a:lnSpc>
              <a:spcBef>
                <a:spcPct val="25000"/>
              </a:spcBef>
              <a:buFontTx/>
              <a:buAutoNum type="arabicPeriod" startAt="9"/>
            </a:pPr>
            <a:r>
              <a:rPr lang="en-US" altLang="en-US" sz="2100"/>
              <a:t>A 4-year-old girl fell from a second-story balcony and landed on her head. She is unresponsive; has slow, irregular breathing; has a large hematoma to the top of her head; and is bleeding from her nose. You should:</a:t>
            </a:r>
          </a:p>
          <a:p>
            <a:pPr marL="1016000" lvl="1" indent="-444500">
              <a:lnSpc>
                <a:spcPct val="97000"/>
              </a:lnSpc>
              <a:buFontTx/>
              <a:buAutoNum type="alphaUcPeriod"/>
            </a:pPr>
            <a:r>
              <a:rPr lang="en-US" altLang="en-US" sz="2100"/>
              <a:t>immediately perform a full-body scan to detect other injuries, administer high-flow oxygen, and transport at once. </a:t>
            </a:r>
            <a:br>
              <a:rPr lang="en-US" altLang="en-US" sz="2100"/>
            </a:br>
            <a:r>
              <a:rPr lang="en-US" altLang="en-US" sz="2100" b="1"/>
              <a:t>Rationale: </a:t>
            </a:r>
            <a:r>
              <a:rPr lang="en-US" altLang="en-US" sz="2100">
                <a:solidFill>
                  <a:srgbClr val="F37021"/>
                </a:solidFill>
              </a:rPr>
              <a:t>A full-body scan is performed after the primary assessment.</a:t>
            </a:r>
          </a:p>
          <a:p>
            <a:pPr marL="1016000" lvl="1" indent="-444500">
              <a:lnSpc>
                <a:spcPct val="97000"/>
              </a:lnSpc>
              <a:buFontTx/>
              <a:buAutoNum type="alphaUcPeriod"/>
            </a:pPr>
            <a:r>
              <a:rPr lang="en-US" altLang="en-US" sz="2100"/>
              <a:t>apply a pediatric-sized cervical collar, administer high-flow oxygen via pediatric nonrebreathing mask, and prepare for immediate transport. </a:t>
            </a:r>
            <a:br>
              <a:rPr lang="en-US" altLang="en-US" sz="2100"/>
            </a:br>
            <a:r>
              <a:rPr lang="en-US" altLang="en-US" sz="2100" b="1"/>
              <a:t>Rationale: </a:t>
            </a:r>
            <a:r>
              <a:rPr lang="en-US" altLang="en-US" sz="2100">
                <a:solidFill>
                  <a:srgbClr val="F37021"/>
                </a:solidFill>
              </a:rPr>
              <a:t>Assisted ventilations must be started on a patient with slow, irregular respirations.</a:t>
            </a:r>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997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3)</a:t>
            </a:r>
          </a:p>
        </p:txBody>
      </p:sp>
      <p:sp>
        <p:nvSpPr>
          <p:cNvPr id="2846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9"/>
            </a:pPr>
            <a:r>
              <a:rPr lang="en-US" altLang="en-US" sz="2400"/>
              <a:t>A 4-year-old girl fell from a second-story balcony and landed on her head. She is unresponsive; has slow, irregular breathing; has a large hematoma to the top of her head; and is bleeding from her nose. You should:</a:t>
            </a:r>
          </a:p>
          <a:p>
            <a:pPr marL="1016000" lvl="1" indent="-444500">
              <a:spcBef>
                <a:spcPct val="35000"/>
              </a:spcBef>
              <a:buFontTx/>
              <a:buAutoNum type="alphaUcPeriod" startAt="3"/>
            </a:pPr>
            <a:r>
              <a:rPr lang="en-US" altLang="en-US"/>
              <a:t>manually stabilize her head, open her airway with the jaw-thrust maneuver, insert an airway adjunct, and begin assisting her ventilations with a bag-valve mask. </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165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(3 of 3)</a:t>
            </a:r>
          </a:p>
        </p:txBody>
      </p:sp>
      <p:sp>
        <p:nvSpPr>
          <p:cNvPr id="2856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9"/>
            </a:pPr>
            <a:r>
              <a:rPr lang="en-US" altLang="en-US" sz="2200"/>
              <a:t>A 4-year-old girl fell from a second-story balcony and landed on her head. She is unresponsive; has slow, irregular breathing; has a large hematoma to the top of her head; and is bleeding from her nose. You should:</a:t>
            </a:r>
          </a:p>
          <a:p>
            <a:pPr marL="1016000" lvl="1" indent="-444500">
              <a:spcBef>
                <a:spcPct val="35000"/>
              </a:spcBef>
              <a:buFontTx/>
              <a:buAutoNum type="alphaUcPeriod" startAt="4"/>
            </a:pPr>
            <a:r>
              <a:rPr lang="en-US" altLang="en-US" sz="2200"/>
              <a:t>suction her airway for up to 10 seconds, insert a nasopharyngeal airway, apply a pediatric-sized cervical collar, and administer oxygen via pediatric nonrebreathing mask. </a:t>
            </a:r>
            <a:br>
              <a:rPr lang="en-US" altLang="en-US" sz="2200"/>
            </a:br>
            <a:r>
              <a:rPr lang="en-US" altLang="en-US" sz="2200" b="1"/>
              <a:t>Rationale:</a:t>
            </a:r>
            <a:r>
              <a:rPr lang="en-US" altLang="en-US" sz="2200" b="1">
                <a:solidFill>
                  <a:srgbClr val="000000"/>
                </a:solidFill>
              </a:rPr>
              <a:t> </a:t>
            </a:r>
            <a:r>
              <a:rPr lang="en-US" altLang="en-US" sz="2200">
                <a:solidFill>
                  <a:srgbClr val="F37021"/>
                </a:solidFill>
              </a:rPr>
              <a:t>A nasopharyngeal airway is contraindicated with potential facial injuries. Ventilations need to be maintained with a bag-valve mask.</a:t>
            </a:r>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8099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867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682625" indent="-682625">
              <a:spcBef>
                <a:spcPct val="35000"/>
              </a:spcBef>
              <a:buFontTx/>
              <a:buAutoNum type="arabicPeriod" startAt="10"/>
            </a:pPr>
            <a:r>
              <a:rPr lang="en-US" altLang="en-US"/>
              <a:t>The AVPU scale is used to monitor a patient</a:t>
            </a:r>
            <a:r>
              <a:rPr lang="ja-JP" altLang="en-US"/>
              <a:t>’</a:t>
            </a:r>
            <a:r>
              <a:rPr lang="en-US" altLang="ja-JP"/>
              <a:t>s level of consciousness. What does the </a:t>
            </a:r>
            <a:r>
              <a:rPr lang="ja-JP" altLang="en-US"/>
              <a:t>“</a:t>
            </a:r>
            <a:r>
              <a:rPr lang="en-US" altLang="ja-JP"/>
              <a:t>P</a:t>
            </a:r>
            <a:r>
              <a:rPr lang="ja-JP" altLang="en-US"/>
              <a:t>”</a:t>
            </a:r>
            <a:r>
              <a:rPr lang="en-US" altLang="ja-JP"/>
              <a:t> stand for?</a:t>
            </a:r>
          </a:p>
          <a:p>
            <a:pPr marL="1241425" lvl="1" indent="-444500">
              <a:spcBef>
                <a:spcPct val="35000"/>
              </a:spcBef>
              <a:buFontTx/>
              <a:buAutoNum type="alphaUcPeriod"/>
            </a:pPr>
            <a:r>
              <a:rPr lang="en-US" altLang="en-US"/>
              <a:t>Pallor</a:t>
            </a:r>
          </a:p>
          <a:p>
            <a:pPr marL="1241425" lvl="1" indent="-444500">
              <a:spcBef>
                <a:spcPct val="35000"/>
              </a:spcBef>
              <a:buFontTx/>
              <a:buAutoNum type="alphaUcPeriod"/>
            </a:pPr>
            <a:r>
              <a:rPr lang="en-US" altLang="en-US"/>
              <a:t>Pediatric</a:t>
            </a:r>
          </a:p>
          <a:p>
            <a:pPr marL="1241425" lvl="1" indent="-444500">
              <a:spcBef>
                <a:spcPct val="35000"/>
              </a:spcBef>
              <a:buFontTx/>
              <a:buAutoNum type="alphaUcPeriod"/>
            </a:pPr>
            <a:r>
              <a:rPr lang="en-US" altLang="en-US"/>
              <a:t>Painful</a:t>
            </a:r>
          </a:p>
          <a:p>
            <a:pPr marL="1241425" lvl="1" indent="-444500">
              <a:spcBef>
                <a:spcPct val="35000"/>
              </a:spcBef>
              <a:buFontTx/>
              <a:buAutoNum type="alphaUcPeriod"/>
            </a:pPr>
            <a:r>
              <a:rPr lang="en-US" altLang="en-US"/>
              <a:t>Pale</a:t>
            </a: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8201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2877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dirty="0"/>
              <a:t>Answer: </a:t>
            </a:r>
            <a:r>
              <a:rPr lang="en-US" altLang="en-US" b="1" dirty="0">
                <a:solidFill>
                  <a:srgbClr val="F37021"/>
                </a:solidFill>
              </a:rPr>
              <a:t>C</a:t>
            </a:r>
            <a:endParaRPr lang="en-US" altLang="en-US" b="1" dirty="0"/>
          </a:p>
          <a:p>
            <a:pPr marL="0" indent="0">
              <a:spcBef>
                <a:spcPct val="35000"/>
              </a:spcBef>
              <a:buFontTx/>
              <a:buNone/>
            </a:pPr>
            <a:r>
              <a:rPr lang="en-US" altLang="en-US" b="1" dirty="0"/>
              <a:t>Rationale: </a:t>
            </a:r>
            <a:r>
              <a:rPr lang="en-US" altLang="en-US" dirty="0"/>
              <a:t>The </a:t>
            </a:r>
            <a:r>
              <a:rPr lang="ja-JP" altLang="en-US" dirty="0"/>
              <a:t>“</a:t>
            </a:r>
            <a:r>
              <a:rPr lang="en-US" altLang="ja-JP" dirty="0"/>
              <a:t>P</a:t>
            </a:r>
            <a:r>
              <a:rPr lang="ja-JP" altLang="en-US" dirty="0"/>
              <a:t>”</a:t>
            </a:r>
            <a:r>
              <a:rPr lang="en-US" altLang="ja-JP" dirty="0"/>
              <a:t> in the AVPU scale stands for painful. If the patient is responsive to pain they should withdraw from it.</a:t>
            </a:r>
            <a:endParaRPr lang="en-US" altLang="en-US" dirty="0"/>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8304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2887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682625" indent="-682625">
              <a:spcBef>
                <a:spcPct val="35000"/>
              </a:spcBef>
              <a:buFontTx/>
              <a:buAutoNum type="arabicPeriod" startAt="10"/>
            </a:pPr>
            <a:r>
              <a:rPr lang="en-US" altLang="en-US"/>
              <a:t>The AVPU scale is used to monitor a patient</a:t>
            </a:r>
            <a:r>
              <a:rPr lang="ja-JP" altLang="en-US"/>
              <a:t>’</a:t>
            </a:r>
            <a:r>
              <a:rPr lang="en-US" altLang="ja-JP"/>
              <a:t>s level of consciousness. What does the </a:t>
            </a:r>
            <a:r>
              <a:rPr lang="ja-JP" altLang="en-US"/>
              <a:t>“</a:t>
            </a:r>
            <a:r>
              <a:rPr lang="en-US" altLang="ja-JP"/>
              <a:t>P</a:t>
            </a:r>
            <a:r>
              <a:rPr lang="ja-JP" altLang="en-US"/>
              <a:t>”</a:t>
            </a:r>
            <a:r>
              <a:rPr lang="en-US" altLang="ja-JP"/>
              <a:t> stand for?</a:t>
            </a:r>
          </a:p>
          <a:p>
            <a:pPr marL="1241425" lvl="1" indent="-444500">
              <a:spcBef>
                <a:spcPct val="35000"/>
              </a:spcBef>
              <a:buFontTx/>
              <a:buAutoNum type="alphaUcPeriod"/>
            </a:pPr>
            <a:r>
              <a:rPr lang="en-US" altLang="en-US"/>
              <a:t>Pallor</a:t>
            </a:r>
            <a:br>
              <a:rPr lang="en-US" altLang="en-US"/>
            </a:br>
            <a:r>
              <a:rPr lang="en-US" altLang="en-US" b="1"/>
              <a:t>Rationale: </a:t>
            </a:r>
            <a:r>
              <a:rPr lang="en-US" altLang="en-US">
                <a:solidFill>
                  <a:srgbClr val="F37021"/>
                </a:solidFill>
              </a:rPr>
              <a:t>Pallor means that the skin is pale. This has nothing to do with level of consciousness.</a:t>
            </a:r>
          </a:p>
          <a:p>
            <a:pPr marL="1241425" lvl="1" indent="-444500">
              <a:spcBef>
                <a:spcPct val="35000"/>
              </a:spcBef>
              <a:buFontTx/>
              <a:buAutoNum type="alphaUcPeriod"/>
            </a:pPr>
            <a:r>
              <a:rPr lang="en-US" altLang="en-US"/>
              <a:t>Pediatrics</a:t>
            </a:r>
            <a:br>
              <a:rPr lang="en-US" altLang="en-US"/>
            </a:br>
            <a:r>
              <a:rPr lang="en-US" altLang="en-US" b="1"/>
              <a:t>Rationale: </a:t>
            </a:r>
            <a:r>
              <a:rPr lang="en-US" altLang="en-US">
                <a:solidFill>
                  <a:srgbClr val="F37021"/>
                </a:solidFill>
              </a:rPr>
              <a:t>The same AVPU scale is used for adults and pediatrics.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Title 1"/>
          <p:cNvSpPr>
            <a:spLocks noGrp="1"/>
          </p:cNvSpPr>
          <p:nvPr>
            <p:ph type="title"/>
          </p:nvPr>
        </p:nvSpPr>
        <p:spPr/>
        <p:txBody>
          <a:bodyPr/>
          <a:lstStyle/>
          <a:p>
            <a:pPr>
              <a:lnSpc>
                <a:spcPct val="85000"/>
              </a:lnSpc>
              <a:defRPr/>
            </a:pPr>
            <a:r>
              <a:rPr lang="en-US" dirty="0" smtClean="0">
                <a:cs typeface="+mj-cs"/>
              </a:rPr>
              <a:t>The Preschool-Age Child </a:t>
            </a:r>
            <a:r>
              <a:rPr lang="en-US" sz="2800" b="0" dirty="0" smtClean="0">
                <a:cs typeface="+mj-cs"/>
              </a:rPr>
              <a:t>(2 of 4)</a:t>
            </a:r>
          </a:p>
        </p:txBody>
      </p:sp>
      <p:sp>
        <p:nvSpPr>
          <p:cNvPr id="3174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Ages 3 to 6 years (cont</a:t>
            </a:r>
            <a:r>
              <a:rPr lang="ja-JP" altLang="en-US"/>
              <a:t>’</a:t>
            </a:r>
            <a:r>
              <a:rPr lang="en-US" altLang="ja-JP"/>
              <a:t>d)</a:t>
            </a:r>
          </a:p>
          <a:p>
            <a:pPr lvl="1">
              <a:spcBef>
                <a:spcPct val="35000"/>
              </a:spcBef>
            </a:pPr>
            <a:r>
              <a:rPr lang="en-US" altLang="en-US"/>
              <a:t>Learn which behaviors are appropriate and inappropriate</a:t>
            </a:r>
          </a:p>
          <a:p>
            <a:pPr lvl="1">
              <a:spcBef>
                <a:spcPct val="35000"/>
              </a:spcBef>
            </a:pPr>
            <a:r>
              <a:rPr lang="en-US" altLang="en-US"/>
              <a:t>Foreign body aspiration airway obstruction still high risk</a:t>
            </a:r>
          </a:p>
          <a:p>
            <a:pPr>
              <a:spcBef>
                <a:spcPct val="35000"/>
              </a:spcBef>
            </a:pPr>
            <a:r>
              <a:rPr lang="en-US" altLang="en-US"/>
              <a:t>Assessment</a:t>
            </a:r>
          </a:p>
          <a:p>
            <a:pPr lvl="1">
              <a:spcBef>
                <a:spcPct val="35000"/>
              </a:spcBef>
            </a:pPr>
            <a:r>
              <a:rPr lang="en-US" altLang="en-US"/>
              <a:t>Can understand directions and be specific in describing painful areas</a:t>
            </a:r>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97779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2897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682625" indent="-682625">
              <a:spcBef>
                <a:spcPct val="35000"/>
              </a:spcBef>
              <a:buFontTx/>
              <a:buAutoNum type="arabicPeriod" startAt="10"/>
            </a:pPr>
            <a:r>
              <a:rPr lang="en-US" altLang="en-US"/>
              <a:t>The AVPU scale is used to monitor a patient</a:t>
            </a:r>
            <a:r>
              <a:rPr lang="ja-JP" altLang="en-US"/>
              <a:t>’</a:t>
            </a:r>
            <a:r>
              <a:rPr lang="en-US" altLang="ja-JP"/>
              <a:t>s level of consciousness. What does the </a:t>
            </a:r>
            <a:r>
              <a:rPr lang="ja-JP" altLang="en-US"/>
              <a:t>“</a:t>
            </a:r>
            <a:r>
              <a:rPr lang="en-US" altLang="ja-JP"/>
              <a:t>P</a:t>
            </a:r>
            <a:r>
              <a:rPr lang="ja-JP" altLang="en-US"/>
              <a:t>”</a:t>
            </a:r>
            <a:r>
              <a:rPr lang="en-US" altLang="ja-JP"/>
              <a:t> stand for?</a:t>
            </a:r>
          </a:p>
          <a:p>
            <a:pPr marL="1254125" lvl="1" indent="-457200">
              <a:spcBef>
                <a:spcPct val="35000"/>
              </a:spcBef>
              <a:buFontTx/>
              <a:buAutoNum type="alphaUcPeriod" startAt="3"/>
            </a:pPr>
            <a:r>
              <a:rPr lang="en-US" altLang="en-US"/>
              <a:t>Painful</a:t>
            </a:r>
            <a:br>
              <a:rPr lang="en-US" altLang="en-US"/>
            </a:br>
            <a:r>
              <a:rPr lang="en-US" altLang="en-US" b="1"/>
              <a:t>Rationale: </a:t>
            </a:r>
            <a:r>
              <a:rPr lang="en-US" altLang="en-US">
                <a:solidFill>
                  <a:srgbClr val="F37021"/>
                </a:solidFill>
              </a:rPr>
              <a:t>Correct answer</a:t>
            </a:r>
          </a:p>
          <a:p>
            <a:pPr marL="1254125" lvl="1" indent="-457200">
              <a:spcBef>
                <a:spcPct val="35000"/>
              </a:spcBef>
              <a:buFontTx/>
              <a:buAutoNum type="alphaUcPeriod" startAt="3"/>
            </a:pPr>
            <a:r>
              <a:rPr lang="en-US" altLang="en-US"/>
              <a:t>Positioning</a:t>
            </a:r>
            <a:br>
              <a:rPr lang="en-US" altLang="en-US"/>
            </a:br>
            <a:r>
              <a:rPr lang="en-US" altLang="en-US" b="1"/>
              <a:t>Rationale: </a:t>
            </a:r>
            <a:r>
              <a:rPr lang="en-US" altLang="en-US">
                <a:solidFill>
                  <a:srgbClr val="F37021"/>
                </a:solidFill>
              </a:rPr>
              <a:t>The patient</a:t>
            </a:r>
            <a:r>
              <a:rPr lang="ja-JP" altLang="en-US">
                <a:solidFill>
                  <a:srgbClr val="F37021"/>
                </a:solidFill>
              </a:rPr>
              <a:t>’</a:t>
            </a:r>
            <a:r>
              <a:rPr lang="en-US" altLang="ja-JP">
                <a:solidFill>
                  <a:srgbClr val="F37021"/>
                </a:solidFill>
              </a:rPr>
              <a:t>s position may provide clues to the patient</a:t>
            </a:r>
            <a:r>
              <a:rPr lang="ja-JP" altLang="en-US">
                <a:solidFill>
                  <a:srgbClr val="F37021"/>
                </a:solidFill>
              </a:rPr>
              <a:t>’</a:t>
            </a:r>
            <a:r>
              <a:rPr lang="en-US" altLang="ja-JP">
                <a:solidFill>
                  <a:srgbClr val="F37021"/>
                </a:solidFill>
              </a:rPr>
              <a:t>s condition but it is not part of the AVPU scale.</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Title 1"/>
          <p:cNvSpPr>
            <a:spLocks noGrp="1"/>
          </p:cNvSpPr>
          <p:nvPr>
            <p:ph type="title"/>
          </p:nvPr>
        </p:nvSpPr>
        <p:spPr/>
        <p:txBody>
          <a:bodyPr/>
          <a:lstStyle/>
          <a:p>
            <a:pPr>
              <a:lnSpc>
                <a:spcPct val="85000"/>
              </a:lnSpc>
              <a:defRPr/>
            </a:pPr>
            <a:r>
              <a:rPr lang="en-US" dirty="0" smtClean="0">
                <a:cs typeface="+mj-cs"/>
              </a:rPr>
              <a:t>The Preschool-Age Child </a:t>
            </a:r>
            <a:r>
              <a:rPr lang="en-US" sz="2800" b="0" dirty="0" smtClean="0">
                <a:cs typeface="+mj-cs"/>
              </a:rPr>
              <a:t>(3 of 4)</a:t>
            </a:r>
          </a:p>
        </p:txBody>
      </p:sp>
      <p:sp>
        <p:nvSpPr>
          <p:cNvPr id="3277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spcBef>
                <a:spcPct val="35000"/>
              </a:spcBef>
            </a:pPr>
            <a:r>
              <a:rPr lang="en-US" altLang="en-US"/>
              <a:t>Much history must still be obtained from caregivers.</a:t>
            </a:r>
          </a:p>
          <a:p>
            <a:pPr lvl="1">
              <a:spcBef>
                <a:spcPct val="35000"/>
              </a:spcBef>
            </a:pPr>
            <a:r>
              <a:rPr lang="en-US" altLang="en-US"/>
              <a:t>Communicate simply and directly.</a:t>
            </a:r>
          </a:p>
          <a:p>
            <a:pPr lvl="1">
              <a:spcBef>
                <a:spcPct val="35000"/>
              </a:spcBef>
            </a:pPr>
            <a:r>
              <a:rPr lang="en-US" altLang="en-US"/>
              <a:t>Appealing to child</a:t>
            </a:r>
            <a:r>
              <a:rPr lang="ja-JP" altLang="en-US"/>
              <a:t>’</a:t>
            </a:r>
            <a:r>
              <a:rPr lang="en-US" altLang="ja-JP"/>
              <a:t>s imagination may facilitate examination.</a:t>
            </a:r>
          </a:p>
          <a:p>
            <a:pPr lvl="1">
              <a:spcBef>
                <a:spcPct val="35000"/>
              </a:spcBef>
            </a:pPr>
            <a:r>
              <a:rPr lang="en-US" altLang="en-US"/>
              <a:t>Never lie to the patient.</a:t>
            </a:r>
          </a:p>
          <a:p>
            <a:pPr lvl="1">
              <a:spcBef>
                <a:spcPct val="35000"/>
              </a:spcBef>
            </a:pPr>
            <a:r>
              <a:rPr lang="en-US" altLang="en-US"/>
              <a:t>Patient may be easily distracted.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7"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(2 of 10)</a:t>
            </a:r>
          </a:p>
        </p:txBody>
      </p:sp>
      <p:sp>
        <p:nvSpPr>
          <p:cNvPr id="4099" name="Rectangle 3"/>
          <p:cNvSpPr>
            <a:spLocks noGrp="1" noChangeArrowheads="1"/>
          </p:cNvSpPr>
          <p:nvPr>
            <p:ph type="body" idx="1"/>
          </p:nvPr>
        </p:nvSpPr>
        <p:spPr/>
        <p:txBody>
          <a:bodyPr rIns="228600"/>
          <a:lstStyle/>
          <a:p>
            <a:pPr marL="0" indent="0">
              <a:buFontTx/>
              <a:buNone/>
              <a:defRPr/>
            </a:pPr>
            <a:r>
              <a:rPr lang="en-US" b="1" dirty="0"/>
              <a:t>Patients With Special Challenges</a:t>
            </a:r>
          </a:p>
          <a:p>
            <a:pPr lvl="1">
              <a:defRPr/>
            </a:pPr>
            <a:r>
              <a:rPr lang="en-US" dirty="0" smtClean="0"/>
              <a:t>Recognizing </a:t>
            </a:r>
            <a:r>
              <a:rPr lang="en-US" dirty="0"/>
              <a:t>and reporting abuse and neglect </a:t>
            </a:r>
            <a:endParaRPr lang="en-US" dirty="0" smtClean="0"/>
          </a:p>
          <a:p>
            <a:pPr marL="457200" lvl="1" indent="0">
              <a:buFontTx/>
              <a:buNone/>
              <a:defRPr/>
            </a:pPr>
            <a:r>
              <a:rPr lang="en-US" dirty="0" smtClean="0"/>
              <a:t>Health </a:t>
            </a:r>
            <a:r>
              <a:rPr lang="en-US" dirty="0"/>
              <a:t>care implications </a:t>
            </a:r>
            <a:r>
              <a:rPr lang="en-US" dirty="0" smtClean="0"/>
              <a:t>of</a:t>
            </a:r>
            <a:endParaRPr lang="en-US" dirty="0"/>
          </a:p>
          <a:p>
            <a:pPr lvl="2">
              <a:defRPr/>
            </a:pPr>
            <a:r>
              <a:rPr lang="en-US" dirty="0" smtClean="0"/>
              <a:t>Abuse </a:t>
            </a:r>
          </a:p>
          <a:p>
            <a:pPr lvl="2">
              <a:defRPr/>
            </a:pPr>
            <a:r>
              <a:rPr lang="en-US" dirty="0" smtClean="0"/>
              <a:t>Neglect </a:t>
            </a:r>
          </a:p>
          <a:p>
            <a:pPr lvl="2">
              <a:defRPr/>
            </a:pPr>
            <a:r>
              <a:rPr lang="en-US" dirty="0" smtClean="0"/>
              <a:t>Homelessness </a:t>
            </a:r>
          </a:p>
          <a:p>
            <a:pPr lvl="2">
              <a:defRPr/>
            </a:pPr>
            <a:r>
              <a:rPr lang="en-US" dirty="0" smtClean="0"/>
              <a:t>Poverty </a:t>
            </a:r>
          </a:p>
          <a:p>
            <a:pPr lvl="2">
              <a:defRPr/>
            </a:pPr>
            <a:r>
              <a:rPr lang="en-US" dirty="0" smtClean="0"/>
              <a:t>Bariatrics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pPr>
              <a:lnSpc>
                <a:spcPct val="85000"/>
              </a:lnSpc>
              <a:defRPr/>
            </a:pPr>
            <a:r>
              <a:rPr lang="en-US" dirty="0" smtClean="0">
                <a:cs typeface="+mj-cs"/>
              </a:rPr>
              <a:t>The Preschool-Age Child </a:t>
            </a:r>
            <a:r>
              <a:rPr lang="en-US" sz="2800" b="0" dirty="0" smtClean="0">
                <a:cs typeface="+mj-cs"/>
              </a:rPr>
              <a:t>(4 of 4)</a:t>
            </a:r>
          </a:p>
        </p:txBody>
      </p:sp>
      <p:sp>
        <p:nvSpPr>
          <p:cNvPr id="337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spcBef>
                <a:spcPct val="35000"/>
              </a:spcBef>
            </a:pPr>
            <a:r>
              <a:rPr lang="en-US" altLang="en-US"/>
              <a:t>Begin assessment at feet, moving to head.</a:t>
            </a:r>
          </a:p>
          <a:p>
            <a:pPr lvl="1">
              <a:spcBef>
                <a:spcPct val="35000"/>
              </a:spcBef>
            </a:pPr>
            <a:r>
              <a:rPr lang="en-US" altLang="en-US"/>
              <a:t>Use adhesive bandages to cover the site of an injection or other small wound.</a:t>
            </a:r>
          </a:p>
          <a:p>
            <a:pPr lvl="1">
              <a:spcBef>
                <a:spcPct val="35000"/>
              </a:spcBef>
            </a:pPr>
            <a:r>
              <a:rPr lang="en-US" altLang="en-US"/>
              <a:t>Modesty is developing; keep child covered as much as possible.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Title 1"/>
          <p:cNvSpPr>
            <a:spLocks noGrp="1"/>
          </p:cNvSpPr>
          <p:nvPr>
            <p:ph type="title"/>
          </p:nvPr>
        </p:nvSpPr>
        <p:spPr/>
        <p:txBody>
          <a:bodyPr/>
          <a:lstStyle/>
          <a:p>
            <a:pPr>
              <a:lnSpc>
                <a:spcPct val="85000"/>
              </a:lnSpc>
              <a:defRPr/>
            </a:pPr>
            <a:r>
              <a:rPr lang="en-US" dirty="0" smtClean="0">
                <a:cs typeface="+mj-cs"/>
              </a:rPr>
              <a:t>School-Age Years </a:t>
            </a:r>
            <a:r>
              <a:rPr lang="en-US" sz="2800" b="0" dirty="0" smtClean="0">
                <a:cs typeface="+mj-cs"/>
              </a:rPr>
              <a:t>(1 of 3)</a:t>
            </a:r>
          </a:p>
        </p:txBody>
      </p:sp>
      <p:sp>
        <p:nvSpPr>
          <p:cNvPr id="3481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6 to 12 years</a:t>
            </a:r>
          </a:p>
          <a:p>
            <a:pPr lvl="1">
              <a:spcBef>
                <a:spcPct val="35000"/>
              </a:spcBef>
            </a:pPr>
            <a:r>
              <a:rPr lang="en-US" altLang="en-US"/>
              <a:t>Beginning to act more like adults</a:t>
            </a:r>
          </a:p>
          <a:p>
            <a:pPr lvl="2"/>
            <a:r>
              <a:rPr lang="en-US" altLang="en-US" sz="2400"/>
              <a:t>Can think in concrete terms</a:t>
            </a:r>
          </a:p>
          <a:p>
            <a:pPr lvl="2"/>
            <a:r>
              <a:rPr lang="en-US" altLang="en-US" sz="2400"/>
              <a:t>Can respond sensibly to questions</a:t>
            </a:r>
          </a:p>
          <a:p>
            <a:pPr lvl="2"/>
            <a:r>
              <a:rPr lang="en-US" altLang="en-US" sz="2400"/>
              <a:t>Can help take care of themselves</a:t>
            </a:r>
          </a:p>
          <a:p>
            <a:pPr lvl="1">
              <a:spcBef>
                <a:spcPct val="35000"/>
              </a:spcBef>
            </a:pPr>
            <a:r>
              <a:rPr lang="en-US" altLang="en-US"/>
              <a:t>School is important. </a:t>
            </a:r>
          </a:p>
          <a:p>
            <a:pPr lvl="1">
              <a:spcBef>
                <a:spcPct val="35000"/>
              </a:spcBef>
            </a:pPr>
            <a:r>
              <a:rPr lang="en-US" altLang="en-US"/>
              <a:t>Children begin to understand death.</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Title 1"/>
          <p:cNvSpPr>
            <a:spLocks noGrp="1"/>
          </p:cNvSpPr>
          <p:nvPr>
            <p:ph type="title"/>
          </p:nvPr>
        </p:nvSpPr>
        <p:spPr/>
        <p:txBody>
          <a:bodyPr/>
          <a:lstStyle/>
          <a:p>
            <a:pPr>
              <a:lnSpc>
                <a:spcPct val="85000"/>
              </a:lnSpc>
              <a:defRPr/>
            </a:pPr>
            <a:r>
              <a:rPr lang="en-US" dirty="0" smtClean="0">
                <a:cs typeface="+mj-cs"/>
              </a:rPr>
              <a:t>School-Age </a:t>
            </a:r>
            <a:r>
              <a:rPr lang="en-US" dirty="0"/>
              <a:t>Years </a:t>
            </a:r>
            <a:r>
              <a:rPr lang="en-US" sz="2800" b="0" dirty="0" smtClean="0">
                <a:cs typeface="+mj-cs"/>
              </a:rPr>
              <a:t>(2 of 3)</a:t>
            </a:r>
          </a:p>
        </p:txBody>
      </p:sp>
      <p:sp>
        <p:nvSpPr>
          <p:cNvPr id="3584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a:t>
            </a:r>
          </a:p>
          <a:p>
            <a:pPr lvl="1">
              <a:spcBef>
                <a:spcPct val="35000"/>
              </a:spcBef>
            </a:pPr>
            <a:r>
              <a:rPr lang="en-US" altLang="en-US"/>
              <a:t>Assessment begins to be more like adults</a:t>
            </a:r>
            <a:r>
              <a:rPr lang="ja-JP" altLang="en-US"/>
              <a:t>’</a:t>
            </a:r>
            <a:r>
              <a:rPr lang="en-US" altLang="ja-JP"/>
              <a:t>.</a:t>
            </a:r>
          </a:p>
          <a:p>
            <a:pPr lvl="1">
              <a:spcBef>
                <a:spcPct val="35000"/>
              </a:spcBef>
            </a:pPr>
            <a:r>
              <a:rPr lang="en-US" altLang="en-US"/>
              <a:t>To help gain trust, talk to the child, not just the caregiver.</a:t>
            </a:r>
          </a:p>
          <a:p>
            <a:pPr lvl="1">
              <a:spcBef>
                <a:spcPct val="35000"/>
              </a:spcBef>
            </a:pPr>
            <a:r>
              <a:rPr lang="en-US" altLang="en-US"/>
              <a:t>Start with head and move to the feet.</a:t>
            </a:r>
          </a:p>
          <a:p>
            <a:pPr lvl="1">
              <a:spcBef>
                <a:spcPct val="35000"/>
              </a:spcBef>
            </a:pPr>
            <a:r>
              <a:rPr lang="en-US" altLang="en-US"/>
              <a:t>If possible, give the child choices. </a:t>
            </a:r>
          </a:p>
          <a:p>
            <a:pPr lvl="1">
              <a:spcBef>
                <a:spcPct val="35000"/>
              </a:spcBef>
            </a:pPr>
            <a:r>
              <a:rPr lang="en-US" altLang="en-US"/>
              <a:t>Ask only the type of questions that let you control the answer. </a:t>
            </a:r>
          </a:p>
          <a:p>
            <a:pPr lvl="1">
              <a:spcBef>
                <a:spcPct val="35000"/>
              </a:spcBef>
            </a:pPr>
            <a:r>
              <a:rPr lang="en-US" altLang="en-US"/>
              <a:t>Do not bargain or debate with the patient.</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Rectangle 2"/>
          <p:cNvSpPr>
            <a:spLocks noGrp="1" noChangeArrowheads="1"/>
          </p:cNvSpPr>
          <p:nvPr>
            <p:ph type="title"/>
          </p:nvPr>
        </p:nvSpPr>
        <p:spPr/>
        <p:txBody>
          <a:bodyPr/>
          <a:lstStyle/>
          <a:p>
            <a:pPr>
              <a:lnSpc>
                <a:spcPct val="85000"/>
              </a:lnSpc>
              <a:defRPr/>
            </a:pPr>
            <a:r>
              <a:rPr lang="en-US" dirty="0" smtClean="0">
                <a:cs typeface="+mj-cs"/>
              </a:rPr>
              <a:t>School-Age </a:t>
            </a:r>
            <a:r>
              <a:rPr lang="en-US" dirty="0"/>
              <a:t>Years </a:t>
            </a:r>
            <a:r>
              <a:rPr lang="en-US" sz="2800" b="0" dirty="0" smtClean="0">
                <a:cs typeface="+mj-cs"/>
              </a:rPr>
              <a:t>(3 of 3)</a:t>
            </a:r>
          </a:p>
        </p:txBody>
      </p:sp>
      <p:sp>
        <p:nvSpPr>
          <p:cNvPr id="368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spcBef>
                <a:spcPct val="35000"/>
              </a:spcBef>
            </a:pPr>
            <a:r>
              <a:rPr lang="en-US" altLang="en-US"/>
              <a:t>Allow the child to listen to his or her heartbeat through the stethoscope.</a:t>
            </a:r>
          </a:p>
          <a:p>
            <a:pPr lvl="1">
              <a:spcBef>
                <a:spcPct val="35000"/>
              </a:spcBef>
            </a:pPr>
            <a:r>
              <a:rPr lang="en-US" altLang="en-US"/>
              <a:t>Can understand the difference between physical and emotional pain</a:t>
            </a:r>
          </a:p>
          <a:p>
            <a:pPr lvl="1">
              <a:spcBef>
                <a:spcPct val="35000"/>
              </a:spcBef>
            </a:pPr>
            <a:r>
              <a:rPr lang="en-US" altLang="en-US"/>
              <a:t>Provide simple explanations about what is causing their pain and what will be done.</a:t>
            </a:r>
          </a:p>
          <a:p>
            <a:pPr lvl="1">
              <a:spcBef>
                <a:spcPct val="35000"/>
              </a:spcBef>
            </a:pPr>
            <a:r>
              <a:rPr lang="en-US" altLang="en-US"/>
              <a:t>Ask the parent’s or caregiver’s advice about which distraction will work best.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Title 1"/>
          <p:cNvSpPr>
            <a:spLocks noGrp="1"/>
          </p:cNvSpPr>
          <p:nvPr>
            <p:ph type="title"/>
          </p:nvPr>
        </p:nvSpPr>
        <p:spPr/>
        <p:txBody>
          <a:bodyPr/>
          <a:lstStyle/>
          <a:p>
            <a:pPr>
              <a:lnSpc>
                <a:spcPct val="85000"/>
              </a:lnSpc>
              <a:defRPr/>
            </a:pPr>
            <a:r>
              <a:rPr lang="en-US" dirty="0" smtClean="0">
                <a:cs typeface="+mj-cs"/>
              </a:rPr>
              <a:t>Adolescents </a:t>
            </a:r>
            <a:r>
              <a:rPr lang="en-US" sz="2800" b="0" dirty="0" smtClean="0">
                <a:cs typeface="+mj-cs"/>
              </a:rPr>
              <a:t>(1 of 5)</a:t>
            </a:r>
          </a:p>
        </p:txBody>
      </p:sp>
      <p:sp>
        <p:nvSpPr>
          <p:cNvPr id="3789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13 to 18 years</a:t>
            </a:r>
          </a:p>
          <a:p>
            <a:pPr lvl="1">
              <a:spcBef>
                <a:spcPct val="35000"/>
              </a:spcBef>
            </a:pPr>
            <a:r>
              <a:rPr lang="en-US" altLang="en-US"/>
              <a:t>Able to think abstractly and can participate in decision making</a:t>
            </a:r>
          </a:p>
          <a:p>
            <a:pPr lvl="2"/>
            <a:r>
              <a:rPr lang="en-US" altLang="en-US" sz="2400"/>
              <a:t>Personal morals begin to develop.</a:t>
            </a:r>
          </a:p>
          <a:p>
            <a:pPr lvl="2"/>
            <a:r>
              <a:rPr lang="en-US" altLang="en-US" sz="2400"/>
              <a:t>Able to discriminate between right and wrong</a:t>
            </a:r>
          </a:p>
          <a:p>
            <a:pPr lvl="2"/>
            <a:r>
              <a:rPr lang="en-US" altLang="en-US" sz="2400"/>
              <a:t>Able to incorporate values into decision making </a:t>
            </a:r>
          </a:p>
          <a:p>
            <a:pPr lvl="1">
              <a:spcBef>
                <a:spcPct val="35000"/>
              </a:spcBef>
            </a:pPr>
            <a:r>
              <a:rPr lang="en-US" altLang="en-US"/>
              <a:t>Physically similar to adults</a:t>
            </a:r>
          </a:p>
          <a:p>
            <a:pPr lvl="2"/>
            <a:r>
              <a:rPr lang="en-US" altLang="en-US" sz="2400"/>
              <a:t>Shifting from family to friends for support</a:t>
            </a:r>
          </a:p>
          <a:p>
            <a:pPr lvl="2"/>
            <a:r>
              <a:rPr lang="en-US" altLang="en-US" sz="2400"/>
              <a:t>Interest in romantic relationships begins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Title 1"/>
          <p:cNvSpPr>
            <a:spLocks noGrp="1"/>
          </p:cNvSpPr>
          <p:nvPr>
            <p:ph type="title"/>
          </p:nvPr>
        </p:nvSpPr>
        <p:spPr/>
        <p:txBody>
          <a:bodyPr/>
          <a:lstStyle/>
          <a:p>
            <a:pPr>
              <a:lnSpc>
                <a:spcPct val="85000"/>
              </a:lnSpc>
              <a:defRPr/>
            </a:pPr>
            <a:r>
              <a:rPr lang="en-US" dirty="0" smtClean="0">
                <a:cs typeface="+mj-cs"/>
              </a:rPr>
              <a:t>Adolescents </a:t>
            </a:r>
            <a:r>
              <a:rPr lang="en-US" sz="2800" b="0" dirty="0" smtClean="0">
                <a:cs typeface="+mj-cs"/>
              </a:rPr>
              <a:t>(2 of 5)</a:t>
            </a:r>
          </a:p>
        </p:txBody>
      </p:sp>
      <p:sp>
        <p:nvSpPr>
          <p:cNvPr id="3891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12 to 18 years (cont</a:t>
            </a:r>
            <a:r>
              <a:rPr lang="ja-JP" altLang="en-US"/>
              <a:t>’</a:t>
            </a:r>
            <a:r>
              <a:rPr lang="en-US" altLang="ja-JP"/>
              <a:t>d)</a:t>
            </a:r>
          </a:p>
          <a:p>
            <a:pPr lvl="1">
              <a:spcBef>
                <a:spcPct val="35000"/>
              </a:spcBef>
            </a:pPr>
            <a:r>
              <a:rPr lang="en-US" altLang="en-US"/>
              <a:t>Puberty begins.</a:t>
            </a:r>
          </a:p>
          <a:p>
            <a:pPr lvl="2"/>
            <a:r>
              <a:rPr lang="en-US" altLang="en-US" sz="2400"/>
              <a:t>Very concerned about body image and appearance</a:t>
            </a:r>
          </a:p>
          <a:p>
            <a:pPr lvl="2"/>
            <a:r>
              <a:rPr lang="en-US" altLang="en-US" sz="2400"/>
              <a:t>Strong feelings about privacy </a:t>
            </a:r>
          </a:p>
          <a:p>
            <a:pPr lvl="1">
              <a:spcBef>
                <a:spcPct val="35000"/>
              </a:spcBef>
            </a:pPr>
            <a:r>
              <a:rPr lang="en-US" altLang="en-US"/>
              <a:t>Time of experimentation and risk-taking</a:t>
            </a:r>
          </a:p>
          <a:p>
            <a:pPr lvl="2"/>
            <a:r>
              <a:rPr lang="en-US" altLang="en-US" sz="2400"/>
              <a:t>Often feel </a:t>
            </a:r>
            <a:r>
              <a:rPr lang="ja-JP" altLang="en-US" sz="2400"/>
              <a:t>“</a:t>
            </a:r>
            <a:r>
              <a:rPr lang="en-US" altLang="ja-JP" sz="2400"/>
              <a:t>indestructible</a:t>
            </a:r>
            <a:r>
              <a:rPr lang="ja-JP" altLang="en-US" sz="2400"/>
              <a:t>”</a:t>
            </a:r>
            <a:endParaRPr lang="en-US" altLang="ja-JP" sz="2400"/>
          </a:p>
          <a:p>
            <a:pPr lvl="2"/>
            <a:r>
              <a:rPr lang="en-US" altLang="en-US" sz="2400"/>
              <a:t>Struggle with independence, loss of control, body image, sexuality, and peer pressure</a:t>
            </a:r>
          </a:p>
          <a:p>
            <a:pPr lvl="2"/>
            <a:r>
              <a:rPr lang="en-US" altLang="en-US" sz="2400"/>
              <a:t>May have mood swings or depression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Rectangle 2"/>
          <p:cNvSpPr>
            <a:spLocks noGrp="1" noChangeArrowheads="1"/>
          </p:cNvSpPr>
          <p:nvPr>
            <p:ph type="title"/>
          </p:nvPr>
        </p:nvSpPr>
        <p:spPr/>
        <p:txBody>
          <a:bodyPr/>
          <a:lstStyle/>
          <a:p>
            <a:pPr>
              <a:lnSpc>
                <a:spcPct val="85000"/>
              </a:lnSpc>
              <a:defRPr/>
            </a:pPr>
            <a:r>
              <a:rPr lang="en-US" dirty="0" smtClean="0">
                <a:cs typeface="+mj-cs"/>
              </a:rPr>
              <a:t>Adolescents </a:t>
            </a:r>
            <a:r>
              <a:rPr lang="en-US" sz="2800" b="0" dirty="0" smtClean="0">
                <a:cs typeface="+mj-cs"/>
              </a:rPr>
              <a:t>(3 of 5)</a:t>
            </a:r>
          </a:p>
        </p:txBody>
      </p:sp>
      <p:sp>
        <p:nvSpPr>
          <p:cNvPr id="399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a:t>
            </a:r>
          </a:p>
          <a:p>
            <a:pPr lvl="1"/>
            <a:r>
              <a:rPr lang="en-US" altLang="en-US" sz="2600"/>
              <a:t>Can often understand complex concepts and treatment options</a:t>
            </a:r>
          </a:p>
          <a:p>
            <a:pPr lvl="1">
              <a:spcBef>
                <a:spcPct val="35000"/>
              </a:spcBef>
            </a:pPr>
            <a:r>
              <a:rPr lang="en-US" altLang="en-US"/>
              <a:t>Allow them to be involved in their own care.</a:t>
            </a:r>
          </a:p>
          <a:p>
            <a:pPr lvl="2"/>
            <a:r>
              <a:rPr lang="en-US" altLang="en-US" sz="2400"/>
              <a:t>Provide choices, while lending guidance.</a:t>
            </a:r>
          </a:p>
          <a:p>
            <a:pPr lvl="1">
              <a:spcBef>
                <a:spcPct val="35000"/>
              </a:spcBef>
            </a:pPr>
            <a:r>
              <a:rPr lang="en-US" altLang="en-US"/>
              <a:t>EMT of same gender should do physical examination, if possible.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Grp="1" noChangeArrowheads="1"/>
          </p:cNvSpPr>
          <p:nvPr>
            <p:ph type="title"/>
          </p:nvPr>
        </p:nvSpPr>
        <p:spPr/>
        <p:txBody>
          <a:bodyPr/>
          <a:lstStyle/>
          <a:p>
            <a:pPr>
              <a:lnSpc>
                <a:spcPct val="85000"/>
              </a:lnSpc>
              <a:defRPr/>
            </a:pPr>
            <a:r>
              <a:rPr lang="en-US" dirty="0" smtClean="0">
                <a:cs typeface="+mj-cs"/>
              </a:rPr>
              <a:t>Adolescents </a:t>
            </a:r>
            <a:r>
              <a:rPr lang="en-US" sz="2800" b="0" dirty="0" smtClean="0">
                <a:cs typeface="+mj-cs"/>
              </a:rPr>
              <a:t>(4 of 5)</a:t>
            </a:r>
          </a:p>
        </p:txBody>
      </p:sp>
      <p:sp>
        <p:nvSpPr>
          <p:cNvPr id="409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spcBef>
                <a:spcPct val="35000"/>
              </a:spcBef>
            </a:pPr>
            <a:r>
              <a:rPr lang="en-US" altLang="en-US"/>
              <a:t>Allow them to speak openly and ask questions.</a:t>
            </a:r>
          </a:p>
          <a:p>
            <a:pPr lvl="1">
              <a:spcBef>
                <a:spcPct val="35000"/>
              </a:spcBef>
            </a:pPr>
            <a:r>
              <a:rPr lang="en-US" altLang="en-US"/>
              <a:t>Risk-taking behaviors are common.</a:t>
            </a:r>
          </a:p>
          <a:p>
            <a:pPr lvl="2"/>
            <a:r>
              <a:rPr lang="en-US" altLang="en-US" sz="2400"/>
              <a:t>Can ultimately facilitate development and judgment, and shape identity</a:t>
            </a:r>
          </a:p>
          <a:p>
            <a:pPr lvl="2"/>
            <a:r>
              <a:rPr lang="en-US" altLang="en-US" sz="2400"/>
              <a:t>Can also result in trauma, dangerous sexual practices, and teen pregnancy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6" name="Rectangle 2"/>
          <p:cNvSpPr>
            <a:spLocks noGrp="1" noChangeArrowheads="1"/>
          </p:cNvSpPr>
          <p:nvPr>
            <p:ph type="title"/>
          </p:nvPr>
        </p:nvSpPr>
        <p:spPr/>
        <p:txBody>
          <a:bodyPr/>
          <a:lstStyle/>
          <a:p>
            <a:pPr>
              <a:lnSpc>
                <a:spcPct val="85000"/>
              </a:lnSpc>
              <a:defRPr/>
            </a:pPr>
            <a:r>
              <a:rPr lang="en-US" dirty="0" smtClean="0">
                <a:cs typeface="+mj-cs"/>
              </a:rPr>
              <a:t>Adolescents </a:t>
            </a:r>
            <a:r>
              <a:rPr lang="en-US" sz="2800" b="0" dirty="0" smtClean="0">
                <a:cs typeface="+mj-cs"/>
              </a:rPr>
              <a:t>(5 of 5)</a:t>
            </a:r>
          </a:p>
        </p:txBody>
      </p:sp>
      <p:sp>
        <p:nvSpPr>
          <p:cNvPr id="419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(cont</a:t>
            </a:r>
            <a:r>
              <a:rPr lang="ja-JP" altLang="en-US"/>
              <a:t>’</a:t>
            </a:r>
            <a:r>
              <a:rPr lang="en-US" altLang="ja-JP"/>
              <a:t>d)</a:t>
            </a:r>
          </a:p>
          <a:p>
            <a:pPr lvl="1">
              <a:spcBef>
                <a:spcPct val="35000"/>
              </a:spcBef>
            </a:pPr>
            <a:r>
              <a:rPr lang="en-US" altLang="en-US"/>
              <a:t>Female patients may be pregnant.</a:t>
            </a:r>
          </a:p>
          <a:p>
            <a:pPr lvl="2">
              <a:spcBef>
                <a:spcPct val="35000"/>
              </a:spcBef>
            </a:pPr>
            <a:r>
              <a:rPr lang="en-US" altLang="en-US" sz="2400"/>
              <a:t>Important to report this information to receiving facility.</a:t>
            </a:r>
          </a:p>
          <a:p>
            <a:pPr lvl="2">
              <a:spcBef>
                <a:spcPct val="35000"/>
              </a:spcBef>
            </a:pPr>
            <a:r>
              <a:rPr lang="en-US" altLang="en-US" sz="2400"/>
              <a:t>Adolescent may not want parents to know this information.</a:t>
            </a:r>
          </a:p>
          <a:p>
            <a:pPr lvl="2">
              <a:spcBef>
                <a:spcPct val="35000"/>
              </a:spcBef>
            </a:pPr>
            <a:r>
              <a:rPr lang="en-US" altLang="en-US" sz="2400"/>
              <a:t>Try to interview without the caregiver/parent present.</a:t>
            </a:r>
            <a:endParaRPr lang="en-US" altLang="en-US"/>
          </a:p>
          <a:p>
            <a:pPr lvl="1">
              <a:spcBef>
                <a:spcPct val="35000"/>
              </a:spcBef>
            </a:pPr>
            <a:r>
              <a:rPr lang="en-US" altLang="en-US"/>
              <a:t>Have clear understanding of pain</a:t>
            </a:r>
          </a:p>
          <a:p>
            <a:pPr lvl="1">
              <a:spcBef>
                <a:spcPct val="35000"/>
              </a:spcBef>
            </a:pPr>
            <a:r>
              <a:rPr lang="en-US" altLang="en-US"/>
              <a:t>Get them talking to distract them</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Title 1"/>
          <p:cNvSpPr>
            <a:spLocks noGrp="1"/>
          </p:cNvSpPr>
          <p:nvPr>
            <p:ph type="title"/>
          </p:nvPr>
        </p:nvSpPr>
        <p:spPr/>
        <p:txBody>
          <a:bodyPr/>
          <a:lstStyle/>
          <a:p>
            <a:pPr>
              <a:lnSpc>
                <a:spcPct val="85000"/>
              </a:lnSpc>
              <a:defRPr/>
            </a:pPr>
            <a:r>
              <a:rPr lang="en-US" dirty="0" smtClean="0">
                <a:cs typeface="+mj-cs"/>
              </a:rPr>
              <a:t>Anatomy and Physiology</a:t>
            </a:r>
          </a:p>
        </p:txBody>
      </p:sp>
      <p:sp>
        <p:nvSpPr>
          <p:cNvPr id="430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Body is growing and changing very rapidly during childhood.</a:t>
            </a:r>
          </a:p>
          <a:p>
            <a:pPr lvl="1">
              <a:spcBef>
                <a:spcPct val="35000"/>
              </a:spcBef>
            </a:pPr>
            <a:r>
              <a:rPr lang="en-US" altLang="en-US"/>
              <a:t>You must understand the physical differences between children and adults and alter your patient care accordingly.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7"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(3 of 10)</a:t>
            </a:r>
          </a:p>
        </p:txBody>
      </p:sp>
      <p:sp>
        <p:nvSpPr>
          <p:cNvPr id="71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lvl="1" indent="0">
              <a:buFontTx/>
              <a:buNone/>
            </a:pPr>
            <a:r>
              <a:rPr lang="en-US" altLang="en-US" dirty="0"/>
              <a:t>Health care implications of (cont’d)</a:t>
            </a:r>
          </a:p>
          <a:p>
            <a:pPr lvl="2"/>
            <a:r>
              <a:rPr lang="en-US" altLang="en-US" dirty="0"/>
              <a:t>Technology dependence </a:t>
            </a:r>
          </a:p>
          <a:p>
            <a:pPr lvl="2"/>
            <a:r>
              <a:rPr lang="en-US" altLang="en-US" dirty="0"/>
              <a:t>Hospice/terminally ill </a:t>
            </a:r>
          </a:p>
          <a:p>
            <a:pPr lvl="2"/>
            <a:r>
              <a:rPr lang="en-US" altLang="en-US" dirty="0"/>
              <a:t>Tracheostomy care/dysfunction </a:t>
            </a:r>
          </a:p>
          <a:p>
            <a:pPr lvl="2"/>
            <a:r>
              <a:rPr lang="en-US" altLang="en-US" dirty="0"/>
              <a:t>Home care </a:t>
            </a:r>
          </a:p>
          <a:p>
            <a:pPr lvl="2"/>
            <a:r>
              <a:rPr lang="en-US" altLang="en-US" dirty="0"/>
              <a:t>Sensory deficit/loss </a:t>
            </a:r>
          </a:p>
          <a:p>
            <a:pPr lvl="2"/>
            <a:r>
              <a:rPr lang="en-US" altLang="en-US" dirty="0"/>
              <a:t>Developmental disability</a:t>
            </a:r>
            <a:endParaRPr lang="en-US" altLang="en-US" dirty="0">
              <a:latin typeface="Arial Black"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Respiratory System </a:t>
            </a:r>
            <a:r>
              <a:rPr lang="en-US" sz="2800" b="0" dirty="0" smtClean="0">
                <a:cs typeface="+mj-cs"/>
              </a:rPr>
              <a:t>(1 of 7)</a:t>
            </a:r>
          </a:p>
        </p:txBody>
      </p:sp>
      <p:sp>
        <p:nvSpPr>
          <p:cNvPr id="44035" name="Rectangle 3"/>
          <p:cNvSpPr>
            <a:spLocks noGrp="1" noChangeArrowheads="1"/>
          </p:cNvSpPr>
          <p:nvPr>
            <p:ph type="body" idx="1"/>
          </p:nvPr>
        </p:nvSpPr>
        <p:spPr>
          <a:xfrm>
            <a:off x="6858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Anatomy of airway differs from adults.</a:t>
            </a:r>
          </a:p>
          <a:p>
            <a:pPr lvl="1">
              <a:spcBef>
                <a:spcPct val="35000"/>
              </a:spcBef>
            </a:pPr>
            <a:r>
              <a:rPr lang="en-US" altLang="en-US"/>
              <a:t>Pediatric airway is smaller in diameter and shorter in length.</a:t>
            </a:r>
          </a:p>
          <a:p>
            <a:pPr lvl="1">
              <a:spcBef>
                <a:spcPct val="35000"/>
              </a:spcBef>
            </a:pPr>
            <a:r>
              <a:rPr lang="en-US" altLang="en-US"/>
              <a:t>Lungs are smaller.</a:t>
            </a:r>
          </a:p>
          <a:p>
            <a:pPr lvl="1">
              <a:spcBef>
                <a:spcPct val="35000"/>
              </a:spcBef>
            </a:pPr>
            <a:r>
              <a:rPr lang="en-US" altLang="en-US"/>
              <a:t>Heart is higher in child</a:t>
            </a:r>
            <a:r>
              <a:rPr lang="ja-JP" altLang="en-US"/>
              <a:t>’</a:t>
            </a:r>
            <a:r>
              <a:rPr lang="en-US" altLang="ja-JP"/>
              <a:t>s chest.</a:t>
            </a:r>
            <a:endParaRPr lang="en-US" altLang="en-US"/>
          </a:p>
        </p:txBody>
      </p:sp>
      <p:pic>
        <p:nvPicPr>
          <p:cNvPr id="44036" name="Picture 5" descr="\\172.16.33.26\Art\OUTPUT\JB LEARNING\EMT_11E_ITK_PPT WORK\Ch34\9781284080179_CH34_CP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0688" y="1835150"/>
            <a:ext cx="2614612"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1"/>
          <p:cNvSpPr>
            <a:spLocks noChangeArrowheads="1"/>
          </p:cNvSpPr>
          <p:nvPr/>
        </p:nvSpPr>
        <p:spPr bwMode="auto">
          <a:xfrm>
            <a:off x="6486525" y="4565650"/>
            <a:ext cx="16287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algn="r" eaLnBrk="1" hangingPunct="1"/>
            <a:r>
              <a:rPr lang="en-IN" altLang="en-US" sz="900">
                <a:solidFill>
                  <a:schemeClr val="bg1"/>
                </a:solidFill>
                <a:latin typeface="Arial" charset="0"/>
              </a:rPr>
              <a:t>© Jones &amp; Bartlett Learning.</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8"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Respiratory System </a:t>
            </a:r>
            <a:r>
              <a:rPr lang="en-US" sz="2800" b="0" dirty="0" smtClean="0">
                <a:cs typeface="+mj-cs"/>
              </a:rPr>
              <a:t>(2 of 7)</a:t>
            </a:r>
          </a:p>
        </p:txBody>
      </p:sp>
      <p:sp>
        <p:nvSpPr>
          <p:cNvPr id="450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Anatomy of airway differs from adults (cont</a:t>
            </a:r>
            <a:r>
              <a:rPr lang="ja-JP" altLang="en-US"/>
              <a:t>’</a:t>
            </a:r>
            <a:r>
              <a:rPr lang="en-US" altLang="ja-JP"/>
              <a:t>d).</a:t>
            </a:r>
          </a:p>
          <a:p>
            <a:pPr lvl="1">
              <a:spcBef>
                <a:spcPct val="35000"/>
              </a:spcBef>
            </a:pPr>
            <a:r>
              <a:rPr lang="en-US" altLang="en-US"/>
              <a:t>Glottic opening is higher and positioned more anteriorly, and neck appears to be nonexistent.</a:t>
            </a:r>
          </a:p>
          <a:p>
            <a:pPr lvl="1">
              <a:spcBef>
                <a:spcPct val="35000"/>
              </a:spcBef>
            </a:pPr>
            <a:r>
              <a:rPr lang="en-US" altLang="en-US"/>
              <a:t>As child develops, the neck becomes proportionally longer as the vocal cords and epiglottis achieve anatomically correct adult position.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2"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Respiratory System </a:t>
            </a:r>
            <a:r>
              <a:rPr lang="en-US" sz="2800" b="0" dirty="0" smtClean="0">
                <a:cs typeface="+mj-cs"/>
              </a:rPr>
              <a:t>(3 of 7)</a:t>
            </a:r>
          </a:p>
        </p:txBody>
      </p:sp>
      <p:sp>
        <p:nvSpPr>
          <p:cNvPr id="460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Anatomy of airway differs from adult (</a:t>
            </a:r>
            <a:r>
              <a:rPr lang="en-US" altLang="en-US" dirty="0" err="1"/>
              <a:t>cont</a:t>
            </a:r>
            <a:r>
              <a:rPr lang="ja-JP" altLang="en-US" dirty="0"/>
              <a:t>’</a:t>
            </a:r>
            <a:r>
              <a:rPr lang="en-US" altLang="ja-JP" dirty="0"/>
              <a:t>d).</a:t>
            </a:r>
          </a:p>
          <a:p>
            <a:pPr lvl="1">
              <a:spcBef>
                <a:spcPct val="35000"/>
              </a:spcBef>
            </a:pPr>
            <a:r>
              <a:rPr lang="en-US" altLang="en-US" dirty="0">
                <a:solidFill>
                  <a:srgbClr val="FF0000"/>
                </a:solidFill>
              </a:rPr>
              <a:t>The </a:t>
            </a:r>
            <a:r>
              <a:rPr lang="en-US" altLang="ja-JP" dirty="0">
                <a:solidFill>
                  <a:srgbClr val="FF0000"/>
                </a:solidFill>
              </a:rPr>
              <a:t>head—specifically the occiput—is proportionately larger. </a:t>
            </a:r>
            <a:endParaRPr lang="en-US" altLang="en-US" dirty="0"/>
          </a:p>
          <a:p>
            <a:pPr lvl="1">
              <a:spcBef>
                <a:spcPct val="35000"/>
              </a:spcBef>
            </a:pPr>
            <a:r>
              <a:rPr lang="en-US" altLang="en-US" dirty="0"/>
              <a:t>Proportionally larger tongue</a:t>
            </a:r>
          </a:p>
          <a:p>
            <a:pPr lvl="1">
              <a:spcBef>
                <a:spcPct val="35000"/>
              </a:spcBef>
            </a:pPr>
            <a:r>
              <a:rPr lang="en-US" altLang="en-US" dirty="0"/>
              <a:t>Long, floppy, U-shaped epiglottis</a:t>
            </a:r>
          </a:p>
          <a:p>
            <a:pPr lvl="1">
              <a:spcBef>
                <a:spcPct val="35000"/>
              </a:spcBef>
            </a:pPr>
            <a:r>
              <a:rPr lang="en-US" altLang="en-US" dirty="0"/>
              <a:t>Less-developed rings of cartilage in the trachea</a:t>
            </a:r>
          </a:p>
          <a:p>
            <a:pPr lvl="1">
              <a:spcBef>
                <a:spcPct val="35000"/>
              </a:spcBef>
            </a:pPr>
            <a:r>
              <a:rPr lang="en-US" altLang="en-US" dirty="0"/>
              <a:t>Narrowing, funnel-shaped upper airway</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6"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Respiratory System </a:t>
            </a:r>
            <a:r>
              <a:rPr lang="en-US" sz="2800" b="0" dirty="0" smtClean="0">
                <a:cs typeface="+mj-cs"/>
              </a:rPr>
              <a:t>(4 of 7)</a:t>
            </a:r>
          </a:p>
        </p:txBody>
      </p:sp>
      <p:sp>
        <p:nvSpPr>
          <p:cNvPr id="471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Anatomy of airway differs from adult (cont</a:t>
            </a:r>
            <a:r>
              <a:rPr lang="ja-JP" altLang="en-US"/>
              <a:t>’</a:t>
            </a:r>
            <a:r>
              <a:rPr lang="en-US" altLang="ja-JP"/>
              <a:t>d).</a:t>
            </a:r>
          </a:p>
          <a:p>
            <a:pPr lvl="1">
              <a:spcBef>
                <a:spcPct val="35000"/>
              </a:spcBef>
            </a:pPr>
            <a:r>
              <a:rPr lang="en-US" altLang="en-US"/>
              <a:t>Diameter of trachea in infants is about the same as a drinking straw.</a:t>
            </a:r>
          </a:p>
          <a:p>
            <a:pPr lvl="2"/>
            <a:r>
              <a:rPr lang="en-US" altLang="en-US" sz="2400"/>
              <a:t>Airway is easily obstructed by secretions, blood, or swelling.</a:t>
            </a:r>
          </a:p>
          <a:p>
            <a:pPr lvl="2"/>
            <a:r>
              <a:rPr lang="en-US" altLang="en-US" sz="2400"/>
              <a:t>Infants are nose breathers and may require suctioning and airway maintenance.</a:t>
            </a:r>
          </a:p>
          <a:p>
            <a:pPr lvl="2"/>
            <a:r>
              <a:rPr lang="en-US" altLang="en-US" sz="2400"/>
              <a:t>Respiratory rate of 20 to 60 breaths/min is normal for a newborn.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Title 1"/>
          <p:cNvSpPr>
            <a:spLocks noGrp="1"/>
          </p:cNvSpPr>
          <p:nvPr>
            <p:ph type="title"/>
          </p:nvPr>
        </p:nvSpPr>
        <p:spPr/>
        <p:txBody>
          <a:bodyPr/>
          <a:lstStyle/>
          <a:p>
            <a:pPr>
              <a:lnSpc>
                <a:spcPct val="85000"/>
              </a:lnSpc>
              <a:defRPr/>
            </a:pPr>
            <a:r>
              <a:rPr lang="en-US" dirty="0"/>
              <a:t>The </a:t>
            </a:r>
            <a:r>
              <a:rPr lang="en-US" dirty="0" smtClean="0">
                <a:cs typeface="+mj-cs"/>
              </a:rPr>
              <a:t>Respiratory System </a:t>
            </a:r>
            <a:r>
              <a:rPr lang="en-US" sz="2800" b="0" dirty="0" smtClean="0">
                <a:cs typeface="+mj-cs"/>
              </a:rPr>
              <a:t>(5 of 7)</a:t>
            </a:r>
          </a:p>
        </p:txBody>
      </p:sp>
      <p:sp>
        <p:nvSpPr>
          <p:cNvPr id="4813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Anatomy of airway differs from adult (cont</a:t>
            </a:r>
            <a:r>
              <a:rPr lang="ja-JP" altLang="en-US"/>
              <a:t>’</a:t>
            </a:r>
            <a:r>
              <a:rPr lang="en-US" altLang="ja-JP"/>
              <a:t>d).</a:t>
            </a:r>
          </a:p>
          <a:p>
            <a:pPr lvl="1">
              <a:spcBef>
                <a:spcPct val="35000"/>
              </a:spcBef>
            </a:pPr>
            <a:r>
              <a:rPr lang="en-US" altLang="en-US"/>
              <a:t>Children have an oxygen demand twice that of an adult.</a:t>
            </a:r>
          </a:p>
          <a:p>
            <a:pPr lvl="2"/>
            <a:r>
              <a:rPr lang="en-US" altLang="en-US" sz="2400"/>
              <a:t>Increases risk for hypoxia</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Title 1"/>
          <p:cNvSpPr>
            <a:spLocks noGrp="1"/>
          </p:cNvSpPr>
          <p:nvPr>
            <p:ph type="title"/>
          </p:nvPr>
        </p:nvSpPr>
        <p:spPr/>
        <p:txBody>
          <a:bodyPr/>
          <a:lstStyle/>
          <a:p>
            <a:pPr>
              <a:lnSpc>
                <a:spcPct val="85000"/>
              </a:lnSpc>
              <a:defRPr/>
            </a:pPr>
            <a:r>
              <a:rPr lang="en-US" dirty="0"/>
              <a:t>The </a:t>
            </a:r>
            <a:r>
              <a:rPr lang="en-US" dirty="0" smtClean="0">
                <a:cs typeface="+mj-cs"/>
              </a:rPr>
              <a:t>Respiratory System </a:t>
            </a:r>
            <a:r>
              <a:rPr lang="en-US" sz="2800" b="0" dirty="0" smtClean="0">
                <a:cs typeface="+mj-cs"/>
              </a:rPr>
              <a:t>(6 of 7)</a:t>
            </a:r>
          </a:p>
        </p:txBody>
      </p:sp>
      <p:sp>
        <p:nvSpPr>
          <p:cNvPr id="49155" name="Content Placeholder 2"/>
          <p:cNvSpPr>
            <a:spLocks noGrp="1"/>
          </p:cNvSpPr>
          <p:nvPr>
            <p:ph type="body" idx="1"/>
          </p:nvPr>
        </p:nvSpPr>
        <p:spPr>
          <a:xfrm>
            <a:off x="914400" y="1447800"/>
            <a:ext cx="75438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Anatomy of airway differs from adult (cont</a:t>
            </a:r>
            <a:r>
              <a:rPr lang="ja-JP" altLang="en-US"/>
              <a:t>’</a:t>
            </a:r>
            <a:r>
              <a:rPr lang="en-US" altLang="ja-JP"/>
              <a:t>d).</a:t>
            </a:r>
          </a:p>
          <a:p>
            <a:pPr lvl="1">
              <a:spcBef>
                <a:spcPct val="35000"/>
              </a:spcBef>
            </a:pPr>
            <a:r>
              <a:rPr lang="en-US" altLang="en-US"/>
              <a:t>Muscles of diaphragm dictate the amount of oxygen a child inspires.</a:t>
            </a:r>
          </a:p>
          <a:p>
            <a:pPr lvl="2"/>
            <a:r>
              <a:rPr lang="en-US" altLang="en-US" sz="2400"/>
              <a:t>Pressure on child</a:t>
            </a:r>
            <a:r>
              <a:rPr lang="ja-JP" altLang="en-US" sz="2400"/>
              <a:t>’</a:t>
            </a:r>
            <a:r>
              <a:rPr lang="en-US" altLang="ja-JP" sz="2400"/>
              <a:t>s abdomen can cause respiratory compromise.</a:t>
            </a:r>
          </a:p>
          <a:p>
            <a:pPr lvl="2"/>
            <a:r>
              <a:rPr lang="en-US" altLang="en-US" sz="2400"/>
              <a:t>Use caution when applying the straps of a spinal immobilization device.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8" name="Rectangle 2"/>
          <p:cNvSpPr>
            <a:spLocks noGrp="1" noChangeArrowheads="1"/>
          </p:cNvSpPr>
          <p:nvPr>
            <p:ph type="title"/>
          </p:nvPr>
        </p:nvSpPr>
        <p:spPr/>
        <p:txBody>
          <a:bodyPr/>
          <a:lstStyle/>
          <a:p>
            <a:pPr>
              <a:lnSpc>
                <a:spcPct val="85000"/>
              </a:lnSpc>
              <a:defRPr/>
            </a:pPr>
            <a:r>
              <a:rPr lang="en-US" dirty="0" smtClean="0">
                <a:cs typeface="+mj-cs"/>
              </a:rPr>
              <a:t>The Respiratory System </a:t>
            </a:r>
            <a:r>
              <a:rPr lang="en-US" sz="2800" b="0" dirty="0" smtClean="0">
                <a:cs typeface="+mj-cs"/>
              </a:rPr>
              <a:t>(7 of 7)</a:t>
            </a:r>
          </a:p>
        </p:txBody>
      </p:sp>
      <p:sp>
        <p:nvSpPr>
          <p:cNvPr id="501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Anatomy of airway differs from adult (cont</a:t>
            </a:r>
            <a:r>
              <a:rPr lang="ja-JP" altLang="en-US"/>
              <a:t>’</a:t>
            </a:r>
            <a:r>
              <a:rPr lang="en-US" altLang="ja-JP"/>
              <a:t>d).</a:t>
            </a:r>
          </a:p>
          <a:p>
            <a:pPr lvl="1">
              <a:spcBef>
                <a:spcPct val="35000"/>
              </a:spcBef>
            </a:pPr>
            <a:r>
              <a:rPr lang="en-US" altLang="en-US"/>
              <a:t>Gastric distention can interfere with movement of the diaphragm and lead to hypoventilation.</a:t>
            </a:r>
          </a:p>
          <a:p>
            <a:pPr lvl="1">
              <a:spcBef>
                <a:spcPct val="35000"/>
              </a:spcBef>
            </a:pPr>
            <a:r>
              <a:rPr lang="en-US" altLang="en-US"/>
              <a:t>Breath sounds are more easily heard in children because of their thinner chest walls.</a:t>
            </a:r>
          </a:p>
          <a:p>
            <a:pPr lvl="1">
              <a:spcBef>
                <a:spcPct val="35000"/>
              </a:spcBef>
            </a:pPr>
            <a:r>
              <a:rPr lang="en-US" altLang="en-US"/>
              <a:t>Detection of poor air movement or complete absence of breath sounds may be more difficult</a:t>
            </a:r>
            <a:r>
              <a:rPr lang="en-US" altLang="en-US">
                <a:solidFill>
                  <a:srgbClr val="FF0000"/>
                </a:solidFill>
              </a:rPr>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4" name="Title 1"/>
          <p:cNvSpPr>
            <a:spLocks noGrp="1"/>
          </p:cNvSpPr>
          <p:nvPr>
            <p:ph type="title"/>
          </p:nvPr>
        </p:nvSpPr>
        <p:spPr/>
        <p:txBody>
          <a:bodyPr/>
          <a:lstStyle/>
          <a:p>
            <a:pPr>
              <a:lnSpc>
                <a:spcPct val="85000"/>
              </a:lnSpc>
              <a:defRPr/>
            </a:pPr>
            <a:r>
              <a:rPr lang="en-US" dirty="0" smtClean="0">
                <a:cs typeface="+mj-cs"/>
              </a:rPr>
              <a:t>The Circulatory System </a:t>
            </a:r>
            <a:r>
              <a:rPr lang="en-US" sz="2800" b="0" dirty="0" smtClean="0">
                <a:cs typeface="+mj-cs"/>
              </a:rPr>
              <a:t>(1 of 2)</a:t>
            </a:r>
          </a:p>
        </p:txBody>
      </p:sp>
      <p:sp>
        <p:nvSpPr>
          <p:cNvPr id="5120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Important to know normal pulse ranges</a:t>
            </a:r>
          </a:p>
          <a:p>
            <a:pPr lvl="1">
              <a:spcBef>
                <a:spcPct val="35000"/>
              </a:spcBef>
            </a:pPr>
            <a:r>
              <a:rPr lang="en-US" altLang="en-US"/>
              <a:t> Infants heart can beat 160 beats/min or more.</a:t>
            </a:r>
          </a:p>
          <a:p>
            <a:pPr lvl="2"/>
            <a:r>
              <a:rPr lang="en-US" altLang="en-US" sz="2400"/>
              <a:t>Primary method used to compensate for decreased perfusion</a:t>
            </a:r>
          </a:p>
          <a:p>
            <a:pPr lvl="1">
              <a:spcBef>
                <a:spcPct val="35000"/>
              </a:spcBef>
            </a:pPr>
            <a:r>
              <a:rPr lang="en-US" altLang="en-US"/>
              <a:t>Children are able to compensate for decreased perfusion by constricting the vessels in the skin.</a:t>
            </a:r>
          </a:p>
          <a:p>
            <a:pPr lvl="2">
              <a:spcBef>
                <a:spcPct val="35000"/>
              </a:spcBef>
            </a:pPr>
            <a:r>
              <a:rPr lang="en-US" altLang="en-US"/>
              <a:t>Blood flow to the extremities can be diminished. </a:t>
            </a:r>
          </a:p>
          <a:p>
            <a:pPr lvl="1">
              <a:spcBef>
                <a:spcPct val="35000"/>
              </a:spcBef>
            </a:pPr>
            <a:r>
              <a:rPr lang="en-US" altLang="en-US"/>
              <a:t>Signs of vasoconstriction include pallor (early sign), weak distal pulses in the extremities, delayed capillary refill, and cool hands or feet.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Title 1"/>
          <p:cNvSpPr>
            <a:spLocks noGrp="1"/>
          </p:cNvSpPr>
          <p:nvPr>
            <p:ph type="title"/>
          </p:nvPr>
        </p:nvSpPr>
        <p:spPr/>
        <p:txBody>
          <a:bodyPr/>
          <a:lstStyle/>
          <a:p>
            <a:pPr>
              <a:lnSpc>
                <a:spcPct val="85000"/>
              </a:lnSpc>
              <a:defRPr/>
            </a:pPr>
            <a:r>
              <a:rPr lang="en-US" dirty="0" smtClean="0">
                <a:cs typeface="+mj-cs"/>
              </a:rPr>
              <a:t>The Circulatory System </a:t>
            </a:r>
            <a:r>
              <a:rPr lang="en-US" sz="2800" b="0" dirty="0" smtClean="0">
                <a:cs typeface="+mj-cs"/>
              </a:rPr>
              <a:t>(2 of 2)</a:t>
            </a:r>
          </a:p>
        </p:txBody>
      </p:sp>
      <p:pic>
        <p:nvPicPr>
          <p:cNvPr id="52227" name="Picture 4" descr="\\172.16.33.26\Art\OUTPUT\JB LEARNING\EMT_11E_ITK_PPT WORK\Ch34\9781284080179_CH34_CTAB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447800"/>
            <a:ext cx="454501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743200" y="5048250"/>
            <a:ext cx="4572000" cy="230188"/>
          </a:xfrm>
          <a:prstGeom prst="rect">
            <a:avLst/>
          </a:prstGeom>
        </p:spPr>
        <p:txBody>
          <a:bodyPr>
            <a:spAutoFit/>
          </a:bodyPr>
          <a:lstStyle/>
          <a:p>
            <a:pPr algn="r">
              <a:defRPr/>
            </a:pPr>
            <a:r>
              <a:rPr lang="en-IN" sz="900" dirty="0">
                <a:solidFill>
                  <a:schemeClr val="bg1"/>
                </a:solidFill>
                <a:latin typeface="+mj-lt"/>
              </a:rPr>
              <a:t>Data From: Pediatric Advanced Life Support, 2012, the American Heart Association.</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Title 1"/>
          <p:cNvSpPr>
            <a:spLocks noGrp="1"/>
          </p:cNvSpPr>
          <p:nvPr>
            <p:ph type="title"/>
          </p:nvPr>
        </p:nvSpPr>
        <p:spPr/>
        <p:txBody>
          <a:bodyPr/>
          <a:lstStyle/>
          <a:p>
            <a:pPr>
              <a:lnSpc>
                <a:spcPct val="85000"/>
              </a:lnSpc>
              <a:defRPr/>
            </a:pPr>
            <a:r>
              <a:rPr lang="en-US" dirty="0"/>
              <a:t>The </a:t>
            </a:r>
            <a:r>
              <a:rPr lang="en-US" dirty="0" smtClean="0">
                <a:cs typeface="+mj-cs"/>
              </a:rPr>
              <a:t>Nervous System </a:t>
            </a:r>
            <a:r>
              <a:rPr lang="en-US" sz="2800" b="0" dirty="0" smtClean="0">
                <a:cs typeface="+mj-cs"/>
              </a:rPr>
              <a:t>(1 of 2)</a:t>
            </a:r>
          </a:p>
        </p:txBody>
      </p:sp>
      <p:sp>
        <p:nvSpPr>
          <p:cNvPr id="5325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Pediatric nervous system is immature, underdeveloped, and not well protected.</a:t>
            </a:r>
          </a:p>
          <a:p>
            <a:pPr lvl="1">
              <a:spcBef>
                <a:spcPct val="35000"/>
              </a:spcBef>
            </a:pPr>
            <a:r>
              <a:rPr lang="en-US" altLang="en-US"/>
              <a:t>Head-to-body ratio is larger.</a:t>
            </a:r>
          </a:p>
          <a:p>
            <a:pPr lvl="1">
              <a:spcBef>
                <a:spcPct val="35000"/>
              </a:spcBef>
            </a:pPr>
            <a:r>
              <a:rPr lang="en-US" altLang="en-US"/>
              <a:t>Occipital region of head is larger.</a:t>
            </a:r>
          </a:p>
          <a:p>
            <a:pPr lvl="1">
              <a:spcBef>
                <a:spcPct val="35000"/>
              </a:spcBef>
            </a:pPr>
            <a:r>
              <a:rPr lang="en-US" altLang="en-US"/>
              <a:t>Subarachnoid space is relatively smaller, leaving less cushioning for brain.</a:t>
            </a:r>
          </a:p>
          <a:p>
            <a:pPr lvl="1">
              <a:spcBef>
                <a:spcPct val="35000"/>
              </a:spcBef>
            </a:pPr>
            <a:r>
              <a:rPr lang="en-US" altLang="en-US"/>
              <a:t>Brain tissue and cerebral vasculature are fragile and prone to bleeding from shearing forces.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1"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(4 of 10)</a:t>
            </a:r>
          </a:p>
        </p:txBody>
      </p:sp>
      <p:sp>
        <p:nvSpPr>
          <p:cNvPr id="81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buFontTx/>
              <a:buNone/>
            </a:pPr>
            <a:r>
              <a:rPr lang="en-US" altLang="en-US" b="1" dirty="0"/>
              <a:t>Pediatrics</a:t>
            </a:r>
          </a:p>
          <a:p>
            <a:pPr eaLnBrk="1" hangingPunct="1">
              <a:spcBef>
                <a:spcPct val="35000"/>
              </a:spcBef>
            </a:pPr>
            <a:r>
              <a:rPr lang="en-US" altLang="en-US" dirty="0"/>
              <a:t>Age-related assessment findings, and age-related assessment and treatment modifications for pediatric-specific major diseases and/or emergencies</a:t>
            </a:r>
          </a:p>
          <a:p>
            <a:pPr lvl="2" eaLnBrk="1" hangingPunct="1"/>
            <a:r>
              <a:rPr lang="en-US" altLang="en-US" sz="2400" dirty="0"/>
              <a:t>Upper airway obstruction</a:t>
            </a:r>
          </a:p>
          <a:p>
            <a:pPr lvl="2" eaLnBrk="1" hangingPunct="1"/>
            <a:r>
              <a:rPr lang="en-US" altLang="en-US" sz="2400" dirty="0"/>
              <a:t>Lower airway reactive disease</a:t>
            </a:r>
          </a:p>
          <a:p>
            <a:pPr lvl="2" eaLnBrk="1" hangingPunct="1"/>
            <a:r>
              <a:rPr lang="en-US" altLang="en-US" sz="2400" dirty="0"/>
              <a:t>Respiratory distress/failure/arrest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0"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Nervous System </a:t>
            </a:r>
            <a:r>
              <a:rPr lang="en-US" sz="2800" b="0" dirty="0" smtClean="0">
                <a:cs typeface="+mj-cs"/>
              </a:rPr>
              <a:t>(2 of 2)</a:t>
            </a:r>
          </a:p>
        </p:txBody>
      </p:sp>
      <p:sp>
        <p:nvSpPr>
          <p:cNvPr id="542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Pediatric brain requires higher cerebral blood flow, oxygen, and glucose.</a:t>
            </a:r>
          </a:p>
          <a:p>
            <a:pPr lvl="1">
              <a:spcBef>
                <a:spcPct val="35000"/>
              </a:spcBef>
            </a:pPr>
            <a:r>
              <a:rPr lang="en-US" altLang="en-US"/>
              <a:t>At risk for secondary brain damage from hypotension and hypoxic events</a:t>
            </a:r>
          </a:p>
          <a:p>
            <a:pPr>
              <a:spcBef>
                <a:spcPct val="35000"/>
              </a:spcBef>
            </a:pPr>
            <a:r>
              <a:rPr lang="en-US" altLang="en-US"/>
              <a:t>Spinal cord injuries are less common.</a:t>
            </a:r>
          </a:p>
          <a:p>
            <a:pPr lvl="1">
              <a:spcBef>
                <a:spcPct val="35000"/>
              </a:spcBef>
            </a:pPr>
            <a:r>
              <a:rPr lang="en-US" altLang="en-US"/>
              <a:t>If injured, it is more likely to be an injury to the ligaments because of a fall.</a:t>
            </a:r>
          </a:p>
          <a:p>
            <a:pPr lvl="1">
              <a:spcBef>
                <a:spcPct val="35000"/>
              </a:spcBef>
            </a:pPr>
            <a:r>
              <a:rPr lang="en-US" altLang="en-US"/>
              <a:t>For suspected neck injury, perform manual in-line stabilization or follow local protocols.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378" name="Title 1"/>
          <p:cNvSpPr>
            <a:spLocks noGrp="1"/>
          </p:cNvSpPr>
          <p:nvPr>
            <p:ph type="title"/>
          </p:nvPr>
        </p:nvSpPr>
        <p:spPr/>
        <p:txBody>
          <a:bodyPr/>
          <a:lstStyle/>
          <a:p>
            <a:pPr>
              <a:lnSpc>
                <a:spcPct val="85000"/>
              </a:lnSpc>
              <a:defRPr/>
            </a:pPr>
            <a:r>
              <a:rPr lang="en-US" dirty="0" smtClean="0">
                <a:cs typeface="+mj-cs"/>
              </a:rPr>
              <a:t>The Gastrointestinal System</a:t>
            </a:r>
            <a:endParaRPr lang="en-US" sz="2800" b="0" dirty="0" smtClean="0">
              <a:cs typeface="+mj-cs"/>
            </a:endParaRPr>
          </a:p>
        </p:txBody>
      </p:sp>
      <p:sp>
        <p:nvSpPr>
          <p:cNvPr id="5529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Abdominal muscles are less developed.</a:t>
            </a:r>
          </a:p>
          <a:p>
            <a:pPr lvl="1">
              <a:spcBef>
                <a:spcPct val="35000"/>
              </a:spcBef>
            </a:pPr>
            <a:r>
              <a:rPr lang="en-US" altLang="en-US"/>
              <a:t>Less protection from trauma</a:t>
            </a:r>
          </a:p>
          <a:p>
            <a:pPr lvl="1">
              <a:spcBef>
                <a:spcPct val="35000"/>
              </a:spcBef>
            </a:pPr>
            <a:r>
              <a:rPr lang="en-US" altLang="en-US"/>
              <a:t>Liver, spleen, and kidneys are proportionally larger and situated more anteriorly and close to one another.</a:t>
            </a:r>
          </a:p>
          <a:p>
            <a:pPr lvl="2"/>
            <a:r>
              <a:rPr lang="en-US" altLang="en-US" sz="2400"/>
              <a:t>Prone to bleeding and injury</a:t>
            </a:r>
          </a:p>
          <a:p>
            <a:pPr lvl="2"/>
            <a:r>
              <a:rPr lang="en-US" altLang="en-US" sz="2400"/>
              <a:t>There is a higher risk for multiple organ injury.</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Title 1"/>
          <p:cNvSpPr>
            <a:spLocks noGrp="1"/>
          </p:cNvSpPr>
          <p:nvPr>
            <p:ph type="title"/>
          </p:nvPr>
        </p:nvSpPr>
        <p:spPr/>
        <p:txBody>
          <a:bodyPr/>
          <a:lstStyle/>
          <a:p>
            <a:pPr>
              <a:lnSpc>
                <a:spcPct val="85000"/>
              </a:lnSpc>
              <a:defRPr/>
            </a:pPr>
            <a:r>
              <a:rPr lang="en-US" dirty="0"/>
              <a:t>The </a:t>
            </a:r>
            <a:r>
              <a:rPr lang="en-US" dirty="0" smtClean="0">
                <a:cs typeface="+mj-cs"/>
              </a:rPr>
              <a:t>Musculoskeletal System </a:t>
            </a:r>
            <a:br>
              <a:rPr lang="en-US" dirty="0" smtClean="0">
                <a:cs typeface="+mj-cs"/>
              </a:rPr>
            </a:br>
            <a:r>
              <a:rPr lang="en-US" sz="2800" b="0" dirty="0" smtClean="0">
                <a:cs typeface="+mj-cs"/>
              </a:rPr>
              <a:t>(1 of 3)</a:t>
            </a:r>
          </a:p>
        </p:txBody>
      </p:sp>
      <p:sp>
        <p:nvSpPr>
          <p:cNvPr id="5632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Open growth plates allow bones to grow.</a:t>
            </a:r>
          </a:p>
          <a:p>
            <a:pPr lvl="1">
              <a:spcBef>
                <a:spcPct val="35000"/>
              </a:spcBef>
            </a:pPr>
            <a:r>
              <a:rPr lang="en-US" altLang="en-US"/>
              <a:t>As a result of growth plates, children</a:t>
            </a:r>
            <a:r>
              <a:rPr lang="ja-JP" altLang="en-US"/>
              <a:t>’</a:t>
            </a:r>
            <a:r>
              <a:rPr lang="en-US" altLang="ja-JP"/>
              <a:t>s bones are softer and more flexible, making them prone to stress fracture.</a:t>
            </a:r>
          </a:p>
          <a:p>
            <a:pPr>
              <a:spcBef>
                <a:spcPct val="35000"/>
              </a:spcBef>
            </a:pPr>
            <a:r>
              <a:rPr lang="en-US" altLang="en-US"/>
              <a:t>Bone length discrepancies can occur if injury to growth plate occurs.</a:t>
            </a:r>
          </a:p>
          <a:p>
            <a:pPr lvl="1">
              <a:spcBef>
                <a:spcPct val="35000"/>
              </a:spcBef>
            </a:pPr>
            <a:r>
              <a:rPr lang="en-US" altLang="en-US"/>
              <a:t>Immobilize all strains and sprains.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474"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Musculoskeletal System </a:t>
            </a:r>
            <a:br>
              <a:rPr lang="en-US" dirty="0" smtClean="0">
                <a:cs typeface="+mj-cs"/>
              </a:rPr>
            </a:br>
            <a:r>
              <a:rPr lang="en-US" sz="2800" b="0" dirty="0" smtClean="0">
                <a:cs typeface="+mj-cs"/>
              </a:rPr>
              <a:t>(2 of 3)</a:t>
            </a:r>
          </a:p>
        </p:txBody>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Bones of an infant</a:t>
            </a:r>
            <a:r>
              <a:rPr lang="ja-JP" altLang="en-US"/>
              <a:t>’</a:t>
            </a:r>
            <a:r>
              <a:rPr lang="en-US" altLang="ja-JP"/>
              <a:t>s head are flexible and soft.</a:t>
            </a:r>
          </a:p>
          <a:p>
            <a:pPr lvl="1">
              <a:spcBef>
                <a:spcPct val="35000"/>
              </a:spcBef>
            </a:pPr>
            <a:r>
              <a:rPr lang="en-US" altLang="en-US"/>
              <a:t>Soft spots are located at front and back of head.</a:t>
            </a:r>
          </a:p>
          <a:p>
            <a:pPr lvl="2"/>
            <a:r>
              <a:rPr lang="en-US" altLang="en-US" sz="2400"/>
              <a:t>Referred to as fontanelles</a:t>
            </a:r>
          </a:p>
          <a:p>
            <a:pPr lvl="2"/>
            <a:r>
              <a:rPr lang="en-US" altLang="en-US" sz="2400"/>
              <a:t>Will close at particular stages of development</a:t>
            </a:r>
          </a:p>
          <a:p>
            <a:pPr lvl="2"/>
            <a:r>
              <a:rPr lang="en-US" altLang="en-US" sz="2400"/>
              <a:t>Fontanelles of an infant can be a useful assessment tool.</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pPr>
              <a:lnSpc>
                <a:spcPct val="85000"/>
              </a:lnSpc>
              <a:defRPr/>
            </a:pPr>
            <a:r>
              <a:rPr lang="en-US" dirty="0"/>
              <a:t>The </a:t>
            </a:r>
            <a:r>
              <a:rPr lang="en-US" dirty="0" smtClean="0">
                <a:cs typeface="+mj-cs"/>
              </a:rPr>
              <a:t>Musculoskeletal System </a:t>
            </a:r>
            <a:br>
              <a:rPr lang="en-US" dirty="0" smtClean="0">
                <a:cs typeface="+mj-cs"/>
              </a:rPr>
            </a:br>
            <a:r>
              <a:rPr lang="en-US" sz="2800" b="0" dirty="0" smtClean="0">
                <a:cs typeface="+mj-cs"/>
              </a:rPr>
              <a:t>(3 of 3)</a:t>
            </a:r>
          </a:p>
        </p:txBody>
      </p:sp>
      <p:sp>
        <p:nvSpPr>
          <p:cNvPr id="583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Thoracic cage is highly elastic and pliable.</a:t>
            </a:r>
          </a:p>
          <a:p>
            <a:pPr lvl="1">
              <a:spcBef>
                <a:spcPct val="35000"/>
              </a:spcBef>
            </a:pPr>
            <a:r>
              <a:rPr lang="en-US" altLang="en-US"/>
              <a:t>Composed of cartilaginous connective tissue</a:t>
            </a:r>
          </a:p>
          <a:p>
            <a:pPr lvl="1">
              <a:spcBef>
                <a:spcPct val="35000"/>
              </a:spcBef>
            </a:pPr>
            <a:r>
              <a:rPr lang="en-US" altLang="en-US"/>
              <a:t>Ribs and vital organs are less protected.</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6" name="Title 1"/>
          <p:cNvSpPr>
            <a:spLocks noGrp="1"/>
          </p:cNvSpPr>
          <p:nvPr>
            <p:ph type="title"/>
          </p:nvPr>
        </p:nvSpPr>
        <p:spPr/>
        <p:txBody>
          <a:bodyPr/>
          <a:lstStyle/>
          <a:p>
            <a:pPr>
              <a:lnSpc>
                <a:spcPct val="85000"/>
              </a:lnSpc>
              <a:defRPr/>
            </a:pPr>
            <a:r>
              <a:rPr lang="en-US" dirty="0"/>
              <a:t>The </a:t>
            </a:r>
            <a:r>
              <a:rPr lang="en-US" dirty="0" smtClean="0">
                <a:cs typeface="+mj-cs"/>
              </a:rPr>
              <a:t>Integumentary System</a:t>
            </a:r>
            <a:endParaRPr lang="en-US" sz="2800" b="0" dirty="0" smtClean="0">
              <a:cs typeface="+mj-cs"/>
            </a:endParaRPr>
          </a:p>
        </p:txBody>
      </p:sp>
      <p:sp>
        <p:nvSpPr>
          <p:cNvPr id="5939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Pediatric system differs in a few ways:</a:t>
            </a:r>
          </a:p>
          <a:p>
            <a:pPr lvl="1">
              <a:spcBef>
                <a:spcPct val="35000"/>
              </a:spcBef>
            </a:pPr>
            <a:r>
              <a:rPr lang="en-US" altLang="en-US"/>
              <a:t>Thinner skin and less subcutaneous fat</a:t>
            </a:r>
          </a:p>
          <a:p>
            <a:pPr lvl="1">
              <a:spcBef>
                <a:spcPct val="35000"/>
              </a:spcBef>
            </a:pPr>
            <a:r>
              <a:rPr lang="en-US" altLang="en-US"/>
              <a:t>Composition of skin is thinner and tends to burn more deeply and easily with less exposure. </a:t>
            </a:r>
          </a:p>
          <a:p>
            <a:pPr lvl="1">
              <a:spcBef>
                <a:spcPct val="35000"/>
              </a:spcBef>
            </a:pPr>
            <a:r>
              <a:rPr lang="en-US" altLang="en-US"/>
              <a:t>Higher ratio of body surface area to body mass leads to larger fluid and heat losses.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Title 1"/>
          <p:cNvSpPr>
            <a:spLocks noGrp="1"/>
          </p:cNvSpPr>
          <p:nvPr>
            <p:ph type="title"/>
          </p:nvPr>
        </p:nvSpPr>
        <p:spPr/>
        <p:txBody>
          <a:bodyPr/>
          <a:lstStyle/>
          <a:p>
            <a:pPr>
              <a:lnSpc>
                <a:spcPct val="85000"/>
              </a:lnSpc>
              <a:defRPr/>
            </a:pPr>
            <a:r>
              <a:rPr lang="en-US" dirty="0" smtClean="0">
                <a:cs typeface="+mj-cs"/>
              </a:rPr>
              <a:t>Scene Size-up </a:t>
            </a:r>
            <a:r>
              <a:rPr lang="en-US" sz="2800" b="0" dirty="0" smtClean="0">
                <a:cs typeface="+mj-cs"/>
              </a:rPr>
              <a:t>(1 of 4)</a:t>
            </a:r>
          </a:p>
        </p:txBody>
      </p:sp>
      <p:sp>
        <p:nvSpPr>
          <p:cNvPr id="6041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Assessment begins at time of dispatch.</a:t>
            </a:r>
          </a:p>
          <a:p>
            <a:pPr lvl="1">
              <a:spcBef>
                <a:spcPct val="35000"/>
              </a:spcBef>
            </a:pPr>
            <a:r>
              <a:rPr lang="en-US" altLang="en-US"/>
              <a:t>Prepare mentally for approaching and treating an infant or child.</a:t>
            </a:r>
          </a:p>
          <a:p>
            <a:pPr lvl="1">
              <a:spcBef>
                <a:spcPct val="35000"/>
              </a:spcBef>
            </a:pPr>
            <a:r>
              <a:rPr lang="en-US" altLang="en-US"/>
              <a:t>Plan for pediatric size-up, equipment, and age-appropriate physical assessment.</a:t>
            </a:r>
          </a:p>
          <a:p>
            <a:pPr lvl="1">
              <a:spcBef>
                <a:spcPct val="35000"/>
              </a:spcBef>
            </a:pPr>
            <a:r>
              <a:rPr lang="en-US" altLang="en-US"/>
              <a:t>Collect age and gender of child, location of scene, NOI or MOI and chief complaint from dispatch.</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2" name="Rectangle 2"/>
          <p:cNvSpPr>
            <a:spLocks noGrp="1" noChangeArrowheads="1"/>
          </p:cNvSpPr>
          <p:nvPr>
            <p:ph type="title"/>
          </p:nvPr>
        </p:nvSpPr>
        <p:spPr/>
        <p:txBody>
          <a:bodyPr/>
          <a:lstStyle/>
          <a:p>
            <a:pPr>
              <a:lnSpc>
                <a:spcPct val="85000"/>
              </a:lnSpc>
              <a:defRPr/>
            </a:pPr>
            <a:r>
              <a:rPr lang="en-US" dirty="0" smtClean="0">
                <a:cs typeface="+mj-cs"/>
              </a:rPr>
              <a:t>Scene Size-up </a:t>
            </a:r>
            <a:r>
              <a:rPr lang="en-US" sz="2800" b="0" dirty="0" smtClean="0">
                <a:cs typeface="+mj-cs"/>
              </a:rPr>
              <a:t>(2 of 4)</a:t>
            </a:r>
          </a:p>
        </p:txBody>
      </p:sp>
      <p:sp>
        <p:nvSpPr>
          <p:cNvPr id="62467" name="Rectangle 3"/>
          <p:cNvSpPr>
            <a:spLocks noGrp="1" noChangeArrowheads="1"/>
          </p:cNvSpPr>
          <p:nvPr>
            <p:ph type="body" idx="1"/>
          </p:nvPr>
        </p:nvSpPr>
        <p:spPr/>
        <p:txBody>
          <a:bodyPr rIns="228600"/>
          <a:lstStyle/>
          <a:p>
            <a:pPr>
              <a:spcBef>
                <a:spcPct val="35000"/>
              </a:spcBef>
              <a:defRPr/>
            </a:pPr>
            <a:r>
              <a:rPr lang="en-US" altLang="en-US" dirty="0" smtClean="0"/>
              <a:t>Scene safety</a:t>
            </a:r>
          </a:p>
          <a:p>
            <a:pPr lvl="1">
              <a:spcBef>
                <a:spcPct val="35000"/>
              </a:spcBef>
              <a:defRPr/>
            </a:pPr>
            <a:r>
              <a:rPr lang="en-US" altLang="en-US" dirty="0" smtClean="0"/>
              <a:t>Ensure proper safety precautions and standard precautions.</a:t>
            </a:r>
          </a:p>
          <a:p>
            <a:pPr lvl="1">
              <a:spcBef>
                <a:spcPct val="35000"/>
              </a:spcBef>
              <a:defRPr/>
            </a:pPr>
            <a:r>
              <a:rPr lang="en-US" altLang="en-US" dirty="0" smtClean="0"/>
              <a:t>Note position in which patient is found.</a:t>
            </a:r>
          </a:p>
          <a:p>
            <a:pPr lvl="1">
              <a:spcBef>
                <a:spcPct val="35000"/>
              </a:spcBef>
              <a:defRPr/>
            </a:pPr>
            <a:r>
              <a:rPr lang="en-US" altLang="en-US" dirty="0" smtClean="0"/>
              <a:t>Look for possible safety threats.</a:t>
            </a:r>
          </a:p>
          <a:p>
            <a:pPr lvl="1">
              <a:spcBef>
                <a:spcPct val="35000"/>
              </a:spcBef>
              <a:defRPr/>
            </a:pPr>
            <a:r>
              <a:rPr lang="en-US" altLang="en-US" dirty="0" smtClean="0"/>
              <a:t>Patient may be safety threat if he or she has infectious disease.</a:t>
            </a:r>
          </a:p>
          <a:p>
            <a:pPr marL="457200" lvl="1"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ChangeArrowheads="1"/>
          </p:cNvSpPr>
          <p:nvPr>
            <p:ph type="title"/>
          </p:nvPr>
        </p:nvSpPr>
        <p:spPr/>
        <p:txBody>
          <a:bodyPr/>
          <a:lstStyle/>
          <a:p>
            <a:pPr>
              <a:lnSpc>
                <a:spcPct val="85000"/>
              </a:lnSpc>
              <a:defRPr/>
            </a:pPr>
            <a:r>
              <a:rPr lang="en-US" dirty="0" smtClean="0">
                <a:cs typeface="+mj-cs"/>
              </a:rPr>
              <a:t>Scene Size-up </a:t>
            </a:r>
            <a:r>
              <a:rPr lang="en-US" sz="2800" b="0" dirty="0" smtClean="0">
                <a:cs typeface="+mj-cs"/>
              </a:rPr>
              <a:t>(3 of 4)</a:t>
            </a:r>
          </a:p>
        </p:txBody>
      </p:sp>
      <p:sp>
        <p:nvSpPr>
          <p:cNvPr id="624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Scene safety (cont</a:t>
            </a:r>
            <a:r>
              <a:rPr lang="ja-JP" altLang="en-US"/>
              <a:t>’</a:t>
            </a:r>
            <a:r>
              <a:rPr lang="en-US" altLang="ja-JP"/>
              <a:t>d)</a:t>
            </a:r>
          </a:p>
          <a:p>
            <a:pPr lvl="1">
              <a:spcBef>
                <a:spcPct val="35000"/>
              </a:spcBef>
            </a:pPr>
            <a:r>
              <a:rPr lang="en-US" altLang="en-US"/>
              <a:t>Do an environmental assessment.</a:t>
            </a:r>
          </a:p>
          <a:p>
            <a:pPr lvl="2"/>
            <a:r>
              <a:rPr lang="en-US" altLang="en-US" sz="2400"/>
              <a:t>Will provide important information </a:t>
            </a:r>
          </a:p>
          <a:p>
            <a:pPr lvl="2"/>
            <a:r>
              <a:rPr lang="en-US" altLang="en-US" sz="2400"/>
              <a:t>Inspect physical environment.</a:t>
            </a:r>
          </a:p>
          <a:p>
            <a:pPr lvl="2"/>
            <a:r>
              <a:rPr lang="en-US" altLang="en-US" sz="2400"/>
              <a:t>Information from parents or caregivers is important and may provide clues to the patient’s problem.</a:t>
            </a:r>
          </a:p>
          <a:p>
            <a:pPr lvl="2"/>
            <a:r>
              <a:rPr lang="en-US" altLang="en-US" sz="2400"/>
              <a:t>Document dangerous scene conditions and inappropriate statements from caregivers.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p:txBody>
          <a:bodyPr/>
          <a:lstStyle/>
          <a:p>
            <a:pPr>
              <a:lnSpc>
                <a:spcPct val="85000"/>
              </a:lnSpc>
              <a:defRPr/>
            </a:pPr>
            <a:r>
              <a:rPr lang="en-US" dirty="0" smtClean="0">
                <a:cs typeface="+mj-cs"/>
              </a:rPr>
              <a:t>Scene Size-up </a:t>
            </a:r>
            <a:r>
              <a:rPr lang="en-US" sz="2800" b="0" dirty="0" smtClean="0">
                <a:cs typeface="+mj-cs"/>
              </a:rPr>
              <a:t>(4 of 4)</a:t>
            </a:r>
          </a:p>
        </p:txBody>
      </p:sp>
      <p:sp>
        <p:nvSpPr>
          <p:cNvPr id="634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Traumatic scene where the child is unresponsive or too young to communicate </a:t>
            </a:r>
          </a:p>
          <a:p>
            <a:pPr lvl="1">
              <a:spcBef>
                <a:spcPct val="35000"/>
              </a:spcBef>
            </a:pPr>
            <a:r>
              <a:rPr lang="en-US" altLang="en-US"/>
              <a:t>Assume the injury was significant enough to cause head or neck injuries.</a:t>
            </a:r>
          </a:p>
          <a:p>
            <a:pPr lvl="1">
              <a:spcBef>
                <a:spcPct val="35000"/>
              </a:spcBef>
            </a:pPr>
            <a:r>
              <a:rPr lang="en-US" altLang="en-US"/>
              <a:t>Perform cervical spine immobilization if suspected MOI is severe.</a:t>
            </a:r>
          </a:p>
          <a:p>
            <a:pPr lvl="1">
              <a:spcBef>
                <a:spcPct val="35000"/>
              </a:spcBef>
            </a:pPr>
            <a:r>
              <a:rPr lang="en-US" altLang="en-US"/>
              <a:t>Pad under the child’s head and/or shoulder to facilitate a neutral position for airway management.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5"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(5 of 10)</a:t>
            </a:r>
          </a:p>
        </p:txBody>
      </p:sp>
      <p:sp>
        <p:nvSpPr>
          <p:cNvPr id="9219" name="Rectangle 3"/>
          <p:cNvSpPr>
            <a:spLocks noGrp="1" noChangeArrowheads="1"/>
          </p:cNvSpPr>
          <p:nvPr>
            <p:ph type="body" idx="1"/>
          </p:nvPr>
        </p:nvSpPr>
        <p:spPr>
          <a:xfrm>
            <a:off x="914400" y="1447800"/>
            <a:ext cx="77724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pPr>
            <a:r>
              <a:rPr lang="en-US" altLang="en-US" dirty="0"/>
              <a:t>Age-related assessment findings, and age-related assessment and treatment modifications for pediatric-specific major diseases and/or emergencies (</a:t>
            </a:r>
            <a:r>
              <a:rPr lang="en-US" altLang="en-US" dirty="0" err="1"/>
              <a:t>cont</a:t>
            </a:r>
            <a:r>
              <a:rPr lang="ja-JP" altLang="en-US"/>
              <a:t>’</a:t>
            </a:r>
            <a:r>
              <a:rPr lang="en-US" altLang="ja-JP"/>
              <a:t>d)</a:t>
            </a:r>
          </a:p>
          <a:p>
            <a:pPr lvl="2" eaLnBrk="1" hangingPunct="1"/>
            <a:r>
              <a:rPr lang="en-US" altLang="en-US" sz="2400"/>
              <a:t>Shock</a:t>
            </a:r>
          </a:p>
          <a:p>
            <a:pPr lvl="2" eaLnBrk="1" hangingPunct="1"/>
            <a:r>
              <a:rPr lang="en-US" altLang="en-US" sz="2400"/>
              <a:t>Seizures</a:t>
            </a:r>
          </a:p>
          <a:p>
            <a:pPr lvl="2" eaLnBrk="1" hangingPunct="1"/>
            <a:r>
              <a:rPr lang="en-US" altLang="en-US" sz="2400"/>
              <a:t>Sudden infant death syndrome</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 of 1</a:t>
            </a:r>
            <a:r>
              <a:rPr lang="en-US" sz="2800" b="0" dirty="0"/>
              <a:t>8</a:t>
            </a:r>
            <a:r>
              <a:rPr lang="en-US" sz="2800" b="0" dirty="0" smtClean="0">
                <a:cs typeface="+mj-cs"/>
              </a:rPr>
              <a:t>)</a:t>
            </a:r>
          </a:p>
        </p:txBody>
      </p:sp>
      <p:sp>
        <p:nvSpPr>
          <p:cNvPr id="64515" name="Content Placeholder 2"/>
          <p:cNvSpPr>
            <a:spLocks noGrp="1"/>
          </p:cNvSpPr>
          <p:nvPr>
            <p:ph type="body" idx="1"/>
          </p:nvPr>
        </p:nvSpPr>
        <p:spPr>
          <a:xfrm>
            <a:off x="45720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Form a general impression.</a:t>
            </a:r>
          </a:p>
          <a:p>
            <a:pPr lvl="1">
              <a:spcBef>
                <a:spcPct val="35000"/>
              </a:spcBef>
            </a:pPr>
            <a:r>
              <a:rPr lang="en-US" altLang="en-US"/>
              <a:t>Use pediatric assessment triangle (PAT).</a:t>
            </a:r>
          </a:p>
          <a:p>
            <a:pPr lvl="2">
              <a:spcBef>
                <a:spcPct val="35000"/>
              </a:spcBef>
            </a:pPr>
            <a:r>
              <a:rPr lang="en-US" altLang="en-US"/>
              <a:t>Does not require you to touch the patient </a:t>
            </a:r>
          </a:p>
          <a:p>
            <a:pPr lvl="2"/>
            <a:r>
              <a:rPr lang="en-US" altLang="en-US"/>
              <a:t>Can be performed in less than 30 seconds </a:t>
            </a:r>
          </a:p>
        </p:txBody>
      </p:sp>
      <p:pic>
        <p:nvPicPr>
          <p:cNvPr id="64516" name="Picture 5" descr="\\172.16.33.26\Art\OUTPUT\JB LEARNING\EMT_11E_ITK_PPT WORK\Ch34\9781284080179_CH34_CP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833563"/>
            <a:ext cx="2714625"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85800" y="4352925"/>
            <a:ext cx="2790825" cy="647700"/>
          </a:xfrm>
          <a:prstGeom prst="rect">
            <a:avLst/>
          </a:prstGeom>
        </p:spPr>
        <p:txBody>
          <a:bodyPr>
            <a:spAutoFit/>
          </a:bodyPr>
          <a:lstStyle/>
          <a:p>
            <a:pPr algn="r">
              <a:defRPr/>
            </a:pPr>
            <a:r>
              <a:rPr lang="en-IN" sz="900" dirty="0">
                <a:solidFill>
                  <a:schemeClr val="bg1"/>
                </a:solidFill>
                <a:latin typeface="+mj-lt"/>
              </a:rPr>
              <a:t>Used with permission of the American Academy of Pediatrics, Pediatric Education for Preshospital Professionals, © American Academy of Pediatrics, 2000.</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(2 of 1</a:t>
            </a:r>
            <a:r>
              <a:rPr lang="en-US" sz="2800" b="0" dirty="0"/>
              <a:t>8</a:t>
            </a:r>
            <a:r>
              <a:rPr lang="en-US" sz="2800" b="0" dirty="0" smtClean="0">
                <a:cs typeface="+mj-cs"/>
              </a:rPr>
              <a:t>)</a:t>
            </a:r>
          </a:p>
        </p:txBody>
      </p:sp>
      <p:sp>
        <p:nvSpPr>
          <p:cNvPr id="6553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PAT</a:t>
            </a:r>
          </a:p>
          <a:p>
            <a:pPr lvl="1">
              <a:spcBef>
                <a:spcPct val="35000"/>
              </a:spcBef>
            </a:pPr>
            <a:r>
              <a:rPr lang="en-US" altLang="en-US"/>
              <a:t>Does not require equipment</a:t>
            </a:r>
          </a:p>
          <a:p>
            <a:pPr lvl="1">
              <a:spcBef>
                <a:spcPct val="35000"/>
              </a:spcBef>
            </a:pPr>
            <a:r>
              <a:rPr lang="en-US" altLang="en-US"/>
              <a:t>Three steps:</a:t>
            </a:r>
          </a:p>
          <a:p>
            <a:pPr lvl="2"/>
            <a:r>
              <a:rPr lang="en-US" altLang="en-US" sz="2400"/>
              <a:t>Appearance</a:t>
            </a:r>
          </a:p>
          <a:p>
            <a:pPr lvl="2"/>
            <a:r>
              <a:rPr lang="en-US" altLang="en-US" sz="2400"/>
              <a:t>Work of breathing</a:t>
            </a:r>
          </a:p>
          <a:p>
            <a:pPr lvl="2"/>
            <a:r>
              <a:rPr lang="en-US" altLang="en-US" sz="2400"/>
              <a:t>Circulation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2"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(3 of 1</a:t>
            </a:r>
            <a:r>
              <a:rPr lang="en-US" sz="2800" b="0" dirty="0" smtClean="0"/>
              <a:t>8</a:t>
            </a:r>
            <a:r>
              <a:rPr lang="en-US" sz="2800" b="0" dirty="0" smtClean="0">
                <a:cs typeface="+mj-cs"/>
              </a:rPr>
              <a:t>)</a:t>
            </a:r>
          </a:p>
        </p:txBody>
      </p:sp>
      <p:sp>
        <p:nvSpPr>
          <p:cNvPr id="6656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Appearance</a:t>
            </a:r>
          </a:p>
          <a:p>
            <a:pPr lvl="1">
              <a:spcBef>
                <a:spcPct val="35000"/>
              </a:spcBef>
            </a:pPr>
            <a:r>
              <a:rPr lang="en-US" altLang="en-US"/>
              <a:t>Note LOC, interactiveness, and muscle tone.</a:t>
            </a:r>
          </a:p>
          <a:p>
            <a:pPr lvl="1"/>
            <a:r>
              <a:rPr lang="en-US" altLang="en-US"/>
              <a:t>You can use the AVPU scale, modified as necessary for the pediatric patient’s age. </a:t>
            </a:r>
          </a:p>
          <a:p>
            <a:pPr lvl="1"/>
            <a:r>
              <a:rPr lang="en-US" altLang="en-US"/>
              <a:t>Normal level of consciousness: act appropriately for age, exhibit good muscle tone, and maintain good eye contact</a:t>
            </a:r>
          </a:p>
          <a:p>
            <a:pPr lvl="1">
              <a:spcBef>
                <a:spcPct val="35000"/>
              </a:spcBef>
            </a:pPr>
            <a:r>
              <a:rPr lang="en-US" altLang="en-US"/>
              <a:t>TICLS mnemonic helps determine if patient is sick or not sick: Tone, Interactiveness, Consolability, Look or gaze, Speech or cry</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(4 of 1</a:t>
            </a:r>
            <a:r>
              <a:rPr lang="en-US" sz="2800" b="0" dirty="0"/>
              <a:t>8</a:t>
            </a:r>
            <a:r>
              <a:rPr lang="en-US" sz="2800" b="0" dirty="0" smtClean="0">
                <a:cs typeface="+mj-cs"/>
              </a:rPr>
              <a:t>)</a:t>
            </a:r>
          </a:p>
        </p:txBody>
      </p:sp>
      <p:sp>
        <p:nvSpPr>
          <p:cNvPr id="6758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Work of breathing</a:t>
            </a:r>
          </a:p>
          <a:p>
            <a:pPr lvl="1">
              <a:spcBef>
                <a:spcPct val="35000"/>
              </a:spcBef>
            </a:pPr>
            <a:r>
              <a:rPr lang="en-US" altLang="en-US"/>
              <a:t>Increases as the body attempts to compensate for abnormalities in oxygenation and ventilation </a:t>
            </a:r>
          </a:p>
          <a:p>
            <a:pPr lvl="1"/>
            <a:r>
              <a:rPr lang="en-US" altLang="en-US"/>
              <a:t>May manifest as abnormal airway noise, accessory muscle use, retractions, head bobbing, nasal flaring, tachypnea, and tripod position.</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(5 of 1</a:t>
            </a:r>
            <a:r>
              <a:rPr lang="en-US" sz="2800" b="0" dirty="0"/>
              <a:t>8</a:t>
            </a:r>
            <a:r>
              <a:rPr lang="en-US" sz="2800" b="0" dirty="0" smtClean="0">
                <a:cs typeface="+mj-cs"/>
              </a:rPr>
              <a:t>)</a:t>
            </a:r>
          </a:p>
        </p:txBody>
      </p:sp>
      <p:sp>
        <p:nvSpPr>
          <p:cNvPr id="686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Circulation to the skin</a:t>
            </a:r>
          </a:p>
          <a:p>
            <a:pPr lvl="1">
              <a:spcBef>
                <a:spcPct val="35000"/>
              </a:spcBef>
            </a:pPr>
            <a:r>
              <a:rPr lang="en-US" altLang="en-US"/>
              <a:t>When cardiac output fails, the body shunts blood from areas of lesser need to areas of greater need.</a:t>
            </a:r>
          </a:p>
          <a:p>
            <a:pPr lvl="1">
              <a:spcBef>
                <a:spcPct val="35000"/>
              </a:spcBef>
            </a:pPr>
            <a:r>
              <a:rPr lang="en-US" altLang="en-US"/>
              <a:t>Pallor of skin and mucous membranes may be seen in compensated shock. </a:t>
            </a:r>
          </a:p>
          <a:p>
            <a:pPr lvl="1">
              <a:spcBef>
                <a:spcPct val="35000"/>
              </a:spcBef>
            </a:pPr>
            <a:r>
              <a:rPr lang="en-US" altLang="en-US"/>
              <a:t>Mottling is sign of poor perfusion. </a:t>
            </a:r>
          </a:p>
          <a:p>
            <a:pPr lvl="1">
              <a:spcBef>
                <a:spcPct val="35000"/>
              </a:spcBef>
            </a:pPr>
            <a:r>
              <a:rPr lang="en-US" altLang="en-US"/>
              <a:t>Cyanosis reflects decreased level of oxygen.</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4"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(6 of 1</a:t>
            </a:r>
            <a:r>
              <a:rPr lang="en-US" sz="2800" b="0" dirty="0"/>
              <a:t>8</a:t>
            </a:r>
            <a:r>
              <a:rPr lang="en-US" sz="2800" b="0" dirty="0" smtClean="0">
                <a:cs typeface="+mj-cs"/>
              </a:rPr>
              <a:t>)</a:t>
            </a:r>
          </a:p>
        </p:txBody>
      </p:sp>
      <p:sp>
        <p:nvSpPr>
          <p:cNvPr id="6963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From PAT findings, you will decide if the patient is stable or requires urgent care.</a:t>
            </a:r>
          </a:p>
          <a:p>
            <a:pPr lvl="1"/>
            <a:r>
              <a:rPr lang="en-US" altLang="en-US" sz="2600"/>
              <a:t>If unstable, assess ABCs, treat life threats, and transport immediately.</a:t>
            </a:r>
          </a:p>
          <a:p>
            <a:pPr lvl="2"/>
            <a:r>
              <a:rPr lang="en-US" altLang="en-US" sz="2600"/>
              <a:t>With life-threatening external hemorrhage, assess and address the CABs first, including tourniquets.</a:t>
            </a:r>
            <a:endParaRPr lang="en-US" altLang="en-US"/>
          </a:p>
          <a:p>
            <a:pPr lvl="1"/>
            <a:r>
              <a:rPr lang="en-US" altLang="en-US" sz="2600"/>
              <a:t>If stable, continue with the remainder of the assessment process.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8"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(7 of 1</a:t>
            </a:r>
            <a:r>
              <a:rPr lang="en-US" sz="2800" b="0" dirty="0"/>
              <a:t>8</a:t>
            </a:r>
            <a:r>
              <a:rPr lang="en-US" sz="2800" b="0" dirty="0" smtClean="0">
                <a:cs typeface="+mj-cs"/>
              </a:rPr>
              <a:t>)</a:t>
            </a:r>
          </a:p>
        </p:txBody>
      </p:sp>
      <p:sp>
        <p:nvSpPr>
          <p:cNvPr id="7065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Hands-on ABCs</a:t>
            </a:r>
          </a:p>
          <a:p>
            <a:pPr lvl="1">
              <a:spcBef>
                <a:spcPct val="35000"/>
              </a:spcBef>
            </a:pPr>
            <a:r>
              <a:rPr lang="en-US" altLang="en-US"/>
              <a:t>For pediatric patient you will now perform a hands-on ABCs assessment.</a:t>
            </a:r>
          </a:p>
          <a:p>
            <a:pPr lvl="1">
              <a:spcBef>
                <a:spcPct val="35000"/>
              </a:spcBef>
            </a:pPr>
            <a:r>
              <a:rPr lang="en-US" altLang="en-US"/>
              <a:t>Assess and treat any life threats as you identify them by following the ABCDE format</a:t>
            </a:r>
          </a:p>
          <a:p>
            <a:pPr lvl="2"/>
            <a:r>
              <a:rPr lang="en-US" altLang="en-US" sz="2400"/>
              <a:t>Airway</a:t>
            </a:r>
          </a:p>
          <a:p>
            <a:pPr lvl="2"/>
            <a:r>
              <a:rPr lang="en-US" altLang="en-US" sz="2400"/>
              <a:t>Breathing</a:t>
            </a:r>
          </a:p>
          <a:p>
            <a:pPr lvl="2"/>
            <a:r>
              <a:rPr lang="en-US" altLang="en-US" sz="2400"/>
              <a:t>Circulation</a:t>
            </a:r>
          </a:p>
          <a:p>
            <a:pPr lvl="2"/>
            <a:r>
              <a:rPr lang="en-US" altLang="en-US" sz="2400"/>
              <a:t>Disability</a:t>
            </a:r>
          </a:p>
          <a:p>
            <a:pPr lvl="2"/>
            <a:r>
              <a:rPr lang="en-US" altLang="en-US" sz="2400"/>
              <a:t>Exposure</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(8 of 1</a:t>
            </a:r>
            <a:r>
              <a:rPr lang="en-US" sz="2800" b="0" dirty="0"/>
              <a:t>8</a:t>
            </a:r>
            <a:r>
              <a:rPr lang="en-US" sz="2800" b="0" dirty="0" smtClean="0">
                <a:cs typeface="+mj-cs"/>
              </a:rPr>
              <a:t>)</a:t>
            </a:r>
          </a:p>
        </p:txBody>
      </p:sp>
      <p:sp>
        <p:nvSpPr>
          <p:cNvPr id="7168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Airway</a:t>
            </a:r>
          </a:p>
          <a:p>
            <a:pPr lvl="1">
              <a:spcBef>
                <a:spcPct val="35000"/>
              </a:spcBef>
            </a:pPr>
            <a:r>
              <a:rPr lang="en-US" altLang="en-US"/>
              <a:t>If airway is open and will remain open, assess respiratory adequacy</a:t>
            </a:r>
            <a:r>
              <a:rPr lang="en-US" altLang="en-US">
                <a:solidFill>
                  <a:srgbClr val="3366FF"/>
                </a:solidFill>
              </a:rPr>
              <a:t>.</a:t>
            </a:r>
            <a:endParaRPr lang="en-US" altLang="en-US"/>
          </a:p>
          <a:p>
            <a:pPr lvl="1">
              <a:spcBef>
                <a:spcPct val="35000"/>
              </a:spcBef>
            </a:pPr>
            <a:r>
              <a:rPr lang="en-US" altLang="en-US"/>
              <a:t>If patient is unresponsive or has difficulty keeping airway open, ensure it is properly positioned and clear of mucus, vomitus, blood, and foreign bodies.</a:t>
            </a:r>
          </a:p>
          <a:p>
            <a:pPr lvl="2"/>
            <a:r>
              <a:rPr lang="en-US" altLang="en-US" sz="2400"/>
              <a:t>Use head tilt</a:t>
            </a:r>
            <a:r>
              <a:rPr lang="en-US" altLang="en-US" sz="2400">
                <a:ea typeface="MS PGothic" charset="-128"/>
              </a:rPr>
              <a:t>–</a:t>
            </a:r>
            <a:r>
              <a:rPr lang="en-US" altLang="en-US" sz="2400"/>
              <a:t>chin lift or jaw-thrust maneuver to open airway.</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(9 of 1</a:t>
            </a:r>
            <a:r>
              <a:rPr lang="en-US" sz="2800" b="0" dirty="0"/>
              <a:t>8</a:t>
            </a:r>
            <a:r>
              <a:rPr lang="en-US" sz="2800" b="0" dirty="0" smtClean="0">
                <a:cs typeface="+mj-cs"/>
              </a:rPr>
              <a:t>)</a:t>
            </a:r>
          </a:p>
        </p:txBody>
      </p:sp>
      <p:sp>
        <p:nvSpPr>
          <p:cNvPr id="7270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Airway (cont</a:t>
            </a:r>
            <a:r>
              <a:rPr lang="ja-JP" altLang="en-US"/>
              <a:t>’</a:t>
            </a:r>
            <a:r>
              <a:rPr lang="en-US" altLang="ja-JP"/>
              <a:t>d)</a:t>
            </a:r>
          </a:p>
          <a:p>
            <a:pPr lvl="1">
              <a:spcBef>
                <a:spcPct val="35000"/>
              </a:spcBef>
            </a:pPr>
            <a:r>
              <a:rPr lang="en-US" altLang="en-US"/>
              <a:t>Always position airway in neutral sniffing position.</a:t>
            </a:r>
          </a:p>
          <a:p>
            <a:pPr lvl="2"/>
            <a:r>
              <a:rPr lang="en-US" altLang="en-US" sz="2400"/>
              <a:t>Keeps trachea from kinking</a:t>
            </a:r>
          </a:p>
          <a:p>
            <a:pPr lvl="2"/>
            <a:r>
              <a:rPr lang="en-US" altLang="en-US" sz="2400"/>
              <a:t>Maintains proper alignment</a:t>
            </a:r>
          </a:p>
          <a:p>
            <a:pPr lvl="1">
              <a:spcBef>
                <a:spcPct val="35000"/>
              </a:spcBef>
            </a:pPr>
            <a:r>
              <a:rPr lang="en-US" altLang="en-US"/>
              <a:t>Establish whether patient can maintain his or her own airway.</a:t>
            </a:r>
            <a:endParaRPr lang="en-US" altLang="en-US" sz="250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(10 of 1</a:t>
            </a:r>
            <a:r>
              <a:rPr lang="en-US" sz="2800" b="0" dirty="0"/>
              <a:t>8</a:t>
            </a:r>
            <a:r>
              <a:rPr lang="en-US" sz="2800" b="0" dirty="0" smtClean="0">
                <a:cs typeface="+mj-cs"/>
              </a:rPr>
              <a:t>)</a:t>
            </a:r>
          </a:p>
        </p:txBody>
      </p:sp>
      <p:sp>
        <p:nvSpPr>
          <p:cNvPr id="7373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Breathing</a:t>
            </a:r>
          </a:p>
          <a:p>
            <a:pPr lvl="1">
              <a:spcBef>
                <a:spcPct val="35000"/>
              </a:spcBef>
            </a:pPr>
            <a:r>
              <a:rPr lang="en-US" altLang="en-US"/>
              <a:t>Use the look, listen, feel technique.</a:t>
            </a:r>
          </a:p>
          <a:p>
            <a:pPr lvl="1">
              <a:spcBef>
                <a:spcPct val="35000"/>
              </a:spcBef>
            </a:pPr>
            <a:r>
              <a:rPr lang="en-US" altLang="en-US"/>
              <a:t>Place both hands on patient</a:t>
            </a:r>
            <a:r>
              <a:rPr lang="ja-JP" altLang="en-US"/>
              <a:t>’</a:t>
            </a:r>
            <a:r>
              <a:rPr lang="en-US" altLang="ja-JP"/>
              <a:t>s chest to feel for rise and fall of chest wall.</a:t>
            </a:r>
          </a:p>
          <a:p>
            <a:pPr lvl="1">
              <a:spcBef>
                <a:spcPct val="35000"/>
              </a:spcBef>
            </a:pPr>
            <a:r>
              <a:rPr lang="en-US" altLang="en-US"/>
              <a:t>Belly breathing in infants is considered adequate.</a:t>
            </a:r>
          </a:p>
          <a:p>
            <a:pPr lvl="1">
              <a:spcBef>
                <a:spcPct val="35000"/>
              </a:spcBef>
            </a:pPr>
            <a:r>
              <a:rPr lang="en-US" altLang="en-US"/>
              <a:t>Bradypnea is an ominous sign and indicates impending respiratory arrest.</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9"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(6 of 10)</a:t>
            </a:r>
          </a:p>
        </p:txBody>
      </p:sp>
      <p:sp>
        <p:nvSpPr>
          <p:cNvPr id="102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pPr>
            <a:r>
              <a:rPr lang="en-US" altLang="en-US"/>
              <a:t>Age-related assessment findings, and developmental stage-related assessment and treatment modifications for pediatric-specific major diseases and/or emergencies</a:t>
            </a:r>
          </a:p>
          <a:p>
            <a:pPr lvl="2" eaLnBrk="1" hangingPunct="1"/>
            <a:r>
              <a:rPr lang="en-US" altLang="en-US" sz="2400"/>
              <a:t>Upper airway obstruction</a:t>
            </a:r>
          </a:p>
          <a:p>
            <a:pPr lvl="2" eaLnBrk="1" hangingPunct="1"/>
            <a:r>
              <a:rPr lang="en-US" altLang="en-US" sz="2400"/>
              <a:t>Lower airway reactive disease</a:t>
            </a:r>
          </a:p>
          <a:p>
            <a:pPr lvl="2" eaLnBrk="1" hangingPunct="1"/>
            <a:r>
              <a:rPr lang="en-US" altLang="en-US" sz="2400"/>
              <a:t>Respiratory distress/failure/arrest</a:t>
            </a:r>
          </a:p>
          <a:p>
            <a:pPr lvl="2" eaLnBrk="1" hangingPunct="1"/>
            <a:r>
              <a:rPr lang="en-US" altLang="en-US" sz="2400"/>
              <a:t>Shock</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(11</a:t>
            </a:r>
            <a:r>
              <a:rPr lang="en-US" sz="2800" b="0" dirty="0" smtClean="0">
                <a:solidFill>
                  <a:srgbClr val="FAA61A"/>
                </a:solidFill>
                <a:cs typeface="+mj-cs"/>
              </a:rPr>
              <a:t> </a:t>
            </a:r>
            <a:r>
              <a:rPr lang="en-US" sz="2800" b="0" dirty="0" smtClean="0">
                <a:cs typeface="+mj-cs"/>
              </a:rPr>
              <a:t>of 1</a:t>
            </a:r>
            <a:r>
              <a:rPr lang="en-US" sz="2800" b="0" dirty="0"/>
              <a:t>8</a:t>
            </a:r>
            <a:r>
              <a:rPr lang="en-US" sz="2800" b="0" dirty="0" smtClean="0">
                <a:cs typeface="+mj-cs"/>
              </a:rPr>
              <a:t>)</a:t>
            </a:r>
          </a:p>
        </p:txBody>
      </p:sp>
      <p:sp>
        <p:nvSpPr>
          <p:cNvPr id="7475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Circulation</a:t>
            </a:r>
          </a:p>
          <a:p>
            <a:pPr lvl="1">
              <a:spcBef>
                <a:spcPct val="35000"/>
              </a:spcBef>
            </a:pPr>
            <a:r>
              <a:rPr lang="en-US" altLang="en-US"/>
              <a:t>Determine if patient has a pulse, is bleeding, or is in shock.</a:t>
            </a:r>
          </a:p>
          <a:p>
            <a:pPr lvl="1">
              <a:spcBef>
                <a:spcPct val="35000"/>
              </a:spcBef>
            </a:pPr>
            <a:r>
              <a:rPr lang="en-US" altLang="en-US"/>
              <a:t>In infants, palpate brachial or femoral pulse.</a:t>
            </a:r>
          </a:p>
          <a:p>
            <a:pPr lvl="1">
              <a:spcBef>
                <a:spcPct val="35000"/>
              </a:spcBef>
            </a:pPr>
            <a:r>
              <a:rPr lang="en-US" altLang="en-US"/>
              <a:t>In children older than 1 year, palpate carotid pulse.</a:t>
            </a:r>
          </a:p>
          <a:p>
            <a:pPr lvl="1">
              <a:spcBef>
                <a:spcPct val="35000"/>
              </a:spcBef>
            </a:pPr>
            <a:r>
              <a:rPr lang="en-US" altLang="en-US"/>
              <a:t>Strong central pulses usually indicate that the child is not hypotensive.</a:t>
            </a:r>
            <a:endParaRPr lang="en-US" altLang="en-US" sz="250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(12</a:t>
            </a:r>
            <a:r>
              <a:rPr lang="en-US" sz="2800" b="0" dirty="0" smtClean="0">
                <a:solidFill>
                  <a:srgbClr val="FAA61A"/>
                </a:solidFill>
                <a:cs typeface="+mj-cs"/>
              </a:rPr>
              <a:t> </a:t>
            </a:r>
            <a:r>
              <a:rPr lang="en-US" sz="2800" b="0" dirty="0" smtClean="0">
                <a:cs typeface="+mj-cs"/>
              </a:rPr>
              <a:t>of 1</a:t>
            </a:r>
            <a:r>
              <a:rPr lang="en-US" sz="2800" b="0" dirty="0"/>
              <a:t>8</a:t>
            </a:r>
            <a:r>
              <a:rPr lang="en-US" sz="2800" b="0" dirty="0" smtClean="0">
                <a:cs typeface="+mj-cs"/>
              </a:rPr>
              <a:t>)</a:t>
            </a:r>
          </a:p>
        </p:txBody>
      </p:sp>
      <p:sp>
        <p:nvSpPr>
          <p:cNvPr id="7577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Circulation (cont</a:t>
            </a:r>
            <a:r>
              <a:rPr lang="ja-JP" altLang="en-US"/>
              <a:t>’</a:t>
            </a:r>
            <a:r>
              <a:rPr lang="en-US" altLang="ja-JP"/>
              <a:t>d)</a:t>
            </a:r>
          </a:p>
          <a:p>
            <a:pPr lvl="1">
              <a:spcBef>
                <a:spcPct val="35000"/>
              </a:spcBef>
            </a:pPr>
            <a:r>
              <a:rPr lang="en-US" altLang="en-US"/>
              <a:t>Weak or absent peripheral pulses indicate decreased perfusion.</a:t>
            </a:r>
          </a:p>
          <a:p>
            <a:pPr lvl="1">
              <a:spcBef>
                <a:spcPct val="35000"/>
              </a:spcBef>
            </a:pPr>
            <a:r>
              <a:rPr lang="en-US" altLang="en-US"/>
              <a:t>Tachycardia may be early sign of hypoxia.</a:t>
            </a:r>
          </a:p>
          <a:p>
            <a:pPr lvl="1">
              <a:spcBef>
                <a:spcPct val="35000"/>
              </a:spcBef>
            </a:pPr>
            <a:r>
              <a:rPr lang="en-US" altLang="en-US"/>
              <a:t>Interpret pulse within the context of overall history, the PAT, and primary assessment. </a:t>
            </a:r>
          </a:p>
          <a:p>
            <a:pPr lvl="1">
              <a:spcBef>
                <a:spcPct val="35000"/>
              </a:spcBef>
            </a:pPr>
            <a:r>
              <a:rPr lang="en-US" altLang="en-US"/>
              <a:t>Evaluate trend of increasing or decreasing pulse rate.</a:t>
            </a:r>
          </a:p>
          <a:p>
            <a:pPr lvl="1">
              <a:spcBef>
                <a:spcPct val="35000"/>
              </a:spcBef>
            </a:pPr>
            <a:r>
              <a:rPr lang="en-US" altLang="en-US"/>
              <a:t>Feel skin for temperature and moisture.</a:t>
            </a:r>
          </a:p>
          <a:p>
            <a:pPr lvl="1">
              <a:spcBef>
                <a:spcPct val="35000"/>
              </a:spcBef>
            </a:pPr>
            <a:r>
              <a:rPr lang="en-US" altLang="en-US"/>
              <a:t>Estimate the capillary refill time.</a:t>
            </a:r>
            <a:endParaRPr lang="en-US" altLang="en-US" sz="250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(13</a:t>
            </a:r>
            <a:r>
              <a:rPr lang="en-US" sz="2800" b="0" dirty="0" smtClean="0">
                <a:solidFill>
                  <a:srgbClr val="FAA61A"/>
                </a:solidFill>
                <a:cs typeface="+mj-cs"/>
              </a:rPr>
              <a:t> </a:t>
            </a:r>
            <a:r>
              <a:rPr lang="en-US" sz="2800" b="0" dirty="0" smtClean="0">
                <a:cs typeface="+mj-cs"/>
              </a:rPr>
              <a:t>of 1</a:t>
            </a:r>
            <a:r>
              <a:rPr lang="en-US" sz="2800" b="0" dirty="0"/>
              <a:t>8</a:t>
            </a:r>
            <a:r>
              <a:rPr lang="en-US" sz="2800" b="0" dirty="0" smtClean="0">
                <a:cs typeface="+mj-cs"/>
              </a:rPr>
              <a:t>)</a:t>
            </a:r>
          </a:p>
        </p:txBody>
      </p:sp>
      <p:sp>
        <p:nvSpPr>
          <p:cNvPr id="7680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Disability</a:t>
            </a:r>
          </a:p>
          <a:p>
            <a:pPr lvl="1">
              <a:spcBef>
                <a:spcPct val="35000"/>
              </a:spcBef>
            </a:pPr>
            <a:r>
              <a:rPr lang="en-US" altLang="en-US"/>
              <a:t>Use AVPU scale or pediatric GCS.</a:t>
            </a:r>
          </a:p>
          <a:p>
            <a:pPr lvl="1">
              <a:spcBef>
                <a:spcPct val="35000"/>
              </a:spcBef>
            </a:pPr>
            <a:r>
              <a:rPr lang="en-US" altLang="en-US"/>
              <a:t>Check pupil response.</a:t>
            </a:r>
          </a:p>
          <a:p>
            <a:pPr lvl="1">
              <a:spcBef>
                <a:spcPct val="35000"/>
              </a:spcBef>
            </a:pPr>
            <a:r>
              <a:rPr lang="en-US" altLang="en-US"/>
              <a:t>Look for symmetric movement of extremities.</a:t>
            </a:r>
          </a:p>
          <a:p>
            <a:pPr lvl="1">
              <a:spcBef>
                <a:spcPct val="35000"/>
              </a:spcBef>
            </a:pPr>
            <a:r>
              <a:rPr lang="en-US" altLang="en-US"/>
              <a:t>Pain is present with most types of injuries.</a:t>
            </a:r>
          </a:p>
          <a:p>
            <a:pPr lvl="1">
              <a:spcBef>
                <a:spcPct val="35000"/>
              </a:spcBef>
            </a:pPr>
            <a:r>
              <a:rPr lang="en-US" altLang="en-US"/>
              <a:t>Assessment of pain must consider developmental age of patient.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(14 of 1</a:t>
            </a:r>
            <a:r>
              <a:rPr lang="en-US" sz="2800" b="0" dirty="0"/>
              <a:t>8</a:t>
            </a:r>
            <a:r>
              <a:rPr lang="en-US" sz="2800" b="0" dirty="0" smtClean="0">
                <a:cs typeface="+mj-cs"/>
              </a:rPr>
              <a:t>)</a:t>
            </a:r>
          </a:p>
        </p:txBody>
      </p:sp>
      <p:sp>
        <p:nvSpPr>
          <p:cNvPr id="7782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Exposure</a:t>
            </a:r>
          </a:p>
          <a:p>
            <a:pPr lvl="1">
              <a:spcBef>
                <a:spcPct val="35000"/>
              </a:spcBef>
            </a:pPr>
            <a:r>
              <a:rPr lang="en-US" altLang="en-US"/>
              <a:t>Hands-on ABCs require that the caregiver remove some of patient</a:t>
            </a:r>
            <a:r>
              <a:rPr lang="ja-JP" altLang="en-US"/>
              <a:t>’</a:t>
            </a:r>
            <a:r>
              <a:rPr lang="en-US" altLang="ja-JP"/>
              <a:t>s clothing for observation.</a:t>
            </a:r>
          </a:p>
          <a:p>
            <a:pPr lvl="2"/>
            <a:r>
              <a:rPr lang="en-US" altLang="en-US" sz="2400"/>
              <a:t>Avoid heat loss by covering the patient as soon as possible.</a:t>
            </a:r>
          </a:p>
          <a:p>
            <a:pPr lvl="1"/>
            <a:r>
              <a:rPr lang="en-US" altLang="en-US" sz="2600"/>
              <a:t>More prone to hypothermic events </a:t>
            </a:r>
          </a:p>
          <a:p>
            <a:pPr lvl="1"/>
            <a:r>
              <a:rPr lang="en-US" altLang="en-US" sz="2600"/>
              <a:t>Should be kept warm during transport </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2"/>
          <p:cNvSpPr>
            <a:spLocks noGrp="1" noChangeArrowheads="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(15 of 1</a:t>
            </a:r>
            <a:r>
              <a:rPr lang="en-US" sz="2800" b="0" dirty="0"/>
              <a:t>8</a:t>
            </a:r>
            <a:r>
              <a:rPr lang="en-US" sz="2800" b="0" dirty="0" smtClean="0">
                <a:cs typeface="+mj-cs"/>
              </a:rPr>
              <a:t>)</a:t>
            </a:r>
          </a:p>
        </p:txBody>
      </p:sp>
      <p:sp>
        <p:nvSpPr>
          <p:cNvPr id="788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Transport decision</a:t>
            </a:r>
          </a:p>
          <a:p>
            <a:pPr lvl="1">
              <a:spcBef>
                <a:spcPct val="35000"/>
              </a:spcBef>
            </a:pPr>
            <a:r>
              <a:rPr lang="en-US" altLang="en-US" dirty="0"/>
              <a:t>Determine whether rapid transport to the hospital is indicated. </a:t>
            </a:r>
          </a:p>
          <a:p>
            <a:pPr lvl="1">
              <a:spcBef>
                <a:spcPct val="35000"/>
              </a:spcBef>
            </a:pPr>
            <a:r>
              <a:rPr lang="en-US" altLang="en-US" dirty="0"/>
              <a:t>Rapid transport indicated if:</a:t>
            </a:r>
          </a:p>
          <a:p>
            <a:pPr lvl="2"/>
            <a:r>
              <a:rPr lang="en-US" altLang="en-US" sz="2400" dirty="0"/>
              <a:t>Significant </a:t>
            </a:r>
            <a:r>
              <a:rPr lang="en-US" altLang="en-US" sz="2400" dirty="0" smtClean="0"/>
              <a:t>MOI</a:t>
            </a:r>
            <a:r>
              <a:rPr lang="en-US" altLang="en-US" sz="2400" dirty="0" smtClean="0">
                <a:solidFill>
                  <a:srgbClr val="FF0000"/>
                </a:solidFill>
              </a:rPr>
              <a:t>-pediatric </a:t>
            </a:r>
            <a:r>
              <a:rPr lang="en-US" altLang="en-US" sz="2400" dirty="0">
                <a:solidFill>
                  <a:srgbClr val="FF0000"/>
                </a:solidFill>
              </a:rPr>
              <a:t>patients have proportionately larger </a:t>
            </a:r>
            <a:r>
              <a:rPr lang="en-US" altLang="en-US" sz="2400" dirty="0" smtClean="0">
                <a:solidFill>
                  <a:srgbClr val="FF0000"/>
                </a:solidFill>
              </a:rPr>
              <a:t>heads, head trauma from fall most </a:t>
            </a:r>
            <a:r>
              <a:rPr lang="en-US" altLang="en-US" sz="2400" dirty="0">
                <a:solidFill>
                  <a:srgbClr val="FF0000"/>
                </a:solidFill>
              </a:rPr>
              <a:t>common cause of </a:t>
            </a:r>
            <a:r>
              <a:rPr lang="en-US" altLang="en-US" sz="2400" dirty="0" smtClean="0">
                <a:solidFill>
                  <a:srgbClr val="FF0000"/>
                </a:solidFill>
              </a:rPr>
              <a:t>traumatic </a:t>
            </a:r>
            <a:r>
              <a:rPr lang="en-US" altLang="en-US" sz="2400" dirty="0">
                <a:solidFill>
                  <a:srgbClr val="FF0000"/>
                </a:solidFill>
              </a:rPr>
              <a:t>death</a:t>
            </a:r>
            <a:endParaRPr lang="en-US" altLang="en-US" sz="2400" dirty="0">
              <a:solidFill>
                <a:srgbClr val="FF0000"/>
              </a:solidFill>
            </a:endParaRPr>
          </a:p>
          <a:p>
            <a:pPr lvl="2"/>
            <a:r>
              <a:rPr lang="en-US" altLang="en-US" sz="2400" dirty="0"/>
              <a:t>History compatible with serious illness</a:t>
            </a:r>
          </a:p>
          <a:p>
            <a:pPr lvl="2"/>
            <a:r>
              <a:rPr lang="en-US" altLang="en-US" sz="2400" dirty="0"/>
              <a:t>Physical abnormality noted</a:t>
            </a:r>
          </a:p>
          <a:p>
            <a:pPr lvl="2"/>
            <a:r>
              <a:rPr lang="en-US" altLang="en-US" sz="2400" dirty="0"/>
              <a:t>Potentially serious anatomic abnormality</a:t>
            </a:r>
          </a:p>
          <a:p>
            <a:pPr lvl="2"/>
            <a:r>
              <a:rPr lang="en-US" altLang="en-US" sz="2400" dirty="0"/>
              <a:t>Significant </a:t>
            </a:r>
            <a:r>
              <a:rPr lang="en-US" altLang="en-US" sz="2400" dirty="0" smtClean="0"/>
              <a:t>pain </a:t>
            </a:r>
          </a:p>
          <a:p>
            <a:pPr lvl="2"/>
            <a:r>
              <a:rPr lang="en-US" altLang="en-US" sz="2400" dirty="0" smtClean="0"/>
              <a:t>Abnormal LOC</a:t>
            </a:r>
            <a:endParaRPr lang="en-US" altLang="en-US" sz="24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2"/>
          <p:cNvSpPr>
            <a:spLocks noGrp="1" noChangeArrowheads="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(16 of 1</a:t>
            </a:r>
            <a:r>
              <a:rPr lang="en-US" sz="2800" b="0" dirty="0"/>
              <a:t>8</a:t>
            </a:r>
            <a:r>
              <a:rPr lang="en-US" sz="2800" b="0" dirty="0" smtClean="0">
                <a:cs typeface="+mj-cs"/>
              </a:rPr>
              <a:t>)</a:t>
            </a:r>
          </a:p>
        </p:txBody>
      </p:sp>
      <p:sp>
        <p:nvSpPr>
          <p:cNvPr id="798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Transport decision (cont</a:t>
            </a:r>
            <a:r>
              <a:rPr lang="ja-JP" altLang="en-US"/>
              <a:t>’</a:t>
            </a:r>
            <a:r>
              <a:rPr lang="en-US" altLang="ja-JP"/>
              <a:t>d)</a:t>
            </a:r>
          </a:p>
          <a:p>
            <a:pPr lvl="1">
              <a:spcBef>
                <a:spcPct val="35000"/>
              </a:spcBef>
            </a:pPr>
            <a:r>
              <a:rPr lang="en-US" altLang="en-US"/>
              <a:t>Also consider:</a:t>
            </a:r>
          </a:p>
          <a:p>
            <a:pPr lvl="2"/>
            <a:r>
              <a:rPr lang="en-US" altLang="en-US" sz="2400"/>
              <a:t>Type of clinical problem</a:t>
            </a:r>
          </a:p>
          <a:p>
            <a:pPr lvl="2"/>
            <a:r>
              <a:rPr lang="en-US" altLang="en-US" sz="2400"/>
              <a:t>Benefits or ALS treatment in field</a:t>
            </a:r>
          </a:p>
          <a:p>
            <a:pPr lvl="2"/>
            <a:r>
              <a:rPr lang="en-US" altLang="en-US" sz="2400"/>
              <a:t>Local EMS protocol</a:t>
            </a:r>
          </a:p>
          <a:p>
            <a:pPr lvl="2"/>
            <a:r>
              <a:rPr lang="en-US" altLang="en-US" sz="2400"/>
              <a:t>Your comfort level </a:t>
            </a:r>
          </a:p>
          <a:p>
            <a:pPr lvl="2"/>
            <a:r>
              <a:rPr lang="en-US" altLang="en-US" sz="2400"/>
              <a:t>Transport time to hospital</a:t>
            </a:r>
          </a:p>
          <a:p>
            <a:pPr lvl="1">
              <a:spcBef>
                <a:spcPct val="35000"/>
              </a:spcBef>
            </a:pPr>
            <a:r>
              <a:rPr lang="en-US" altLang="en-US"/>
              <a:t>If patient’s condition is urgent, initiate immediate transport to the closest appropriate facility.</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(17 of 1</a:t>
            </a:r>
            <a:r>
              <a:rPr lang="en-US" sz="2800" b="0" dirty="0"/>
              <a:t>8</a:t>
            </a:r>
            <a:r>
              <a:rPr lang="en-US" sz="2800" b="0" dirty="0" smtClean="0">
                <a:cs typeface="+mj-cs"/>
              </a:rPr>
              <a:t>)</a:t>
            </a:r>
          </a:p>
        </p:txBody>
      </p:sp>
      <p:sp>
        <p:nvSpPr>
          <p:cNvPr id="808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Transport decision (cont</a:t>
            </a:r>
            <a:r>
              <a:rPr lang="ja-JP" altLang="en-US"/>
              <a:t>’</a:t>
            </a:r>
            <a:r>
              <a:rPr lang="en-US" altLang="ja-JP"/>
              <a:t>d)</a:t>
            </a:r>
          </a:p>
          <a:p>
            <a:pPr lvl="1">
              <a:spcBef>
                <a:spcPct val="35000"/>
              </a:spcBef>
            </a:pPr>
            <a:r>
              <a:rPr lang="en-US" altLang="en-US"/>
              <a:t>Less than 40 lb, transport in car seat</a:t>
            </a:r>
          </a:p>
          <a:p>
            <a:pPr lvl="1">
              <a:spcBef>
                <a:spcPct val="35000"/>
              </a:spcBef>
            </a:pPr>
            <a:r>
              <a:rPr lang="en-US" altLang="en-US"/>
              <a:t>To mount a car seat to a stretcher:</a:t>
            </a:r>
          </a:p>
          <a:p>
            <a:pPr lvl="2"/>
            <a:r>
              <a:rPr lang="en-US" altLang="en-US" sz="2400"/>
              <a:t>Put head of stretcher upright.</a:t>
            </a:r>
          </a:p>
          <a:p>
            <a:pPr lvl="2"/>
            <a:r>
              <a:rPr lang="en-US" altLang="en-US" sz="2400"/>
              <a:t>Put car sear against the back of stretcher.</a:t>
            </a:r>
          </a:p>
          <a:p>
            <a:pPr lvl="2"/>
            <a:r>
              <a:rPr lang="en-US" altLang="en-US" sz="2400"/>
              <a:t>Secure upper and lower stretcher straps through seatbelt holes on car seat.</a:t>
            </a:r>
          </a:p>
          <a:p>
            <a:pPr lvl="2"/>
            <a:r>
              <a:rPr lang="en-US" altLang="en-US" sz="2400"/>
              <a:t>Push seat into stretcher tightly and retighten straps.</a:t>
            </a:r>
            <a:endParaRPr lang="en-US" altLang="en-US" sz="200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(18 of 18)</a:t>
            </a:r>
          </a:p>
        </p:txBody>
      </p:sp>
      <p:sp>
        <p:nvSpPr>
          <p:cNvPr id="819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400"/>
              <a:t>Transport decision (cont</a:t>
            </a:r>
            <a:r>
              <a:rPr lang="ja-JP" altLang="en-US" sz="2400"/>
              <a:t>’</a:t>
            </a:r>
            <a:r>
              <a:rPr lang="en-US" altLang="ja-JP" sz="2400"/>
              <a:t>d)</a:t>
            </a:r>
          </a:p>
          <a:p>
            <a:pPr lvl="1">
              <a:spcBef>
                <a:spcPct val="35000"/>
              </a:spcBef>
            </a:pPr>
            <a:r>
              <a:rPr lang="en-US" altLang="en-US" sz="2200"/>
              <a:t>Follow manufacturer</a:t>
            </a:r>
            <a:r>
              <a:rPr lang="ja-JP" altLang="en-US" sz="2200"/>
              <a:t>’</a:t>
            </a:r>
            <a:r>
              <a:rPr lang="en-US" altLang="ja-JP" sz="2200"/>
              <a:t>s instructions to secure car seat in captain</a:t>
            </a:r>
            <a:r>
              <a:rPr lang="ja-JP" altLang="en-US" sz="2200"/>
              <a:t>’</a:t>
            </a:r>
            <a:r>
              <a:rPr lang="en-US" altLang="ja-JP" sz="2200"/>
              <a:t>s chair.</a:t>
            </a:r>
          </a:p>
          <a:p>
            <a:pPr lvl="1"/>
            <a:r>
              <a:rPr lang="en-US" altLang="en-US" sz="2200"/>
              <a:t>Patients who require spinal immobilization: immobilize on long board or other suitable spinal immobilization device.</a:t>
            </a:r>
          </a:p>
          <a:p>
            <a:pPr lvl="1"/>
            <a:r>
              <a:rPr lang="en-US" altLang="en-US" sz="2200"/>
              <a:t>Patients in cardiopulmonary arrest: use a device that can be secured to the stretcher.</a:t>
            </a:r>
          </a:p>
          <a:p>
            <a:pPr lvl="1"/>
            <a:r>
              <a:rPr lang="en-US" altLang="en-US" sz="2200"/>
              <a:t>You should not use the pediatric patient’s own car seat.</a:t>
            </a:r>
          </a:p>
          <a:p>
            <a:pPr lvl="1"/>
            <a:r>
              <a:rPr lang="en-US" altLang="en-US" sz="2200"/>
              <a:t>The goal is to secure and protect the pediatric patient for transport in the ambulance.</a:t>
            </a:r>
          </a:p>
          <a:p>
            <a:pPr lvl="1"/>
            <a:endParaRPr lang="en-US" altLang="en-US" sz="4000">
              <a:solidFill>
                <a:srgbClr val="FF0000"/>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0" name="Title 1"/>
          <p:cNvSpPr>
            <a:spLocks noGrp="1"/>
          </p:cNvSpPr>
          <p:nvPr>
            <p:ph type="title"/>
          </p:nvPr>
        </p:nvSpPr>
        <p:spPr/>
        <p:txBody>
          <a:bodyPr/>
          <a:lstStyle/>
          <a:p>
            <a:pPr>
              <a:lnSpc>
                <a:spcPct val="85000"/>
              </a:lnSpc>
              <a:defRPr/>
            </a:pPr>
            <a:r>
              <a:rPr lang="en-US" dirty="0" smtClean="0">
                <a:cs typeface="+mj-cs"/>
              </a:rPr>
              <a:t>History Taking </a:t>
            </a:r>
            <a:r>
              <a:rPr lang="en-US" sz="2800" b="0" dirty="0" smtClean="0">
                <a:cs typeface="+mj-cs"/>
              </a:rPr>
              <a:t>(1 of 4)</a:t>
            </a:r>
          </a:p>
        </p:txBody>
      </p:sp>
      <p:sp>
        <p:nvSpPr>
          <p:cNvPr id="8294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dirty="0"/>
              <a:t>Approach to history depends on age of patient.</a:t>
            </a:r>
          </a:p>
          <a:p>
            <a:pPr lvl="1">
              <a:spcBef>
                <a:spcPct val="35000"/>
              </a:spcBef>
            </a:pPr>
            <a:r>
              <a:rPr lang="en-US" altLang="en-US" dirty="0"/>
              <a:t>History information for an infant, toddler, or preschool-age child will be obtained from caregiver.</a:t>
            </a:r>
          </a:p>
          <a:p>
            <a:pPr lvl="1">
              <a:spcBef>
                <a:spcPct val="35000"/>
              </a:spcBef>
            </a:pPr>
            <a:r>
              <a:rPr lang="en-US" altLang="en-US" dirty="0"/>
              <a:t>Adolescent information is obtained from </a:t>
            </a:r>
            <a:r>
              <a:rPr lang="en-US" altLang="en-US" dirty="0" smtClean="0"/>
              <a:t>patient.</a:t>
            </a:r>
            <a:endParaRPr lang="en-US" altLang="en-US" b="1" dirty="0"/>
          </a:p>
          <a:p>
            <a:pPr lvl="1">
              <a:spcBef>
                <a:spcPct val="35000"/>
              </a:spcBef>
            </a:pPr>
            <a:r>
              <a:rPr lang="en-US" altLang="en-US" dirty="0" smtClean="0">
                <a:solidFill>
                  <a:srgbClr val="FF0000"/>
                </a:solidFill>
              </a:rPr>
              <a:t>A </a:t>
            </a:r>
            <a:r>
              <a:rPr lang="en-US" altLang="en-US" dirty="0">
                <a:solidFill>
                  <a:srgbClr val="FF0000"/>
                </a:solidFill>
              </a:rPr>
              <a:t>9-year-old child is capable of answering questions.</a:t>
            </a:r>
            <a:endParaRPr lang="en-US" altLang="en-US" dirty="0">
              <a:solidFill>
                <a:srgbClr val="FF0000"/>
              </a:solidFill>
            </a:endParaRPr>
          </a:p>
          <a:p>
            <a:pPr lvl="1">
              <a:spcBef>
                <a:spcPct val="35000"/>
              </a:spcBef>
            </a:pPr>
            <a:r>
              <a:rPr lang="en-US" altLang="en-US" dirty="0"/>
              <a:t>Questioning the parents or child about the immediate illness or injury should be based on the child’s chief complaint.</a:t>
            </a:r>
          </a:p>
          <a:p>
            <a:pPr lvl="1">
              <a:spcBef>
                <a:spcPct val="35000"/>
              </a:spcBef>
            </a:pPr>
            <a:endParaRPr lang="en-US" altLang="en-US" dirty="0"/>
          </a:p>
          <a:p>
            <a:pPr marL="914400" lvl="2" indent="0">
              <a:buFontTx/>
              <a:buNone/>
            </a:pPr>
            <a:endParaRPr lang="en-US" altLang="en-US" sz="24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title"/>
          </p:nvPr>
        </p:nvSpPr>
        <p:spPr/>
        <p:txBody>
          <a:bodyPr/>
          <a:lstStyle/>
          <a:p>
            <a:pPr>
              <a:lnSpc>
                <a:spcPct val="85000"/>
              </a:lnSpc>
              <a:defRPr/>
            </a:pPr>
            <a:r>
              <a:rPr lang="en-US" dirty="0" smtClean="0">
                <a:cs typeface="+mj-cs"/>
              </a:rPr>
              <a:t>History Taking </a:t>
            </a:r>
            <a:r>
              <a:rPr lang="en-US" sz="2800" b="0" dirty="0" smtClean="0">
                <a:cs typeface="+mj-cs"/>
              </a:rPr>
              <a:t>(2 of 4)</a:t>
            </a:r>
          </a:p>
        </p:txBody>
      </p:sp>
      <p:sp>
        <p:nvSpPr>
          <p:cNvPr id="839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Questions to ask based on chief complaint:</a:t>
            </a:r>
          </a:p>
          <a:p>
            <a:pPr lvl="1">
              <a:spcBef>
                <a:spcPct val="35000"/>
              </a:spcBef>
            </a:pPr>
            <a:r>
              <a:rPr lang="en-US" altLang="en-US"/>
              <a:t>NOI or MOI</a:t>
            </a:r>
          </a:p>
          <a:p>
            <a:pPr lvl="1">
              <a:spcBef>
                <a:spcPct val="35000"/>
              </a:spcBef>
            </a:pPr>
            <a:r>
              <a:rPr lang="en-US" altLang="en-US"/>
              <a:t>Length of sickness or injury</a:t>
            </a:r>
          </a:p>
          <a:p>
            <a:pPr lvl="1">
              <a:spcBef>
                <a:spcPct val="35000"/>
              </a:spcBef>
            </a:pPr>
            <a:r>
              <a:rPr lang="en-US" altLang="en-US"/>
              <a:t>Key events leading up to injury or illness</a:t>
            </a:r>
          </a:p>
          <a:p>
            <a:pPr lvl="1">
              <a:spcBef>
                <a:spcPct val="35000"/>
              </a:spcBef>
            </a:pPr>
            <a:r>
              <a:rPr lang="en-US" altLang="en-US"/>
              <a:t>Presence of fever</a:t>
            </a:r>
          </a:p>
          <a:p>
            <a:pPr lvl="1">
              <a:spcBef>
                <a:spcPct val="35000"/>
              </a:spcBef>
            </a:pPr>
            <a:r>
              <a:rPr lang="en-US" altLang="en-US"/>
              <a:t>Effects of illness or injury on behavior</a:t>
            </a:r>
          </a:p>
          <a:p>
            <a:pPr lvl="1">
              <a:spcBef>
                <a:spcPct val="35000"/>
              </a:spcBef>
            </a:pPr>
            <a:r>
              <a:rPr lang="en-US" altLang="en-US"/>
              <a:t>Patient</a:t>
            </a:r>
            <a:r>
              <a:rPr lang="ja-JP" altLang="en-US"/>
              <a:t>’</a:t>
            </a:r>
            <a:r>
              <a:rPr lang="en-US" altLang="ja-JP"/>
              <a:t>s activity level</a:t>
            </a:r>
          </a:p>
          <a:p>
            <a:pPr lvl="1">
              <a:spcBef>
                <a:spcPct val="35000"/>
              </a:spcBef>
            </a:pPr>
            <a:r>
              <a:rPr lang="en-US" altLang="en-US"/>
              <a:t>Recent eating, drinking, and urine output</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3" name="Rectangle 2"/>
          <p:cNvSpPr>
            <a:spLocks noGrp="1" noChangeArrowheads="1"/>
          </p:cNvSpPr>
          <p:nvPr>
            <p:ph type="title"/>
          </p:nvPr>
        </p:nvSpPr>
        <p:spPr/>
        <p:txBody>
          <a:bodyPr/>
          <a:lstStyle/>
          <a:p>
            <a:pPr eaLnBrk="1" hangingPunct="1">
              <a:lnSpc>
                <a:spcPct val="85000"/>
              </a:lnSpc>
              <a:defRPr/>
            </a:pPr>
            <a:r>
              <a:rPr lang="en-US" dirty="0" smtClean="0"/>
              <a:t>National EMS Education Standard Competencies </a:t>
            </a:r>
            <a:r>
              <a:rPr lang="en-US" sz="2800" b="0" dirty="0" smtClean="0"/>
              <a:t>(7 of 10)</a:t>
            </a:r>
          </a:p>
        </p:txBody>
      </p:sp>
      <p:sp>
        <p:nvSpPr>
          <p:cNvPr id="112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pPr>
            <a:r>
              <a:rPr lang="en-US" altLang="en-US"/>
              <a:t>Age-related assessment findings, and developmental stage-related assessment and treatment modifications for pediatric-specific major diseases and/or emergencies (cont</a:t>
            </a:r>
            <a:r>
              <a:rPr lang="ja-JP" altLang="en-US"/>
              <a:t>’</a:t>
            </a:r>
            <a:r>
              <a:rPr lang="en-US" altLang="ja-JP"/>
              <a:t>d)</a:t>
            </a:r>
          </a:p>
          <a:p>
            <a:pPr lvl="2" eaLnBrk="1" hangingPunct="1"/>
            <a:r>
              <a:rPr lang="en-US" altLang="en-US" sz="2400"/>
              <a:t>Seizures</a:t>
            </a:r>
          </a:p>
          <a:p>
            <a:pPr lvl="2" eaLnBrk="1" hangingPunct="1"/>
            <a:r>
              <a:rPr lang="en-US" altLang="en-US" sz="2400"/>
              <a:t>Sudden infant death syndrome</a:t>
            </a:r>
          </a:p>
          <a:p>
            <a:pPr lvl="2" eaLnBrk="1" hangingPunct="1"/>
            <a:r>
              <a:rPr lang="en-US" altLang="en-US" sz="2400"/>
              <a:t>Gastrointestinal disease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p:txBody>
          <a:bodyPr/>
          <a:lstStyle/>
          <a:p>
            <a:pPr>
              <a:lnSpc>
                <a:spcPct val="85000"/>
              </a:lnSpc>
              <a:defRPr/>
            </a:pPr>
            <a:r>
              <a:rPr lang="en-US" dirty="0" smtClean="0">
                <a:cs typeface="+mj-cs"/>
              </a:rPr>
              <a:t>History Taking </a:t>
            </a:r>
            <a:r>
              <a:rPr lang="en-US" sz="2800" b="0" dirty="0" smtClean="0">
                <a:cs typeface="+mj-cs"/>
              </a:rPr>
              <a:t>(3 of 4)</a:t>
            </a:r>
          </a:p>
        </p:txBody>
      </p:sp>
      <p:sp>
        <p:nvSpPr>
          <p:cNvPr id="849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Questions to ask (cont</a:t>
            </a:r>
            <a:r>
              <a:rPr lang="ja-JP" altLang="en-US"/>
              <a:t>’</a:t>
            </a:r>
            <a:r>
              <a:rPr lang="en-US" altLang="ja-JP"/>
              <a:t>d)</a:t>
            </a:r>
          </a:p>
          <a:p>
            <a:pPr marL="800100" lvl="3" indent="-342900">
              <a:spcBef>
                <a:spcPct val="35000"/>
              </a:spcBef>
            </a:pPr>
            <a:r>
              <a:rPr lang="en-US" altLang="en-US" sz="2400"/>
              <a:t>Changes in bowel or bladder habits</a:t>
            </a:r>
          </a:p>
          <a:p>
            <a:pPr lvl="1">
              <a:spcBef>
                <a:spcPct val="35000"/>
              </a:spcBef>
            </a:pPr>
            <a:r>
              <a:rPr lang="en-US" altLang="en-US"/>
              <a:t>Presence of vomiting, diarrhea, abdominal pain</a:t>
            </a:r>
          </a:p>
          <a:p>
            <a:pPr lvl="1">
              <a:spcBef>
                <a:spcPct val="35000"/>
              </a:spcBef>
            </a:pPr>
            <a:r>
              <a:rPr lang="en-US" altLang="en-US"/>
              <a:t>Presence of rashes</a:t>
            </a:r>
          </a:p>
          <a:p>
            <a:pPr lvl="1">
              <a:spcBef>
                <a:spcPct val="35000"/>
              </a:spcBef>
            </a:pPr>
            <a:r>
              <a:rPr lang="en-US" altLang="en-US"/>
              <a:t>Obtain name and phone number of caregiver if they are not able to come to the hospital with you.</a:t>
            </a:r>
            <a:endParaRPr lang="en-US" altLang="ja-JP"/>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p:txBody>
          <a:bodyPr/>
          <a:lstStyle/>
          <a:p>
            <a:pPr>
              <a:lnSpc>
                <a:spcPct val="85000"/>
              </a:lnSpc>
              <a:defRPr/>
            </a:pPr>
            <a:r>
              <a:rPr lang="en-US" dirty="0" smtClean="0">
                <a:cs typeface="+mj-cs"/>
              </a:rPr>
              <a:t>History Taking </a:t>
            </a:r>
            <a:r>
              <a:rPr lang="en-US" sz="2800" b="0" dirty="0" smtClean="0">
                <a:cs typeface="+mj-cs"/>
              </a:rPr>
              <a:t>(4 of 4)</a:t>
            </a:r>
          </a:p>
        </p:txBody>
      </p:sp>
      <p:sp>
        <p:nvSpPr>
          <p:cNvPr id="860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SAMPLE history</a:t>
            </a:r>
          </a:p>
          <a:p>
            <a:pPr lvl="1">
              <a:spcBef>
                <a:spcPct val="35000"/>
              </a:spcBef>
            </a:pPr>
            <a:r>
              <a:rPr lang="en-US" altLang="en-US"/>
              <a:t>Same as adult</a:t>
            </a:r>
            <a:r>
              <a:rPr lang="ja-JP" altLang="en-US"/>
              <a:t>’</a:t>
            </a:r>
            <a:r>
              <a:rPr lang="en-US" altLang="ja-JP"/>
              <a:t>s</a:t>
            </a:r>
          </a:p>
          <a:p>
            <a:pPr lvl="1">
              <a:spcBef>
                <a:spcPct val="35000"/>
              </a:spcBef>
            </a:pPr>
            <a:r>
              <a:rPr lang="en-US" altLang="en-US"/>
              <a:t>Questions based on age and developmental stage</a:t>
            </a:r>
          </a:p>
          <a:p>
            <a:r>
              <a:rPr lang="en-US" altLang="en-US"/>
              <a:t>Obtaining OPQRST</a:t>
            </a:r>
          </a:p>
          <a:p>
            <a:pPr lvl="1"/>
            <a:r>
              <a:rPr lang="en-US" altLang="en-US"/>
              <a:t>Same for children and adults</a:t>
            </a:r>
          </a:p>
          <a:p>
            <a:pPr lvl="1">
              <a:spcBef>
                <a:spcPct val="35000"/>
              </a:spcBef>
            </a:pPr>
            <a:r>
              <a:rPr lang="en-US" altLang="en-US"/>
              <a:t>Questions based on age and developmental stage</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Title 1"/>
          <p:cNvSpPr>
            <a:spLocks noGrp="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(1 of 11)</a:t>
            </a:r>
          </a:p>
        </p:txBody>
      </p:sp>
      <p:sp>
        <p:nvSpPr>
          <p:cNvPr id="8704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a:t>
            </a:r>
          </a:p>
          <a:p>
            <a:pPr lvl="1">
              <a:spcBef>
                <a:spcPct val="35000"/>
              </a:spcBef>
            </a:pPr>
            <a:r>
              <a:rPr lang="en-US" altLang="en-US"/>
              <a:t>Secondary assessment of the entire body should be used when patient is unresponsive or has significant MOI.</a:t>
            </a:r>
          </a:p>
          <a:p>
            <a:pPr lvl="2"/>
            <a:r>
              <a:rPr lang="en-US" altLang="en-US" sz="2400"/>
              <a:t>Use the DCAP-BTLS mnemonic.</a:t>
            </a:r>
          </a:p>
          <a:p>
            <a:pPr lvl="1">
              <a:spcBef>
                <a:spcPct val="35000"/>
              </a:spcBef>
            </a:pPr>
            <a:r>
              <a:rPr lang="en-US" altLang="en-US"/>
              <a:t>Focused assessments should be performed on patients without life threats.</a:t>
            </a:r>
          </a:p>
          <a:p>
            <a:pPr lvl="2"/>
            <a:r>
              <a:rPr lang="en-US" altLang="en-US" sz="2400"/>
              <a:t>Focus on areas of body affected by injury or illness as well as on the chief complaint, MOI or NOI, and the findings of the primary assessment.</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(2 of 11)</a:t>
            </a:r>
          </a:p>
        </p:txBody>
      </p:sp>
      <p:sp>
        <p:nvSpPr>
          <p:cNvPr id="880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 (cont</a:t>
            </a:r>
            <a:r>
              <a:rPr lang="ja-JP" altLang="en-US"/>
              <a:t>’</a:t>
            </a:r>
            <a:r>
              <a:rPr lang="en-US" altLang="ja-JP"/>
              <a:t>d)</a:t>
            </a:r>
          </a:p>
          <a:p>
            <a:pPr lvl="1">
              <a:spcBef>
                <a:spcPct val="35000"/>
              </a:spcBef>
            </a:pPr>
            <a:r>
              <a:rPr lang="en-US" altLang="en-US"/>
              <a:t>Infants, toddlers, and preschool-age children should be assessed started at the feet and ending at the head.</a:t>
            </a:r>
          </a:p>
          <a:p>
            <a:pPr lvl="1">
              <a:spcBef>
                <a:spcPct val="35000"/>
              </a:spcBef>
            </a:pPr>
            <a:r>
              <a:rPr lang="en-US" altLang="en-US"/>
              <a:t>School-aged children and adolescents should be assessed using the head-to-toe approach.</a:t>
            </a:r>
            <a:endParaRPr lang="en-US" altLang="en-US" sz="200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(3 of 11)</a:t>
            </a:r>
          </a:p>
        </p:txBody>
      </p:sp>
      <p:sp>
        <p:nvSpPr>
          <p:cNvPr id="890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 (cont</a:t>
            </a:r>
            <a:r>
              <a:rPr lang="ja-JP" altLang="en-US"/>
              <a:t>’</a:t>
            </a:r>
            <a:r>
              <a:rPr lang="en-US" altLang="ja-JP"/>
              <a:t>d)</a:t>
            </a:r>
          </a:p>
          <a:p>
            <a:pPr lvl="1">
              <a:spcBef>
                <a:spcPct val="35000"/>
              </a:spcBef>
            </a:pPr>
            <a:r>
              <a:rPr lang="en-US" altLang="en-US"/>
              <a:t>Head</a:t>
            </a:r>
          </a:p>
          <a:p>
            <a:pPr lvl="2"/>
            <a:r>
              <a:rPr lang="en-US" altLang="en-US" sz="2400"/>
              <a:t>Look for bruising, swelling, and hematomas.</a:t>
            </a:r>
          </a:p>
          <a:p>
            <a:pPr lvl="2"/>
            <a:r>
              <a:rPr lang="en-US" altLang="en-US" sz="2400"/>
              <a:t>Assess fontanelles in infants.</a:t>
            </a:r>
          </a:p>
          <a:p>
            <a:pPr lvl="1">
              <a:spcBef>
                <a:spcPct val="35000"/>
              </a:spcBef>
            </a:pPr>
            <a:r>
              <a:rPr lang="en-US" altLang="en-US"/>
              <a:t>Nose</a:t>
            </a:r>
          </a:p>
          <a:p>
            <a:pPr lvl="2"/>
            <a:r>
              <a:rPr lang="en-US" altLang="en-US" sz="2400"/>
              <a:t>Nasal congestion and mucus can cause respiratory distress.</a:t>
            </a:r>
          </a:p>
          <a:p>
            <a:pPr lvl="2"/>
            <a:r>
              <a:rPr lang="en-US" altLang="en-US" sz="2400"/>
              <a:t>Gentle bulb or catheter suction may bring relief.</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4"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(4 of 11)</a:t>
            </a:r>
          </a:p>
        </p:txBody>
      </p:sp>
      <p:sp>
        <p:nvSpPr>
          <p:cNvPr id="901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 (cont</a:t>
            </a:r>
            <a:r>
              <a:rPr lang="ja-JP" altLang="en-US"/>
              <a:t>’</a:t>
            </a:r>
            <a:r>
              <a:rPr lang="en-US" altLang="ja-JP"/>
              <a:t>d)</a:t>
            </a:r>
          </a:p>
          <a:p>
            <a:pPr lvl="1">
              <a:spcBef>
                <a:spcPct val="35000"/>
              </a:spcBef>
            </a:pPr>
            <a:r>
              <a:rPr lang="en-US" altLang="en-US"/>
              <a:t>Ears</a:t>
            </a:r>
          </a:p>
          <a:p>
            <a:pPr lvl="2"/>
            <a:r>
              <a:rPr lang="en-US" altLang="en-US" sz="2400"/>
              <a:t>Drainage from ears may indicate skull fracture.</a:t>
            </a:r>
          </a:p>
          <a:p>
            <a:pPr lvl="2"/>
            <a:r>
              <a:rPr lang="en-US" altLang="en-US" sz="2400"/>
              <a:t>Battle sign may indicate skull fracture.</a:t>
            </a:r>
          </a:p>
          <a:p>
            <a:pPr lvl="2"/>
            <a:r>
              <a:rPr lang="en-US" altLang="en-US" sz="2400"/>
              <a:t>Presence of pus may indicate infection.</a:t>
            </a:r>
          </a:p>
          <a:p>
            <a:pPr lvl="1">
              <a:spcBef>
                <a:spcPct val="35000"/>
              </a:spcBef>
            </a:pPr>
            <a:r>
              <a:rPr lang="en-US" altLang="en-US"/>
              <a:t>Mouth</a:t>
            </a:r>
          </a:p>
          <a:p>
            <a:pPr lvl="2"/>
            <a:r>
              <a:rPr lang="en-US" altLang="en-US" sz="2400"/>
              <a:t>Look for active bleeding and loose teeth.</a:t>
            </a:r>
          </a:p>
          <a:p>
            <a:pPr lvl="2"/>
            <a:r>
              <a:rPr lang="en-US" altLang="en-US" sz="2400"/>
              <a:t>Note the smell of the breath.</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(5 of 11)</a:t>
            </a:r>
          </a:p>
        </p:txBody>
      </p:sp>
      <p:sp>
        <p:nvSpPr>
          <p:cNvPr id="91139" name="Rectangle 3"/>
          <p:cNvSpPr>
            <a:spLocks noGrp="1" noChangeArrowheads="1"/>
          </p:cNvSpPr>
          <p:nvPr>
            <p:ph type="body" idx="1"/>
          </p:nvPr>
        </p:nvSpPr>
        <p:spPr>
          <a:xfrm>
            <a:off x="685800" y="1447800"/>
            <a:ext cx="80010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 (cont</a:t>
            </a:r>
            <a:r>
              <a:rPr lang="ja-JP" altLang="en-US"/>
              <a:t>’</a:t>
            </a:r>
            <a:r>
              <a:rPr lang="en-US" altLang="ja-JP"/>
              <a:t>d)</a:t>
            </a:r>
          </a:p>
          <a:p>
            <a:pPr lvl="1">
              <a:spcBef>
                <a:spcPct val="35000"/>
              </a:spcBef>
            </a:pPr>
            <a:r>
              <a:rPr lang="en-US" altLang="en-US"/>
              <a:t>Neck</a:t>
            </a:r>
          </a:p>
          <a:p>
            <a:pPr lvl="2"/>
            <a:r>
              <a:rPr lang="en-US" altLang="en-US" sz="2400"/>
              <a:t>Examine tracheal area for swelling or bruising.</a:t>
            </a:r>
          </a:p>
          <a:p>
            <a:pPr lvl="2"/>
            <a:r>
              <a:rPr lang="en-US" altLang="en-US" sz="2400"/>
              <a:t>Note if patient cannot move neck and has high fever.</a:t>
            </a:r>
          </a:p>
          <a:p>
            <a:pPr lvl="1">
              <a:spcBef>
                <a:spcPct val="35000"/>
              </a:spcBef>
            </a:pPr>
            <a:r>
              <a:rPr lang="en-US" altLang="en-US"/>
              <a:t>Chest</a:t>
            </a:r>
          </a:p>
          <a:p>
            <a:pPr lvl="2"/>
            <a:r>
              <a:rPr lang="en-US" altLang="en-US" sz="2400"/>
              <a:t>Examine for penetrating trauma, lacerations, bruises, or rashes.</a:t>
            </a:r>
          </a:p>
          <a:p>
            <a:pPr lvl="2"/>
            <a:r>
              <a:rPr lang="en-US" altLang="en-US" sz="2400"/>
              <a:t>Feel clavicles and every rib for tenderness and/or deformity.</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(6 of 11)</a:t>
            </a:r>
          </a:p>
        </p:txBody>
      </p:sp>
      <p:sp>
        <p:nvSpPr>
          <p:cNvPr id="921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 (cont</a:t>
            </a:r>
            <a:r>
              <a:rPr lang="ja-JP" altLang="en-US"/>
              <a:t>’</a:t>
            </a:r>
            <a:r>
              <a:rPr lang="en-US" altLang="ja-JP"/>
              <a:t>d)</a:t>
            </a:r>
          </a:p>
          <a:p>
            <a:pPr lvl="1">
              <a:spcBef>
                <a:spcPct val="35000"/>
              </a:spcBef>
            </a:pPr>
            <a:r>
              <a:rPr lang="en-US" altLang="en-US"/>
              <a:t>Back</a:t>
            </a:r>
          </a:p>
          <a:p>
            <a:pPr lvl="2"/>
            <a:r>
              <a:rPr lang="en-US" altLang="en-US" sz="2400"/>
              <a:t>Inspect back for lacerations, penetrating injuries, bruises, or rashes.</a:t>
            </a:r>
          </a:p>
          <a:p>
            <a:pPr lvl="1">
              <a:spcBef>
                <a:spcPct val="35000"/>
              </a:spcBef>
            </a:pPr>
            <a:r>
              <a:rPr lang="en-US" altLang="en-US"/>
              <a:t>Abdomen</a:t>
            </a:r>
          </a:p>
          <a:p>
            <a:pPr lvl="2"/>
            <a:r>
              <a:rPr lang="en-US" altLang="en-US" sz="2400"/>
              <a:t>Inspect for distention.</a:t>
            </a:r>
          </a:p>
          <a:p>
            <a:pPr lvl="2"/>
            <a:r>
              <a:rPr lang="en-US" altLang="en-US" sz="2400"/>
              <a:t>Gently palpate and watch for guarding or tensing of muscles.</a:t>
            </a:r>
          </a:p>
          <a:p>
            <a:pPr lvl="2"/>
            <a:r>
              <a:rPr lang="en-US" altLang="en-US" sz="2400"/>
              <a:t>Note tenderness or masses.</a:t>
            </a:r>
          </a:p>
          <a:p>
            <a:pPr lvl="2"/>
            <a:r>
              <a:rPr lang="en-US" altLang="en-US" sz="2400"/>
              <a:t>Look for seat belt abrasions or bruising.</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(7 of 11)</a:t>
            </a:r>
          </a:p>
        </p:txBody>
      </p:sp>
      <p:sp>
        <p:nvSpPr>
          <p:cNvPr id="931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Physical examinations (cont</a:t>
            </a:r>
            <a:r>
              <a:rPr lang="ja-JP" altLang="en-US"/>
              <a:t>’</a:t>
            </a:r>
            <a:r>
              <a:rPr lang="en-US" altLang="ja-JP"/>
              <a:t>d)</a:t>
            </a:r>
          </a:p>
          <a:p>
            <a:pPr lvl="1">
              <a:spcBef>
                <a:spcPct val="35000"/>
              </a:spcBef>
            </a:pPr>
            <a:r>
              <a:rPr lang="en-US" altLang="en-US"/>
              <a:t>Extremities</a:t>
            </a:r>
          </a:p>
          <a:p>
            <a:pPr lvl="2"/>
            <a:r>
              <a:rPr lang="en-US" altLang="en-US" sz="2400"/>
              <a:t>Assess for symmetry.</a:t>
            </a:r>
          </a:p>
          <a:p>
            <a:pPr lvl="2"/>
            <a:r>
              <a:rPr lang="en-US" altLang="en-US" sz="2400"/>
              <a:t>Compare both sides for color, warmth, size of joints, swelling, and tenderness.</a:t>
            </a:r>
          </a:p>
          <a:p>
            <a:pPr lvl="2"/>
            <a:r>
              <a:rPr lang="en-US" altLang="en-US" sz="2400"/>
              <a:t>Put each joint through a full range of motion while watching the patient</a:t>
            </a:r>
            <a:r>
              <a:rPr lang="ja-JP" altLang="en-US" sz="2400"/>
              <a:t>’</a:t>
            </a:r>
            <a:r>
              <a:rPr lang="en-US" altLang="ja-JP" sz="2400"/>
              <a:t>s eyes for signs of pain.</a:t>
            </a:r>
            <a:endParaRPr lang="en-US" altLang="en-US" sz="240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(8 of 11)</a:t>
            </a:r>
          </a:p>
        </p:txBody>
      </p:sp>
      <p:sp>
        <p:nvSpPr>
          <p:cNvPr id="9421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Vital signs</a:t>
            </a:r>
          </a:p>
          <a:p>
            <a:pPr lvl="1">
              <a:spcBef>
                <a:spcPct val="35000"/>
              </a:spcBef>
            </a:pPr>
            <a:r>
              <a:rPr lang="en-US" altLang="en-US"/>
              <a:t>Some guidelines/equipment used to assess adult circulatory status have limitations in pediatric patients.</a:t>
            </a:r>
          </a:p>
          <a:p>
            <a:pPr lvl="2"/>
            <a:r>
              <a:rPr lang="en-US" altLang="en-US" sz="2400"/>
              <a:t>Normal heart rates vary with age in pediatric patients.</a:t>
            </a:r>
          </a:p>
          <a:p>
            <a:pPr lvl="2"/>
            <a:r>
              <a:rPr lang="en-US" altLang="en-US" sz="2400"/>
              <a:t>Blood pressure is usually not assessed in patients younger than 3 years.</a:t>
            </a:r>
            <a:endParaRPr lang="en-US" altLang="en-US" sz="20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p:cNvSpPr>
            <a:spLocks noGrp="1" noChangeArrowheads="1"/>
          </p:cNvSpPr>
          <p:nvPr>
            <p:ph type="title"/>
          </p:nvPr>
        </p:nvSpPr>
        <p:spPr/>
        <p:txBody>
          <a:bodyPr/>
          <a:lstStyle/>
          <a:p>
            <a:pPr>
              <a:lnSpc>
                <a:spcPct val="85000"/>
              </a:lnSpc>
              <a:defRPr/>
            </a:pPr>
            <a:r>
              <a:rPr lang="en-US" dirty="0" smtClean="0"/>
              <a:t>National EMS Education Standard Competencies </a:t>
            </a:r>
            <a:r>
              <a:rPr lang="en-US" sz="2800" b="0" dirty="0" smtClean="0"/>
              <a:t>(8 of 10)</a:t>
            </a:r>
          </a:p>
        </p:txBody>
      </p:sp>
      <p:sp>
        <p:nvSpPr>
          <p:cNvPr id="122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a:t>Trauma</a:t>
            </a:r>
          </a:p>
          <a:p>
            <a:pPr marL="0" indent="0">
              <a:spcBef>
                <a:spcPct val="35000"/>
              </a:spcBef>
              <a:buFontTx/>
              <a:buNone/>
            </a:pPr>
            <a:r>
              <a:rPr lang="en-US" altLang="en-US"/>
              <a:t>Applies fundamental knowledge to provide basic emergency care and transportation on assessment findings for an acutely injured patient.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Title 1"/>
          <p:cNvSpPr>
            <a:spLocks noGrp="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(9 of 11)</a:t>
            </a:r>
          </a:p>
        </p:txBody>
      </p:sp>
      <p:sp>
        <p:nvSpPr>
          <p:cNvPr id="9523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Vital signs (cont</a:t>
            </a:r>
            <a:r>
              <a:rPr lang="ja-JP" altLang="en-US"/>
              <a:t>’</a:t>
            </a:r>
            <a:r>
              <a:rPr lang="en-US" altLang="ja-JP"/>
              <a:t>d)</a:t>
            </a:r>
          </a:p>
          <a:p>
            <a:pPr lvl="1">
              <a:spcBef>
                <a:spcPct val="35000"/>
              </a:spcBef>
            </a:pPr>
            <a:r>
              <a:rPr lang="en-US" altLang="en-US"/>
              <a:t>Assessment of skin is a better indication of pediatric patient</a:t>
            </a:r>
            <a:r>
              <a:rPr lang="ja-JP" altLang="en-US"/>
              <a:t>’</a:t>
            </a:r>
            <a:r>
              <a:rPr lang="en-US" altLang="ja-JP"/>
              <a:t>s circulatory status.</a:t>
            </a:r>
          </a:p>
          <a:p>
            <a:pPr lvl="1">
              <a:spcBef>
                <a:spcPct val="35000"/>
              </a:spcBef>
            </a:pPr>
            <a:r>
              <a:rPr lang="en-US" altLang="en-US"/>
              <a:t>When equipment is used, it is important to use appropriately sized equipment. </a:t>
            </a:r>
          </a:p>
          <a:p>
            <a:pPr lvl="2"/>
            <a:r>
              <a:rPr lang="en-US" altLang="en-US" sz="2400"/>
              <a:t>Use a cuff that covers two thirds of the pediatric patient</a:t>
            </a:r>
            <a:r>
              <a:rPr lang="ja-JP" altLang="en-US" sz="2400"/>
              <a:t>’</a:t>
            </a:r>
            <a:r>
              <a:rPr lang="en-US" altLang="ja-JP" sz="2400"/>
              <a:t>s upper arm.</a:t>
            </a:r>
            <a:endParaRPr lang="en-US" altLang="en-US" sz="240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458"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(10 of 11)</a:t>
            </a:r>
          </a:p>
        </p:txBody>
      </p:sp>
      <p:sp>
        <p:nvSpPr>
          <p:cNvPr id="962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25000"/>
              </a:spcBef>
            </a:pPr>
            <a:r>
              <a:rPr lang="en-US" altLang="en-US"/>
              <a:t>Vital signs (cont</a:t>
            </a:r>
            <a:r>
              <a:rPr lang="ja-JP" altLang="en-US"/>
              <a:t>’</a:t>
            </a:r>
            <a:r>
              <a:rPr lang="en-US" altLang="ja-JP"/>
              <a:t>d)</a:t>
            </a:r>
          </a:p>
          <a:p>
            <a:pPr lvl="1"/>
            <a:r>
              <a:rPr lang="en-US" altLang="en-US"/>
              <a:t>Use this formula to determine blood pressure for children ages 1</a:t>
            </a:r>
            <a:r>
              <a:rPr lang="en-US" altLang="en-US">
                <a:ea typeface="MS PGothic" charset="-128"/>
              </a:rPr>
              <a:t>–</a:t>
            </a:r>
            <a:r>
              <a:rPr lang="en-US" altLang="en-US"/>
              <a:t>10 years: </a:t>
            </a:r>
          </a:p>
          <a:p>
            <a:pPr lvl="2"/>
            <a:r>
              <a:rPr lang="en-US" altLang="en-US" sz="2400"/>
              <a:t>70 + (2 </a:t>
            </a:r>
            <a:r>
              <a:rPr lang="en-US" altLang="en-US" sz="2400">
                <a:ea typeface="MS PGothic" charset="-128"/>
              </a:rPr>
              <a:t>× child</a:t>
            </a:r>
            <a:r>
              <a:rPr lang="ja-JP" altLang="en-US" sz="2400">
                <a:ea typeface="MS PGothic" charset="-128"/>
              </a:rPr>
              <a:t>’</a:t>
            </a:r>
            <a:r>
              <a:rPr lang="en-US" altLang="ja-JP" sz="2400"/>
              <a:t>s age in years) = systolic blood pressure</a:t>
            </a:r>
          </a:p>
          <a:p>
            <a:pPr lvl="1"/>
            <a:r>
              <a:rPr lang="en-US" altLang="en-US"/>
              <a:t>Respiratory rates may be difficult to interpret. </a:t>
            </a:r>
          </a:p>
          <a:p>
            <a:pPr lvl="2"/>
            <a:r>
              <a:rPr lang="en-US" altLang="en-US" sz="2400"/>
              <a:t>Count respirations for at least 30 seconds and double that number.</a:t>
            </a:r>
          </a:p>
          <a:p>
            <a:pPr lvl="2"/>
            <a:r>
              <a:rPr lang="en-US" altLang="en-US" sz="2400"/>
              <a:t>In infants and those younger than 3 years, evaluate respirations by assessing the rise and fall of the abdomen.</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title"/>
          </p:nvPr>
        </p:nvSpPr>
        <p:spPr/>
        <p:txBody>
          <a:bodyPr/>
          <a:lstStyle/>
          <a:p>
            <a:pPr>
              <a:lnSpc>
                <a:spcPct val="85000"/>
              </a:lnSpc>
              <a:defRPr/>
            </a:pPr>
            <a:r>
              <a:rPr lang="en-US" dirty="0" smtClean="0">
                <a:cs typeface="+mj-cs"/>
              </a:rPr>
              <a:t>Secondary Assessment </a:t>
            </a:r>
            <a:r>
              <a:rPr lang="en-US" sz="2800" b="0" dirty="0" smtClean="0">
                <a:cs typeface="+mj-cs"/>
              </a:rPr>
              <a:t>(11 of 11)</a:t>
            </a:r>
          </a:p>
        </p:txBody>
      </p:sp>
      <p:sp>
        <p:nvSpPr>
          <p:cNvPr id="972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20000"/>
              </a:spcBef>
            </a:pPr>
            <a:r>
              <a:rPr lang="en-US" altLang="en-US"/>
              <a:t>Vital signs (cont</a:t>
            </a:r>
            <a:r>
              <a:rPr lang="ja-JP" altLang="en-US"/>
              <a:t>’</a:t>
            </a:r>
            <a:r>
              <a:rPr lang="en-US" altLang="ja-JP"/>
              <a:t>d)</a:t>
            </a:r>
          </a:p>
          <a:p>
            <a:pPr lvl="1">
              <a:spcBef>
                <a:spcPct val="20000"/>
              </a:spcBef>
            </a:pPr>
            <a:r>
              <a:rPr lang="en-US" altLang="en-US"/>
              <a:t>Assess pulse rate by counting at least 1 minute, noting quality and regularity </a:t>
            </a:r>
          </a:p>
          <a:p>
            <a:pPr lvl="1">
              <a:spcBef>
                <a:spcPct val="20000"/>
              </a:spcBef>
            </a:pPr>
            <a:r>
              <a:rPr lang="en-US" altLang="en-US"/>
              <a:t>Normal pediatric vital signs vary with age.</a:t>
            </a:r>
          </a:p>
          <a:p>
            <a:pPr lvl="2">
              <a:spcBef>
                <a:spcPct val="20000"/>
              </a:spcBef>
            </a:pPr>
            <a:r>
              <a:rPr lang="en-US" altLang="en-US" sz="2400"/>
              <a:t>Assess respirations, then pulse, then blood pressure.</a:t>
            </a:r>
          </a:p>
          <a:p>
            <a:pPr lvl="1">
              <a:spcBef>
                <a:spcPct val="20000"/>
              </a:spcBef>
            </a:pPr>
            <a:r>
              <a:rPr lang="en-US" altLang="en-US"/>
              <a:t>Evaluate pupils using a small pen light.</a:t>
            </a:r>
          </a:p>
          <a:p>
            <a:pPr lvl="2">
              <a:spcBef>
                <a:spcPct val="20000"/>
              </a:spcBef>
            </a:pPr>
            <a:r>
              <a:rPr lang="en-US" altLang="en-US" sz="2400"/>
              <a:t>Compare size of the pupils.</a:t>
            </a:r>
          </a:p>
          <a:p>
            <a:pPr lvl="1">
              <a:spcBef>
                <a:spcPct val="20000"/>
              </a:spcBef>
            </a:pPr>
            <a:r>
              <a:rPr lang="en-US" altLang="en-US"/>
              <a:t>Pulse oximeter is a valuable tool for patients with respiratory issues.</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Title 1"/>
          <p:cNvSpPr>
            <a:spLocks noGrp="1"/>
          </p:cNvSpPr>
          <p:nvPr>
            <p:ph type="title"/>
          </p:nvPr>
        </p:nvSpPr>
        <p:spPr/>
        <p:txBody>
          <a:bodyPr/>
          <a:lstStyle/>
          <a:p>
            <a:pPr>
              <a:lnSpc>
                <a:spcPct val="85000"/>
              </a:lnSpc>
              <a:defRPr/>
            </a:pPr>
            <a:r>
              <a:rPr lang="en-US" dirty="0" smtClean="0">
                <a:cs typeface="+mj-cs"/>
              </a:rPr>
              <a:t>Reassessment </a:t>
            </a:r>
            <a:r>
              <a:rPr lang="en-US" sz="2800" b="0" dirty="0" smtClean="0">
                <a:cs typeface="+mj-cs"/>
              </a:rPr>
              <a:t>(1 of 2)</a:t>
            </a:r>
          </a:p>
        </p:txBody>
      </p:sp>
      <p:sp>
        <p:nvSpPr>
          <p:cNvPr id="9830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Reassess the pediatric patient’s condition as necessary.</a:t>
            </a:r>
          </a:p>
          <a:p>
            <a:pPr lvl="1">
              <a:spcBef>
                <a:spcPct val="35000"/>
              </a:spcBef>
            </a:pPr>
            <a:r>
              <a:rPr lang="en-US" altLang="en-US"/>
              <a:t>Obtain vitals every 15 minutes if stable.</a:t>
            </a:r>
          </a:p>
          <a:p>
            <a:pPr lvl="1">
              <a:spcBef>
                <a:spcPct val="35000"/>
              </a:spcBef>
            </a:pPr>
            <a:r>
              <a:rPr lang="en-US" altLang="en-US"/>
              <a:t>Obtain vitals every 5 minutes if unstable.</a:t>
            </a:r>
          </a:p>
          <a:p>
            <a:pPr lvl="1">
              <a:spcBef>
                <a:spcPct val="35000"/>
              </a:spcBef>
            </a:pPr>
            <a:r>
              <a:rPr lang="en-US" altLang="en-US"/>
              <a:t>Continually monitor respiratory effort, skin color and condition, and level of consciousness or interactiveness.</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p:txBody>
          <a:bodyPr/>
          <a:lstStyle/>
          <a:p>
            <a:pPr>
              <a:lnSpc>
                <a:spcPct val="85000"/>
              </a:lnSpc>
              <a:defRPr/>
            </a:pPr>
            <a:r>
              <a:rPr lang="en-US" dirty="0" smtClean="0">
                <a:cs typeface="+mj-cs"/>
              </a:rPr>
              <a:t>Reassessment </a:t>
            </a:r>
            <a:r>
              <a:rPr lang="en-US" sz="2800" b="0" dirty="0" smtClean="0">
                <a:cs typeface="+mj-cs"/>
              </a:rPr>
              <a:t>(2 of 2)</a:t>
            </a:r>
          </a:p>
        </p:txBody>
      </p:sp>
      <p:sp>
        <p:nvSpPr>
          <p:cNvPr id="993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Interventions</a:t>
            </a:r>
          </a:p>
          <a:p>
            <a:pPr lvl="1"/>
            <a:r>
              <a:rPr lang="en-US" altLang="en-US"/>
              <a:t>Parents or caregivers may be able to assist.</a:t>
            </a:r>
          </a:p>
          <a:p>
            <a:pPr lvl="2"/>
            <a:r>
              <a:rPr lang="en-US" altLang="en-US" sz="2400"/>
              <a:t>Able to calm and reassure child</a:t>
            </a:r>
          </a:p>
          <a:p>
            <a:pPr lvl="2"/>
            <a:r>
              <a:rPr lang="en-US" altLang="en-US" sz="2400"/>
              <a:t>Often well versed on their child’s medical conditions</a:t>
            </a:r>
          </a:p>
          <a:p>
            <a:pPr lvl="2"/>
            <a:r>
              <a:rPr lang="en-US" altLang="en-US" sz="2400"/>
              <a:t>Oxygen or nebulizer administration</a:t>
            </a:r>
          </a:p>
          <a:p>
            <a:r>
              <a:rPr lang="en-US" altLang="en-US"/>
              <a:t>Communication and documentation</a:t>
            </a:r>
          </a:p>
          <a:p>
            <a:pPr lvl="1">
              <a:spcBef>
                <a:spcPct val="35000"/>
              </a:spcBef>
            </a:pPr>
            <a:r>
              <a:rPr lang="en-US" altLang="en-US"/>
              <a:t>Communicate and document all relevant information to ED personnel.</a:t>
            </a:r>
            <a:endParaRPr lang="en-US" altLang="en-US" sz="200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Title 1"/>
          <p:cNvSpPr>
            <a:spLocks noGrp="1"/>
          </p:cNvSpPr>
          <p:nvPr>
            <p:ph type="title"/>
          </p:nvPr>
        </p:nvSpPr>
        <p:spPr/>
        <p:txBody>
          <a:bodyPr/>
          <a:lstStyle/>
          <a:p>
            <a:pPr>
              <a:lnSpc>
                <a:spcPct val="85000"/>
              </a:lnSpc>
              <a:defRPr/>
            </a:pPr>
            <a:r>
              <a:rPr lang="en-US" dirty="0" smtClean="0">
                <a:cs typeface="+mj-cs"/>
              </a:rPr>
              <a:t>Respiratory Emergencies and Management </a:t>
            </a:r>
            <a:r>
              <a:rPr lang="en-US" sz="2800" b="0" dirty="0" smtClean="0">
                <a:cs typeface="+mj-cs"/>
              </a:rPr>
              <a:t>(1 of 5)</a:t>
            </a:r>
          </a:p>
        </p:txBody>
      </p:sp>
      <p:sp>
        <p:nvSpPr>
          <p:cNvPr id="10035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r>
              <a:rPr lang="en-US" altLang="en-US"/>
              <a:t>Respiratory problems are the leading cause of cardiopulmonary arrest in the pediatric population.</a:t>
            </a:r>
          </a:p>
          <a:p>
            <a:pPr lvl="1"/>
            <a:r>
              <a:rPr lang="en-US" altLang="en-US"/>
              <a:t>Failure to recognize and treat will lead to death.</a:t>
            </a:r>
          </a:p>
          <a:p>
            <a:pPr lvl="1"/>
            <a:r>
              <a:rPr lang="en-US" altLang="en-US"/>
              <a:t>Patient must work harder to breathe and will eventually go into respiratory failure if left untreated.</a:t>
            </a:r>
          </a:p>
          <a:p>
            <a:r>
              <a:rPr lang="en-US" altLang="en-US"/>
              <a:t>In the early stages, you may note changes in behavior, such as combativeness, restlessness, and anxiety. </a:t>
            </a:r>
            <a:endParaRPr lang="en-US" altLang="en-US" sz="20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8" name="Rectangle 2"/>
          <p:cNvSpPr>
            <a:spLocks noGrp="1" noChangeArrowheads="1"/>
          </p:cNvSpPr>
          <p:nvPr>
            <p:ph type="title"/>
          </p:nvPr>
        </p:nvSpPr>
        <p:spPr/>
        <p:txBody>
          <a:bodyPr/>
          <a:lstStyle/>
          <a:p>
            <a:pPr>
              <a:lnSpc>
                <a:spcPct val="85000"/>
              </a:lnSpc>
              <a:defRPr/>
            </a:pPr>
            <a:r>
              <a:rPr lang="en-US" dirty="0" smtClean="0">
                <a:cs typeface="+mj-cs"/>
              </a:rPr>
              <a:t>Respiratory Emergencies and Management </a:t>
            </a:r>
            <a:r>
              <a:rPr lang="en-US" sz="2800" b="0" dirty="0" smtClean="0">
                <a:cs typeface="+mj-cs"/>
              </a:rPr>
              <a:t>(2 of 5)</a:t>
            </a:r>
          </a:p>
        </p:txBody>
      </p:sp>
      <p:sp>
        <p:nvSpPr>
          <p:cNvPr id="1013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Signs and symptoms of increased work of breathing:</a:t>
            </a:r>
          </a:p>
          <a:p>
            <a:pPr lvl="1">
              <a:spcBef>
                <a:spcPct val="35000"/>
              </a:spcBef>
            </a:pPr>
            <a:r>
              <a:rPr lang="en-US" altLang="en-US"/>
              <a:t>Nasal flaring</a:t>
            </a:r>
          </a:p>
          <a:p>
            <a:pPr lvl="1">
              <a:spcBef>
                <a:spcPct val="35000"/>
              </a:spcBef>
            </a:pPr>
            <a:r>
              <a:rPr lang="en-US" altLang="en-US"/>
              <a:t>Abnormal breath sounds</a:t>
            </a:r>
          </a:p>
          <a:p>
            <a:pPr lvl="1">
              <a:spcBef>
                <a:spcPct val="35000"/>
              </a:spcBef>
            </a:pPr>
            <a:r>
              <a:rPr lang="en-US" altLang="en-US"/>
              <a:t>Accessory muscle use</a:t>
            </a:r>
          </a:p>
          <a:p>
            <a:pPr lvl="1">
              <a:spcBef>
                <a:spcPct val="35000"/>
              </a:spcBef>
            </a:pPr>
            <a:r>
              <a:rPr lang="en-US" altLang="en-US"/>
              <a:t>Tripod position</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Title 1"/>
          <p:cNvSpPr>
            <a:spLocks noGrp="1"/>
          </p:cNvSpPr>
          <p:nvPr>
            <p:ph type="title"/>
          </p:nvPr>
        </p:nvSpPr>
        <p:spPr/>
        <p:txBody>
          <a:bodyPr/>
          <a:lstStyle/>
          <a:p>
            <a:pPr>
              <a:lnSpc>
                <a:spcPct val="85000"/>
              </a:lnSpc>
              <a:defRPr/>
            </a:pPr>
            <a:r>
              <a:rPr lang="en-US" dirty="0" smtClean="0">
                <a:cs typeface="+mj-cs"/>
              </a:rPr>
              <a:t>Respiratory Emergencies and Management </a:t>
            </a:r>
            <a:r>
              <a:rPr lang="en-US" sz="2800" b="0" dirty="0" smtClean="0">
                <a:cs typeface="+mj-cs"/>
              </a:rPr>
              <a:t>(3 of 5)</a:t>
            </a:r>
          </a:p>
        </p:txBody>
      </p:sp>
      <p:sp>
        <p:nvSpPr>
          <p:cNvPr id="10240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 the pediatric patient progresses to possible respiratory failure:</a:t>
            </a:r>
          </a:p>
          <a:p>
            <a:pPr lvl="1">
              <a:spcBef>
                <a:spcPct val="35000"/>
              </a:spcBef>
            </a:pPr>
            <a:r>
              <a:rPr lang="en-US" altLang="en-US"/>
              <a:t>Efforts to breathe decrease.</a:t>
            </a:r>
          </a:p>
          <a:p>
            <a:pPr lvl="1">
              <a:spcBef>
                <a:spcPct val="35000"/>
              </a:spcBef>
            </a:pPr>
            <a:r>
              <a:rPr lang="en-US" altLang="en-US"/>
              <a:t>Chest rises less with inspiration.</a:t>
            </a:r>
          </a:p>
          <a:p>
            <a:pPr lvl="1">
              <a:spcBef>
                <a:spcPct val="35000"/>
              </a:spcBef>
            </a:pPr>
            <a:r>
              <a:rPr lang="en-US" altLang="en-US"/>
              <a:t>Body has used up all available energy stores and cannot continue to support extra work of breathing.</a:t>
            </a:r>
          </a:p>
          <a:p>
            <a:pPr lvl="2">
              <a:spcBef>
                <a:spcPct val="35000"/>
              </a:spcBef>
            </a:pPr>
            <a:r>
              <a:rPr lang="en-US" altLang="en-US" sz="2400"/>
              <a:t>Without care, cyanosis may develop. </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Title 1"/>
          <p:cNvSpPr>
            <a:spLocks noGrp="1"/>
          </p:cNvSpPr>
          <p:nvPr>
            <p:ph type="title"/>
          </p:nvPr>
        </p:nvSpPr>
        <p:spPr/>
        <p:txBody>
          <a:bodyPr/>
          <a:lstStyle/>
          <a:p>
            <a:pPr>
              <a:lnSpc>
                <a:spcPct val="85000"/>
              </a:lnSpc>
              <a:defRPr/>
            </a:pPr>
            <a:r>
              <a:rPr lang="en-US" dirty="0" smtClean="0">
                <a:cs typeface="+mj-cs"/>
              </a:rPr>
              <a:t>Respiratory Emergencies and Management </a:t>
            </a:r>
            <a:r>
              <a:rPr lang="en-US" sz="2800" b="0" dirty="0" smtClean="0">
                <a:cs typeface="+mj-cs"/>
              </a:rPr>
              <a:t>(4 of 5)</a:t>
            </a:r>
          </a:p>
        </p:txBody>
      </p:sp>
      <p:sp>
        <p:nvSpPr>
          <p:cNvPr id="10342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 the patient progresses to possible respiratory failure (cont</a:t>
            </a:r>
            <a:r>
              <a:rPr lang="ja-JP" altLang="en-US"/>
              <a:t>’</a:t>
            </a:r>
            <a:r>
              <a:rPr lang="en-US" altLang="ja-JP"/>
              <a:t>d):</a:t>
            </a:r>
          </a:p>
          <a:p>
            <a:pPr lvl="1">
              <a:spcBef>
                <a:spcPct val="35000"/>
              </a:spcBef>
            </a:pPr>
            <a:r>
              <a:rPr lang="en-US" altLang="en-US"/>
              <a:t>Changes in behavior and eventually, altered level of consciousness</a:t>
            </a:r>
          </a:p>
          <a:p>
            <a:pPr lvl="1">
              <a:spcBef>
                <a:spcPct val="35000"/>
              </a:spcBef>
            </a:pPr>
            <a:r>
              <a:rPr lang="en-US" altLang="en-US"/>
              <a:t>Patient may experience periods of apnea.</a:t>
            </a:r>
          </a:p>
          <a:p>
            <a:pPr lvl="1">
              <a:spcBef>
                <a:spcPct val="35000"/>
              </a:spcBef>
            </a:pPr>
            <a:r>
              <a:rPr lang="en-US" altLang="en-US"/>
              <a:t>Heart muscle becomes hypoxic.</a:t>
            </a:r>
          </a:p>
          <a:p>
            <a:pPr lvl="2"/>
            <a:r>
              <a:rPr lang="en-US" altLang="en-US" sz="2400"/>
              <a:t>Leads to bradycardia</a:t>
            </a:r>
          </a:p>
          <a:p>
            <a:pPr lvl="2"/>
            <a:r>
              <a:rPr lang="en-US" altLang="en-US" sz="2400"/>
              <a:t>If heart rate is slow, you must begin CPR.</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Title 1"/>
          <p:cNvSpPr>
            <a:spLocks noGrp="1"/>
          </p:cNvSpPr>
          <p:nvPr>
            <p:ph type="title"/>
          </p:nvPr>
        </p:nvSpPr>
        <p:spPr/>
        <p:txBody>
          <a:bodyPr/>
          <a:lstStyle/>
          <a:p>
            <a:pPr>
              <a:lnSpc>
                <a:spcPct val="85000"/>
              </a:lnSpc>
              <a:defRPr/>
            </a:pPr>
            <a:r>
              <a:rPr lang="en-US" dirty="0" smtClean="0">
                <a:cs typeface="+mj-cs"/>
              </a:rPr>
              <a:t>Respiratory Emergencies and Management </a:t>
            </a:r>
            <a:r>
              <a:rPr lang="en-US" sz="2800" b="0" dirty="0" smtClean="0">
                <a:cs typeface="+mj-cs"/>
              </a:rPr>
              <a:t>(5 of 5)</a:t>
            </a:r>
          </a:p>
        </p:txBody>
      </p:sp>
      <p:sp>
        <p:nvSpPr>
          <p:cNvPr id="104451" name="Content Placeholder 2"/>
          <p:cNvSpPr>
            <a:spLocks noGrp="1"/>
          </p:cNvSpPr>
          <p:nvPr>
            <p:ph type="body" idx="1"/>
          </p:nvPr>
        </p:nvSpPr>
        <p:spPr>
          <a:xfrm>
            <a:off x="685800" y="1447800"/>
            <a:ext cx="8001000" cy="49530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400"/>
              <a:t>As the patient progresses to possible respiratory failure (cont</a:t>
            </a:r>
            <a:r>
              <a:rPr lang="ja-JP" altLang="en-US" sz="2400"/>
              <a:t>’</a:t>
            </a:r>
            <a:r>
              <a:rPr lang="en-US" altLang="ja-JP" sz="2400"/>
              <a:t>d):</a:t>
            </a:r>
          </a:p>
          <a:p>
            <a:pPr lvl="1">
              <a:spcBef>
                <a:spcPct val="35000"/>
              </a:spcBef>
            </a:pPr>
            <a:r>
              <a:rPr lang="en-US" altLang="en-US"/>
              <a:t>Respiratory failure does not always indicate airway obstruction.</a:t>
            </a:r>
            <a:endParaRPr lang="en-US" altLang="ja-JP"/>
          </a:p>
          <a:p>
            <a:pPr lvl="1">
              <a:spcBef>
                <a:spcPct val="35000"/>
              </a:spcBef>
            </a:pPr>
            <a:r>
              <a:rPr lang="en-US" altLang="en-US"/>
              <a:t>Condition can progress from respiratory distress to failure at any time; reassess frequently.</a:t>
            </a:r>
          </a:p>
          <a:p>
            <a:pPr lvl="1">
              <a:spcBef>
                <a:spcPct val="35000"/>
              </a:spcBef>
            </a:pPr>
            <a:r>
              <a:rPr lang="en-US" altLang="en-US"/>
              <a:t>A child or infant needs supplemental oxygen.</a:t>
            </a:r>
          </a:p>
          <a:p>
            <a:pPr lvl="1">
              <a:spcBef>
                <a:spcPct val="35000"/>
              </a:spcBef>
            </a:pPr>
            <a:r>
              <a:rPr lang="en-US" altLang="en-US"/>
              <a:t>For infants and children in possible respiratory failure, assist ventilation with a BVM and 100% oxygen.</a:t>
            </a:r>
          </a:p>
          <a:p>
            <a:pPr lvl="1">
              <a:spcBef>
                <a:spcPct val="35000"/>
              </a:spcBef>
            </a:pPr>
            <a:r>
              <a:rPr lang="en-US" altLang="en-US"/>
              <a:t>Allow patient to remain in a comfortable position.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spDef>
    <a:ln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27389</TotalTime>
  <Words>19361</Words>
  <Application>Microsoft Office PowerPoint</Application>
  <PresentationFormat>On-screen Show (4:3)</PresentationFormat>
  <Paragraphs>3764</Paragraphs>
  <Slides>280</Slides>
  <Notes>251</Notes>
  <HiddenSlides>0</HiddenSlides>
  <MMClips>0</MMClips>
  <ScaleCrop>false</ScaleCrop>
  <HeadingPairs>
    <vt:vector size="4" baseType="variant">
      <vt:variant>
        <vt:lpstr>Theme</vt:lpstr>
      </vt:variant>
      <vt:variant>
        <vt:i4>2</vt:i4>
      </vt:variant>
      <vt:variant>
        <vt:lpstr>Slide Titles</vt:lpstr>
      </vt:variant>
      <vt:variant>
        <vt:i4>280</vt:i4>
      </vt:variant>
    </vt:vector>
  </HeadingPairs>
  <TitlesOfParts>
    <vt:vector size="282" baseType="lpstr">
      <vt:lpstr>design_template</vt:lpstr>
      <vt:lpstr>Custom Design</vt:lpstr>
      <vt:lpstr>PowerPoint Presentation</vt:lpstr>
      <vt:lpstr>National EMS Education Standard Competencies (1 of 10)</vt:lpstr>
      <vt:lpstr>National EMS Education Standard Competencies (2 of 10)</vt:lpstr>
      <vt:lpstr>National EMS Education Standard Competencies (3 of 10)</vt:lpstr>
      <vt:lpstr>National EMS Education Standard Competencies (4 of 10)</vt:lpstr>
      <vt:lpstr>National EMS Education Standard Competencies (5 of 10)</vt:lpstr>
      <vt:lpstr>National EMS Education Standard Competencies (6 of 10)</vt:lpstr>
      <vt:lpstr>National EMS Education Standard Competencies (7 of 10)</vt:lpstr>
      <vt:lpstr>National EMS Education Standard Competencies (8 of 10)</vt:lpstr>
      <vt:lpstr>National EMS Education Standard Competencies (9 of 10)</vt:lpstr>
      <vt:lpstr>National EMS Education Standard Competencies (10 of 10)</vt:lpstr>
      <vt:lpstr>Introduction (1 of 2)</vt:lpstr>
      <vt:lpstr>Introduction (2 of 2)</vt:lpstr>
      <vt:lpstr>Communication With the Patient and the Family</vt:lpstr>
      <vt:lpstr>Growth and Development</vt:lpstr>
      <vt:lpstr>The Infant (1 of 7)</vt:lpstr>
      <vt:lpstr>The Infant (2 of 7)</vt:lpstr>
      <vt:lpstr>The Infant (3 of 7)</vt:lpstr>
      <vt:lpstr>The Infant (4 of 7)</vt:lpstr>
      <vt:lpstr>The Infant (5 of 7)</vt:lpstr>
      <vt:lpstr>The Infant (6 of 7)</vt:lpstr>
      <vt:lpstr>The Infant (7 of 7)</vt:lpstr>
      <vt:lpstr>The Toddler (1 of 4)</vt:lpstr>
      <vt:lpstr>The Toddler (2 of 4)</vt:lpstr>
      <vt:lpstr>The Toddler (3 of 4)</vt:lpstr>
      <vt:lpstr>The Toddler (4 of 4)</vt:lpstr>
      <vt:lpstr>The Preschool-Age Child (1 of 4)</vt:lpstr>
      <vt:lpstr>The Preschool-Age Child (2 of 4)</vt:lpstr>
      <vt:lpstr>The Preschool-Age Child (3 of 4)</vt:lpstr>
      <vt:lpstr>The Preschool-Age Child (4 of 4)</vt:lpstr>
      <vt:lpstr>School-Age Years (1 of 3)</vt:lpstr>
      <vt:lpstr>School-Age Years (2 of 3)</vt:lpstr>
      <vt:lpstr>School-Age Years (3 of 3)</vt:lpstr>
      <vt:lpstr>Adolescents (1 of 5)</vt:lpstr>
      <vt:lpstr>Adolescents (2 of 5)</vt:lpstr>
      <vt:lpstr>Adolescents (3 of 5)</vt:lpstr>
      <vt:lpstr>Adolescents (4 of 5)</vt:lpstr>
      <vt:lpstr>Adolescents (5 of 5)</vt:lpstr>
      <vt:lpstr>Anatomy and Physiology</vt:lpstr>
      <vt:lpstr>The Respiratory System (1 of 7)</vt:lpstr>
      <vt:lpstr>The Respiratory System (2 of 7)</vt:lpstr>
      <vt:lpstr>The Respiratory System (3 of 7)</vt:lpstr>
      <vt:lpstr>The Respiratory System (4 of 7)</vt:lpstr>
      <vt:lpstr>The Respiratory System (5 of 7)</vt:lpstr>
      <vt:lpstr>The Respiratory System (6 of 7)</vt:lpstr>
      <vt:lpstr>The Respiratory System (7 of 7)</vt:lpstr>
      <vt:lpstr>The Circulatory System (1 of 2)</vt:lpstr>
      <vt:lpstr>The Circulatory System (2 of 2)</vt:lpstr>
      <vt:lpstr>The Nervous System (1 of 2)</vt:lpstr>
      <vt:lpstr>The Nervous System (2 of 2)</vt:lpstr>
      <vt:lpstr>The Gastrointestinal System</vt:lpstr>
      <vt:lpstr>The Musculoskeletal System  (1 of 3)</vt:lpstr>
      <vt:lpstr>The Musculoskeletal System  (2 of 3)</vt:lpstr>
      <vt:lpstr>The Musculoskeletal System  (3 of 3)</vt:lpstr>
      <vt:lpstr>The Integumentary System</vt:lpstr>
      <vt:lpstr>Scene Size-up (1 of 4)</vt:lpstr>
      <vt:lpstr>Scene Size-up (2 of 4)</vt:lpstr>
      <vt:lpstr>Scene Size-up (3 of 4)</vt:lpstr>
      <vt:lpstr>Scene Size-up (4 of 4)</vt:lpstr>
      <vt:lpstr>Primary Assessment (1 of 18)</vt:lpstr>
      <vt:lpstr>Primary Assessment (2 of 18)</vt:lpstr>
      <vt:lpstr>Primary Assessment (3 of 18)</vt:lpstr>
      <vt:lpstr>Primary Assessment (4 of 18)</vt:lpstr>
      <vt:lpstr>Primary Assessment (5 of 18)</vt:lpstr>
      <vt:lpstr>Primary Assessment (6 of 18)</vt:lpstr>
      <vt:lpstr>Primary Assessment (7 of 18)</vt:lpstr>
      <vt:lpstr>Primary Assessment (8 of 18)</vt:lpstr>
      <vt:lpstr>Primary Assessment (9 of 18)</vt:lpstr>
      <vt:lpstr>Primary Assessment (10 of 18)</vt:lpstr>
      <vt:lpstr>Primary Assessment (11 of 18)</vt:lpstr>
      <vt:lpstr>Primary Assessment (12 of 18)</vt:lpstr>
      <vt:lpstr>Primary Assessment (13 of 18)</vt:lpstr>
      <vt:lpstr>Primary Assessment (14 of 18)</vt:lpstr>
      <vt:lpstr>Primary Assessment (15 of 18)</vt:lpstr>
      <vt:lpstr>Primary Assessment (16 of 18)</vt:lpstr>
      <vt:lpstr>Primary Assessment (17 of 18)</vt:lpstr>
      <vt:lpstr>Primary Assessment (18 of 18)</vt:lpstr>
      <vt:lpstr>History Taking (1 of 4)</vt:lpstr>
      <vt:lpstr>History Taking (2 of 4)</vt:lpstr>
      <vt:lpstr>History Taking (3 of 4)</vt:lpstr>
      <vt:lpstr>History Taking (4 of 4)</vt:lpstr>
      <vt:lpstr>Secondary Assessment (1 of 11)</vt:lpstr>
      <vt:lpstr>Secondary Assessment (2 of 11)</vt:lpstr>
      <vt:lpstr>Secondary Assessment (3 of 11)</vt:lpstr>
      <vt:lpstr>Secondary Assessment (4 of 11)</vt:lpstr>
      <vt:lpstr>Secondary Assessment (5 of 11)</vt:lpstr>
      <vt:lpstr>Secondary Assessment (6 of 11)</vt:lpstr>
      <vt:lpstr>Secondary Assessment (7 of 11)</vt:lpstr>
      <vt:lpstr>Secondary Assessment (8 of 11)</vt:lpstr>
      <vt:lpstr>Secondary Assessment (9 of 11)</vt:lpstr>
      <vt:lpstr>Secondary Assessment (10 of 11)</vt:lpstr>
      <vt:lpstr>Secondary Assessment (11 of 11)</vt:lpstr>
      <vt:lpstr>Reassessment (1 of 2)</vt:lpstr>
      <vt:lpstr>Reassessment (2 of 2)</vt:lpstr>
      <vt:lpstr>Respiratory Emergencies and Management (1 of 5)</vt:lpstr>
      <vt:lpstr>Respiratory Emergencies and Management (2 of 5)</vt:lpstr>
      <vt:lpstr>Respiratory Emergencies and Management (3 of 5)</vt:lpstr>
      <vt:lpstr>Respiratory Emergencies and Management (4 of 5)</vt:lpstr>
      <vt:lpstr>Respiratory Emergencies and Management (5 of 5)</vt:lpstr>
      <vt:lpstr>Airway Obstruction (1 of 10)</vt:lpstr>
      <vt:lpstr>Airway Obstruction (2 of 10)</vt:lpstr>
      <vt:lpstr>Airway Obstruction (3 of 10)</vt:lpstr>
      <vt:lpstr>Airway Obstruction (4 of 10)</vt:lpstr>
      <vt:lpstr>Airway Obstruction (5 of 10)</vt:lpstr>
      <vt:lpstr>Airway Obstruction (6 of 10)</vt:lpstr>
      <vt:lpstr>Airway Obstruction (7 of 10)</vt:lpstr>
      <vt:lpstr>Airway Obstruction (8 of 10)</vt:lpstr>
      <vt:lpstr>Airway Obstruction (9 of 10)</vt:lpstr>
      <vt:lpstr>Airway Obstruction (10 of 10)</vt:lpstr>
      <vt:lpstr>Asthma (1 of 4)</vt:lpstr>
      <vt:lpstr>Asthma (2 of 4)</vt:lpstr>
      <vt:lpstr>Asthma (3 of 4)</vt:lpstr>
      <vt:lpstr>Asthma (4 of 4)</vt:lpstr>
      <vt:lpstr>Pneumonia (1 of 3)</vt:lpstr>
      <vt:lpstr>Pneumonia (2 of 3)</vt:lpstr>
      <vt:lpstr>Pneumonia (3 of 3)</vt:lpstr>
      <vt:lpstr>Croup (1 of 2)</vt:lpstr>
      <vt:lpstr>Croup (2 of 2)</vt:lpstr>
      <vt:lpstr>Epiglottitis </vt:lpstr>
      <vt:lpstr>Bronchiolitis (1 of 3)</vt:lpstr>
      <vt:lpstr>Bronchiolitis (2 of 3)</vt:lpstr>
      <vt:lpstr>Bronchiolitis (3 of 3)</vt:lpstr>
      <vt:lpstr>Pertussis (1 of 2)</vt:lpstr>
      <vt:lpstr>Pertussis (2 of 2)</vt:lpstr>
      <vt:lpstr>Airway Adjuncts (1 of 4)</vt:lpstr>
      <vt:lpstr>Airway Adjuncts (2 of 4)</vt:lpstr>
      <vt:lpstr>Airway Adjuncts (3 of 4)</vt:lpstr>
      <vt:lpstr>Airway Adjuncts (4 of 4)</vt:lpstr>
      <vt:lpstr>Oxygen Delivery Devices (1 of 9)</vt:lpstr>
      <vt:lpstr>Oxygen Delivery Devices (2 of 9)</vt:lpstr>
      <vt:lpstr>Oxygen Delivery Devices (3 of 9)</vt:lpstr>
      <vt:lpstr>Oxygen Delivery Devices (4 of 9)</vt:lpstr>
      <vt:lpstr>Oxygen Delivery Devices (5 of 9)</vt:lpstr>
      <vt:lpstr>Oxygen Delivery Devices (6 of 9)</vt:lpstr>
      <vt:lpstr>Oxygen Delivery Devices (7 of 9)</vt:lpstr>
      <vt:lpstr>Oxygen Delivery Devices (8 of 9)</vt:lpstr>
      <vt:lpstr>Oxygen Delivery Devices (9 of 9)</vt:lpstr>
      <vt:lpstr>Cardiopulmonary Arrest</vt:lpstr>
      <vt:lpstr>Shock (1 of 11)</vt:lpstr>
      <vt:lpstr>Shock (2 of 11)</vt:lpstr>
      <vt:lpstr>Shock (3 of 11)</vt:lpstr>
      <vt:lpstr>Shock (4 of 11)</vt:lpstr>
      <vt:lpstr>Shock (5 of 11)</vt:lpstr>
      <vt:lpstr>Shock (6 of 11)</vt:lpstr>
      <vt:lpstr>Shock (7 of 11)</vt:lpstr>
      <vt:lpstr>Shock (8 of 11)</vt:lpstr>
      <vt:lpstr>Shock (9 of 11)</vt:lpstr>
      <vt:lpstr>Shock (10 of 11)</vt:lpstr>
      <vt:lpstr>Shock (11 of 11)</vt:lpstr>
      <vt:lpstr>Bleeding Disorders</vt:lpstr>
      <vt:lpstr>Altered Mental Status (1 of 2)</vt:lpstr>
      <vt:lpstr>Altered Mental Status (2 of 2)</vt:lpstr>
      <vt:lpstr>Seizures (1 of 6)</vt:lpstr>
      <vt:lpstr>Seizures (2 of 6)</vt:lpstr>
      <vt:lpstr>Seizures (3 of 6)</vt:lpstr>
      <vt:lpstr>Seizures (4 of 6)</vt:lpstr>
      <vt:lpstr>Seizures (5 of 6)</vt:lpstr>
      <vt:lpstr>Seizures (6 of 6)</vt:lpstr>
      <vt:lpstr>Meningitis (1 of 7)</vt:lpstr>
      <vt:lpstr>Meningitis (2 of 7)</vt:lpstr>
      <vt:lpstr>Meningitis (3 of 7)</vt:lpstr>
      <vt:lpstr>Meningitis (4 of 7)</vt:lpstr>
      <vt:lpstr>Meningitis (5 of 7)</vt:lpstr>
      <vt:lpstr>Meningitis (6 of 7)</vt:lpstr>
      <vt:lpstr>Meningitis (7 of 7)</vt:lpstr>
      <vt:lpstr>Gastrointestinal Emergencies and Management (1 of 3)</vt:lpstr>
      <vt:lpstr>Gastrointestinal Emergencies and Management (2 of 3)</vt:lpstr>
      <vt:lpstr>Gastrointestinal Emergencies and Management (3 of 3)</vt:lpstr>
      <vt:lpstr>Poisoning Emergencies and Management (1 of 5)</vt:lpstr>
      <vt:lpstr>Poisoning Emergencies and Management (2 of 5)</vt:lpstr>
      <vt:lpstr>Poisoning Emergencies and Management (3 of 5)</vt:lpstr>
      <vt:lpstr>Poisoning Emergencies and Management (4 of 5)</vt:lpstr>
      <vt:lpstr>Poisoning Emergencies and Management (5 of 5)</vt:lpstr>
      <vt:lpstr>Dehydration Emergencies and Management (1 of 3)</vt:lpstr>
      <vt:lpstr>Dehydration Emergencies and Management (2 of 3)</vt:lpstr>
      <vt:lpstr>Dehydration Emergencies and Management (3 of 3)</vt:lpstr>
      <vt:lpstr>Fever Emergencies and Management (1 of 4)</vt:lpstr>
      <vt:lpstr>Fever Emergencies and Management (2 of 4)</vt:lpstr>
      <vt:lpstr>Fever Emergencies and Management (3 of 4)</vt:lpstr>
      <vt:lpstr>Fever Emergencies and Management (4 of 4)</vt:lpstr>
      <vt:lpstr>Febrile Seizures (1 of 2)</vt:lpstr>
      <vt:lpstr>Febrile Seizures (2 of 2)</vt:lpstr>
      <vt:lpstr>Drowning Emergencies and Management (1 of 3)</vt:lpstr>
      <vt:lpstr>Drowning Emergencies and Management (2 of 3)</vt:lpstr>
      <vt:lpstr>Drowning Emergencies and Management (3 of 3)</vt:lpstr>
      <vt:lpstr>Pediatric Trauma Emergencies and Management</vt:lpstr>
      <vt:lpstr>Physical Differences</vt:lpstr>
      <vt:lpstr>Psychological Differences</vt:lpstr>
      <vt:lpstr>Injury Patterns (1 of 2)</vt:lpstr>
      <vt:lpstr>Injury Patterns (2 of 2)</vt:lpstr>
      <vt:lpstr>Injuries to Specific Body Systems (1 of 14)</vt:lpstr>
      <vt:lpstr>Injuries to Specific Body Systems (2 of 14)</vt:lpstr>
      <vt:lpstr>Injuries to Specific Body Systems (3 of 14)</vt:lpstr>
      <vt:lpstr>Injuries to Specific Body Systems (4 of 14)</vt:lpstr>
      <vt:lpstr>Injuries to Specific Body Systems (5 of 14)</vt:lpstr>
      <vt:lpstr>Injuries to Specific Body Systems (6 of 14)</vt:lpstr>
      <vt:lpstr>Injuries to Specific Body Systems (7 of 14)</vt:lpstr>
      <vt:lpstr>Injuries to Specific Body Systems (8 of 14)</vt:lpstr>
      <vt:lpstr>Injuries to Specific Body Systems (9 of 14)</vt:lpstr>
      <vt:lpstr>Injuries to Specific Body Systems (10 of 14)</vt:lpstr>
      <vt:lpstr>Injuries to Specific Body Systems (11 of 14)</vt:lpstr>
      <vt:lpstr>Injuries to Specific Body Systems (12 of 14)</vt:lpstr>
      <vt:lpstr>Injuries to Specific Body Systems (13 of 14)</vt:lpstr>
      <vt:lpstr>Injuries to Specific Body Systems (14 of 14)</vt:lpstr>
      <vt:lpstr>Disaster Management (1 of 4)</vt:lpstr>
      <vt:lpstr>Disaster Management (2 of 4)</vt:lpstr>
      <vt:lpstr>Disaster Management (3 of 4)</vt:lpstr>
      <vt:lpstr>Disaster Management (4 of 4)</vt:lpstr>
      <vt:lpstr>Child Abuse and Neglect</vt:lpstr>
      <vt:lpstr>Signs of Abuse (1 of 10)</vt:lpstr>
      <vt:lpstr>Signs of Abuse (2 of 10)</vt:lpstr>
      <vt:lpstr>Signs of Abuse (3 of 10)</vt:lpstr>
      <vt:lpstr>Signs of Abuse (4 of 10)</vt:lpstr>
      <vt:lpstr>Signs of Abuse (5 of 10)</vt:lpstr>
      <vt:lpstr>Signs of Abuse (6 of 10)</vt:lpstr>
      <vt:lpstr>Signs of Abuse (7 of 10)</vt:lpstr>
      <vt:lpstr>Signs of Abuse (8 of 10)</vt:lpstr>
      <vt:lpstr>Signs of Abuse (9 of 10)</vt:lpstr>
      <vt:lpstr>Signs of Abuse (10 of 10)</vt:lpstr>
      <vt:lpstr>Symptoms and Other Indicators of Abuse (1 of 2)</vt:lpstr>
      <vt:lpstr>Symptoms and Other Indicators of Abuse (2 of 2)</vt:lpstr>
      <vt:lpstr>Sexual Abuse (1 of 3)</vt:lpstr>
      <vt:lpstr>Sexual Abuse (2 of 3)</vt:lpstr>
      <vt:lpstr>Sexual Abuse (3 of 3)</vt:lpstr>
      <vt:lpstr>Sudden Infant Death Syndrome (1 of 2)</vt:lpstr>
      <vt:lpstr>Sudden Infant Death Syndrome (2 of 2)</vt:lpstr>
      <vt:lpstr>Patient Assessment and Management (1 of 4)</vt:lpstr>
      <vt:lpstr>Patient Assessment and Management (2 of 4)</vt:lpstr>
      <vt:lpstr>Patient Assessment and Management (3 of 4)</vt:lpstr>
      <vt:lpstr>Patient Assessment and Management (4 of 4)</vt:lpstr>
      <vt:lpstr>Scene Assessment</vt:lpstr>
      <vt:lpstr>Communication and Support of the Family</vt:lpstr>
      <vt:lpstr>Death of a Child (1 of 5)</vt:lpstr>
      <vt:lpstr>Death of a Child (2 of 5)</vt:lpstr>
      <vt:lpstr>Death of a Child (3 of 5)</vt:lpstr>
      <vt:lpstr>Death of a Child (4 of 5)</vt:lpstr>
      <vt:lpstr>Death of a Child (5 of 5)</vt:lpstr>
      <vt:lpstr>Apparent Life-Threatening Event (1 of 2)</vt:lpstr>
      <vt:lpstr>Apparent Life-Threatening Event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 (1 of 2)</vt:lpstr>
      <vt:lpstr>Review (2 of 2)</vt:lpstr>
      <vt:lpstr>Review</vt:lpstr>
      <vt:lpstr>Review (1 of 3)</vt:lpstr>
      <vt:lpstr>Review (2 of 3)</vt:lpstr>
      <vt:lpstr>Review (3 of 3)</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543</cp:revision>
  <dcterms:created xsi:type="dcterms:W3CDTF">2002-02-12T20:19:46Z</dcterms:created>
  <dcterms:modified xsi:type="dcterms:W3CDTF">2017-10-17T15:14:29Z</dcterms:modified>
</cp:coreProperties>
</file>