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5"/>
  </p:notesMasterIdLst>
  <p:handoutMasterIdLst>
    <p:handoutMasterId r:id="rId136"/>
  </p:handoutMasterIdLst>
  <p:sldIdLst>
    <p:sldId id="278" r:id="rId2"/>
    <p:sldId id="261" r:id="rId3"/>
    <p:sldId id="335" r:id="rId4"/>
    <p:sldId id="412" r:id="rId5"/>
    <p:sldId id="413" r:id="rId6"/>
    <p:sldId id="414" r:id="rId7"/>
    <p:sldId id="400" r:id="rId8"/>
    <p:sldId id="445" r:id="rId9"/>
    <p:sldId id="594" r:id="rId10"/>
    <p:sldId id="401" r:id="rId11"/>
    <p:sldId id="575" r:id="rId12"/>
    <p:sldId id="446" r:id="rId13"/>
    <p:sldId id="573" r:id="rId14"/>
    <p:sldId id="447" r:id="rId15"/>
    <p:sldId id="574" r:id="rId16"/>
    <p:sldId id="448" r:id="rId17"/>
    <p:sldId id="449" r:id="rId18"/>
    <p:sldId id="451" r:id="rId19"/>
    <p:sldId id="576" r:id="rId20"/>
    <p:sldId id="474" r:id="rId21"/>
    <p:sldId id="452" r:id="rId22"/>
    <p:sldId id="450" r:id="rId23"/>
    <p:sldId id="454" r:id="rId24"/>
    <p:sldId id="478" r:id="rId25"/>
    <p:sldId id="577" r:id="rId26"/>
    <p:sldId id="455" r:id="rId27"/>
    <p:sldId id="403" r:id="rId28"/>
    <p:sldId id="404" r:id="rId29"/>
    <p:sldId id="456" r:id="rId30"/>
    <p:sldId id="457" r:id="rId31"/>
    <p:sldId id="480" r:id="rId32"/>
    <p:sldId id="459" r:id="rId33"/>
    <p:sldId id="482" r:id="rId34"/>
    <p:sldId id="460" r:id="rId35"/>
    <p:sldId id="461" r:id="rId36"/>
    <p:sldId id="483" r:id="rId37"/>
    <p:sldId id="484" r:id="rId38"/>
    <p:sldId id="486" r:id="rId39"/>
    <p:sldId id="462" r:id="rId40"/>
    <p:sldId id="487" r:id="rId41"/>
    <p:sldId id="488" r:id="rId42"/>
    <p:sldId id="464" r:id="rId43"/>
    <p:sldId id="489" r:id="rId44"/>
    <p:sldId id="490" r:id="rId45"/>
    <p:sldId id="491" r:id="rId46"/>
    <p:sldId id="492" r:id="rId47"/>
    <p:sldId id="530" r:id="rId48"/>
    <p:sldId id="493" r:id="rId49"/>
    <p:sldId id="591" r:id="rId50"/>
    <p:sldId id="592" r:id="rId51"/>
    <p:sldId id="494" r:id="rId52"/>
    <p:sldId id="572" r:id="rId53"/>
    <p:sldId id="531" r:id="rId54"/>
    <p:sldId id="495" r:id="rId55"/>
    <p:sldId id="496" r:id="rId56"/>
    <p:sldId id="595" r:id="rId57"/>
    <p:sldId id="596" r:id="rId58"/>
    <p:sldId id="597" r:id="rId59"/>
    <p:sldId id="598" r:id="rId60"/>
    <p:sldId id="599" r:id="rId61"/>
    <p:sldId id="600" r:id="rId62"/>
    <p:sldId id="601" r:id="rId63"/>
    <p:sldId id="602" r:id="rId64"/>
    <p:sldId id="609" r:id="rId65"/>
    <p:sldId id="604" r:id="rId66"/>
    <p:sldId id="603" r:id="rId67"/>
    <p:sldId id="419" r:id="rId68"/>
    <p:sldId id="500" r:id="rId69"/>
    <p:sldId id="501" r:id="rId70"/>
    <p:sldId id="502" r:id="rId71"/>
    <p:sldId id="469" r:id="rId72"/>
    <p:sldId id="605" r:id="rId73"/>
    <p:sldId id="606" r:id="rId74"/>
    <p:sldId id="420" r:id="rId75"/>
    <p:sldId id="425" r:id="rId76"/>
    <p:sldId id="470" r:id="rId77"/>
    <p:sldId id="506" r:id="rId78"/>
    <p:sldId id="507" r:id="rId79"/>
    <p:sldId id="508" r:id="rId80"/>
    <p:sldId id="509" r:id="rId81"/>
    <p:sldId id="510" r:id="rId82"/>
    <p:sldId id="607" r:id="rId83"/>
    <p:sldId id="511" r:id="rId84"/>
    <p:sldId id="512" r:id="rId85"/>
    <p:sldId id="513" r:id="rId86"/>
    <p:sldId id="421" r:id="rId87"/>
    <p:sldId id="515" r:id="rId88"/>
    <p:sldId id="518" r:id="rId89"/>
    <p:sldId id="519" r:id="rId90"/>
    <p:sldId id="520" r:id="rId91"/>
    <p:sldId id="521" r:id="rId92"/>
    <p:sldId id="526" r:id="rId93"/>
    <p:sldId id="608" r:id="rId94"/>
    <p:sldId id="564" r:id="rId95"/>
    <p:sldId id="565" r:id="rId96"/>
    <p:sldId id="544" r:id="rId97"/>
    <p:sldId id="581" r:id="rId98"/>
    <p:sldId id="532" r:id="rId99"/>
    <p:sldId id="533" r:id="rId100"/>
    <p:sldId id="534" r:id="rId101"/>
    <p:sldId id="582" r:id="rId102"/>
    <p:sldId id="566" r:id="rId103"/>
    <p:sldId id="567" r:id="rId104"/>
    <p:sldId id="568" r:id="rId105"/>
    <p:sldId id="583" r:id="rId106"/>
    <p:sldId id="535" r:id="rId107"/>
    <p:sldId id="536" r:id="rId108"/>
    <p:sldId id="537" r:id="rId109"/>
    <p:sldId id="584" r:id="rId110"/>
    <p:sldId id="539" r:id="rId111"/>
    <p:sldId id="540" r:id="rId112"/>
    <p:sldId id="541" r:id="rId113"/>
    <p:sldId id="585" r:id="rId114"/>
    <p:sldId id="545" r:id="rId115"/>
    <p:sldId id="546" r:id="rId116"/>
    <p:sldId id="547" r:id="rId117"/>
    <p:sldId id="586" r:id="rId118"/>
    <p:sldId id="569" r:id="rId119"/>
    <p:sldId id="570" r:id="rId120"/>
    <p:sldId id="571" r:id="rId121"/>
    <p:sldId id="587" r:id="rId122"/>
    <p:sldId id="548" r:id="rId123"/>
    <p:sldId id="549" r:id="rId124"/>
    <p:sldId id="550" r:id="rId125"/>
    <p:sldId id="588" r:id="rId126"/>
    <p:sldId id="551" r:id="rId127"/>
    <p:sldId id="552" r:id="rId128"/>
    <p:sldId id="553" r:id="rId129"/>
    <p:sldId id="589" r:id="rId130"/>
    <p:sldId id="557" r:id="rId131"/>
    <p:sldId id="558" r:id="rId132"/>
    <p:sldId id="559" r:id="rId133"/>
    <p:sldId id="590" r:id="rId134"/>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ヒラギノ角ゴ Pro W3" charset="-128"/>
        <a:cs typeface="+mn-cs"/>
      </a:defRPr>
    </a:lvl1pPr>
    <a:lvl2pPr marL="457200" algn="ctr" rtl="0" fontAlgn="base">
      <a:spcBef>
        <a:spcPct val="0"/>
      </a:spcBef>
      <a:spcAft>
        <a:spcPct val="0"/>
      </a:spcAft>
      <a:defRPr sz="2400" kern="1200">
        <a:solidFill>
          <a:schemeClr val="tx1"/>
        </a:solidFill>
        <a:latin typeface="Times New Roman" charset="0"/>
        <a:ea typeface="ヒラギノ角ゴ Pro W3" charset="-128"/>
        <a:cs typeface="+mn-cs"/>
      </a:defRPr>
    </a:lvl2pPr>
    <a:lvl3pPr marL="914400" algn="ctr" rtl="0" fontAlgn="base">
      <a:spcBef>
        <a:spcPct val="0"/>
      </a:spcBef>
      <a:spcAft>
        <a:spcPct val="0"/>
      </a:spcAft>
      <a:defRPr sz="2400" kern="1200">
        <a:solidFill>
          <a:schemeClr val="tx1"/>
        </a:solidFill>
        <a:latin typeface="Times New Roman" charset="0"/>
        <a:ea typeface="ヒラギノ角ゴ Pro W3" charset="-128"/>
        <a:cs typeface="+mn-cs"/>
      </a:defRPr>
    </a:lvl3pPr>
    <a:lvl4pPr marL="1371600" algn="ctr" rtl="0" fontAlgn="base">
      <a:spcBef>
        <a:spcPct val="0"/>
      </a:spcBef>
      <a:spcAft>
        <a:spcPct val="0"/>
      </a:spcAft>
      <a:defRPr sz="2400" kern="1200">
        <a:solidFill>
          <a:schemeClr val="tx1"/>
        </a:solidFill>
        <a:latin typeface="Times New Roman" charset="0"/>
        <a:ea typeface="ヒラギノ角ゴ Pro W3" charset="-128"/>
        <a:cs typeface="+mn-cs"/>
      </a:defRPr>
    </a:lvl4pPr>
    <a:lvl5pPr marL="1828800" algn="ctr" rtl="0" fontAlgn="base">
      <a:spcBef>
        <a:spcPct val="0"/>
      </a:spcBef>
      <a:spcAft>
        <a:spcPct val="0"/>
      </a:spcAft>
      <a:defRPr sz="2400" kern="1200">
        <a:solidFill>
          <a:schemeClr val="tx1"/>
        </a:solidFill>
        <a:latin typeface="Times New Roman" charset="0"/>
        <a:ea typeface="ヒラギノ角ゴ Pro W3" charset="-128"/>
        <a:cs typeface="+mn-cs"/>
      </a:defRPr>
    </a:lvl5pPr>
    <a:lvl6pPr marL="2286000" algn="l" defTabSz="914400" rtl="0" eaLnBrk="1" latinLnBrk="0" hangingPunct="1">
      <a:defRPr sz="2400" kern="1200">
        <a:solidFill>
          <a:schemeClr val="tx1"/>
        </a:solidFill>
        <a:latin typeface="Times New Roman" charset="0"/>
        <a:ea typeface="ヒラギノ角ゴ Pro W3" charset="-128"/>
        <a:cs typeface="+mn-cs"/>
      </a:defRPr>
    </a:lvl6pPr>
    <a:lvl7pPr marL="2743200" algn="l" defTabSz="914400" rtl="0" eaLnBrk="1" latinLnBrk="0" hangingPunct="1">
      <a:defRPr sz="2400" kern="1200">
        <a:solidFill>
          <a:schemeClr val="tx1"/>
        </a:solidFill>
        <a:latin typeface="Times New Roman" charset="0"/>
        <a:ea typeface="ヒラギノ角ゴ Pro W3" charset="-128"/>
        <a:cs typeface="+mn-cs"/>
      </a:defRPr>
    </a:lvl7pPr>
    <a:lvl8pPr marL="3200400" algn="l" defTabSz="914400" rtl="0" eaLnBrk="1" latinLnBrk="0" hangingPunct="1">
      <a:defRPr sz="2400" kern="1200">
        <a:solidFill>
          <a:schemeClr val="tx1"/>
        </a:solidFill>
        <a:latin typeface="Times New Roman" charset="0"/>
        <a:ea typeface="ヒラギノ角ゴ Pro W3" charset="-128"/>
        <a:cs typeface="+mn-cs"/>
      </a:defRPr>
    </a:lvl8pPr>
    <a:lvl9pPr marL="3657600" algn="l" defTabSz="914400" rtl="0" eaLnBrk="1" latinLnBrk="0" hangingPunct="1">
      <a:defRPr sz="2400" kern="1200">
        <a:solidFill>
          <a:schemeClr val="tx1"/>
        </a:solidFill>
        <a:latin typeface="Times New Roman" charset="0"/>
        <a:ea typeface="ヒラギノ角ゴ Pro W3" charset="-128"/>
        <a:cs typeface="+mn-cs"/>
      </a:defRPr>
    </a:lvl9pPr>
  </p:defaultTextStyle>
  <p:extLst>
    <p:ext uri="{EFAFB233-063F-42B5-8137-9DF3F51BA10A}">
      <p15:sldGuideLst xmlns:p15="http://schemas.microsoft.com/office/powerpoint/2012/main" xmlns="">
        <p15:guide id="1" orient="horz" pos="3936">
          <p15:clr>
            <a:srgbClr val="A4A3A4"/>
          </p15:clr>
        </p15:guide>
        <p15:guide id="2" orient="horz" pos="912">
          <p15:clr>
            <a:srgbClr val="A4A3A4"/>
          </p15:clr>
        </p15:guide>
        <p15:guide id="3" pos="2880">
          <p15:clr>
            <a:srgbClr val="A4A3A4"/>
          </p15:clr>
        </p15:guide>
        <p15:guide id="4" pos="432">
          <p15:clr>
            <a:srgbClr val="A4A3A4"/>
          </p15:clr>
        </p15:guide>
        <p15:guide id="5" pos="53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37021"/>
    <a:srgbClr val="FAA61A"/>
    <a:srgbClr val="4D207A"/>
    <a:srgbClr val="8C0051"/>
    <a:srgbClr val="C4161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autoAdjust="0"/>
    <p:restoredTop sz="72997" autoAdjust="0"/>
  </p:normalViewPr>
  <p:slideViewPr>
    <p:cSldViewPr>
      <p:cViewPr>
        <p:scale>
          <a:sx n="86" d="100"/>
          <a:sy n="86" d="100"/>
        </p:scale>
        <p:origin x="-1404" y="768"/>
      </p:cViewPr>
      <p:guideLst>
        <p:guide orient="horz" pos="3936"/>
        <p:guide orient="horz" pos="912"/>
        <p:guide pos="2880"/>
        <p:guide pos="432"/>
        <p:guide pos="53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215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en-US"/>
          </a:p>
        </p:txBody>
      </p:sp>
      <p:sp>
        <p:nvSpPr>
          <p:cNvPr id="215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215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13A00CB-F1A6-4440-A64F-F0992D8B7C88}" type="slidenum">
              <a:rPr lang="en-US" altLang="en-US"/>
              <a:pPr/>
              <a:t>‹#›</a:t>
            </a:fld>
            <a:endParaRPr lang="en-US" altLang="en-US"/>
          </a:p>
        </p:txBody>
      </p:sp>
    </p:spTree>
    <p:extLst>
      <p:ext uri="{BB962C8B-B14F-4D97-AF65-F5344CB8AC3E}">
        <p14:creationId xmlns:p14="http://schemas.microsoft.com/office/powerpoint/2010/main" val="19763080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1638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en-US"/>
          </a:p>
        </p:txBody>
      </p:sp>
      <p:sp>
        <p:nvSpPr>
          <p:cNvPr id="139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E7E9131-8EBD-6845-9904-40011397DC3F}" type="slidenum">
              <a:rPr lang="en-US" altLang="en-US"/>
              <a:pPr/>
              <a:t>‹#›</a:t>
            </a:fld>
            <a:endParaRPr lang="en-US" altLang="en-US"/>
          </a:p>
        </p:txBody>
      </p:sp>
    </p:spTree>
    <p:extLst>
      <p:ext uri="{BB962C8B-B14F-4D97-AF65-F5344CB8AC3E}">
        <p14:creationId xmlns:p14="http://schemas.microsoft.com/office/powerpoint/2010/main" val="17641539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ln/>
        </p:spPr>
      </p:sp>
      <p:sp>
        <p:nvSpPr>
          <p:cNvPr id="140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Chapter 16: Cardiovascular Emergencies </a:t>
            </a:r>
          </a:p>
        </p:txBody>
      </p:sp>
      <p:sp>
        <p:nvSpPr>
          <p:cNvPr id="140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B5CDCEC-5698-8E41-B036-3EC804A1CF8B}" type="slidenum">
              <a:rPr lang="en-US" altLang="en-US" sz="1200"/>
              <a:pPr eaLnBrk="1" hangingPunct="1"/>
              <a:t>1</a:t>
            </a:fld>
            <a:endParaRPr lang="en-US" altLang="en-US" sz="1200" dirty="0"/>
          </a:p>
        </p:txBody>
      </p:sp>
    </p:spTree>
    <p:extLst>
      <p:ext uri="{BB962C8B-B14F-4D97-AF65-F5344CB8AC3E}">
        <p14:creationId xmlns:p14="http://schemas.microsoft.com/office/powerpoint/2010/main" val="679155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ln/>
        </p:spPr>
      </p:sp>
      <p:sp>
        <p:nvSpPr>
          <p:cNvPr id="149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II. Anatomy and Physiology</a:t>
            </a:r>
            <a:endParaRPr lang="en-IN" altLang="en-US" dirty="0">
              <a:latin typeface="Times New Roman" charset="0"/>
              <a:ea typeface="MS PGothic" charset="-128"/>
            </a:endParaRPr>
          </a:p>
          <a:p>
            <a:r>
              <a:rPr lang="en-US" altLang="en-US" dirty="0">
                <a:latin typeface="Times New Roman" charset="0"/>
                <a:ea typeface="MS PGothic" charset="-128"/>
              </a:rPr>
              <a:t>A. The heart’s job is to pump blood to supply oxygen-enriched red blood cells to the tissues of the body.</a:t>
            </a:r>
            <a:endParaRPr lang="en-IN" altLang="en-US" dirty="0">
              <a:latin typeface="Times New Roman" charset="0"/>
              <a:ea typeface="MS PGothic" charset="-128"/>
            </a:endParaRPr>
          </a:p>
          <a:p>
            <a:r>
              <a:rPr lang="en-US" altLang="en-US" dirty="0">
                <a:latin typeface="Times New Roman" charset="0"/>
                <a:ea typeface="MS PGothic" charset="-128"/>
              </a:rPr>
              <a:t>	1. The heart is divided down the middle into left and right sides, </a:t>
            </a:r>
            <a:r>
              <a:rPr lang="en-US" altLang="en-US" dirty="0" smtClean="0">
                <a:latin typeface="Times New Roman" charset="0"/>
                <a:ea typeface="MS PGothic" charset="-128"/>
              </a:rPr>
              <a:t>by a wall</a:t>
            </a:r>
            <a:r>
              <a:rPr lang="en-US" altLang="en-US" baseline="0" dirty="0" smtClean="0">
                <a:latin typeface="Times New Roman" charset="0"/>
                <a:ea typeface="MS PGothic" charset="-128"/>
              </a:rPr>
              <a:t> called the septum (which is the same name of the cartilage that separates your nostrils).</a:t>
            </a:r>
          </a:p>
          <a:p>
            <a:r>
              <a:rPr lang="en-US" altLang="en-US" baseline="0" dirty="0" smtClean="0">
                <a:latin typeface="Times New Roman" charset="0"/>
                <a:ea typeface="MS PGothic" charset="-128"/>
              </a:rPr>
              <a:t>                       E</a:t>
            </a:r>
            <a:r>
              <a:rPr lang="en-US" altLang="en-US" dirty="0" smtClean="0">
                <a:latin typeface="Times New Roman" charset="0"/>
                <a:ea typeface="MS PGothic" charset="-128"/>
              </a:rPr>
              <a:t>ach side has </a:t>
            </a:r>
            <a:r>
              <a:rPr lang="en-US" altLang="en-US" dirty="0">
                <a:latin typeface="Times New Roman" charset="0"/>
                <a:ea typeface="MS PGothic" charset="-128"/>
              </a:rPr>
              <a:t>an upper chamber (atrium) to</a:t>
            </a:r>
            <a:r>
              <a:rPr lang="en-US" altLang="en-US" b="1" i="1" dirty="0">
                <a:latin typeface="Times New Roman" charset="0"/>
                <a:ea typeface="MS PGothic" charset="-128"/>
              </a:rPr>
              <a:t> receive </a:t>
            </a:r>
            <a:r>
              <a:rPr lang="en-US" altLang="en-US" dirty="0">
                <a:latin typeface="Times New Roman" charset="0"/>
                <a:ea typeface="MS PGothic" charset="-128"/>
              </a:rPr>
              <a:t>incoming blood and a lower chamber (ventricle) to </a:t>
            </a:r>
            <a:r>
              <a:rPr lang="en-US" altLang="en-US" b="1" i="1" dirty="0" smtClean="0">
                <a:latin typeface="Times New Roman" charset="0"/>
                <a:ea typeface="MS PGothic" charset="-128"/>
              </a:rPr>
              <a:t>send</a:t>
            </a:r>
            <a:r>
              <a:rPr lang="en-US" altLang="en-US" dirty="0" smtClean="0">
                <a:latin typeface="Times New Roman" charset="0"/>
                <a:ea typeface="MS PGothic" charset="-128"/>
              </a:rPr>
              <a:t> </a:t>
            </a:r>
            <a:r>
              <a:rPr lang="en-US" altLang="en-US" dirty="0">
                <a:latin typeface="Times New Roman" charset="0"/>
                <a:ea typeface="MS PGothic" charset="-128"/>
              </a:rPr>
              <a:t>outgoing blood.</a:t>
            </a:r>
            <a:endParaRPr lang="en-IN" altLang="en-US" dirty="0">
              <a:latin typeface="Times New Roman" charset="0"/>
              <a:ea typeface="MS PGothic" charset="-128"/>
            </a:endParaRPr>
          </a:p>
        </p:txBody>
      </p:sp>
      <p:sp>
        <p:nvSpPr>
          <p:cNvPr id="149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C87EB8B-6C23-8A40-96BD-4639DAEFB7DA}" type="slidenum">
              <a:rPr lang="en-US" altLang="en-US" sz="1200"/>
              <a:pPr eaLnBrk="1" hangingPunct="1"/>
              <a:t>10</a:t>
            </a:fld>
            <a:endParaRPr lang="en-US" altLang="en-US" sz="1200" dirty="0"/>
          </a:p>
        </p:txBody>
      </p:sp>
    </p:spTree>
    <p:extLst>
      <p:ext uri="{BB962C8B-B14F-4D97-AF65-F5344CB8AC3E}">
        <p14:creationId xmlns:p14="http://schemas.microsoft.com/office/powerpoint/2010/main" val="29625421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69</a:t>
            </a:r>
            <a:endParaRPr lang="en-US" dirty="0"/>
          </a:p>
        </p:txBody>
      </p:sp>
      <p:sp>
        <p:nvSpPr>
          <p:cNvPr id="4" name="Slide Number Placeholder 3"/>
          <p:cNvSpPr>
            <a:spLocks noGrp="1"/>
          </p:cNvSpPr>
          <p:nvPr>
            <p:ph type="sldNum" sz="quarter" idx="10"/>
          </p:nvPr>
        </p:nvSpPr>
        <p:spPr/>
        <p:txBody>
          <a:bodyPr/>
          <a:lstStyle/>
          <a:p>
            <a:fld id="{7E7E9131-8EBD-6845-9904-40011397DC3F}" type="slidenum">
              <a:rPr lang="en-US" altLang="en-US" smtClean="0"/>
              <a:pPr/>
              <a:t>119</a:t>
            </a:fld>
            <a:endParaRPr lang="en-US" altLang="en-US"/>
          </a:p>
        </p:txBody>
      </p:sp>
    </p:spTree>
    <p:extLst>
      <p:ext uri="{BB962C8B-B14F-4D97-AF65-F5344CB8AC3E}">
        <p14:creationId xmlns:p14="http://schemas.microsoft.com/office/powerpoint/2010/main" val="153042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77</a:t>
            </a:r>
            <a:endParaRPr lang="en-US" dirty="0"/>
          </a:p>
        </p:txBody>
      </p:sp>
      <p:sp>
        <p:nvSpPr>
          <p:cNvPr id="4" name="Slide Number Placeholder 3"/>
          <p:cNvSpPr>
            <a:spLocks noGrp="1"/>
          </p:cNvSpPr>
          <p:nvPr>
            <p:ph type="sldNum" sz="quarter" idx="10"/>
          </p:nvPr>
        </p:nvSpPr>
        <p:spPr/>
        <p:txBody>
          <a:bodyPr/>
          <a:lstStyle/>
          <a:p>
            <a:fld id="{7E7E9131-8EBD-6845-9904-40011397DC3F}" type="slidenum">
              <a:rPr lang="en-US" altLang="en-US" smtClean="0"/>
              <a:pPr/>
              <a:t>123</a:t>
            </a:fld>
            <a:endParaRPr lang="en-US" altLang="en-US"/>
          </a:p>
        </p:txBody>
      </p:sp>
    </p:spTree>
    <p:extLst>
      <p:ext uri="{BB962C8B-B14F-4D97-AF65-F5344CB8AC3E}">
        <p14:creationId xmlns:p14="http://schemas.microsoft.com/office/powerpoint/2010/main" val="312633435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62</a:t>
            </a:r>
            <a:endParaRPr lang="en-US" dirty="0"/>
          </a:p>
        </p:txBody>
      </p:sp>
      <p:sp>
        <p:nvSpPr>
          <p:cNvPr id="4" name="Slide Number Placeholder 3"/>
          <p:cNvSpPr>
            <a:spLocks noGrp="1"/>
          </p:cNvSpPr>
          <p:nvPr>
            <p:ph type="sldNum" sz="quarter" idx="10"/>
          </p:nvPr>
        </p:nvSpPr>
        <p:spPr/>
        <p:txBody>
          <a:bodyPr/>
          <a:lstStyle/>
          <a:p>
            <a:fld id="{7E7E9131-8EBD-6845-9904-40011397DC3F}" type="slidenum">
              <a:rPr lang="en-US" altLang="en-US" smtClean="0"/>
              <a:pPr/>
              <a:t>127</a:t>
            </a:fld>
            <a:endParaRPr lang="en-US" altLang="en-US"/>
          </a:p>
        </p:txBody>
      </p:sp>
    </p:spTree>
    <p:extLst>
      <p:ext uri="{BB962C8B-B14F-4D97-AF65-F5344CB8AC3E}">
        <p14:creationId xmlns:p14="http://schemas.microsoft.com/office/powerpoint/2010/main" val="47881532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SLIDE 61</a:t>
            </a:r>
            <a:endParaRPr lang="en-US"/>
          </a:p>
        </p:txBody>
      </p:sp>
      <p:sp>
        <p:nvSpPr>
          <p:cNvPr id="4" name="Slide Number Placeholder 3"/>
          <p:cNvSpPr>
            <a:spLocks noGrp="1"/>
          </p:cNvSpPr>
          <p:nvPr>
            <p:ph type="sldNum" sz="quarter" idx="10"/>
          </p:nvPr>
        </p:nvSpPr>
        <p:spPr/>
        <p:txBody>
          <a:bodyPr/>
          <a:lstStyle/>
          <a:p>
            <a:fld id="{7E7E9131-8EBD-6845-9904-40011397DC3F}" type="slidenum">
              <a:rPr lang="en-US" altLang="en-US" smtClean="0"/>
              <a:pPr/>
              <a:t>131</a:t>
            </a:fld>
            <a:endParaRPr lang="en-US" altLang="en-US"/>
          </a:p>
        </p:txBody>
      </p:sp>
    </p:spTree>
    <p:extLst>
      <p:ext uri="{BB962C8B-B14F-4D97-AF65-F5344CB8AC3E}">
        <p14:creationId xmlns:p14="http://schemas.microsoft.com/office/powerpoint/2010/main" val="4009710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150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figure on this slide illustrates the heart. </a:t>
            </a:r>
          </a:p>
        </p:txBody>
      </p:sp>
      <p:sp>
        <p:nvSpPr>
          <p:cNvPr id="150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D8716C4-21A1-DF4F-BA80-1F119C4BF8EA}" type="slidenum">
              <a:rPr lang="en-US" altLang="en-US" sz="1200"/>
              <a:pPr eaLnBrk="1" hangingPunct="1"/>
              <a:t>11</a:t>
            </a:fld>
            <a:endParaRPr lang="en-US" altLang="en-US" sz="1200" dirty="0"/>
          </a:p>
        </p:txBody>
      </p:sp>
    </p:spTree>
    <p:extLst>
      <p:ext uri="{BB962C8B-B14F-4D97-AF65-F5344CB8AC3E}">
        <p14:creationId xmlns:p14="http://schemas.microsoft.com/office/powerpoint/2010/main" val="1277430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ln/>
        </p:spPr>
      </p:sp>
      <p:sp>
        <p:nvSpPr>
          <p:cNvPr id="151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Blood leaves each of the four chambers of the heart through one-way valves, which keep the blood moving through the circulatory system in the proper direction.</a:t>
            </a:r>
            <a:endParaRPr lang="en-IN" altLang="en-US" dirty="0">
              <a:latin typeface="Times New Roman" charset="0"/>
              <a:ea typeface="MS PGothic" charset="-128"/>
            </a:endParaRPr>
          </a:p>
          <a:p>
            <a:r>
              <a:rPr lang="en-US" altLang="en-US" dirty="0">
                <a:latin typeface="Times New Roman" charset="0"/>
                <a:ea typeface="MS PGothic" charset="-128"/>
              </a:rPr>
              <a:t>3. The aorta, the body’s main artery, receives blood ejected from the left ventricle and delivers it to all other arteries that supply the body’s tissues.</a:t>
            </a:r>
            <a:endParaRPr lang="en-IN" altLang="en-US" dirty="0">
              <a:latin typeface="Times New Roman" charset="0"/>
              <a:ea typeface="MS PGothic" charset="-128"/>
            </a:endParaRPr>
          </a:p>
        </p:txBody>
      </p:sp>
      <p:sp>
        <p:nvSpPr>
          <p:cNvPr id="151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A1350B0-DB49-6540-A3F1-884B3E47DC80}" type="slidenum">
              <a:rPr lang="en-US" altLang="en-US" sz="1200"/>
              <a:pPr eaLnBrk="1" hangingPunct="1"/>
              <a:t>12</a:t>
            </a:fld>
            <a:endParaRPr lang="en-US" altLang="en-US" sz="1200" dirty="0"/>
          </a:p>
        </p:txBody>
      </p:sp>
    </p:spTree>
    <p:extLst>
      <p:ext uri="{BB962C8B-B14F-4D97-AF65-F5344CB8AC3E}">
        <p14:creationId xmlns:p14="http://schemas.microsoft.com/office/powerpoint/2010/main" val="13809154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a:ln/>
        </p:spPr>
      </p:sp>
      <p:sp>
        <p:nvSpPr>
          <p:cNvPr id="152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Times New Roman" charset="0"/>
                <a:ea typeface="MS PGothic" charset="-128"/>
              </a:rPr>
              <a:t>The </a:t>
            </a:r>
            <a:r>
              <a:rPr lang="en-US" altLang="en-US" dirty="0">
                <a:latin typeface="Times New Roman" charset="0"/>
                <a:ea typeface="MS PGothic" charset="-128"/>
              </a:rPr>
              <a:t>figures on this slide illustrate how blood circulates through the heart. A. The right side of the heart receives oxygen-poor blood from the venous circulation. B. The left side of the heart receives oxygen-rich blood from the lungs through the pulmonary veins. </a:t>
            </a:r>
          </a:p>
        </p:txBody>
      </p:sp>
      <p:sp>
        <p:nvSpPr>
          <p:cNvPr id="152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CCA6D43-29F9-E543-98FB-69570830F4AE}" type="slidenum">
              <a:rPr lang="en-US" altLang="en-US" sz="1200"/>
              <a:pPr eaLnBrk="1" hangingPunct="1"/>
              <a:t>13</a:t>
            </a:fld>
            <a:endParaRPr lang="en-US" altLang="en-US" sz="1200" dirty="0"/>
          </a:p>
        </p:txBody>
      </p:sp>
    </p:spTree>
    <p:extLst>
      <p:ext uri="{BB962C8B-B14F-4D97-AF65-F5344CB8AC3E}">
        <p14:creationId xmlns:p14="http://schemas.microsoft.com/office/powerpoint/2010/main" val="11903294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ln/>
        </p:spPr>
      </p:sp>
      <p:sp>
        <p:nvSpPr>
          <p:cNvPr id="153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The heart’s electrical system controls heart rate and coordinates the work of the atria and ventricles.</a:t>
            </a:r>
            <a:endParaRPr lang="en-IN" altLang="en-US" dirty="0">
              <a:latin typeface="Times New Roman" charset="0"/>
              <a:ea typeface="MS PGothic" charset="-128"/>
            </a:endParaRPr>
          </a:p>
          <a:p>
            <a:r>
              <a:rPr lang="en-US" altLang="en-US" dirty="0">
                <a:latin typeface="Times New Roman" charset="0"/>
                <a:ea typeface="MS PGothic" charset="-128"/>
              </a:rPr>
              <a:t>	1. The heart generates its own electrical impulse, starting at the sinus node.</a:t>
            </a:r>
            <a:endParaRPr lang="en-IN" altLang="en-US" dirty="0">
              <a:latin typeface="Times New Roman" charset="0"/>
              <a:ea typeface="MS PGothic" charset="-128"/>
            </a:endParaRPr>
          </a:p>
          <a:p>
            <a:r>
              <a:rPr lang="en-US" altLang="en-US" dirty="0">
                <a:latin typeface="Times New Roman" charset="0"/>
                <a:ea typeface="MS PGothic" charset="-128"/>
              </a:rPr>
              <a:t>	2. The impulse passes from the atria to the ventricles</a:t>
            </a:r>
            <a:r>
              <a:rPr lang="en-US" altLang="en-US" dirty="0" smtClean="0">
                <a:latin typeface="Times New Roman" charset="0"/>
                <a:ea typeface="MS PGothic" charset="-128"/>
              </a:rPr>
              <a:t>. Sinus </a:t>
            </a:r>
            <a:r>
              <a:rPr lang="en-US" altLang="en-US" dirty="0" err="1" smtClean="0">
                <a:latin typeface="Times New Roman" charset="0"/>
                <a:ea typeface="MS PGothic" charset="-128"/>
              </a:rPr>
              <a:t>node+Atria</a:t>
            </a:r>
            <a:r>
              <a:rPr lang="en-US" altLang="en-US" dirty="0" smtClean="0">
                <a:latin typeface="Times New Roman" charset="0"/>
                <a:ea typeface="MS PGothic" charset="-128"/>
              </a:rPr>
              <a:t>=Sinoatrial</a:t>
            </a:r>
            <a:r>
              <a:rPr lang="en-US" altLang="en-US" baseline="0" dirty="0" smtClean="0">
                <a:latin typeface="Times New Roman" charset="0"/>
                <a:ea typeface="MS PGothic" charset="-128"/>
              </a:rPr>
              <a:t> Node</a:t>
            </a:r>
            <a:endParaRPr lang="en-IN" altLang="en-US" dirty="0">
              <a:latin typeface="Times New Roman" charset="0"/>
              <a:ea typeface="MS PGothic" charset="-128"/>
            </a:endParaRPr>
          </a:p>
          <a:p>
            <a:r>
              <a:rPr lang="en-US" altLang="en-US" dirty="0">
                <a:latin typeface="Times New Roman" charset="0"/>
                <a:ea typeface="MS PGothic" charset="-128"/>
              </a:rPr>
              <a:t>C. Automaticity allows spontaneous contraction without a stimulus from a nerve source. </a:t>
            </a:r>
            <a:r>
              <a:rPr lang="en-US" altLang="en-US" dirty="0" smtClean="0">
                <a:latin typeface="Times New Roman" charset="0"/>
                <a:ea typeface="MS PGothic" charset="-128"/>
              </a:rPr>
              <a:t>This is a special characteristic of the cardiac muscle not found in any other muscle cell. </a:t>
            </a:r>
            <a:endParaRPr lang="en-IN" altLang="en-US" dirty="0">
              <a:latin typeface="Times New Roman" charset="0"/>
              <a:ea typeface="MS PGothic" charset="-128"/>
            </a:endParaRPr>
          </a:p>
          <a:p>
            <a:r>
              <a:rPr lang="en-US" altLang="en-US" dirty="0">
                <a:latin typeface="Times New Roman" charset="0"/>
                <a:ea typeface="MS PGothic" charset="-128"/>
              </a:rPr>
              <a:t>	1. </a:t>
            </a:r>
            <a:r>
              <a:rPr lang="en-US" altLang="en-US" dirty="0" smtClean="0">
                <a:latin typeface="Times New Roman" charset="0"/>
                <a:ea typeface="MS PGothic" charset="-128"/>
              </a:rPr>
              <a:t>Normal</a:t>
            </a:r>
            <a:r>
              <a:rPr lang="en-US" altLang="en-US" baseline="0" dirty="0" smtClean="0">
                <a:latin typeface="Times New Roman" charset="0"/>
                <a:ea typeface="MS PGothic" charset="-128"/>
              </a:rPr>
              <a:t> impulses of the heart </a:t>
            </a:r>
            <a:r>
              <a:rPr lang="en-US" altLang="en-US" dirty="0" smtClean="0">
                <a:latin typeface="Times New Roman" charset="0"/>
                <a:ea typeface="MS PGothic" charset="-128"/>
              </a:rPr>
              <a:t>start at the sinoatrial node. As </a:t>
            </a:r>
            <a:r>
              <a:rPr lang="en-US" altLang="en-US" dirty="0">
                <a:latin typeface="Times New Roman" charset="0"/>
                <a:ea typeface="MS PGothic" charset="-128"/>
              </a:rPr>
              <a:t>long as impulses come from the sinoatrial node, the other myocardial cells will contract when the impulse reaches them. </a:t>
            </a:r>
            <a:endParaRPr lang="en-IN" altLang="en-US" dirty="0">
              <a:latin typeface="Times New Roman" charset="0"/>
              <a:ea typeface="MS PGothic" charset="-128"/>
            </a:endParaRPr>
          </a:p>
          <a:p>
            <a:r>
              <a:rPr lang="en-US" altLang="en-US" dirty="0">
                <a:latin typeface="Times New Roman" charset="0"/>
                <a:ea typeface="MS PGothic" charset="-128"/>
              </a:rPr>
              <a:t>	2. If no impulse arrives, however, the other myocardial cells are capable of creating their own impulses and stimulating a </a:t>
            </a:r>
            <a:r>
              <a:rPr lang="en-US" altLang="en-US" dirty="0" smtClean="0">
                <a:latin typeface="Times New Roman" charset="0"/>
                <a:ea typeface="MS PGothic" charset="-128"/>
              </a:rPr>
              <a:t>contraction</a:t>
            </a:r>
            <a:r>
              <a:rPr lang="en-US" altLang="en-US" baseline="0" dirty="0" smtClean="0">
                <a:latin typeface="Times New Roman" charset="0"/>
                <a:ea typeface="MS PGothic" charset="-128"/>
              </a:rPr>
              <a:t> of the heart.</a:t>
            </a:r>
            <a:endParaRPr lang="en-IN" altLang="en-US" dirty="0">
              <a:latin typeface="Times New Roman" charset="0"/>
              <a:ea typeface="MS PGothic" charset="-128"/>
            </a:endParaRPr>
          </a:p>
        </p:txBody>
      </p:sp>
      <p:sp>
        <p:nvSpPr>
          <p:cNvPr id="153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C73A5DB-A6DE-EA40-A03B-31031B8332C0}" type="slidenum">
              <a:rPr lang="en-US" altLang="en-US" sz="1200"/>
              <a:pPr eaLnBrk="1" hangingPunct="1"/>
              <a:t>14</a:t>
            </a:fld>
            <a:endParaRPr lang="en-US" altLang="en-US" sz="1200"/>
          </a:p>
        </p:txBody>
      </p:sp>
    </p:spTree>
    <p:extLst>
      <p:ext uri="{BB962C8B-B14F-4D97-AF65-F5344CB8AC3E}">
        <p14:creationId xmlns:p14="http://schemas.microsoft.com/office/powerpoint/2010/main" val="20573481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ln/>
        </p:spPr>
      </p:sp>
      <p:sp>
        <p:nvSpPr>
          <p:cNvPr id="154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figure on this slide illustrates the electrical conduction system of the heart</a:t>
            </a:r>
            <a:r>
              <a:rPr lang="en-US" altLang="en-US" dirty="0" smtClean="0">
                <a:latin typeface="Times New Roman" charset="0"/>
                <a:ea typeface="MS PGothic" charset="-128"/>
              </a:rPr>
              <a:t>.</a:t>
            </a:r>
          </a:p>
          <a:p>
            <a:endParaRPr lang="en-US" altLang="en-US" dirty="0" smtClean="0">
              <a:latin typeface="Times New Roman" charset="0"/>
              <a:ea typeface="MS PGothic" charset="-128"/>
            </a:endParaRPr>
          </a:p>
          <a:p>
            <a:r>
              <a:rPr lang="en-US" altLang="en-US" dirty="0" smtClean="0">
                <a:latin typeface="Times New Roman" charset="0"/>
                <a:ea typeface="MS PGothic" charset="-128"/>
              </a:rPr>
              <a:t>Normal</a:t>
            </a:r>
            <a:r>
              <a:rPr lang="en-US" altLang="en-US" baseline="0" dirty="0" smtClean="0">
                <a:latin typeface="Times New Roman" charset="0"/>
                <a:ea typeface="MS PGothic" charset="-128"/>
              </a:rPr>
              <a:t> electrical impulses start at the sinus node, which is in the upper part of the right atrium. It is also known as the sinoatrial (SA) node. The impulses travel across both atria , stimulating them to contract. Between the Atria and ventricles, the impulses cross a bridge of special electrical tissue called the atrioventricular (AV) node. Here the signal is slowed for about 1/10</a:t>
            </a:r>
            <a:r>
              <a:rPr lang="en-US" altLang="en-US" baseline="30000" dirty="0" smtClean="0">
                <a:latin typeface="Times New Roman" charset="0"/>
                <a:ea typeface="MS PGothic" charset="-128"/>
              </a:rPr>
              <a:t>th</a:t>
            </a:r>
            <a:r>
              <a:rPr lang="en-US" altLang="en-US" baseline="0" dirty="0" smtClean="0">
                <a:latin typeface="Times New Roman" charset="0"/>
                <a:ea typeface="MS PGothic" charset="-128"/>
              </a:rPr>
              <a:t> -2/10</a:t>
            </a:r>
            <a:r>
              <a:rPr lang="en-US" altLang="en-US" baseline="30000" dirty="0" smtClean="0">
                <a:latin typeface="Times New Roman" charset="0"/>
                <a:ea typeface="MS PGothic" charset="-128"/>
              </a:rPr>
              <a:t>th</a:t>
            </a:r>
            <a:r>
              <a:rPr lang="en-US" altLang="en-US" baseline="0" dirty="0" smtClean="0">
                <a:latin typeface="Times New Roman" charset="0"/>
                <a:ea typeface="MS PGothic" charset="-128"/>
              </a:rPr>
              <a:t>’s of a second to allow blood time to pass from the atria to the ventricles. The impulses then exit the atrioventricular node and spread throughout both ventricles via the bundle of His, the right and left bundle branches, and the </a:t>
            </a:r>
            <a:r>
              <a:rPr lang="en-US" altLang="en-US" baseline="0" dirty="0" err="1" smtClean="0">
                <a:latin typeface="Times New Roman" charset="0"/>
                <a:ea typeface="MS PGothic" charset="-128"/>
              </a:rPr>
              <a:t>Perkinje</a:t>
            </a:r>
            <a:r>
              <a:rPr lang="en-US" altLang="en-US" baseline="0" dirty="0" smtClean="0">
                <a:latin typeface="Times New Roman" charset="0"/>
                <a:ea typeface="MS PGothic" charset="-128"/>
              </a:rPr>
              <a:t> fibers, causing the </a:t>
            </a:r>
            <a:r>
              <a:rPr lang="en-US" altLang="en-US" baseline="0" dirty="0" err="1" smtClean="0">
                <a:latin typeface="Times New Roman" charset="0"/>
                <a:ea typeface="MS PGothic" charset="-128"/>
              </a:rPr>
              <a:t>ventricluar</a:t>
            </a:r>
            <a:r>
              <a:rPr lang="en-US" altLang="en-US" baseline="0" dirty="0" smtClean="0">
                <a:latin typeface="Times New Roman" charset="0"/>
                <a:ea typeface="MS PGothic" charset="-128"/>
              </a:rPr>
              <a:t> muscle cells to contract.</a:t>
            </a:r>
            <a:endParaRPr lang="en-US" altLang="en-US" dirty="0" smtClean="0">
              <a:latin typeface="Times New Roman" charset="0"/>
              <a:ea typeface="MS PGothic" charset="-128"/>
            </a:endParaRPr>
          </a:p>
          <a:p>
            <a:r>
              <a:rPr lang="en-US" altLang="en-US" dirty="0" smtClean="0">
                <a:latin typeface="Times New Roman" charset="0"/>
                <a:ea typeface="MS PGothic" charset="-128"/>
              </a:rPr>
              <a:t> </a:t>
            </a:r>
            <a:endParaRPr lang="en-US" altLang="en-US" dirty="0">
              <a:latin typeface="Times New Roman" charset="0"/>
              <a:ea typeface="MS PGothic" charset="-128"/>
            </a:endParaRPr>
          </a:p>
        </p:txBody>
      </p:sp>
      <p:sp>
        <p:nvSpPr>
          <p:cNvPr id="154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4BA4DBE-771A-9B4D-BDB7-EA676C57EEC6}" type="slidenum">
              <a:rPr lang="en-US" altLang="en-US" sz="1200"/>
              <a:pPr eaLnBrk="1" hangingPunct="1"/>
              <a:t>15</a:t>
            </a:fld>
            <a:endParaRPr lang="en-US" altLang="en-US" sz="1200"/>
          </a:p>
        </p:txBody>
      </p:sp>
    </p:spTree>
    <p:extLst>
      <p:ext uri="{BB962C8B-B14F-4D97-AF65-F5344CB8AC3E}">
        <p14:creationId xmlns:p14="http://schemas.microsoft.com/office/powerpoint/2010/main" val="1215887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The autonomic nervous system (ANS) controls involuntary activities of the body.</a:t>
            </a:r>
            <a:endParaRPr lang="en-IN" altLang="en-US" dirty="0">
              <a:latin typeface="Times New Roman" charset="0"/>
              <a:ea typeface="MS PGothic" charset="-128"/>
            </a:endParaRPr>
          </a:p>
          <a:p>
            <a:r>
              <a:rPr lang="en-US" altLang="en-US" dirty="0">
                <a:latin typeface="Times New Roman" charset="0"/>
                <a:ea typeface="MS PGothic" charset="-128"/>
              </a:rPr>
              <a:t>	1. The ANS has two parts, which normally balance one another.</a:t>
            </a:r>
            <a:endParaRPr lang="en-IN" altLang="en-US" dirty="0">
              <a:latin typeface="Times New Roman" charset="0"/>
              <a:ea typeface="MS PGothic" charset="-128"/>
            </a:endParaRPr>
          </a:p>
          <a:p>
            <a:r>
              <a:rPr lang="en-US" altLang="en-US" dirty="0">
                <a:latin typeface="Times New Roman" charset="0"/>
                <a:ea typeface="MS PGothic" charset="-128"/>
              </a:rPr>
              <a:t>		a. Sympathetic nervous system</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“fight-or-flight” system</a:t>
            </a:r>
            <a:endParaRPr lang="en-IN" altLang="en-US" dirty="0">
              <a:latin typeface="Times New Roman" charset="0"/>
              <a:ea typeface="MS PGothic" charset="-128"/>
            </a:endParaRPr>
          </a:p>
          <a:p>
            <a:r>
              <a:rPr lang="en-US" altLang="en-US" dirty="0">
                <a:latin typeface="Times New Roman" charset="0"/>
                <a:ea typeface="MS PGothic" charset="-128"/>
              </a:rPr>
              <a:t>			ii. Speeds up heart rate, increases respiratory rate and depth, dilates blood vessels in the muscle,; and constricts blood vessels in the digestive system</a:t>
            </a:r>
            <a:endParaRPr lang="en-IN" altLang="en-US" dirty="0">
              <a:latin typeface="Times New Roman" charset="0"/>
              <a:ea typeface="MS PGothic" charset="-128"/>
            </a:endParaRPr>
          </a:p>
          <a:p>
            <a:r>
              <a:rPr lang="en-US" altLang="en-US" dirty="0">
                <a:latin typeface="Times New Roman" charset="0"/>
                <a:ea typeface="MS PGothic" charset="-128"/>
              </a:rPr>
              <a:t>			iii. In times of stress, this system takes control.</a:t>
            </a:r>
            <a:endParaRPr lang="en-IN" altLang="en-US" dirty="0">
              <a:latin typeface="Times New Roman" charset="0"/>
              <a:ea typeface="MS PGothic" charset="-128"/>
            </a:endParaRPr>
          </a:p>
          <a:p>
            <a:r>
              <a:rPr lang="en-US" altLang="en-US" dirty="0">
                <a:latin typeface="Times New Roman" charset="0"/>
                <a:ea typeface="MS PGothic" charset="-128"/>
              </a:rPr>
              <a:t>		b. Parasympathetic nervous system</a:t>
            </a:r>
            <a:endParaRPr lang="en-IN" altLang="en-US" dirty="0">
              <a:latin typeface="Times New Roman" charset="0"/>
              <a:ea typeface="MS PGothic" charset="-128"/>
            </a:endParaRPr>
          </a:p>
          <a:p>
            <a:r>
              <a:rPr lang="en-US" altLang="en-US" dirty="0">
                <a:latin typeface="Times New Roman" charset="0"/>
                <a:ea typeface="MS PGothic" charset="-128"/>
              </a:rPr>
              <a:t>			ii. Slows heart and respiratory rates, constricts blood vessels in the muscles, and dilates blood vessels in the digestive system</a:t>
            </a:r>
            <a:endParaRPr lang="en-IN" altLang="en-US" dirty="0">
              <a:latin typeface="Times New Roman" charset="0"/>
              <a:ea typeface="MS PGothic" charset="-128"/>
            </a:endParaRPr>
          </a:p>
          <a:p>
            <a:r>
              <a:rPr lang="en-US" altLang="en-US" dirty="0">
                <a:latin typeface="Times New Roman" charset="0"/>
                <a:ea typeface="MS PGothic" charset="-128"/>
              </a:rPr>
              <a:t>			iii. In times of relaxation, this system takes control</a:t>
            </a:r>
            <a:r>
              <a:rPr lang="en-US" altLang="en-US" dirty="0" smtClean="0">
                <a:latin typeface="Times New Roman" charset="0"/>
                <a:ea typeface="MS PGothic" charset="-128"/>
              </a:rPr>
              <a:t>.</a:t>
            </a:r>
          </a:p>
          <a:p>
            <a:r>
              <a:rPr lang="en-US" altLang="en-US" dirty="0" smtClean="0">
                <a:latin typeface="Times New Roman" charset="0"/>
                <a:ea typeface="MS PGothic" charset="-128"/>
              </a:rPr>
              <a:t>                                                     </a:t>
            </a:r>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155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4D5F20E-264D-6E4A-AE68-9D97EB872D3B}" type="slidenum">
              <a:rPr lang="en-US" altLang="en-US" sz="1200"/>
              <a:pPr eaLnBrk="1" hangingPunct="1"/>
              <a:t>16</a:t>
            </a:fld>
            <a:endParaRPr lang="en-US" altLang="en-US" sz="1200"/>
          </a:p>
        </p:txBody>
      </p:sp>
    </p:spTree>
    <p:extLst>
      <p:ext uri="{BB962C8B-B14F-4D97-AF65-F5344CB8AC3E}">
        <p14:creationId xmlns:p14="http://schemas.microsoft.com/office/powerpoint/2010/main" val="2119202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The myocardium must have a continuous supply of oxygen and nutrients to pump blood</a:t>
            </a:r>
            <a:r>
              <a:rPr lang="en-US" altLang="en-US" dirty="0" smtClean="0">
                <a:latin typeface="Times New Roman" charset="0"/>
                <a:ea typeface="MS PGothic" charset="-128"/>
              </a:rPr>
              <a:t>. During times of increased physical exertion or stress, the myocardium requires more oxygen. Increased </a:t>
            </a:r>
            <a:r>
              <a:rPr lang="en-US" altLang="en-US" dirty="0">
                <a:latin typeface="Times New Roman" charset="0"/>
                <a:ea typeface="MS PGothic" charset="-128"/>
              </a:rPr>
              <a:t>oxygen demand </a:t>
            </a:r>
            <a:r>
              <a:rPr lang="en-US" altLang="en-US" dirty="0" smtClean="0">
                <a:latin typeface="Times New Roman" charset="0"/>
                <a:ea typeface="MS PGothic" charset="-128"/>
              </a:rPr>
              <a:t>means the heart must increase cardiac out put in order to meet the increased metabolic requirements of the body. </a:t>
            </a:r>
          </a:p>
          <a:p>
            <a:endParaRPr lang="en-US" altLang="en-US" dirty="0" smtClean="0">
              <a:latin typeface="Times New Roman" charset="0"/>
              <a:ea typeface="MS PGothic" charset="-128"/>
            </a:endParaRPr>
          </a:p>
          <a:p>
            <a:r>
              <a:rPr lang="en-US" altLang="en-US" dirty="0" smtClean="0">
                <a:latin typeface="Times New Roman" charset="0"/>
                <a:ea typeface="MS PGothic" charset="-128"/>
              </a:rPr>
              <a:t>F</a:t>
            </a:r>
            <a:r>
              <a:rPr lang="en-US" altLang="en-US" dirty="0">
                <a:latin typeface="Times New Roman" charset="0"/>
                <a:ea typeface="MS PGothic" charset="-128"/>
              </a:rPr>
              <a:t>. </a:t>
            </a:r>
            <a:r>
              <a:rPr lang="en-US" altLang="en-US" dirty="0" smtClean="0">
                <a:latin typeface="Times New Roman" charset="0"/>
                <a:ea typeface="MS PGothic" charset="-128"/>
              </a:rPr>
              <a:t>Cardiac output is increased by increasing the heart rate or stroke volume. Stroke </a:t>
            </a:r>
            <a:r>
              <a:rPr lang="en-US" altLang="en-US" dirty="0">
                <a:latin typeface="Times New Roman" charset="0"/>
                <a:ea typeface="MS PGothic" charset="-128"/>
              </a:rPr>
              <a:t>volume describes the volume of blood ejected with each ventricular contraction</a:t>
            </a:r>
            <a:r>
              <a:rPr lang="en-US" altLang="en-US" dirty="0" smtClean="0">
                <a:latin typeface="Times New Roman" charset="0"/>
                <a:ea typeface="MS PGothic" charset="-128"/>
              </a:rPr>
              <a:t>. This is what you are</a:t>
            </a:r>
            <a:r>
              <a:rPr lang="en-US" altLang="en-US" baseline="0" dirty="0" smtClean="0">
                <a:latin typeface="Times New Roman" charset="0"/>
                <a:ea typeface="MS PGothic" charset="-128"/>
              </a:rPr>
              <a:t> feeling when you palpate a pulse or take a blood pressure.</a:t>
            </a:r>
            <a:endParaRPr lang="en-US" altLang="en-US" dirty="0" smtClean="0">
              <a:latin typeface="Times New Roman" charset="0"/>
              <a:ea typeface="MS PGothic" charset="-128"/>
            </a:endParaRPr>
          </a:p>
          <a:p>
            <a:r>
              <a:rPr lang="en-US" altLang="en-US" dirty="0" smtClean="0">
                <a:latin typeface="Times New Roman" charset="0"/>
                <a:ea typeface="MS PGothic" charset="-128"/>
              </a:rPr>
              <a:t> </a:t>
            </a:r>
          </a:p>
          <a:p>
            <a:r>
              <a:rPr lang="en-US" altLang="en-US" dirty="0">
                <a:latin typeface="Times New Roman" charset="0"/>
                <a:ea typeface="MS PGothic" charset="-128"/>
              </a:rPr>
              <a:t>	</a:t>
            </a:r>
            <a:endParaRPr lang="en-US" altLang="en-US" dirty="0" smtClean="0">
              <a:latin typeface="Times New Roman" charset="0"/>
              <a:ea typeface="MS PGothic" charset="-128"/>
            </a:endParaRPr>
          </a:p>
          <a:p>
            <a:r>
              <a:rPr lang="en-US" altLang="en-US" dirty="0" smtClean="0">
                <a:latin typeface="Times New Roman" charset="0"/>
                <a:ea typeface="MS PGothic" charset="-128"/>
              </a:rPr>
              <a:t>In the normal heart ,increased oxygen demand of the myocardium itself is supplied when the coronary arteries dilate, thereby increasing blood flow.</a:t>
            </a:r>
            <a:endParaRPr lang="en-IN" altLang="en-US" dirty="0">
              <a:latin typeface="Times New Roman" charset="0"/>
              <a:ea typeface="MS PGothic" charset="-128"/>
            </a:endParaRPr>
          </a:p>
        </p:txBody>
      </p:sp>
      <p:sp>
        <p:nvSpPr>
          <p:cNvPr id="156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0BC2E34-DE1A-4B4B-AB59-F62BD3A888A2}" type="slidenum">
              <a:rPr lang="en-US" altLang="en-US" sz="1200"/>
              <a:pPr eaLnBrk="1" hangingPunct="1"/>
              <a:t>17</a:t>
            </a:fld>
            <a:endParaRPr lang="en-US" altLang="en-US" sz="1200"/>
          </a:p>
        </p:txBody>
      </p:sp>
    </p:spTree>
    <p:extLst>
      <p:ext uri="{BB962C8B-B14F-4D97-AF65-F5344CB8AC3E}">
        <p14:creationId xmlns:p14="http://schemas.microsoft.com/office/powerpoint/2010/main" val="1413947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The coronary arteries are blood vessels that supply blood to heart muscle.</a:t>
            </a:r>
            <a:endParaRPr lang="en-IN" altLang="en-US" dirty="0">
              <a:latin typeface="Times New Roman" charset="0"/>
              <a:ea typeface="MS PGothic" charset="-128"/>
            </a:endParaRPr>
          </a:p>
          <a:p>
            <a:r>
              <a:rPr lang="en-US" altLang="en-US" dirty="0">
                <a:latin typeface="Times New Roman" charset="0"/>
                <a:ea typeface="MS PGothic" charset="-128"/>
              </a:rPr>
              <a:t>	1. They start at the first part of the aorta, just above the aortic valve.</a:t>
            </a:r>
            <a:endParaRPr lang="en-IN" altLang="en-US" dirty="0">
              <a:latin typeface="Times New Roman" charset="0"/>
              <a:ea typeface="MS PGothic" charset="-128"/>
            </a:endParaRPr>
          </a:p>
          <a:p>
            <a:r>
              <a:rPr lang="en-US" altLang="en-US" dirty="0">
                <a:latin typeface="Times New Roman" charset="0"/>
                <a:ea typeface="MS PGothic" charset="-128"/>
              </a:rPr>
              <a:t>	2. The right coronary artery supplies blood to the right atrium and right ventricle and, in most people, the inferior wall of the left ventricle.</a:t>
            </a:r>
            <a:endParaRPr lang="en-IN" altLang="en-US" dirty="0">
              <a:latin typeface="Times New Roman" charset="0"/>
              <a:ea typeface="MS PGothic" charset="-128"/>
            </a:endParaRPr>
          </a:p>
          <a:p>
            <a:r>
              <a:rPr lang="en-US" altLang="en-US" dirty="0">
                <a:latin typeface="Times New Roman" charset="0"/>
                <a:ea typeface="MS PGothic" charset="-128"/>
              </a:rPr>
              <a:t>	3. The left coronary artery supplies blood to the left atrium and left ventricle and divides into two major branches just a short distance from the aorta</a:t>
            </a:r>
            <a:r>
              <a:rPr lang="en-US" altLang="en-US" dirty="0" smtClean="0">
                <a:latin typeface="Times New Roman" charset="0"/>
                <a:ea typeface="MS PGothic" charset="-128"/>
              </a:rPr>
              <a:t>.</a:t>
            </a:r>
          </a:p>
          <a:p>
            <a:r>
              <a:rPr lang="en-US" altLang="en-US" dirty="0" smtClean="0">
                <a:latin typeface="Times New Roman" charset="0"/>
                <a:ea typeface="MS PGothic" charset="-128"/>
              </a:rPr>
              <a:t>                   4.</a:t>
            </a:r>
            <a:r>
              <a:rPr lang="en-US" altLang="en-US" baseline="0" dirty="0" smtClean="0">
                <a:latin typeface="Times New Roman" charset="0"/>
                <a:ea typeface="MS PGothic" charset="-128"/>
              </a:rPr>
              <a:t> An occlusion of the coronary arteries results in acute myocardial infarction</a:t>
            </a:r>
            <a:endParaRPr lang="en-IN" altLang="en-US" dirty="0">
              <a:latin typeface="Times New Roman" charset="0"/>
              <a:ea typeface="MS PGothic" charset="-128"/>
            </a:endParaRPr>
          </a:p>
        </p:txBody>
      </p:sp>
      <p:sp>
        <p:nvSpPr>
          <p:cNvPr id="157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EF8F77E-E43B-EC4C-B8A7-24CDEFDD14BE}" type="slidenum">
              <a:rPr lang="en-US" altLang="en-US" sz="1200"/>
              <a:pPr eaLnBrk="1" hangingPunct="1"/>
              <a:t>18</a:t>
            </a:fld>
            <a:endParaRPr lang="en-US" altLang="en-US" sz="1200"/>
          </a:p>
        </p:txBody>
      </p:sp>
    </p:spTree>
    <p:extLst>
      <p:ext uri="{BB962C8B-B14F-4D97-AF65-F5344CB8AC3E}">
        <p14:creationId xmlns:p14="http://schemas.microsoft.com/office/powerpoint/2010/main" val="153678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ln/>
        </p:spPr>
      </p:sp>
      <p:sp>
        <p:nvSpPr>
          <p:cNvPr id="158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figure on this slide illustrates how the coronary arteries carry the blood supply to the heart. </a:t>
            </a:r>
            <a:endParaRPr lang="en-US" altLang="en-US" dirty="0" smtClean="0">
              <a:latin typeface="Times New Roman" charset="0"/>
              <a:ea typeface="MS PGothic" charset="-128"/>
            </a:endParaRPr>
          </a:p>
          <a:p>
            <a:endParaRPr lang="en-US" altLang="en-US" dirty="0" smtClean="0">
              <a:latin typeface="Times New Roman" charset="0"/>
              <a:ea typeface="MS PGothic" charset="-128"/>
            </a:endParaRPr>
          </a:p>
          <a:p>
            <a:r>
              <a:rPr lang="en-US" altLang="en-US" dirty="0" smtClean="0">
                <a:latin typeface="Times New Roman" charset="0"/>
                <a:ea typeface="MS PGothic" charset="-128"/>
              </a:rPr>
              <a:t>They start at the first part of the aorta, just above the aortic valve.</a:t>
            </a:r>
          </a:p>
          <a:p>
            <a:endParaRPr lang="en-US" altLang="en-US" dirty="0" smtClean="0">
              <a:latin typeface="Times New Roman" charset="0"/>
              <a:ea typeface="MS PGothic" charset="-128"/>
            </a:endParaRPr>
          </a:p>
          <a:p>
            <a:r>
              <a:rPr lang="en-US" altLang="en-US" dirty="0" smtClean="0">
                <a:latin typeface="Times New Roman" charset="0"/>
                <a:ea typeface="MS PGothic" charset="-128"/>
              </a:rPr>
              <a:t>The right coronary artery supplies</a:t>
            </a:r>
            <a:r>
              <a:rPr lang="en-US" altLang="en-US" baseline="0" dirty="0" smtClean="0">
                <a:latin typeface="Times New Roman" charset="0"/>
                <a:ea typeface="MS PGothic" charset="-128"/>
              </a:rPr>
              <a:t> blood to the right atrium and right ventricle and, in most people, the bottom part, or inferior wall, of the left ventricle. </a:t>
            </a:r>
          </a:p>
          <a:p>
            <a:endParaRPr lang="en-US" altLang="en-US" baseline="0" dirty="0" smtClean="0">
              <a:latin typeface="Times New Roman" charset="0"/>
              <a:ea typeface="MS PGothic" charset="-128"/>
            </a:endParaRPr>
          </a:p>
          <a:p>
            <a:r>
              <a:rPr lang="en-US" altLang="en-US" baseline="0" dirty="0" smtClean="0">
                <a:latin typeface="Times New Roman" charset="0"/>
                <a:ea typeface="MS PGothic" charset="-128"/>
              </a:rPr>
              <a:t>The left coronary </a:t>
            </a:r>
            <a:r>
              <a:rPr lang="en-US" altLang="en-US" baseline="0" dirty="0" err="1" smtClean="0">
                <a:latin typeface="Times New Roman" charset="0"/>
                <a:ea typeface="MS PGothic" charset="-128"/>
              </a:rPr>
              <a:t>arterysupplies</a:t>
            </a:r>
            <a:r>
              <a:rPr lang="en-US" altLang="en-US" baseline="0" dirty="0" smtClean="0">
                <a:latin typeface="Times New Roman" charset="0"/>
                <a:ea typeface="MS PGothic" charset="-128"/>
              </a:rPr>
              <a:t> blood to the left atrium and left ventricle and divides into two major branches, just a short distance from the aorta.</a:t>
            </a:r>
            <a:endParaRPr lang="en-US" altLang="en-US" dirty="0" smtClean="0">
              <a:latin typeface="Times New Roman" charset="0"/>
              <a:ea typeface="MS PGothic" charset="-128"/>
            </a:endParaRPr>
          </a:p>
          <a:p>
            <a:endParaRPr lang="en-US" altLang="en-US" dirty="0">
              <a:latin typeface="Times New Roman" charset="0"/>
              <a:ea typeface="MS PGothic" charset="-128"/>
            </a:endParaRPr>
          </a:p>
        </p:txBody>
      </p:sp>
      <p:sp>
        <p:nvSpPr>
          <p:cNvPr id="158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5AE7348-8238-1A47-B131-34609D0EE0AA}" type="slidenum">
              <a:rPr lang="en-US" altLang="en-US" sz="1200"/>
              <a:pPr eaLnBrk="1" hangingPunct="1"/>
              <a:t>19</a:t>
            </a:fld>
            <a:endParaRPr lang="en-US" altLang="en-US" sz="1200"/>
          </a:p>
        </p:txBody>
      </p:sp>
    </p:spTree>
    <p:extLst>
      <p:ext uri="{BB962C8B-B14F-4D97-AF65-F5344CB8AC3E}">
        <p14:creationId xmlns:p14="http://schemas.microsoft.com/office/powerpoint/2010/main" val="1602584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 </a:t>
            </a:r>
          </a:p>
          <a:p>
            <a:endParaRPr lang="en-US" altLang="en-US" dirty="0">
              <a:latin typeface="Times New Roman" charset="0"/>
              <a:ea typeface="MS PGothic" charset="-128"/>
            </a:endParaRPr>
          </a:p>
          <a:p>
            <a:r>
              <a:rPr lang="en-US" altLang="en-US" dirty="0">
                <a:latin typeface="Times New Roman" charset="0"/>
                <a:ea typeface="MS PGothic" charset="-128"/>
              </a:rPr>
              <a:t>Pathophysiology</a:t>
            </a:r>
          </a:p>
          <a:p>
            <a:r>
              <a:rPr lang="en-US" altLang="en-US" dirty="0">
                <a:latin typeface="Times New Roman" charset="0"/>
                <a:ea typeface="MS PGothic" charset="-128"/>
              </a:rPr>
              <a:t>Applies fundamental knowledge of the pathophysiology of respiration and perfusion to patient assessment and management.</a:t>
            </a:r>
          </a:p>
          <a:p>
            <a:endParaRPr lang="en-US" altLang="en-US" dirty="0">
              <a:latin typeface="Times New Roman" charset="0"/>
              <a:ea typeface="MS PGothic" charset="-128"/>
            </a:endParaRPr>
          </a:p>
        </p:txBody>
      </p:sp>
      <p:sp>
        <p:nvSpPr>
          <p:cNvPr id="141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ED92B4E-DF15-ED4E-81F4-B6F31439035E}" type="slidenum">
              <a:rPr lang="en-US" altLang="en-US" sz="1200"/>
              <a:pPr eaLnBrk="1" hangingPunct="1"/>
              <a:t>2</a:t>
            </a:fld>
            <a:endParaRPr lang="en-US" altLang="en-US" sz="1200" dirty="0"/>
          </a:p>
        </p:txBody>
      </p:sp>
    </p:spTree>
    <p:extLst>
      <p:ext uri="{BB962C8B-B14F-4D97-AF65-F5344CB8AC3E}">
        <p14:creationId xmlns:p14="http://schemas.microsoft.com/office/powerpoint/2010/main" val="6979804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ln/>
        </p:spPr>
      </p:sp>
      <p:sp>
        <p:nvSpPr>
          <p:cNvPr id="159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H. The arteries supply oxygenated blood to different parts of the body.</a:t>
            </a:r>
            <a:endParaRPr lang="en-IN" altLang="en-US" dirty="0">
              <a:latin typeface="Times New Roman" charset="0"/>
              <a:ea typeface="MS PGothic" charset="-128"/>
            </a:endParaRPr>
          </a:p>
          <a:p>
            <a:r>
              <a:rPr lang="en-US" altLang="en-US" dirty="0">
                <a:latin typeface="Times New Roman" charset="0"/>
                <a:ea typeface="MS PGothic" charset="-128"/>
              </a:rPr>
              <a:t>	1. The right and left carotid arteries supply the head and brain.</a:t>
            </a:r>
            <a:endParaRPr lang="en-IN" altLang="en-US" dirty="0">
              <a:latin typeface="Times New Roman" charset="0"/>
              <a:ea typeface="MS PGothic" charset="-128"/>
            </a:endParaRPr>
          </a:p>
          <a:p>
            <a:r>
              <a:rPr lang="en-US" altLang="en-US" dirty="0">
                <a:latin typeface="Times New Roman" charset="0"/>
                <a:ea typeface="MS PGothic" charset="-128"/>
              </a:rPr>
              <a:t>	2. The right and left subclavian arteries supply the upper extremities.</a:t>
            </a:r>
            <a:endParaRPr lang="en-IN" altLang="en-US" dirty="0">
              <a:latin typeface="Times New Roman" charset="0"/>
              <a:ea typeface="MS PGothic" charset="-128"/>
            </a:endParaRPr>
          </a:p>
          <a:p>
            <a:r>
              <a:rPr lang="en-US" altLang="en-US" dirty="0">
                <a:latin typeface="Times New Roman" charset="0"/>
                <a:ea typeface="MS PGothic" charset="-128"/>
              </a:rPr>
              <a:t>	3. The brachial artery supplies the arms.</a:t>
            </a:r>
            <a:endParaRPr lang="en-IN" altLang="en-US" dirty="0">
              <a:latin typeface="Times New Roman" charset="0"/>
              <a:ea typeface="MS PGothic" charset="-128"/>
            </a:endParaRPr>
          </a:p>
          <a:p>
            <a:r>
              <a:rPr lang="en-US" altLang="en-US" dirty="0">
                <a:latin typeface="Times New Roman" charset="0"/>
                <a:ea typeface="MS PGothic" charset="-128"/>
              </a:rPr>
              <a:t>	4. The radial and ulnar arteries supply the lower arms and hands.</a:t>
            </a:r>
            <a:endParaRPr lang="en-IN" altLang="en-US" dirty="0">
              <a:latin typeface="Times New Roman" charset="0"/>
              <a:ea typeface="MS PGothic" charset="-128"/>
            </a:endParaRPr>
          </a:p>
          <a:p>
            <a:r>
              <a:rPr lang="en-US" altLang="en-US" dirty="0">
                <a:latin typeface="Times New Roman" charset="0"/>
                <a:ea typeface="MS PGothic" charset="-128"/>
              </a:rPr>
              <a:t>	5. The right and left iliac arteries supply the groin, pelvis, and legs.</a:t>
            </a:r>
            <a:endParaRPr lang="en-IN" altLang="en-US" dirty="0">
              <a:latin typeface="Times New Roman" charset="0"/>
              <a:ea typeface="MS PGothic" charset="-128"/>
            </a:endParaRPr>
          </a:p>
          <a:p>
            <a:r>
              <a:rPr lang="en-US" altLang="en-US" dirty="0">
                <a:latin typeface="Times New Roman" charset="0"/>
                <a:ea typeface="MS PGothic" charset="-128"/>
              </a:rPr>
              <a:t>	6. The right and left femoral arteries supply the legs.</a:t>
            </a:r>
            <a:endParaRPr lang="en-IN" altLang="en-US" dirty="0">
              <a:latin typeface="Times New Roman" charset="0"/>
              <a:ea typeface="MS PGothic" charset="-128"/>
            </a:endParaRPr>
          </a:p>
          <a:p>
            <a:r>
              <a:rPr lang="en-US" altLang="en-US" dirty="0">
                <a:latin typeface="Times New Roman" charset="0"/>
                <a:ea typeface="MS PGothic" charset="-128"/>
              </a:rPr>
              <a:t>	7. The anterior and posterior </a:t>
            </a:r>
            <a:r>
              <a:rPr lang="en-US" altLang="en-US" dirty="0" err="1">
                <a:latin typeface="Times New Roman" charset="0"/>
                <a:ea typeface="MS PGothic" charset="-128"/>
              </a:rPr>
              <a:t>tibial</a:t>
            </a:r>
            <a:r>
              <a:rPr lang="en-US" altLang="en-US" dirty="0">
                <a:latin typeface="Times New Roman" charset="0"/>
                <a:ea typeface="MS PGothic" charset="-128"/>
              </a:rPr>
              <a:t> and peroneal arteries supply the lower legs and feet.</a:t>
            </a:r>
            <a:endParaRPr lang="en-IN" altLang="en-US" dirty="0">
              <a:latin typeface="Times New Roman" charset="0"/>
              <a:ea typeface="MS PGothic" charset="-128"/>
            </a:endParaRPr>
          </a:p>
        </p:txBody>
      </p:sp>
      <p:sp>
        <p:nvSpPr>
          <p:cNvPr id="159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EF09259-BA4B-924C-9C10-FB64CA072721}" type="slidenum">
              <a:rPr lang="en-US" altLang="en-US" sz="1200"/>
              <a:pPr eaLnBrk="1" hangingPunct="1"/>
              <a:t>20</a:t>
            </a:fld>
            <a:endParaRPr lang="en-US" altLang="en-US" sz="1200"/>
          </a:p>
        </p:txBody>
      </p:sp>
    </p:spTree>
    <p:extLst>
      <p:ext uri="{BB962C8B-B14F-4D97-AF65-F5344CB8AC3E}">
        <p14:creationId xmlns:p14="http://schemas.microsoft.com/office/powerpoint/2010/main" val="8896058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ln/>
        </p:spPr>
      </p:sp>
      <p:sp>
        <p:nvSpPr>
          <p:cNvPr id="160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Times New Roman" charset="0"/>
                <a:ea typeface="MS PGothic" charset="-128"/>
              </a:rPr>
              <a:t>Lecture Outline </a:t>
            </a:r>
            <a:endParaRPr lang="en-US" altLang="en-US" dirty="0" smtClean="0">
              <a:latin typeface="Times New Roman" charset="0"/>
              <a:ea typeface="MS PGothic"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latin typeface="Times New Roman" charset="0"/>
              <a:ea typeface="MS PGothic"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Times New Roman" charset="0"/>
                <a:ea typeface="MS PGothic" charset="-128"/>
              </a:rPr>
              <a:t>I. The arterioles and capillaries are smaller vessels that receive blood from the arteries.</a:t>
            </a:r>
            <a:endParaRPr lang="en-IN" altLang="en-US" dirty="0" smtClean="0">
              <a:latin typeface="Times New Roman" charset="0"/>
              <a:ea typeface="MS PGothic" charset="-128"/>
            </a:endParaRPr>
          </a:p>
          <a:p>
            <a:r>
              <a:rPr lang="en-US" altLang="en-US" dirty="0" smtClean="0">
                <a:latin typeface="Times New Roman" charset="0"/>
                <a:ea typeface="MS PGothic" charset="-128"/>
              </a:rPr>
              <a:t>As blood travels through the arteries, it enters smaller and smaller vessels called arterioles and eventually enter the capillaries.</a:t>
            </a:r>
            <a:endParaRPr lang="en-US" altLang="en-US" dirty="0">
              <a:latin typeface="Times New Roman" charset="0"/>
              <a:ea typeface="MS PGothic" charset="-128"/>
            </a:endParaRPr>
          </a:p>
          <a:p>
            <a:endParaRPr lang="en-US" altLang="en-US" dirty="0" smtClean="0">
              <a:latin typeface="Times New Roman" charset="0"/>
              <a:ea typeface="MS PGothic" charset="-128"/>
            </a:endParaRPr>
          </a:p>
          <a:p>
            <a:r>
              <a:rPr lang="en-US" altLang="en-US" dirty="0" smtClean="0">
                <a:latin typeface="Times New Roman" charset="0"/>
                <a:ea typeface="MS PGothic" charset="-128"/>
              </a:rPr>
              <a:t>1</a:t>
            </a:r>
            <a:r>
              <a:rPr lang="en-US" altLang="en-US" dirty="0">
                <a:latin typeface="Times New Roman" charset="0"/>
                <a:ea typeface="MS PGothic" charset="-128"/>
              </a:rPr>
              <a:t>. Capillaries </a:t>
            </a:r>
            <a:r>
              <a:rPr lang="en-US" altLang="en-US" dirty="0" smtClean="0">
                <a:latin typeface="Times New Roman" charset="0"/>
                <a:ea typeface="MS PGothic" charset="-128"/>
              </a:rPr>
              <a:t>are tiny blood vessels</a:t>
            </a:r>
            <a:r>
              <a:rPr lang="en-US" altLang="en-US" baseline="0" dirty="0" smtClean="0">
                <a:latin typeface="Times New Roman" charset="0"/>
                <a:ea typeface="MS PGothic" charset="-128"/>
              </a:rPr>
              <a:t> about</a:t>
            </a:r>
            <a:r>
              <a:rPr lang="en-US" altLang="en-US" dirty="0" smtClean="0">
                <a:latin typeface="Times New Roman" charset="0"/>
                <a:ea typeface="MS PGothic" charset="-128"/>
              </a:rPr>
              <a:t> </a:t>
            </a:r>
            <a:r>
              <a:rPr lang="en-US" altLang="en-US" dirty="0">
                <a:latin typeface="Times New Roman" charset="0"/>
                <a:ea typeface="MS PGothic" charset="-128"/>
              </a:rPr>
              <a:t>one-cell </a:t>
            </a:r>
            <a:r>
              <a:rPr lang="en-US" altLang="en-US" dirty="0" smtClean="0">
                <a:latin typeface="Times New Roman" charset="0"/>
                <a:ea typeface="MS PGothic" charset="-128"/>
              </a:rPr>
              <a:t>thick that connect arterioles to </a:t>
            </a:r>
            <a:r>
              <a:rPr lang="en-US" altLang="en-US" dirty="0" err="1" smtClean="0">
                <a:latin typeface="Times New Roman" charset="0"/>
                <a:ea typeface="MS PGothic" charset="-128"/>
              </a:rPr>
              <a:t>venules</a:t>
            </a:r>
            <a:r>
              <a:rPr lang="en-US" altLang="en-US" dirty="0" smtClean="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		a. </a:t>
            </a:r>
            <a:r>
              <a:rPr lang="en-US" altLang="en-US" dirty="0" smtClean="0">
                <a:latin typeface="Times New Roman" charset="0"/>
                <a:ea typeface="MS PGothic" charset="-128"/>
              </a:rPr>
              <a:t>As blood passes through the capillaries, it gives up oxygen to the tissues</a:t>
            </a:r>
            <a:r>
              <a:rPr lang="en-US" altLang="en-US" baseline="0" dirty="0" smtClean="0">
                <a:latin typeface="Times New Roman" charset="0"/>
                <a:ea typeface="MS PGothic" charset="-128"/>
              </a:rPr>
              <a:t> and picks up carbon dioxide and other waste products to be removed from the body.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J</a:t>
            </a:r>
            <a:r>
              <a:rPr lang="en-US" altLang="en-US" dirty="0">
                <a:latin typeface="Times New Roman" charset="0"/>
                <a:ea typeface="MS PGothic" charset="-128"/>
              </a:rPr>
              <a:t>. The </a:t>
            </a:r>
            <a:r>
              <a:rPr lang="en-US" altLang="en-US" dirty="0" err="1">
                <a:latin typeface="Times New Roman" charset="0"/>
                <a:ea typeface="MS PGothic" charset="-128"/>
              </a:rPr>
              <a:t>venules</a:t>
            </a:r>
            <a:r>
              <a:rPr lang="en-US" altLang="en-US" dirty="0">
                <a:latin typeface="Times New Roman" charset="0"/>
                <a:ea typeface="MS PGothic" charset="-128"/>
              </a:rPr>
              <a:t> and veins receive blood from the capillaries.</a:t>
            </a:r>
            <a:endParaRPr lang="en-IN" altLang="en-US" dirty="0">
              <a:latin typeface="Times New Roman" charset="0"/>
              <a:ea typeface="MS PGothic" charset="-128"/>
            </a:endParaRPr>
          </a:p>
          <a:p>
            <a:r>
              <a:rPr lang="en-US" altLang="en-US" dirty="0">
                <a:latin typeface="Times New Roman" charset="0"/>
                <a:ea typeface="MS PGothic" charset="-128"/>
              </a:rPr>
              <a:t>	1. </a:t>
            </a:r>
            <a:r>
              <a:rPr lang="en-US" altLang="en-US" dirty="0" err="1">
                <a:latin typeface="Times New Roman" charset="0"/>
                <a:ea typeface="MS PGothic" charset="-128"/>
              </a:rPr>
              <a:t>Venules</a:t>
            </a:r>
            <a:r>
              <a:rPr lang="en-US" altLang="en-US" dirty="0">
                <a:latin typeface="Times New Roman" charset="0"/>
                <a:ea typeface="MS PGothic" charset="-128"/>
              </a:rPr>
              <a:t> are the smallest branches of the veins</a:t>
            </a:r>
            <a:r>
              <a:rPr lang="en-US" altLang="en-US" dirty="0" smtClean="0">
                <a:latin typeface="Times New Roman" charset="0"/>
                <a:ea typeface="MS PGothic" charset="-128"/>
              </a:rPr>
              <a:t>. After traveling through the capillaries, oxygen-poor blood enters the system</a:t>
            </a:r>
            <a:r>
              <a:rPr lang="en-US" altLang="en-US" baseline="0" dirty="0" smtClean="0">
                <a:latin typeface="Times New Roman" charset="0"/>
                <a:ea typeface="MS PGothic" charset="-128"/>
              </a:rPr>
              <a:t> of veins, starting with the </a:t>
            </a:r>
            <a:r>
              <a:rPr lang="en-US" altLang="en-US" baseline="0" dirty="0" err="1" smtClean="0">
                <a:latin typeface="Times New Roman" charset="0"/>
                <a:ea typeface="MS PGothic" charset="-128"/>
              </a:rPr>
              <a:t>venules</a:t>
            </a:r>
            <a:r>
              <a:rPr lang="en-US" altLang="en-US" baseline="0" dirty="0" smtClean="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	2. Vena </a:t>
            </a:r>
            <a:r>
              <a:rPr lang="en-US" altLang="en-US" dirty="0" err="1">
                <a:latin typeface="Times New Roman" charset="0"/>
                <a:ea typeface="MS PGothic" charset="-128"/>
              </a:rPr>
              <a:t>cavae</a:t>
            </a:r>
            <a:r>
              <a:rPr lang="en-US" altLang="en-US" dirty="0">
                <a:latin typeface="Times New Roman" charset="0"/>
                <a:ea typeface="MS PGothic" charset="-128"/>
              </a:rPr>
              <a:t> return oxygen-poor blood to the heart.</a:t>
            </a:r>
            <a:endParaRPr lang="en-IN" altLang="en-US" dirty="0">
              <a:latin typeface="Times New Roman" charset="0"/>
              <a:ea typeface="MS PGothic" charset="-128"/>
            </a:endParaRPr>
          </a:p>
          <a:p>
            <a:r>
              <a:rPr lang="en-US" altLang="en-US" dirty="0">
                <a:latin typeface="Times New Roman" charset="0"/>
                <a:ea typeface="MS PGothic" charset="-128"/>
              </a:rPr>
              <a:t>		a. Superior (upper) vena cava carries blood from the head and the arms back to the right atrium.</a:t>
            </a:r>
            <a:endParaRPr lang="en-IN" altLang="en-US" dirty="0">
              <a:latin typeface="Times New Roman" charset="0"/>
              <a:ea typeface="MS PGothic" charset="-128"/>
            </a:endParaRPr>
          </a:p>
          <a:p>
            <a:r>
              <a:rPr lang="en-US" altLang="en-US" dirty="0">
                <a:latin typeface="Times New Roman" charset="0"/>
                <a:ea typeface="MS PGothic" charset="-128"/>
              </a:rPr>
              <a:t>		b. Inferior (lower) vena cava carries blood from the abdomen, kidneys, and legs back to the right atrium.</a:t>
            </a:r>
            <a:endParaRPr lang="en-IN" altLang="en-US" dirty="0">
              <a:latin typeface="Times New Roman" charset="0"/>
              <a:ea typeface="MS PGothic" charset="-128"/>
            </a:endParaRPr>
          </a:p>
        </p:txBody>
      </p:sp>
      <p:sp>
        <p:nvSpPr>
          <p:cNvPr id="160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FECD26C-D1FE-D643-90EC-B0EBF3B09B90}" type="slidenum">
              <a:rPr lang="en-US" altLang="en-US" sz="1200"/>
              <a:pPr eaLnBrk="1" hangingPunct="1"/>
              <a:t>21</a:t>
            </a:fld>
            <a:endParaRPr lang="en-US" altLang="en-US" sz="1200"/>
          </a:p>
        </p:txBody>
      </p:sp>
    </p:spTree>
    <p:extLst>
      <p:ext uri="{BB962C8B-B14F-4D97-AF65-F5344CB8AC3E}">
        <p14:creationId xmlns:p14="http://schemas.microsoft.com/office/powerpoint/2010/main" val="823815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ln/>
        </p:spPr>
      </p:sp>
      <p:sp>
        <p:nvSpPr>
          <p:cNvPr id="161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K. Blood consists of several types of cells and fluid.</a:t>
            </a:r>
            <a:endParaRPr lang="en-IN" altLang="en-US" dirty="0">
              <a:latin typeface="Times New Roman" charset="0"/>
              <a:ea typeface="MS PGothic" charset="-128"/>
            </a:endParaRPr>
          </a:p>
          <a:p>
            <a:r>
              <a:rPr lang="en-US" altLang="en-US" dirty="0">
                <a:latin typeface="Times New Roman" charset="0"/>
                <a:ea typeface="MS PGothic" charset="-128"/>
              </a:rPr>
              <a:t>	1 Red blood cells carry oxygen and remove carbon dioxide.</a:t>
            </a:r>
            <a:endParaRPr lang="en-IN" altLang="en-US" dirty="0">
              <a:latin typeface="Times New Roman" charset="0"/>
              <a:ea typeface="MS PGothic" charset="-128"/>
            </a:endParaRPr>
          </a:p>
          <a:p>
            <a:r>
              <a:rPr lang="en-US" altLang="en-US" dirty="0">
                <a:latin typeface="Times New Roman" charset="0"/>
                <a:ea typeface="MS PGothic" charset="-128"/>
              </a:rPr>
              <a:t>	2. White blood cells fight infection.</a:t>
            </a:r>
            <a:endParaRPr lang="en-IN" altLang="en-US" dirty="0">
              <a:latin typeface="Times New Roman" charset="0"/>
              <a:ea typeface="MS PGothic" charset="-128"/>
            </a:endParaRPr>
          </a:p>
          <a:p>
            <a:r>
              <a:rPr lang="en-US" altLang="en-US" dirty="0">
                <a:latin typeface="Times New Roman" charset="0"/>
                <a:ea typeface="MS PGothic" charset="-128"/>
              </a:rPr>
              <a:t>	3. Platelets help blood to clot.</a:t>
            </a:r>
            <a:endParaRPr lang="en-IN" altLang="en-US" dirty="0">
              <a:latin typeface="Times New Roman" charset="0"/>
              <a:ea typeface="MS PGothic" charset="-128"/>
            </a:endParaRPr>
          </a:p>
          <a:p>
            <a:r>
              <a:rPr lang="en-US" altLang="en-US" dirty="0">
                <a:latin typeface="Times New Roman" charset="0"/>
                <a:ea typeface="MS PGothic" charset="-128"/>
              </a:rPr>
              <a:t>	4. Plasma is the fluid that cells float in</a:t>
            </a:r>
            <a:r>
              <a:rPr lang="en-US" altLang="en-US" dirty="0" smtClean="0">
                <a:latin typeface="Times New Roman" charset="0"/>
                <a:ea typeface="MS PGothic" charset="-128"/>
              </a:rPr>
              <a:t>. It is a mixture of water, salts, nutrients and proteins.</a:t>
            </a:r>
            <a:endParaRPr lang="en-IN" altLang="en-US" dirty="0">
              <a:latin typeface="Times New Roman" charset="0"/>
              <a:ea typeface="MS PGothic" charset="-128"/>
            </a:endParaRPr>
          </a:p>
        </p:txBody>
      </p:sp>
      <p:sp>
        <p:nvSpPr>
          <p:cNvPr id="161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29D33E0-1582-AE4E-BD94-9195015E926E}" type="slidenum">
              <a:rPr lang="en-US" altLang="en-US" sz="1200"/>
              <a:pPr eaLnBrk="1" hangingPunct="1"/>
              <a:t>22</a:t>
            </a:fld>
            <a:endParaRPr lang="en-US" altLang="en-US" sz="1200"/>
          </a:p>
        </p:txBody>
      </p:sp>
    </p:spTree>
    <p:extLst>
      <p:ext uri="{BB962C8B-B14F-4D97-AF65-F5344CB8AC3E}">
        <p14:creationId xmlns:p14="http://schemas.microsoft.com/office/powerpoint/2010/main" val="10468431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a:ln/>
        </p:spPr>
      </p:sp>
      <p:sp>
        <p:nvSpPr>
          <p:cNvPr id="162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L. Blood pressure is the force of circulating blood against artery walls.</a:t>
            </a:r>
            <a:endParaRPr lang="en-IN" altLang="en-US">
              <a:latin typeface="Times New Roman" charset="0"/>
              <a:ea typeface="MS PGothic" charset="-128"/>
            </a:endParaRPr>
          </a:p>
          <a:p>
            <a:r>
              <a:rPr lang="en-US" altLang="en-US">
                <a:latin typeface="Times New Roman" charset="0"/>
                <a:ea typeface="MS PGothic" charset="-128"/>
              </a:rPr>
              <a:t>	1. Systolic blood pressure is the maximum pressure generated in the arms and legs during the contraction of the left ventricle during the time period known as systole.</a:t>
            </a:r>
            <a:endParaRPr lang="en-IN" altLang="en-US">
              <a:latin typeface="Times New Roman" charset="0"/>
              <a:ea typeface="MS PGothic" charset="-128"/>
            </a:endParaRPr>
          </a:p>
          <a:p>
            <a:r>
              <a:rPr lang="en-US" altLang="en-US">
                <a:latin typeface="Times New Roman" charset="0"/>
                <a:ea typeface="MS PGothic" charset="-128"/>
              </a:rPr>
              <a:t>		a. The top number in a blood pressure reading</a:t>
            </a:r>
            <a:endParaRPr lang="en-IN" altLang="en-US">
              <a:latin typeface="Times New Roman" charset="0"/>
              <a:ea typeface="MS PGothic" charset="-128"/>
            </a:endParaRPr>
          </a:p>
          <a:p>
            <a:r>
              <a:rPr lang="en-US" altLang="en-US">
                <a:latin typeface="Times New Roman" charset="0"/>
                <a:ea typeface="MS PGothic" charset="-128"/>
              </a:rPr>
              <a:t>	2. Diastolic blood pressure is the pressure against artery walls while the left ventricle relaxes.</a:t>
            </a:r>
            <a:endParaRPr lang="en-IN" altLang="en-US">
              <a:latin typeface="Times New Roman" charset="0"/>
              <a:ea typeface="MS PGothic" charset="-128"/>
            </a:endParaRPr>
          </a:p>
          <a:p>
            <a:r>
              <a:rPr lang="en-US" altLang="en-US">
                <a:latin typeface="Times New Roman" charset="0"/>
                <a:ea typeface="MS PGothic" charset="-128"/>
              </a:rPr>
              <a:t>		a. The bottom number in a blood pressure reading</a:t>
            </a:r>
            <a:endParaRPr lang="en-IN" altLang="en-US">
              <a:latin typeface="Times New Roman" charset="0"/>
              <a:ea typeface="MS PGothic" charset="-128"/>
            </a:endParaRPr>
          </a:p>
        </p:txBody>
      </p:sp>
      <p:sp>
        <p:nvSpPr>
          <p:cNvPr id="162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7DFB944-E887-5042-8C3C-07755259834A}" type="slidenum">
              <a:rPr lang="en-US" altLang="en-US" sz="1200"/>
              <a:pPr eaLnBrk="1" hangingPunct="1"/>
              <a:t>23</a:t>
            </a:fld>
            <a:endParaRPr lang="en-US" altLang="en-US" sz="1200"/>
          </a:p>
        </p:txBody>
      </p:sp>
    </p:spTree>
    <p:extLst>
      <p:ext uri="{BB962C8B-B14F-4D97-AF65-F5344CB8AC3E}">
        <p14:creationId xmlns:p14="http://schemas.microsoft.com/office/powerpoint/2010/main" val="2106382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ln/>
        </p:spPr>
      </p:sp>
      <p:sp>
        <p:nvSpPr>
          <p:cNvPr id="163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M. A pulse is felt when blood passes through an artery during systole.</a:t>
            </a:r>
            <a:endParaRPr lang="en-IN" altLang="en-US" dirty="0">
              <a:latin typeface="Times New Roman" charset="0"/>
              <a:ea typeface="MS PGothic" charset="-128"/>
            </a:endParaRPr>
          </a:p>
          <a:p>
            <a:r>
              <a:rPr lang="en-US" altLang="en-US" dirty="0">
                <a:latin typeface="Times New Roman" charset="0"/>
                <a:ea typeface="MS PGothic" charset="-128"/>
              </a:rPr>
              <a:t>	1. Peripheral pulses are felt in the extremities (</a:t>
            </a:r>
            <a:r>
              <a:rPr lang="en-US" altLang="en-US" dirty="0" err="1">
                <a:latin typeface="Times New Roman" charset="0"/>
                <a:ea typeface="MS PGothic" charset="-128"/>
              </a:rPr>
              <a:t>eg</a:t>
            </a:r>
            <a:r>
              <a:rPr lang="en-US" altLang="en-US" dirty="0">
                <a:latin typeface="Times New Roman" charset="0"/>
                <a:ea typeface="MS PGothic" charset="-128"/>
              </a:rPr>
              <a:t>, radial and posterior </a:t>
            </a:r>
            <a:r>
              <a:rPr lang="en-US" altLang="en-US" dirty="0" err="1">
                <a:latin typeface="Times New Roman" charset="0"/>
                <a:ea typeface="MS PGothic" charset="-128"/>
              </a:rPr>
              <a:t>tibial</a:t>
            </a:r>
            <a:r>
              <a:rPr lang="en-US" altLang="en-US" dirty="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	2. Central pulses are felt near the trunk of the body (</a:t>
            </a:r>
            <a:r>
              <a:rPr lang="en-US" altLang="en-US" dirty="0" err="1">
                <a:latin typeface="Times New Roman" charset="0"/>
                <a:ea typeface="MS PGothic" charset="-128"/>
              </a:rPr>
              <a:t>eg</a:t>
            </a:r>
            <a:r>
              <a:rPr lang="en-US" altLang="en-US" dirty="0">
                <a:latin typeface="Times New Roman" charset="0"/>
                <a:ea typeface="MS PGothic" charset="-128"/>
              </a:rPr>
              <a:t>, femoral and carotid).</a:t>
            </a:r>
            <a:endParaRPr lang="en-IN" altLang="en-US" dirty="0">
              <a:latin typeface="Times New Roman" charset="0"/>
              <a:ea typeface="MS PGothic" charset="-128"/>
            </a:endParaRPr>
          </a:p>
        </p:txBody>
      </p:sp>
      <p:sp>
        <p:nvSpPr>
          <p:cNvPr id="163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BAF15F3-C1BA-4246-A2C4-292BD4DAEF67}" type="slidenum">
              <a:rPr lang="en-US" altLang="en-US" sz="1200"/>
              <a:pPr eaLnBrk="1" hangingPunct="1"/>
              <a:t>24</a:t>
            </a:fld>
            <a:endParaRPr lang="en-US" altLang="en-US" sz="1200"/>
          </a:p>
        </p:txBody>
      </p:sp>
    </p:spTree>
    <p:extLst>
      <p:ext uri="{BB962C8B-B14F-4D97-AF65-F5344CB8AC3E}">
        <p14:creationId xmlns:p14="http://schemas.microsoft.com/office/powerpoint/2010/main" val="7020508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ln/>
        </p:spPr>
      </p:sp>
      <p:sp>
        <p:nvSpPr>
          <p:cNvPr id="164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figures on this slide demonstrate common pulse points. A. Carotid pulse. B. Femoral pulse. C. Brachial pulse. D. Radial pulse. E. Posterior </a:t>
            </a:r>
            <a:r>
              <a:rPr lang="en-US" altLang="en-US" dirty="0" err="1">
                <a:latin typeface="Times New Roman" charset="0"/>
                <a:ea typeface="MS PGothic" charset="-128"/>
              </a:rPr>
              <a:t>tibial</a:t>
            </a:r>
            <a:r>
              <a:rPr lang="en-US" altLang="en-US" dirty="0">
                <a:latin typeface="Times New Roman" charset="0"/>
                <a:ea typeface="MS PGothic" charset="-128"/>
              </a:rPr>
              <a:t> pulse. F. Dorsalis </a:t>
            </a:r>
            <a:r>
              <a:rPr lang="en-US" altLang="en-US" dirty="0" err="1">
                <a:latin typeface="Times New Roman" charset="0"/>
                <a:ea typeface="MS PGothic" charset="-128"/>
              </a:rPr>
              <a:t>pedis</a:t>
            </a:r>
            <a:r>
              <a:rPr lang="en-US" altLang="en-US" dirty="0">
                <a:latin typeface="Times New Roman" charset="0"/>
                <a:ea typeface="MS PGothic" charset="-128"/>
              </a:rPr>
              <a:t> pulse. </a:t>
            </a:r>
            <a:endParaRPr lang="en-US" altLang="en-US" dirty="0" smtClean="0">
              <a:latin typeface="Times New Roman" charset="0"/>
              <a:ea typeface="MS PGothic" charset="-128"/>
            </a:endParaRPr>
          </a:p>
          <a:p>
            <a:endParaRPr lang="en-US" altLang="en-US" dirty="0" smtClean="0">
              <a:latin typeface="Times New Roman" charset="0"/>
              <a:ea typeface="MS PGothic" charset="-128"/>
            </a:endParaRPr>
          </a:p>
          <a:p>
            <a:r>
              <a:rPr lang="en-US" altLang="en-US" b="1" dirty="0" smtClean="0">
                <a:latin typeface="Times New Roman" charset="0"/>
                <a:ea typeface="MS PGothic" charset="-128"/>
              </a:rPr>
              <a:t>WHICH ARE CENTRAL AND WHICH ARE PERIPHERAL?</a:t>
            </a:r>
            <a:endParaRPr lang="en-US" altLang="en-US" b="1" dirty="0">
              <a:latin typeface="Times New Roman" charset="0"/>
              <a:ea typeface="MS PGothic" charset="-128"/>
            </a:endParaRPr>
          </a:p>
        </p:txBody>
      </p:sp>
      <p:sp>
        <p:nvSpPr>
          <p:cNvPr id="164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8CD1035-D8BE-B748-A462-501F5D3726D5}" type="slidenum">
              <a:rPr lang="en-US" altLang="en-US" sz="1200"/>
              <a:pPr eaLnBrk="1" hangingPunct="1"/>
              <a:t>25</a:t>
            </a:fld>
            <a:endParaRPr lang="en-US" altLang="en-US" sz="1200"/>
          </a:p>
        </p:txBody>
      </p:sp>
    </p:spTree>
    <p:extLst>
      <p:ext uri="{BB962C8B-B14F-4D97-AF65-F5344CB8AC3E}">
        <p14:creationId xmlns:p14="http://schemas.microsoft.com/office/powerpoint/2010/main" val="1092823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N. Cardiac output is defined as the volume of blood that passes through the heart in 1 minute.</a:t>
            </a:r>
            <a:endParaRPr lang="en-IN" altLang="en-US" dirty="0">
              <a:latin typeface="Times New Roman" charset="0"/>
              <a:ea typeface="MS PGothic" charset="-128"/>
            </a:endParaRPr>
          </a:p>
          <a:p>
            <a:r>
              <a:rPr lang="en-US" altLang="en-US" dirty="0">
                <a:latin typeface="Times New Roman" charset="0"/>
                <a:ea typeface="MS PGothic" charset="-128"/>
              </a:rPr>
              <a:t>	1. Calculated by multiplying the heart rate by the volume of blood ejected with each contraction (stroke volume)</a:t>
            </a:r>
            <a:endParaRPr lang="en-IN" altLang="en-US" dirty="0">
              <a:latin typeface="Times New Roman" charset="0"/>
              <a:ea typeface="MS PGothic" charset="-128"/>
            </a:endParaRPr>
          </a:p>
          <a:p>
            <a:r>
              <a:rPr lang="en-US" altLang="en-US" dirty="0">
                <a:latin typeface="Times New Roman" charset="0"/>
                <a:ea typeface="MS PGothic" charset="-128"/>
              </a:rPr>
              <a:t>		a. In the field, stroke volume can be roughly determined by the heart rate and the strength of a patient’s pulse.</a:t>
            </a:r>
            <a:endParaRPr lang="en-IN" altLang="en-US" dirty="0">
              <a:latin typeface="Times New Roman" charset="0"/>
              <a:ea typeface="MS PGothic" charset="-128"/>
            </a:endParaRPr>
          </a:p>
          <a:p>
            <a:r>
              <a:rPr lang="en-US" altLang="en-US" dirty="0">
                <a:latin typeface="Times New Roman" charset="0"/>
                <a:ea typeface="MS PGothic" charset="-128"/>
              </a:rPr>
              <a:t>O. Perfusion describes the constant flow of oxygenated blood to the tissues.</a:t>
            </a:r>
            <a:endParaRPr lang="en-IN" altLang="en-US" dirty="0">
              <a:latin typeface="Times New Roman" charset="0"/>
              <a:ea typeface="MS PGothic" charset="-128"/>
            </a:endParaRPr>
          </a:p>
          <a:p>
            <a:r>
              <a:rPr lang="en-US" altLang="en-US" dirty="0">
                <a:latin typeface="Times New Roman" charset="0"/>
                <a:ea typeface="MS PGothic" charset="-128"/>
              </a:rPr>
              <a:t>	1. Good perfusion requires </a:t>
            </a:r>
            <a:r>
              <a:rPr lang="en-US" altLang="en-US" dirty="0" smtClean="0">
                <a:latin typeface="Times New Roman" charset="0"/>
                <a:ea typeface="MS PGothic" charset="-128"/>
              </a:rPr>
              <a:t>three primary </a:t>
            </a:r>
            <a:r>
              <a:rPr lang="en-US" altLang="en-US" dirty="0" err="1" smtClean="0">
                <a:latin typeface="Times New Roman" charset="0"/>
                <a:ea typeface="MS PGothic" charset="-128"/>
              </a:rPr>
              <a:t>componants</a:t>
            </a:r>
            <a:r>
              <a:rPr lang="en-US" altLang="en-US" dirty="0" smtClean="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		a. </a:t>
            </a:r>
            <a:r>
              <a:rPr lang="en-US" altLang="en-US" dirty="0" smtClean="0">
                <a:latin typeface="Times New Roman" charset="0"/>
                <a:ea typeface="MS PGothic" charset="-128"/>
              </a:rPr>
              <a:t>#1-A </a:t>
            </a:r>
            <a:r>
              <a:rPr lang="en-US" altLang="en-US" dirty="0">
                <a:latin typeface="Times New Roman" charset="0"/>
                <a:ea typeface="MS PGothic" charset="-128"/>
              </a:rPr>
              <a:t>well-functioning heart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Appropriate heart rate allows the proper volume of blood to be </a:t>
            </a:r>
            <a:r>
              <a:rPr lang="en-US" altLang="en-US" dirty="0" smtClean="0">
                <a:latin typeface="Times New Roman" charset="0"/>
                <a:ea typeface="MS PGothic" charset="-128"/>
              </a:rPr>
              <a:t>circulated. Too fast there is not enough time</a:t>
            </a:r>
            <a:r>
              <a:rPr lang="en-US" altLang="en-US" baseline="0" dirty="0" smtClean="0">
                <a:latin typeface="Times New Roman" charset="0"/>
                <a:ea typeface="MS PGothic" charset="-128"/>
              </a:rPr>
              <a:t> for the heart to refill between contractions. Too slow the volume of blood decrease due to the slow pulse rate.</a:t>
            </a:r>
            <a:endParaRPr lang="en-IN" altLang="en-US" dirty="0">
              <a:latin typeface="Times New Roman" charset="0"/>
              <a:ea typeface="MS PGothic" charset="-128"/>
            </a:endParaRPr>
          </a:p>
          <a:p>
            <a:r>
              <a:rPr lang="en-US" altLang="en-US" dirty="0">
                <a:latin typeface="Times New Roman" charset="0"/>
                <a:ea typeface="MS PGothic" charset="-128"/>
              </a:rPr>
              <a:t>		b. </a:t>
            </a:r>
            <a:r>
              <a:rPr lang="en-US" altLang="en-US" dirty="0" smtClean="0">
                <a:latin typeface="Times New Roman" charset="0"/>
                <a:ea typeface="MS PGothic" charset="-128"/>
              </a:rPr>
              <a:t>#2-An </a:t>
            </a:r>
            <a:r>
              <a:rPr lang="en-US" altLang="en-US" dirty="0">
                <a:latin typeface="Times New Roman" charset="0"/>
                <a:ea typeface="MS PGothic" charset="-128"/>
              </a:rPr>
              <a:t>adequate volume of ”fluid” or blood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Reduced volume (</a:t>
            </a:r>
            <a:r>
              <a:rPr lang="en-US" altLang="en-US" dirty="0" err="1">
                <a:latin typeface="Times New Roman" charset="0"/>
                <a:ea typeface="MS PGothic" charset="-128"/>
              </a:rPr>
              <a:t>eg</a:t>
            </a:r>
            <a:r>
              <a:rPr lang="en-US" altLang="en-US" dirty="0">
                <a:latin typeface="Times New Roman" charset="0"/>
                <a:ea typeface="MS PGothic" charset="-128"/>
              </a:rPr>
              <a:t>, through hemorrhage) limits the amount of tissue that can be perfused.</a:t>
            </a:r>
            <a:endParaRPr lang="en-IN" altLang="en-US" dirty="0">
              <a:latin typeface="Times New Roman" charset="0"/>
              <a:ea typeface="MS PGothic" charset="-128"/>
            </a:endParaRPr>
          </a:p>
          <a:p>
            <a:r>
              <a:rPr lang="en-US" altLang="en-US" dirty="0">
                <a:latin typeface="Times New Roman" charset="0"/>
                <a:ea typeface="MS PGothic" charset="-128"/>
              </a:rPr>
              <a:t>		c. </a:t>
            </a:r>
            <a:r>
              <a:rPr lang="en-US" altLang="en-US" dirty="0" smtClean="0">
                <a:latin typeface="Times New Roman" charset="0"/>
                <a:ea typeface="MS PGothic" charset="-128"/>
              </a:rPr>
              <a:t>#3-Blood </a:t>
            </a:r>
            <a:r>
              <a:rPr lang="en-US" altLang="en-US" dirty="0">
                <a:latin typeface="Times New Roman" charset="0"/>
                <a:ea typeface="MS PGothic" charset="-128"/>
              </a:rPr>
              <a:t>vessels must be appropriately constricted to match the volume of blood available</a:t>
            </a:r>
            <a:r>
              <a:rPr lang="en-US" altLang="en-US" dirty="0" smtClean="0">
                <a:latin typeface="Times New Roman" charset="0"/>
                <a:ea typeface="MS PGothic" charset="-128"/>
              </a:rPr>
              <a:t>. The blood must be carried in the proper sized</a:t>
            </a:r>
            <a:r>
              <a:rPr lang="en-US" altLang="en-US" baseline="0" dirty="0" smtClean="0">
                <a:latin typeface="Times New Roman" charset="0"/>
                <a:ea typeface="MS PGothic" charset="-128"/>
              </a:rPr>
              <a:t> vessel.</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Dilated blood vessels mean reduced perfusion</a:t>
            </a:r>
            <a:r>
              <a:rPr lang="en-US" altLang="en-US" dirty="0" smtClean="0">
                <a:latin typeface="Times New Roman" charset="0"/>
                <a:ea typeface="MS PGothic" charset="-128"/>
              </a:rPr>
              <a:t>. If the vessels </a:t>
            </a:r>
            <a:r>
              <a:rPr lang="en-US" altLang="en-US" dirty="0" err="1" smtClean="0">
                <a:latin typeface="Times New Roman" charset="0"/>
                <a:ea typeface="MS PGothic" charset="-128"/>
              </a:rPr>
              <a:t>dialate</a:t>
            </a:r>
            <a:r>
              <a:rPr lang="en-US" altLang="en-US" dirty="0" smtClean="0">
                <a:latin typeface="Times New Roman" charset="0"/>
                <a:ea typeface="MS PGothic" charset="-128"/>
              </a:rPr>
              <a:t> and the volume of fluid remains</a:t>
            </a:r>
            <a:r>
              <a:rPr lang="en-US" altLang="en-US" baseline="0" dirty="0" smtClean="0">
                <a:latin typeface="Times New Roman" charset="0"/>
                <a:ea typeface="MS PGothic" charset="-128"/>
              </a:rPr>
              <a:t> the same, there will not be enough blood to fill the blood vessels and perfusion will be reduced. </a:t>
            </a:r>
            <a:endParaRPr lang="en-IN" altLang="en-US" dirty="0">
              <a:latin typeface="Times New Roman" charset="0"/>
              <a:ea typeface="MS PGothic" charset="-128"/>
            </a:endParaRPr>
          </a:p>
          <a:p>
            <a:r>
              <a:rPr lang="en-US" altLang="en-US" dirty="0">
                <a:latin typeface="Times New Roman" charset="0"/>
                <a:ea typeface="MS PGothic" charset="-128"/>
              </a:rPr>
              <a:t>	2. If perfusion fails, cellular death occurs, and, eventually, the patient will die.</a:t>
            </a:r>
            <a:endParaRPr lang="en-IN" altLang="en-US" dirty="0">
              <a:latin typeface="Times New Roman" charset="0"/>
              <a:ea typeface="MS PGothic" charset="-128"/>
            </a:endParaRPr>
          </a:p>
        </p:txBody>
      </p:sp>
      <p:sp>
        <p:nvSpPr>
          <p:cNvPr id="165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08F0B3C-7018-5E4F-B4BB-0A5C290156F0}" type="slidenum">
              <a:rPr lang="en-US" altLang="en-US" sz="1200"/>
              <a:pPr eaLnBrk="1" hangingPunct="1"/>
              <a:t>26</a:t>
            </a:fld>
            <a:endParaRPr lang="en-US" altLang="en-US" sz="1200"/>
          </a:p>
        </p:txBody>
      </p:sp>
    </p:spTree>
    <p:extLst>
      <p:ext uri="{BB962C8B-B14F-4D97-AF65-F5344CB8AC3E}">
        <p14:creationId xmlns:p14="http://schemas.microsoft.com/office/powerpoint/2010/main" val="18104490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III. Pathophysiology</a:t>
            </a:r>
            <a:endParaRPr lang="en-IN" altLang="en-US" dirty="0">
              <a:latin typeface="Times New Roman" charset="0"/>
              <a:ea typeface="MS PGothic" charset="-128"/>
            </a:endParaRPr>
          </a:p>
          <a:p>
            <a:pPr marL="228600" indent="-228600">
              <a:buAutoNum type="alphaUcPeriod"/>
            </a:pPr>
            <a:r>
              <a:rPr lang="en-US" altLang="en-US" dirty="0" smtClean="0">
                <a:latin typeface="Times New Roman" charset="0"/>
                <a:ea typeface="MS PGothic" charset="-128"/>
              </a:rPr>
              <a:t>Heart-related </a:t>
            </a:r>
            <a:r>
              <a:rPr lang="en-US" altLang="en-US" dirty="0">
                <a:latin typeface="Times New Roman" charset="0"/>
                <a:ea typeface="MS PGothic" charset="-128"/>
              </a:rPr>
              <a:t>chest pain usually stems from ischemia, which is decreased blood flow to the heart or inefficient supply of oxygen and nutrients</a:t>
            </a:r>
            <a:r>
              <a:rPr lang="en-US" altLang="en-US" dirty="0" smtClean="0">
                <a:latin typeface="Times New Roman" charset="0"/>
                <a:ea typeface="MS PGothic" charset="-128"/>
              </a:rPr>
              <a:t>.</a:t>
            </a:r>
          </a:p>
          <a:p>
            <a:pPr marL="228600" indent="-228600">
              <a:buAutoNum type="alphaUcPeriod"/>
            </a:pPr>
            <a:endParaRPr lang="en-IN" altLang="en-US" dirty="0">
              <a:latin typeface="Times New Roman" charset="0"/>
              <a:ea typeface="MS PGothic" charset="-128"/>
            </a:endParaRPr>
          </a:p>
          <a:p>
            <a:r>
              <a:rPr lang="en-US" altLang="en-US" dirty="0">
                <a:latin typeface="Times New Roman" charset="0"/>
                <a:ea typeface="MS PGothic" charset="-128"/>
              </a:rPr>
              <a:t>	1. Ischemic heart disease involves a decrease in blood flow to one or more portions of the heart muscle.</a:t>
            </a:r>
            <a:endParaRPr lang="en-IN" altLang="en-US" dirty="0">
              <a:latin typeface="Times New Roman" charset="0"/>
              <a:ea typeface="MS PGothic" charset="-128"/>
            </a:endParaRPr>
          </a:p>
          <a:p>
            <a:r>
              <a:rPr lang="en-US" altLang="en-US" dirty="0">
                <a:latin typeface="Times New Roman" charset="0"/>
                <a:ea typeface="MS PGothic" charset="-128"/>
              </a:rPr>
              <a:t>	2. If the blood flow is not restored, the tissue dies.</a:t>
            </a:r>
            <a:endParaRPr lang="en-IN" altLang="en-US" dirty="0">
              <a:latin typeface="Times New Roman" charset="0"/>
              <a:ea typeface="MS PGothic" charset="-128"/>
            </a:endParaRPr>
          </a:p>
        </p:txBody>
      </p:sp>
      <p:sp>
        <p:nvSpPr>
          <p:cNvPr id="166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2206272-B575-FE40-9425-9020D07A4F2B}" type="slidenum">
              <a:rPr lang="en-US" altLang="en-US" sz="1200"/>
              <a:pPr eaLnBrk="1" hangingPunct="1"/>
              <a:t>27</a:t>
            </a:fld>
            <a:endParaRPr lang="en-US" altLang="en-US" sz="1200"/>
          </a:p>
        </p:txBody>
      </p:sp>
    </p:spTree>
    <p:extLst>
      <p:ext uri="{BB962C8B-B14F-4D97-AF65-F5344CB8AC3E}">
        <p14:creationId xmlns:p14="http://schemas.microsoft.com/office/powerpoint/2010/main" val="5217083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endParaRPr lang="en-US" altLang="en-US" dirty="0" smtClean="0">
              <a:latin typeface="Times New Roman" charset="0"/>
              <a:ea typeface="MS PGothic" charset="-128"/>
            </a:endParaRPr>
          </a:p>
          <a:p>
            <a:endParaRPr lang="en-US" altLang="en-US" dirty="0" smtClean="0">
              <a:latin typeface="Times New Roman" charset="0"/>
              <a:ea typeface="MS PGothic" charset="-128"/>
            </a:endParaRPr>
          </a:p>
          <a:p>
            <a:r>
              <a:rPr lang="en-US" altLang="en-US" dirty="0" smtClean="0">
                <a:latin typeface="Times New Roman" charset="0"/>
                <a:ea typeface="MS PGothic" charset="-128"/>
              </a:rPr>
              <a:t>Most often, the low blood flow to heart tissue is caused from atherosclerosis.</a:t>
            </a:r>
            <a:endParaRPr lang="en-US" altLang="en-US" dirty="0">
              <a:latin typeface="Times New Roman" charset="0"/>
              <a:ea typeface="MS PGothic" charset="-128"/>
            </a:endParaRPr>
          </a:p>
          <a:p>
            <a:endParaRPr lang="en-US" altLang="en-US" dirty="0">
              <a:latin typeface="Times New Roman" charset="0"/>
              <a:ea typeface="MS PGothic" charset="-128"/>
            </a:endParaRPr>
          </a:p>
          <a:p>
            <a:r>
              <a:rPr lang="en-US" altLang="en-US" dirty="0">
                <a:latin typeface="Times New Roman" charset="0"/>
                <a:ea typeface="MS PGothic" charset="-128"/>
              </a:rPr>
              <a:t>B. Atherosclerosis is a disorder in which calcium and cholesterol build up and form a plaque inside the walls of blood </a:t>
            </a:r>
            <a:r>
              <a:rPr lang="en-US" altLang="en-US" dirty="0" smtClean="0">
                <a:latin typeface="Times New Roman" charset="0"/>
                <a:ea typeface="MS PGothic" charset="-128"/>
              </a:rPr>
              <a:t>vessels,</a:t>
            </a:r>
            <a:r>
              <a:rPr lang="en-US" altLang="en-US" baseline="0" dirty="0" smtClean="0">
                <a:latin typeface="Times New Roman" charset="0"/>
                <a:ea typeface="MS PGothic" charset="-128"/>
              </a:rPr>
              <a:t> obstructing flow and interfering with their ability to dilate or contract.</a:t>
            </a:r>
            <a:endParaRPr lang="en-IN" altLang="en-US" dirty="0">
              <a:latin typeface="Times New Roman" charset="0"/>
              <a:ea typeface="MS PGothic" charset="-128"/>
            </a:endParaRPr>
          </a:p>
          <a:p>
            <a:r>
              <a:rPr lang="en-US" altLang="en-US" dirty="0">
                <a:latin typeface="Times New Roman" charset="0"/>
                <a:ea typeface="MS PGothic" charset="-128"/>
              </a:rPr>
              <a:t>	1. It can cause complete occlusion or blockage of a coronary artery and other arteries of the body.</a:t>
            </a:r>
            <a:endParaRPr lang="en-IN" altLang="en-US" dirty="0">
              <a:latin typeface="Times New Roman" charset="0"/>
              <a:ea typeface="MS PGothic" charset="-128"/>
            </a:endParaRPr>
          </a:p>
          <a:p>
            <a:r>
              <a:rPr lang="en-US" altLang="en-US" dirty="0">
                <a:latin typeface="Times New Roman" charset="0"/>
                <a:ea typeface="MS PGothic" charset="-128"/>
              </a:rPr>
              <a:t>	2. Fatty material accumulates as a person ages, resulting in the narrowing of the lumen (inside diameter of the artery</a:t>
            </a:r>
            <a:r>
              <a:rPr lang="en-US" altLang="en-US" dirty="0" smtClean="0">
                <a:latin typeface="Times New Roman" charset="0"/>
                <a:ea typeface="MS PGothic" charset="-128"/>
              </a:rPr>
              <a:t>). Calcium deposits can form as well.</a:t>
            </a:r>
            <a:endParaRPr lang="en-IN" altLang="en-US" dirty="0">
              <a:latin typeface="Times New Roman" charset="0"/>
              <a:ea typeface="MS PGothic" charset="-128"/>
            </a:endParaRPr>
          </a:p>
          <a:p>
            <a:r>
              <a:rPr lang="en-US" altLang="en-US" dirty="0">
                <a:latin typeface="Times New Roman" charset="0"/>
                <a:ea typeface="MS PGothic" charset="-128"/>
              </a:rPr>
              <a:t>		a. The inner wall of the </a:t>
            </a:r>
            <a:r>
              <a:rPr lang="en-US" altLang="en-US" dirty="0" smtClean="0">
                <a:latin typeface="Times New Roman" charset="0"/>
                <a:ea typeface="MS PGothic" charset="-128"/>
              </a:rPr>
              <a:t>artery, which is normally smooth and elastic </a:t>
            </a:r>
            <a:r>
              <a:rPr lang="en-US" altLang="en-US" dirty="0">
                <a:latin typeface="Times New Roman" charset="0"/>
                <a:ea typeface="MS PGothic" charset="-128"/>
              </a:rPr>
              <a:t>becomes rough and brittle</a:t>
            </a:r>
            <a:r>
              <a:rPr lang="en-US" altLang="en-US" dirty="0" smtClean="0">
                <a:latin typeface="Times New Roman" charset="0"/>
                <a:ea typeface="MS PGothic" charset="-128"/>
              </a:rPr>
              <a:t>. Damage may become so extensive,</a:t>
            </a:r>
            <a:r>
              <a:rPr lang="en-US" altLang="en-US" baseline="0" dirty="0" smtClean="0">
                <a:latin typeface="Times New Roman" charset="0"/>
                <a:ea typeface="MS PGothic" charset="-128"/>
              </a:rPr>
              <a:t> that they cannot accommodate the increased blood flow during times of maximum need. </a:t>
            </a:r>
            <a:endParaRPr lang="en-IN" altLang="en-US" dirty="0">
              <a:latin typeface="Times New Roman" charset="0"/>
              <a:ea typeface="MS PGothic" charset="-128"/>
            </a:endParaRPr>
          </a:p>
          <a:p>
            <a:r>
              <a:rPr lang="en-US" altLang="en-US" dirty="0">
                <a:latin typeface="Times New Roman" charset="0"/>
                <a:ea typeface="MS PGothic" charset="-128"/>
              </a:rPr>
              <a:t>		b. If a brittle plaque develops a </a:t>
            </a:r>
            <a:r>
              <a:rPr lang="en-US" altLang="en-US" dirty="0" smtClean="0">
                <a:latin typeface="Times New Roman" charset="0"/>
                <a:ea typeface="MS PGothic" charset="-128"/>
              </a:rPr>
              <a:t>crack, </a:t>
            </a:r>
            <a:r>
              <a:rPr lang="en-US" altLang="en-US" dirty="0">
                <a:latin typeface="Times New Roman" charset="0"/>
                <a:ea typeface="MS PGothic" charset="-128"/>
              </a:rPr>
              <a:t>the ragged edge of the crack activates the blood-clotting system, resulting in a blood clot that will partially or completely block the lumen of the artery</a:t>
            </a:r>
            <a:r>
              <a:rPr lang="en-US" altLang="en-US" dirty="0" smtClean="0">
                <a:latin typeface="Times New Roman" charset="0"/>
                <a:ea typeface="MS PGothic" charset="-128"/>
              </a:rPr>
              <a:t>.</a:t>
            </a:r>
          </a:p>
          <a:p>
            <a:endParaRPr lang="en-US" altLang="en-US" dirty="0" smtClean="0">
              <a:latin typeface="Times New Roman" charset="0"/>
              <a:ea typeface="MS PGothic" charset="-128"/>
            </a:endParaRPr>
          </a:p>
          <a:p>
            <a:r>
              <a:rPr lang="en-US" altLang="en-US" dirty="0" smtClean="0">
                <a:latin typeface="Times New Roman" charset="0"/>
                <a:ea typeface="MS PGothic" charset="-128"/>
              </a:rPr>
              <a:t>If the clot does not occlude the artery</a:t>
            </a:r>
            <a:r>
              <a:rPr lang="en-US" altLang="en-US" baseline="0" dirty="0" smtClean="0">
                <a:latin typeface="Times New Roman" charset="0"/>
                <a:ea typeface="MS PGothic" charset="-128"/>
              </a:rPr>
              <a:t> at that location, the clot may break loose and begin floating in the blood, becoming what is known as a thromboembolism.</a:t>
            </a:r>
            <a:endParaRPr lang="en-IN" altLang="en-US" dirty="0">
              <a:latin typeface="Times New Roman" charset="0"/>
              <a:ea typeface="MS PGothic" charset="-128"/>
            </a:endParaRPr>
          </a:p>
        </p:txBody>
      </p:sp>
      <p:sp>
        <p:nvSpPr>
          <p:cNvPr id="167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6E9F986-A723-FB49-ACFD-DEA19C4D693E}" type="slidenum">
              <a:rPr lang="en-US" altLang="en-US" sz="1200"/>
              <a:pPr eaLnBrk="1" hangingPunct="1"/>
              <a:t>28</a:t>
            </a:fld>
            <a:endParaRPr lang="en-US" altLang="en-US" sz="1200"/>
          </a:p>
        </p:txBody>
      </p:sp>
    </p:spTree>
    <p:extLst>
      <p:ext uri="{BB962C8B-B14F-4D97-AF65-F5344CB8AC3E}">
        <p14:creationId xmlns:p14="http://schemas.microsoft.com/office/powerpoint/2010/main" val="1763396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A thromboembolism is a blood clot that floats through the blood vessels.</a:t>
            </a:r>
            <a:endParaRPr lang="en-IN" altLang="en-US" dirty="0">
              <a:latin typeface="Times New Roman" charset="0"/>
              <a:ea typeface="MS PGothic" charset="-128"/>
            </a:endParaRPr>
          </a:p>
          <a:p>
            <a:r>
              <a:rPr lang="en-US" altLang="en-US" dirty="0">
                <a:latin typeface="Times New Roman" charset="0"/>
                <a:ea typeface="MS PGothic" charset="-128"/>
              </a:rPr>
              <a:t>	a. If it reaches an area too narrow for it to pass, it stops and blocks blood flow at that point.</a:t>
            </a:r>
            <a:endParaRPr lang="en-IN" altLang="en-US" dirty="0">
              <a:latin typeface="Times New Roman" charset="0"/>
              <a:ea typeface="MS PGothic" charset="-128"/>
            </a:endParaRPr>
          </a:p>
          <a:p>
            <a:r>
              <a:rPr lang="en-US" altLang="en-US" dirty="0">
                <a:latin typeface="Times New Roman" charset="0"/>
                <a:ea typeface="MS PGothic" charset="-128"/>
              </a:rPr>
              <a:t>	b. Tissues downstream from the blood clot will suffer </a:t>
            </a:r>
            <a:r>
              <a:rPr lang="en-US" altLang="en-US" dirty="0" smtClean="0">
                <a:latin typeface="Times New Roman" charset="0"/>
                <a:ea typeface="MS PGothic" charset="-128"/>
              </a:rPr>
              <a:t>from lack of oxygen or </a:t>
            </a:r>
            <a:r>
              <a:rPr lang="en-US" altLang="en-US" dirty="0">
                <a:latin typeface="Times New Roman" charset="0"/>
                <a:ea typeface="MS PGothic" charset="-128"/>
              </a:rPr>
              <a:t>hypoxia.</a:t>
            </a:r>
            <a:endParaRPr lang="en-IN" altLang="en-US" dirty="0">
              <a:latin typeface="Times New Roman" charset="0"/>
              <a:ea typeface="MS PGothic" charset="-128"/>
            </a:endParaRPr>
          </a:p>
          <a:p>
            <a:r>
              <a:rPr lang="en-US" altLang="en-US" dirty="0">
                <a:latin typeface="Times New Roman" charset="0"/>
                <a:ea typeface="MS PGothic" charset="-128"/>
              </a:rPr>
              <a:t>	c. If </a:t>
            </a:r>
            <a:r>
              <a:rPr lang="en-US" altLang="en-US" dirty="0" smtClean="0">
                <a:latin typeface="Times New Roman" charset="0"/>
                <a:ea typeface="MS PGothic" charset="-128"/>
              </a:rPr>
              <a:t>blood flow is resumed within a short time, the hypoxic tissue will recover. However, if too </a:t>
            </a:r>
            <a:r>
              <a:rPr lang="en-US" altLang="en-US" dirty="0">
                <a:latin typeface="Times New Roman" charset="0"/>
                <a:ea typeface="MS PGothic" charset="-128"/>
              </a:rPr>
              <a:t>much time passes before blood flow is resumed, the tissues will die.</a:t>
            </a:r>
            <a:endParaRPr lang="en-IN" altLang="en-US" dirty="0">
              <a:latin typeface="Times New Roman" charset="0"/>
              <a:ea typeface="MS PGothic" charset="-128"/>
            </a:endParaRPr>
          </a:p>
          <a:p>
            <a:r>
              <a:rPr lang="en-US" altLang="en-US" dirty="0">
                <a:latin typeface="Times New Roman" charset="0"/>
                <a:ea typeface="MS PGothic" charset="-128"/>
              </a:rPr>
              <a:t>	d. This sequence of events is known as acute myocardial infarction (AMI), a classic heart attack.</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“Infarction” means the death of tissue.</a:t>
            </a:r>
            <a:endParaRPr lang="en-IN" altLang="en-US" dirty="0">
              <a:latin typeface="Times New Roman" charset="0"/>
              <a:ea typeface="MS PGothic" charset="-128"/>
            </a:endParaRPr>
          </a:p>
          <a:p>
            <a:r>
              <a:rPr lang="en-US" altLang="en-US" dirty="0">
                <a:latin typeface="Times New Roman" charset="0"/>
                <a:ea typeface="MS PGothic" charset="-128"/>
              </a:rPr>
              <a:t>	e. The death of heart muscle can severely diminish the heart’s ability to pump, </a:t>
            </a:r>
            <a:r>
              <a:rPr lang="en-US" altLang="en-US" dirty="0" smtClean="0">
                <a:latin typeface="Times New Roman" charset="0"/>
                <a:ea typeface="MS PGothic" charset="-128"/>
              </a:rPr>
              <a:t>or cause it to stop completely</a:t>
            </a:r>
            <a:r>
              <a:rPr lang="en-US" altLang="en-US" baseline="0" dirty="0" smtClean="0">
                <a:latin typeface="Times New Roman" charset="0"/>
                <a:ea typeface="MS PGothic" charset="-128"/>
              </a:rPr>
              <a:t>, which is </a:t>
            </a:r>
            <a:r>
              <a:rPr lang="en-US" altLang="en-US" dirty="0" smtClean="0">
                <a:latin typeface="Times New Roman" charset="0"/>
                <a:ea typeface="MS PGothic" charset="-128"/>
              </a:rPr>
              <a:t>cardiac </a:t>
            </a:r>
            <a:r>
              <a:rPr lang="en-US" altLang="en-US" dirty="0">
                <a:latin typeface="Times New Roman" charset="0"/>
                <a:ea typeface="MS PGothic" charset="-128"/>
              </a:rPr>
              <a:t>arrest.</a:t>
            </a:r>
            <a:endParaRPr lang="en-IN" altLang="en-US" dirty="0">
              <a:latin typeface="Times New Roman" charset="0"/>
              <a:ea typeface="MS PGothic" charset="-128"/>
            </a:endParaRPr>
          </a:p>
        </p:txBody>
      </p:sp>
      <p:sp>
        <p:nvSpPr>
          <p:cNvPr id="168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AE74388-BAE4-AA40-BFB4-FDBD6556A9C6}" type="slidenum">
              <a:rPr lang="en-US" altLang="en-US" sz="1200"/>
              <a:pPr eaLnBrk="1" hangingPunct="1"/>
              <a:t>29</a:t>
            </a:fld>
            <a:endParaRPr lang="en-US" altLang="en-US" sz="1200"/>
          </a:p>
        </p:txBody>
      </p:sp>
    </p:spTree>
    <p:extLst>
      <p:ext uri="{BB962C8B-B14F-4D97-AF65-F5344CB8AC3E}">
        <p14:creationId xmlns:p14="http://schemas.microsoft.com/office/powerpoint/2010/main" val="213552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 </a:t>
            </a:r>
          </a:p>
          <a:p>
            <a:endParaRPr lang="en-US" altLang="en-US" dirty="0">
              <a:latin typeface="Times New Roman" charset="0"/>
              <a:ea typeface="MS PGothic" charset="-128"/>
            </a:endParaRPr>
          </a:p>
          <a:p>
            <a:r>
              <a:rPr lang="en-US" altLang="en-US" dirty="0">
                <a:latin typeface="Times New Roman" charset="0"/>
                <a:ea typeface="MS PGothic" charset="-128"/>
              </a:rPr>
              <a:t>Medicine</a:t>
            </a:r>
          </a:p>
          <a:p>
            <a:r>
              <a:rPr lang="en-US" altLang="en-US" dirty="0">
                <a:latin typeface="Times New Roman" charset="0"/>
                <a:ea typeface="MS PGothic" charset="-128"/>
              </a:rPr>
              <a:t>Applies fundamental knowledge to provide basic emergency care and transportation based on assessment findings for an acutely ill patient.</a:t>
            </a:r>
          </a:p>
          <a:p>
            <a:endParaRPr lang="en-US" altLang="en-US" dirty="0">
              <a:latin typeface="Times New Roman" charset="0"/>
              <a:ea typeface="MS PGothic" charset="-128"/>
            </a:endParaRPr>
          </a:p>
        </p:txBody>
      </p:sp>
      <p:sp>
        <p:nvSpPr>
          <p:cNvPr id="142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DEA94AD-1AE8-AD46-8D26-6F6095CBA2BF}" type="slidenum">
              <a:rPr lang="en-US" altLang="en-US" sz="1200"/>
              <a:pPr eaLnBrk="1" hangingPunct="1"/>
              <a:t>3</a:t>
            </a:fld>
            <a:endParaRPr lang="en-US" altLang="en-US" sz="1200" dirty="0"/>
          </a:p>
        </p:txBody>
      </p:sp>
    </p:spTree>
    <p:extLst>
      <p:ext uri="{BB962C8B-B14F-4D97-AF65-F5344CB8AC3E}">
        <p14:creationId xmlns:p14="http://schemas.microsoft.com/office/powerpoint/2010/main" val="14016087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In the United States, coronary artery disease is the number one cause of death for men and women.</a:t>
            </a:r>
            <a:endParaRPr lang="en-IN" altLang="en-US" dirty="0">
              <a:latin typeface="Times New Roman" charset="0"/>
              <a:ea typeface="MS PGothic" charset="-128"/>
            </a:endParaRPr>
          </a:p>
          <a:p>
            <a:r>
              <a:rPr lang="en-US" altLang="en-US" dirty="0">
                <a:latin typeface="Times New Roman" charset="0"/>
                <a:ea typeface="MS PGothic" charset="-128"/>
              </a:rPr>
              <a:t>	a. The peak incidence of heart disease is between 45 and 64 years, but it can strike in individuals ranging from their teens to their 90s</a:t>
            </a:r>
            <a:r>
              <a:rPr lang="en-US" altLang="en-US" dirty="0" smtClean="0">
                <a:latin typeface="Times New Roman" charset="0"/>
                <a:ea typeface="MS PGothic" charset="-128"/>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Times New Roman" charset="0"/>
                <a:ea typeface="MS PGothic" charset="-128"/>
              </a:rPr>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Times New Roman" charset="0"/>
                <a:ea typeface="MS PGothic" charset="-128"/>
              </a:rPr>
              <a:t>                   5.</a:t>
            </a:r>
            <a:r>
              <a:rPr lang="en-US" altLang="en-US" baseline="0" dirty="0" smtClean="0">
                <a:latin typeface="Times New Roman" charset="0"/>
                <a:ea typeface="MS PGothic" charset="-128"/>
              </a:rPr>
              <a:t> There are r</a:t>
            </a:r>
            <a:r>
              <a:rPr lang="en-US" altLang="en-US" dirty="0" smtClean="0">
                <a:latin typeface="Times New Roman" charset="0"/>
                <a:ea typeface="MS PGothic" charset="-128"/>
              </a:rPr>
              <a:t>isk factors that place a person at higher risk for an AMI,</a:t>
            </a:r>
            <a:r>
              <a:rPr lang="en-US" altLang="en-US" baseline="0" dirty="0" smtClean="0">
                <a:latin typeface="Times New Roman" charset="0"/>
                <a:ea typeface="MS PGothic" charset="-128"/>
              </a:rPr>
              <a:t> therefore, you must keep an open mind to the possibility of a 26 y/o female experiencing chest pain may be having an AMI with a history of those high risk factors.</a:t>
            </a:r>
            <a:endParaRPr lang="en-IN" altLang="en-US" dirty="0">
              <a:latin typeface="Times New Roman" charset="0"/>
              <a:ea typeface="MS PGothic" charset="-128"/>
            </a:endParaRPr>
          </a:p>
          <a:p>
            <a:r>
              <a:rPr lang="en-US" altLang="en-US" dirty="0">
                <a:latin typeface="Times New Roman" charset="0"/>
                <a:ea typeface="MS PGothic" charset="-128"/>
              </a:rPr>
              <a:t>	a. Major controllable risk factors: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Cigarette smoking</a:t>
            </a:r>
            <a:endParaRPr lang="en-IN" altLang="en-US" dirty="0">
              <a:latin typeface="Times New Roman" charset="0"/>
              <a:ea typeface="MS PGothic" charset="-128"/>
            </a:endParaRPr>
          </a:p>
          <a:p>
            <a:r>
              <a:rPr lang="en-US" altLang="en-US" dirty="0">
                <a:latin typeface="Times New Roman" charset="0"/>
                <a:ea typeface="MS PGothic" charset="-128"/>
              </a:rPr>
              <a:t>		ii. High blood pressure</a:t>
            </a:r>
            <a:endParaRPr lang="en-IN" altLang="en-US" dirty="0">
              <a:latin typeface="Times New Roman" charset="0"/>
              <a:ea typeface="MS PGothic" charset="-128"/>
            </a:endParaRPr>
          </a:p>
          <a:p>
            <a:r>
              <a:rPr lang="en-US" altLang="en-US" dirty="0">
                <a:latin typeface="Times New Roman" charset="0"/>
                <a:ea typeface="MS PGothic" charset="-128"/>
              </a:rPr>
              <a:t>		iii. Elevated cholesterol level</a:t>
            </a:r>
            <a:endParaRPr lang="en-IN" altLang="en-US" dirty="0">
              <a:latin typeface="Times New Roman" charset="0"/>
              <a:ea typeface="MS PGothic" charset="-128"/>
            </a:endParaRPr>
          </a:p>
          <a:p>
            <a:r>
              <a:rPr lang="en-US" altLang="en-US" dirty="0">
                <a:latin typeface="Times New Roman" charset="0"/>
                <a:ea typeface="MS PGothic" charset="-128"/>
              </a:rPr>
              <a:t>		iv. Elevated blood glucose level (diabetes)</a:t>
            </a:r>
            <a:endParaRPr lang="en-IN" altLang="en-US" dirty="0">
              <a:latin typeface="Times New Roman" charset="0"/>
              <a:ea typeface="MS PGothic" charset="-128"/>
            </a:endParaRPr>
          </a:p>
          <a:p>
            <a:r>
              <a:rPr lang="en-US" altLang="en-US" dirty="0">
                <a:latin typeface="Times New Roman" charset="0"/>
                <a:ea typeface="MS PGothic" charset="-128"/>
              </a:rPr>
              <a:t>		v. Lack of exercise</a:t>
            </a:r>
            <a:endParaRPr lang="en-IN" altLang="en-US" dirty="0">
              <a:latin typeface="Times New Roman" charset="0"/>
              <a:ea typeface="MS PGothic" charset="-128"/>
            </a:endParaRPr>
          </a:p>
          <a:p>
            <a:r>
              <a:rPr lang="en-US" altLang="en-US" dirty="0">
                <a:latin typeface="Times New Roman" charset="0"/>
                <a:ea typeface="MS PGothic" charset="-128"/>
              </a:rPr>
              <a:t>		vi. Obesity</a:t>
            </a:r>
            <a:endParaRPr lang="en-IN" altLang="en-US" dirty="0">
              <a:latin typeface="Times New Roman" charset="0"/>
              <a:ea typeface="MS PGothic" charset="-128"/>
            </a:endParaRPr>
          </a:p>
          <a:p>
            <a:r>
              <a:rPr lang="en-US" altLang="en-US" dirty="0">
                <a:latin typeface="Times New Roman" charset="0"/>
                <a:ea typeface="MS PGothic" charset="-128"/>
              </a:rPr>
              <a:t>	b. Major uncontrollable risk factors: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Older age</a:t>
            </a:r>
            <a:endParaRPr lang="en-IN" altLang="en-US" dirty="0">
              <a:latin typeface="Times New Roman" charset="0"/>
              <a:ea typeface="MS PGothic" charset="-128"/>
            </a:endParaRPr>
          </a:p>
          <a:p>
            <a:r>
              <a:rPr lang="en-US" altLang="en-US" dirty="0">
                <a:latin typeface="Times New Roman" charset="0"/>
                <a:ea typeface="MS PGothic" charset="-128"/>
              </a:rPr>
              <a:t>		ii. Family history of atherosclerotic coronary artery disease</a:t>
            </a:r>
            <a:endParaRPr lang="en-IN" altLang="en-US" dirty="0">
              <a:latin typeface="Times New Roman" charset="0"/>
              <a:ea typeface="MS PGothic" charset="-128"/>
            </a:endParaRPr>
          </a:p>
          <a:p>
            <a:r>
              <a:rPr lang="en-US" altLang="en-US" dirty="0">
                <a:latin typeface="Times New Roman" charset="0"/>
                <a:ea typeface="MS PGothic" charset="-128"/>
              </a:rPr>
              <a:t>		iv. Race</a:t>
            </a:r>
            <a:endParaRPr lang="en-IN" altLang="en-US" dirty="0">
              <a:latin typeface="Times New Roman" charset="0"/>
              <a:ea typeface="MS PGothic" charset="-128"/>
            </a:endParaRPr>
          </a:p>
          <a:p>
            <a:r>
              <a:rPr lang="en-US" altLang="en-US" dirty="0">
                <a:latin typeface="Times New Roman" charset="0"/>
                <a:ea typeface="MS PGothic" charset="-128"/>
              </a:rPr>
              <a:t>		v. Ethnicity</a:t>
            </a:r>
            <a:endParaRPr lang="en-IN" altLang="en-US" dirty="0">
              <a:latin typeface="Times New Roman" charset="0"/>
              <a:ea typeface="MS PGothic" charset="-128"/>
            </a:endParaRPr>
          </a:p>
          <a:p>
            <a:r>
              <a:rPr lang="en-US" altLang="en-US" dirty="0">
                <a:latin typeface="Times New Roman" charset="0"/>
                <a:ea typeface="MS PGothic" charset="-128"/>
              </a:rPr>
              <a:t>		vi. Male sex</a:t>
            </a:r>
          </a:p>
          <a:p>
            <a:endParaRPr lang="en-US" altLang="en-US" dirty="0">
              <a:latin typeface="Times New Roman" charset="0"/>
              <a:ea typeface="MS PGothic" charset="-128"/>
            </a:endParaRPr>
          </a:p>
        </p:txBody>
      </p:sp>
      <p:sp>
        <p:nvSpPr>
          <p:cNvPr id="169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CFC1DE3-B909-884F-8EFB-0BA4D04D34AF}" type="slidenum">
              <a:rPr lang="en-US" altLang="en-US" sz="1200"/>
              <a:pPr eaLnBrk="1" hangingPunct="1"/>
              <a:t>30</a:t>
            </a:fld>
            <a:endParaRPr lang="en-US" altLang="en-US" sz="1200"/>
          </a:p>
        </p:txBody>
      </p:sp>
    </p:spTree>
    <p:extLst>
      <p:ext uri="{BB962C8B-B14F-4D97-AF65-F5344CB8AC3E}">
        <p14:creationId xmlns:p14="http://schemas.microsoft.com/office/powerpoint/2010/main" val="7248529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Acute coronary syndrome (ACS) describes a group of symptoms caused by myocardial ischemia</a:t>
            </a:r>
            <a:r>
              <a:rPr lang="en-US" altLang="en-US" dirty="0" smtClean="0">
                <a:latin typeface="Times New Roman" charset="0"/>
                <a:ea typeface="MS PGothic" charset="-128"/>
              </a:rPr>
              <a:t>. As discussed earlier, myocardial ischemia is</a:t>
            </a:r>
            <a:r>
              <a:rPr lang="en-US" altLang="en-US" baseline="0" dirty="0" smtClean="0">
                <a:latin typeface="Times New Roman" charset="0"/>
                <a:ea typeface="MS PGothic" charset="-128"/>
              </a:rPr>
              <a:t> a decrease in blood flow to the heart, which leads to chest pain for lack of oxygen and nutrients to the tissues of the heart.</a:t>
            </a:r>
            <a:endParaRPr lang="en-IN" altLang="en-US" dirty="0">
              <a:latin typeface="Times New Roman" charset="0"/>
              <a:ea typeface="MS PGothic" charset="-128"/>
            </a:endParaRPr>
          </a:p>
          <a:p>
            <a:r>
              <a:rPr lang="en-US" altLang="en-US" dirty="0">
                <a:latin typeface="Times New Roman" charset="0"/>
                <a:ea typeface="MS PGothic" charset="-128"/>
              </a:rPr>
              <a:t>	1. This includes </a:t>
            </a:r>
            <a:r>
              <a:rPr lang="en-US" altLang="en-US" dirty="0" smtClean="0">
                <a:latin typeface="Times New Roman" charset="0"/>
                <a:ea typeface="MS PGothic" charset="-128"/>
              </a:rPr>
              <a:t>a temporary situation known as angina pectoris, </a:t>
            </a:r>
            <a:r>
              <a:rPr lang="en-US" altLang="en-US" dirty="0">
                <a:latin typeface="Times New Roman" charset="0"/>
                <a:ea typeface="MS PGothic" charset="-128"/>
              </a:rPr>
              <a:t>or a more serious condition, an AMI</a:t>
            </a:r>
            <a:r>
              <a:rPr lang="en-US" altLang="en-US" dirty="0" smtClean="0">
                <a:latin typeface="Times New Roman" charset="0"/>
                <a:ea typeface="MS PGothic" charset="-128"/>
              </a:rPr>
              <a:t>.</a:t>
            </a:r>
          </a:p>
          <a:p>
            <a:endParaRPr lang="en-US" altLang="en-US" dirty="0" smtClean="0">
              <a:latin typeface="Times New Roman" charset="0"/>
              <a:ea typeface="MS PGothic" charset="-128"/>
            </a:endParaRPr>
          </a:p>
          <a:p>
            <a:r>
              <a:rPr lang="en-US" altLang="en-US" dirty="0" smtClean="0">
                <a:latin typeface="Times New Roman" charset="0"/>
                <a:ea typeface="MS PGothic" charset="-128"/>
              </a:rPr>
              <a:t>Because</a:t>
            </a:r>
            <a:r>
              <a:rPr lang="en-US" altLang="en-US" baseline="0" dirty="0" smtClean="0">
                <a:latin typeface="Times New Roman" charset="0"/>
                <a:ea typeface="MS PGothic" charset="-128"/>
              </a:rPr>
              <a:t> s</a:t>
            </a:r>
            <a:r>
              <a:rPr lang="en-US" altLang="en-US" dirty="0" smtClean="0">
                <a:latin typeface="Times New Roman" charset="0"/>
                <a:ea typeface="MS PGothic" charset="-128"/>
              </a:rPr>
              <a:t>igns and symptoms of these two conditions are very similar, they</a:t>
            </a:r>
            <a:r>
              <a:rPr lang="en-US" altLang="en-US" baseline="0" dirty="0" smtClean="0">
                <a:latin typeface="Times New Roman" charset="0"/>
                <a:ea typeface="MS PGothic" charset="-128"/>
              </a:rPr>
              <a:t> are treated basically the same.</a:t>
            </a:r>
            <a:r>
              <a:rPr lang="en-US" altLang="en-US" dirty="0" smtClean="0">
                <a:latin typeface="Times New Roman" charset="0"/>
                <a:ea typeface="MS PGothic" charset="-128"/>
              </a:rPr>
              <a:t> </a:t>
            </a:r>
            <a:endParaRPr lang="en-IN" altLang="en-US" dirty="0">
              <a:latin typeface="Times New Roman" charset="0"/>
              <a:ea typeface="MS PGothic" charset="-128"/>
            </a:endParaRPr>
          </a:p>
        </p:txBody>
      </p:sp>
      <p:sp>
        <p:nvSpPr>
          <p:cNvPr id="171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115A715-8E3A-A444-830C-60EE147340B2}" type="slidenum">
              <a:rPr lang="en-US" altLang="en-US" sz="1200"/>
              <a:pPr eaLnBrk="1" hangingPunct="1"/>
              <a:t>31</a:t>
            </a:fld>
            <a:endParaRPr lang="en-US" altLang="en-US" sz="1200"/>
          </a:p>
        </p:txBody>
      </p:sp>
    </p:spTree>
    <p:extLst>
      <p:ext uri="{BB962C8B-B14F-4D97-AF65-F5344CB8AC3E}">
        <p14:creationId xmlns:p14="http://schemas.microsoft.com/office/powerpoint/2010/main" val="20756798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a:t>
            </a:r>
            <a:r>
              <a:rPr lang="en-US" altLang="en-US" dirty="0" smtClean="0">
                <a:latin typeface="Times New Roman" charset="0"/>
                <a:ea typeface="MS PGothic" charset="-128"/>
              </a:rPr>
              <a:t>Outline</a:t>
            </a:r>
          </a:p>
          <a:p>
            <a:endParaRPr lang="en-US" altLang="en-US" dirty="0">
              <a:latin typeface="Times New Roman" charset="0"/>
              <a:ea typeface="MS PGothic" charset="-128"/>
            </a:endParaRPr>
          </a:p>
          <a:p>
            <a:r>
              <a:rPr lang="en-US" altLang="en-US" dirty="0">
                <a:latin typeface="Times New Roman" charset="0"/>
                <a:ea typeface="MS PGothic" charset="-128"/>
              </a:rPr>
              <a:t>D. Angina pectoris occurs when the heart’s need for oxygen exceeds the available supply, usually during physical or emotional stress.</a:t>
            </a:r>
            <a:endParaRPr lang="en-IN" altLang="en-US" dirty="0">
              <a:latin typeface="Times New Roman" charset="0"/>
              <a:ea typeface="MS PGothic" charset="-128"/>
            </a:endParaRPr>
          </a:p>
          <a:p>
            <a:r>
              <a:rPr lang="en-US" altLang="en-US" dirty="0">
                <a:latin typeface="Times New Roman" charset="0"/>
                <a:ea typeface="MS PGothic" charset="-128"/>
              </a:rPr>
              <a:t>	1. It can result from a spasm of an artery, but is most often a symptom of atherosclerotic coronary artery disease.</a:t>
            </a:r>
            <a:endParaRPr lang="en-IN" altLang="en-US" dirty="0">
              <a:latin typeface="Times New Roman" charset="0"/>
              <a:ea typeface="MS PGothic" charset="-128"/>
            </a:endParaRPr>
          </a:p>
          <a:p>
            <a:r>
              <a:rPr lang="en-US" altLang="en-US" dirty="0">
                <a:latin typeface="Times New Roman" charset="0"/>
                <a:ea typeface="MS PGothic" charset="-128"/>
              </a:rPr>
              <a:t>		a. May be triggered by large meal or sudden fear</a:t>
            </a:r>
            <a:endParaRPr lang="en-IN" altLang="en-US" dirty="0">
              <a:latin typeface="Times New Roman" charset="0"/>
              <a:ea typeface="MS PGothic" charset="-128"/>
            </a:endParaRPr>
          </a:p>
          <a:p>
            <a:r>
              <a:rPr lang="en-US" altLang="en-US" dirty="0">
                <a:latin typeface="Times New Roman" charset="0"/>
                <a:ea typeface="MS PGothic" charset="-128"/>
              </a:rPr>
              <a:t>		b. When increased oxygen demand goes away, the pain typically goes </a:t>
            </a:r>
            <a:r>
              <a:rPr lang="en-US" altLang="en-US" dirty="0" smtClean="0">
                <a:latin typeface="Times New Roman" charset="0"/>
                <a:ea typeface="MS PGothic" charset="-128"/>
              </a:rPr>
              <a:t>away. </a:t>
            </a:r>
            <a:r>
              <a:rPr lang="en-US" altLang="en-US" baseline="0" dirty="0" smtClean="0">
                <a:latin typeface="Times New Roman" charset="0"/>
                <a:ea typeface="MS PGothic" charset="-128"/>
              </a:rPr>
              <a:t> Example: I</a:t>
            </a:r>
            <a:r>
              <a:rPr lang="en-US" altLang="en-US" dirty="0" smtClean="0">
                <a:latin typeface="Times New Roman" charset="0"/>
                <a:ea typeface="MS PGothic" charset="-128"/>
              </a:rPr>
              <a:t>f the patient stops what they’re doing (exercise), the pain stops.</a:t>
            </a:r>
            <a:endParaRPr lang="en-IN" altLang="en-US" dirty="0">
              <a:latin typeface="Times New Roman" charset="0"/>
              <a:ea typeface="MS PGothic" charset="-128"/>
            </a:endParaRPr>
          </a:p>
          <a:p>
            <a:r>
              <a:rPr lang="en-US" altLang="en-US" dirty="0">
                <a:latin typeface="Times New Roman" charset="0"/>
                <a:ea typeface="MS PGothic" charset="-128"/>
              </a:rPr>
              <a:t>	2. Angina pain is commonly described as crushing, squeezing, or “like somebody is standing on my chest.”</a:t>
            </a:r>
            <a:endParaRPr lang="en-IN" altLang="en-US" dirty="0">
              <a:latin typeface="Times New Roman" charset="0"/>
              <a:ea typeface="MS PGothic" charset="-128"/>
            </a:endParaRPr>
          </a:p>
          <a:p>
            <a:r>
              <a:rPr lang="en-US" altLang="en-US" dirty="0">
                <a:latin typeface="Times New Roman" charset="0"/>
                <a:ea typeface="MS PGothic" charset="-128"/>
              </a:rPr>
              <a:t>		a. Usually felt in the midportion of the chest, under the sternum</a:t>
            </a:r>
            <a:endParaRPr lang="en-IN" altLang="en-US" dirty="0">
              <a:latin typeface="Times New Roman" charset="0"/>
              <a:ea typeface="MS PGothic" charset="-128"/>
            </a:endParaRPr>
          </a:p>
          <a:p>
            <a:r>
              <a:rPr lang="en-US" altLang="en-US" dirty="0">
                <a:latin typeface="Times New Roman" charset="0"/>
                <a:ea typeface="MS PGothic" charset="-128"/>
              </a:rPr>
              <a:t>		b. Can radiate to the jaw, arms (frequently the left arm), </a:t>
            </a:r>
            <a:r>
              <a:rPr lang="en-US" altLang="en-US" dirty="0" err="1">
                <a:latin typeface="Times New Roman" charset="0"/>
                <a:ea typeface="MS PGothic" charset="-128"/>
              </a:rPr>
              <a:t>midback</a:t>
            </a:r>
            <a:r>
              <a:rPr lang="en-US" altLang="en-US" dirty="0">
                <a:latin typeface="Times New Roman" charset="0"/>
                <a:ea typeface="MS PGothic" charset="-128"/>
              </a:rPr>
              <a:t>, or </a:t>
            </a:r>
            <a:r>
              <a:rPr lang="en-US" altLang="en-US" dirty="0" err="1">
                <a:latin typeface="Times New Roman" charset="0"/>
                <a:ea typeface="MS PGothic" charset="-128"/>
              </a:rPr>
              <a:t>epigastrum</a:t>
            </a:r>
            <a:r>
              <a:rPr lang="en-US" altLang="en-US" dirty="0">
                <a:latin typeface="Times New Roman" charset="0"/>
                <a:ea typeface="MS PGothic" charset="-128"/>
              </a:rPr>
              <a:t> (the upper-middle region of the abdomen)</a:t>
            </a:r>
            <a:endParaRPr lang="en-IN" altLang="en-US" dirty="0">
              <a:latin typeface="Times New Roman" charset="0"/>
              <a:ea typeface="MS PGothic" charset="-128"/>
            </a:endParaRPr>
          </a:p>
          <a:p>
            <a:r>
              <a:rPr lang="en-US" altLang="en-US" dirty="0">
                <a:latin typeface="Times New Roman" charset="0"/>
                <a:ea typeface="MS PGothic" charset="-128"/>
              </a:rPr>
              <a:t>		c. Usually lasts from 3 to 8 minutes but rarely longer than 15 minutes</a:t>
            </a:r>
            <a:endParaRPr lang="en-IN" altLang="en-US" dirty="0">
              <a:latin typeface="Times New Roman" charset="0"/>
              <a:ea typeface="MS PGothic" charset="-128"/>
            </a:endParaRPr>
          </a:p>
          <a:p>
            <a:r>
              <a:rPr lang="en-US" altLang="en-US" dirty="0">
                <a:latin typeface="Times New Roman" charset="0"/>
                <a:ea typeface="MS PGothic" charset="-128"/>
              </a:rPr>
              <a:t>		d. May be associated with shortness of breath, nausea, or sweating</a:t>
            </a:r>
            <a:endParaRPr lang="en-IN" altLang="en-US" dirty="0">
              <a:latin typeface="Times New Roman" charset="0"/>
              <a:ea typeface="MS PGothic" charset="-128"/>
            </a:endParaRPr>
          </a:p>
          <a:p>
            <a:r>
              <a:rPr lang="en-US" altLang="en-US" dirty="0">
                <a:latin typeface="Times New Roman" charset="0"/>
                <a:ea typeface="MS PGothic" charset="-128"/>
              </a:rPr>
              <a:t>		e. Usually disappears promptly with rest, supplemental oxygen, or nitroglycerin (NTG)</a:t>
            </a:r>
            <a:endParaRPr lang="en-IN" altLang="en-US" dirty="0">
              <a:latin typeface="Times New Roman" charset="0"/>
              <a:ea typeface="MS PGothic" charset="-128"/>
            </a:endParaRPr>
          </a:p>
          <a:p>
            <a:r>
              <a:rPr lang="en-US" altLang="en-US" dirty="0">
                <a:latin typeface="Times New Roman" charset="0"/>
                <a:ea typeface="MS PGothic" charset="-128"/>
              </a:rPr>
              <a:t>	3. Although angina does not usually lead to death or permanent heart damage, it is a warning sign that should be taken seriously.</a:t>
            </a:r>
            <a:endParaRPr lang="en-IN" altLang="en-US" dirty="0">
              <a:latin typeface="Times New Roman" charset="0"/>
              <a:ea typeface="MS PGothic" charset="-128"/>
            </a:endParaRPr>
          </a:p>
        </p:txBody>
      </p:sp>
      <p:sp>
        <p:nvSpPr>
          <p:cNvPr id="172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2904F71-193B-984D-A9F7-AEED8F1E3526}" type="slidenum">
              <a:rPr lang="en-US" altLang="en-US" sz="1200"/>
              <a:pPr eaLnBrk="1" hangingPunct="1"/>
              <a:t>32</a:t>
            </a:fld>
            <a:endParaRPr lang="en-US" altLang="en-US" sz="1200"/>
          </a:p>
        </p:txBody>
      </p:sp>
    </p:spTree>
    <p:extLst>
      <p:ext uri="{BB962C8B-B14F-4D97-AF65-F5344CB8AC3E}">
        <p14:creationId xmlns:p14="http://schemas.microsoft.com/office/powerpoint/2010/main" val="78788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173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Unstable angina </a:t>
            </a:r>
            <a:r>
              <a:rPr lang="en-US" altLang="en-US" dirty="0" smtClean="0">
                <a:latin typeface="Times New Roman" charset="0"/>
                <a:ea typeface="MS PGothic" charset="-128"/>
              </a:rPr>
              <a:t>is characterized by pain or discomfort in the chest of coronary origin that occurs </a:t>
            </a:r>
            <a:r>
              <a:rPr lang="en-US" altLang="en-US" dirty="0">
                <a:latin typeface="Times New Roman" charset="0"/>
                <a:ea typeface="MS PGothic" charset="-128"/>
              </a:rPr>
              <a:t>in response to fewer stimuli than ordinarily required to produce angina</a:t>
            </a:r>
            <a:r>
              <a:rPr lang="en-US" altLang="en-US" dirty="0" smtClean="0">
                <a:latin typeface="Times New Roman" charset="0"/>
                <a:ea typeface="MS PGothic" charset="-128"/>
              </a:rPr>
              <a:t>.</a:t>
            </a:r>
          </a:p>
          <a:p>
            <a:r>
              <a:rPr lang="en-US" altLang="en-US" dirty="0" smtClean="0">
                <a:latin typeface="Times New Roman" charset="0"/>
                <a:ea typeface="MS PGothic" charset="-128"/>
              </a:rPr>
              <a:t>If untreated,</a:t>
            </a:r>
            <a:r>
              <a:rPr lang="en-US" altLang="en-US" baseline="0" dirty="0" smtClean="0">
                <a:latin typeface="Times New Roman" charset="0"/>
                <a:ea typeface="MS PGothic" charset="-128"/>
              </a:rPr>
              <a:t> it can lead to an AMI.</a:t>
            </a:r>
            <a:endParaRPr lang="en-IN" altLang="en-US" dirty="0">
              <a:latin typeface="Times New Roman" charset="0"/>
              <a:ea typeface="MS PGothic" charset="-128"/>
            </a:endParaRPr>
          </a:p>
          <a:p>
            <a:r>
              <a:rPr lang="en-US" altLang="en-US" dirty="0">
                <a:latin typeface="Times New Roman" charset="0"/>
                <a:ea typeface="MS PGothic" charset="-128"/>
              </a:rPr>
              <a:t>5. Stable angina </a:t>
            </a:r>
            <a:r>
              <a:rPr lang="en-US" altLang="en-US" dirty="0" smtClean="0">
                <a:latin typeface="Times New Roman" charset="0"/>
                <a:ea typeface="MS PGothic" charset="-128"/>
              </a:rPr>
              <a:t>is characterized by pain in the chest of coronary origin that is relieved by things that normally relieve the pain, such as rest </a:t>
            </a:r>
            <a:r>
              <a:rPr lang="en-US" altLang="en-US" dirty="0">
                <a:latin typeface="Times New Roman" charset="0"/>
                <a:ea typeface="MS PGothic" charset="-128"/>
              </a:rPr>
              <a:t>or </a:t>
            </a:r>
            <a:r>
              <a:rPr lang="en-US" altLang="en-US" dirty="0" smtClean="0">
                <a:latin typeface="Times New Roman" charset="0"/>
                <a:ea typeface="MS PGothic" charset="-128"/>
              </a:rPr>
              <a:t>nitroglycerin</a:t>
            </a:r>
          </a:p>
          <a:p>
            <a:r>
              <a:rPr lang="en-US" altLang="en-US" dirty="0" smtClean="0">
                <a:latin typeface="Times New Roman" charset="0"/>
                <a:ea typeface="MS PGothic" charset="-128"/>
              </a:rPr>
              <a:t>EMS usually becomes involved when stable angina becomes unstable. The patient normally relieved by sitting down and taking one nitro tab, has now taken three with no relief. </a:t>
            </a:r>
            <a:endParaRPr lang="en-IN" altLang="en-US" dirty="0">
              <a:latin typeface="Times New Roman" charset="0"/>
              <a:ea typeface="MS PGothic" charset="-128"/>
            </a:endParaRPr>
          </a:p>
          <a:p>
            <a:r>
              <a:rPr lang="en-US" altLang="en-US" dirty="0">
                <a:latin typeface="Times New Roman" charset="0"/>
                <a:ea typeface="MS PGothic" charset="-128"/>
              </a:rPr>
              <a:t>6. Patients experiencing chest pain or discomfort should always be treated as if they are having an AMI.</a:t>
            </a:r>
            <a:endParaRPr lang="en-IN" altLang="en-US" dirty="0">
              <a:latin typeface="Times New Roman" charset="0"/>
              <a:ea typeface="MS PGothic" charset="-128"/>
            </a:endParaRPr>
          </a:p>
        </p:txBody>
      </p:sp>
      <p:sp>
        <p:nvSpPr>
          <p:cNvPr id="173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75FF01E-2B04-234F-9CA7-146E10B57BA5}" type="slidenum">
              <a:rPr lang="en-US" altLang="en-US" sz="1200"/>
              <a:pPr eaLnBrk="1" hangingPunct="1"/>
              <a:t>33</a:t>
            </a:fld>
            <a:endParaRPr lang="en-US" altLang="en-US" sz="1200"/>
          </a:p>
        </p:txBody>
      </p:sp>
    </p:spTree>
    <p:extLst>
      <p:ext uri="{BB962C8B-B14F-4D97-AF65-F5344CB8AC3E}">
        <p14:creationId xmlns:p14="http://schemas.microsoft.com/office/powerpoint/2010/main" val="13464265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174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The pain of AMI signals the actual death of cells in the area of the heart where blood flow is obstructed.</a:t>
            </a:r>
            <a:endParaRPr lang="en-IN" altLang="en-US" dirty="0">
              <a:latin typeface="Times New Roman" charset="0"/>
              <a:ea typeface="MS PGothic" charset="-128"/>
            </a:endParaRPr>
          </a:p>
          <a:p>
            <a:r>
              <a:rPr lang="en-US" altLang="en-US" dirty="0">
                <a:latin typeface="Times New Roman" charset="0"/>
                <a:ea typeface="MS PGothic" charset="-128"/>
              </a:rPr>
              <a:t>	1. Once dead, the cells cannot be revived. </a:t>
            </a:r>
            <a:endParaRPr lang="en-IN" altLang="en-US" dirty="0">
              <a:latin typeface="Times New Roman" charset="0"/>
              <a:ea typeface="MS PGothic" charset="-128"/>
            </a:endParaRPr>
          </a:p>
          <a:p>
            <a:r>
              <a:rPr lang="en-US" altLang="en-US" dirty="0">
                <a:latin typeface="Times New Roman" charset="0"/>
                <a:ea typeface="MS PGothic" charset="-128"/>
              </a:rPr>
              <a:t>		a. They will turn to scar tissue and become a burden to the beating heart.</a:t>
            </a:r>
            <a:endParaRPr lang="en-IN" altLang="en-US" dirty="0">
              <a:latin typeface="Times New Roman" charset="0"/>
              <a:ea typeface="MS PGothic" charset="-128"/>
            </a:endParaRPr>
          </a:p>
          <a:p>
            <a:r>
              <a:rPr lang="en-US" altLang="en-US" dirty="0">
                <a:latin typeface="Times New Roman" charset="0"/>
                <a:ea typeface="MS PGothic" charset="-128"/>
              </a:rPr>
              <a:t>		b. About 30 minutes after blood flow is cut off, some heart muscles begin to die</a:t>
            </a:r>
            <a:r>
              <a:rPr lang="en-US" altLang="en-US" dirty="0" smtClean="0">
                <a:latin typeface="Times New Roman" charset="0"/>
                <a:ea typeface="MS PGothic" charset="-128"/>
              </a:rPr>
              <a:t>. This is why fast action is so critical!</a:t>
            </a:r>
            <a:endParaRPr lang="en-IN" altLang="en-US" dirty="0">
              <a:latin typeface="Times New Roman" charset="0"/>
              <a:ea typeface="MS PGothic" charset="-128"/>
            </a:endParaRPr>
          </a:p>
          <a:p>
            <a:r>
              <a:rPr lang="en-US" altLang="en-US" dirty="0">
                <a:latin typeface="Times New Roman" charset="0"/>
                <a:ea typeface="MS PGothic" charset="-128"/>
              </a:rPr>
              <a:t>		c. After about 2 hours, as many as half of the cells in the area may be dead.</a:t>
            </a:r>
            <a:endParaRPr lang="en-IN" altLang="en-US" dirty="0">
              <a:latin typeface="Times New Roman" charset="0"/>
              <a:ea typeface="MS PGothic" charset="-128"/>
            </a:endParaRPr>
          </a:p>
          <a:p>
            <a:r>
              <a:rPr lang="en-US" altLang="en-US" dirty="0">
                <a:latin typeface="Times New Roman" charset="0"/>
                <a:ea typeface="MS PGothic" charset="-128"/>
              </a:rPr>
              <a:t>		d. After 4 to 6 hours, more than 90% of the cells will be dead</a:t>
            </a:r>
            <a:r>
              <a:rPr lang="en-US" altLang="en-US" dirty="0" smtClean="0">
                <a:latin typeface="Times New Roman" charset="0"/>
                <a:ea typeface="MS PGothic" charset="-128"/>
              </a:rPr>
              <a:t>. This is when</a:t>
            </a:r>
            <a:r>
              <a:rPr lang="en-US" altLang="en-US" baseline="0" dirty="0" smtClean="0">
                <a:latin typeface="Times New Roman" charset="0"/>
                <a:ea typeface="MS PGothic" charset="-128"/>
              </a:rPr>
              <a:t> T in</a:t>
            </a:r>
            <a:r>
              <a:rPr lang="en-US" altLang="en-US" dirty="0" smtClean="0">
                <a:latin typeface="Times New Roman" charset="0"/>
                <a:ea typeface="MS PGothic" charset="-128"/>
              </a:rPr>
              <a:t> OPQRST is useful.</a:t>
            </a:r>
            <a:endParaRPr lang="en-IN" altLang="en-US" dirty="0">
              <a:latin typeface="Times New Roman" charset="0"/>
              <a:ea typeface="MS PGothic" charset="-128"/>
            </a:endParaRPr>
          </a:p>
          <a:p>
            <a:r>
              <a:rPr lang="en-US" altLang="en-US" dirty="0">
                <a:latin typeface="Times New Roman" charset="0"/>
                <a:ea typeface="MS PGothic" charset="-128"/>
              </a:rPr>
              <a:t>	2. Opening the coronary artery with either “clot-busting” (thrombolytic) drugs or angioplasty (mechanical clearing of the artery) can prevent permanent damage if it is done within the first few hours after the onset of symptoms.</a:t>
            </a:r>
            <a:endParaRPr lang="en-IN" altLang="en-US" dirty="0">
              <a:latin typeface="Times New Roman" charset="0"/>
              <a:ea typeface="MS PGothic" charset="-128"/>
            </a:endParaRPr>
          </a:p>
          <a:p>
            <a:r>
              <a:rPr lang="en-US" altLang="en-US" dirty="0">
                <a:latin typeface="Times New Roman" charset="0"/>
                <a:ea typeface="MS PGothic" charset="-128"/>
              </a:rPr>
              <a:t>	3. Immediate transport is essential.</a:t>
            </a:r>
            <a:endParaRPr lang="en-IN" altLang="en-US" dirty="0">
              <a:latin typeface="Times New Roman" charset="0"/>
              <a:ea typeface="MS PGothic" charset="-128"/>
            </a:endParaRPr>
          </a:p>
        </p:txBody>
      </p:sp>
      <p:sp>
        <p:nvSpPr>
          <p:cNvPr id="174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B300CD8-C5AA-B84E-B99F-F4F3635D3E65}" type="slidenum">
              <a:rPr lang="en-US" altLang="en-US" sz="1200"/>
              <a:pPr eaLnBrk="1" hangingPunct="1"/>
              <a:t>34</a:t>
            </a:fld>
            <a:endParaRPr lang="en-US" altLang="en-US" sz="1200"/>
          </a:p>
        </p:txBody>
      </p:sp>
    </p:spTree>
    <p:extLst>
      <p:ext uri="{BB962C8B-B14F-4D97-AF65-F5344CB8AC3E}">
        <p14:creationId xmlns:p14="http://schemas.microsoft.com/office/powerpoint/2010/main" val="13554844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It is more likely to occur in the left ventricle.</a:t>
            </a:r>
            <a:endParaRPr lang="en-IN" altLang="en-US" dirty="0">
              <a:latin typeface="Times New Roman" charset="0"/>
              <a:ea typeface="MS PGothic" charset="-128"/>
            </a:endParaRPr>
          </a:p>
          <a:p>
            <a:r>
              <a:rPr lang="en-US" altLang="en-US" dirty="0">
                <a:latin typeface="Times New Roman" charset="0"/>
                <a:ea typeface="MS PGothic" charset="-128"/>
              </a:rPr>
              <a:t>5. Signs and symptoms of AMI include the following:</a:t>
            </a:r>
            <a:endParaRPr lang="en-IN" altLang="en-US" dirty="0">
              <a:latin typeface="Times New Roman" charset="0"/>
              <a:ea typeface="MS PGothic" charset="-128"/>
            </a:endParaRPr>
          </a:p>
          <a:p>
            <a:r>
              <a:rPr lang="en-US" altLang="en-US" dirty="0">
                <a:latin typeface="Times New Roman" charset="0"/>
                <a:ea typeface="MS PGothic" charset="-128"/>
              </a:rPr>
              <a:t>	a. Sudden onset of weakness, nausea, and sweating</a:t>
            </a:r>
            <a:endParaRPr lang="en-IN" altLang="en-US" dirty="0">
              <a:latin typeface="Times New Roman" charset="0"/>
              <a:ea typeface="MS PGothic" charset="-128"/>
            </a:endParaRPr>
          </a:p>
          <a:p>
            <a:r>
              <a:rPr lang="en-US" altLang="en-US" dirty="0">
                <a:latin typeface="Times New Roman" charset="0"/>
                <a:ea typeface="MS PGothic" charset="-128"/>
              </a:rPr>
              <a:t>	b. Chest pain, discomfort, or pressure that is often crushing or squeezing that does not change with each breath</a:t>
            </a:r>
            <a:endParaRPr lang="en-IN" altLang="en-US" dirty="0">
              <a:latin typeface="Times New Roman" charset="0"/>
              <a:ea typeface="MS PGothic" charset="-128"/>
            </a:endParaRPr>
          </a:p>
          <a:p>
            <a:r>
              <a:rPr lang="en-US" altLang="en-US" dirty="0">
                <a:latin typeface="Times New Roman" charset="0"/>
                <a:ea typeface="MS PGothic" charset="-128"/>
              </a:rPr>
              <a:t>	c. Pain, discomfort, or pressure in the lower jaw, arms, back, abdomen, or neck</a:t>
            </a:r>
            <a:endParaRPr lang="en-IN" altLang="en-US" dirty="0">
              <a:latin typeface="Times New Roman" charset="0"/>
              <a:ea typeface="MS PGothic" charset="-128"/>
            </a:endParaRPr>
          </a:p>
          <a:p>
            <a:r>
              <a:rPr lang="en-US" altLang="en-US" dirty="0">
                <a:latin typeface="Times New Roman" charset="0"/>
                <a:ea typeface="MS PGothic" charset="-128"/>
              </a:rPr>
              <a:t>	d. Irregular heartbeat and syncope (fainting)</a:t>
            </a:r>
            <a:endParaRPr lang="en-IN" altLang="en-US" dirty="0">
              <a:latin typeface="Times New Roman" charset="0"/>
              <a:ea typeface="MS PGothic" charset="-128"/>
            </a:endParaRPr>
          </a:p>
          <a:p>
            <a:r>
              <a:rPr lang="en-US" altLang="en-US" dirty="0">
                <a:latin typeface="Times New Roman" charset="0"/>
                <a:ea typeface="MS PGothic" charset="-128"/>
              </a:rPr>
              <a:t>	e. Shortness of breath (dyspnea)</a:t>
            </a:r>
            <a:endParaRPr lang="en-IN" altLang="en-US" dirty="0">
              <a:latin typeface="Times New Roman" charset="0"/>
              <a:ea typeface="MS PGothic" charset="-128"/>
            </a:endParaRPr>
          </a:p>
          <a:p>
            <a:r>
              <a:rPr lang="en-US" altLang="en-US" dirty="0">
                <a:latin typeface="Times New Roman" charset="0"/>
                <a:ea typeface="MS PGothic" charset="-128"/>
              </a:rPr>
              <a:t>	f. Nausea/vomiting</a:t>
            </a:r>
            <a:endParaRPr lang="en-IN" altLang="en-US" dirty="0">
              <a:latin typeface="Times New Roman" charset="0"/>
              <a:ea typeface="MS PGothic" charset="-128"/>
            </a:endParaRPr>
          </a:p>
          <a:p>
            <a:r>
              <a:rPr lang="en-US" altLang="en-US" dirty="0">
                <a:latin typeface="Times New Roman" charset="0"/>
                <a:ea typeface="MS PGothic" charset="-128"/>
              </a:rPr>
              <a:t>	g. Pink, frothy sputum</a:t>
            </a:r>
            <a:endParaRPr lang="en-IN" altLang="en-US" dirty="0">
              <a:latin typeface="Times New Roman" charset="0"/>
              <a:ea typeface="MS PGothic" charset="-128"/>
            </a:endParaRPr>
          </a:p>
          <a:p>
            <a:r>
              <a:rPr lang="en-US" altLang="en-US" dirty="0">
                <a:latin typeface="Times New Roman" charset="0"/>
                <a:ea typeface="MS PGothic" charset="-128"/>
              </a:rPr>
              <a:t>	h. Sudden death</a:t>
            </a:r>
            <a:endParaRPr lang="en-IN" altLang="en-US" dirty="0">
              <a:latin typeface="Times New Roman" charset="0"/>
              <a:ea typeface="MS PGothic" charset="-128"/>
            </a:endParaRPr>
          </a:p>
        </p:txBody>
      </p:sp>
      <p:sp>
        <p:nvSpPr>
          <p:cNvPr id="175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E9A01C2-BB47-9C4F-AB98-9F52BA675108}" type="slidenum">
              <a:rPr lang="en-US" altLang="en-US" sz="1200"/>
              <a:pPr eaLnBrk="1" hangingPunct="1"/>
              <a:t>35</a:t>
            </a:fld>
            <a:endParaRPr lang="en-US" altLang="en-US" sz="1200"/>
          </a:p>
        </p:txBody>
      </p:sp>
    </p:spTree>
    <p:extLst>
      <p:ext uri="{BB962C8B-B14F-4D97-AF65-F5344CB8AC3E}">
        <p14:creationId xmlns:p14="http://schemas.microsoft.com/office/powerpoint/2010/main" val="11208590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176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6. The pain of AMI differs from the pain of angina in three ways:</a:t>
            </a:r>
            <a:endParaRPr lang="en-IN" altLang="en-US" dirty="0">
              <a:latin typeface="Times New Roman" charset="0"/>
              <a:ea typeface="MS PGothic" charset="-128"/>
            </a:endParaRPr>
          </a:p>
          <a:p>
            <a:r>
              <a:rPr lang="en-US" altLang="en-US" dirty="0">
                <a:latin typeface="Times New Roman" charset="0"/>
                <a:ea typeface="MS PGothic" charset="-128"/>
              </a:rPr>
              <a:t>	a. It may or may not be caused by exertion and can occur at any time, sometimes when a person is sitting quietly or even sleeping.</a:t>
            </a:r>
            <a:endParaRPr lang="en-IN" altLang="en-US" dirty="0">
              <a:latin typeface="Times New Roman" charset="0"/>
              <a:ea typeface="MS PGothic" charset="-128"/>
            </a:endParaRPr>
          </a:p>
          <a:p>
            <a:r>
              <a:rPr lang="en-US" altLang="en-US" dirty="0">
                <a:latin typeface="Times New Roman" charset="0"/>
                <a:ea typeface="MS PGothic" charset="-128"/>
              </a:rPr>
              <a:t>	b. It does not resolve in a few minutes; rather, it can last between 30 minutes and several hours.</a:t>
            </a:r>
            <a:endParaRPr lang="en-IN" altLang="en-US" dirty="0">
              <a:latin typeface="Times New Roman" charset="0"/>
              <a:ea typeface="MS PGothic" charset="-128"/>
            </a:endParaRPr>
          </a:p>
          <a:p>
            <a:r>
              <a:rPr lang="en-US" altLang="en-US" dirty="0">
                <a:latin typeface="Times New Roman" charset="0"/>
                <a:ea typeface="MS PGothic" charset="-128"/>
              </a:rPr>
              <a:t>	c. It may or may not be relieved by rest or nitroglycerin.</a:t>
            </a:r>
            <a:endParaRPr lang="en-IN" altLang="en-US" dirty="0">
              <a:latin typeface="Times New Roman" charset="0"/>
              <a:ea typeface="MS PGothic" charset="-128"/>
            </a:endParaRPr>
          </a:p>
          <a:p>
            <a:r>
              <a:rPr lang="en-US" altLang="en-US" dirty="0">
                <a:latin typeface="Times New Roman" charset="0"/>
                <a:ea typeface="MS PGothic" charset="-128"/>
              </a:rPr>
              <a:t>7. Not all patients who are having an AMI experience pain or recognize when it occurs</a:t>
            </a:r>
            <a:r>
              <a:rPr lang="en-US" altLang="en-US" dirty="0" smtClean="0">
                <a:latin typeface="Times New Roman" charset="0"/>
                <a:ea typeface="MS PGothic" charset="-128"/>
              </a:rPr>
              <a:t>. About one third of patients never seek medical attention. This may be due to “cardiac denial” a term used for people who don’t want to face the </a:t>
            </a:r>
            <a:r>
              <a:rPr lang="en-US" altLang="en-US" dirty="0" err="1" smtClean="0">
                <a:latin typeface="Times New Roman" charset="0"/>
                <a:ea typeface="MS PGothic" charset="-128"/>
              </a:rPr>
              <a:t>possibilty</a:t>
            </a:r>
            <a:r>
              <a:rPr lang="en-US" altLang="en-US" dirty="0" smtClean="0">
                <a:latin typeface="Times New Roman" charset="0"/>
                <a:ea typeface="MS PGothic" charset="-128"/>
              </a:rPr>
              <a:t> that this could be serious. Middle aged men are likely to minimize symptoms. Some patients experience</a:t>
            </a:r>
            <a:r>
              <a:rPr lang="en-US" altLang="en-US" baseline="0" dirty="0" smtClean="0">
                <a:latin typeface="Times New Roman" charset="0"/>
                <a:ea typeface="MS PGothic" charset="-128"/>
              </a:rPr>
              <a:t> only mild pain calling it indigestion. It is not uncommon for patients who are older and women, to have only fatigue as their chief complaint. </a:t>
            </a:r>
            <a:endParaRPr lang="en-IN" altLang="en-US" dirty="0">
              <a:latin typeface="Times New Roman" charset="0"/>
              <a:ea typeface="MS PGothic" charset="-128"/>
            </a:endParaRPr>
          </a:p>
          <a:p>
            <a:r>
              <a:rPr lang="en-US" altLang="en-US" dirty="0">
                <a:latin typeface="Times New Roman" charset="0"/>
                <a:ea typeface="MS PGothic" charset="-128"/>
              </a:rPr>
              <a:t>	a. When called to a scene where the chief complaint is chest pain, complete a thorough assessment, no matter what the patient says.</a:t>
            </a:r>
            <a:endParaRPr lang="en-IN" altLang="en-US" dirty="0">
              <a:latin typeface="Times New Roman" charset="0"/>
              <a:ea typeface="MS PGothic" charset="-128"/>
            </a:endParaRPr>
          </a:p>
        </p:txBody>
      </p:sp>
      <p:sp>
        <p:nvSpPr>
          <p:cNvPr id="176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0D6D756-37CA-2141-A3D0-4DD3A404AAAB}" type="slidenum">
              <a:rPr lang="en-US" altLang="en-US" sz="1200"/>
              <a:pPr eaLnBrk="1" hangingPunct="1"/>
              <a:t>36</a:t>
            </a:fld>
            <a:endParaRPr lang="en-US" altLang="en-US" sz="1200"/>
          </a:p>
        </p:txBody>
      </p:sp>
    </p:spTree>
    <p:extLst>
      <p:ext uri="{BB962C8B-B14F-4D97-AF65-F5344CB8AC3E}">
        <p14:creationId xmlns:p14="http://schemas.microsoft.com/office/powerpoint/2010/main" val="5518716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8. Physical findings of AMI and cardiac compromise include the following:</a:t>
            </a:r>
            <a:endParaRPr lang="en-IN" altLang="en-US" dirty="0">
              <a:latin typeface="Times New Roman" charset="0"/>
              <a:ea typeface="MS PGothic" charset="-128"/>
            </a:endParaRPr>
          </a:p>
          <a:p>
            <a:r>
              <a:rPr lang="en-US" altLang="en-US" dirty="0">
                <a:latin typeface="Times New Roman" charset="0"/>
                <a:ea typeface="MS PGothic" charset="-128"/>
              </a:rPr>
              <a:t>	a. General appearance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Frightened</a:t>
            </a:r>
            <a:endParaRPr lang="en-IN" altLang="en-US" dirty="0">
              <a:latin typeface="Times New Roman" charset="0"/>
              <a:ea typeface="MS PGothic" charset="-128"/>
            </a:endParaRPr>
          </a:p>
          <a:p>
            <a:r>
              <a:rPr lang="en-US" altLang="en-US" dirty="0">
                <a:latin typeface="Times New Roman" charset="0"/>
                <a:ea typeface="MS PGothic" charset="-128"/>
              </a:rPr>
              <a:t>		ii. Nausea, vomiting, and a cold sweat</a:t>
            </a:r>
            <a:endParaRPr lang="en-IN" altLang="en-US" dirty="0">
              <a:latin typeface="Times New Roman" charset="0"/>
              <a:ea typeface="MS PGothic" charset="-128"/>
            </a:endParaRPr>
          </a:p>
          <a:p>
            <a:r>
              <a:rPr lang="en-US" altLang="en-US" dirty="0">
                <a:latin typeface="Times New Roman" charset="0"/>
                <a:ea typeface="MS PGothic" charset="-128"/>
              </a:rPr>
              <a:t>		iii. Pale or ashen gray skin</a:t>
            </a:r>
            <a:endParaRPr lang="en-IN" altLang="en-US" dirty="0">
              <a:latin typeface="Times New Roman" charset="0"/>
              <a:ea typeface="MS PGothic" charset="-128"/>
            </a:endParaRPr>
          </a:p>
          <a:p>
            <a:r>
              <a:rPr lang="en-US" altLang="en-US" dirty="0">
                <a:latin typeface="Times New Roman" charset="0"/>
                <a:ea typeface="MS PGothic" charset="-128"/>
              </a:rPr>
              <a:t>		iv. Cyanosis</a:t>
            </a:r>
            <a:endParaRPr lang="en-IN" altLang="en-US" dirty="0">
              <a:latin typeface="Times New Roman" charset="0"/>
              <a:ea typeface="MS PGothic" charset="-128"/>
            </a:endParaRPr>
          </a:p>
          <a:p>
            <a:r>
              <a:rPr lang="en-US" altLang="en-US" dirty="0">
                <a:latin typeface="Times New Roman" charset="0"/>
                <a:ea typeface="MS PGothic" charset="-128"/>
              </a:rPr>
              <a:t>	b. Pulse </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Pulse rate increases in response to pain, stress, fear, or injury to the myocardium</a:t>
            </a:r>
            <a:endParaRPr lang="en-IN" altLang="en-US" dirty="0">
              <a:latin typeface="Times New Roman" charset="0"/>
              <a:ea typeface="MS PGothic" charset="-128"/>
            </a:endParaRPr>
          </a:p>
          <a:p>
            <a:r>
              <a:rPr lang="en-US" altLang="en-US" dirty="0">
                <a:latin typeface="Times New Roman" charset="0"/>
                <a:ea typeface="MS PGothic" charset="-128"/>
              </a:rPr>
              <a:t>		ii. Irregularity or slowing pulse </a:t>
            </a:r>
            <a:endParaRPr lang="en-IN" altLang="en-US" dirty="0">
              <a:latin typeface="Times New Roman" charset="0"/>
              <a:ea typeface="MS PGothic" charset="-128"/>
            </a:endParaRPr>
          </a:p>
          <a:p>
            <a:r>
              <a:rPr lang="en-US" altLang="en-US" dirty="0">
                <a:latin typeface="Times New Roman" charset="0"/>
                <a:ea typeface="MS PGothic" charset="-128"/>
              </a:rPr>
              <a:t>		iii. Bradycardia due to damage to inferior area of the heart</a:t>
            </a:r>
            <a:endParaRPr lang="en-IN" altLang="en-US" dirty="0">
              <a:latin typeface="Times New Roman" charset="0"/>
              <a:ea typeface="MS PGothic" charset="-128"/>
            </a:endParaRPr>
          </a:p>
          <a:p>
            <a:r>
              <a:rPr lang="en-US" altLang="en-US" dirty="0">
                <a:latin typeface="Times New Roman" charset="0"/>
                <a:ea typeface="MS PGothic" charset="-128"/>
              </a:rPr>
              <a:t>	c. Blood pressure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May fall due to diminished cardiac output and left ventricle function</a:t>
            </a:r>
            <a:endParaRPr lang="en-IN" altLang="en-US" dirty="0">
              <a:latin typeface="Times New Roman" charset="0"/>
              <a:ea typeface="MS PGothic" charset="-128"/>
            </a:endParaRPr>
          </a:p>
          <a:p>
            <a:r>
              <a:rPr lang="en-US" altLang="en-US" dirty="0">
                <a:latin typeface="Times New Roman" charset="0"/>
                <a:ea typeface="MS PGothic" charset="-128"/>
              </a:rPr>
              <a:t>		ii. Most AMI patients will have a normal or, possibly, elevated blood pressure.</a:t>
            </a:r>
            <a:endParaRPr lang="en-IN" altLang="en-US" dirty="0">
              <a:latin typeface="Times New Roman" charset="0"/>
              <a:ea typeface="MS PGothic" charset="-128"/>
            </a:endParaRPr>
          </a:p>
          <a:p>
            <a:r>
              <a:rPr lang="en-US" altLang="en-US" dirty="0">
                <a:latin typeface="Times New Roman" charset="0"/>
                <a:ea typeface="MS PGothic" charset="-128"/>
              </a:rPr>
              <a:t>	d. Respirations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Usually normal</a:t>
            </a:r>
            <a:endParaRPr lang="en-IN" altLang="en-US" dirty="0">
              <a:latin typeface="Times New Roman" charset="0"/>
              <a:ea typeface="MS PGothic" charset="-128"/>
            </a:endParaRPr>
          </a:p>
          <a:p>
            <a:r>
              <a:rPr lang="en-US" altLang="en-US" dirty="0">
                <a:latin typeface="Times New Roman" charset="0"/>
                <a:ea typeface="MS PGothic" charset="-128"/>
              </a:rPr>
              <a:t>		ii. If the patient has congestive heart failure (CHF), they may be rapid and labored with a higher likelihood of cyanosis and possibly frothy sputum.</a:t>
            </a:r>
            <a:endParaRPr lang="en-IN" altLang="en-US" dirty="0">
              <a:latin typeface="Times New Roman" charset="0"/>
              <a:ea typeface="MS PGothic" charset="-128"/>
            </a:endParaRPr>
          </a:p>
          <a:p>
            <a:r>
              <a:rPr lang="en-US" altLang="en-US" dirty="0">
                <a:latin typeface="Times New Roman" charset="0"/>
                <a:ea typeface="MS PGothic" charset="-128"/>
              </a:rPr>
              <a:t>	e. Mental status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Confusion, agitation or overwhelming feelings of impending doom: “I think I am going to die.”</a:t>
            </a:r>
            <a:endParaRPr lang="en-IN" altLang="en-US" dirty="0">
              <a:latin typeface="Times New Roman" charset="0"/>
              <a:ea typeface="MS PGothic" charset="-128"/>
            </a:endParaRPr>
          </a:p>
        </p:txBody>
      </p:sp>
      <p:sp>
        <p:nvSpPr>
          <p:cNvPr id="177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767D6BD-6798-1C49-A990-1F9011DB42BC}" type="slidenum">
              <a:rPr lang="en-US" altLang="en-US" sz="1200"/>
              <a:pPr eaLnBrk="1" hangingPunct="1"/>
              <a:t>37</a:t>
            </a:fld>
            <a:endParaRPr lang="en-US" altLang="en-US" sz="1200"/>
          </a:p>
        </p:txBody>
      </p:sp>
    </p:spTree>
    <p:extLst>
      <p:ext uri="{BB962C8B-B14F-4D97-AF65-F5344CB8AC3E}">
        <p14:creationId xmlns:p14="http://schemas.microsoft.com/office/powerpoint/2010/main" val="3244459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9. An AMI can have three serious consequences:</a:t>
            </a:r>
            <a:endParaRPr lang="en-IN" altLang="en-US" dirty="0">
              <a:latin typeface="Times New Roman" charset="0"/>
              <a:ea typeface="MS PGothic" charset="-128"/>
            </a:endParaRPr>
          </a:p>
          <a:p>
            <a:r>
              <a:rPr lang="en-US" altLang="en-US" dirty="0">
                <a:latin typeface="Times New Roman" charset="0"/>
                <a:ea typeface="MS PGothic" charset="-128"/>
              </a:rPr>
              <a:t>	a. Sudden </a:t>
            </a:r>
            <a:r>
              <a:rPr lang="en-US" altLang="en-US" dirty="0" smtClean="0">
                <a:latin typeface="Times New Roman" charset="0"/>
                <a:ea typeface="MS PGothic" charset="-128"/>
              </a:rPr>
              <a:t>death- Usually the result of cardiac arrest, in which the heart fails to generate enough blood flow. Although you cannot feel the pulse of someone in cardiac arrest, the heart may still be twitching. The heart is using up energy without</a:t>
            </a:r>
            <a:r>
              <a:rPr lang="en-US" altLang="en-US" baseline="0" dirty="0" smtClean="0">
                <a:latin typeface="Times New Roman" charset="0"/>
                <a:ea typeface="MS PGothic" charset="-128"/>
              </a:rPr>
              <a:t> pumping blood.</a:t>
            </a:r>
            <a:endParaRPr lang="en-IN" altLang="en-US" dirty="0">
              <a:latin typeface="Times New Roman" charset="0"/>
              <a:ea typeface="MS PGothic" charset="-128"/>
            </a:endParaRPr>
          </a:p>
          <a:p>
            <a:r>
              <a:rPr lang="en-US" altLang="en-US" dirty="0">
                <a:latin typeface="Times New Roman" charset="0"/>
                <a:ea typeface="MS PGothic" charset="-128"/>
              </a:rPr>
              <a:t>	b. Cardiogenic shock</a:t>
            </a:r>
            <a:endParaRPr lang="en-IN" altLang="en-US" dirty="0">
              <a:latin typeface="Times New Roman" charset="0"/>
              <a:ea typeface="MS PGothic" charset="-128"/>
            </a:endParaRPr>
          </a:p>
          <a:p>
            <a:r>
              <a:rPr lang="en-US" altLang="en-US" dirty="0">
                <a:latin typeface="Times New Roman" charset="0"/>
                <a:ea typeface="MS PGothic" charset="-128"/>
              </a:rPr>
              <a:t>	c. Congestive heart failure </a:t>
            </a:r>
            <a:endParaRPr lang="en-IN" altLang="en-US" dirty="0">
              <a:latin typeface="Times New Roman" charset="0"/>
              <a:ea typeface="MS PGothic" charset="-128"/>
            </a:endParaRPr>
          </a:p>
        </p:txBody>
      </p:sp>
      <p:sp>
        <p:nvSpPr>
          <p:cNvPr id="178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FCA7683-9E53-4F43-B9BF-55C53B80D740}" type="slidenum">
              <a:rPr lang="en-US" altLang="en-US" sz="1200"/>
              <a:pPr eaLnBrk="1" hangingPunct="1"/>
              <a:t>38</a:t>
            </a:fld>
            <a:endParaRPr lang="en-US" altLang="en-US" sz="1200"/>
          </a:p>
        </p:txBody>
      </p:sp>
    </p:spTree>
    <p:extLst>
      <p:ext uri="{BB962C8B-B14F-4D97-AF65-F5344CB8AC3E}">
        <p14:creationId xmlns:p14="http://schemas.microsoft.com/office/powerpoint/2010/main" val="5020514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ＭＳ Ｐゴシック" charset="0"/>
              </a:rPr>
              <a:t>Lecture Outline </a:t>
            </a:r>
          </a:p>
          <a:p>
            <a:pPr>
              <a:defRPr/>
            </a:pPr>
            <a:endParaRPr lang="en-US" dirty="0" smtClean="0">
              <a:cs typeface="ＭＳ Ｐゴシック" charset="0"/>
            </a:endParaRPr>
          </a:p>
          <a:p>
            <a:pPr>
              <a:defRPr/>
            </a:pPr>
            <a:r>
              <a:rPr lang="en-US" dirty="0" smtClean="0"/>
              <a:t>F. Dysrhythmia describes an abnormality of the heart rhythm.</a:t>
            </a:r>
            <a:endParaRPr lang="en-IN" dirty="0" smtClean="0"/>
          </a:p>
          <a:p>
            <a:pPr>
              <a:defRPr/>
            </a:pPr>
            <a:r>
              <a:rPr lang="en-US" dirty="0" smtClean="0"/>
              <a:t>	1. Premature ventricular contractions are extra beats in a damaged ventricle.</a:t>
            </a:r>
            <a:endParaRPr lang="en-IN" dirty="0" smtClean="0"/>
          </a:p>
          <a:p>
            <a:pPr>
              <a:defRPr/>
            </a:pPr>
            <a:r>
              <a:rPr lang="en-US" dirty="0" smtClean="0"/>
              <a:t>		a. Harmless and common among healthy as well as sick people</a:t>
            </a:r>
            <a:endParaRPr lang="en-IN" dirty="0" smtClean="0"/>
          </a:p>
          <a:p>
            <a:pPr>
              <a:defRPr/>
            </a:pPr>
            <a:r>
              <a:rPr lang="en-US" dirty="0" smtClean="0"/>
              <a:t>	2. Tachycardia describes rapid beating of the heart, at 100 beats/min or more.</a:t>
            </a:r>
            <a:endParaRPr lang="en-IN" dirty="0" smtClean="0"/>
          </a:p>
          <a:p>
            <a:pPr>
              <a:defRPr/>
            </a:pPr>
            <a:r>
              <a:rPr lang="en-US" dirty="0" smtClean="0"/>
              <a:t>	3. Bradycardia describes unusually slow beating of the heart, at 60 beats/min or less.</a:t>
            </a:r>
            <a:endParaRPr lang="en-IN" dirty="0" smtClean="0"/>
          </a:p>
          <a:p>
            <a:pPr>
              <a:defRPr/>
            </a:pPr>
            <a:r>
              <a:rPr lang="en-US" dirty="0" smtClean="0"/>
              <a:t>	4. Ventricular tachycardia describes a very rapid heart rhythm, at 150 to 200 beats/min.</a:t>
            </a:r>
            <a:endParaRPr lang="en-IN" dirty="0" smtClean="0"/>
          </a:p>
          <a:p>
            <a:pPr>
              <a:defRPr/>
            </a:pPr>
            <a:r>
              <a:rPr lang="en-US" dirty="0" smtClean="0"/>
              <a:t>		a. May deteriorate into ventricular fibrillation</a:t>
            </a:r>
            <a:endParaRPr lang="en-IN" dirty="0" smtClean="0"/>
          </a:p>
          <a:p>
            <a:pPr>
              <a:defRPr/>
            </a:pPr>
            <a:r>
              <a:rPr lang="en-US" dirty="0" smtClean="0"/>
              <a:t>	5. Ventricular fibrillation describes the disorganized, ineffective quivering of ventricles.</a:t>
            </a:r>
            <a:endParaRPr lang="en-IN" dirty="0" smtClean="0"/>
          </a:p>
          <a:p>
            <a:pPr>
              <a:defRPr/>
            </a:pPr>
            <a:r>
              <a:rPr lang="en-US" dirty="0" smtClean="0"/>
              <a:t>		a. No blood is pumped through the body, and the patient usually becomes unconscious within seconds.</a:t>
            </a:r>
            <a:endParaRPr lang="en-IN" dirty="0" smtClean="0"/>
          </a:p>
          <a:p>
            <a:pPr>
              <a:defRPr/>
            </a:pPr>
            <a:r>
              <a:rPr lang="en-US" dirty="0" smtClean="0"/>
              <a:t>		b. Defibrillation may convert this arrhythmia.</a:t>
            </a:r>
            <a:endParaRPr lang="en-US" dirty="0" smtClean="0">
              <a:cs typeface="ＭＳ Ｐゴシック" charset="0"/>
            </a:endParaRPr>
          </a:p>
          <a:p>
            <a:pPr marL="228600" indent="-228600">
              <a:buFontTx/>
              <a:buAutoNum type="arabicPeriod" startAt="3"/>
              <a:defRPr/>
            </a:pPr>
            <a:endParaRPr lang="en-US" dirty="0" smtClean="0">
              <a:cs typeface="ＭＳ Ｐゴシック" charset="0"/>
            </a:endParaRPr>
          </a:p>
          <a:p>
            <a:pPr>
              <a:defRPr/>
            </a:pPr>
            <a:endParaRPr lang="en-US" dirty="0" smtClean="0">
              <a:cs typeface="ＭＳ Ｐゴシック" charset="0"/>
            </a:endParaRPr>
          </a:p>
          <a:p>
            <a:pPr>
              <a:defRPr/>
            </a:pPr>
            <a:endParaRPr lang="en-US" dirty="0">
              <a:cs typeface="ＭＳ Ｐゴシック" charset="0"/>
            </a:endParaRPr>
          </a:p>
        </p:txBody>
      </p:sp>
      <p:sp>
        <p:nvSpPr>
          <p:cNvPr id="179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6A094DA-D3DE-0E4B-B5E8-3CD7339BCA9B}" type="slidenum">
              <a:rPr lang="en-US" altLang="en-US" sz="1200"/>
              <a:pPr eaLnBrk="1" hangingPunct="1"/>
              <a:t>39</a:t>
            </a:fld>
            <a:endParaRPr lang="en-US" altLang="en-US" sz="1200"/>
          </a:p>
        </p:txBody>
      </p:sp>
    </p:spTree>
    <p:extLst>
      <p:ext uri="{BB962C8B-B14F-4D97-AF65-F5344CB8AC3E}">
        <p14:creationId xmlns:p14="http://schemas.microsoft.com/office/powerpoint/2010/main" val="516244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 </a:t>
            </a:r>
          </a:p>
          <a:p>
            <a:endParaRPr lang="en-US" altLang="en-US" dirty="0">
              <a:latin typeface="Times New Roman" charset="0"/>
              <a:ea typeface="MS PGothic" charset="-128"/>
            </a:endParaRPr>
          </a:p>
          <a:p>
            <a:r>
              <a:rPr lang="en-US" altLang="en-US" dirty="0">
                <a:latin typeface="Times New Roman" charset="0"/>
                <a:ea typeface="MS PGothic" charset="-128"/>
              </a:rPr>
              <a:t>Cardiovascular</a:t>
            </a:r>
          </a:p>
          <a:p>
            <a:r>
              <a:rPr lang="en-US" altLang="en-US" dirty="0">
                <a:latin typeface="Times New Roman" charset="0"/>
                <a:ea typeface="MS PGothic" charset="-128"/>
              </a:rPr>
              <a:t>Anatomy, signs, symptoms, and management of</a:t>
            </a:r>
          </a:p>
          <a:p>
            <a:r>
              <a:rPr lang="en-US" altLang="en-US" dirty="0">
                <a:latin typeface="Times New Roman" charset="0"/>
                <a:ea typeface="MS PGothic" charset="-128"/>
              </a:rPr>
              <a:t>• Chest pain </a:t>
            </a:r>
          </a:p>
          <a:p>
            <a:r>
              <a:rPr lang="en-US" altLang="en-US" dirty="0">
                <a:latin typeface="Times New Roman" charset="0"/>
                <a:ea typeface="MS PGothic" charset="-128"/>
              </a:rPr>
              <a:t>• Cardiac arrest </a:t>
            </a:r>
          </a:p>
          <a:p>
            <a:endParaRPr lang="en-US" altLang="en-US" dirty="0">
              <a:latin typeface="Times New Roman" charset="0"/>
              <a:ea typeface="MS PGothic" charset="-128"/>
            </a:endParaRPr>
          </a:p>
        </p:txBody>
      </p:sp>
      <p:sp>
        <p:nvSpPr>
          <p:cNvPr id="143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5139B57-9DE0-334E-842A-E5C19EC080BB}" type="slidenum">
              <a:rPr lang="en-US" altLang="en-US" sz="1200"/>
              <a:pPr eaLnBrk="1" hangingPunct="1"/>
              <a:t>4</a:t>
            </a:fld>
            <a:endParaRPr lang="en-US" altLang="en-US" sz="1200" dirty="0"/>
          </a:p>
        </p:txBody>
      </p:sp>
    </p:spTree>
    <p:extLst>
      <p:ext uri="{BB962C8B-B14F-4D97-AF65-F5344CB8AC3E}">
        <p14:creationId xmlns:p14="http://schemas.microsoft.com/office/powerpoint/2010/main" val="10906415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ln/>
        </p:spPr>
      </p:sp>
      <p:sp>
        <p:nvSpPr>
          <p:cNvPr id="180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Defibrillation is the process of shocking the heart with a specialized electrical current to restore normal cardiac rhythms.</a:t>
            </a:r>
            <a:endParaRPr lang="en-IN" altLang="en-US" dirty="0">
              <a:latin typeface="Times New Roman" charset="0"/>
              <a:ea typeface="MS PGothic" charset="-128"/>
            </a:endParaRPr>
          </a:p>
          <a:p>
            <a:r>
              <a:rPr lang="en-US" altLang="en-US" dirty="0">
                <a:latin typeface="Times New Roman" charset="0"/>
                <a:ea typeface="MS PGothic" charset="-128"/>
              </a:rPr>
              <a:t>	1. It can save lives if shocks are delivered within the first few minutes of sudden death.</a:t>
            </a:r>
            <a:endParaRPr lang="en-IN" altLang="en-US" dirty="0">
              <a:latin typeface="Times New Roman" charset="0"/>
              <a:ea typeface="MS PGothic" charset="-128"/>
            </a:endParaRPr>
          </a:p>
          <a:p>
            <a:r>
              <a:rPr lang="en-US" altLang="en-US" dirty="0">
                <a:latin typeface="Times New Roman" charset="0"/>
                <a:ea typeface="MS PGothic" charset="-128"/>
              </a:rPr>
              <a:t>	2. CPR must be initiated until a defibrillator is available.</a:t>
            </a:r>
            <a:endParaRPr lang="en-IN" altLang="en-US" dirty="0">
              <a:latin typeface="Times New Roman" charset="0"/>
              <a:ea typeface="MS PGothic" charset="-128"/>
            </a:endParaRPr>
          </a:p>
          <a:p>
            <a:r>
              <a:rPr lang="en-US" altLang="en-US" dirty="0">
                <a:latin typeface="Times New Roman" charset="0"/>
                <a:ea typeface="MS PGothic" charset="-128"/>
              </a:rPr>
              <a:t>	3. Chances of survival diminish approximately 10% each minute until defibrillation is accomplished.</a:t>
            </a:r>
            <a:endParaRPr lang="en-IN" altLang="en-US" dirty="0">
              <a:latin typeface="Times New Roman" charset="0"/>
              <a:ea typeface="MS PGothic" charset="-128"/>
            </a:endParaRPr>
          </a:p>
          <a:p>
            <a:r>
              <a:rPr lang="en-US" altLang="en-US" dirty="0">
                <a:latin typeface="Times New Roman" charset="0"/>
                <a:ea typeface="MS PGothic" charset="-128"/>
              </a:rPr>
              <a:t>H. Asystole is the absence of all heart electrical activity.</a:t>
            </a:r>
            <a:endParaRPr lang="en-IN" altLang="en-US" dirty="0">
              <a:latin typeface="Times New Roman" charset="0"/>
              <a:ea typeface="MS PGothic" charset="-128"/>
            </a:endParaRPr>
          </a:p>
          <a:p>
            <a:r>
              <a:rPr lang="en-US" altLang="en-US" dirty="0">
                <a:latin typeface="Times New Roman" charset="0"/>
                <a:ea typeface="MS PGothic" charset="-128"/>
              </a:rPr>
              <a:t>	1. It usually reflects a long period of ischemia.</a:t>
            </a:r>
            <a:endParaRPr lang="en-IN" altLang="en-US" dirty="0">
              <a:latin typeface="Times New Roman" charset="0"/>
              <a:ea typeface="MS PGothic" charset="-128"/>
            </a:endParaRPr>
          </a:p>
          <a:p>
            <a:r>
              <a:rPr lang="en-US" altLang="en-US" dirty="0">
                <a:latin typeface="Times New Roman" charset="0"/>
                <a:ea typeface="MS PGothic" charset="-128"/>
              </a:rPr>
              <a:t>	2. Nearly all patients with asystole will die.</a:t>
            </a:r>
            <a:endParaRPr lang="en-IN" altLang="en-US" dirty="0">
              <a:latin typeface="Times New Roman" charset="0"/>
              <a:ea typeface="MS PGothic" charset="-128"/>
            </a:endParaRPr>
          </a:p>
        </p:txBody>
      </p:sp>
      <p:sp>
        <p:nvSpPr>
          <p:cNvPr id="180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43CAC4B-FEFF-104E-91A1-7E3A45A85A47}" type="slidenum">
              <a:rPr lang="en-US" altLang="en-US" sz="1200"/>
              <a:pPr eaLnBrk="1" hangingPunct="1"/>
              <a:t>40</a:t>
            </a:fld>
            <a:endParaRPr lang="en-US" altLang="en-US" sz="1200"/>
          </a:p>
        </p:txBody>
      </p:sp>
    </p:spTree>
    <p:extLst>
      <p:ext uri="{BB962C8B-B14F-4D97-AF65-F5344CB8AC3E}">
        <p14:creationId xmlns:p14="http://schemas.microsoft.com/office/powerpoint/2010/main" val="682486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181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 Cardiogenic shock occurs when body tissues do not get enough oxygen, causing body organs to malfunction.</a:t>
            </a:r>
            <a:endParaRPr lang="en-IN" altLang="en-US" dirty="0">
              <a:latin typeface="Times New Roman" charset="0"/>
              <a:ea typeface="MS PGothic" charset="-128"/>
            </a:endParaRPr>
          </a:p>
          <a:p>
            <a:r>
              <a:rPr lang="en-US" altLang="en-US" dirty="0">
                <a:latin typeface="Times New Roman" charset="0"/>
                <a:ea typeface="MS PGothic" charset="-128"/>
              </a:rPr>
              <a:t>	1. It is often caused by a heart attack.</a:t>
            </a:r>
            <a:endParaRPr lang="en-IN" altLang="en-US" dirty="0">
              <a:latin typeface="Times New Roman" charset="0"/>
              <a:ea typeface="MS PGothic" charset="-128"/>
            </a:endParaRPr>
          </a:p>
          <a:p>
            <a:r>
              <a:rPr lang="en-US" altLang="en-US" dirty="0">
                <a:latin typeface="Times New Roman" charset="0"/>
                <a:ea typeface="MS PGothic" charset="-128"/>
              </a:rPr>
              <a:t>	2. The heart lacks the power to force enough blood through the circulatory system.</a:t>
            </a:r>
            <a:endParaRPr lang="en-IN" altLang="en-US" dirty="0">
              <a:latin typeface="Times New Roman" charset="0"/>
              <a:ea typeface="MS PGothic" charset="-128"/>
            </a:endParaRPr>
          </a:p>
          <a:p>
            <a:r>
              <a:rPr lang="en-US" altLang="en-US" dirty="0">
                <a:latin typeface="Times New Roman" charset="0"/>
                <a:ea typeface="MS PGothic" charset="-128"/>
              </a:rPr>
              <a:t>	3. It is more common in an AMI affecting the inferior and posterior regions of the left </a:t>
            </a:r>
            <a:r>
              <a:rPr lang="en-US" altLang="en-US" dirty="0" smtClean="0">
                <a:latin typeface="Times New Roman" charset="0"/>
                <a:ea typeface="MS PGothic" charset="-128"/>
              </a:rPr>
              <a:t>ventricle of the heart because this provides circulation to the majority of the body.</a:t>
            </a:r>
            <a:endParaRPr lang="en-IN" altLang="en-US" dirty="0">
              <a:latin typeface="Times New Roman" charset="0"/>
              <a:ea typeface="MS PGothic" charset="-128"/>
            </a:endParaRPr>
          </a:p>
          <a:p>
            <a:r>
              <a:rPr lang="en-US" altLang="en-US" dirty="0">
                <a:latin typeface="Times New Roman" charset="0"/>
                <a:ea typeface="MS PGothic" charset="-128"/>
              </a:rPr>
              <a:t>	4. </a:t>
            </a:r>
            <a:r>
              <a:rPr lang="en-US" altLang="en-US" dirty="0" smtClean="0">
                <a:latin typeface="Times New Roman" charset="0"/>
                <a:ea typeface="MS PGothic" charset="-128"/>
              </a:rPr>
              <a:t>The signs and symptoms od cardiogenic shock are produced by the improper functioning of the body’s organs.</a:t>
            </a:r>
            <a:r>
              <a:rPr lang="en-US" altLang="en-US" baseline="0" dirty="0" smtClean="0">
                <a:latin typeface="Times New Roman" charset="0"/>
                <a:ea typeface="MS PGothic" charset="-128"/>
              </a:rPr>
              <a:t> </a:t>
            </a:r>
            <a:r>
              <a:rPr lang="en-US" altLang="en-US" dirty="0" smtClean="0">
                <a:latin typeface="Times New Roman" charset="0"/>
                <a:ea typeface="MS PGothic" charset="-128"/>
              </a:rPr>
              <a:t>It </a:t>
            </a:r>
            <a:r>
              <a:rPr lang="en-US" altLang="en-US" dirty="0">
                <a:latin typeface="Times New Roman" charset="0"/>
                <a:ea typeface="MS PGothic" charset="-128"/>
              </a:rPr>
              <a:t>is important to recognize shock in its early stages.</a:t>
            </a:r>
            <a:endParaRPr lang="en-IN" altLang="en-US" dirty="0">
              <a:latin typeface="Times New Roman" charset="0"/>
              <a:ea typeface="MS PGothic" charset="-128"/>
            </a:endParaRPr>
          </a:p>
        </p:txBody>
      </p:sp>
      <p:sp>
        <p:nvSpPr>
          <p:cNvPr id="181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BA72A34-E59E-AC41-8216-B5BC2675CF3D}" type="slidenum">
              <a:rPr lang="en-US" altLang="en-US" sz="1200"/>
              <a:pPr eaLnBrk="1" hangingPunct="1"/>
              <a:t>41</a:t>
            </a:fld>
            <a:endParaRPr lang="en-US" altLang="en-US" sz="1200" dirty="0"/>
          </a:p>
        </p:txBody>
      </p:sp>
    </p:spTree>
    <p:extLst>
      <p:ext uri="{BB962C8B-B14F-4D97-AF65-F5344CB8AC3E}">
        <p14:creationId xmlns:p14="http://schemas.microsoft.com/office/powerpoint/2010/main" val="8452032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a:ln/>
        </p:spPr>
      </p:sp>
      <p:sp>
        <p:nvSpPr>
          <p:cNvPr id="182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J. Congestive heart failure (CHF) often occurs within the first few days after a myocardial infarction</a:t>
            </a:r>
            <a:r>
              <a:rPr lang="en-US" altLang="en-US" dirty="0" smtClean="0">
                <a:latin typeface="Times New Roman" charset="0"/>
                <a:ea typeface="MS PGothic" charset="-128"/>
              </a:rPr>
              <a:t>. When the heart muscle can no longer contract effectively, the heart tries other ways to maintain an adequate cardiac output. Two specific changes in the heart function occur: The heart</a:t>
            </a:r>
            <a:r>
              <a:rPr lang="en-US" altLang="en-US" baseline="0" dirty="0" smtClean="0">
                <a:latin typeface="Times New Roman" charset="0"/>
                <a:ea typeface="MS PGothic" charset="-128"/>
              </a:rPr>
              <a:t> rate increases and the left ventricle enlarges in an effort to increase the amount of blood pumped each minute.</a:t>
            </a:r>
            <a:r>
              <a:rPr lang="en-US" altLang="en-US" dirty="0" smtClean="0">
                <a:latin typeface="Times New Roman" charset="0"/>
                <a:ea typeface="MS PGothic" charset="-128"/>
              </a:rPr>
              <a:t> </a:t>
            </a:r>
            <a:endParaRPr lang="en-IN" altLang="en-US" dirty="0">
              <a:latin typeface="Times New Roman" charset="0"/>
              <a:ea typeface="MS PGothic" charset="-128"/>
            </a:endParaRPr>
          </a:p>
          <a:p>
            <a:r>
              <a:rPr lang="en-US" altLang="en-US" dirty="0">
                <a:latin typeface="Times New Roman" charset="0"/>
                <a:ea typeface="MS PGothic" charset="-128"/>
              </a:rPr>
              <a:t>	1. CHF develops when increased heart rate and enlargement of the left ventricle no longer make up for decreased heart function (</a:t>
            </a:r>
            <a:r>
              <a:rPr lang="en-US" altLang="en-US" dirty="0" err="1">
                <a:latin typeface="Times New Roman" charset="0"/>
                <a:ea typeface="MS PGothic" charset="-128"/>
              </a:rPr>
              <a:t>eg</a:t>
            </a:r>
            <a:r>
              <a:rPr lang="en-US" altLang="en-US" dirty="0">
                <a:latin typeface="Times New Roman" charset="0"/>
                <a:ea typeface="MS PGothic" charset="-128"/>
              </a:rPr>
              <a:t>, due to diseased heart valves or chronic hypertension).</a:t>
            </a:r>
            <a:endParaRPr lang="en-IN" altLang="en-US" dirty="0">
              <a:latin typeface="Times New Roman" charset="0"/>
              <a:ea typeface="MS PGothic" charset="-128"/>
            </a:endParaRPr>
          </a:p>
          <a:p>
            <a:r>
              <a:rPr lang="en-US" altLang="en-US" dirty="0">
                <a:latin typeface="Times New Roman" charset="0"/>
                <a:ea typeface="MS PGothic" charset="-128"/>
              </a:rPr>
              <a:t>	2. It is called “congestive” because lungs become congested with fluid (pulmonary edema) once the heart fails to pump effectively</a:t>
            </a:r>
            <a:r>
              <a:rPr lang="en-US" altLang="en-US" dirty="0" smtClean="0">
                <a:latin typeface="Times New Roman" charset="0"/>
                <a:ea typeface="MS PGothic" charset="-128"/>
              </a:rPr>
              <a:t>. Blood tends to back up in the pulmonary veins, increasing the pressure of the capillaries in the lungs. If enough pressure is put on</a:t>
            </a:r>
            <a:r>
              <a:rPr lang="en-US" altLang="en-US" baseline="0" dirty="0" smtClean="0">
                <a:latin typeface="Times New Roman" charset="0"/>
                <a:ea typeface="MS PGothic" charset="-128"/>
              </a:rPr>
              <a:t> the capillaries, fluid (mostly water) passes through the walls of the capillary vessels and into the alveoli. This condition is called pulmonary edema. Pulmonary edema</a:t>
            </a:r>
            <a:endParaRPr lang="en-IN" altLang="en-US" dirty="0">
              <a:latin typeface="Times New Roman" charset="0"/>
              <a:ea typeface="MS PGothic"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Times New Roman" charset="0"/>
                <a:ea typeface="MS PGothic" charset="-128"/>
              </a:rPr>
              <a:t>		a. </a:t>
            </a:r>
            <a:r>
              <a:rPr lang="en-US" altLang="en-US" baseline="0" dirty="0" smtClean="0">
                <a:latin typeface="Times New Roman" charset="0"/>
                <a:ea typeface="MS PGothic" charset="-128"/>
              </a:rPr>
              <a:t>O</a:t>
            </a:r>
            <a:r>
              <a:rPr lang="en-US" altLang="en-US" dirty="0" smtClean="0">
                <a:latin typeface="Times New Roman" charset="0"/>
                <a:ea typeface="MS PGothic" charset="-128"/>
              </a:rPr>
              <a:t>ccurs </a:t>
            </a:r>
            <a:r>
              <a:rPr lang="en-US" altLang="en-US" dirty="0">
                <a:latin typeface="Times New Roman" charset="0"/>
                <a:ea typeface="MS PGothic" charset="-128"/>
              </a:rPr>
              <a:t>suddenly or slowly over months</a:t>
            </a:r>
            <a:endParaRPr lang="en-IN" altLang="en-US" dirty="0">
              <a:latin typeface="Times New Roman" charset="0"/>
              <a:ea typeface="MS PGothic" charset="-128"/>
            </a:endParaRPr>
          </a:p>
          <a:p>
            <a:r>
              <a:rPr lang="en-US" altLang="en-US" dirty="0">
                <a:latin typeface="Times New Roman" charset="0"/>
                <a:ea typeface="MS PGothic" charset="-128"/>
              </a:rPr>
              <a:t>		b. In acute-onset CHF, severe pulmonary edema is accompanied by pink, frothy sputum and severe dyspnea.</a:t>
            </a:r>
            <a:endParaRPr lang="en-IN" altLang="en-US" dirty="0">
              <a:latin typeface="Times New Roman" charset="0"/>
              <a:ea typeface="MS PGothic" charset="-128"/>
            </a:endParaRPr>
          </a:p>
          <a:p>
            <a:r>
              <a:rPr lang="en-US" altLang="en-US" dirty="0">
                <a:latin typeface="Times New Roman" charset="0"/>
                <a:ea typeface="MS PGothic" charset="-128"/>
              </a:rPr>
              <a:t>	3. </a:t>
            </a:r>
            <a:r>
              <a:rPr lang="en-US" altLang="en-US" dirty="0" smtClean="0">
                <a:latin typeface="Times New Roman" charset="0"/>
                <a:ea typeface="MS PGothic" charset="-128"/>
              </a:rPr>
              <a:t>If</a:t>
            </a:r>
            <a:r>
              <a:rPr lang="en-US" altLang="en-US" baseline="0" dirty="0" smtClean="0">
                <a:latin typeface="Times New Roman" charset="0"/>
                <a:ea typeface="MS PGothic" charset="-128"/>
              </a:rPr>
              <a:t> the right side of the heart is damaged, fluid collects in the body, often showing up</a:t>
            </a:r>
            <a:r>
              <a:rPr lang="en-US" altLang="en-US" dirty="0" smtClean="0">
                <a:latin typeface="Times New Roman" charset="0"/>
                <a:ea typeface="MS PGothic" charset="-128"/>
              </a:rPr>
              <a:t> </a:t>
            </a:r>
            <a:r>
              <a:rPr lang="en-US" altLang="en-US" dirty="0">
                <a:latin typeface="Times New Roman" charset="0"/>
                <a:ea typeface="MS PGothic" charset="-128"/>
              </a:rPr>
              <a:t>in the feet and legs</a:t>
            </a:r>
            <a:r>
              <a:rPr lang="en-US" altLang="en-US" dirty="0" smtClean="0">
                <a:latin typeface="Times New Roman" charset="0"/>
                <a:ea typeface="MS PGothic" charset="-128"/>
              </a:rPr>
              <a:t>.</a:t>
            </a:r>
            <a:r>
              <a:rPr lang="en-US" altLang="en-US" baseline="0" dirty="0" smtClean="0">
                <a:latin typeface="Times New Roman" charset="0"/>
                <a:ea typeface="MS PGothic" charset="-128"/>
              </a:rPr>
              <a:t> The collection of fluids in the body that is closest to the ground is called “dependent edema.”</a:t>
            </a:r>
          </a:p>
          <a:p>
            <a:r>
              <a:rPr lang="en-US" altLang="en-US" baseline="0" dirty="0" smtClean="0">
                <a:latin typeface="Times New Roman" charset="0"/>
                <a:ea typeface="MS PGothic" charset="-128"/>
              </a:rPr>
              <a:t>                    4. Since the right side of the supplies the preload for the right side of the heart, right heart failure can result in an inadequate supply of blood to the left ventricle resulting in a drop of the systemic blood pressure. </a:t>
            </a:r>
            <a:endParaRPr lang="en-IN" altLang="en-US" dirty="0">
              <a:latin typeface="Times New Roman" charset="0"/>
              <a:ea typeface="MS PGothic" charset="-128"/>
            </a:endParaRPr>
          </a:p>
        </p:txBody>
      </p:sp>
      <p:sp>
        <p:nvSpPr>
          <p:cNvPr id="182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354322C-E03E-0C4A-91E2-6D76851B005B}" type="slidenum">
              <a:rPr lang="en-US" altLang="en-US" sz="1200"/>
              <a:pPr eaLnBrk="1" hangingPunct="1"/>
              <a:t>42</a:t>
            </a:fld>
            <a:endParaRPr lang="en-US" altLang="en-US" sz="1200" dirty="0"/>
          </a:p>
        </p:txBody>
      </p:sp>
    </p:spTree>
    <p:extLst>
      <p:ext uri="{BB962C8B-B14F-4D97-AF65-F5344CB8AC3E}">
        <p14:creationId xmlns:p14="http://schemas.microsoft.com/office/powerpoint/2010/main" val="18742487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183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smtClean="0">
                <a:latin typeface="Times New Roman" charset="0"/>
                <a:ea typeface="MS PGothic" charset="-128"/>
              </a:rPr>
              <a:t>Hypertension is described as a systolic blood pressure greater than 140 mm Hg  or diastolic greater than 90.</a:t>
            </a:r>
            <a:endParaRPr lang="en-US" altLang="en-US" dirty="0">
              <a:latin typeface="Times New Roman" charset="0"/>
              <a:ea typeface="MS PGothic" charset="-128"/>
            </a:endParaRPr>
          </a:p>
          <a:p>
            <a:r>
              <a:rPr lang="en-US" altLang="en-US" dirty="0">
                <a:latin typeface="Times New Roman" charset="0"/>
                <a:ea typeface="MS PGothic" charset="-128"/>
              </a:rPr>
              <a:t>K. Hypertensive emergencies involve any systolic blood pressure greater than </a:t>
            </a:r>
            <a:r>
              <a:rPr lang="en-US" altLang="en-US" dirty="0" smtClean="0">
                <a:latin typeface="Times New Roman" charset="0"/>
                <a:ea typeface="MS PGothic" charset="-128"/>
              </a:rPr>
              <a:t>180 </a:t>
            </a:r>
            <a:r>
              <a:rPr lang="en-US" altLang="en-US" dirty="0">
                <a:latin typeface="Times New Roman" charset="0"/>
                <a:ea typeface="MS PGothic" charset="-128"/>
              </a:rPr>
              <a:t>mm Hg or a rapid increase in the systolic pressure</a:t>
            </a:r>
            <a:r>
              <a:rPr lang="en-US" altLang="en-US" dirty="0" smtClean="0">
                <a:latin typeface="Times New Roman" charset="0"/>
                <a:ea typeface="MS PGothic" charset="-128"/>
              </a:rPr>
              <a:t>. People with chronic hypertension may not experience signs or symptoms until their systolic pressure is significantly higher than this!</a:t>
            </a:r>
            <a:endParaRPr lang="en-IN" altLang="en-US" dirty="0">
              <a:latin typeface="Times New Roman" charset="0"/>
              <a:ea typeface="MS PGothic" charset="-128"/>
            </a:endParaRPr>
          </a:p>
          <a:p>
            <a:r>
              <a:rPr lang="en-US" altLang="en-US" dirty="0">
                <a:latin typeface="Times New Roman" charset="0"/>
                <a:ea typeface="MS PGothic" charset="-128"/>
              </a:rPr>
              <a:t>	1. Sudden, severe headache is a common sign</a:t>
            </a:r>
            <a:r>
              <a:rPr lang="en-US" altLang="en-US" dirty="0" smtClean="0">
                <a:latin typeface="Times New Roman" charset="0"/>
                <a:ea typeface="MS PGothic" charset="-128"/>
              </a:rPr>
              <a:t>. If the patient states “The worst headache I’ve ever had”, this may be a cerebral hemorrhage.</a:t>
            </a:r>
            <a:endParaRPr lang="en-IN" altLang="en-US" dirty="0">
              <a:latin typeface="Times New Roman" charset="0"/>
              <a:ea typeface="MS PGothic" charset="-128"/>
            </a:endParaRPr>
          </a:p>
          <a:p>
            <a:r>
              <a:rPr lang="en-US" altLang="en-US" dirty="0">
                <a:latin typeface="Times New Roman" charset="0"/>
                <a:ea typeface="MS PGothic" charset="-128"/>
              </a:rPr>
              <a:t>	2. Other symptoms include the following:</a:t>
            </a:r>
            <a:endParaRPr lang="en-IN" altLang="en-US" dirty="0">
              <a:latin typeface="Times New Roman" charset="0"/>
              <a:ea typeface="MS PGothic" charset="-128"/>
            </a:endParaRPr>
          </a:p>
          <a:p>
            <a:r>
              <a:rPr lang="en-US" altLang="en-US" dirty="0">
                <a:latin typeface="Times New Roman" charset="0"/>
                <a:ea typeface="MS PGothic" charset="-128"/>
              </a:rPr>
              <a:t>		a. Strong, bounding pulse</a:t>
            </a:r>
            <a:endParaRPr lang="en-IN" altLang="en-US" dirty="0">
              <a:latin typeface="Times New Roman" charset="0"/>
              <a:ea typeface="MS PGothic" charset="-128"/>
            </a:endParaRPr>
          </a:p>
          <a:p>
            <a:r>
              <a:rPr lang="en-US" altLang="en-US" dirty="0">
                <a:latin typeface="Times New Roman" charset="0"/>
                <a:ea typeface="MS PGothic" charset="-128"/>
              </a:rPr>
              <a:t>		b. Ringing in the ears</a:t>
            </a:r>
            <a:endParaRPr lang="en-IN" altLang="en-US" dirty="0">
              <a:latin typeface="Times New Roman" charset="0"/>
              <a:ea typeface="MS PGothic" charset="-128"/>
            </a:endParaRPr>
          </a:p>
        </p:txBody>
      </p:sp>
      <p:sp>
        <p:nvSpPr>
          <p:cNvPr id="183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004EB02-7F3F-AA4D-AB70-469DC78C4155}" type="slidenum">
              <a:rPr lang="en-US" altLang="en-US" sz="1200"/>
              <a:pPr eaLnBrk="1" hangingPunct="1"/>
              <a:t>43</a:t>
            </a:fld>
            <a:endParaRPr lang="en-US" altLang="en-US" sz="1200" dirty="0"/>
          </a:p>
        </p:txBody>
      </p:sp>
    </p:spTree>
    <p:extLst>
      <p:ext uri="{BB962C8B-B14F-4D97-AF65-F5344CB8AC3E}">
        <p14:creationId xmlns:p14="http://schemas.microsoft.com/office/powerpoint/2010/main" val="12081028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184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c. Nausea and vomiting</a:t>
            </a:r>
            <a:endParaRPr lang="en-IN" altLang="en-US">
              <a:latin typeface="Times New Roman" charset="0"/>
              <a:ea typeface="MS PGothic" charset="-128"/>
            </a:endParaRPr>
          </a:p>
          <a:p>
            <a:r>
              <a:rPr lang="en-US" altLang="en-US">
                <a:latin typeface="Times New Roman" charset="0"/>
                <a:ea typeface="MS PGothic" charset="-128"/>
              </a:rPr>
              <a:t>d. Dizziness</a:t>
            </a:r>
            <a:endParaRPr lang="en-IN" altLang="en-US">
              <a:latin typeface="Times New Roman" charset="0"/>
              <a:ea typeface="MS PGothic" charset="-128"/>
            </a:endParaRPr>
          </a:p>
          <a:p>
            <a:r>
              <a:rPr lang="en-US" altLang="en-US">
                <a:latin typeface="Times New Roman" charset="0"/>
                <a:ea typeface="MS PGothic" charset="-128"/>
              </a:rPr>
              <a:t>e. Warm skin (dry or moist)</a:t>
            </a:r>
            <a:endParaRPr lang="en-IN" altLang="en-US">
              <a:latin typeface="Times New Roman" charset="0"/>
              <a:ea typeface="MS PGothic" charset="-128"/>
            </a:endParaRPr>
          </a:p>
          <a:p>
            <a:r>
              <a:rPr lang="en-US" altLang="en-US">
                <a:latin typeface="Times New Roman" charset="0"/>
                <a:ea typeface="MS PGothic" charset="-128"/>
              </a:rPr>
              <a:t>f. Nosebleed</a:t>
            </a:r>
            <a:endParaRPr lang="en-IN" altLang="en-US">
              <a:latin typeface="Times New Roman" charset="0"/>
              <a:ea typeface="MS PGothic" charset="-128"/>
            </a:endParaRPr>
          </a:p>
          <a:p>
            <a:r>
              <a:rPr lang="en-US" altLang="en-US">
                <a:latin typeface="Times New Roman" charset="0"/>
                <a:ea typeface="MS PGothic" charset="-128"/>
              </a:rPr>
              <a:t>g. Altered mental status</a:t>
            </a:r>
            <a:endParaRPr lang="en-IN" altLang="en-US">
              <a:latin typeface="Times New Roman" charset="0"/>
              <a:ea typeface="MS PGothic" charset="-128"/>
            </a:endParaRPr>
          </a:p>
          <a:p>
            <a:r>
              <a:rPr lang="en-US" altLang="en-US">
                <a:latin typeface="Times New Roman" charset="0"/>
                <a:ea typeface="MS PGothic" charset="-128"/>
              </a:rPr>
              <a:t>h. Sudden development of pulmonary edema</a:t>
            </a:r>
            <a:endParaRPr lang="en-IN" altLang="en-US">
              <a:latin typeface="Times New Roman" charset="0"/>
              <a:ea typeface="MS PGothic" charset="-128"/>
            </a:endParaRPr>
          </a:p>
        </p:txBody>
      </p:sp>
      <p:sp>
        <p:nvSpPr>
          <p:cNvPr id="184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BE0F581-31AA-5A46-B780-F28DDA8EC20B}" type="slidenum">
              <a:rPr lang="en-US" altLang="en-US" sz="1200"/>
              <a:pPr eaLnBrk="1" hangingPunct="1"/>
              <a:t>44</a:t>
            </a:fld>
            <a:endParaRPr lang="en-US" altLang="en-US" sz="1200"/>
          </a:p>
        </p:txBody>
      </p:sp>
    </p:spTree>
    <p:extLst>
      <p:ext uri="{BB962C8B-B14F-4D97-AF65-F5344CB8AC3E}">
        <p14:creationId xmlns:p14="http://schemas.microsoft.com/office/powerpoint/2010/main" val="1266167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ln/>
        </p:spPr>
      </p:sp>
      <p:sp>
        <p:nvSpPr>
          <p:cNvPr id="185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Untreated hypertensive emergencies can lead to stroke or dissecting aortic aneurysm.</a:t>
            </a:r>
            <a:endParaRPr lang="en-IN" altLang="en-US" dirty="0">
              <a:latin typeface="Times New Roman" charset="0"/>
              <a:ea typeface="MS PGothic" charset="-128"/>
            </a:endParaRPr>
          </a:p>
          <a:p>
            <a:r>
              <a:rPr lang="en-US" altLang="en-US" dirty="0">
                <a:latin typeface="Times New Roman" charset="0"/>
                <a:ea typeface="MS PGothic" charset="-128"/>
              </a:rPr>
              <a:t>4. Transport patients to the hospital as quickly and safely as possible</a:t>
            </a:r>
            <a:r>
              <a:rPr lang="en-US" altLang="en-US" dirty="0" smtClean="0">
                <a:latin typeface="Times New Roman" charset="0"/>
                <a:ea typeface="MS PGothic" charset="-128"/>
              </a:rPr>
              <a:t>.</a:t>
            </a:r>
          </a:p>
          <a:p>
            <a:r>
              <a:rPr lang="en-US" altLang="en-US" dirty="0" smtClean="0">
                <a:latin typeface="Times New Roman" charset="0"/>
                <a:ea typeface="MS PGothic" charset="-128"/>
              </a:rPr>
              <a:t>                   a. Attempt to</a:t>
            </a:r>
            <a:r>
              <a:rPr lang="en-US" altLang="en-US" baseline="0" dirty="0" smtClean="0">
                <a:latin typeface="Times New Roman" charset="0"/>
                <a:ea typeface="MS PGothic" charset="-128"/>
              </a:rPr>
              <a:t> make patient comfortable. </a:t>
            </a:r>
          </a:p>
          <a:p>
            <a:r>
              <a:rPr lang="en-US" altLang="en-US" baseline="0" dirty="0" smtClean="0">
                <a:latin typeface="Times New Roman" charset="0"/>
                <a:ea typeface="MS PGothic" charset="-128"/>
              </a:rPr>
              <a:t>                   b. monitor blood pressure regularly.</a:t>
            </a:r>
          </a:p>
          <a:p>
            <a:r>
              <a:rPr lang="en-US" altLang="en-US" baseline="0" dirty="0" smtClean="0">
                <a:latin typeface="Times New Roman" charset="0"/>
                <a:ea typeface="MS PGothic" charset="-128"/>
              </a:rPr>
              <a:t>                   c. Position the patient with the head elevated and transport rapidly to ED. This is the best prehospital treatment you can provide.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d. Depending </a:t>
            </a:r>
            <a:r>
              <a:rPr lang="en-US" altLang="en-US" dirty="0">
                <a:latin typeface="Times New Roman" charset="0"/>
                <a:ea typeface="MS PGothic" charset="-128"/>
              </a:rPr>
              <a:t>on transport distance and </a:t>
            </a:r>
            <a:r>
              <a:rPr lang="en-US" altLang="en-US" dirty="0" smtClean="0">
                <a:latin typeface="Times New Roman" charset="0"/>
                <a:ea typeface="MS PGothic" charset="-128"/>
              </a:rPr>
              <a:t>time,</a:t>
            </a:r>
            <a:r>
              <a:rPr lang="en-US" altLang="en-US" baseline="0" dirty="0" smtClean="0">
                <a:latin typeface="Times New Roman" charset="0"/>
                <a:ea typeface="MS PGothic" charset="-128"/>
              </a:rPr>
              <a:t> consider ALS assistance.</a:t>
            </a:r>
            <a:r>
              <a:rPr lang="en-US" altLang="en-US" dirty="0" smtClean="0">
                <a:latin typeface="Times New Roman" charset="0"/>
                <a:ea typeface="MS PGothic" charset="-128"/>
              </a:rPr>
              <a:t> Paramedics may be able to administer medications to lower the blood pressure.</a:t>
            </a:r>
          </a:p>
          <a:p>
            <a:r>
              <a:rPr lang="en-US" altLang="en-US" baseline="0" dirty="0" smtClean="0">
                <a:latin typeface="Times New Roman" charset="0"/>
                <a:ea typeface="MS PGothic" charset="-128"/>
              </a:rPr>
              <a:t>                   ,,,,, </a:t>
            </a:r>
            <a:r>
              <a:rPr lang="en-US" altLang="en-US" i="1" baseline="0" dirty="0" smtClean="0">
                <a:latin typeface="Times New Roman" charset="0"/>
                <a:ea typeface="MS PGothic" charset="-128"/>
              </a:rPr>
              <a:t>That’s why they get the big bucks!</a:t>
            </a:r>
            <a:endParaRPr lang="en-US" altLang="en-US" i="1" dirty="0" smtClean="0">
              <a:latin typeface="Times New Roman" charset="0"/>
              <a:ea typeface="MS PGothic" charset="-128"/>
            </a:endParaRPr>
          </a:p>
        </p:txBody>
      </p:sp>
      <p:sp>
        <p:nvSpPr>
          <p:cNvPr id="185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716ABB3-467F-5E43-983C-12CB9AE7FCFC}" type="slidenum">
              <a:rPr lang="en-US" altLang="en-US" sz="1200"/>
              <a:pPr eaLnBrk="1" hangingPunct="1"/>
              <a:t>45</a:t>
            </a:fld>
            <a:endParaRPr lang="en-US" altLang="en-US" sz="1200" dirty="0"/>
          </a:p>
        </p:txBody>
      </p:sp>
    </p:spTree>
    <p:extLst>
      <p:ext uri="{BB962C8B-B14F-4D97-AF65-F5344CB8AC3E}">
        <p14:creationId xmlns:p14="http://schemas.microsoft.com/office/powerpoint/2010/main" val="20384529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L. Aortic aneurysm describes a weakness in the wall of the aorta</a:t>
            </a:r>
            <a:r>
              <a:rPr lang="en-US" altLang="en-US" dirty="0" smtClean="0">
                <a:latin typeface="Times New Roman" charset="0"/>
                <a:ea typeface="MS PGothic" charset="-128"/>
              </a:rPr>
              <a:t>. Like the wall of a tire that “bubbles out”, there is a “thin</a:t>
            </a:r>
            <a:r>
              <a:rPr lang="en-US" altLang="en-US" baseline="0" dirty="0" smtClean="0">
                <a:latin typeface="Times New Roman" charset="0"/>
                <a:ea typeface="MS PGothic" charset="-128"/>
              </a:rPr>
              <a:t>ning” in the vessel that becomes weak. </a:t>
            </a:r>
            <a:endParaRPr lang="en-IN" altLang="en-US" dirty="0">
              <a:latin typeface="Times New Roman" charset="0"/>
              <a:ea typeface="MS PGothic" charset="-128"/>
            </a:endParaRPr>
          </a:p>
          <a:p>
            <a:r>
              <a:rPr lang="en-US" altLang="en-US" dirty="0">
                <a:latin typeface="Times New Roman" charset="0"/>
                <a:ea typeface="MS PGothic" charset="-128"/>
              </a:rPr>
              <a:t>	1. It is susceptible to rupture.</a:t>
            </a:r>
            <a:endParaRPr lang="en-IN" altLang="en-US" dirty="0">
              <a:latin typeface="Times New Roman" charset="0"/>
              <a:ea typeface="MS PGothic" charset="-128"/>
            </a:endParaRPr>
          </a:p>
          <a:p>
            <a:r>
              <a:rPr lang="en-US" altLang="en-US" dirty="0">
                <a:latin typeface="Times New Roman" charset="0"/>
                <a:ea typeface="MS PGothic" charset="-128"/>
              </a:rPr>
              <a:t>		a. If it ruptures, blood loss will cause the patient to die almost immediately</a:t>
            </a:r>
            <a:r>
              <a:rPr lang="en-US" altLang="en-US" dirty="0" smtClean="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	2. A dissecting aneurysm occurs when inner layers of the aorta become separated, allowing blood to flow at high pressure between the layers. </a:t>
            </a:r>
            <a:endParaRPr lang="en-IN" altLang="en-US" dirty="0">
              <a:latin typeface="Times New Roman" charset="0"/>
              <a:ea typeface="MS PGothic" charset="-128"/>
            </a:endParaRPr>
          </a:p>
          <a:p>
            <a:r>
              <a:rPr lang="en-US" altLang="en-US" dirty="0">
                <a:latin typeface="Times New Roman" charset="0"/>
                <a:ea typeface="MS PGothic" charset="-128"/>
              </a:rPr>
              <a:t>	3. </a:t>
            </a:r>
            <a:r>
              <a:rPr lang="en-US" altLang="en-US" dirty="0" smtClean="0">
                <a:latin typeface="Times New Roman" charset="0"/>
                <a:ea typeface="MS PGothic" charset="-128"/>
              </a:rPr>
              <a:t>This separation of layers weakens the wall of the aorta significantly, making it more likely to be ruptured under conditions of continued high blood pressure. If the aorta ruptures, the amount of internal blood loss would be so large that the patient will die almost immediately.</a:t>
            </a:r>
          </a:p>
          <a:p>
            <a:r>
              <a:rPr lang="en-US" altLang="en-US" dirty="0" smtClean="0">
                <a:latin typeface="Times New Roman" charset="0"/>
                <a:ea typeface="MS PGothic" charset="-128"/>
              </a:rPr>
              <a:t>                   4. Uncontrolled hypertension is the primary cause.</a:t>
            </a:r>
          </a:p>
          <a:p>
            <a:r>
              <a:rPr lang="en-US" altLang="en-US" dirty="0" smtClean="0">
                <a:latin typeface="Times New Roman" charset="0"/>
                <a:ea typeface="MS PGothic" charset="-128"/>
              </a:rPr>
              <a:t>                  </a:t>
            </a:r>
            <a:endParaRPr lang="en-IN" altLang="en-US" dirty="0" smtClean="0">
              <a:latin typeface="Times New Roman" charset="0"/>
              <a:ea typeface="MS PGothic" charset="-128"/>
            </a:endParaRPr>
          </a:p>
          <a:p>
            <a:endParaRPr lang="en-IN" altLang="en-US" dirty="0">
              <a:latin typeface="Times New Roman" charset="0"/>
              <a:ea typeface="MS PGothic" charset="-128"/>
            </a:endParaRPr>
          </a:p>
        </p:txBody>
      </p:sp>
      <p:sp>
        <p:nvSpPr>
          <p:cNvPr id="186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BB2403A-0F1B-8B48-900B-CB6FDDFD2CA8}" type="slidenum">
              <a:rPr lang="en-US" altLang="en-US" sz="1200"/>
              <a:pPr eaLnBrk="1" hangingPunct="1"/>
              <a:t>46</a:t>
            </a:fld>
            <a:endParaRPr lang="en-US" altLang="en-US" sz="1200" dirty="0"/>
          </a:p>
        </p:txBody>
      </p:sp>
    </p:spTree>
    <p:extLst>
      <p:ext uri="{BB962C8B-B14F-4D97-AF65-F5344CB8AC3E}">
        <p14:creationId xmlns:p14="http://schemas.microsoft.com/office/powerpoint/2010/main" val="14717907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187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table on this slide lists the differences in pain presentation between AMIs and aortic </a:t>
            </a:r>
            <a:r>
              <a:rPr lang="en-US" altLang="en-US" dirty="0" err="1">
                <a:latin typeface="Times New Roman" charset="0"/>
                <a:ea typeface="MS PGothic" charset="-128"/>
              </a:rPr>
              <a:t>aneuyrsms</a:t>
            </a:r>
            <a:r>
              <a:rPr lang="en-US" altLang="en-US" dirty="0">
                <a:latin typeface="Times New Roman" charset="0"/>
                <a:ea typeface="MS PGothic" charset="-128"/>
              </a:rPr>
              <a:t>. </a:t>
            </a:r>
          </a:p>
        </p:txBody>
      </p:sp>
      <p:sp>
        <p:nvSpPr>
          <p:cNvPr id="187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F0088A5-77D1-0043-995A-37BDDE48D1F9}" type="slidenum">
              <a:rPr lang="en-US" altLang="en-US" sz="1200"/>
              <a:pPr eaLnBrk="1" hangingPunct="1"/>
              <a:t>47</a:t>
            </a:fld>
            <a:endParaRPr lang="en-US" altLang="en-US" sz="1200"/>
          </a:p>
        </p:txBody>
      </p:sp>
    </p:spTree>
    <p:extLst>
      <p:ext uri="{BB962C8B-B14F-4D97-AF65-F5344CB8AC3E}">
        <p14:creationId xmlns:p14="http://schemas.microsoft.com/office/powerpoint/2010/main" val="16700857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Signs and symptoms include the following:</a:t>
            </a:r>
            <a:endParaRPr lang="en-IN" altLang="en-US" dirty="0">
              <a:latin typeface="Times New Roman" charset="0"/>
              <a:ea typeface="MS PGothic" charset="-128"/>
            </a:endParaRPr>
          </a:p>
          <a:p>
            <a:r>
              <a:rPr lang="en-US" altLang="en-US" dirty="0">
                <a:latin typeface="Times New Roman" charset="0"/>
                <a:ea typeface="MS PGothic" charset="-128"/>
              </a:rPr>
              <a:t>	a. Very sudden chest pain located in the anterior part of the chest or in the back between the shoulder blades</a:t>
            </a:r>
            <a:endParaRPr lang="en-IN" altLang="en-US" dirty="0">
              <a:latin typeface="Times New Roman" charset="0"/>
              <a:ea typeface="MS PGothic" charset="-128"/>
            </a:endParaRPr>
          </a:p>
          <a:p>
            <a:r>
              <a:rPr lang="en-US" altLang="en-US" dirty="0">
                <a:latin typeface="Times New Roman" charset="0"/>
                <a:ea typeface="MS PGothic" charset="-128"/>
              </a:rPr>
              <a:t>	b. Pain that usually comes on full force from one minute to the next</a:t>
            </a:r>
            <a:endParaRPr lang="en-IN" altLang="en-US" dirty="0">
              <a:latin typeface="Times New Roman" charset="0"/>
              <a:ea typeface="MS PGothic" charset="-128"/>
            </a:endParaRPr>
          </a:p>
          <a:p>
            <a:r>
              <a:rPr lang="en-US" altLang="en-US" dirty="0">
                <a:latin typeface="Times New Roman" charset="0"/>
                <a:ea typeface="MS PGothic" charset="-128"/>
              </a:rPr>
              <a:t>	c. Sometimes, a difference in blood pressure between arms or diminished pulses in the lower extremities</a:t>
            </a:r>
            <a:endParaRPr lang="en-IN" altLang="en-US" dirty="0">
              <a:latin typeface="Times New Roman" charset="0"/>
              <a:ea typeface="MS PGothic" charset="-128"/>
            </a:endParaRPr>
          </a:p>
          <a:p>
            <a:r>
              <a:rPr lang="en-US" altLang="en-US" dirty="0">
                <a:latin typeface="Times New Roman" charset="0"/>
                <a:ea typeface="MS PGothic" charset="-128"/>
              </a:rPr>
              <a:t>5. Transport patients to the hospital as quickly and safely as possible.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188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3BA75D7-EEDD-8342-B403-F165746FC9FE}" type="slidenum">
              <a:rPr lang="en-US" altLang="en-US" sz="1200"/>
              <a:pPr eaLnBrk="1" hangingPunct="1"/>
              <a:t>48</a:t>
            </a:fld>
            <a:endParaRPr lang="en-US" altLang="en-US" sz="1200"/>
          </a:p>
        </p:txBody>
      </p:sp>
    </p:spTree>
    <p:extLst>
      <p:ext uri="{BB962C8B-B14F-4D97-AF65-F5344CB8AC3E}">
        <p14:creationId xmlns:p14="http://schemas.microsoft.com/office/powerpoint/2010/main" val="15196986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IV. Patient Assessment</a:t>
            </a:r>
            <a:endParaRPr lang="en-IN" altLang="en-US" dirty="0">
              <a:latin typeface="Times New Roman" charset="0"/>
              <a:ea typeface="MS PGothic" charset="-128"/>
            </a:endParaRPr>
          </a:p>
          <a:p>
            <a:r>
              <a:rPr lang="en-US" altLang="en-US" dirty="0">
                <a:latin typeface="Times New Roman" charset="0"/>
                <a:ea typeface="MS PGothic" charset="-128"/>
              </a:rPr>
              <a:t>A. Scene size-up</a:t>
            </a:r>
            <a:endParaRPr lang="en-IN" altLang="en-US" dirty="0">
              <a:latin typeface="Times New Roman" charset="0"/>
              <a:ea typeface="MS PGothic" charset="-128"/>
            </a:endParaRPr>
          </a:p>
          <a:p>
            <a:r>
              <a:rPr lang="en-US" altLang="en-US" dirty="0">
                <a:latin typeface="Times New Roman" charset="0"/>
                <a:ea typeface="MS PGothic" charset="-128"/>
              </a:rPr>
              <a:t>	1. Ensure scene safety.</a:t>
            </a:r>
            <a:endParaRPr lang="en-IN" altLang="en-US" dirty="0">
              <a:latin typeface="Times New Roman" charset="0"/>
              <a:ea typeface="MS PGothic" charset="-128"/>
            </a:endParaRPr>
          </a:p>
          <a:p>
            <a:r>
              <a:rPr lang="en-US" altLang="en-US" dirty="0">
                <a:latin typeface="Times New Roman" charset="0"/>
                <a:ea typeface="MS PGothic" charset="-128"/>
              </a:rPr>
              <a:t>		a. Ensure the scene is safe for you, your partner, your patient, and bystanders.</a:t>
            </a:r>
            <a:endParaRPr lang="en-IN" altLang="en-US" dirty="0">
              <a:latin typeface="Times New Roman" charset="0"/>
              <a:ea typeface="MS PGothic" charset="-128"/>
            </a:endParaRPr>
          </a:p>
          <a:p>
            <a:r>
              <a:rPr lang="en-US" altLang="en-US" dirty="0">
                <a:latin typeface="Times New Roman" charset="0"/>
                <a:ea typeface="MS PGothic" charset="-128"/>
              </a:rPr>
              <a:t>		b. Determine the necessary standard precautions and whether you will need additional resources. </a:t>
            </a:r>
            <a:endParaRPr lang="en-IN" altLang="en-US" dirty="0">
              <a:latin typeface="Times New Roman" charset="0"/>
              <a:ea typeface="MS PGothic" charset="-128"/>
            </a:endParaRPr>
          </a:p>
          <a:p>
            <a:r>
              <a:rPr lang="en-US" altLang="en-US" dirty="0">
                <a:latin typeface="Times New Roman" charset="0"/>
                <a:ea typeface="MS PGothic" charset="-128"/>
              </a:rPr>
              <a:t>	2. Determine the nature of illness (NOI).</a:t>
            </a:r>
            <a:endParaRPr lang="en-IN" altLang="en-US" dirty="0">
              <a:latin typeface="Times New Roman" charset="0"/>
              <a:ea typeface="MS PGothic" charset="-128"/>
            </a:endParaRPr>
          </a:p>
          <a:p>
            <a:r>
              <a:rPr lang="en-US" altLang="en-US" dirty="0">
                <a:latin typeface="Times New Roman" charset="0"/>
                <a:ea typeface="MS PGothic" charset="-128"/>
              </a:rPr>
              <a:t>		a. Use information from the dispatcher, clues at scene, and the comments of family members and bystanders</a:t>
            </a:r>
            <a:r>
              <a:rPr lang="en-US" altLang="en-US" dirty="0" smtClean="0">
                <a:latin typeface="Times New Roman" charset="0"/>
                <a:ea typeface="MS PGothic" charset="-128"/>
              </a:rPr>
              <a:t>.</a:t>
            </a:r>
          </a:p>
          <a:p>
            <a:r>
              <a:rPr lang="en-US" altLang="en-US" dirty="0" smtClean="0">
                <a:latin typeface="Times New Roman" charset="0"/>
                <a:ea typeface="MS PGothic" charset="-128"/>
              </a:rPr>
              <a:t>                   3. Once you establish a preliminary NOI, you’ll be able to guide your assessment to find the important</a:t>
            </a:r>
            <a:r>
              <a:rPr lang="en-US" altLang="en-US" baseline="0" dirty="0" smtClean="0">
                <a:latin typeface="Times New Roman" charset="0"/>
                <a:ea typeface="MS PGothic" charset="-128"/>
              </a:rPr>
              <a:t> information much more effectively. Remember not to become fixated on a specific condition early on. Sometimes things aren’t as they first appear.</a:t>
            </a:r>
            <a:endParaRPr lang="en-IN" altLang="en-US" dirty="0">
              <a:latin typeface="Times New Roman" charset="0"/>
              <a:ea typeface="MS PGothic" charset="-128"/>
            </a:endParaRPr>
          </a:p>
        </p:txBody>
      </p:sp>
      <p:sp>
        <p:nvSpPr>
          <p:cNvPr id="189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537F3F9-347A-3045-8A31-F878AA66D68A}" type="slidenum">
              <a:rPr lang="en-US" altLang="en-US" sz="1200"/>
              <a:pPr eaLnBrk="1" hangingPunct="1"/>
              <a:t>49</a:t>
            </a:fld>
            <a:endParaRPr lang="en-US" altLang="en-US" sz="1200"/>
          </a:p>
        </p:txBody>
      </p:sp>
    </p:spTree>
    <p:extLst>
      <p:ext uri="{BB962C8B-B14F-4D97-AF65-F5344CB8AC3E}">
        <p14:creationId xmlns:p14="http://schemas.microsoft.com/office/powerpoint/2010/main" val="1552398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ln/>
        </p:spPr>
      </p:sp>
      <p:sp>
        <p:nvSpPr>
          <p:cNvPr id="14438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dirty="0" smtClean="0"/>
              <a:t>National EMS Education Standard Competencies </a:t>
            </a:r>
          </a:p>
          <a:p>
            <a:pPr>
              <a:defRPr/>
            </a:pPr>
            <a:endParaRPr lang="en-US" altLang="en-US" dirty="0" smtClean="0"/>
          </a:p>
          <a:p>
            <a:pPr>
              <a:defRPr/>
            </a:pPr>
            <a:r>
              <a:rPr lang="en-US" altLang="en-US" dirty="0" smtClean="0"/>
              <a:t>Anatomy, physiology, pathophysiology, assessment, and management of</a:t>
            </a:r>
          </a:p>
          <a:p>
            <a:pPr marL="171450" indent="-171450">
              <a:buFont typeface="Arial" panose="020B0604020202020204" pitchFamily="34" charset="0"/>
              <a:buChar char="•"/>
              <a:defRPr/>
            </a:pPr>
            <a:r>
              <a:rPr lang="en-US" altLang="en-US" dirty="0" smtClean="0"/>
              <a:t>Acute coronary syndrome</a:t>
            </a:r>
          </a:p>
          <a:p>
            <a:pPr marL="171450" indent="-171450">
              <a:buFont typeface="Arial" panose="020B0604020202020204" pitchFamily="34" charset="0"/>
              <a:buChar char="•"/>
              <a:defRPr/>
            </a:pPr>
            <a:r>
              <a:rPr lang="en-US" altLang="en-US" dirty="0" smtClean="0"/>
              <a:t>Angina pectoris </a:t>
            </a:r>
          </a:p>
          <a:p>
            <a:pPr marL="171450" indent="-171450">
              <a:buFont typeface="Arial" panose="020B0604020202020204" pitchFamily="34" charset="0"/>
              <a:buChar char="•"/>
              <a:defRPr/>
            </a:pPr>
            <a:r>
              <a:rPr lang="en-US" altLang="en-US" dirty="0" smtClean="0"/>
              <a:t>Myocardial infarction</a:t>
            </a:r>
          </a:p>
          <a:p>
            <a:pPr marL="171450" indent="-171450">
              <a:buFont typeface="Arial" panose="020B0604020202020204" pitchFamily="34" charset="0"/>
              <a:buChar char="•"/>
              <a:defRPr/>
            </a:pPr>
            <a:r>
              <a:rPr lang="en-US" altLang="en-US" dirty="0" smtClean="0"/>
              <a:t>Aortic aneurysm/dissection </a:t>
            </a:r>
          </a:p>
          <a:p>
            <a:pPr>
              <a:defRPr/>
            </a:pPr>
            <a:endParaRPr lang="en-US" altLang="en-US" dirty="0" smtClean="0"/>
          </a:p>
        </p:txBody>
      </p:sp>
      <p:sp>
        <p:nvSpPr>
          <p:cNvPr id="144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A4E2E18-1769-5849-B238-598252F24491}" type="slidenum">
              <a:rPr lang="en-US" altLang="en-US" sz="1200"/>
              <a:pPr eaLnBrk="1" hangingPunct="1"/>
              <a:t>5</a:t>
            </a:fld>
            <a:endParaRPr lang="en-US" altLang="en-US" sz="1200" dirty="0"/>
          </a:p>
        </p:txBody>
      </p:sp>
    </p:spTree>
    <p:extLst>
      <p:ext uri="{BB962C8B-B14F-4D97-AF65-F5344CB8AC3E}">
        <p14:creationId xmlns:p14="http://schemas.microsoft.com/office/powerpoint/2010/main" val="16390490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Primary assessment</a:t>
            </a:r>
            <a:endParaRPr lang="en-IN" altLang="en-US" dirty="0">
              <a:latin typeface="Times New Roman" charset="0"/>
              <a:ea typeface="MS PGothic" charset="-128"/>
            </a:endParaRPr>
          </a:p>
          <a:p>
            <a:r>
              <a:rPr lang="en-US" altLang="en-US" dirty="0">
                <a:latin typeface="Times New Roman" charset="0"/>
                <a:ea typeface="MS PGothic" charset="-128"/>
              </a:rPr>
              <a:t>	1. Form a general impression</a:t>
            </a:r>
            <a:r>
              <a:rPr lang="en-US" altLang="en-US" dirty="0" smtClean="0">
                <a:latin typeface="Times New Roman" charset="0"/>
                <a:ea typeface="MS PGothic" charset="-128"/>
              </a:rPr>
              <a:t>. As you approach, look for life threats. </a:t>
            </a:r>
            <a:endParaRPr lang="en-IN" altLang="en-US" dirty="0">
              <a:latin typeface="Times New Roman" charset="0"/>
              <a:ea typeface="MS PGothic" charset="-128"/>
            </a:endParaRPr>
          </a:p>
          <a:p>
            <a:r>
              <a:rPr lang="en-US" altLang="en-US" dirty="0">
                <a:latin typeface="Times New Roman" charset="0"/>
                <a:ea typeface="MS PGothic" charset="-128"/>
              </a:rPr>
              <a:t>		a. If the patient is unresponsive and is not breathing, begin CPR, starting with chest compressions, and call for an AED. </a:t>
            </a:r>
            <a:endParaRPr lang="en-IN" altLang="en-US" dirty="0">
              <a:latin typeface="Times New Roman" charset="0"/>
              <a:ea typeface="MS PGothic" charset="-128"/>
            </a:endParaRPr>
          </a:p>
          <a:p>
            <a:r>
              <a:rPr lang="en-US" altLang="en-US" dirty="0">
                <a:latin typeface="Times New Roman" charset="0"/>
                <a:ea typeface="MS PGothic" charset="-128"/>
              </a:rPr>
              <a:t>	2. </a:t>
            </a:r>
            <a:r>
              <a:rPr lang="en-US" altLang="en-US" dirty="0" smtClean="0">
                <a:latin typeface="Times New Roman" charset="0"/>
                <a:ea typeface="MS PGothic" charset="-128"/>
              </a:rPr>
              <a:t>Once</a:t>
            </a:r>
            <a:r>
              <a:rPr lang="en-US" altLang="en-US" baseline="0" dirty="0" smtClean="0">
                <a:latin typeface="Times New Roman" charset="0"/>
                <a:ea typeface="MS PGothic" charset="-128"/>
              </a:rPr>
              <a:t> you have formed a general impression, the next step is to a</a:t>
            </a:r>
            <a:r>
              <a:rPr lang="en-US" altLang="en-US" dirty="0" smtClean="0">
                <a:latin typeface="Times New Roman" charset="0"/>
                <a:ea typeface="MS PGothic" charset="-128"/>
              </a:rPr>
              <a:t>ssess </a:t>
            </a:r>
            <a:r>
              <a:rPr lang="en-US" altLang="en-US" dirty="0">
                <a:latin typeface="Times New Roman" charset="0"/>
                <a:ea typeface="MS PGothic" charset="-128"/>
              </a:rPr>
              <a:t>the patient’s airway and </a:t>
            </a:r>
            <a:r>
              <a:rPr lang="en-US" altLang="en-US" dirty="0" smtClean="0">
                <a:latin typeface="Times New Roman" charset="0"/>
                <a:ea typeface="MS PGothic" charset="-128"/>
              </a:rPr>
              <a:t>breathing. Responsive patients should be able to maintain their own airway.</a:t>
            </a:r>
            <a:endParaRPr lang="en-IN" altLang="en-US" dirty="0">
              <a:latin typeface="Times New Roman" charset="0"/>
              <a:ea typeface="MS PGothic" charset="-128"/>
            </a:endParaRPr>
          </a:p>
          <a:p>
            <a:r>
              <a:rPr lang="en-US" altLang="en-US" dirty="0">
                <a:latin typeface="Times New Roman" charset="0"/>
                <a:ea typeface="MS PGothic" charset="-128"/>
              </a:rPr>
              <a:t>		a. If dizziness or fainting has occurred due to cardiac compromise, consider the possibility of a spinal injury from a fall.</a:t>
            </a:r>
            <a:endParaRPr lang="en-IN" altLang="en-US" dirty="0">
              <a:latin typeface="Times New Roman" charset="0"/>
              <a:ea typeface="MS PGothic" charset="-128"/>
            </a:endParaRPr>
          </a:p>
          <a:p>
            <a:r>
              <a:rPr lang="en-US" altLang="en-US" dirty="0">
                <a:latin typeface="Times New Roman" charset="0"/>
                <a:ea typeface="MS PGothic" charset="-128"/>
              </a:rPr>
              <a:t>		b. Assess breathing to determine whether the ailing heart is receiving adequate oxygen</a:t>
            </a:r>
            <a:r>
              <a:rPr lang="en-US" altLang="en-US" dirty="0" smtClean="0">
                <a:latin typeface="Times New Roman" charset="0"/>
                <a:ea typeface="MS PGothic" charset="-128"/>
              </a:rPr>
              <a:t>. If the rate is too fast, too slow,</a:t>
            </a:r>
            <a:r>
              <a:rPr lang="en-US" altLang="en-US" baseline="0" dirty="0" smtClean="0">
                <a:latin typeface="Times New Roman" charset="0"/>
                <a:ea typeface="MS PGothic" charset="-128"/>
              </a:rPr>
              <a:t> </a:t>
            </a:r>
            <a:r>
              <a:rPr lang="en-US" altLang="en-US" dirty="0" smtClean="0">
                <a:latin typeface="Times New Roman" charset="0"/>
                <a:ea typeface="MS PGothic" charset="-128"/>
              </a:rPr>
              <a:t>too shallow or the patient is struggling to breathe, respirations are NOT ADEQUATE.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Shortness of breath, with no signs of respiratory distress</a:t>
            </a:r>
            <a:endParaRPr lang="en-IN" altLang="en-US" dirty="0">
              <a:latin typeface="Times New Roman" charset="0"/>
              <a:ea typeface="MS PGothic" charset="-128"/>
            </a:endParaRPr>
          </a:p>
          <a:p>
            <a:r>
              <a:rPr lang="en-US" altLang="en-US" dirty="0">
                <a:latin typeface="Times New Roman" charset="0"/>
                <a:ea typeface="MS PGothic" charset="-128"/>
              </a:rPr>
              <a:t>				(a) If oxygen saturation is less than 95%, administer oxygen at 4 L/min via nasal cannula.</a:t>
            </a:r>
            <a:endParaRPr lang="en-IN" altLang="en-US" dirty="0">
              <a:latin typeface="Times New Roman" charset="0"/>
              <a:ea typeface="MS PGothic" charset="-128"/>
            </a:endParaRPr>
          </a:p>
          <a:p>
            <a:r>
              <a:rPr lang="en-US" altLang="en-US" dirty="0">
                <a:latin typeface="Times New Roman" charset="0"/>
                <a:ea typeface="MS PGothic" charset="-128"/>
              </a:rPr>
              <a:t>				(b) If they do not improve quickly, apply oxygen with a </a:t>
            </a:r>
            <a:r>
              <a:rPr lang="en-US" altLang="en-US" dirty="0" smtClean="0">
                <a:latin typeface="Times New Roman" charset="0"/>
                <a:ea typeface="MS PGothic" charset="-128"/>
              </a:rPr>
              <a:t>non-rebreathing </a:t>
            </a:r>
            <a:r>
              <a:rPr lang="en-US" altLang="en-US" dirty="0">
                <a:latin typeface="Times New Roman" charset="0"/>
                <a:ea typeface="MS PGothic" charset="-128"/>
              </a:rPr>
              <a:t>mask at 15 L/min.</a:t>
            </a:r>
            <a:endParaRPr lang="en-IN" altLang="en-US" dirty="0">
              <a:latin typeface="Times New Roman" charset="0"/>
              <a:ea typeface="MS PGothic" charset="-128"/>
            </a:endParaRPr>
          </a:p>
          <a:p>
            <a:r>
              <a:rPr lang="en-US" altLang="en-US" dirty="0">
                <a:latin typeface="Times New Roman" charset="0"/>
                <a:ea typeface="MS PGothic" charset="-128"/>
              </a:rPr>
              <a:t>			ii. Not breathing or inadequate breathing</a:t>
            </a:r>
            <a:endParaRPr lang="en-IN" altLang="en-US" dirty="0">
              <a:latin typeface="Times New Roman" charset="0"/>
              <a:ea typeface="MS PGothic" charset="-128"/>
            </a:endParaRPr>
          </a:p>
          <a:p>
            <a:r>
              <a:rPr lang="en-US" altLang="en-US" dirty="0">
                <a:latin typeface="Times New Roman" charset="0"/>
                <a:ea typeface="MS PGothic" charset="-128"/>
              </a:rPr>
              <a:t>				(a) Apply 100% oxygen with a bag-valve mask (BVM)</a:t>
            </a:r>
            <a:endParaRPr lang="en-IN" altLang="en-US" dirty="0">
              <a:latin typeface="Times New Roman" charset="0"/>
              <a:ea typeface="MS PGothic" charset="-128"/>
            </a:endParaRPr>
          </a:p>
          <a:p>
            <a:r>
              <a:rPr lang="en-US" altLang="en-US" dirty="0">
                <a:latin typeface="Times New Roman" charset="0"/>
                <a:ea typeface="MS PGothic" charset="-128"/>
              </a:rPr>
              <a:t>			iii. Pulmonary edema</a:t>
            </a:r>
            <a:endParaRPr lang="en-IN" altLang="en-US" dirty="0">
              <a:latin typeface="Times New Roman" charset="0"/>
              <a:ea typeface="MS PGothic" charset="-128"/>
            </a:endParaRPr>
          </a:p>
          <a:p>
            <a:r>
              <a:rPr lang="en-US" altLang="en-US" dirty="0">
                <a:latin typeface="Times New Roman" charset="0"/>
                <a:ea typeface="MS PGothic" charset="-128"/>
              </a:rPr>
              <a:t>				(a) Positive-pressure ventilation with BVM or continuous positive airway pressure (CPAP</a:t>
            </a:r>
            <a:r>
              <a:rPr lang="en-US" altLang="en-US" dirty="0" smtClean="0">
                <a:latin typeface="Times New Roman" charset="0"/>
                <a:ea typeface="MS PGothic" charset="-128"/>
              </a:rPr>
              <a:t>). CPAP is the most effective way to assist a person with CHF</a:t>
            </a:r>
            <a:r>
              <a:rPr lang="en-US" altLang="en-US" baseline="0" dirty="0" smtClean="0">
                <a:latin typeface="Times New Roman" charset="0"/>
                <a:ea typeface="MS PGothic" charset="-128"/>
              </a:rPr>
              <a:t> to breathe effectively and prevent an invasive airway management technique. </a:t>
            </a:r>
            <a:r>
              <a:rPr lang="en-US" altLang="en-US" baseline="0" dirty="0" err="1" smtClean="0">
                <a:latin typeface="Times New Roman" charset="0"/>
                <a:ea typeface="MS PGothic" charset="-128"/>
              </a:rPr>
              <a:t>ie</a:t>
            </a:r>
            <a:r>
              <a:rPr lang="en-US" altLang="en-US" baseline="0" dirty="0" smtClean="0">
                <a:latin typeface="Times New Roman" charset="0"/>
                <a:ea typeface="MS PGothic" charset="-128"/>
              </a:rPr>
              <a:t> intubation</a:t>
            </a:r>
            <a:endParaRPr lang="en-US" altLang="en-US" dirty="0" smtClean="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190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E2D0227-6618-6441-8F7B-2B3B01420020}" type="slidenum">
              <a:rPr lang="en-US" altLang="en-US" sz="1200"/>
              <a:pPr eaLnBrk="1" hangingPunct="1"/>
              <a:t>50</a:t>
            </a:fld>
            <a:endParaRPr lang="en-US" altLang="en-US" sz="1200"/>
          </a:p>
        </p:txBody>
      </p:sp>
    </p:spTree>
    <p:extLst>
      <p:ext uri="{BB962C8B-B14F-4D97-AF65-F5344CB8AC3E}">
        <p14:creationId xmlns:p14="http://schemas.microsoft.com/office/powerpoint/2010/main" val="13821402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ln/>
        </p:spPr>
      </p:sp>
      <p:sp>
        <p:nvSpPr>
          <p:cNvPr id="191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endParaRPr lang="en-US" altLang="en-US" dirty="0" smtClean="0">
              <a:latin typeface="Times New Roman" charset="0"/>
              <a:ea typeface="MS PGothic" charset="-128"/>
            </a:endParaRPr>
          </a:p>
          <a:p>
            <a:endParaRPr lang="en-US" altLang="en-US" dirty="0" smtClean="0">
              <a:latin typeface="Times New Roman" charset="0"/>
              <a:ea typeface="MS PGothic" charset="-128"/>
            </a:endParaRPr>
          </a:p>
          <a:p>
            <a:r>
              <a:rPr lang="en-US" altLang="en-US" dirty="0" smtClean="0">
                <a:latin typeface="Times New Roman" charset="0"/>
                <a:ea typeface="MS PGothic" charset="-128"/>
              </a:rPr>
              <a:t>NEXT:</a:t>
            </a:r>
            <a:endParaRPr lang="en-US" altLang="en-US" dirty="0">
              <a:latin typeface="Times New Roman" charset="0"/>
              <a:ea typeface="MS PGothic" charset="-128"/>
            </a:endParaRPr>
          </a:p>
          <a:p>
            <a:endParaRPr lang="en-US" altLang="en-US" dirty="0">
              <a:latin typeface="Times New Roman" charset="0"/>
              <a:ea typeface="MS PGothic" charset="-128"/>
            </a:endParaRPr>
          </a:p>
          <a:p>
            <a:r>
              <a:rPr lang="en-US" altLang="en-US" dirty="0">
                <a:latin typeface="Times New Roman" charset="0"/>
                <a:ea typeface="MS PGothic" charset="-128"/>
              </a:rPr>
              <a:t>3. Assess the patient’s circulation.</a:t>
            </a:r>
            <a:endParaRPr lang="en-IN" altLang="en-US" dirty="0">
              <a:latin typeface="Times New Roman" charset="0"/>
              <a:ea typeface="MS PGothic" charset="-128"/>
            </a:endParaRPr>
          </a:p>
          <a:p>
            <a:r>
              <a:rPr lang="en-US" altLang="en-US" dirty="0">
                <a:latin typeface="Times New Roman" charset="0"/>
                <a:ea typeface="MS PGothic" charset="-128"/>
              </a:rPr>
              <a:t>	a. Pulse rate and </a:t>
            </a:r>
            <a:r>
              <a:rPr lang="en-US" altLang="en-US" dirty="0" smtClean="0">
                <a:latin typeface="Times New Roman" charset="0"/>
                <a:ea typeface="MS PGothic" charset="-128"/>
              </a:rPr>
              <a:t>quality- is it too fast, too slow, regular, irregular</a:t>
            </a:r>
            <a:endParaRPr lang="en-IN" altLang="en-US" dirty="0">
              <a:latin typeface="Times New Roman" charset="0"/>
              <a:ea typeface="MS PGothic" charset="-128"/>
            </a:endParaRPr>
          </a:p>
          <a:p>
            <a:r>
              <a:rPr lang="en-US" altLang="en-US" dirty="0">
                <a:latin typeface="Times New Roman" charset="0"/>
                <a:ea typeface="MS PGothic" charset="-128"/>
              </a:rPr>
              <a:t>	b. Skin </a:t>
            </a:r>
            <a:r>
              <a:rPr lang="en-US" altLang="en-US" dirty="0" smtClean="0">
                <a:latin typeface="Times New Roman" charset="0"/>
                <a:ea typeface="MS PGothic" charset="-128"/>
              </a:rPr>
              <a:t>color- pink, pale, red, blue, yellow, “normal”</a:t>
            </a:r>
          </a:p>
          <a:p>
            <a:r>
              <a:rPr lang="en-US" altLang="en-US" baseline="0" dirty="0" smtClean="0">
                <a:latin typeface="Times New Roman" charset="0"/>
                <a:ea typeface="MS PGothic" charset="-128"/>
              </a:rPr>
              <a:t>                   c. M</a:t>
            </a:r>
            <a:r>
              <a:rPr lang="en-US" altLang="en-US" dirty="0" smtClean="0">
                <a:latin typeface="Times New Roman" charset="0"/>
                <a:ea typeface="MS PGothic" charset="-128"/>
              </a:rPr>
              <a:t>oisture-dry,</a:t>
            </a:r>
            <a:r>
              <a:rPr lang="en-US" altLang="en-US" baseline="0" dirty="0" smtClean="0">
                <a:latin typeface="Times New Roman" charset="0"/>
                <a:ea typeface="MS PGothic" charset="-128"/>
              </a:rPr>
              <a:t> clammy, wet</a:t>
            </a:r>
            <a:r>
              <a:rPr lang="en-US" altLang="en-US" dirty="0" smtClean="0">
                <a:latin typeface="Times New Roman" charset="0"/>
                <a:ea typeface="MS PGothic" charset="-128"/>
              </a:rPr>
              <a:t> </a:t>
            </a:r>
          </a:p>
          <a:p>
            <a:r>
              <a:rPr lang="en-US" altLang="en-US" dirty="0" smtClean="0">
                <a:latin typeface="Times New Roman" charset="0"/>
                <a:ea typeface="MS PGothic" charset="-128"/>
              </a:rPr>
              <a:t>                   d. Temperature- normal, cool, hot,</a:t>
            </a:r>
            <a:r>
              <a:rPr lang="en-US" altLang="en-US" baseline="0" dirty="0" smtClean="0">
                <a:latin typeface="Times New Roman" charset="0"/>
                <a:ea typeface="MS PGothic" charset="-128"/>
              </a:rPr>
              <a:t> cold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e. </a:t>
            </a:r>
            <a:r>
              <a:rPr lang="en-US" altLang="en-US" dirty="0">
                <a:latin typeface="Times New Roman" charset="0"/>
                <a:ea typeface="MS PGothic" charset="-128"/>
              </a:rPr>
              <a:t>Capillary refill </a:t>
            </a:r>
            <a:r>
              <a:rPr lang="en-US" altLang="en-US" dirty="0" smtClean="0">
                <a:latin typeface="Times New Roman" charset="0"/>
                <a:ea typeface="MS PGothic" charset="-128"/>
              </a:rPr>
              <a:t>time- press at bed of nail or pinch inside</a:t>
            </a:r>
            <a:r>
              <a:rPr lang="en-US" altLang="en-US" baseline="0" dirty="0" smtClean="0">
                <a:latin typeface="Times New Roman" charset="0"/>
                <a:ea typeface="MS PGothic" charset="-128"/>
              </a:rPr>
              <a:t> lip “capillary refill” should turn pink again.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f. </a:t>
            </a:r>
            <a:r>
              <a:rPr lang="en-US" altLang="en-US" dirty="0">
                <a:latin typeface="Times New Roman" charset="0"/>
                <a:ea typeface="MS PGothic" charset="-128"/>
              </a:rPr>
              <a:t>Consider treatment for cardiogenic shock early to reduce the workload of the heart</a:t>
            </a:r>
            <a:r>
              <a:rPr lang="en-US" altLang="en-US" dirty="0" smtClean="0">
                <a:latin typeface="Times New Roman" charset="0"/>
                <a:ea typeface="MS PGothic" charset="-128"/>
              </a:rPr>
              <a:t>.</a:t>
            </a:r>
            <a:endParaRPr lang="en-IN" altLang="en-US" dirty="0" smtClean="0">
              <a:latin typeface="Times New Roman" charset="0"/>
              <a:ea typeface="MS PGothic" charset="-128"/>
            </a:endParaRPr>
          </a:p>
          <a:p>
            <a:r>
              <a:rPr lang="en-IN" altLang="en-US" baseline="0" dirty="0" smtClean="0">
                <a:latin typeface="Times New Roman" charset="0"/>
                <a:ea typeface="MS PGothic" charset="-128"/>
              </a:rPr>
              <a:t>                   g</a:t>
            </a:r>
            <a:r>
              <a:rPr lang="en-US" altLang="en-US" dirty="0" smtClean="0">
                <a:latin typeface="Times New Roman" charset="0"/>
                <a:ea typeface="MS PGothic" charset="-128"/>
              </a:rPr>
              <a:t>. </a:t>
            </a:r>
            <a:r>
              <a:rPr lang="en-US" altLang="en-US" dirty="0">
                <a:latin typeface="Times New Roman" charset="0"/>
                <a:ea typeface="MS PGothic" charset="-128"/>
              </a:rPr>
              <a:t>Position the patient in a comfortable position, usually sitting up and well supported.</a:t>
            </a:r>
            <a:endParaRPr lang="en-IN" altLang="en-US" dirty="0">
              <a:latin typeface="Times New Roman" charset="0"/>
              <a:ea typeface="MS PGothic" charset="-128"/>
            </a:endParaRPr>
          </a:p>
          <a:p>
            <a:r>
              <a:rPr lang="en-US" altLang="en-US" dirty="0">
                <a:latin typeface="Times New Roman" charset="0"/>
                <a:ea typeface="MS PGothic" charset="-128"/>
              </a:rPr>
              <a:t>4. Make a transport decision based on whether you were able to stabilize life threats during the primary assessment</a:t>
            </a:r>
            <a:r>
              <a:rPr lang="en-US" altLang="en-US" dirty="0" smtClean="0">
                <a:latin typeface="Times New Roman" charset="0"/>
                <a:ea typeface="MS PGothic" charset="-128"/>
              </a:rPr>
              <a:t>. </a:t>
            </a:r>
            <a:endParaRPr lang="en-IN" altLang="en-US" dirty="0">
              <a:latin typeface="Times New Roman" charset="0"/>
              <a:ea typeface="MS PGothic" charset="-128"/>
            </a:endParaRPr>
          </a:p>
          <a:p>
            <a:r>
              <a:rPr lang="en-US" altLang="en-US" dirty="0">
                <a:latin typeface="Times New Roman" charset="0"/>
                <a:ea typeface="MS PGothic" charset="-128"/>
              </a:rPr>
              <a:t>	a. Remainder of the assessment can be performed </a:t>
            </a:r>
            <a:r>
              <a:rPr lang="en-US" altLang="en-US" dirty="0" err="1">
                <a:latin typeface="Times New Roman" charset="0"/>
                <a:ea typeface="MS PGothic" charset="-128"/>
              </a:rPr>
              <a:t>en</a:t>
            </a:r>
            <a:r>
              <a:rPr lang="en-US" altLang="en-US" dirty="0">
                <a:latin typeface="Times New Roman" charset="0"/>
                <a:ea typeface="MS PGothic" charset="-128"/>
              </a:rPr>
              <a:t> route, if time allows.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Most patients with chest pain should be transported immediately.</a:t>
            </a:r>
            <a:endParaRPr lang="en-IN" altLang="en-US" dirty="0">
              <a:latin typeface="Times New Roman" charset="0"/>
              <a:ea typeface="MS PGothic" charset="-128"/>
            </a:endParaRPr>
          </a:p>
          <a:p>
            <a:r>
              <a:rPr lang="en-US" altLang="en-US" dirty="0">
                <a:latin typeface="Times New Roman" charset="0"/>
                <a:ea typeface="MS PGothic" charset="-128"/>
              </a:rPr>
              <a:t>		ii. Follow local protocol for determining what receiving facility is most appropriate (</a:t>
            </a:r>
            <a:r>
              <a:rPr lang="en-US" altLang="en-US" dirty="0" err="1">
                <a:latin typeface="Times New Roman" charset="0"/>
                <a:ea typeface="MS PGothic" charset="-128"/>
              </a:rPr>
              <a:t>ie</a:t>
            </a:r>
            <a:r>
              <a:rPr lang="en-US" altLang="en-US" dirty="0">
                <a:latin typeface="Times New Roman" charset="0"/>
                <a:ea typeface="MS PGothic" charset="-128"/>
              </a:rPr>
              <a:t>, the nearest facility or a medical center with special capabilities).</a:t>
            </a:r>
            <a:endParaRPr lang="en-IN" altLang="en-US" dirty="0">
              <a:latin typeface="Times New Roman" charset="0"/>
              <a:ea typeface="MS PGothic" charset="-128"/>
            </a:endParaRPr>
          </a:p>
          <a:p>
            <a:r>
              <a:rPr lang="en-US" altLang="en-US" dirty="0">
                <a:latin typeface="Times New Roman" charset="0"/>
                <a:ea typeface="MS PGothic" charset="-128"/>
              </a:rPr>
              <a:t>	b. Determine whether to use the lights and siren for each patient, partially based on estimated transport time. </a:t>
            </a:r>
            <a:endParaRPr lang="en-IN" altLang="en-US" dirty="0">
              <a:latin typeface="Times New Roman" charset="0"/>
              <a:ea typeface="MS PGothic" charset="-128"/>
            </a:endParaRPr>
          </a:p>
          <a:p>
            <a:r>
              <a:rPr lang="en-US" altLang="en-US" dirty="0">
                <a:latin typeface="Times New Roman" charset="0"/>
                <a:ea typeface="MS PGothic" charset="-128"/>
              </a:rPr>
              <a:t>	c. As a general rule, patients with cardiac problems should be transported in the most gentle, stress-relieving manner possible</a:t>
            </a:r>
            <a:r>
              <a:rPr lang="en-US" altLang="en-US" dirty="0" smtClean="0">
                <a:latin typeface="Times New Roman" charset="0"/>
                <a:ea typeface="MS PGothic" charset="-128"/>
              </a:rPr>
              <a:t>. Calm your patient and reduce the release of </a:t>
            </a:r>
            <a:r>
              <a:rPr lang="en-US" altLang="en-US" dirty="0" err="1" smtClean="0">
                <a:latin typeface="Times New Roman" charset="0"/>
                <a:ea typeface="MS PGothic" charset="-128"/>
              </a:rPr>
              <a:t>adreneline</a:t>
            </a:r>
            <a:r>
              <a:rPr lang="en-US" altLang="en-US" dirty="0" smtClean="0">
                <a:latin typeface="Times New Roman" charset="0"/>
                <a:ea typeface="MS PGothic" charset="-128"/>
              </a:rPr>
              <a:t> by making the ride and experience as pleasant as possible. Try not to allow your patient to exert,</a:t>
            </a:r>
            <a:r>
              <a:rPr lang="en-US" altLang="en-US" baseline="0" dirty="0" smtClean="0">
                <a:latin typeface="Times New Roman" charset="0"/>
                <a:ea typeface="MS PGothic" charset="-128"/>
              </a:rPr>
              <a:t> strain or walk. If necessary, lift the patient using care.</a:t>
            </a:r>
          </a:p>
          <a:p>
            <a:endParaRPr lang="en-US" altLang="en-US" baseline="0" dirty="0" smtClean="0">
              <a:latin typeface="Times New Roman" charset="0"/>
              <a:ea typeface="MS PGothic" charset="-128"/>
            </a:endParaRPr>
          </a:p>
          <a:p>
            <a:endParaRPr lang="en-IN" altLang="en-US" dirty="0">
              <a:latin typeface="Times New Roman" charset="0"/>
              <a:ea typeface="MS PGothic" charset="-128"/>
            </a:endParaRPr>
          </a:p>
        </p:txBody>
      </p:sp>
      <p:sp>
        <p:nvSpPr>
          <p:cNvPr id="191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04C3186-5C5E-3F4B-8E93-254EDDC9CC16}" type="slidenum">
              <a:rPr lang="en-US" altLang="en-US" sz="1200"/>
              <a:pPr eaLnBrk="1" hangingPunct="1"/>
              <a:t>51</a:t>
            </a:fld>
            <a:endParaRPr lang="en-US" altLang="en-US" sz="1200"/>
          </a:p>
        </p:txBody>
      </p:sp>
    </p:spTree>
    <p:extLst>
      <p:ext uri="{BB962C8B-B14F-4D97-AF65-F5344CB8AC3E}">
        <p14:creationId xmlns:p14="http://schemas.microsoft.com/office/powerpoint/2010/main" val="3003704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History taking</a:t>
            </a:r>
            <a:endParaRPr lang="en-IN" altLang="en-US" dirty="0">
              <a:latin typeface="Times New Roman" charset="0"/>
              <a:ea typeface="MS PGothic" charset="-128"/>
            </a:endParaRPr>
          </a:p>
          <a:p>
            <a:r>
              <a:rPr lang="en-US" altLang="en-US" dirty="0">
                <a:latin typeface="Times New Roman" charset="0"/>
                <a:ea typeface="MS PGothic" charset="-128"/>
              </a:rPr>
              <a:t>	1</a:t>
            </a:r>
            <a:r>
              <a:rPr lang="en-US" altLang="en-US" dirty="0" smtClean="0">
                <a:latin typeface="Times New Roman" charset="0"/>
                <a:ea typeface="MS PGothic" charset="-128"/>
              </a:rPr>
              <a:t>. Once you have stabilized life threats, you will want to </a:t>
            </a:r>
            <a:r>
              <a:rPr lang="en-US" altLang="en-US" dirty="0">
                <a:latin typeface="Times New Roman" charset="0"/>
                <a:ea typeface="MS PGothic" charset="-128"/>
              </a:rPr>
              <a:t>i</a:t>
            </a:r>
            <a:r>
              <a:rPr lang="en-US" altLang="en-US" dirty="0" smtClean="0">
                <a:latin typeface="Times New Roman" charset="0"/>
                <a:ea typeface="MS PGothic" charset="-128"/>
              </a:rPr>
              <a:t>nvestigate </a:t>
            </a:r>
            <a:r>
              <a:rPr lang="en-US" altLang="en-US" dirty="0">
                <a:latin typeface="Times New Roman" charset="0"/>
                <a:ea typeface="MS PGothic" charset="-128"/>
              </a:rPr>
              <a:t>the chief </a:t>
            </a:r>
            <a:r>
              <a:rPr lang="en-US" altLang="en-US" dirty="0" smtClean="0">
                <a:latin typeface="Times New Roman" charset="0"/>
                <a:ea typeface="MS PGothic" charset="-128"/>
              </a:rPr>
              <a:t>complaint</a:t>
            </a:r>
            <a:r>
              <a:rPr lang="en-US" altLang="en-US" baseline="0" dirty="0" smtClean="0">
                <a:latin typeface="Times New Roman" charset="0"/>
                <a:ea typeface="MS PGothic" charset="-128"/>
              </a:rPr>
              <a:t> and know more about the history of the present illness. Begin by taking a brief past history, identifying associated signs and symptoms , as well as pertinent </a:t>
            </a:r>
            <a:r>
              <a:rPr lang="en-US" altLang="en-US" baseline="0" dirty="0" err="1" smtClean="0">
                <a:latin typeface="Times New Roman" charset="0"/>
                <a:ea typeface="MS PGothic" charset="-128"/>
              </a:rPr>
              <a:t>negetives</a:t>
            </a:r>
            <a:r>
              <a:rPr lang="en-US" altLang="en-US" baseline="0" dirty="0" smtClean="0">
                <a:latin typeface="Times New Roman" charset="0"/>
                <a:ea typeface="MS PGothic" charset="-128"/>
              </a:rPr>
              <a:t>. (patient denies </a:t>
            </a:r>
            <a:r>
              <a:rPr lang="en-US" altLang="en-US" baseline="0" dirty="0" err="1" smtClean="0">
                <a:latin typeface="Times New Roman" charset="0"/>
                <a:ea typeface="MS PGothic" charset="-128"/>
              </a:rPr>
              <a:t>certin</a:t>
            </a:r>
            <a:r>
              <a:rPr lang="en-US" altLang="en-US" baseline="0" dirty="0" smtClean="0">
                <a:latin typeface="Times New Roman" charset="0"/>
                <a:ea typeface="MS PGothic" charset="-128"/>
              </a:rPr>
              <a:t> symptoms)</a:t>
            </a:r>
            <a:endParaRPr lang="en-IN" altLang="en-US" dirty="0">
              <a:latin typeface="Times New Roman" charset="0"/>
              <a:ea typeface="MS PGothic" charset="-128"/>
            </a:endParaRPr>
          </a:p>
          <a:p>
            <a:r>
              <a:rPr lang="en-US" altLang="en-US" dirty="0">
                <a:latin typeface="Times New Roman" charset="0"/>
                <a:ea typeface="MS PGothic" charset="-128"/>
              </a:rPr>
              <a:t>		a. Because patients experiencing AMI will have different signs and symptoms, seriously consider all complaints of chest pain or discomfort, shortness of breath, and dizziness</a:t>
            </a:r>
            <a:r>
              <a:rPr lang="en-US" altLang="en-US" dirty="0" smtClean="0">
                <a:latin typeface="Times New Roman" charset="0"/>
                <a:ea typeface="MS PGothic" charset="-128"/>
              </a:rPr>
              <a:t>. Many patients</a:t>
            </a:r>
            <a:r>
              <a:rPr lang="en-US" altLang="en-US" baseline="0" dirty="0" smtClean="0">
                <a:latin typeface="Times New Roman" charset="0"/>
                <a:ea typeface="MS PGothic" charset="-128"/>
              </a:rPr>
              <a:t> who suspect that something is wrong experience restlessness, appear anxious or have a sense of impending doom. (</a:t>
            </a:r>
            <a:r>
              <a:rPr lang="en-US" altLang="en-US" baseline="0" dirty="0" err="1" smtClean="0">
                <a:latin typeface="Times New Roman" charset="0"/>
                <a:ea typeface="MS PGothic" charset="-128"/>
              </a:rPr>
              <a:t>Rolly</a:t>
            </a:r>
            <a:r>
              <a:rPr lang="en-US" altLang="en-US" baseline="0" dirty="0" smtClean="0">
                <a:latin typeface="Times New Roman" charset="0"/>
                <a:ea typeface="MS PGothic" charset="-128"/>
              </a:rPr>
              <a:t>). </a:t>
            </a:r>
          </a:p>
          <a:p>
            <a:r>
              <a:rPr lang="en-US" altLang="en-US" baseline="0" dirty="0" smtClean="0">
                <a:latin typeface="Times New Roman" charset="0"/>
                <a:ea typeface="MS PGothic" charset="-128"/>
              </a:rPr>
              <a:t>Your professional attitude may be the single, most important factor in winning the patients cooperation and helping the patient through this event. Patients often have a good idea </a:t>
            </a:r>
            <a:r>
              <a:rPr lang="en-US" altLang="en-US" baseline="0" dirty="0" err="1" smtClean="0">
                <a:latin typeface="Times New Roman" charset="0"/>
                <a:ea typeface="MS PGothic" charset="-128"/>
              </a:rPr>
              <a:t>whats</a:t>
            </a:r>
            <a:r>
              <a:rPr lang="en-US" altLang="en-US" baseline="0" dirty="0" smtClean="0">
                <a:latin typeface="Times New Roman" charset="0"/>
                <a:ea typeface="MS PGothic" charset="-128"/>
              </a:rPr>
              <a:t> happening so don’t try to lie or offer false assurance. If he asks “Am I having a heart attack?” You can say “</a:t>
            </a:r>
            <a:r>
              <a:rPr lang="en-US" altLang="en-US" baseline="0" dirty="0" err="1" smtClean="0">
                <a:latin typeface="Times New Roman" charset="0"/>
                <a:ea typeface="MS PGothic" charset="-128"/>
              </a:rPr>
              <a:t>Im</a:t>
            </a:r>
            <a:r>
              <a:rPr lang="en-US" altLang="en-US" baseline="0" dirty="0" smtClean="0">
                <a:latin typeface="Times New Roman" charset="0"/>
                <a:ea typeface="MS PGothic" charset="-128"/>
              </a:rPr>
              <a:t> not sure but we are going to take care of you now. We’re giving you some oxygen and taking you to the hospital.”</a:t>
            </a:r>
            <a:endParaRPr lang="en-IN" altLang="en-US" dirty="0">
              <a:latin typeface="Times New Roman" charset="0"/>
              <a:ea typeface="MS PGothic" charset="-128"/>
            </a:endParaRPr>
          </a:p>
          <a:p>
            <a:r>
              <a:rPr lang="en-US" altLang="en-US" dirty="0">
                <a:latin typeface="Times New Roman" charset="0"/>
                <a:ea typeface="MS PGothic" charset="-128"/>
              </a:rPr>
              <a:t>		b. If the patient is experiencing dyspnea:</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Is it due to exertion or related to the patient’s position</a:t>
            </a:r>
            <a:r>
              <a:rPr lang="en-US" altLang="en-US" dirty="0" smtClean="0">
                <a:latin typeface="Times New Roman" charset="0"/>
                <a:ea typeface="MS PGothic" charset="-128"/>
              </a:rPr>
              <a:t>? Often patients with chest pain have more difficulty breathing when lying down.</a:t>
            </a:r>
            <a:endParaRPr lang="en-IN" altLang="en-US" dirty="0">
              <a:latin typeface="Times New Roman" charset="0"/>
              <a:ea typeface="MS PGothic" charset="-128"/>
            </a:endParaRPr>
          </a:p>
          <a:p>
            <a:r>
              <a:rPr lang="en-US" altLang="en-US" dirty="0">
                <a:latin typeface="Times New Roman" charset="0"/>
                <a:ea typeface="MS PGothic" charset="-128"/>
              </a:rPr>
              <a:t>			ii. Is it continuous or does it change (</a:t>
            </a:r>
            <a:r>
              <a:rPr lang="en-US" altLang="en-US" dirty="0" err="1">
                <a:latin typeface="Times New Roman" charset="0"/>
                <a:ea typeface="MS PGothic" charset="-128"/>
              </a:rPr>
              <a:t>eg</a:t>
            </a:r>
            <a:r>
              <a:rPr lang="en-US" altLang="en-US" dirty="0">
                <a:latin typeface="Times New Roman" charset="0"/>
                <a:ea typeface="MS PGothic" charset="-128"/>
              </a:rPr>
              <a:t>, with deep breathing)?</a:t>
            </a:r>
            <a:endParaRPr lang="en-IN" altLang="en-US" dirty="0">
              <a:latin typeface="Times New Roman" charset="0"/>
              <a:ea typeface="MS PGothic" charset="-128"/>
            </a:endParaRPr>
          </a:p>
          <a:p>
            <a:r>
              <a:rPr lang="en-US" altLang="en-US" dirty="0">
                <a:latin typeface="Times New Roman" charset="0"/>
                <a:ea typeface="MS PGothic" charset="-128"/>
              </a:rPr>
              <a:t>		c. If the patient has a cough:</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Does it produce sputum?</a:t>
            </a:r>
            <a:endParaRPr lang="en-IN" altLang="en-US" dirty="0">
              <a:latin typeface="Times New Roman" charset="0"/>
              <a:ea typeface="MS PGothic" charset="-128"/>
            </a:endParaRPr>
          </a:p>
          <a:p>
            <a:r>
              <a:rPr lang="en-US" altLang="en-US" dirty="0">
                <a:latin typeface="Times New Roman" charset="0"/>
                <a:ea typeface="MS PGothic" charset="-128"/>
              </a:rPr>
              <a:t>		d. Does the patient have nausea and vomiting, fatigue, headache, and/or palpitations?</a:t>
            </a:r>
            <a:endParaRPr lang="en-IN" altLang="en-US" dirty="0">
              <a:latin typeface="Times New Roman" charset="0"/>
              <a:ea typeface="MS PGothic" charset="-128"/>
            </a:endParaRPr>
          </a:p>
          <a:p>
            <a:r>
              <a:rPr lang="en-US" altLang="en-US" dirty="0">
                <a:latin typeface="Times New Roman" charset="0"/>
                <a:ea typeface="MS PGothic" charset="-128"/>
              </a:rPr>
              <a:t>		e. Ask about recent past trauma.</a:t>
            </a:r>
            <a:endParaRPr lang="en-IN" altLang="en-US" dirty="0">
              <a:latin typeface="Times New Roman" charset="0"/>
              <a:ea typeface="MS PGothic" charset="-128"/>
            </a:endParaRPr>
          </a:p>
          <a:p>
            <a:r>
              <a:rPr lang="en-US" altLang="en-US" dirty="0">
                <a:latin typeface="Times New Roman" charset="0"/>
                <a:ea typeface="MS PGothic" charset="-128"/>
              </a:rPr>
              <a:t>	2. Obtain the SAMPLE history from a responsive patient</a:t>
            </a:r>
            <a:r>
              <a:rPr lang="en-US" altLang="en-US" dirty="0" smtClean="0">
                <a:latin typeface="Times New Roman" charset="0"/>
                <a:ea typeface="MS PGothic" charset="-128"/>
              </a:rPr>
              <a:t>. This</a:t>
            </a:r>
            <a:r>
              <a:rPr lang="en-US" altLang="en-US" baseline="0" dirty="0" smtClean="0">
                <a:latin typeface="Times New Roman" charset="0"/>
                <a:ea typeface="MS PGothic" charset="-128"/>
              </a:rPr>
              <a:t> provides basic information on the patients overall medical history. The more signs and symptoms a patients has, the easier it is to identify the problem. </a:t>
            </a:r>
            <a:endParaRPr lang="en-IN" altLang="en-US" dirty="0">
              <a:latin typeface="Times New Roman" charset="0"/>
              <a:ea typeface="MS PGothic" charset="-128"/>
            </a:endParaRPr>
          </a:p>
          <a:p>
            <a:r>
              <a:rPr lang="en-US" altLang="en-US" dirty="0">
                <a:latin typeface="Times New Roman" charset="0"/>
                <a:ea typeface="MS PGothic" charset="-128"/>
              </a:rPr>
              <a:t>		a. Ask the following </a:t>
            </a:r>
            <a:r>
              <a:rPr lang="en-US" altLang="en-US" dirty="0" smtClean="0">
                <a:latin typeface="Times New Roman" charset="0"/>
                <a:ea typeface="MS PGothic" charset="-128"/>
              </a:rPr>
              <a:t>questions</a:t>
            </a:r>
            <a:r>
              <a:rPr lang="en-US" altLang="en-US" dirty="0">
                <a:latin typeface="Times New Roman" charset="0"/>
                <a:ea typeface="MS PGothic" charset="-128"/>
              </a:rPr>
              <a:t>: </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baseline="0" dirty="0" err="1" smtClean="0">
                <a:latin typeface="Times New Roman" charset="0"/>
                <a:ea typeface="MS PGothic" charset="-128"/>
              </a:rPr>
              <a:t>i</a:t>
            </a:r>
            <a:r>
              <a:rPr lang="en-US" altLang="en-US" baseline="0" dirty="0" smtClean="0">
                <a:latin typeface="Times New Roman" charset="0"/>
                <a:ea typeface="MS PGothic" charset="-128"/>
              </a:rPr>
              <a:t>. </a:t>
            </a:r>
            <a:r>
              <a:rPr lang="en-US" altLang="en-US" b="1" dirty="0" smtClean="0">
                <a:latin typeface="Times New Roman" charset="0"/>
                <a:ea typeface="MS PGothic" charset="-128"/>
              </a:rPr>
              <a:t>S</a:t>
            </a:r>
            <a:r>
              <a:rPr lang="en-US" altLang="en-US" dirty="0" smtClean="0">
                <a:latin typeface="Times New Roman" charset="0"/>
                <a:ea typeface="MS PGothic" charset="-128"/>
              </a:rPr>
              <a:t>igns and </a:t>
            </a:r>
            <a:r>
              <a:rPr lang="en-US" altLang="en-US" b="1" dirty="0" smtClean="0">
                <a:latin typeface="Times New Roman" charset="0"/>
                <a:ea typeface="MS PGothic" charset="-128"/>
              </a:rPr>
              <a:t>S</a:t>
            </a:r>
            <a:r>
              <a:rPr lang="en-US" altLang="en-US" dirty="0" smtClean="0">
                <a:latin typeface="Times New Roman" charset="0"/>
                <a:ea typeface="MS PGothic" charset="-128"/>
              </a:rPr>
              <a:t>ymptoms</a:t>
            </a:r>
          </a:p>
          <a:p>
            <a:r>
              <a:rPr lang="en-US" altLang="en-US" dirty="0" smtClean="0">
                <a:latin typeface="Times New Roman" charset="0"/>
                <a:ea typeface="MS PGothic" charset="-128"/>
              </a:rPr>
              <a:t>                                                                             (a) Tell me </a:t>
            </a:r>
            <a:r>
              <a:rPr lang="en-US" altLang="en-US" dirty="0" err="1" smtClean="0">
                <a:latin typeface="Times New Roman" charset="0"/>
                <a:ea typeface="MS PGothic" charset="-128"/>
              </a:rPr>
              <a:t>what”s</a:t>
            </a:r>
            <a:r>
              <a:rPr lang="en-US" altLang="en-US" dirty="0" smtClean="0">
                <a:latin typeface="Times New Roman" charset="0"/>
                <a:ea typeface="MS PGothic" charset="-128"/>
              </a:rPr>
              <a:t> going on</a:t>
            </a:r>
            <a:r>
              <a:rPr lang="en-US" altLang="en-US" baseline="0" dirty="0" smtClean="0">
                <a:latin typeface="Times New Roman" charset="0"/>
                <a:ea typeface="MS PGothic" charset="-128"/>
              </a:rPr>
              <a:t> with you today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ii. </a:t>
            </a:r>
            <a:r>
              <a:rPr lang="en-US" altLang="en-US" dirty="0">
                <a:latin typeface="Times New Roman" charset="0"/>
                <a:ea typeface="MS PGothic" charset="-128"/>
              </a:rPr>
              <a:t>What </a:t>
            </a:r>
            <a:r>
              <a:rPr lang="en-US" altLang="en-US" b="1" dirty="0">
                <a:latin typeface="Times New Roman" charset="0"/>
                <a:ea typeface="MS PGothic" charset="-128"/>
              </a:rPr>
              <a:t>a</a:t>
            </a:r>
            <a:r>
              <a:rPr lang="en-US" altLang="en-US" dirty="0">
                <a:latin typeface="Times New Roman" charset="0"/>
                <a:ea typeface="MS PGothic" charset="-128"/>
              </a:rPr>
              <a:t>llergies does the patient have</a:t>
            </a:r>
            <a:r>
              <a:rPr lang="en-US" altLang="en-US" dirty="0" smtClean="0">
                <a:latin typeface="Times New Roman" charset="0"/>
                <a:ea typeface="MS PGothic" charset="-128"/>
              </a:rPr>
              <a:t>? Important to know, because</a:t>
            </a:r>
            <a:r>
              <a:rPr lang="en-US" altLang="en-US" baseline="0" dirty="0" smtClean="0">
                <a:latin typeface="Times New Roman" charset="0"/>
                <a:ea typeface="MS PGothic" charset="-128"/>
              </a:rPr>
              <a:t> patient will likely get medications in the hospital.</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iii. </a:t>
            </a:r>
            <a:r>
              <a:rPr lang="en-US" altLang="en-US" dirty="0">
                <a:latin typeface="Times New Roman" charset="0"/>
                <a:ea typeface="MS PGothic" charset="-128"/>
              </a:rPr>
              <a:t>Is the patient taking </a:t>
            </a:r>
            <a:r>
              <a:rPr lang="en-US" altLang="en-US" b="1" dirty="0">
                <a:latin typeface="Times New Roman" charset="0"/>
                <a:ea typeface="MS PGothic" charset="-128"/>
              </a:rPr>
              <a:t>m</a:t>
            </a:r>
            <a:r>
              <a:rPr lang="en-US" altLang="en-US" dirty="0">
                <a:latin typeface="Times New Roman" charset="0"/>
                <a:ea typeface="MS PGothic" charset="-128"/>
              </a:rPr>
              <a:t>edications?</a:t>
            </a:r>
            <a:endParaRPr lang="en-IN" altLang="en-US" dirty="0">
              <a:latin typeface="Times New Roman" charset="0"/>
              <a:ea typeface="MS PGothic" charset="-128"/>
            </a:endParaRPr>
          </a:p>
          <a:p>
            <a:r>
              <a:rPr lang="en-US" altLang="en-US" dirty="0">
                <a:latin typeface="Times New Roman" charset="0"/>
                <a:ea typeface="MS PGothic" charset="-128"/>
              </a:rPr>
              <a:t>				(a). Prescribed: For what condition?</a:t>
            </a:r>
            <a:endParaRPr lang="en-IN" altLang="en-US" dirty="0">
              <a:latin typeface="Times New Roman" charset="0"/>
              <a:ea typeface="MS PGothic" charset="-128"/>
            </a:endParaRPr>
          </a:p>
          <a:p>
            <a:r>
              <a:rPr lang="en-US" altLang="en-US" dirty="0">
                <a:latin typeface="Times New Roman" charset="0"/>
                <a:ea typeface="MS PGothic" charset="-128"/>
              </a:rPr>
              <a:t>				(b) Over the counter</a:t>
            </a:r>
            <a:endParaRPr lang="en-IN" altLang="en-US" dirty="0">
              <a:latin typeface="Times New Roman" charset="0"/>
              <a:ea typeface="MS PGothic" charset="-128"/>
            </a:endParaRPr>
          </a:p>
          <a:p>
            <a:r>
              <a:rPr lang="en-US" altLang="en-US" dirty="0">
                <a:latin typeface="Times New Roman" charset="0"/>
                <a:ea typeface="MS PGothic" charset="-128"/>
              </a:rPr>
              <a:t>				(c) Home </a:t>
            </a:r>
            <a:r>
              <a:rPr lang="en-US" altLang="en-US" dirty="0" smtClean="0">
                <a:latin typeface="Times New Roman" charset="0"/>
                <a:ea typeface="MS PGothic" charset="-128"/>
              </a:rPr>
              <a:t>remedies, recreational</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 </a:t>
            </a:r>
            <a:r>
              <a:rPr lang="en-US" altLang="en-US" baseline="0" dirty="0" smtClean="0">
                <a:latin typeface="Times New Roman" charset="0"/>
                <a:ea typeface="MS PGothic" charset="-128"/>
              </a:rPr>
              <a:t>      </a:t>
            </a:r>
            <a:r>
              <a:rPr lang="en-US" altLang="en-US" dirty="0" smtClean="0">
                <a:latin typeface="Times New Roman" charset="0"/>
                <a:ea typeface="MS PGothic" charset="-128"/>
              </a:rPr>
              <a:t>                               iv.</a:t>
            </a:r>
            <a:r>
              <a:rPr lang="en-US" altLang="en-US" baseline="0" dirty="0" smtClean="0">
                <a:latin typeface="Times New Roman" charset="0"/>
                <a:ea typeface="MS PGothic" charset="-128"/>
              </a:rPr>
              <a:t> </a:t>
            </a:r>
            <a:r>
              <a:rPr lang="en-US" altLang="en-US" b="1" baseline="0" dirty="0" smtClean="0">
                <a:latin typeface="Times New Roman" charset="0"/>
                <a:ea typeface="MS PGothic" charset="-128"/>
              </a:rPr>
              <a:t>P</a:t>
            </a:r>
            <a:r>
              <a:rPr lang="en-US" altLang="en-US" baseline="0" dirty="0" smtClean="0">
                <a:latin typeface="Times New Roman" charset="0"/>
                <a:ea typeface="MS PGothic" charset="-128"/>
              </a:rPr>
              <a:t>ast medical history</a:t>
            </a:r>
          </a:p>
          <a:p>
            <a:r>
              <a:rPr lang="en-US" altLang="en-US" baseline="0" dirty="0" smtClean="0">
                <a:latin typeface="Times New Roman" charset="0"/>
                <a:ea typeface="MS PGothic" charset="-128"/>
              </a:rPr>
              <a:t>                                                                             (a)</a:t>
            </a:r>
            <a:r>
              <a:rPr lang="en-US" altLang="en-US" dirty="0" smtClean="0">
                <a:latin typeface="Times New Roman" charset="0"/>
                <a:ea typeface="MS PGothic" charset="-128"/>
              </a:rPr>
              <a:t> Have you ever had a heart attack? </a:t>
            </a:r>
          </a:p>
          <a:p>
            <a:r>
              <a:rPr lang="en-US" altLang="en-US" dirty="0" smtClean="0">
                <a:latin typeface="Times New Roman" charset="0"/>
                <a:ea typeface="MS PGothic" charset="-128"/>
              </a:rPr>
              <a:t>			                   (b) Have you been told that you have heart problems? Diagnosed with angina?, heart failure?, heart valve disease?</a:t>
            </a:r>
            <a:endParaRPr lang="en-IN" altLang="en-US" dirty="0" smtClean="0">
              <a:latin typeface="Times New Roman" charset="0"/>
              <a:ea typeface="MS PGothic" charset="-128"/>
            </a:endParaRPr>
          </a:p>
          <a:p>
            <a:r>
              <a:rPr lang="en-US" altLang="en-US" baseline="0" dirty="0" smtClean="0">
                <a:latin typeface="Times New Roman" charset="0"/>
                <a:ea typeface="MS PGothic" charset="-128"/>
              </a:rPr>
              <a:t>                                                                             (c) </a:t>
            </a:r>
            <a:r>
              <a:rPr lang="en-US" altLang="en-US" dirty="0" smtClean="0">
                <a:latin typeface="Times New Roman" charset="0"/>
                <a:ea typeface="MS PGothic" charset="-128"/>
              </a:rPr>
              <a:t>Do you have any risk factors for coronary artery disease? High blood pressure?, aneurysm</a:t>
            </a:r>
          </a:p>
          <a:p>
            <a:r>
              <a:rPr lang="en-US" altLang="en-US" dirty="0" smtClean="0">
                <a:latin typeface="Times New Roman" charset="0"/>
                <a:ea typeface="MS PGothic" charset="-128"/>
              </a:rPr>
              <a:t>                                                                             (d) Have you had this pain </a:t>
            </a:r>
            <a:r>
              <a:rPr lang="en-US" altLang="en-US" dirty="0" err="1" smtClean="0">
                <a:latin typeface="Times New Roman" charset="0"/>
                <a:ea typeface="MS PGothic" charset="-128"/>
              </a:rPr>
              <a:t>before?,if</a:t>
            </a:r>
            <a:r>
              <a:rPr lang="en-US" altLang="en-US" dirty="0" smtClean="0">
                <a:latin typeface="Times New Roman" charset="0"/>
                <a:ea typeface="MS PGothic" charset="-128"/>
              </a:rPr>
              <a:t> so, is it like the last time? What was</a:t>
            </a:r>
            <a:r>
              <a:rPr lang="en-US" altLang="en-US" baseline="0" dirty="0" smtClean="0">
                <a:latin typeface="Times New Roman" charset="0"/>
                <a:ea typeface="MS PGothic" charset="-128"/>
              </a:rPr>
              <a:t> done to resolve it? </a:t>
            </a:r>
            <a:r>
              <a:rPr lang="en-US" altLang="en-US" dirty="0" smtClean="0">
                <a:latin typeface="Times New Roman" charset="0"/>
                <a:ea typeface="MS PGothic" charset="-128"/>
              </a:rPr>
              <a:t>Do you take medication for it?,                              Do you have it with you? </a:t>
            </a:r>
          </a:p>
          <a:p>
            <a:r>
              <a:rPr lang="en-US" altLang="en-US" baseline="0" dirty="0" smtClean="0">
                <a:latin typeface="Times New Roman" charset="0"/>
                <a:ea typeface="MS PGothic" charset="-128"/>
              </a:rPr>
              <a:t>                                                         v.  </a:t>
            </a:r>
            <a:r>
              <a:rPr lang="en-US" altLang="en-US" b="1" baseline="0" dirty="0" smtClean="0">
                <a:latin typeface="Times New Roman" charset="0"/>
                <a:ea typeface="MS PGothic" charset="-128"/>
              </a:rPr>
              <a:t>L</a:t>
            </a:r>
            <a:r>
              <a:rPr lang="en-US" altLang="en-US" baseline="0" dirty="0" smtClean="0">
                <a:latin typeface="Times New Roman" charset="0"/>
                <a:ea typeface="MS PGothic" charset="-128"/>
              </a:rPr>
              <a:t>ast oral intake</a:t>
            </a:r>
          </a:p>
          <a:p>
            <a:r>
              <a:rPr lang="en-US" altLang="en-US" baseline="0" dirty="0" smtClean="0">
                <a:latin typeface="Times New Roman" charset="0"/>
                <a:ea typeface="MS PGothic" charset="-128"/>
              </a:rPr>
              <a:t>                                                         vi. </a:t>
            </a:r>
            <a:r>
              <a:rPr lang="en-US" altLang="en-US" b="1" baseline="0" dirty="0" smtClean="0">
                <a:latin typeface="Times New Roman" charset="0"/>
                <a:ea typeface="MS PGothic" charset="-128"/>
              </a:rPr>
              <a:t>E</a:t>
            </a:r>
            <a:r>
              <a:rPr lang="en-US" altLang="en-US" baseline="0" dirty="0" smtClean="0">
                <a:latin typeface="Times New Roman" charset="0"/>
                <a:ea typeface="MS PGothic" charset="-128"/>
              </a:rPr>
              <a:t>vent leading to the episode. What were you doing when this started?</a:t>
            </a:r>
            <a:endParaRPr lang="en-US" altLang="en-US" dirty="0" smtClean="0">
              <a:latin typeface="Times New Roman" charset="0"/>
              <a:ea typeface="MS PGothic" charset="-128"/>
            </a:endParaRPr>
          </a:p>
          <a:p>
            <a:r>
              <a:rPr lang="en-US" altLang="en-US" baseline="0" dirty="0" smtClean="0">
                <a:latin typeface="Times New Roman" charset="0"/>
                <a:ea typeface="MS PGothic" charset="-128"/>
              </a:rPr>
              <a:t>                    </a:t>
            </a:r>
          </a:p>
          <a:p>
            <a:r>
              <a:rPr lang="en-US" altLang="en-US" baseline="0" dirty="0" smtClean="0">
                <a:latin typeface="Times New Roman" charset="0"/>
                <a:ea typeface="MS PGothic" charset="-128"/>
              </a:rPr>
              <a:t>3. In</a:t>
            </a:r>
            <a:r>
              <a:rPr lang="en-US" altLang="en-US" dirty="0" smtClean="0">
                <a:latin typeface="Times New Roman" charset="0"/>
                <a:ea typeface="MS PGothic" charset="-128"/>
              </a:rPr>
              <a:t>clude </a:t>
            </a:r>
            <a:r>
              <a:rPr lang="en-US" altLang="en-US" dirty="0">
                <a:latin typeface="Times New Roman" charset="0"/>
                <a:ea typeface="MS PGothic" charset="-128"/>
              </a:rPr>
              <a:t>the OPQRST questions when obtaining the symptoms as part of the SAMPLE history. </a:t>
            </a:r>
            <a:endParaRPr lang="en-IN" altLang="en-US" dirty="0">
              <a:latin typeface="Times New Roman" charset="0"/>
              <a:ea typeface="MS PGothic" charset="-128"/>
            </a:endParaRPr>
          </a:p>
          <a:p>
            <a:r>
              <a:rPr lang="en-US" altLang="en-US" dirty="0">
                <a:latin typeface="Times New Roman" charset="0"/>
                <a:ea typeface="MS PGothic" charset="-128"/>
              </a:rPr>
              <a:t>		a. Using OPQRST helps you to understand the details of specific complaints (see Table 16-2). </a:t>
            </a:r>
          </a:p>
          <a:p>
            <a:endParaRPr lang="en-US" altLang="en-US" dirty="0">
              <a:latin typeface="Times New Roman" charset="0"/>
              <a:ea typeface="MS PGothic" charset="-128"/>
            </a:endParaRPr>
          </a:p>
        </p:txBody>
      </p:sp>
      <p:sp>
        <p:nvSpPr>
          <p:cNvPr id="192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9A2701F-FC12-C54D-9018-19D9CC8B17F2}" type="slidenum">
              <a:rPr lang="en-US" altLang="en-US" sz="1200"/>
              <a:pPr eaLnBrk="1" hangingPunct="1"/>
              <a:t>52</a:t>
            </a:fld>
            <a:endParaRPr lang="en-US" altLang="en-US" sz="1200"/>
          </a:p>
        </p:txBody>
      </p:sp>
    </p:spTree>
    <p:extLst>
      <p:ext uri="{BB962C8B-B14F-4D97-AF65-F5344CB8AC3E}">
        <p14:creationId xmlns:p14="http://schemas.microsoft.com/office/powerpoint/2010/main" val="17398684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table on this slide displays the OPQRST mnemonic for assessing pain. </a:t>
            </a:r>
          </a:p>
        </p:txBody>
      </p:sp>
      <p:sp>
        <p:nvSpPr>
          <p:cNvPr id="193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36A7AA9-BD7F-6445-AF41-DE2E9283EA2F}" type="slidenum">
              <a:rPr lang="en-US" altLang="en-US" sz="1200"/>
              <a:pPr eaLnBrk="1" hangingPunct="1"/>
              <a:t>53</a:t>
            </a:fld>
            <a:endParaRPr lang="en-US" altLang="en-US" sz="1200"/>
          </a:p>
        </p:txBody>
      </p:sp>
    </p:spTree>
    <p:extLst>
      <p:ext uri="{BB962C8B-B14F-4D97-AF65-F5344CB8AC3E}">
        <p14:creationId xmlns:p14="http://schemas.microsoft.com/office/powerpoint/2010/main" val="18311805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ln/>
        </p:spPr>
      </p:sp>
      <p:sp>
        <p:nvSpPr>
          <p:cNvPr id="194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endParaRPr lang="en-US" altLang="en-US" dirty="0" smtClean="0">
              <a:latin typeface="Times New Roman" charset="0"/>
              <a:ea typeface="MS PGothic" charset="-128"/>
            </a:endParaRPr>
          </a:p>
          <a:p>
            <a:endParaRPr lang="en-US" altLang="en-US" dirty="0" smtClean="0">
              <a:latin typeface="Times New Roman" charset="0"/>
              <a:ea typeface="MS PGothic" charset="-128"/>
            </a:endParaRPr>
          </a:p>
          <a:p>
            <a:r>
              <a:rPr lang="en-US" altLang="en-US" dirty="0" smtClean="0">
                <a:latin typeface="Times New Roman" charset="0"/>
                <a:ea typeface="MS PGothic" charset="-128"/>
              </a:rPr>
              <a:t>The physical examination of a</a:t>
            </a:r>
            <a:r>
              <a:rPr lang="en-US" altLang="en-US" baseline="0" dirty="0" smtClean="0">
                <a:latin typeface="Times New Roman" charset="0"/>
                <a:ea typeface="MS PGothic" charset="-128"/>
              </a:rPr>
              <a:t> patient with chest pain begins with the cardiovascular system.</a:t>
            </a:r>
            <a:endParaRPr lang="en-US" altLang="en-US" dirty="0">
              <a:latin typeface="Times New Roman" charset="0"/>
              <a:ea typeface="MS PGothic" charset="-128"/>
            </a:endParaRPr>
          </a:p>
          <a:p>
            <a:endParaRPr lang="en-US" altLang="en-US" dirty="0">
              <a:latin typeface="Times New Roman" charset="0"/>
              <a:ea typeface="MS PGothic" charset="-128"/>
            </a:endParaRPr>
          </a:p>
          <a:p>
            <a:r>
              <a:rPr lang="en-US" altLang="en-US" dirty="0">
                <a:latin typeface="Times New Roman" charset="0"/>
                <a:ea typeface="MS PGothic" charset="-128"/>
              </a:rPr>
              <a:t>D. Secondary assessment</a:t>
            </a:r>
            <a:endParaRPr lang="en-IN" altLang="en-US" dirty="0">
              <a:latin typeface="Times New Roman" charset="0"/>
              <a:ea typeface="MS PGothic" charset="-128"/>
            </a:endParaRPr>
          </a:p>
          <a:p>
            <a:r>
              <a:rPr lang="en-US" altLang="en-US" dirty="0">
                <a:latin typeface="Times New Roman" charset="0"/>
                <a:ea typeface="MS PGothic" charset="-128"/>
              </a:rPr>
              <a:t>	1. Focus on the cardiac and respiratory systems.</a:t>
            </a:r>
            <a:endParaRPr lang="en-IN" altLang="en-US" dirty="0">
              <a:latin typeface="Times New Roman" charset="0"/>
              <a:ea typeface="MS PGothic" charset="-128"/>
            </a:endParaRPr>
          </a:p>
          <a:p>
            <a:r>
              <a:rPr lang="en-US" altLang="en-US" dirty="0">
                <a:latin typeface="Times New Roman" charset="0"/>
                <a:ea typeface="MS PGothic" charset="-128"/>
              </a:rPr>
              <a:t>		a. Circulation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Assess pulses at various locations</a:t>
            </a:r>
            <a:r>
              <a:rPr lang="en-US" altLang="en-US" dirty="0" smtClean="0">
                <a:latin typeface="Times New Roman" charset="0"/>
                <a:ea typeface="MS PGothic" charset="-128"/>
              </a:rPr>
              <a:t>. Equal bilaterally?</a:t>
            </a:r>
            <a:endParaRPr lang="en-IN" altLang="en-US" dirty="0">
              <a:latin typeface="Times New Roman" charset="0"/>
              <a:ea typeface="MS PGothic"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Times New Roman" charset="0"/>
                <a:ea typeface="MS PGothic" charset="-128"/>
              </a:rPr>
              <a:t>			ii. Skin </a:t>
            </a:r>
            <a:r>
              <a:rPr lang="en-US" altLang="en-US" dirty="0" smtClean="0">
                <a:latin typeface="Times New Roman" charset="0"/>
                <a:ea typeface="MS PGothic" charset="-128"/>
              </a:rPr>
              <a:t>color. How do the mucous membranes look?</a:t>
            </a:r>
            <a:r>
              <a:rPr lang="en-US" altLang="en-US" baseline="0" dirty="0" smtClean="0">
                <a:latin typeface="Times New Roman" charset="0"/>
                <a:ea typeface="MS PGothic" charset="-128"/>
              </a:rPr>
              <a:t> Are the pink, ashen (pale), cyanotic (blue)?</a:t>
            </a:r>
            <a:endParaRPr lang="en-IN" altLang="en-US" baseline="0" dirty="0" smtClean="0">
              <a:latin typeface="Times New Roman" charset="0"/>
              <a:ea typeface="MS PGothic"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IN" altLang="en-US" baseline="0" dirty="0" smtClean="0">
                <a:latin typeface="Times New Roman" charset="0"/>
                <a:ea typeface="MS PGothic" charset="-128"/>
              </a:rPr>
              <a:t>                                                          </a:t>
            </a:r>
            <a:r>
              <a:rPr lang="en-US" altLang="en-US" dirty="0" smtClean="0">
                <a:latin typeface="Times New Roman" charset="0"/>
                <a:ea typeface="MS PGothic" charset="-128"/>
              </a:rPr>
              <a:t>iii</a:t>
            </a:r>
            <a:r>
              <a:rPr lang="en-US" altLang="en-US" dirty="0">
                <a:latin typeface="Times New Roman" charset="0"/>
                <a:ea typeface="MS PGothic" charset="-128"/>
              </a:rPr>
              <a:t>. Skin </a:t>
            </a:r>
            <a:r>
              <a:rPr lang="en-US" altLang="en-US" dirty="0" smtClean="0">
                <a:latin typeface="Times New Roman" charset="0"/>
                <a:ea typeface="MS PGothic" charset="-128"/>
              </a:rPr>
              <a:t>temperature. Cool?</a:t>
            </a:r>
            <a:endParaRPr lang="en-IN" altLang="en-US" dirty="0">
              <a:latin typeface="Times New Roman" charset="0"/>
              <a:ea typeface="MS PGothic" charset="-128"/>
            </a:endParaRPr>
          </a:p>
          <a:p>
            <a:r>
              <a:rPr lang="en-US" altLang="en-US" dirty="0">
                <a:latin typeface="Times New Roman" charset="0"/>
                <a:ea typeface="MS PGothic" charset="-128"/>
              </a:rPr>
              <a:t>			iv. Skin </a:t>
            </a:r>
            <a:r>
              <a:rPr lang="en-US" altLang="en-US" dirty="0" smtClean="0">
                <a:latin typeface="Times New Roman" charset="0"/>
                <a:ea typeface="MS PGothic" charset="-128"/>
              </a:rPr>
              <a:t>condition. Moist? </a:t>
            </a:r>
          </a:p>
          <a:p>
            <a:r>
              <a:rPr lang="en-US" altLang="en-US" dirty="0" smtClean="0">
                <a:latin typeface="Times New Roman" charset="0"/>
                <a:ea typeface="MS PGothic" charset="-128"/>
              </a:rPr>
              <a:t>                                                          v. does the patient have edema in the lower extremities? This may indicate a failure of the circulatory system.</a:t>
            </a:r>
            <a:endParaRPr lang="en-IN" altLang="en-US" dirty="0">
              <a:latin typeface="Times New Roman" charset="0"/>
              <a:ea typeface="MS PGothic" charset="-128"/>
            </a:endParaRPr>
          </a:p>
          <a:p>
            <a:r>
              <a:rPr lang="en-US" altLang="en-US" dirty="0">
                <a:latin typeface="Times New Roman" charset="0"/>
                <a:ea typeface="MS PGothic" charset="-128"/>
              </a:rPr>
              <a:t>		b. </a:t>
            </a:r>
            <a:r>
              <a:rPr lang="en-US" altLang="en-US" dirty="0" smtClean="0">
                <a:latin typeface="Times New Roman" charset="0"/>
                <a:ea typeface="MS PGothic" charset="-128"/>
              </a:rPr>
              <a:t>Respirations: </a:t>
            </a:r>
            <a:r>
              <a:rPr lang="en-US" altLang="en-US" b="1" i="1" dirty="0" smtClean="0">
                <a:latin typeface="Times New Roman" charset="0"/>
                <a:ea typeface="MS PGothic" charset="-128"/>
              </a:rPr>
              <a:t>Remember cardiovascular issues</a:t>
            </a:r>
            <a:r>
              <a:rPr lang="en-US" altLang="en-US" b="1" i="1" baseline="0" dirty="0" smtClean="0">
                <a:latin typeface="Times New Roman" charset="0"/>
                <a:ea typeface="MS PGothic" charset="-128"/>
              </a:rPr>
              <a:t> can cause problems with the respiratory system.</a:t>
            </a:r>
            <a:endParaRPr lang="en-IN" altLang="en-US" b="1" i="1"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Are lung sounds clear</a:t>
            </a:r>
            <a:r>
              <a:rPr lang="en-US" altLang="en-US" dirty="0" smtClean="0">
                <a:latin typeface="Times New Roman" charset="0"/>
                <a:ea typeface="MS PGothic" charset="-128"/>
              </a:rPr>
              <a:t>? Wet-sounding lungs indicate fluid is being moved into the lungs possibly because of a problem with the heart.</a:t>
            </a:r>
            <a:endParaRPr lang="en-IN" altLang="en-US" dirty="0">
              <a:latin typeface="Times New Roman" charset="0"/>
              <a:ea typeface="MS PGothic" charset="-128"/>
            </a:endParaRPr>
          </a:p>
          <a:p>
            <a:r>
              <a:rPr lang="en-US" altLang="en-US" dirty="0">
                <a:latin typeface="Times New Roman" charset="0"/>
                <a:ea typeface="MS PGothic" charset="-128"/>
              </a:rPr>
              <a:t>			ii. Are breath sounds equal?</a:t>
            </a:r>
            <a:endParaRPr lang="en-IN" altLang="en-US" dirty="0">
              <a:latin typeface="Times New Roman" charset="0"/>
              <a:ea typeface="MS PGothic" charset="-128"/>
            </a:endParaRPr>
          </a:p>
          <a:p>
            <a:r>
              <a:rPr lang="en-US" altLang="en-US" dirty="0">
                <a:latin typeface="Times New Roman" charset="0"/>
                <a:ea typeface="MS PGothic" charset="-128"/>
              </a:rPr>
              <a:t>			iii. Are neck veins distended?</a:t>
            </a:r>
            <a:endParaRPr lang="en-IN" altLang="en-US" dirty="0">
              <a:latin typeface="Times New Roman" charset="0"/>
              <a:ea typeface="MS PGothic" charset="-128"/>
            </a:endParaRPr>
          </a:p>
          <a:p>
            <a:r>
              <a:rPr lang="en-US" altLang="en-US" dirty="0">
                <a:latin typeface="Times New Roman" charset="0"/>
                <a:ea typeface="MS PGothic" charset="-128"/>
              </a:rPr>
              <a:t>			iv. Is the trachea deviated or midline?</a:t>
            </a:r>
            <a:endParaRPr lang="en-IN" altLang="en-US" dirty="0">
              <a:latin typeface="Times New Roman" charset="0"/>
              <a:ea typeface="MS PGothic" charset="-128"/>
            </a:endParaRPr>
          </a:p>
          <a:p>
            <a:r>
              <a:rPr lang="en-US" altLang="en-US" dirty="0">
                <a:latin typeface="Times New Roman" charset="0"/>
                <a:ea typeface="MS PGothic" charset="-128"/>
              </a:rPr>
              <a:t>	2. Measure and record the patient’s vital signs.</a:t>
            </a:r>
            <a:endParaRPr lang="en-IN" altLang="en-US" dirty="0">
              <a:latin typeface="Times New Roman" charset="0"/>
              <a:ea typeface="MS PGothic" charset="-128"/>
            </a:endParaRPr>
          </a:p>
          <a:p>
            <a:r>
              <a:rPr lang="en-US" altLang="en-US" dirty="0">
                <a:latin typeface="Times New Roman" charset="0"/>
                <a:ea typeface="MS PGothic" charset="-128"/>
              </a:rPr>
              <a:t>		a. Pulse</a:t>
            </a:r>
            <a:endParaRPr lang="en-IN" altLang="en-US" dirty="0">
              <a:latin typeface="Times New Roman" charset="0"/>
              <a:ea typeface="MS PGothic" charset="-128"/>
            </a:endParaRPr>
          </a:p>
          <a:p>
            <a:r>
              <a:rPr lang="en-US" altLang="en-US" dirty="0">
                <a:latin typeface="Times New Roman" charset="0"/>
                <a:ea typeface="MS PGothic" charset="-128"/>
              </a:rPr>
              <a:t>		b. Respirations</a:t>
            </a:r>
            <a:endParaRPr lang="en-IN" altLang="en-US" dirty="0">
              <a:latin typeface="Times New Roman" charset="0"/>
              <a:ea typeface="MS PGothic" charset="-128"/>
            </a:endParaRPr>
          </a:p>
          <a:p>
            <a:r>
              <a:rPr lang="en-US" altLang="en-US" dirty="0">
                <a:latin typeface="Times New Roman" charset="0"/>
                <a:ea typeface="MS PGothic" charset="-128"/>
              </a:rPr>
              <a:t>		c. Systolic and diastolic blood pressures in both </a:t>
            </a:r>
            <a:r>
              <a:rPr lang="en-US" altLang="en-US" dirty="0" smtClean="0">
                <a:latin typeface="Times New Roman" charset="0"/>
                <a:ea typeface="MS PGothic" charset="-128"/>
              </a:rPr>
              <a:t>arms. Try to obtain an accurate manual blood pressure for your baseline reading.</a:t>
            </a:r>
            <a:endParaRPr lang="en-IN" altLang="en-US" dirty="0">
              <a:latin typeface="Times New Roman" charset="0"/>
              <a:ea typeface="MS PGothic" charset="-128"/>
            </a:endParaRPr>
          </a:p>
          <a:p>
            <a:r>
              <a:rPr lang="en-US" altLang="en-US" dirty="0">
                <a:latin typeface="Times New Roman" charset="0"/>
                <a:ea typeface="MS PGothic" charset="-128"/>
              </a:rPr>
              <a:t>		d. If available, use pulse oximetry. </a:t>
            </a:r>
            <a:endParaRPr lang="en-IN" altLang="en-US" dirty="0">
              <a:latin typeface="Times New Roman" charset="0"/>
              <a:ea typeface="MS PGothic" charset="-128"/>
            </a:endParaRPr>
          </a:p>
          <a:p>
            <a:r>
              <a:rPr lang="en-US" altLang="en-US" dirty="0">
                <a:latin typeface="Times New Roman" charset="0"/>
                <a:ea typeface="MS PGothic" charset="-128"/>
              </a:rPr>
              <a:t>		e. If continuous blood pressure monitoring is available, use it as well</a:t>
            </a:r>
            <a:r>
              <a:rPr lang="en-US" altLang="en-US" dirty="0" smtClean="0">
                <a:latin typeface="Times New Roman" charset="0"/>
                <a:ea typeface="MS PGothic" charset="-128"/>
              </a:rPr>
              <a:t>. This is the </a:t>
            </a:r>
            <a:r>
              <a:rPr lang="en-US" altLang="en-US" b="1" i="1" dirty="0" err="1" smtClean="0">
                <a:latin typeface="Times New Roman" charset="0"/>
                <a:ea typeface="MS PGothic" charset="-128"/>
              </a:rPr>
              <a:t>Lifepack</a:t>
            </a:r>
            <a:r>
              <a:rPr lang="en-US" altLang="en-US" dirty="0" smtClean="0">
                <a:latin typeface="Times New Roman" charset="0"/>
                <a:ea typeface="MS PGothic" charset="-128"/>
              </a:rPr>
              <a:t> monitor.</a:t>
            </a:r>
            <a:endParaRPr lang="en-IN" altLang="en-US" dirty="0">
              <a:latin typeface="Times New Roman" charset="0"/>
              <a:ea typeface="MS PGothic" charset="-128"/>
            </a:endParaRPr>
          </a:p>
          <a:p>
            <a:r>
              <a:rPr lang="en-US" altLang="en-US" dirty="0">
                <a:latin typeface="Times New Roman" charset="0"/>
                <a:ea typeface="MS PGothic" charset="-128"/>
              </a:rPr>
              <a:t>		f. Repeat at appropriate intervals and note the time that each set of vital signs is taken and recorded.</a:t>
            </a:r>
            <a:endParaRPr lang="en-IN" altLang="en-US" dirty="0">
              <a:latin typeface="Times New Roman" charset="0"/>
              <a:ea typeface="MS PGothic" charset="-128"/>
            </a:endParaRPr>
          </a:p>
          <a:p>
            <a:r>
              <a:rPr lang="en-US" altLang="en-US" dirty="0">
                <a:latin typeface="Times New Roman" charset="0"/>
                <a:ea typeface="MS PGothic" charset="-128"/>
              </a:rPr>
              <a:t>		g. In patients with chest pain, it is very valuable to have a 12-lead ECG tracing from as early as possible after the onset of pain. </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EMTs may assist with the placement of electrodes. </a:t>
            </a:r>
            <a:endParaRPr lang="en-IN" altLang="en-US" dirty="0">
              <a:latin typeface="Times New Roman" charset="0"/>
              <a:ea typeface="MS PGothic" charset="-128"/>
            </a:endParaRPr>
          </a:p>
        </p:txBody>
      </p:sp>
      <p:sp>
        <p:nvSpPr>
          <p:cNvPr id="194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1FABD2E-6B12-394D-8C64-19ACC593643D}" type="slidenum">
              <a:rPr lang="en-US" altLang="en-US" sz="1200"/>
              <a:pPr eaLnBrk="1" hangingPunct="1"/>
              <a:t>54</a:t>
            </a:fld>
            <a:endParaRPr lang="en-US" altLang="en-US" sz="1200"/>
          </a:p>
        </p:txBody>
      </p:sp>
    </p:spTree>
    <p:extLst>
      <p:ext uri="{BB962C8B-B14F-4D97-AF65-F5344CB8AC3E}">
        <p14:creationId xmlns:p14="http://schemas.microsoft.com/office/powerpoint/2010/main" val="10638797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Reassessment</a:t>
            </a:r>
            <a:endParaRPr lang="en-IN" altLang="en-US" dirty="0">
              <a:latin typeface="Times New Roman" charset="0"/>
              <a:ea typeface="MS PGothic" charset="-128"/>
            </a:endParaRPr>
          </a:p>
          <a:p>
            <a:r>
              <a:rPr lang="en-US" altLang="en-US" dirty="0">
                <a:latin typeface="Times New Roman" charset="0"/>
                <a:ea typeface="MS PGothic" charset="-128"/>
              </a:rPr>
              <a:t>	1. Repeat the primary assessment by checking to see whether the patient’s chief complaint and condition have improved or are deteriorating. </a:t>
            </a:r>
            <a:endParaRPr lang="en-IN" altLang="en-US" dirty="0">
              <a:latin typeface="Times New Roman" charset="0"/>
              <a:ea typeface="MS PGothic" charset="-128"/>
            </a:endParaRPr>
          </a:p>
          <a:p>
            <a:r>
              <a:rPr lang="en-US" altLang="en-US" dirty="0">
                <a:latin typeface="Times New Roman" charset="0"/>
                <a:ea typeface="MS PGothic" charset="-128"/>
              </a:rPr>
              <a:t>	2. Reassess vital signs at least every 5 minutes or any time significant changes in the patient’s condition occur.</a:t>
            </a:r>
            <a:endParaRPr lang="en-IN" altLang="en-US" dirty="0">
              <a:latin typeface="Times New Roman" charset="0"/>
              <a:ea typeface="MS PGothic" charset="-128"/>
            </a:endParaRPr>
          </a:p>
          <a:p>
            <a:r>
              <a:rPr lang="en-US" altLang="en-US" dirty="0">
                <a:latin typeface="Times New Roman" charset="0"/>
                <a:ea typeface="MS PGothic" charset="-128"/>
              </a:rPr>
              <a:t>	3. Sudden cardiac arrest is always a risk with patients experiencing a cardiovascular emergency.</a:t>
            </a:r>
            <a:endParaRPr lang="en-IN" altLang="en-US" dirty="0">
              <a:latin typeface="Times New Roman" charset="0"/>
              <a:ea typeface="MS PGothic" charset="-128"/>
            </a:endParaRPr>
          </a:p>
          <a:p>
            <a:r>
              <a:rPr lang="en-US" altLang="en-US" dirty="0">
                <a:latin typeface="Times New Roman" charset="0"/>
                <a:ea typeface="MS PGothic" charset="-128"/>
              </a:rPr>
              <a:t>		a. If cardiac arrest occurs: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If an AED is immediately available, use it</a:t>
            </a:r>
            <a:endParaRPr lang="en-IN" altLang="en-US" dirty="0">
              <a:latin typeface="Times New Roman" charset="0"/>
              <a:ea typeface="MS PGothic" charset="-128"/>
            </a:endParaRPr>
          </a:p>
          <a:p>
            <a:r>
              <a:rPr lang="en-US" altLang="en-US" dirty="0">
                <a:latin typeface="Times New Roman" charset="0"/>
                <a:ea typeface="MS PGothic" charset="-128"/>
              </a:rPr>
              <a:t>			ii. If not, perform CPR immediately until an AED is available.</a:t>
            </a:r>
            <a:endParaRPr lang="en-IN" altLang="en-US" dirty="0">
              <a:latin typeface="Times New Roman" charset="0"/>
              <a:ea typeface="MS PGothic" charset="-128"/>
            </a:endParaRPr>
          </a:p>
          <a:p>
            <a:r>
              <a:rPr lang="en-US" altLang="en-US" dirty="0">
                <a:latin typeface="Times New Roman" charset="0"/>
                <a:ea typeface="MS PGothic" charset="-128"/>
              </a:rPr>
              <a:t>	4. Reassess your </a:t>
            </a:r>
            <a:r>
              <a:rPr lang="en-US" altLang="en-US" dirty="0" smtClean="0">
                <a:latin typeface="Times New Roman" charset="0"/>
                <a:ea typeface="MS PGothic" charset="-128"/>
              </a:rPr>
              <a:t>interventions</a:t>
            </a:r>
            <a:r>
              <a:rPr lang="en-US" altLang="en-US" baseline="0" dirty="0" smtClean="0">
                <a:latin typeface="Times New Roman" charset="0"/>
                <a:ea typeface="MS PGothic" charset="-128"/>
              </a:rPr>
              <a:t> to see whether they are helping the patients condition improve.</a:t>
            </a:r>
            <a:endParaRPr lang="en-IN" altLang="en-US" dirty="0">
              <a:latin typeface="Times New Roman" charset="0"/>
              <a:ea typeface="MS PGothic" charset="-128"/>
            </a:endParaRPr>
          </a:p>
          <a:p>
            <a:r>
              <a:rPr lang="en-US" altLang="en-US" dirty="0">
                <a:latin typeface="Times New Roman" charset="0"/>
                <a:ea typeface="MS PGothic" charset="-128"/>
              </a:rPr>
              <a:t>	5. Provide transport if not performed already</a:t>
            </a:r>
            <a:r>
              <a:rPr lang="en-US" altLang="en-US" dirty="0" smtClean="0">
                <a:latin typeface="Times New Roman" charset="0"/>
                <a:ea typeface="MS PGothic" charset="-128"/>
              </a:rPr>
              <a:t>. Early transport of the patient to ED is critical if clot-busting</a:t>
            </a:r>
            <a:r>
              <a:rPr lang="en-US" altLang="en-US" baseline="0" dirty="0" smtClean="0">
                <a:latin typeface="Times New Roman" charset="0"/>
                <a:ea typeface="MS PGothic" charset="-128"/>
              </a:rPr>
              <a:t> meds or angioplasty are indicated.</a:t>
            </a:r>
            <a:endParaRPr lang="en-IN" altLang="en-US" dirty="0">
              <a:latin typeface="Times New Roman" charset="0"/>
              <a:ea typeface="MS PGothic" charset="-128"/>
            </a:endParaRPr>
          </a:p>
          <a:p>
            <a:r>
              <a:rPr lang="en-US" altLang="en-US" dirty="0">
                <a:latin typeface="Times New Roman" charset="0"/>
                <a:ea typeface="MS PGothic" charset="-128"/>
              </a:rPr>
              <a:t>	6. Communication and documentation</a:t>
            </a:r>
            <a:endParaRPr lang="en-IN" altLang="en-US" dirty="0">
              <a:latin typeface="Times New Roman" charset="0"/>
              <a:ea typeface="MS PGothic" charset="-128"/>
            </a:endParaRPr>
          </a:p>
          <a:p>
            <a:r>
              <a:rPr lang="en-US" altLang="en-US" dirty="0">
                <a:latin typeface="Times New Roman" charset="0"/>
                <a:ea typeface="MS PGothic" charset="-128"/>
              </a:rPr>
              <a:t>		a. Alert the emergency department about the patient’s condition and estimated time of arrival.</a:t>
            </a:r>
            <a:endParaRPr lang="en-IN" altLang="en-US" dirty="0">
              <a:latin typeface="Times New Roman" charset="0"/>
              <a:ea typeface="MS PGothic" charset="-128"/>
            </a:endParaRPr>
          </a:p>
          <a:p>
            <a:r>
              <a:rPr lang="en-US" altLang="en-US" dirty="0">
                <a:latin typeface="Times New Roman" charset="0"/>
                <a:ea typeface="MS PGothic" charset="-128"/>
              </a:rPr>
              <a:t>		b. Follow the instructions of medical control. </a:t>
            </a:r>
            <a:endParaRPr lang="en-US" altLang="en-US" dirty="0" smtClean="0">
              <a:latin typeface="Times New Roman" charset="0"/>
              <a:ea typeface="MS PGothic" charset="-128"/>
            </a:endParaRPr>
          </a:p>
          <a:p>
            <a:r>
              <a:rPr lang="en-US" altLang="en-US" dirty="0" smtClean="0">
                <a:latin typeface="Times New Roman" charset="0"/>
                <a:ea typeface="MS PGothic" charset="-128"/>
              </a:rPr>
              <a:t>                                       c.</a:t>
            </a:r>
            <a:r>
              <a:rPr lang="en-US" altLang="en-US" baseline="0" dirty="0" smtClean="0">
                <a:latin typeface="Times New Roman" charset="0"/>
                <a:ea typeface="MS PGothic" charset="-128"/>
              </a:rPr>
              <a:t>  Describe the patients condition to ED staff on arrival.</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d. </a:t>
            </a:r>
            <a:r>
              <a:rPr lang="en-US" altLang="en-US" dirty="0">
                <a:latin typeface="Times New Roman" charset="0"/>
                <a:ea typeface="MS PGothic" charset="-128"/>
              </a:rPr>
              <a:t>Document your assessment and treatment of the patient.</a:t>
            </a:r>
          </a:p>
          <a:p>
            <a:endParaRPr lang="en-US" altLang="en-US" dirty="0">
              <a:latin typeface="Times New Roman" charset="0"/>
              <a:ea typeface="MS PGothic" charset="-128"/>
            </a:endParaRPr>
          </a:p>
        </p:txBody>
      </p:sp>
      <p:sp>
        <p:nvSpPr>
          <p:cNvPr id="195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BE0F218-8D21-6143-ADD2-1AD1D93A8059}" type="slidenum">
              <a:rPr lang="en-US" altLang="en-US" sz="1200"/>
              <a:pPr eaLnBrk="1" hangingPunct="1"/>
              <a:t>55</a:t>
            </a:fld>
            <a:endParaRPr lang="en-US" altLang="en-US" sz="1200"/>
          </a:p>
        </p:txBody>
      </p:sp>
    </p:spTree>
    <p:extLst>
      <p:ext uri="{BB962C8B-B14F-4D97-AF65-F5344CB8AC3E}">
        <p14:creationId xmlns:p14="http://schemas.microsoft.com/office/powerpoint/2010/main" val="6774410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 Emergency Medical Care for Chest Pain or Discomfort</a:t>
            </a:r>
            <a:endParaRPr lang="en-IN" altLang="en-US" dirty="0">
              <a:latin typeface="Times New Roman" charset="0"/>
              <a:ea typeface="MS PGothic" charset="-128"/>
            </a:endParaRPr>
          </a:p>
          <a:p>
            <a:r>
              <a:rPr lang="en-US" altLang="en-US" dirty="0">
                <a:latin typeface="Times New Roman" charset="0"/>
                <a:ea typeface="MS PGothic" charset="-128"/>
              </a:rPr>
              <a:t>A. Ensure a proper position of comfort.</a:t>
            </a:r>
            <a:endParaRPr lang="en-IN" altLang="en-US" dirty="0">
              <a:latin typeface="Times New Roman" charset="0"/>
              <a:ea typeface="MS PGothic" charset="-128"/>
            </a:endParaRPr>
          </a:p>
          <a:p>
            <a:r>
              <a:rPr lang="en-US" altLang="en-US" dirty="0">
                <a:latin typeface="Times New Roman" charset="0"/>
                <a:ea typeface="MS PGothic" charset="-128"/>
              </a:rPr>
              <a:t>	1. Allow patients to sit up if most comfortable.</a:t>
            </a:r>
            <a:endParaRPr lang="en-IN" altLang="en-US" dirty="0">
              <a:latin typeface="Times New Roman" charset="0"/>
              <a:ea typeface="MS PGothic" charset="-128"/>
            </a:endParaRPr>
          </a:p>
          <a:p>
            <a:r>
              <a:rPr lang="en-US" altLang="en-US" dirty="0">
                <a:latin typeface="Times New Roman" charset="0"/>
                <a:ea typeface="MS PGothic" charset="-128"/>
              </a:rPr>
              <a:t>	2. Loosen tight clothing.</a:t>
            </a:r>
            <a:endParaRPr lang="en-IN" altLang="en-US" dirty="0">
              <a:latin typeface="Times New Roman" charset="0"/>
              <a:ea typeface="MS PGothic" charset="-128"/>
            </a:endParaRPr>
          </a:p>
          <a:p>
            <a:r>
              <a:rPr lang="en-US" altLang="en-US" dirty="0">
                <a:latin typeface="Times New Roman" charset="0"/>
                <a:ea typeface="MS PGothic" charset="-128"/>
              </a:rPr>
              <a:t>B. Give oxygen if indicated.</a:t>
            </a:r>
            <a:endParaRPr lang="en-IN" altLang="en-US" dirty="0">
              <a:latin typeface="Times New Roman" charset="0"/>
              <a:ea typeface="MS PGothic" charset="-128"/>
            </a:endParaRPr>
          </a:p>
          <a:p>
            <a:r>
              <a:rPr lang="en-US" altLang="en-US" dirty="0">
                <a:latin typeface="Times New Roman" charset="0"/>
                <a:ea typeface="MS PGothic" charset="-128"/>
              </a:rPr>
              <a:t>	1. Continually reassess oxygen saturation and patient’s respiratory status. </a:t>
            </a:r>
            <a:endParaRPr lang="en-IN" altLang="en-US" dirty="0">
              <a:latin typeface="Times New Roman" charset="0"/>
              <a:ea typeface="MS PGothic" charset="-128"/>
            </a:endParaRPr>
          </a:p>
          <a:p>
            <a:r>
              <a:rPr lang="en-US" altLang="en-US" dirty="0">
                <a:latin typeface="Times New Roman" charset="0"/>
                <a:ea typeface="MS PGothic" charset="-128"/>
              </a:rPr>
              <a:t>		a. Use nasal cannula for patients with mild dyspnea.</a:t>
            </a:r>
            <a:endParaRPr lang="en-IN" altLang="en-US" dirty="0">
              <a:latin typeface="Times New Roman" charset="0"/>
              <a:ea typeface="MS PGothic" charset="-128"/>
            </a:endParaRPr>
          </a:p>
          <a:p>
            <a:r>
              <a:rPr lang="en-US" altLang="en-US" dirty="0">
                <a:latin typeface="Times New Roman" charset="0"/>
                <a:ea typeface="MS PGothic" charset="-128"/>
              </a:rPr>
              <a:t>		b. Use </a:t>
            </a:r>
            <a:r>
              <a:rPr lang="en-US" altLang="en-US" dirty="0" err="1">
                <a:latin typeface="Times New Roman" charset="0"/>
                <a:ea typeface="MS PGothic" charset="-128"/>
              </a:rPr>
              <a:t>nonrebreathing</a:t>
            </a:r>
            <a:r>
              <a:rPr lang="en-US" altLang="en-US" dirty="0">
                <a:latin typeface="Times New Roman" charset="0"/>
                <a:ea typeface="MS PGothic" charset="-128"/>
              </a:rPr>
              <a:t> face mask for patients with more serious respiratory difficulty.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Titrate the oxygen to obtain an oxygen saturation between 95% to 99%. </a:t>
            </a:r>
            <a:endParaRPr lang="en-IN" altLang="en-US" dirty="0">
              <a:latin typeface="Times New Roman" charset="0"/>
              <a:ea typeface="MS PGothic" charset="-128"/>
            </a:endParaRPr>
          </a:p>
          <a:p>
            <a:r>
              <a:rPr lang="en-US" altLang="en-US" dirty="0">
                <a:latin typeface="Times New Roman" charset="0"/>
                <a:ea typeface="MS PGothic" charset="-128"/>
              </a:rPr>
              <a:t>		c. Assist unconscious patients with breathing as well as those with obvious respiratory distress.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Use BVM or positive-pressure ventilation device, according to local protocols.</a:t>
            </a:r>
            <a:endParaRPr lang="en-IN" altLang="en-US" dirty="0">
              <a:latin typeface="Times New Roman" charset="0"/>
              <a:ea typeface="MS PGothic" charset="-128"/>
            </a:endParaRPr>
          </a:p>
          <a:p>
            <a:r>
              <a:rPr lang="en-US" altLang="en-US" dirty="0">
                <a:latin typeface="Times New Roman" charset="0"/>
                <a:ea typeface="MS PGothic" charset="-128"/>
              </a:rPr>
              <a:t>C. Depending on local protocol, prepare to administer </a:t>
            </a:r>
            <a:r>
              <a:rPr lang="en-US" altLang="en-US" dirty="0" smtClean="0">
                <a:latin typeface="Times New Roman" charset="0"/>
                <a:ea typeface="MS PGothic" charset="-128"/>
              </a:rPr>
              <a:t>low-dose( 81 mg baby) aspirin </a:t>
            </a:r>
            <a:r>
              <a:rPr lang="en-US" altLang="en-US" dirty="0">
                <a:latin typeface="Times New Roman" charset="0"/>
                <a:ea typeface="MS PGothic" charset="-128"/>
              </a:rPr>
              <a:t>and assist with prescribed nitroglycerin</a:t>
            </a:r>
            <a:r>
              <a:rPr lang="en-US" altLang="en-US" dirty="0" smtClean="0">
                <a:latin typeface="Times New Roman" charset="0"/>
                <a:ea typeface="MS PGothic" charset="-128"/>
              </a:rPr>
              <a:t>.</a:t>
            </a:r>
          </a:p>
          <a:p>
            <a:endParaRPr lang="en-US" altLang="en-US" dirty="0" smtClean="0">
              <a:latin typeface="Times New Roman" charset="0"/>
              <a:ea typeface="MS PGothic" charset="-128"/>
            </a:endParaRPr>
          </a:p>
          <a:p>
            <a:endParaRPr lang="en-US" altLang="en-US" dirty="0">
              <a:latin typeface="Times New Roman" charset="0"/>
              <a:ea typeface="MS PGothic" charset="-128"/>
            </a:endParaRPr>
          </a:p>
        </p:txBody>
      </p:sp>
      <p:sp>
        <p:nvSpPr>
          <p:cNvPr id="196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297BEC9-BDA2-0D48-BC3B-09A132ED7ACA}" type="slidenum">
              <a:rPr lang="en-US" altLang="en-US" sz="1200"/>
              <a:pPr eaLnBrk="1" hangingPunct="1"/>
              <a:t>56</a:t>
            </a:fld>
            <a:endParaRPr lang="en-US" altLang="en-US" sz="1200"/>
          </a:p>
        </p:txBody>
      </p:sp>
    </p:spTree>
    <p:extLst>
      <p:ext uri="{BB962C8B-B14F-4D97-AF65-F5344CB8AC3E}">
        <p14:creationId xmlns:p14="http://schemas.microsoft.com/office/powerpoint/2010/main" val="19408809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197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1. Aspirin</a:t>
            </a:r>
            <a:endParaRPr lang="en-IN" altLang="en-US" dirty="0">
              <a:latin typeface="Times New Roman" charset="0"/>
              <a:ea typeface="MS PGothic" charset="-128"/>
            </a:endParaRPr>
          </a:p>
          <a:p>
            <a:r>
              <a:rPr lang="en-US" altLang="en-US" dirty="0">
                <a:latin typeface="Times New Roman" charset="0"/>
                <a:ea typeface="MS PGothic" charset="-128"/>
              </a:rPr>
              <a:t>	a. Effects: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Prevents blood clots from forming or getting bigger</a:t>
            </a:r>
            <a:endParaRPr lang="en-IN" altLang="en-US" dirty="0">
              <a:latin typeface="Times New Roman" charset="0"/>
              <a:ea typeface="MS PGothic" charset="-128"/>
            </a:endParaRPr>
          </a:p>
          <a:p>
            <a:r>
              <a:rPr lang="en-US" altLang="en-US" dirty="0">
                <a:latin typeface="Times New Roman" charset="0"/>
                <a:ea typeface="MS PGothic" charset="-128"/>
              </a:rPr>
              <a:t>		ii. 81-mg chewable tablets</a:t>
            </a:r>
            <a:endParaRPr lang="en-IN" altLang="en-US" dirty="0">
              <a:latin typeface="Times New Roman" charset="0"/>
              <a:ea typeface="MS PGothic" charset="-128"/>
            </a:endParaRPr>
          </a:p>
          <a:p>
            <a:r>
              <a:rPr lang="en-US" altLang="en-US" dirty="0">
                <a:latin typeface="Times New Roman" charset="0"/>
                <a:ea typeface="MS PGothic" charset="-128"/>
              </a:rPr>
              <a:t>		iii. Recommended dose: 162 mg (two tablets) to 324 mg (four tablets</a:t>
            </a:r>
            <a:r>
              <a:rPr lang="en-US" altLang="en-US" dirty="0" smtClean="0">
                <a:latin typeface="Times New Roman" charset="0"/>
                <a:ea typeface="MS PGothic" charset="-128"/>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Times New Roman" charset="0"/>
                <a:ea typeface="MS PGothic" charset="-128"/>
              </a:rPr>
              <a:t>                                      </a:t>
            </a:r>
            <a:r>
              <a:rPr lang="en-US" altLang="en-US" baseline="0" dirty="0" smtClean="0">
                <a:latin typeface="Times New Roman" charset="0"/>
                <a:ea typeface="MS PGothic" charset="-128"/>
              </a:rPr>
              <a:t> v. </a:t>
            </a:r>
            <a:r>
              <a:rPr lang="en-US" altLang="en-US" dirty="0" smtClean="0">
                <a:latin typeface="Times New Roman" charset="0"/>
                <a:ea typeface="MS PGothic" charset="-128"/>
              </a:rPr>
              <a:t>Be sure to verify that the patient is not allergic to ASA or has history</a:t>
            </a:r>
            <a:r>
              <a:rPr lang="en-US" altLang="en-US" baseline="0" dirty="0" smtClean="0">
                <a:latin typeface="Times New Roman" charset="0"/>
                <a:ea typeface="MS PGothic" charset="-128"/>
              </a:rPr>
              <a:t> of internal bleeding, such as stomach ulcer. </a:t>
            </a:r>
            <a:endParaRPr lang="en-IN" altLang="en-US" dirty="0" smtClean="0">
              <a:latin typeface="Times New Roman" charset="0"/>
              <a:ea typeface="MS PGothic" charset="-128"/>
            </a:endParaRPr>
          </a:p>
          <a:p>
            <a:endParaRPr lang="en-IN" altLang="en-US" dirty="0">
              <a:latin typeface="Times New Roman" charset="0"/>
              <a:ea typeface="MS PGothic" charset="-128"/>
            </a:endParaRPr>
          </a:p>
        </p:txBody>
      </p:sp>
      <p:sp>
        <p:nvSpPr>
          <p:cNvPr id="197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9FADD6F-4051-E64A-9374-F5A074188441}" type="slidenum">
              <a:rPr lang="en-US" altLang="en-US" sz="1200"/>
              <a:pPr eaLnBrk="1" hangingPunct="1"/>
              <a:t>57</a:t>
            </a:fld>
            <a:endParaRPr lang="en-US" altLang="en-US" sz="1200"/>
          </a:p>
        </p:txBody>
      </p:sp>
    </p:spTree>
    <p:extLst>
      <p:ext uri="{BB962C8B-B14F-4D97-AF65-F5344CB8AC3E}">
        <p14:creationId xmlns:p14="http://schemas.microsoft.com/office/powerpoint/2010/main" val="1101841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p:spPr>
      </p:sp>
      <p:sp>
        <p:nvSpPr>
          <p:cNvPr id="198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Nitroglycerin</a:t>
            </a:r>
            <a:endParaRPr lang="en-IN" altLang="en-US" dirty="0">
              <a:latin typeface="Times New Roman" charset="0"/>
              <a:ea typeface="MS PGothic" charset="-128"/>
            </a:endParaRPr>
          </a:p>
          <a:p>
            <a:r>
              <a:rPr lang="en-US" altLang="en-US" dirty="0">
                <a:latin typeface="Times New Roman" charset="0"/>
                <a:ea typeface="MS PGothic" charset="-128"/>
              </a:rPr>
              <a:t>	a. Available forms: </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Sublingual pill</a:t>
            </a:r>
            <a:endParaRPr lang="en-IN" altLang="en-US" dirty="0">
              <a:latin typeface="Times New Roman" charset="0"/>
              <a:ea typeface="MS PGothic" charset="-128"/>
            </a:endParaRPr>
          </a:p>
          <a:p>
            <a:r>
              <a:rPr lang="en-US" altLang="en-US" dirty="0">
                <a:latin typeface="Times New Roman" charset="0"/>
                <a:ea typeface="MS PGothic" charset="-128"/>
              </a:rPr>
              <a:t>		ii. Sublingual spray</a:t>
            </a:r>
            <a:endParaRPr lang="en-IN" altLang="en-US" dirty="0">
              <a:latin typeface="Times New Roman" charset="0"/>
              <a:ea typeface="MS PGothic" charset="-128"/>
            </a:endParaRPr>
          </a:p>
          <a:p>
            <a:r>
              <a:rPr lang="en-US" altLang="en-US" dirty="0">
                <a:latin typeface="Times New Roman" charset="0"/>
                <a:ea typeface="MS PGothic" charset="-128"/>
              </a:rPr>
              <a:t>		iii. Skin patch applied to chest               </a:t>
            </a:r>
          </a:p>
        </p:txBody>
      </p:sp>
      <p:sp>
        <p:nvSpPr>
          <p:cNvPr id="198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1B089B5-9C84-C946-933E-893A8EAAEB86}" type="slidenum">
              <a:rPr lang="en-US" altLang="en-US" sz="1200"/>
              <a:pPr eaLnBrk="1" hangingPunct="1"/>
              <a:t>58</a:t>
            </a:fld>
            <a:endParaRPr lang="en-US" altLang="en-US" sz="1200"/>
          </a:p>
        </p:txBody>
      </p:sp>
    </p:spTree>
    <p:extLst>
      <p:ext uri="{BB962C8B-B14F-4D97-AF65-F5344CB8AC3E}">
        <p14:creationId xmlns:p14="http://schemas.microsoft.com/office/powerpoint/2010/main" val="7348280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Mechanism of action: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Relaxes blood vessel wall </a:t>
            </a:r>
            <a:r>
              <a:rPr lang="en-US" altLang="en-US" dirty="0" smtClean="0">
                <a:latin typeface="Times New Roman" charset="0"/>
                <a:ea typeface="MS PGothic" charset="-128"/>
              </a:rPr>
              <a:t>muscles and dilates the coronary arteries</a:t>
            </a:r>
            <a:endParaRPr lang="en-IN" altLang="en-US" dirty="0">
              <a:latin typeface="Times New Roman" charset="0"/>
              <a:ea typeface="MS PGothic" charset="-128"/>
            </a:endParaRPr>
          </a:p>
          <a:p>
            <a:r>
              <a:rPr lang="en-US" altLang="en-US" dirty="0">
                <a:latin typeface="Times New Roman" charset="0"/>
                <a:ea typeface="MS PGothic" charset="-128"/>
              </a:rPr>
              <a:t>	ii. Increases blood flow and oxygen supply to heart</a:t>
            </a:r>
            <a:endParaRPr lang="en-IN" altLang="en-US" dirty="0">
              <a:latin typeface="Times New Roman" charset="0"/>
              <a:ea typeface="MS PGothic" charset="-128"/>
            </a:endParaRPr>
          </a:p>
          <a:p>
            <a:r>
              <a:rPr lang="en-US" altLang="en-US" dirty="0">
                <a:latin typeface="Times New Roman" charset="0"/>
                <a:ea typeface="MS PGothic" charset="-128"/>
              </a:rPr>
              <a:t>	iii. Decreases workload of heart</a:t>
            </a:r>
            <a:endParaRPr lang="en-IN" altLang="en-US" dirty="0">
              <a:latin typeface="Times New Roman" charset="0"/>
              <a:ea typeface="MS PGothic" charset="-128"/>
            </a:endParaRPr>
          </a:p>
          <a:p>
            <a:r>
              <a:rPr lang="en-US" altLang="en-US" dirty="0">
                <a:latin typeface="Times New Roman" charset="0"/>
                <a:ea typeface="MS PGothic" charset="-128"/>
              </a:rPr>
              <a:t>	iv. Dilates blood </a:t>
            </a:r>
            <a:r>
              <a:rPr lang="en-US" altLang="en-US" dirty="0" smtClean="0">
                <a:latin typeface="Times New Roman" charset="0"/>
                <a:ea typeface="MS PGothic" charset="-128"/>
              </a:rPr>
              <a:t>vessels  </a:t>
            </a:r>
            <a:endParaRPr lang="en-IN" altLang="en-US" dirty="0">
              <a:latin typeface="Times New Roman" charset="0"/>
              <a:ea typeface="MS PGothic" charset="-128"/>
            </a:endParaRPr>
          </a:p>
        </p:txBody>
      </p:sp>
      <p:sp>
        <p:nvSpPr>
          <p:cNvPr id="199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C6A35E3-C3E1-9747-86B1-9F7AE65C745D}" type="slidenum">
              <a:rPr lang="en-US" altLang="en-US" sz="1200"/>
              <a:pPr eaLnBrk="1" hangingPunct="1"/>
              <a:t>59</a:t>
            </a:fld>
            <a:endParaRPr lang="en-US" altLang="en-US" sz="1200"/>
          </a:p>
        </p:txBody>
      </p:sp>
    </p:spTree>
    <p:extLst>
      <p:ext uri="{BB962C8B-B14F-4D97-AF65-F5344CB8AC3E}">
        <p14:creationId xmlns:p14="http://schemas.microsoft.com/office/powerpoint/2010/main" val="76363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 </a:t>
            </a:r>
          </a:p>
          <a:p>
            <a:endParaRPr lang="en-US" altLang="en-US" dirty="0">
              <a:latin typeface="Times New Roman" charset="0"/>
              <a:ea typeface="MS PGothic" charset="-128"/>
            </a:endParaRPr>
          </a:p>
          <a:p>
            <a:r>
              <a:rPr lang="en-US" altLang="en-US" dirty="0">
                <a:latin typeface="Times New Roman" charset="0"/>
                <a:ea typeface="MS PGothic" charset="-128"/>
              </a:rPr>
              <a:t>• Thromboembolism </a:t>
            </a:r>
          </a:p>
          <a:p>
            <a:r>
              <a:rPr lang="en-US" altLang="en-US" dirty="0">
                <a:latin typeface="Times New Roman" charset="0"/>
                <a:ea typeface="MS PGothic" charset="-128"/>
              </a:rPr>
              <a:t>• Heart failure </a:t>
            </a:r>
          </a:p>
          <a:p>
            <a:r>
              <a:rPr lang="en-US" altLang="en-US" dirty="0">
                <a:latin typeface="Times New Roman" charset="0"/>
                <a:ea typeface="MS PGothic" charset="-128"/>
              </a:rPr>
              <a:t>• Hypertensive emergencies </a:t>
            </a:r>
          </a:p>
          <a:p>
            <a:endParaRPr lang="en-US" altLang="en-US" dirty="0">
              <a:latin typeface="Times New Roman" charset="0"/>
              <a:ea typeface="MS PGothic" charset="-128"/>
            </a:endParaRPr>
          </a:p>
        </p:txBody>
      </p:sp>
      <p:sp>
        <p:nvSpPr>
          <p:cNvPr id="145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0150127-2072-7143-A6D1-A28359D2D0D0}" type="slidenum">
              <a:rPr lang="en-US" altLang="en-US" sz="1200"/>
              <a:pPr eaLnBrk="1" hangingPunct="1"/>
              <a:t>6</a:t>
            </a:fld>
            <a:endParaRPr lang="en-US" altLang="en-US" sz="1200" dirty="0"/>
          </a:p>
        </p:txBody>
      </p:sp>
    </p:spTree>
    <p:extLst>
      <p:ext uri="{BB962C8B-B14F-4D97-AF65-F5344CB8AC3E}">
        <p14:creationId xmlns:p14="http://schemas.microsoft.com/office/powerpoint/2010/main" val="17250466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a:ln/>
        </p:spPr>
      </p:sp>
      <p:sp>
        <p:nvSpPr>
          <p:cNvPr id="200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Side effects: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Can cause a severe headache</a:t>
            </a:r>
            <a:endParaRPr lang="en-IN" altLang="en-US" dirty="0">
              <a:latin typeface="Times New Roman" charset="0"/>
              <a:ea typeface="MS PGothic" charset="-128"/>
            </a:endParaRPr>
          </a:p>
          <a:p>
            <a:r>
              <a:rPr lang="en-US" altLang="en-US" dirty="0">
                <a:latin typeface="Times New Roman" charset="0"/>
                <a:ea typeface="MS PGothic" charset="-128"/>
              </a:rPr>
              <a:t>	ii. May cause change in patient’s pulse rate (</a:t>
            </a:r>
            <a:r>
              <a:rPr lang="en-US" altLang="en-US" dirty="0" err="1">
                <a:latin typeface="Times New Roman" charset="0"/>
                <a:ea typeface="MS PGothic" charset="-128"/>
              </a:rPr>
              <a:t>eg</a:t>
            </a:r>
            <a:r>
              <a:rPr lang="en-US" altLang="en-US" dirty="0">
                <a:latin typeface="Times New Roman" charset="0"/>
                <a:ea typeface="MS PGothic" charset="-128"/>
              </a:rPr>
              <a:t>, tachycardia or bradycardia</a:t>
            </a:r>
            <a:r>
              <a:rPr lang="en-US" altLang="en-US" dirty="0" smtClean="0">
                <a:latin typeface="Times New Roman" charset="0"/>
                <a:ea typeface="MS PGothic" charset="-128"/>
              </a:rPr>
              <a:t>)</a:t>
            </a:r>
          </a:p>
          <a:p>
            <a:r>
              <a:rPr lang="en-US" altLang="en-US" dirty="0" smtClean="0">
                <a:latin typeface="Times New Roman" charset="0"/>
                <a:ea typeface="MS PGothic" charset="-128"/>
              </a:rPr>
              <a:t>                   iii. Drop in blood pressure due to vasodilation </a:t>
            </a:r>
          </a:p>
          <a:p>
            <a:endParaRPr lang="en-IN" altLang="en-US" dirty="0">
              <a:latin typeface="Times New Roman" charset="0"/>
              <a:ea typeface="MS PGothic" charset="-128"/>
            </a:endParaRPr>
          </a:p>
        </p:txBody>
      </p:sp>
      <p:sp>
        <p:nvSpPr>
          <p:cNvPr id="200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98AA17A-5951-7F4D-80A3-006EB0AD9958}" type="slidenum">
              <a:rPr lang="en-US" altLang="en-US" sz="1200"/>
              <a:pPr eaLnBrk="1" hangingPunct="1"/>
              <a:t>60</a:t>
            </a:fld>
            <a:endParaRPr lang="en-US" altLang="en-US" sz="1200"/>
          </a:p>
        </p:txBody>
      </p:sp>
    </p:spTree>
    <p:extLst>
      <p:ext uri="{BB962C8B-B14F-4D97-AF65-F5344CB8AC3E}">
        <p14:creationId xmlns:p14="http://schemas.microsoft.com/office/powerpoint/2010/main" val="14013720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a:ln/>
        </p:spPr>
      </p:sp>
      <p:sp>
        <p:nvSpPr>
          <p:cNvPr id="201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 d. Contraindications: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After administering nitroglycerin, if the patient’s systolic blood pressure is less than 100 mm Hg, do not administer more medication.</a:t>
            </a:r>
            <a:endParaRPr lang="en-IN" altLang="en-US" dirty="0">
              <a:latin typeface="Times New Roman" charset="0"/>
              <a:ea typeface="MS PGothic" charset="-128"/>
            </a:endParaRPr>
          </a:p>
          <a:p>
            <a:r>
              <a:rPr lang="en-US" altLang="en-US" dirty="0">
                <a:latin typeface="Times New Roman" charset="0"/>
                <a:ea typeface="MS PGothic" charset="-128"/>
              </a:rPr>
              <a:t>	ii. Presence of head injury</a:t>
            </a:r>
            <a:endParaRPr lang="en-IN" altLang="en-US" dirty="0">
              <a:latin typeface="Times New Roman" charset="0"/>
              <a:ea typeface="MS PGothic" charset="-128"/>
            </a:endParaRPr>
          </a:p>
          <a:p>
            <a:r>
              <a:rPr lang="en-US" altLang="en-US" dirty="0">
                <a:latin typeface="Times New Roman" charset="0"/>
                <a:ea typeface="MS PGothic" charset="-128"/>
              </a:rPr>
              <a:t>	iii. Use of erectile dysfunction drugs within 24 to 48 </a:t>
            </a:r>
            <a:r>
              <a:rPr lang="en-US" altLang="en-US" dirty="0" smtClean="0">
                <a:latin typeface="Times New Roman" charset="0"/>
                <a:ea typeface="MS PGothic" charset="-128"/>
              </a:rPr>
              <a:t>hours: common names of ED</a:t>
            </a:r>
            <a:r>
              <a:rPr lang="en-US" altLang="en-US" baseline="0" dirty="0" smtClean="0">
                <a:latin typeface="Times New Roman" charset="0"/>
                <a:ea typeface="MS PGothic" charset="-128"/>
              </a:rPr>
              <a:t> meds are </a:t>
            </a:r>
            <a:r>
              <a:rPr lang="en-US" altLang="en-US" dirty="0" smtClean="0">
                <a:latin typeface="Times New Roman" charset="0"/>
                <a:ea typeface="MS PGothic" charset="-128"/>
              </a:rPr>
              <a:t> Viagra, Cialis, </a:t>
            </a:r>
            <a:r>
              <a:rPr lang="en-US" altLang="en-US" dirty="0" err="1" smtClean="0">
                <a:latin typeface="Times New Roman" charset="0"/>
                <a:ea typeface="MS PGothic" charset="-128"/>
              </a:rPr>
              <a:t>Stendra</a:t>
            </a:r>
            <a:r>
              <a:rPr lang="en-US" altLang="en-US" dirty="0" smtClean="0">
                <a:latin typeface="Times New Roman" charset="0"/>
                <a:ea typeface="MS PGothic" charset="-128"/>
              </a:rPr>
              <a:t>, Levitra, </a:t>
            </a:r>
            <a:r>
              <a:rPr lang="en-US" altLang="en-US" dirty="0" err="1" smtClean="0">
                <a:latin typeface="Times New Roman" charset="0"/>
                <a:ea typeface="MS PGothic" charset="-128"/>
              </a:rPr>
              <a:t>Staxyn</a:t>
            </a:r>
            <a:r>
              <a:rPr lang="en-US" altLang="en-US" dirty="0" smtClean="0">
                <a:latin typeface="Times New Roman" charset="0"/>
                <a:ea typeface="MS PGothic" charset="-128"/>
              </a:rPr>
              <a:t> </a:t>
            </a:r>
            <a:endParaRPr lang="en-IN" altLang="en-US" dirty="0">
              <a:latin typeface="Times New Roman" charset="0"/>
              <a:ea typeface="MS PGothic" charset="-128"/>
            </a:endParaRPr>
          </a:p>
          <a:p>
            <a:r>
              <a:rPr lang="en-US" altLang="en-US" dirty="0" smtClean="0">
                <a:latin typeface="Times New Roman" charset="0"/>
                <a:ea typeface="MS PGothic" charset="-128"/>
              </a:rPr>
              <a:t>,</a:t>
            </a:r>
            <a:r>
              <a:rPr lang="en-US" altLang="en-US" dirty="0">
                <a:latin typeface="Times New Roman" charset="0"/>
                <a:ea typeface="MS PGothic" charset="-128"/>
              </a:rPr>
              <a:t>	iv. Maximum prescribed dose has already been given (usually 3 doses)</a:t>
            </a:r>
            <a:endParaRPr lang="en-IN" altLang="en-US" dirty="0">
              <a:latin typeface="Times New Roman" charset="0"/>
              <a:ea typeface="MS PGothic" charset="-128"/>
            </a:endParaRPr>
          </a:p>
        </p:txBody>
      </p:sp>
      <p:sp>
        <p:nvSpPr>
          <p:cNvPr id="201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84A3618-A3ED-5F4D-83F8-600DCBA640FA}" type="slidenum">
              <a:rPr lang="en-US" altLang="en-US" sz="1200"/>
              <a:pPr eaLnBrk="1" hangingPunct="1"/>
              <a:t>61</a:t>
            </a:fld>
            <a:endParaRPr lang="en-US" altLang="en-US" sz="1200"/>
          </a:p>
        </p:txBody>
      </p:sp>
    </p:spTree>
    <p:extLst>
      <p:ext uri="{BB962C8B-B14F-4D97-AF65-F5344CB8AC3E}">
        <p14:creationId xmlns:p14="http://schemas.microsoft.com/office/powerpoint/2010/main" val="140730787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Administering nitroglycerin</a:t>
            </a:r>
            <a:endParaRPr lang="en-IN" altLang="en-US" dirty="0">
              <a:latin typeface="Times New Roman" charset="0"/>
              <a:ea typeface="MS PGothic" charset="-128"/>
            </a:endParaRPr>
          </a:p>
          <a:p>
            <a:r>
              <a:rPr lang="en-US" altLang="en-US" dirty="0">
                <a:latin typeface="Times New Roman" charset="0"/>
                <a:ea typeface="MS PGothic" charset="-128"/>
              </a:rPr>
              <a:t>	1. Make sure medications are neither expired nor contaminated before administering them to the patient. </a:t>
            </a:r>
            <a:endParaRPr lang="en-IN" altLang="en-US" dirty="0">
              <a:latin typeface="Times New Roman" charset="0"/>
              <a:ea typeface="MS PGothic" charset="-128"/>
            </a:endParaRPr>
          </a:p>
          <a:p>
            <a:r>
              <a:rPr lang="en-US" altLang="en-US" dirty="0">
                <a:latin typeface="Times New Roman" charset="0"/>
                <a:ea typeface="MS PGothic" charset="-128"/>
              </a:rPr>
              <a:t>	2. Make sure prescription medications are prescribed for the patient</a:t>
            </a:r>
            <a:r>
              <a:rPr lang="en-US" altLang="en-US" dirty="0" smtClean="0">
                <a:latin typeface="Times New Roman" charset="0"/>
                <a:ea typeface="MS PGothic" charset="-128"/>
              </a:rPr>
              <a:t>. Patients who have a Rx for Nitro usually take one</a:t>
            </a:r>
            <a:r>
              <a:rPr lang="en-US" altLang="en-US" baseline="0" dirty="0" smtClean="0">
                <a:latin typeface="Times New Roman" charset="0"/>
                <a:ea typeface="MS PGothic" charset="-128"/>
              </a:rPr>
              <a:t> tablet under the tongue</a:t>
            </a:r>
            <a:r>
              <a:rPr lang="en-US" altLang="en-US" dirty="0" smtClean="0">
                <a:latin typeface="Times New Roman" charset="0"/>
                <a:ea typeface="MS PGothic" charset="-128"/>
              </a:rPr>
              <a:t> for angina when rest will not alleviate the pain. If there is no relief within 5 minutes, patients typically are instructed to take a second dose. If that doesn’t work they are told to take a third dose and call for EMS. If the patient has not taken all three</a:t>
            </a:r>
            <a:r>
              <a:rPr lang="en-US" altLang="en-US" baseline="0" dirty="0" smtClean="0">
                <a:latin typeface="Times New Roman" charset="0"/>
                <a:ea typeface="MS PGothic" charset="-128"/>
              </a:rPr>
              <a:t> doses you can help to administer as per your protocols.</a:t>
            </a:r>
          </a:p>
          <a:p>
            <a:r>
              <a:rPr lang="en-US" altLang="en-US" baseline="0" dirty="0" smtClean="0">
                <a:latin typeface="Times New Roman" charset="0"/>
                <a:ea typeface="MS PGothic" charset="-128"/>
              </a:rPr>
              <a:t>                   3.Note that some patients who take it rarely may keep a bottle in their pocket for months not knowing that it may have lost its potency even before its expiration date.</a:t>
            </a:r>
          </a:p>
          <a:p>
            <a:r>
              <a:rPr lang="en-US" altLang="en-US" baseline="0" dirty="0" smtClean="0">
                <a:latin typeface="Times New Roman" charset="0"/>
                <a:ea typeface="MS PGothic" charset="-128"/>
              </a:rPr>
              <a:t>They should feel a “fizzing” sensation under the tongue and the burning sensation and headache that usually accompany a potent nitro tab. </a:t>
            </a:r>
            <a:r>
              <a:rPr lang="en-US" altLang="en-US" b="1" i="1" baseline="0" dirty="0" smtClean="0">
                <a:latin typeface="Times New Roman" charset="0"/>
                <a:ea typeface="MS PGothic" charset="-128"/>
              </a:rPr>
              <a:t>Spray Nitro does not have fizzing feel</a:t>
            </a:r>
            <a:r>
              <a:rPr lang="en-US" altLang="en-US" baseline="0" dirty="0" smtClean="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	3. Wear gloves when administering medication</a:t>
            </a:r>
            <a:r>
              <a:rPr lang="en-US" altLang="en-US" dirty="0" smtClean="0">
                <a:latin typeface="Times New Roman" charset="0"/>
                <a:ea typeface="MS PGothic" charset="-128"/>
              </a:rPr>
              <a:t>. Nitro is easily absorbed through</a:t>
            </a:r>
            <a:r>
              <a:rPr lang="en-US" altLang="en-US" baseline="0" dirty="0" smtClean="0">
                <a:latin typeface="Times New Roman" charset="0"/>
                <a:ea typeface="MS PGothic" charset="-128"/>
              </a:rPr>
              <a:t> the skin.</a:t>
            </a:r>
            <a:endParaRPr lang="en-IN" altLang="en-US" dirty="0">
              <a:latin typeface="Times New Roman" charset="0"/>
              <a:ea typeface="MS PGothic" charset="-128"/>
            </a:endParaRPr>
          </a:p>
          <a:p>
            <a:r>
              <a:rPr lang="en-US" altLang="en-US" dirty="0">
                <a:latin typeface="Times New Roman" charset="0"/>
                <a:ea typeface="MS PGothic" charset="-128"/>
              </a:rPr>
              <a:t>	4. Follow the steps in Skill Drill 16-1.</a:t>
            </a:r>
            <a:endParaRPr lang="en-IN" altLang="en-US" dirty="0">
              <a:latin typeface="Times New Roman" charset="0"/>
              <a:ea typeface="MS PGothic" charset="-128"/>
            </a:endParaRPr>
          </a:p>
        </p:txBody>
      </p:sp>
      <p:sp>
        <p:nvSpPr>
          <p:cNvPr id="202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8548F75-D428-6B43-9ECA-E2E08CA225FB}" type="slidenum">
              <a:rPr lang="en-US" altLang="en-US" sz="1200"/>
              <a:pPr eaLnBrk="1" hangingPunct="1"/>
              <a:t>62</a:t>
            </a:fld>
            <a:endParaRPr lang="en-US" altLang="en-US" sz="1200" dirty="0"/>
          </a:p>
        </p:txBody>
      </p:sp>
    </p:spTree>
    <p:extLst>
      <p:ext uri="{BB962C8B-B14F-4D97-AF65-F5344CB8AC3E}">
        <p14:creationId xmlns:p14="http://schemas.microsoft.com/office/powerpoint/2010/main" val="2385838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VI. Cardiac Monitoring</a:t>
            </a:r>
            <a:endParaRPr lang="en-IN" altLang="en-US" dirty="0">
              <a:latin typeface="Times New Roman" charset="0"/>
              <a:ea typeface="MS PGothic" charset="-128"/>
            </a:endParaRPr>
          </a:p>
          <a:p>
            <a:r>
              <a:rPr lang="en-US" altLang="en-US" dirty="0">
                <a:latin typeface="Times New Roman" charset="0"/>
                <a:ea typeface="MS PGothic" charset="-128"/>
              </a:rPr>
              <a:t>A. For an ECG to be reliable and useful, the electrodes must be placed in consistent positions on each patient.</a:t>
            </a:r>
            <a:endParaRPr lang="en-IN" altLang="en-US" dirty="0">
              <a:latin typeface="Times New Roman" charset="0"/>
              <a:ea typeface="MS PGothic" charset="-128"/>
            </a:endParaRPr>
          </a:p>
          <a:p>
            <a:r>
              <a:rPr lang="en-US" altLang="en-US" dirty="0">
                <a:latin typeface="Times New Roman" charset="0"/>
                <a:ea typeface="MS PGothic" charset="-128"/>
              </a:rPr>
              <a:t>B. Certain basic principles should be followed to achieve the best skin contact and minimize artifact in the signal. </a:t>
            </a:r>
            <a:endParaRPr lang="en-IN" altLang="en-US" dirty="0">
              <a:latin typeface="Times New Roman" charset="0"/>
              <a:ea typeface="MS PGothic" charset="-128"/>
            </a:endParaRPr>
          </a:p>
          <a:p>
            <a:r>
              <a:rPr lang="en-US" altLang="en-US" dirty="0">
                <a:latin typeface="Times New Roman" charset="0"/>
                <a:ea typeface="MS PGothic" charset="-128"/>
              </a:rPr>
              <a:t>	1. Artifact refers to an ECG tracing that is the result of interference, such as patient movement, rather than the heart’s electrical activity. </a:t>
            </a:r>
            <a:endParaRPr lang="en-IN" altLang="en-US" dirty="0">
              <a:latin typeface="Times New Roman" charset="0"/>
              <a:ea typeface="MS PGothic" charset="-128"/>
            </a:endParaRPr>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CFD512B-04C5-F04D-B944-2149D54C3832}" type="slidenum">
              <a:rPr lang="en-US" altLang="en-US" sz="1200"/>
              <a:pPr eaLnBrk="1" hangingPunct="1"/>
              <a:t>63</a:t>
            </a:fld>
            <a:endParaRPr lang="en-US" altLang="en-US" sz="1200" dirty="0"/>
          </a:p>
        </p:txBody>
      </p:sp>
    </p:spTree>
    <p:extLst>
      <p:ext uri="{BB962C8B-B14F-4D97-AF65-F5344CB8AC3E}">
        <p14:creationId xmlns:p14="http://schemas.microsoft.com/office/powerpoint/2010/main" val="5272013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a:ln/>
        </p:spPr>
      </p:sp>
      <p:sp>
        <p:nvSpPr>
          <p:cNvPr id="204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Guiding principles:</a:t>
            </a:r>
            <a:endParaRPr lang="en-IN" altLang="en-US" dirty="0">
              <a:latin typeface="Times New Roman" charset="0"/>
              <a:ea typeface="MS PGothic" charset="-128"/>
            </a:endParaRPr>
          </a:p>
          <a:p>
            <a:r>
              <a:rPr lang="en-US" altLang="en-US" dirty="0">
                <a:latin typeface="Times New Roman" charset="0"/>
                <a:ea typeface="MS PGothic" charset="-128"/>
              </a:rPr>
              <a:t>	1. It may occasionally be necessary to shave body hair from the electrode site. </a:t>
            </a:r>
            <a:r>
              <a:rPr lang="en-US" altLang="en-US" dirty="0" smtClean="0">
                <a:latin typeface="Times New Roman" charset="0"/>
                <a:ea typeface="MS PGothic" charset="-128"/>
              </a:rPr>
              <a:t>Electrodes will rise off the skin</a:t>
            </a:r>
            <a:r>
              <a:rPr lang="en-US" altLang="en-US" baseline="0" dirty="0" smtClean="0">
                <a:latin typeface="Times New Roman" charset="0"/>
                <a:ea typeface="MS PGothic" charset="-128"/>
              </a:rPr>
              <a:t> and stick to the hair.</a:t>
            </a:r>
            <a:endParaRPr lang="en-IN" altLang="en-US" dirty="0">
              <a:latin typeface="Times New Roman" charset="0"/>
              <a:ea typeface="MS PGothic" charset="-128"/>
            </a:endParaRPr>
          </a:p>
          <a:p>
            <a:r>
              <a:rPr lang="en-US" altLang="en-US" dirty="0">
                <a:latin typeface="Times New Roman" charset="0"/>
                <a:ea typeface="MS PGothic" charset="-128"/>
              </a:rPr>
              <a:t>	2. Rub the electrode site briskly with an alcohol swab before application to remove oils and dead tissues from the surface of the skin</a:t>
            </a:r>
            <a:r>
              <a:rPr lang="en-US" altLang="en-US" dirty="0" smtClean="0">
                <a:latin typeface="Times New Roman" charset="0"/>
                <a:ea typeface="MS PGothic" charset="-128"/>
              </a:rPr>
              <a:t>. Wait for it dry. May</a:t>
            </a:r>
            <a:r>
              <a:rPr lang="en-US" altLang="en-US" baseline="0" dirty="0" smtClean="0">
                <a:latin typeface="Times New Roman" charset="0"/>
                <a:ea typeface="MS PGothic" charset="-128"/>
              </a:rPr>
              <a:t> need to be repeated if patient is very sweaty as many</a:t>
            </a:r>
            <a:r>
              <a:rPr lang="en-US" altLang="en-US" dirty="0" smtClean="0">
                <a:latin typeface="Times New Roman" charset="0"/>
                <a:ea typeface="MS PGothic" charset="-128"/>
              </a:rPr>
              <a:t> cardiac patients are.</a:t>
            </a:r>
            <a:endParaRPr lang="en-IN" altLang="en-US" dirty="0">
              <a:latin typeface="Times New Roman" charset="0"/>
              <a:ea typeface="MS PGothic" charset="-128"/>
            </a:endParaRPr>
          </a:p>
          <a:p>
            <a:r>
              <a:rPr lang="en-US" altLang="en-US" dirty="0">
                <a:latin typeface="Times New Roman" charset="0"/>
                <a:ea typeface="MS PGothic" charset="-128"/>
              </a:rPr>
              <a:t>	3. Attach the electrodes to the ECG cables before placement.</a:t>
            </a:r>
            <a:endParaRPr lang="en-IN" altLang="en-US" dirty="0">
              <a:latin typeface="Times New Roman" charset="0"/>
              <a:ea typeface="MS PGothic" charset="-128"/>
            </a:endParaRPr>
          </a:p>
          <a:p>
            <a:r>
              <a:rPr lang="en-US" altLang="en-US" dirty="0">
                <a:latin typeface="Times New Roman" charset="0"/>
                <a:ea typeface="MS PGothic" charset="-128"/>
              </a:rPr>
              <a:t>		a. Confirm that the appropriate electrode now attached to the cable is placed at the correct location on the patient’s chest or limbs.</a:t>
            </a:r>
            <a:endParaRPr lang="en-IN" altLang="en-US" dirty="0">
              <a:latin typeface="Times New Roman" charset="0"/>
              <a:ea typeface="MS PGothic" charset="-128"/>
            </a:endParaRPr>
          </a:p>
        </p:txBody>
      </p:sp>
      <p:sp>
        <p:nvSpPr>
          <p:cNvPr id="204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9CC11C7-D999-E947-8EA9-8B03163A4481}" type="slidenum">
              <a:rPr lang="en-US" altLang="en-US" sz="1200"/>
              <a:pPr eaLnBrk="1" hangingPunct="1"/>
              <a:t>64</a:t>
            </a:fld>
            <a:endParaRPr lang="en-US" altLang="en-US" sz="1200" dirty="0"/>
          </a:p>
        </p:txBody>
      </p:sp>
    </p:spTree>
    <p:extLst>
      <p:ext uri="{BB962C8B-B14F-4D97-AF65-F5344CB8AC3E}">
        <p14:creationId xmlns:p14="http://schemas.microsoft.com/office/powerpoint/2010/main" val="1558812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a:ln/>
        </p:spPr>
      </p:sp>
      <p:sp>
        <p:nvSpPr>
          <p:cNvPr id="205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figures on this slide illustrate the correct placement of ECG electrodes. </a:t>
            </a:r>
          </a:p>
        </p:txBody>
      </p:sp>
      <p:sp>
        <p:nvSpPr>
          <p:cNvPr id="205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79AFC29-E984-594C-9512-BB9F0DE23387}" type="slidenum">
              <a:rPr lang="en-US" altLang="en-US" sz="1200"/>
              <a:pPr eaLnBrk="1" hangingPunct="1"/>
              <a:t>65</a:t>
            </a:fld>
            <a:endParaRPr lang="en-US" altLang="en-US" sz="1200" dirty="0"/>
          </a:p>
        </p:txBody>
      </p:sp>
    </p:spTree>
    <p:extLst>
      <p:ext uri="{BB962C8B-B14F-4D97-AF65-F5344CB8AC3E}">
        <p14:creationId xmlns:p14="http://schemas.microsoft.com/office/powerpoint/2010/main" val="21137879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206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Once all electrodes are in place, switch on the monitor</a:t>
            </a:r>
            <a:r>
              <a:rPr lang="en-US" altLang="en-US" dirty="0" smtClean="0">
                <a:latin typeface="Times New Roman" charset="0"/>
                <a:ea typeface="MS PGothic" charset="-128"/>
              </a:rPr>
              <a:t>.</a:t>
            </a:r>
          </a:p>
          <a:p>
            <a:r>
              <a:rPr lang="en-US" altLang="en-US" dirty="0" smtClean="0">
                <a:latin typeface="Times New Roman" charset="0"/>
                <a:ea typeface="MS PGothic" charset="-128"/>
              </a:rPr>
              <a:t>5. Make sure the patient is supine unless they are in respiratory distress then semi fowler is</a:t>
            </a:r>
            <a:r>
              <a:rPr lang="en-US" altLang="en-US" baseline="0" dirty="0" smtClean="0">
                <a:latin typeface="Times New Roman" charset="0"/>
                <a:ea typeface="MS PGothic" charset="-128"/>
              </a:rPr>
              <a:t> appropriate. Patients arms relaxed or by side, feet uncrossed. </a:t>
            </a:r>
            <a:endParaRPr lang="en-IN" altLang="en-US" dirty="0">
              <a:latin typeface="Times New Roman" charset="0"/>
              <a:ea typeface="MS PGothic" charset="-128"/>
            </a:endParaRPr>
          </a:p>
          <a:p>
            <a:r>
              <a:rPr lang="en-US" altLang="en-US" dirty="0">
                <a:latin typeface="Times New Roman" charset="0"/>
                <a:ea typeface="MS PGothic" charset="-128"/>
              </a:rPr>
              <a:t>	a. Print a sample rhythm strip. </a:t>
            </a:r>
            <a:endParaRPr lang="en-IN" altLang="en-US" dirty="0">
              <a:latin typeface="Times New Roman" charset="0"/>
              <a:ea typeface="MS PGothic" charset="-128"/>
            </a:endParaRPr>
          </a:p>
          <a:p>
            <a:r>
              <a:rPr lang="en-US" altLang="en-US" dirty="0">
                <a:latin typeface="Times New Roman" charset="0"/>
                <a:ea typeface="MS PGothic" charset="-128"/>
              </a:rPr>
              <a:t>	b. If the strip shows any artifact, verify that the electrodes are firmly applied to the skin and the monitor cable is plugged in correctly.</a:t>
            </a:r>
            <a:endParaRPr lang="en-IN" altLang="en-US" dirty="0">
              <a:latin typeface="Times New Roman" charset="0"/>
              <a:ea typeface="MS PGothic" charset="-128"/>
            </a:endParaRPr>
          </a:p>
          <a:p>
            <a:r>
              <a:rPr lang="en-US" altLang="en-US" dirty="0">
                <a:latin typeface="Times New Roman" charset="0"/>
                <a:ea typeface="MS PGothic" charset="-128"/>
              </a:rPr>
              <a:t>6</a:t>
            </a:r>
            <a:r>
              <a:rPr lang="en-US" altLang="en-US" dirty="0" smtClean="0">
                <a:latin typeface="Times New Roman" charset="0"/>
                <a:ea typeface="MS PGothic" charset="-128"/>
              </a:rPr>
              <a:t>.</a:t>
            </a:r>
            <a:r>
              <a:rPr lang="en-US" altLang="en-US" b="1" dirty="0" smtClean="0">
                <a:latin typeface="Times New Roman" charset="0"/>
                <a:ea typeface="MS PGothic" charset="-128"/>
              </a:rPr>
              <a:t> </a:t>
            </a:r>
            <a:r>
              <a:rPr lang="en-US" altLang="en-US" dirty="0">
                <a:latin typeface="Times New Roman" charset="0"/>
                <a:ea typeface="MS PGothic" charset="-128"/>
              </a:rPr>
              <a:t>Follow the steps in Skill Drill 16-2.</a:t>
            </a:r>
            <a:endParaRPr lang="en-IN" altLang="en-US" dirty="0">
              <a:latin typeface="Times New Roman" charset="0"/>
              <a:ea typeface="MS PGothic" charset="-128"/>
            </a:endParaRPr>
          </a:p>
        </p:txBody>
      </p:sp>
      <p:sp>
        <p:nvSpPr>
          <p:cNvPr id="206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5698A05-1ED6-1649-A0F7-434DB2B159B7}" type="slidenum">
              <a:rPr lang="en-US" altLang="en-US" sz="1200"/>
              <a:pPr eaLnBrk="1" hangingPunct="1"/>
              <a:t>66</a:t>
            </a:fld>
            <a:endParaRPr lang="en-US" altLang="en-US" sz="1200" dirty="0"/>
          </a:p>
        </p:txBody>
      </p:sp>
    </p:spTree>
    <p:extLst>
      <p:ext uri="{BB962C8B-B14F-4D97-AF65-F5344CB8AC3E}">
        <p14:creationId xmlns:p14="http://schemas.microsoft.com/office/powerpoint/2010/main" val="61183441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a:ln/>
        </p:spPr>
      </p:sp>
      <p:sp>
        <p:nvSpPr>
          <p:cNvPr id="207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VI. Heart Surgeries and Cardiac Assistive Devices</a:t>
            </a:r>
            <a:endParaRPr lang="en-IN" altLang="en-US" dirty="0">
              <a:latin typeface="Times New Roman" charset="0"/>
              <a:ea typeface="MS PGothic" charset="-128"/>
            </a:endParaRPr>
          </a:p>
          <a:p>
            <a:r>
              <a:rPr lang="en-US" altLang="en-US" dirty="0">
                <a:latin typeface="Times New Roman" charset="0"/>
                <a:ea typeface="MS PGothic" charset="-128"/>
              </a:rPr>
              <a:t>A. Over the last 30 years, hundreds of thousands of open-heart operations have been performed to bypass damaged segments of coronary arteries in the heart.</a:t>
            </a:r>
            <a:endParaRPr lang="en-IN" altLang="en-US" dirty="0">
              <a:latin typeface="Times New Roman" charset="0"/>
              <a:ea typeface="MS PGothic" charset="-128"/>
            </a:endParaRPr>
          </a:p>
          <a:p>
            <a:r>
              <a:rPr lang="en-US" altLang="en-US" dirty="0">
                <a:latin typeface="Times New Roman" charset="0"/>
                <a:ea typeface="MS PGothic" charset="-128"/>
              </a:rPr>
              <a:t>B. In a coronary artery bypass graft, a blood vessel from the chest or leg is sewn directly from the aorta to a coronary artery beyond the point of obstruction.</a:t>
            </a:r>
            <a:endParaRPr lang="en-IN" altLang="en-US" dirty="0">
              <a:latin typeface="Times New Roman" charset="0"/>
              <a:ea typeface="MS PGothic" charset="-128"/>
            </a:endParaRPr>
          </a:p>
          <a:p>
            <a:r>
              <a:rPr lang="en-US" altLang="en-US" dirty="0">
                <a:latin typeface="Times New Roman" charset="0"/>
                <a:ea typeface="MS PGothic" charset="-128"/>
              </a:rPr>
              <a:t>C. Percutaneous transluminal coronary angioplasty involves the following steps:</a:t>
            </a:r>
            <a:endParaRPr lang="en-IN" altLang="en-US" dirty="0">
              <a:latin typeface="Times New Roman" charset="0"/>
              <a:ea typeface="MS PGothic" charset="-128"/>
            </a:endParaRPr>
          </a:p>
          <a:p>
            <a:r>
              <a:rPr lang="en-US" altLang="en-US" dirty="0">
                <a:latin typeface="Times New Roman" charset="0"/>
                <a:ea typeface="MS PGothic" charset="-128"/>
              </a:rPr>
              <a:t>	1. A tiny balloon is attached to the end of a long, thin tube.</a:t>
            </a:r>
            <a:endParaRPr lang="en-IN" altLang="en-US" dirty="0">
              <a:latin typeface="Times New Roman" charset="0"/>
              <a:ea typeface="MS PGothic" charset="-128"/>
            </a:endParaRPr>
          </a:p>
          <a:p>
            <a:r>
              <a:rPr lang="en-US" altLang="en-US" dirty="0">
                <a:latin typeface="Times New Roman" charset="0"/>
                <a:ea typeface="MS PGothic" charset="-128"/>
              </a:rPr>
              <a:t>	2. The tube is </a:t>
            </a:r>
            <a:r>
              <a:rPr lang="en-US" altLang="en-US" dirty="0" smtClean="0">
                <a:latin typeface="Times New Roman" charset="0"/>
                <a:ea typeface="MS PGothic" charset="-128"/>
              </a:rPr>
              <a:t>introduced through the skin into a large artery, usually through the groin, then threaded </a:t>
            </a:r>
            <a:r>
              <a:rPr lang="en-US" altLang="en-US" dirty="0">
                <a:latin typeface="Times New Roman" charset="0"/>
                <a:ea typeface="MS PGothic" charset="-128"/>
              </a:rPr>
              <a:t>into the narrowed coronary </a:t>
            </a:r>
            <a:r>
              <a:rPr lang="en-US" altLang="en-US" dirty="0" smtClean="0">
                <a:latin typeface="Times New Roman" charset="0"/>
                <a:ea typeface="MS PGothic" charset="-128"/>
              </a:rPr>
              <a:t>artery </a:t>
            </a:r>
            <a:r>
              <a:rPr lang="en-US" altLang="en-US" dirty="0">
                <a:latin typeface="Times New Roman" charset="0"/>
                <a:ea typeface="MS PGothic" charset="-128"/>
              </a:rPr>
              <a:t>and inflated.</a:t>
            </a:r>
            <a:endParaRPr lang="en-IN" altLang="en-US" dirty="0">
              <a:latin typeface="Times New Roman" charset="0"/>
              <a:ea typeface="MS PGothic" charset="-128"/>
            </a:endParaRPr>
          </a:p>
          <a:p>
            <a:r>
              <a:rPr lang="en-US" altLang="en-US" dirty="0">
                <a:latin typeface="Times New Roman" charset="0"/>
                <a:ea typeface="MS PGothic" charset="-128"/>
              </a:rPr>
              <a:t>	3. The balloon is then deflated, and the tube and balloon are removed.</a:t>
            </a:r>
            <a:endParaRPr lang="en-IN" altLang="en-US" dirty="0">
              <a:latin typeface="Times New Roman" charset="0"/>
              <a:ea typeface="MS PGothic" charset="-128"/>
            </a:endParaRPr>
          </a:p>
          <a:p>
            <a:r>
              <a:rPr lang="en-US" altLang="en-US" dirty="0">
                <a:latin typeface="Times New Roman" charset="0"/>
                <a:ea typeface="MS PGothic" charset="-128"/>
              </a:rPr>
              <a:t>	4. Sometimes a stent in placed inside the artery. </a:t>
            </a:r>
            <a:r>
              <a:rPr lang="en-US" altLang="en-US" dirty="0" smtClean="0">
                <a:latin typeface="Times New Roman" charset="0"/>
                <a:ea typeface="MS PGothic" charset="-128"/>
              </a:rPr>
              <a:t>The stent is left in place permanently.</a:t>
            </a:r>
            <a:endParaRPr lang="en-IN" altLang="en-US" dirty="0">
              <a:latin typeface="Times New Roman" charset="0"/>
              <a:ea typeface="MS PGothic" charset="-128"/>
            </a:endParaRPr>
          </a:p>
        </p:txBody>
      </p:sp>
      <p:sp>
        <p:nvSpPr>
          <p:cNvPr id="207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30D740C-A8EE-DF45-9EE8-5799B40B6BE6}" type="slidenum">
              <a:rPr lang="en-US" altLang="en-US" sz="1200"/>
              <a:pPr eaLnBrk="1" hangingPunct="1"/>
              <a:t>67</a:t>
            </a:fld>
            <a:endParaRPr lang="en-US" altLang="en-US" sz="1200"/>
          </a:p>
        </p:txBody>
      </p:sp>
    </p:spTree>
    <p:extLst>
      <p:ext uri="{BB962C8B-B14F-4D97-AF65-F5344CB8AC3E}">
        <p14:creationId xmlns:p14="http://schemas.microsoft.com/office/powerpoint/2010/main" val="9493446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a:ln/>
        </p:spPr>
      </p:sp>
      <p:sp>
        <p:nvSpPr>
          <p:cNvPr id="208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endParaRPr lang="en-US" altLang="en-US" dirty="0" smtClean="0">
              <a:latin typeface="Times New Roman" charset="0"/>
              <a:ea typeface="MS PGothic" charset="-128"/>
            </a:endParaRPr>
          </a:p>
          <a:p>
            <a:endParaRPr lang="en-US" altLang="en-US" dirty="0" smtClean="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a:p>
            <a:r>
              <a:rPr lang="en-US" altLang="en-US" dirty="0">
                <a:latin typeface="Times New Roman" charset="0"/>
                <a:ea typeface="MS PGothic" charset="-128"/>
              </a:rPr>
              <a:t>D. Patients who have had a bypass procedure may or may not have a long scar on the chest</a:t>
            </a:r>
            <a:r>
              <a:rPr lang="en-US" altLang="en-US" dirty="0" smtClean="0">
                <a:latin typeface="Times New Roman" charset="0"/>
                <a:ea typeface="MS PGothic" charset="-128"/>
              </a:rPr>
              <a:t>. Newer</a:t>
            </a:r>
            <a:r>
              <a:rPr lang="en-US" altLang="en-US" baseline="0" dirty="0" smtClean="0">
                <a:latin typeface="Times New Roman" charset="0"/>
                <a:ea typeface="MS PGothic" charset="-128"/>
              </a:rPr>
              <a:t> “keyhole” surgical procedures may leave smaller scars.</a:t>
            </a:r>
            <a:endParaRPr lang="en-US" altLang="en-US" dirty="0" smtClean="0">
              <a:latin typeface="Times New Roman" charset="0"/>
              <a:ea typeface="MS PGothic" charset="-128"/>
            </a:endParaRPr>
          </a:p>
          <a:p>
            <a:r>
              <a:rPr lang="en-US" altLang="en-US" dirty="0" smtClean="0">
                <a:latin typeface="Times New Roman" charset="0"/>
                <a:ea typeface="MS PGothic" charset="-128"/>
              </a:rPr>
              <a:t>E</a:t>
            </a:r>
            <a:r>
              <a:rPr lang="en-US" altLang="en-US" dirty="0">
                <a:latin typeface="Times New Roman" charset="0"/>
                <a:ea typeface="MS PGothic" charset="-128"/>
              </a:rPr>
              <a:t>. Treat chest pain in a patient who has had any of these procedures in the same way you would treat chest pain in patients who have not had heart surgery.</a:t>
            </a:r>
            <a:endParaRPr lang="en-IN" altLang="en-US" dirty="0">
              <a:latin typeface="Times New Roman" charset="0"/>
              <a:ea typeface="MS PGothic" charset="-128"/>
            </a:endParaRPr>
          </a:p>
          <a:p>
            <a:r>
              <a:rPr lang="en-US" altLang="en-US" dirty="0">
                <a:latin typeface="Times New Roman" charset="0"/>
                <a:ea typeface="MS PGothic" charset="-128"/>
              </a:rPr>
              <a:t>F. Some people have cardiac pacemakers.</a:t>
            </a:r>
            <a:endParaRPr lang="en-IN" altLang="en-US" dirty="0">
              <a:latin typeface="Times New Roman" charset="0"/>
              <a:ea typeface="MS PGothic" charset="-128"/>
            </a:endParaRPr>
          </a:p>
        </p:txBody>
      </p:sp>
      <p:sp>
        <p:nvSpPr>
          <p:cNvPr id="208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2C9A81A-D5EF-254A-B6B7-A0E39327C5A5}" type="slidenum">
              <a:rPr lang="en-US" altLang="en-US" sz="1200"/>
              <a:pPr eaLnBrk="1" hangingPunct="1"/>
              <a:t>68</a:t>
            </a:fld>
            <a:endParaRPr lang="en-US" altLang="en-US" sz="1200"/>
          </a:p>
        </p:txBody>
      </p:sp>
    </p:spTree>
    <p:extLst>
      <p:ext uri="{BB962C8B-B14F-4D97-AF65-F5344CB8AC3E}">
        <p14:creationId xmlns:p14="http://schemas.microsoft.com/office/powerpoint/2010/main" val="198007361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a:ln/>
        </p:spPr>
      </p:sp>
      <p:sp>
        <p:nvSpPr>
          <p:cNvPr id="209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1. Pacemakers help maintain a regular cardiac rhythm and rate.</a:t>
            </a:r>
            <a:endParaRPr lang="en-IN" altLang="en-US" dirty="0">
              <a:latin typeface="Times New Roman" charset="0"/>
              <a:ea typeface="MS PGothic" charset="-128"/>
            </a:endParaRPr>
          </a:p>
          <a:p>
            <a:r>
              <a:rPr lang="en-US" altLang="en-US" dirty="0">
                <a:latin typeface="Times New Roman" charset="0"/>
                <a:ea typeface="MS PGothic" charset="-128"/>
              </a:rPr>
              <a:t>2. They are inserted when the electrical system of the heart is so damaged that it cannot function properly.</a:t>
            </a:r>
            <a:endParaRPr lang="en-IN" altLang="en-US" dirty="0">
              <a:latin typeface="Times New Roman" charset="0"/>
              <a:ea typeface="MS PGothic" charset="-128"/>
            </a:endParaRPr>
          </a:p>
          <a:p>
            <a:r>
              <a:rPr lang="en-US" altLang="en-US" dirty="0">
                <a:latin typeface="Times New Roman" charset="0"/>
                <a:ea typeface="MS PGothic" charset="-128"/>
              </a:rPr>
              <a:t>3. These battery-powered devices deliver an electrical impulse through wires that are in direct contact with the myocardium</a:t>
            </a:r>
            <a:r>
              <a:rPr lang="en-US" altLang="en-US" dirty="0" smtClean="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4. The generating unit typically resembles a silver dollar and is usually placed under a heavy muscle or fold of skin in the left upper portion of the chest.</a:t>
            </a:r>
            <a:endParaRPr lang="en-IN" altLang="en-US" dirty="0">
              <a:latin typeface="Times New Roman" charset="0"/>
              <a:ea typeface="MS PGothic" charset="-128"/>
            </a:endParaRPr>
          </a:p>
        </p:txBody>
      </p:sp>
      <p:sp>
        <p:nvSpPr>
          <p:cNvPr id="209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5B3430F-3F25-DE49-A04D-449F092CDAD9}" type="slidenum">
              <a:rPr lang="en-US" altLang="en-US" sz="1200"/>
              <a:pPr eaLnBrk="1" hangingPunct="1"/>
              <a:t>69</a:t>
            </a:fld>
            <a:endParaRPr lang="en-US" altLang="en-US" sz="1200"/>
          </a:p>
        </p:txBody>
      </p:sp>
    </p:spTree>
    <p:extLst>
      <p:ext uri="{BB962C8B-B14F-4D97-AF65-F5344CB8AC3E}">
        <p14:creationId xmlns:p14="http://schemas.microsoft.com/office/powerpoint/2010/main" val="1690703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146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 Introduction</a:t>
            </a:r>
            <a:endParaRPr lang="en-IN" altLang="en-US" dirty="0">
              <a:latin typeface="Times New Roman" charset="0"/>
              <a:ea typeface="MS PGothic" charset="-128"/>
            </a:endParaRPr>
          </a:p>
          <a:p>
            <a:r>
              <a:rPr lang="en-US" altLang="en-US" dirty="0">
                <a:latin typeface="Times New Roman" charset="0"/>
                <a:ea typeface="MS PGothic" charset="-128"/>
              </a:rPr>
              <a:t>A. Cardiovascular disease accounts for about 1 of every 3 deaths.</a:t>
            </a:r>
            <a:endParaRPr lang="en-IN" altLang="en-US" dirty="0">
              <a:latin typeface="Times New Roman" charset="0"/>
              <a:ea typeface="MS PGothic" charset="-128"/>
            </a:endParaRPr>
          </a:p>
        </p:txBody>
      </p:sp>
      <p:sp>
        <p:nvSpPr>
          <p:cNvPr id="146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B3EF63D-8096-EA48-AF67-F42D32D01683}" type="slidenum">
              <a:rPr lang="en-US" altLang="en-US" sz="1200"/>
              <a:pPr eaLnBrk="1" hangingPunct="1"/>
              <a:t>7</a:t>
            </a:fld>
            <a:endParaRPr lang="en-US" altLang="en-US" sz="1200" dirty="0"/>
          </a:p>
        </p:txBody>
      </p:sp>
    </p:spTree>
    <p:extLst>
      <p:ext uri="{BB962C8B-B14F-4D97-AF65-F5344CB8AC3E}">
        <p14:creationId xmlns:p14="http://schemas.microsoft.com/office/powerpoint/2010/main" val="182979524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a:ln/>
        </p:spPr>
      </p:sp>
      <p:sp>
        <p:nvSpPr>
          <p:cNvPr id="210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EMTs normally do not need to be concerned about problems with pacemakers.</a:t>
            </a:r>
            <a:endParaRPr lang="en-IN" altLang="en-US" dirty="0">
              <a:latin typeface="Times New Roman" charset="0"/>
              <a:ea typeface="MS PGothic" charset="-128"/>
            </a:endParaRPr>
          </a:p>
          <a:p>
            <a:r>
              <a:rPr lang="en-US" altLang="en-US" dirty="0">
                <a:latin typeface="Times New Roman" charset="0"/>
                <a:ea typeface="MS PGothic" charset="-128"/>
              </a:rPr>
              <a:t>6. When they do not function properly, pacemakers can cause a patient to experience syncope, dizziness, or weakness due to an excessively slow heart rate.</a:t>
            </a:r>
            <a:endParaRPr lang="en-IN" altLang="en-US" dirty="0">
              <a:latin typeface="Times New Roman" charset="0"/>
              <a:ea typeface="MS PGothic" charset="-128"/>
            </a:endParaRPr>
          </a:p>
          <a:p>
            <a:r>
              <a:rPr lang="en-US" altLang="en-US" dirty="0">
                <a:latin typeface="Times New Roman" charset="0"/>
                <a:ea typeface="MS PGothic" charset="-128"/>
              </a:rPr>
              <a:t>7. The pulse will ordinarily be less than 60 beats/min.</a:t>
            </a:r>
            <a:endParaRPr lang="en-IN" altLang="en-US" dirty="0">
              <a:latin typeface="Times New Roman" charset="0"/>
              <a:ea typeface="MS PGothic" charset="-128"/>
            </a:endParaRPr>
          </a:p>
          <a:p>
            <a:r>
              <a:rPr lang="en-US" altLang="en-US" dirty="0">
                <a:latin typeface="Times New Roman" charset="0"/>
                <a:ea typeface="MS PGothic" charset="-128"/>
              </a:rPr>
              <a:t>8. A patient with a malfunctioning pacemaker should be promptly transported to the emergency department.</a:t>
            </a:r>
            <a:endParaRPr lang="en-IN" altLang="en-US" dirty="0">
              <a:latin typeface="Times New Roman" charset="0"/>
              <a:ea typeface="MS PGothic" charset="-128"/>
            </a:endParaRPr>
          </a:p>
          <a:p>
            <a:r>
              <a:rPr lang="en-US" altLang="en-US" dirty="0">
                <a:latin typeface="Times New Roman" charset="0"/>
                <a:ea typeface="MS PGothic" charset="-128"/>
              </a:rPr>
              <a:t>9. When an AED is used, the patches should not be placed directly over the pacemaker.</a:t>
            </a:r>
            <a:endParaRPr lang="en-IN" altLang="en-US" dirty="0">
              <a:latin typeface="Times New Roman" charset="0"/>
              <a:ea typeface="MS PGothic" charset="-128"/>
            </a:endParaRPr>
          </a:p>
        </p:txBody>
      </p:sp>
      <p:sp>
        <p:nvSpPr>
          <p:cNvPr id="210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A031CB5-A82D-1C4A-9DF2-0995CFB99006}" type="slidenum">
              <a:rPr lang="en-US" altLang="en-US" sz="1200"/>
              <a:pPr eaLnBrk="1" hangingPunct="1"/>
              <a:t>70</a:t>
            </a:fld>
            <a:endParaRPr lang="en-US" altLang="en-US" sz="1200"/>
          </a:p>
        </p:txBody>
      </p:sp>
    </p:spTree>
    <p:extLst>
      <p:ext uri="{BB962C8B-B14F-4D97-AF65-F5344CB8AC3E}">
        <p14:creationId xmlns:p14="http://schemas.microsoft.com/office/powerpoint/2010/main" val="1553847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a:ln/>
        </p:spPr>
      </p:sp>
      <p:sp>
        <p:nvSpPr>
          <p:cNvPr id="211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a:t>
            </a:r>
          </a:p>
          <a:p>
            <a:endParaRPr lang="en-US" altLang="en-US" dirty="0">
              <a:latin typeface="Times New Roman" charset="0"/>
              <a:ea typeface="MS PGothic" charset="-128"/>
            </a:endParaRPr>
          </a:p>
          <a:p>
            <a:r>
              <a:rPr lang="en-US" altLang="en-US" dirty="0">
                <a:latin typeface="Times New Roman" charset="0"/>
                <a:ea typeface="MS PGothic" charset="-128"/>
              </a:rPr>
              <a:t>G. Automatic implantable cardiac defibrillators are sometimes used by patients who have survived cardiac arrest due to ventricular fibrillation.</a:t>
            </a:r>
            <a:endParaRPr lang="en-IN" altLang="en-US" dirty="0">
              <a:latin typeface="Times New Roman" charset="0"/>
              <a:ea typeface="MS PGothic" charset="-128"/>
            </a:endParaRPr>
          </a:p>
          <a:p>
            <a:r>
              <a:rPr lang="en-US" altLang="en-US" dirty="0">
                <a:latin typeface="Times New Roman" charset="0"/>
                <a:ea typeface="MS PGothic" charset="-128"/>
              </a:rPr>
              <a:t>	1. These devices </a:t>
            </a:r>
            <a:r>
              <a:rPr lang="en-US" altLang="en-US" dirty="0" smtClean="0">
                <a:latin typeface="Times New Roman" charset="0"/>
                <a:ea typeface="MS PGothic" charset="-128"/>
              </a:rPr>
              <a:t>are attached directly to the heart and continuously </a:t>
            </a:r>
            <a:r>
              <a:rPr lang="en-US" altLang="en-US" dirty="0">
                <a:latin typeface="Times New Roman" charset="0"/>
                <a:ea typeface="MS PGothic" charset="-128"/>
              </a:rPr>
              <a:t>monitor the heart rhythm and deliver shocks as needed.</a:t>
            </a:r>
            <a:endParaRPr lang="en-IN" altLang="en-US" dirty="0">
              <a:latin typeface="Times New Roman" charset="0"/>
              <a:ea typeface="MS PGothic" charset="-128"/>
            </a:endParaRPr>
          </a:p>
          <a:p>
            <a:r>
              <a:rPr lang="en-US" altLang="en-US" dirty="0">
                <a:latin typeface="Times New Roman" charset="0"/>
                <a:ea typeface="MS PGothic" charset="-128"/>
              </a:rPr>
              <a:t>	2. Treat these patients like all other patients having an AMI, including performing CPR and using an AED if the patient goes into cardiac arrest.</a:t>
            </a:r>
            <a:endParaRPr lang="en-IN" altLang="en-US" dirty="0">
              <a:latin typeface="Times New Roman" charset="0"/>
              <a:ea typeface="MS PGothic" charset="-128"/>
            </a:endParaRPr>
          </a:p>
          <a:p>
            <a:r>
              <a:rPr lang="en-US" altLang="en-US" dirty="0">
                <a:latin typeface="Times New Roman" charset="0"/>
                <a:ea typeface="MS PGothic" charset="-128"/>
              </a:rPr>
              <a:t>	3. The electricity from an automatic implantable cardiac defibrillator is so low that it will have no effect on rescuers.</a:t>
            </a:r>
            <a:endParaRPr lang="en-IN" altLang="en-US" dirty="0">
              <a:latin typeface="Times New Roman" charset="0"/>
              <a:ea typeface="MS PGothic" charset="-128"/>
            </a:endParaRPr>
          </a:p>
        </p:txBody>
      </p:sp>
      <p:sp>
        <p:nvSpPr>
          <p:cNvPr id="211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E898EF0-99B4-C04E-BACF-1F6BB6F2310F}" type="slidenum">
              <a:rPr lang="en-US" altLang="en-US" sz="1200"/>
              <a:pPr eaLnBrk="1" hangingPunct="1"/>
              <a:t>71</a:t>
            </a:fld>
            <a:endParaRPr lang="en-US" altLang="en-US" sz="1200"/>
          </a:p>
        </p:txBody>
      </p:sp>
    </p:spTree>
    <p:extLst>
      <p:ext uri="{BB962C8B-B14F-4D97-AF65-F5344CB8AC3E}">
        <p14:creationId xmlns:p14="http://schemas.microsoft.com/office/powerpoint/2010/main" val="2121180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a:ln/>
        </p:spPr>
      </p:sp>
      <p:sp>
        <p:nvSpPr>
          <p:cNvPr id="212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H. External defibrillator vest</a:t>
            </a:r>
            <a:endParaRPr lang="en-IN" altLang="en-US" dirty="0">
              <a:latin typeface="Times New Roman" charset="0"/>
              <a:ea typeface="MS PGothic" charset="-128"/>
            </a:endParaRPr>
          </a:p>
          <a:p>
            <a:r>
              <a:rPr lang="en-US" altLang="en-US" dirty="0">
                <a:latin typeface="Times New Roman" charset="0"/>
                <a:ea typeface="MS PGothic" charset="-128"/>
              </a:rPr>
              <a:t>	1. This device is a vest with built-in monitoring electrodes and defibrillation pads, which is worn by the patient under his or her clothing. </a:t>
            </a:r>
            <a:endParaRPr lang="en-IN" altLang="en-US" dirty="0">
              <a:latin typeface="Times New Roman" charset="0"/>
              <a:ea typeface="MS PGothic" charset="-128"/>
            </a:endParaRPr>
          </a:p>
          <a:p>
            <a:r>
              <a:rPr lang="en-US" altLang="en-US" dirty="0">
                <a:latin typeface="Times New Roman" charset="0"/>
                <a:ea typeface="MS PGothic" charset="-128"/>
              </a:rPr>
              <a:t>	2. The vest is attached to a monitor worn on a belt or hung from a shoulder strap</a:t>
            </a:r>
            <a:r>
              <a:rPr lang="en-US" altLang="en-US" dirty="0" smtClean="0">
                <a:latin typeface="Times New Roman" charset="0"/>
                <a:ea typeface="MS PGothic" charset="-128"/>
              </a:rPr>
              <a:t>.</a:t>
            </a:r>
          </a:p>
          <a:p>
            <a:r>
              <a:rPr lang="en-US" altLang="en-US" dirty="0" smtClean="0">
                <a:latin typeface="Times New Roman" charset="0"/>
                <a:ea typeface="MS PGothic" charset="-128"/>
              </a:rPr>
              <a:t>                   3. The monitor provides a alerts and voice prompts when it recognizes a dangerous rhythm and before a shock is delivered.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4. </a:t>
            </a:r>
            <a:r>
              <a:rPr lang="en-US" altLang="en-US" dirty="0">
                <a:latin typeface="Times New Roman" charset="0"/>
                <a:ea typeface="MS PGothic" charset="-128"/>
              </a:rPr>
              <a:t>This device uses high-energy shocks similar to an AED, so you should avoid contact with the patient if the device warns that it is about to deliver a shock</a:t>
            </a:r>
            <a:r>
              <a:rPr lang="en-US" altLang="en-US" dirty="0" smtClean="0">
                <a:latin typeface="Times New Roman" charset="0"/>
                <a:ea typeface="MS PGothic" charset="-128"/>
              </a:rPr>
              <a:t>.</a:t>
            </a:r>
          </a:p>
          <a:p>
            <a:r>
              <a:rPr lang="en-US" altLang="en-US" dirty="0" smtClean="0">
                <a:latin typeface="Times New Roman" charset="0"/>
                <a:ea typeface="MS PGothic" charset="-128"/>
              </a:rPr>
              <a:t>                   5. Blue gel under the large defibrillation pads indicate that at</a:t>
            </a:r>
            <a:r>
              <a:rPr lang="en-US" altLang="en-US" baseline="0" dirty="0" smtClean="0">
                <a:latin typeface="Times New Roman" charset="0"/>
                <a:ea typeface="MS PGothic" charset="-128"/>
              </a:rPr>
              <a:t> least one shock has been delivered.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6. </a:t>
            </a:r>
            <a:r>
              <a:rPr lang="en-US" altLang="en-US" dirty="0">
                <a:latin typeface="Times New Roman" charset="0"/>
                <a:ea typeface="MS PGothic" charset="-128"/>
              </a:rPr>
              <a:t>The vest should remain in place while CPR is being performed unless it interferes with compressions.</a:t>
            </a:r>
            <a:endParaRPr lang="en-IN" altLang="en-US" dirty="0">
              <a:latin typeface="Times New Roman" charset="0"/>
              <a:ea typeface="MS PGothic" charset="-128"/>
            </a:endParaRPr>
          </a:p>
          <a:p>
            <a:r>
              <a:rPr lang="en-US" altLang="en-US" dirty="0">
                <a:latin typeface="Times New Roman" charset="0"/>
                <a:ea typeface="MS PGothic" charset="-128"/>
              </a:rPr>
              <a:t>		a. If it is necessary to remove the vest, simply remove the battery from the monitor and then remove the vest. </a:t>
            </a:r>
            <a:endParaRPr lang="en-IN" altLang="en-US" dirty="0">
              <a:latin typeface="Times New Roman" charset="0"/>
              <a:ea typeface="MS PGothic" charset="-128"/>
            </a:endParaRPr>
          </a:p>
        </p:txBody>
      </p:sp>
      <p:sp>
        <p:nvSpPr>
          <p:cNvPr id="212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D50FC84-FCA2-1E4A-AF71-3CB74222CB64}" type="slidenum">
              <a:rPr lang="en-US" altLang="en-US" sz="1200"/>
              <a:pPr eaLnBrk="1" hangingPunct="1"/>
              <a:t>72</a:t>
            </a:fld>
            <a:endParaRPr lang="en-US" altLang="en-US" sz="1200"/>
          </a:p>
        </p:txBody>
      </p:sp>
    </p:spTree>
    <p:extLst>
      <p:ext uri="{BB962C8B-B14F-4D97-AF65-F5344CB8AC3E}">
        <p14:creationId xmlns:p14="http://schemas.microsoft.com/office/powerpoint/2010/main" val="24447282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noTextEdit="1"/>
          </p:cNvSpPr>
          <p:nvPr>
            <p:ph type="sldImg"/>
          </p:nvPr>
        </p:nvSpPr>
        <p:spPr>
          <a:ln/>
        </p:spPr>
      </p:sp>
      <p:sp>
        <p:nvSpPr>
          <p:cNvPr id="214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 Left ventricular assist devices (LVADs)</a:t>
            </a:r>
            <a:endParaRPr lang="en-IN" altLang="en-US" dirty="0">
              <a:latin typeface="Times New Roman" charset="0"/>
              <a:ea typeface="MS PGothic" charset="-128"/>
            </a:endParaRPr>
          </a:p>
          <a:p>
            <a:r>
              <a:rPr lang="en-US" altLang="en-US" dirty="0">
                <a:latin typeface="Times New Roman" charset="0"/>
                <a:ea typeface="MS PGothic" charset="-128"/>
              </a:rPr>
              <a:t>	1. These devices are used to enhance the pumping of the left ventricle in patients with severe heart failure or in patients who need a temporary boost due to an MI.</a:t>
            </a:r>
            <a:endParaRPr lang="en-IN" altLang="en-US" dirty="0">
              <a:latin typeface="Times New Roman" charset="0"/>
              <a:ea typeface="MS PGothic" charset="-128"/>
            </a:endParaRPr>
          </a:p>
          <a:p>
            <a:r>
              <a:rPr lang="en-US" altLang="en-US" dirty="0">
                <a:latin typeface="Times New Roman" charset="0"/>
                <a:ea typeface="MS PGothic" charset="-128"/>
              </a:rPr>
              <a:t>	2. May be </a:t>
            </a:r>
            <a:r>
              <a:rPr lang="en-US" altLang="en-US" dirty="0" smtClean="0">
                <a:latin typeface="Times New Roman" charset="0"/>
                <a:ea typeface="MS PGothic" charset="-128"/>
              </a:rPr>
              <a:t>pulsatile,</a:t>
            </a:r>
            <a:r>
              <a:rPr lang="en-US" altLang="en-US" baseline="0" dirty="0" smtClean="0">
                <a:latin typeface="Times New Roman" charset="0"/>
                <a:ea typeface="MS PGothic" charset="-128"/>
              </a:rPr>
              <a:t> meaning they pump the blood in pulsations like the natural heart, </a:t>
            </a:r>
            <a:r>
              <a:rPr lang="en-US" altLang="en-US" dirty="0" smtClean="0">
                <a:latin typeface="Times New Roman" charset="0"/>
                <a:ea typeface="MS PGothic" charset="-128"/>
              </a:rPr>
              <a:t>or continuous,</a:t>
            </a:r>
            <a:r>
              <a:rPr lang="en-US" altLang="en-US" baseline="0" dirty="0" smtClean="0">
                <a:latin typeface="Times New Roman" charset="0"/>
                <a:ea typeface="MS PGothic" charset="-128"/>
              </a:rPr>
              <a:t> in which the patient will not have a palpable pulse.</a:t>
            </a:r>
            <a:r>
              <a:rPr lang="en-US" altLang="en-US" dirty="0" smtClean="0">
                <a:latin typeface="Times New Roman" charset="0"/>
                <a:ea typeface="MS PGothic" charset="-128"/>
              </a:rPr>
              <a:t> </a:t>
            </a:r>
            <a:endParaRPr lang="en-IN" altLang="en-US" dirty="0">
              <a:latin typeface="Times New Roman" charset="0"/>
              <a:ea typeface="MS PGothic" charset="-128"/>
            </a:endParaRPr>
          </a:p>
          <a:p>
            <a:r>
              <a:rPr lang="en-US" altLang="en-US" dirty="0">
                <a:latin typeface="Times New Roman" charset="0"/>
                <a:ea typeface="MS PGothic" charset="-128"/>
              </a:rPr>
              <a:t>	3. The patient or family may be able to tell you more about the device.</a:t>
            </a:r>
            <a:endParaRPr lang="en-IN" altLang="en-US" dirty="0">
              <a:latin typeface="Times New Roman" charset="0"/>
              <a:ea typeface="MS PGothic" charset="-128"/>
            </a:endParaRPr>
          </a:p>
          <a:p>
            <a:r>
              <a:rPr lang="en-US" altLang="en-US" dirty="0">
                <a:latin typeface="Times New Roman" charset="0"/>
                <a:ea typeface="MS PGothic" charset="-128"/>
              </a:rPr>
              <a:t>	4. Unless the device malfunctions, you should not have to deal with it. </a:t>
            </a:r>
            <a:endParaRPr lang="en-IN" altLang="en-US" dirty="0">
              <a:latin typeface="Times New Roman" charset="0"/>
              <a:ea typeface="MS PGothic" charset="-128"/>
            </a:endParaRPr>
          </a:p>
          <a:p>
            <a:r>
              <a:rPr lang="en-US" altLang="en-US" dirty="0">
                <a:latin typeface="Times New Roman" charset="0"/>
                <a:ea typeface="MS PGothic" charset="-128"/>
              </a:rPr>
              <a:t>	5. Contact medical control if there is any doubt in what to do. </a:t>
            </a:r>
            <a:endParaRPr lang="en-IN" altLang="en-US" dirty="0">
              <a:latin typeface="Times New Roman" charset="0"/>
              <a:ea typeface="MS PGothic" charset="-128"/>
            </a:endParaRPr>
          </a:p>
          <a:p>
            <a:r>
              <a:rPr lang="en-US" altLang="en-US" dirty="0">
                <a:latin typeface="Times New Roman" charset="0"/>
                <a:ea typeface="MS PGothic" charset="-128"/>
              </a:rPr>
              <a:t>	6. Transport all LVAD supplies and battery packs with the patient. </a:t>
            </a:r>
            <a:endParaRPr lang="en-IN" altLang="en-US" dirty="0">
              <a:latin typeface="Times New Roman" charset="0"/>
              <a:ea typeface="MS PGothic" charset="-128"/>
            </a:endParaRPr>
          </a:p>
        </p:txBody>
      </p:sp>
      <p:sp>
        <p:nvSpPr>
          <p:cNvPr id="214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C2B7742-156F-AB4F-B244-C2510A71BE29}" type="slidenum">
              <a:rPr lang="en-US" altLang="en-US" sz="1200"/>
              <a:pPr eaLnBrk="1" hangingPunct="1"/>
              <a:t>73</a:t>
            </a:fld>
            <a:endParaRPr lang="en-US" altLang="en-US" sz="1200"/>
          </a:p>
        </p:txBody>
      </p:sp>
    </p:spTree>
    <p:extLst>
      <p:ext uri="{BB962C8B-B14F-4D97-AF65-F5344CB8AC3E}">
        <p14:creationId xmlns:p14="http://schemas.microsoft.com/office/powerpoint/2010/main" val="7185026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a:ln/>
        </p:spPr>
      </p:sp>
      <p:sp>
        <p:nvSpPr>
          <p:cNvPr id="215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VII. Cardiac Arrest</a:t>
            </a:r>
            <a:endParaRPr lang="en-IN" altLang="en-US">
              <a:latin typeface="Times New Roman" charset="0"/>
              <a:ea typeface="MS PGothic" charset="-128"/>
            </a:endParaRPr>
          </a:p>
          <a:p>
            <a:r>
              <a:rPr lang="en-US" altLang="en-US">
                <a:latin typeface="Times New Roman" charset="0"/>
                <a:ea typeface="MS PGothic" charset="-128"/>
              </a:rPr>
              <a:t>A. Cardiac arrest is the complete cessation of cardiac activity—electrical, mechanical, or both.</a:t>
            </a:r>
            <a:endParaRPr lang="en-IN" altLang="en-US">
              <a:latin typeface="Times New Roman" charset="0"/>
              <a:ea typeface="MS PGothic" charset="-128"/>
            </a:endParaRPr>
          </a:p>
          <a:p>
            <a:r>
              <a:rPr lang="en-US" altLang="en-US">
                <a:latin typeface="Times New Roman" charset="0"/>
                <a:ea typeface="MS PGothic" charset="-128"/>
              </a:rPr>
              <a:t>	1. It is indicated in the field by the absence of a carotid pulse.</a:t>
            </a:r>
            <a:endParaRPr lang="en-IN" altLang="en-US">
              <a:latin typeface="Times New Roman" charset="0"/>
              <a:ea typeface="MS PGothic" charset="-128"/>
            </a:endParaRPr>
          </a:p>
          <a:p>
            <a:r>
              <a:rPr lang="en-US" altLang="en-US">
                <a:latin typeface="Times New Roman" charset="0"/>
                <a:ea typeface="MS PGothic" charset="-128"/>
              </a:rPr>
              <a:t>	2. Cardiac arrest was almost always terminal until the advent of CPR and external defibrillation in the 1960s.</a:t>
            </a:r>
            <a:endParaRPr lang="en-IN" altLang="en-US">
              <a:latin typeface="Times New Roman" charset="0"/>
              <a:ea typeface="MS PGothic" charset="-128"/>
            </a:endParaRPr>
          </a:p>
        </p:txBody>
      </p:sp>
      <p:sp>
        <p:nvSpPr>
          <p:cNvPr id="215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F6926E2-E920-074F-9A2C-41EFFC9B8BC3}" type="slidenum">
              <a:rPr lang="en-US" altLang="en-US" sz="1200"/>
              <a:pPr eaLnBrk="1" hangingPunct="1"/>
              <a:t>74</a:t>
            </a:fld>
            <a:endParaRPr lang="en-US" altLang="en-US" sz="1200"/>
          </a:p>
        </p:txBody>
      </p:sp>
    </p:spTree>
    <p:extLst>
      <p:ext uri="{BB962C8B-B14F-4D97-AF65-F5344CB8AC3E}">
        <p14:creationId xmlns:p14="http://schemas.microsoft.com/office/powerpoint/2010/main" val="57337382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a:ln/>
        </p:spPr>
      </p:sp>
      <p:sp>
        <p:nvSpPr>
          <p:cNvPr id="216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B. Automated external defibrillation involves the use of a small computer (an automated external defibrillator [AED]) that analyzes electrical signals from the heart.</a:t>
            </a:r>
            <a:endParaRPr lang="en-IN" altLang="en-US">
              <a:latin typeface="Times New Roman" charset="0"/>
              <a:ea typeface="MS PGothic" charset="-128"/>
            </a:endParaRPr>
          </a:p>
          <a:p>
            <a:r>
              <a:rPr lang="en-US" altLang="en-US">
                <a:latin typeface="Times New Roman" charset="0"/>
                <a:ea typeface="MS PGothic" charset="-128"/>
              </a:rPr>
              <a:t>	1. It identifies ventricular fibrillation and is extremely accurate.</a:t>
            </a:r>
            <a:endParaRPr lang="en-IN" altLang="en-US">
              <a:latin typeface="Times New Roman" charset="0"/>
              <a:ea typeface="MS PGothic" charset="-128"/>
            </a:endParaRPr>
          </a:p>
          <a:p>
            <a:r>
              <a:rPr lang="en-US" altLang="en-US">
                <a:latin typeface="Times New Roman" charset="0"/>
                <a:ea typeface="MS PGothic" charset="-128"/>
              </a:rPr>
              <a:t>	2. It administers a shock to the heart when needed.</a:t>
            </a:r>
            <a:endParaRPr lang="en-IN" altLang="en-US">
              <a:latin typeface="Times New Roman" charset="0"/>
              <a:ea typeface="MS PGothic" charset="-128"/>
            </a:endParaRPr>
          </a:p>
        </p:txBody>
      </p:sp>
      <p:sp>
        <p:nvSpPr>
          <p:cNvPr id="216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C3C0582-4293-C647-8DB3-C58F268752CC}" type="slidenum">
              <a:rPr lang="en-US" altLang="en-US" sz="1200"/>
              <a:pPr eaLnBrk="1" hangingPunct="1"/>
              <a:t>75</a:t>
            </a:fld>
            <a:endParaRPr lang="en-US" altLang="en-US" sz="1200"/>
          </a:p>
        </p:txBody>
      </p:sp>
    </p:spTree>
    <p:extLst>
      <p:ext uri="{BB962C8B-B14F-4D97-AF65-F5344CB8AC3E}">
        <p14:creationId xmlns:p14="http://schemas.microsoft.com/office/powerpoint/2010/main" val="93466865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a:ln/>
        </p:spPr>
      </p:sp>
      <p:sp>
        <p:nvSpPr>
          <p:cNvPr id="217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AEDs come in different models.</a:t>
            </a:r>
            <a:endParaRPr lang="en-IN" altLang="en-US" dirty="0">
              <a:latin typeface="Times New Roman" charset="0"/>
              <a:ea typeface="MS PGothic" charset="-128"/>
            </a:endParaRPr>
          </a:p>
          <a:p>
            <a:r>
              <a:rPr lang="en-US" altLang="en-US" dirty="0">
                <a:latin typeface="Times New Roman" charset="0"/>
                <a:ea typeface="MS PGothic" charset="-128"/>
              </a:rPr>
              <a:t>	a. All models require some operator interaction (</a:t>
            </a:r>
            <a:r>
              <a:rPr lang="en-US" altLang="en-US" dirty="0" err="1">
                <a:latin typeface="Times New Roman" charset="0"/>
                <a:ea typeface="MS PGothic" charset="-128"/>
              </a:rPr>
              <a:t>ie</a:t>
            </a:r>
            <a:r>
              <a:rPr lang="en-US" altLang="en-US" dirty="0">
                <a:latin typeface="Times New Roman" charset="0"/>
                <a:ea typeface="MS PGothic" charset="-128"/>
              </a:rPr>
              <a:t>, applying the pads, turning on the machine).</a:t>
            </a:r>
            <a:endParaRPr lang="en-IN" altLang="en-US" dirty="0">
              <a:latin typeface="Times New Roman" charset="0"/>
              <a:ea typeface="MS PGothic" charset="-128"/>
            </a:endParaRPr>
          </a:p>
          <a:p>
            <a:r>
              <a:rPr lang="en-US" altLang="en-US" dirty="0">
                <a:latin typeface="Times New Roman" charset="0"/>
                <a:ea typeface="MS PGothic" charset="-128"/>
              </a:rPr>
              <a:t>	b. The operator must push a button to deliver an electrical shock.</a:t>
            </a:r>
            <a:endParaRPr lang="en-IN" altLang="en-US" dirty="0">
              <a:latin typeface="Times New Roman" charset="0"/>
              <a:ea typeface="MS PGothic" charset="-128"/>
            </a:endParaRPr>
          </a:p>
          <a:p>
            <a:r>
              <a:rPr lang="en-US" altLang="en-US" dirty="0">
                <a:latin typeface="Times New Roman" charset="0"/>
                <a:ea typeface="MS PGothic" charset="-128"/>
              </a:rPr>
              <a:t>	c. Many use a computer voice synthesizer to advise the EMT which steps to take.</a:t>
            </a:r>
            <a:endParaRPr lang="en-IN" altLang="en-US" dirty="0">
              <a:latin typeface="Times New Roman" charset="0"/>
              <a:ea typeface="MS PGothic" charset="-128"/>
            </a:endParaRPr>
          </a:p>
          <a:p>
            <a:r>
              <a:rPr lang="en-US" altLang="en-US" dirty="0">
                <a:latin typeface="Times New Roman" charset="0"/>
                <a:ea typeface="MS PGothic" charset="-128"/>
              </a:rPr>
              <a:t>	d. </a:t>
            </a:r>
            <a:r>
              <a:rPr lang="en-US" altLang="en-US" dirty="0" smtClean="0">
                <a:latin typeface="Times New Roman" charset="0"/>
                <a:ea typeface="MS PGothic" charset="-128"/>
              </a:rPr>
              <a:t>Even</a:t>
            </a:r>
            <a:r>
              <a:rPr lang="en-US" altLang="en-US" baseline="0" dirty="0" smtClean="0">
                <a:latin typeface="Times New Roman" charset="0"/>
                <a:ea typeface="MS PGothic" charset="-128"/>
              </a:rPr>
              <a:t> though m</a:t>
            </a:r>
            <a:r>
              <a:rPr lang="en-US" altLang="en-US" dirty="0" smtClean="0">
                <a:latin typeface="Times New Roman" charset="0"/>
                <a:ea typeface="MS PGothic" charset="-128"/>
              </a:rPr>
              <a:t>ost </a:t>
            </a:r>
            <a:r>
              <a:rPr lang="en-US" altLang="en-US" dirty="0">
                <a:latin typeface="Times New Roman" charset="0"/>
                <a:ea typeface="MS PGothic" charset="-128"/>
              </a:rPr>
              <a:t>of the AEDs are </a:t>
            </a:r>
            <a:r>
              <a:rPr lang="en-US" altLang="en-US" dirty="0" smtClean="0">
                <a:latin typeface="Times New Roman" charset="0"/>
                <a:ea typeface="MS PGothic" charset="-128"/>
              </a:rPr>
              <a:t>semiautomatic </a:t>
            </a:r>
            <a:r>
              <a:rPr lang="en-US" altLang="en-US" baseline="0" dirty="0" smtClean="0">
                <a:latin typeface="Times New Roman" charset="0"/>
                <a:ea typeface="MS PGothic" charset="-128"/>
              </a:rPr>
              <a:t>, we still use the term </a:t>
            </a:r>
            <a:r>
              <a:rPr lang="en-US" altLang="en-US" i="1" baseline="0" dirty="0" smtClean="0">
                <a:latin typeface="Times New Roman" charset="0"/>
                <a:ea typeface="MS PGothic" charset="-128"/>
              </a:rPr>
              <a:t>Automated External Defibrillator </a:t>
            </a:r>
            <a:r>
              <a:rPr lang="en-US" altLang="en-US" baseline="0" dirty="0" smtClean="0">
                <a:latin typeface="Times New Roman" charset="0"/>
                <a:ea typeface="MS PGothic" charset="-128"/>
              </a:rPr>
              <a:t>(AED) to describe these machines. There are a few Automatic AEDs  out there which will deliver a shock without the operator having to press a button, but all manufacturers now only produce the semiautomatic AEDs.</a:t>
            </a:r>
            <a:endParaRPr lang="en-IN" altLang="en-US" dirty="0">
              <a:latin typeface="Times New Roman" charset="0"/>
              <a:ea typeface="MS PGothic" charset="-128"/>
            </a:endParaRPr>
          </a:p>
        </p:txBody>
      </p:sp>
      <p:sp>
        <p:nvSpPr>
          <p:cNvPr id="217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9530FFF-28A3-3140-B379-A1E5260901F8}" type="slidenum">
              <a:rPr lang="en-US" altLang="en-US" sz="1200"/>
              <a:pPr eaLnBrk="1" hangingPunct="1"/>
              <a:t>76</a:t>
            </a:fld>
            <a:endParaRPr lang="en-US" altLang="en-US" sz="1200"/>
          </a:p>
        </p:txBody>
      </p:sp>
    </p:spTree>
    <p:extLst>
      <p:ext uri="{BB962C8B-B14F-4D97-AF65-F5344CB8AC3E}">
        <p14:creationId xmlns:p14="http://schemas.microsoft.com/office/powerpoint/2010/main" val="1331395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a:ln/>
        </p:spPr>
      </p:sp>
      <p:sp>
        <p:nvSpPr>
          <p:cNvPr id="218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Advantages of AED use include the following:</a:t>
            </a:r>
            <a:endParaRPr lang="en-IN" altLang="en-US" dirty="0">
              <a:latin typeface="Times New Roman" charset="0"/>
              <a:ea typeface="MS PGothic" charset="-128"/>
            </a:endParaRPr>
          </a:p>
          <a:p>
            <a:r>
              <a:rPr lang="en-US" altLang="en-US" dirty="0">
                <a:latin typeface="Times New Roman" charset="0"/>
                <a:ea typeface="MS PGothic" charset="-128"/>
              </a:rPr>
              <a:t>	a. Quick delivery of an electrical </a:t>
            </a:r>
            <a:r>
              <a:rPr lang="en-US" altLang="en-US" dirty="0" smtClean="0">
                <a:latin typeface="Times New Roman" charset="0"/>
                <a:ea typeface="MS PGothic" charset="-128"/>
              </a:rPr>
              <a:t>shock. For a patient in V-Fib,</a:t>
            </a:r>
            <a:r>
              <a:rPr lang="en-US" altLang="en-US" baseline="0" dirty="0" smtClean="0">
                <a:latin typeface="Times New Roman" charset="0"/>
                <a:ea typeface="MS PGothic" charset="-128"/>
              </a:rPr>
              <a:t> it can deliver an electrical shock within one minute of its arrival at the patients side.</a:t>
            </a:r>
            <a:endParaRPr lang="en-IN" altLang="en-US" dirty="0">
              <a:latin typeface="Times New Roman" charset="0"/>
              <a:ea typeface="MS PGothic" charset="-128"/>
            </a:endParaRPr>
          </a:p>
          <a:p>
            <a:r>
              <a:rPr lang="en-US" altLang="en-US" dirty="0">
                <a:latin typeface="Times New Roman" charset="0"/>
                <a:ea typeface="MS PGothic" charset="-128"/>
              </a:rPr>
              <a:t>	b. Easy to </a:t>
            </a:r>
            <a:r>
              <a:rPr lang="en-US" altLang="en-US" dirty="0" smtClean="0">
                <a:latin typeface="Times New Roman" charset="0"/>
                <a:ea typeface="MS PGothic" charset="-128"/>
              </a:rPr>
              <a:t>operate. Voice</a:t>
            </a:r>
            <a:r>
              <a:rPr lang="en-US" altLang="en-US" baseline="0" dirty="0" smtClean="0">
                <a:latin typeface="Times New Roman" charset="0"/>
                <a:ea typeface="MS PGothic" charset="-128"/>
              </a:rPr>
              <a:t> prompts guide you through each step.</a:t>
            </a:r>
            <a:endParaRPr lang="en-IN" altLang="en-US" dirty="0">
              <a:latin typeface="Times New Roman" charset="0"/>
              <a:ea typeface="MS PGothic" charset="-128"/>
            </a:endParaRPr>
          </a:p>
          <a:p>
            <a:r>
              <a:rPr lang="en-US" altLang="en-US" dirty="0">
                <a:latin typeface="Times New Roman" charset="0"/>
                <a:ea typeface="MS PGothic" charset="-128"/>
              </a:rPr>
              <a:t>	c. No need for ALS providers to be on the scene</a:t>
            </a:r>
            <a:endParaRPr lang="en-IN" altLang="en-US" dirty="0">
              <a:latin typeface="Times New Roman" charset="0"/>
              <a:ea typeface="MS PGothic" charset="-128"/>
            </a:endParaRPr>
          </a:p>
          <a:p>
            <a:r>
              <a:rPr lang="en-US" altLang="en-US" dirty="0">
                <a:latin typeface="Times New Roman" charset="0"/>
                <a:ea typeface="MS PGothic" charset="-128"/>
              </a:rPr>
              <a:t>	d. Remote, adhesive defibrillator pads are safe to use</a:t>
            </a:r>
            <a:endParaRPr lang="en-IN" altLang="en-US" dirty="0">
              <a:latin typeface="Times New Roman" charset="0"/>
              <a:ea typeface="MS PGothic" charset="-128"/>
            </a:endParaRPr>
          </a:p>
          <a:p>
            <a:r>
              <a:rPr lang="en-US" altLang="en-US" dirty="0">
                <a:latin typeface="Times New Roman" charset="0"/>
                <a:ea typeface="MS PGothic" charset="-128"/>
              </a:rPr>
              <a:t>	e. Larger pad area than manual paddles, which means that the transmission of electricity is more efficient</a:t>
            </a:r>
            <a:endParaRPr lang="en-IN" altLang="en-US" dirty="0">
              <a:latin typeface="Times New Roman" charset="0"/>
              <a:ea typeface="MS PGothic" charset="-128"/>
            </a:endParaRPr>
          </a:p>
        </p:txBody>
      </p:sp>
      <p:sp>
        <p:nvSpPr>
          <p:cNvPr id="218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C2E761A-3C1B-874B-80D9-0B324CA51E08}" type="slidenum">
              <a:rPr lang="en-US" altLang="en-US" sz="1200"/>
              <a:pPr eaLnBrk="1" hangingPunct="1"/>
              <a:t>77</a:t>
            </a:fld>
            <a:endParaRPr lang="en-US" altLang="en-US" sz="1200"/>
          </a:p>
        </p:txBody>
      </p:sp>
    </p:spTree>
    <p:extLst>
      <p:ext uri="{BB962C8B-B14F-4D97-AF65-F5344CB8AC3E}">
        <p14:creationId xmlns:p14="http://schemas.microsoft.com/office/powerpoint/2010/main" val="214597393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p:cNvSpPr>
            <a:spLocks noGrp="1" noRot="1" noChangeAspect="1" noTextEdit="1"/>
          </p:cNvSpPr>
          <p:nvPr>
            <p:ph type="sldImg"/>
          </p:nvPr>
        </p:nvSpPr>
        <p:spPr>
          <a:ln/>
        </p:spPr>
      </p:sp>
      <p:sp>
        <p:nvSpPr>
          <p:cNvPr id="219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Other considerations when using AEDs include the following:</a:t>
            </a:r>
            <a:endParaRPr lang="en-IN" altLang="en-US" dirty="0">
              <a:latin typeface="Times New Roman" charset="0"/>
              <a:ea typeface="MS PGothic" charset="-128"/>
            </a:endParaRPr>
          </a:p>
          <a:p>
            <a:r>
              <a:rPr lang="en-US" altLang="en-US" dirty="0">
                <a:latin typeface="Times New Roman" charset="0"/>
                <a:ea typeface="MS PGothic" charset="-128"/>
              </a:rPr>
              <a:t>	a. Not all patients in cardiac arrest require electrical shock.</a:t>
            </a:r>
            <a:endParaRPr lang="en-IN" altLang="en-US" dirty="0">
              <a:latin typeface="Times New Roman" charset="0"/>
              <a:ea typeface="MS PGothic" charset="-128"/>
            </a:endParaRPr>
          </a:p>
          <a:p>
            <a:r>
              <a:rPr lang="en-US" altLang="en-US" dirty="0">
                <a:latin typeface="Times New Roman" charset="0"/>
                <a:ea typeface="MS PGothic" charset="-128"/>
              </a:rPr>
              <a:t>	b. All patients in cardiac arrest should be analyzed with an AED; some do not have shockable rhythms.</a:t>
            </a:r>
            <a:endParaRPr lang="en-IN" altLang="en-US" dirty="0">
              <a:latin typeface="Times New Roman" charset="0"/>
              <a:ea typeface="MS PGothic" charset="-128"/>
            </a:endParaRPr>
          </a:p>
          <a:p>
            <a:r>
              <a:rPr lang="en-US" altLang="en-US" dirty="0">
                <a:latin typeface="Times New Roman" charset="0"/>
                <a:ea typeface="MS PGothic" charset="-128"/>
              </a:rPr>
              <a:t>	c. Asystole (</a:t>
            </a:r>
            <a:r>
              <a:rPr lang="en-US" altLang="en-US" dirty="0" err="1">
                <a:latin typeface="Times New Roman" charset="0"/>
                <a:ea typeface="MS PGothic" charset="-128"/>
              </a:rPr>
              <a:t>flatline</a:t>
            </a:r>
            <a:r>
              <a:rPr lang="en-US" altLang="en-US" dirty="0">
                <a:latin typeface="Times New Roman" charset="0"/>
                <a:ea typeface="MS PGothic" charset="-128"/>
              </a:rPr>
              <a:t>) indicates that no electrical activity remains</a:t>
            </a:r>
            <a:r>
              <a:rPr lang="en-US" altLang="en-US" dirty="0" smtClean="0">
                <a:latin typeface="Times New Roman" charset="0"/>
                <a:ea typeface="MS PGothic" charset="-128"/>
              </a:rPr>
              <a:t>. </a:t>
            </a:r>
            <a:endParaRPr lang="en-IN" altLang="en-US" dirty="0">
              <a:latin typeface="Times New Roman" charset="0"/>
              <a:ea typeface="MS PGothic" charset="-128"/>
            </a:endParaRPr>
          </a:p>
          <a:p>
            <a:r>
              <a:rPr lang="en-US" altLang="en-US" dirty="0">
                <a:latin typeface="Times New Roman" charset="0"/>
                <a:ea typeface="MS PGothic" charset="-128"/>
              </a:rPr>
              <a:t>	d. Pulseless electrical activity usually refers to a state of cardiac arrest that exists despite an organized electrical complex.</a:t>
            </a:r>
            <a:endParaRPr lang="en-IN" altLang="en-US" dirty="0">
              <a:latin typeface="Times New Roman" charset="0"/>
              <a:ea typeface="MS PGothic" charset="-128"/>
            </a:endParaRPr>
          </a:p>
        </p:txBody>
      </p:sp>
      <p:sp>
        <p:nvSpPr>
          <p:cNvPr id="219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1FE4D2B-991C-5D41-96E3-D794E48C3238}" type="slidenum">
              <a:rPr lang="en-US" altLang="en-US" sz="1200"/>
              <a:pPr eaLnBrk="1" hangingPunct="1"/>
              <a:t>78</a:t>
            </a:fld>
            <a:endParaRPr lang="en-US" altLang="en-US" sz="1200"/>
          </a:p>
        </p:txBody>
      </p:sp>
    </p:spTree>
    <p:extLst>
      <p:ext uri="{BB962C8B-B14F-4D97-AF65-F5344CB8AC3E}">
        <p14:creationId xmlns:p14="http://schemas.microsoft.com/office/powerpoint/2010/main" val="3961077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Slide Image Placeholder 1"/>
          <p:cNvSpPr>
            <a:spLocks noGrp="1" noRot="1" noChangeAspect="1" noTextEdit="1"/>
          </p:cNvSpPr>
          <p:nvPr>
            <p:ph type="sldImg"/>
          </p:nvPr>
        </p:nvSpPr>
        <p:spPr>
          <a:ln/>
        </p:spPr>
      </p:sp>
      <p:sp>
        <p:nvSpPr>
          <p:cNvPr id="220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7. Early defibrillation is an essential intervention for patients experiencing cardiac arrest.</a:t>
            </a:r>
            <a:endParaRPr lang="en-IN" altLang="en-US" dirty="0">
              <a:latin typeface="Times New Roman" charset="0"/>
              <a:ea typeface="MS PGothic" charset="-128"/>
            </a:endParaRPr>
          </a:p>
          <a:p>
            <a:r>
              <a:rPr lang="en-US" altLang="en-US" dirty="0">
                <a:latin typeface="Times New Roman" charset="0"/>
                <a:ea typeface="MS PGothic" charset="-128"/>
              </a:rPr>
              <a:t>	a. Few patients who experience sudden cardiac arrest outside of a hospital survive unless a rapid sequence of events takes place.</a:t>
            </a:r>
            <a:endParaRPr lang="en-IN" altLang="en-US" dirty="0">
              <a:latin typeface="Times New Roman" charset="0"/>
              <a:ea typeface="MS PGothic" charset="-128"/>
            </a:endParaRPr>
          </a:p>
          <a:p>
            <a:r>
              <a:rPr lang="en-US" altLang="en-US" dirty="0">
                <a:latin typeface="Times New Roman" charset="0"/>
                <a:ea typeface="MS PGothic" charset="-128"/>
              </a:rPr>
              <a:t>	b. Links in the chain of survival include: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Recognition of early warning signs and immediate activation of EMS</a:t>
            </a:r>
            <a:endParaRPr lang="en-IN" altLang="en-US" dirty="0">
              <a:latin typeface="Times New Roman" charset="0"/>
              <a:ea typeface="MS PGothic" charset="-128"/>
            </a:endParaRPr>
          </a:p>
          <a:p>
            <a:r>
              <a:rPr lang="en-US" altLang="en-US" dirty="0">
                <a:latin typeface="Times New Roman" charset="0"/>
                <a:ea typeface="MS PGothic" charset="-128"/>
              </a:rPr>
              <a:t>		ii. Immediate CPR with emphasis on high-quality chest compressions</a:t>
            </a:r>
            <a:endParaRPr lang="en-IN" altLang="en-US" dirty="0">
              <a:latin typeface="Times New Roman" charset="0"/>
              <a:ea typeface="MS PGothic" charset="-128"/>
            </a:endParaRPr>
          </a:p>
          <a:p>
            <a:r>
              <a:rPr lang="en-US" altLang="en-US" dirty="0">
                <a:latin typeface="Times New Roman" charset="0"/>
                <a:ea typeface="MS PGothic" charset="-128"/>
              </a:rPr>
              <a:t>		iii. Rapid defibrillation</a:t>
            </a:r>
            <a:endParaRPr lang="en-IN" altLang="en-US" dirty="0">
              <a:latin typeface="Times New Roman" charset="0"/>
              <a:ea typeface="MS PGothic" charset="-128"/>
            </a:endParaRPr>
          </a:p>
          <a:p>
            <a:r>
              <a:rPr lang="en-US" altLang="en-US" dirty="0">
                <a:latin typeface="Times New Roman" charset="0"/>
                <a:ea typeface="MS PGothic" charset="-128"/>
              </a:rPr>
              <a:t>		iv. Basic and advanced EMS</a:t>
            </a:r>
            <a:endParaRPr lang="en-IN" altLang="en-US" dirty="0">
              <a:latin typeface="Times New Roman" charset="0"/>
              <a:ea typeface="MS PGothic" charset="-128"/>
            </a:endParaRPr>
          </a:p>
          <a:p>
            <a:r>
              <a:rPr lang="en-US" altLang="en-US" dirty="0">
                <a:latin typeface="Times New Roman" charset="0"/>
                <a:ea typeface="MS PGothic" charset="-128"/>
              </a:rPr>
              <a:t>		v. ALS and </a:t>
            </a:r>
            <a:r>
              <a:rPr lang="en-US" altLang="en-US" dirty="0" err="1">
                <a:latin typeface="Times New Roman" charset="0"/>
                <a:ea typeface="MS PGothic" charset="-128"/>
              </a:rPr>
              <a:t>postarrest</a:t>
            </a:r>
            <a:r>
              <a:rPr lang="en-US" altLang="en-US" dirty="0">
                <a:latin typeface="Times New Roman" charset="0"/>
                <a:ea typeface="MS PGothic" charset="-128"/>
              </a:rPr>
              <a:t> care</a:t>
            </a:r>
            <a:endParaRPr lang="en-IN" altLang="en-US" dirty="0">
              <a:latin typeface="Times New Roman" charset="0"/>
              <a:ea typeface="MS PGothic" charset="-128"/>
            </a:endParaRPr>
          </a:p>
        </p:txBody>
      </p:sp>
      <p:sp>
        <p:nvSpPr>
          <p:cNvPr id="220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48E3550-71DF-B84B-94AD-CFAD1910A98D}" type="slidenum">
              <a:rPr lang="en-US" altLang="en-US" sz="1200"/>
              <a:pPr eaLnBrk="1" hangingPunct="1"/>
              <a:t>79</a:t>
            </a:fld>
            <a:endParaRPr lang="en-US" altLang="en-US" sz="1200"/>
          </a:p>
        </p:txBody>
      </p:sp>
    </p:spTree>
    <p:extLst>
      <p:ext uri="{BB962C8B-B14F-4D97-AF65-F5344CB8AC3E}">
        <p14:creationId xmlns:p14="http://schemas.microsoft.com/office/powerpoint/2010/main" val="184388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147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EMS can help reduce deaths by providing the following services: </a:t>
            </a:r>
            <a:endParaRPr lang="en-IN" altLang="en-US" dirty="0">
              <a:latin typeface="Times New Roman" charset="0"/>
              <a:ea typeface="MS PGothic" charset="-128"/>
            </a:endParaRPr>
          </a:p>
          <a:p>
            <a:r>
              <a:rPr lang="en-US" altLang="en-US" dirty="0">
                <a:latin typeface="Times New Roman" charset="0"/>
                <a:ea typeface="MS PGothic" charset="-128"/>
              </a:rPr>
              <a:t>	1. Encouragement of people to follow a healthy lifestyle</a:t>
            </a:r>
            <a:endParaRPr lang="en-IN" altLang="en-US" dirty="0">
              <a:latin typeface="Times New Roman" charset="0"/>
              <a:ea typeface="MS PGothic" charset="-128"/>
            </a:endParaRPr>
          </a:p>
          <a:p>
            <a:r>
              <a:rPr lang="en-US" altLang="en-US" dirty="0">
                <a:latin typeface="Times New Roman" charset="0"/>
                <a:ea typeface="MS PGothic" charset="-128"/>
              </a:rPr>
              <a:t>	2. Early access to medical care</a:t>
            </a:r>
            <a:endParaRPr lang="en-IN" altLang="en-US" dirty="0">
              <a:latin typeface="Times New Roman" charset="0"/>
              <a:ea typeface="MS PGothic" charset="-128"/>
            </a:endParaRPr>
          </a:p>
          <a:p>
            <a:r>
              <a:rPr lang="en-US" altLang="en-US" dirty="0">
                <a:latin typeface="Times New Roman" charset="0"/>
                <a:ea typeface="MS PGothic" charset="-128"/>
              </a:rPr>
              <a:t>	3. More CPR training of laypeople</a:t>
            </a:r>
            <a:endParaRPr lang="en-IN" altLang="en-US" dirty="0">
              <a:latin typeface="Times New Roman" charset="0"/>
              <a:ea typeface="MS PGothic" charset="-128"/>
            </a:endParaRPr>
          </a:p>
          <a:p>
            <a:r>
              <a:rPr lang="en-US" altLang="en-US" dirty="0">
                <a:latin typeface="Times New Roman" charset="0"/>
                <a:ea typeface="MS PGothic" charset="-128"/>
              </a:rPr>
              <a:t>	4. Increased use of evolving technology in dispatch and cardiac arrest response</a:t>
            </a:r>
            <a:endParaRPr lang="en-IN" altLang="en-US" dirty="0">
              <a:latin typeface="Times New Roman" charset="0"/>
              <a:ea typeface="MS PGothic" charset="-128"/>
            </a:endParaRPr>
          </a:p>
        </p:txBody>
      </p:sp>
      <p:sp>
        <p:nvSpPr>
          <p:cNvPr id="147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1CF9583-037A-E84F-90AD-BB57A60EB4C6}" type="slidenum">
              <a:rPr lang="en-US" altLang="en-US" sz="1200"/>
              <a:pPr eaLnBrk="1" hangingPunct="1"/>
              <a:t>8</a:t>
            </a:fld>
            <a:endParaRPr lang="en-US" altLang="en-US" sz="1200" dirty="0"/>
          </a:p>
        </p:txBody>
      </p:sp>
    </p:spTree>
    <p:extLst>
      <p:ext uri="{BB962C8B-B14F-4D97-AF65-F5344CB8AC3E}">
        <p14:creationId xmlns:p14="http://schemas.microsoft.com/office/powerpoint/2010/main" val="140282406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Slide Image Placeholder 1"/>
          <p:cNvSpPr>
            <a:spLocks noGrp="1" noRot="1" noChangeAspect="1" noTextEdit="1"/>
          </p:cNvSpPr>
          <p:nvPr>
            <p:ph type="sldImg"/>
          </p:nvPr>
        </p:nvSpPr>
        <p:spPr>
          <a:ln/>
        </p:spPr>
      </p:sp>
      <p:sp>
        <p:nvSpPr>
          <p:cNvPr id="221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a:t>
            </a:r>
            <a:r>
              <a:rPr lang="en-US" altLang="en-US" dirty="0" smtClean="0">
                <a:latin typeface="Times New Roman" charset="0"/>
                <a:ea typeface="MS PGothic" charset="-128"/>
              </a:rPr>
              <a:t>figure </a:t>
            </a:r>
            <a:r>
              <a:rPr lang="en-US" altLang="en-US" dirty="0">
                <a:latin typeface="Times New Roman" charset="0"/>
                <a:ea typeface="MS PGothic" charset="-128"/>
              </a:rPr>
              <a:t>on this slide illustrates the five links in the chain of survival. </a:t>
            </a:r>
            <a:endParaRPr lang="en-US" altLang="en-US" dirty="0" smtClean="0">
              <a:latin typeface="Times New Roman" charset="0"/>
              <a:ea typeface="MS PGothic" charset="-128"/>
            </a:endParaRPr>
          </a:p>
          <a:p>
            <a:endParaRPr lang="en-US" altLang="en-US" dirty="0" smtClean="0">
              <a:latin typeface="Times New Roman" charset="0"/>
              <a:ea typeface="MS PGothic" charset="-128"/>
            </a:endParaRPr>
          </a:p>
          <a:p>
            <a:r>
              <a:rPr lang="en-US" altLang="en-US" dirty="0" smtClean="0">
                <a:latin typeface="Times New Roman" charset="0"/>
                <a:ea typeface="MS PGothic" charset="-128"/>
              </a:rPr>
              <a:t>If any one of these links in the chain is absent, the patient is more likely to die. For example: few patients</a:t>
            </a:r>
            <a:r>
              <a:rPr lang="en-US" altLang="en-US" baseline="0" dirty="0" smtClean="0">
                <a:latin typeface="Times New Roman" charset="0"/>
                <a:ea typeface="MS PGothic" charset="-128"/>
              </a:rPr>
              <a:t> benefit from defibrillation when more than 10 minutes laps before the first shock is given or if </a:t>
            </a:r>
            <a:r>
              <a:rPr lang="en-US" altLang="en-US" b="0" baseline="0" dirty="0" smtClean="0">
                <a:solidFill>
                  <a:srgbClr val="FF0000"/>
                </a:solidFill>
                <a:latin typeface="Times New Roman" charset="0"/>
                <a:ea typeface="MS PGothic" charset="-128"/>
              </a:rPr>
              <a:t>CPR is not performed in the first 2-3 minutes</a:t>
            </a:r>
            <a:r>
              <a:rPr lang="en-US" altLang="en-US" baseline="0" dirty="0" smtClean="0">
                <a:latin typeface="Times New Roman" charset="0"/>
                <a:ea typeface="MS PGothic" charset="-128"/>
              </a:rPr>
              <a:t>. If all links in the chain are strong, the patient has the best chance to live. The link that best </a:t>
            </a:r>
            <a:r>
              <a:rPr lang="en-US" altLang="en-US" baseline="0" dirty="0" err="1" smtClean="0">
                <a:latin typeface="Times New Roman" charset="0"/>
                <a:ea typeface="MS PGothic" charset="-128"/>
              </a:rPr>
              <a:t>determins</a:t>
            </a:r>
            <a:r>
              <a:rPr lang="en-US" altLang="en-US" baseline="0" dirty="0" smtClean="0">
                <a:latin typeface="Times New Roman" charset="0"/>
                <a:ea typeface="MS PGothic" charset="-128"/>
              </a:rPr>
              <a:t> the chance of survival is the third link-rapid defibrillation. EMTs should be well skilled in performing the middle links 2,3,4.</a:t>
            </a:r>
            <a:endParaRPr lang="en-US" altLang="en-US" dirty="0">
              <a:latin typeface="Times New Roman" charset="0"/>
              <a:ea typeface="MS PGothic" charset="-128"/>
            </a:endParaRPr>
          </a:p>
        </p:txBody>
      </p:sp>
      <p:sp>
        <p:nvSpPr>
          <p:cNvPr id="221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21DB266-E283-ED41-ABC4-3AC8184F18D9}" type="slidenum">
              <a:rPr lang="en-US" altLang="en-US" sz="1200"/>
              <a:pPr eaLnBrk="1" hangingPunct="1"/>
              <a:t>80</a:t>
            </a:fld>
            <a:endParaRPr lang="en-US" altLang="en-US" sz="1200"/>
          </a:p>
        </p:txBody>
      </p:sp>
    </p:spTree>
    <p:extLst>
      <p:ext uri="{BB962C8B-B14F-4D97-AF65-F5344CB8AC3E}">
        <p14:creationId xmlns:p14="http://schemas.microsoft.com/office/powerpoint/2010/main" val="19118818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Slide Image Placeholder 1"/>
          <p:cNvSpPr>
            <a:spLocks noGrp="1" noRot="1" noChangeAspect="1" noTextEdit="1"/>
          </p:cNvSpPr>
          <p:nvPr>
            <p:ph type="sldImg"/>
          </p:nvPr>
        </p:nvSpPr>
        <p:spPr>
          <a:ln/>
        </p:spPr>
      </p:sp>
      <p:sp>
        <p:nvSpPr>
          <p:cNvPr id="222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CPR helps patients in cardiac arrest by prolonging the period during which defibrillation can be effective.</a:t>
            </a:r>
            <a:endParaRPr lang="en-IN" altLang="en-US" dirty="0">
              <a:latin typeface="Times New Roman" charset="0"/>
              <a:ea typeface="MS PGothic" charset="-128"/>
            </a:endParaRPr>
          </a:p>
          <a:p>
            <a:r>
              <a:rPr lang="en-US" altLang="en-US" dirty="0">
                <a:latin typeface="Times New Roman" charset="0"/>
                <a:ea typeface="MS PGothic" charset="-128"/>
              </a:rPr>
              <a:t>d. Rapid defibrillation has successfully resuscitated many patients in cardiac arrest due to ventricular fibrillation.</a:t>
            </a:r>
            <a:endParaRPr lang="en-IN" altLang="en-US" dirty="0">
              <a:latin typeface="Times New Roman" charset="0"/>
              <a:ea typeface="MS PGothic" charset="-128"/>
            </a:endParaRPr>
          </a:p>
          <a:p>
            <a:r>
              <a:rPr lang="en-US" altLang="en-US" dirty="0">
                <a:latin typeface="Times New Roman" charset="0"/>
                <a:ea typeface="MS PGothic" charset="-128"/>
              </a:rPr>
              <a:t>e. Defibrillation works best if it takes place within 2 minutes of the onset of the cardiac arrest.</a:t>
            </a:r>
            <a:endParaRPr lang="en-IN" altLang="en-US" dirty="0">
              <a:latin typeface="Times New Roman" charset="0"/>
              <a:ea typeface="MS PGothic" charset="-128"/>
            </a:endParaRPr>
          </a:p>
          <a:p>
            <a:r>
              <a:rPr lang="en-US" altLang="en-US" dirty="0">
                <a:latin typeface="Times New Roman" charset="0"/>
                <a:ea typeface="MS PGothic" charset="-128"/>
              </a:rPr>
              <a:t>f. Nontraditional first responders are being trained to use AED</a:t>
            </a:r>
            <a:r>
              <a:rPr lang="en-US" altLang="en-US" dirty="0" smtClean="0">
                <a:latin typeface="Times New Roman" charset="0"/>
                <a:ea typeface="MS PGothic" charset="-128"/>
              </a:rPr>
              <a:t>. These responders include law enforcement, security </a:t>
            </a:r>
            <a:r>
              <a:rPr lang="en-US" altLang="en-US" dirty="0" err="1" smtClean="0">
                <a:latin typeface="Times New Roman" charset="0"/>
                <a:ea typeface="MS PGothic" charset="-128"/>
              </a:rPr>
              <a:t>persnnel</a:t>
            </a:r>
            <a:r>
              <a:rPr lang="en-US" altLang="en-US" dirty="0" smtClean="0">
                <a:latin typeface="Times New Roman" charset="0"/>
                <a:ea typeface="MS PGothic" charset="-128"/>
              </a:rPr>
              <a:t>, </a:t>
            </a:r>
            <a:r>
              <a:rPr lang="en-US" altLang="en-US" dirty="0" err="1" smtClean="0">
                <a:latin typeface="Times New Roman" charset="0"/>
                <a:ea typeface="MS PGothic" charset="-128"/>
              </a:rPr>
              <a:t>lifegurads</a:t>
            </a:r>
            <a:r>
              <a:rPr lang="en-US" altLang="en-US" dirty="0" smtClean="0">
                <a:latin typeface="Times New Roman" charset="0"/>
                <a:ea typeface="MS PGothic" charset="-128"/>
              </a:rPr>
              <a:t>, </a:t>
            </a:r>
            <a:r>
              <a:rPr lang="en-US" altLang="en-US" dirty="0" err="1" smtClean="0">
                <a:latin typeface="Times New Roman" charset="0"/>
                <a:ea typeface="MS PGothic" charset="-128"/>
              </a:rPr>
              <a:t>maintainance</a:t>
            </a:r>
            <a:r>
              <a:rPr lang="en-US" altLang="en-US" dirty="0" smtClean="0">
                <a:latin typeface="Times New Roman" charset="0"/>
                <a:ea typeface="MS PGothic" charset="-128"/>
              </a:rPr>
              <a:t> workers, flight attendants. </a:t>
            </a:r>
            <a:endParaRPr lang="en-IN" altLang="en-US" dirty="0">
              <a:latin typeface="Times New Roman" charset="0"/>
              <a:ea typeface="MS PGothic" charset="-128"/>
            </a:endParaRPr>
          </a:p>
        </p:txBody>
      </p:sp>
      <p:sp>
        <p:nvSpPr>
          <p:cNvPr id="222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A058B5F-AF50-074B-B9B3-5BF2B27C2406}" type="slidenum">
              <a:rPr lang="en-US" altLang="en-US" sz="1200"/>
              <a:pPr eaLnBrk="1" hangingPunct="1"/>
              <a:t>81</a:t>
            </a:fld>
            <a:endParaRPr lang="en-US" altLang="en-US" sz="1200"/>
          </a:p>
        </p:txBody>
      </p:sp>
    </p:spTree>
    <p:extLst>
      <p:ext uri="{BB962C8B-B14F-4D97-AF65-F5344CB8AC3E}">
        <p14:creationId xmlns:p14="http://schemas.microsoft.com/office/powerpoint/2010/main" val="66428938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Slide Image Placeholder 1"/>
          <p:cNvSpPr>
            <a:spLocks noGrp="1" noRot="1" noChangeAspect="1" noTextEdit="1"/>
          </p:cNvSpPr>
          <p:nvPr>
            <p:ph type="sldImg"/>
          </p:nvPr>
        </p:nvSpPr>
        <p:spPr>
          <a:ln/>
        </p:spPr>
      </p:sp>
      <p:sp>
        <p:nvSpPr>
          <p:cNvPr id="223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8. The final step in the chain of survival is ALS and postarrest care. </a:t>
            </a:r>
            <a:endParaRPr lang="en-IN" altLang="en-US">
              <a:latin typeface="Times New Roman" charset="0"/>
              <a:ea typeface="MS PGothic" charset="-128"/>
            </a:endParaRPr>
          </a:p>
          <a:p>
            <a:r>
              <a:rPr lang="en-US" altLang="en-US">
                <a:latin typeface="Times New Roman" charset="0"/>
                <a:ea typeface="MS PGothic" charset="-128"/>
              </a:rPr>
              <a:t>	a. Continue ventilation at less than 12 breaths/min to achieve an ETCO</a:t>
            </a:r>
            <a:r>
              <a:rPr lang="en-US" altLang="en-US" baseline="-25000">
                <a:latin typeface="Times New Roman" charset="0"/>
                <a:ea typeface="MS PGothic" charset="-128"/>
              </a:rPr>
              <a:t>2 </a:t>
            </a:r>
            <a:r>
              <a:rPr lang="en-US" altLang="en-US">
                <a:latin typeface="Times New Roman" charset="0"/>
                <a:ea typeface="MS PGothic" charset="-128"/>
              </a:rPr>
              <a:t>of 35 to 40 mm Hg.</a:t>
            </a:r>
            <a:endParaRPr lang="en-IN" altLang="en-US">
              <a:latin typeface="Times New Roman" charset="0"/>
              <a:ea typeface="MS PGothic" charset="-128"/>
            </a:endParaRPr>
          </a:p>
          <a:p>
            <a:r>
              <a:rPr lang="en-US" altLang="en-US">
                <a:latin typeface="Times New Roman" charset="0"/>
                <a:ea typeface="MS PGothic" charset="-128"/>
              </a:rPr>
              <a:t>	b. Maintain oxygen saturation between 94% and 99%</a:t>
            </a:r>
            <a:endParaRPr lang="en-IN" altLang="en-US">
              <a:latin typeface="Times New Roman" charset="0"/>
              <a:ea typeface="MS PGothic" charset="-128"/>
            </a:endParaRPr>
          </a:p>
          <a:p>
            <a:r>
              <a:rPr lang="en-US" altLang="en-US">
                <a:latin typeface="Times New Roman" charset="0"/>
                <a:ea typeface="MS PGothic" charset="-128"/>
              </a:rPr>
              <a:t>	c. Assure blood pressure is above 90 mm Hg.</a:t>
            </a:r>
            <a:endParaRPr lang="en-IN" altLang="en-US">
              <a:latin typeface="Times New Roman" charset="0"/>
              <a:ea typeface="MS PGothic" charset="-128"/>
            </a:endParaRPr>
          </a:p>
          <a:p>
            <a:r>
              <a:rPr lang="en-US" altLang="en-US">
                <a:latin typeface="Times New Roman" charset="0"/>
                <a:ea typeface="MS PGothic" charset="-128"/>
              </a:rPr>
              <a:t>	d. Maintain glucose levels in the patient who is hypoglycemic.</a:t>
            </a:r>
            <a:endParaRPr lang="en-IN" altLang="en-US">
              <a:latin typeface="Times New Roman" charset="0"/>
              <a:ea typeface="MS PGothic" charset="-128"/>
            </a:endParaRPr>
          </a:p>
          <a:p>
            <a:r>
              <a:rPr lang="en-US" altLang="en-US">
                <a:latin typeface="Times New Roman" charset="0"/>
                <a:ea typeface="MS PGothic" charset="-128"/>
              </a:rPr>
              <a:t>	e. It also includes cardiopulmonary and neurologic support at the hospital as well as other advanced assessment techniques and interventions when indicated. </a:t>
            </a:r>
            <a:endParaRPr lang="en-IN" altLang="en-US">
              <a:latin typeface="Times New Roman" charset="0"/>
              <a:ea typeface="MS PGothic" charset="-128"/>
            </a:endParaRPr>
          </a:p>
        </p:txBody>
      </p:sp>
      <p:sp>
        <p:nvSpPr>
          <p:cNvPr id="223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A108F61-D002-B443-8C4A-017ABFDEC08C}" type="slidenum">
              <a:rPr lang="en-US" altLang="en-US" sz="1200"/>
              <a:pPr eaLnBrk="1" hangingPunct="1"/>
              <a:t>82</a:t>
            </a:fld>
            <a:endParaRPr lang="en-US" altLang="en-US" sz="1200"/>
          </a:p>
        </p:txBody>
      </p:sp>
    </p:spTree>
    <p:extLst>
      <p:ext uri="{BB962C8B-B14F-4D97-AF65-F5344CB8AC3E}">
        <p14:creationId xmlns:p14="http://schemas.microsoft.com/office/powerpoint/2010/main" val="209166297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a:ln/>
        </p:spPr>
      </p:sp>
      <p:sp>
        <p:nvSpPr>
          <p:cNvPr id="224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9. When integrating the AED and CPR into patient care, keep the following in mind:</a:t>
            </a:r>
            <a:endParaRPr lang="en-IN" altLang="en-US" dirty="0">
              <a:latin typeface="Times New Roman" charset="0"/>
              <a:ea typeface="MS PGothic" charset="-128"/>
            </a:endParaRPr>
          </a:p>
          <a:p>
            <a:r>
              <a:rPr lang="en-US" altLang="en-US" dirty="0">
                <a:latin typeface="Times New Roman" charset="0"/>
                <a:ea typeface="MS PGothic" charset="-128"/>
              </a:rPr>
              <a:t>	a. It is important to work the AED and CPR in </a:t>
            </a:r>
            <a:r>
              <a:rPr lang="en-US" altLang="en-US" dirty="0" smtClean="0">
                <a:latin typeface="Times New Roman" charset="0"/>
                <a:ea typeface="MS PGothic" charset="-128"/>
              </a:rPr>
              <a:t>sequence.</a:t>
            </a:r>
            <a:endParaRPr lang="en-IN" altLang="en-US" dirty="0">
              <a:latin typeface="Times New Roman" charset="0"/>
              <a:ea typeface="MS PGothic" charset="-128"/>
            </a:endParaRPr>
          </a:p>
          <a:p>
            <a:r>
              <a:rPr lang="en-US" altLang="en-US" dirty="0">
                <a:latin typeface="Times New Roman" charset="0"/>
                <a:ea typeface="MS PGothic" charset="-128"/>
              </a:rPr>
              <a:t>	b. </a:t>
            </a:r>
            <a:r>
              <a:rPr lang="en-US" altLang="en-US" dirty="0" smtClean="0">
                <a:latin typeface="Times New Roman" charset="0"/>
                <a:ea typeface="MS PGothic" charset="-128"/>
              </a:rPr>
              <a:t>Only apply an AED to a pulseless, unresponsive patient.</a:t>
            </a:r>
          </a:p>
          <a:p>
            <a:r>
              <a:rPr lang="en-US" altLang="en-US" dirty="0" smtClean="0">
                <a:latin typeface="Times New Roman" charset="0"/>
                <a:ea typeface="MS PGothic" charset="-128"/>
              </a:rPr>
              <a:t>                   c.</a:t>
            </a:r>
            <a:r>
              <a:rPr lang="en-US" altLang="en-US" baseline="0" dirty="0" smtClean="0">
                <a:latin typeface="Times New Roman" charset="0"/>
                <a:ea typeface="MS PGothic" charset="-128"/>
              </a:rPr>
              <a:t> </a:t>
            </a:r>
            <a:r>
              <a:rPr lang="en-US" altLang="en-US" dirty="0" smtClean="0">
                <a:latin typeface="Times New Roman" charset="0"/>
                <a:ea typeface="MS PGothic" charset="-128"/>
              </a:rPr>
              <a:t>Do </a:t>
            </a:r>
            <a:r>
              <a:rPr lang="en-US" altLang="en-US" dirty="0">
                <a:latin typeface="Times New Roman" charset="0"/>
                <a:ea typeface="MS PGothic" charset="-128"/>
              </a:rPr>
              <a:t>not touch the patient while the AED is analyzing the heart rhythm and delivering shocks.</a:t>
            </a:r>
            <a:endParaRPr lang="en-IN" altLang="en-US" dirty="0">
              <a:latin typeface="Times New Roman" charset="0"/>
              <a:ea typeface="MS PGothic" charset="-128"/>
            </a:endParaRPr>
          </a:p>
          <a:p>
            <a:r>
              <a:rPr lang="en-US" altLang="en-US" dirty="0">
                <a:latin typeface="Times New Roman" charset="0"/>
                <a:ea typeface="MS PGothic" charset="-128"/>
              </a:rPr>
              <a:t>	c. CPR must stop while the AED is performing its job.</a:t>
            </a:r>
            <a:endParaRPr lang="en-IN" altLang="en-US" dirty="0">
              <a:latin typeface="Times New Roman" charset="0"/>
              <a:ea typeface="MS PGothic" charset="-128"/>
            </a:endParaRPr>
          </a:p>
        </p:txBody>
      </p:sp>
      <p:sp>
        <p:nvSpPr>
          <p:cNvPr id="224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7AD3D56-4FC9-7D4E-B54A-9EB5B8FF0E2A}" type="slidenum">
              <a:rPr lang="en-US" altLang="en-US" sz="1200"/>
              <a:pPr eaLnBrk="1" hangingPunct="1"/>
              <a:t>83</a:t>
            </a:fld>
            <a:endParaRPr lang="en-US" altLang="en-US" sz="1200"/>
          </a:p>
        </p:txBody>
      </p:sp>
    </p:spTree>
    <p:extLst>
      <p:ext uri="{BB962C8B-B14F-4D97-AF65-F5344CB8AC3E}">
        <p14:creationId xmlns:p14="http://schemas.microsoft.com/office/powerpoint/2010/main" val="27231943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p:cNvSpPr>
            <a:spLocks noGrp="1" noRot="1" noChangeAspect="1" noTextEdit="1"/>
          </p:cNvSpPr>
          <p:nvPr>
            <p:ph type="sldImg"/>
          </p:nvPr>
        </p:nvSpPr>
        <p:spPr>
          <a:ln/>
        </p:spPr>
      </p:sp>
      <p:sp>
        <p:nvSpPr>
          <p:cNvPr id="225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10. AED maintenance is important.</a:t>
            </a:r>
            <a:endParaRPr lang="en-IN" altLang="en-US" dirty="0">
              <a:latin typeface="Times New Roman" charset="0"/>
              <a:ea typeface="MS PGothic" charset="-128"/>
            </a:endParaRPr>
          </a:p>
          <a:p>
            <a:r>
              <a:rPr lang="en-US" altLang="en-US" dirty="0">
                <a:latin typeface="Times New Roman" charset="0"/>
                <a:ea typeface="MS PGothic" charset="-128"/>
              </a:rPr>
              <a:t>	a. Become familiar with the maintenance procedures required for the brand of AED your service uses.</a:t>
            </a:r>
            <a:endParaRPr lang="en-IN" altLang="en-US" dirty="0">
              <a:latin typeface="Times New Roman" charset="0"/>
              <a:ea typeface="MS PGothic" charset="-128"/>
            </a:endParaRPr>
          </a:p>
          <a:p>
            <a:r>
              <a:rPr lang="en-US" altLang="en-US" dirty="0">
                <a:latin typeface="Times New Roman" charset="0"/>
                <a:ea typeface="MS PGothic" charset="-128"/>
              </a:rPr>
              <a:t>	b. Read the operator’s manual.</a:t>
            </a:r>
            <a:endParaRPr lang="en-IN" altLang="en-US" dirty="0">
              <a:latin typeface="Times New Roman" charset="0"/>
              <a:ea typeface="MS PGothic" charset="-128"/>
            </a:endParaRPr>
          </a:p>
          <a:p>
            <a:r>
              <a:rPr lang="en-US" altLang="en-US" dirty="0">
                <a:latin typeface="Times New Roman" charset="0"/>
                <a:ea typeface="MS PGothic" charset="-128"/>
              </a:rPr>
              <a:t>	c. Three most common errors in using certain AEDS: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Failure of the machine to shock fine V fib</a:t>
            </a:r>
            <a:endParaRPr lang="en-IN" altLang="en-US" dirty="0">
              <a:latin typeface="Times New Roman" charset="0"/>
              <a:ea typeface="MS PGothic" charset="-128"/>
            </a:endParaRPr>
          </a:p>
          <a:p>
            <a:r>
              <a:rPr lang="en-US" altLang="en-US" dirty="0">
                <a:latin typeface="Times New Roman" charset="0"/>
                <a:ea typeface="MS PGothic" charset="-128"/>
              </a:rPr>
              <a:t>		ii. Applying the AED to a patient who is moving, squirming, or being transported</a:t>
            </a:r>
            <a:endParaRPr lang="en-IN" altLang="en-US" dirty="0">
              <a:latin typeface="Times New Roman" charset="0"/>
              <a:ea typeface="MS PGothic" charset="-128"/>
            </a:endParaRPr>
          </a:p>
          <a:p>
            <a:r>
              <a:rPr lang="en-US" altLang="en-US" dirty="0">
                <a:latin typeface="Times New Roman" charset="0"/>
                <a:ea typeface="MS PGothic" charset="-128"/>
              </a:rPr>
              <a:t>		iii. Turning off the AED before analysis or shock is complete.</a:t>
            </a:r>
            <a:endParaRPr lang="en-IN" altLang="en-US" dirty="0">
              <a:latin typeface="Times New Roman" charset="0"/>
              <a:ea typeface="MS PGothic" charset="-128"/>
            </a:endParaRPr>
          </a:p>
          <a:p>
            <a:r>
              <a:rPr lang="en-US" altLang="en-US" dirty="0">
                <a:latin typeface="Times New Roman" charset="0"/>
                <a:ea typeface="MS PGothic" charset="-128"/>
              </a:rPr>
              <a:t>	d. Operator errors include: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Failing to apply the AED to a patient in cardiac arrest</a:t>
            </a:r>
            <a:endParaRPr lang="en-IN" altLang="en-US" dirty="0">
              <a:latin typeface="Times New Roman" charset="0"/>
              <a:ea typeface="MS PGothic" charset="-128"/>
            </a:endParaRPr>
          </a:p>
          <a:p>
            <a:r>
              <a:rPr lang="en-US" altLang="en-US" dirty="0">
                <a:latin typeface="Times New Roman" charset="0"/>
                <a:ea typeface="MS PGothic" charset="-128"/>
              </a:rPr>
              <a:t>		ii. Not pushing the analyze or shock buttons when the machine advises you to do so</a:t>
            </a:r>
            <a:endParaRPr lang="en-IN" altLang="en-US" dirty="0">
              <a:latin typeface="Times New Roman" charset="0"/>
              <a:ea typeface="MS PGothic" charset="-128"/>
            </a:endParaRPr>
          </a:p>
          <a:p>
            <a:r>
              <a:rPr lang="en-US" altLang="en-US" dirty="0">
                <a:latin typeface="Times New Roman" charset="0"/>
                <a:ea typeface="MS PGothic" charset="-128"/>
              </a:rPr>
              <a:t>		iii. Pushing the power button instead of pushing the shock button when a shock is advised.</a:t>
            </a:r>
            <a:endParaRPr lang="en-IN" altLang="en-US" dirty="0">
              <a:latin typeface="Times New Roman" charset="0"/>
              <a:ea typeface="MS PGothic" charset="-128"/>
            </a:endParaRPr>
          </a:p>
          <a:p>
            <a:r>
              <a:rPr lang="en-US" altLang="en-US" dirty="0">
                <a:latin typeface="Times New Roman" charset="0"/>
                <a:ea typeface="MS PGothic" charset="-128"/>
              </a:rPr>
              <a:t>	e. Make sure the battery is properly maintained.</a:t>
            </a:r>
            <a:endParaRPr lang="en-IN" altLang="en-US" dirty="0">
              <a:latin typeface="Times New Roman" charset="0"/>
              <a:ea typeface="MS PGothic" charset="-128"/>
            </a:endParaRPr>
          </a:p>
          <a:p>
            <a:r>
              <a:rPr lang="en-US" altLang="en-US" dirty="0">
                <a:latin typeface="Times New Roman" charset="0"/>
                <a:ea typeface="MS PGothic" charset="-128"/>
              </a:rPr>
              <a:t>	f. Check your equipment, including your AED, daily at the beginning of each shift.</a:t>
            </a:r>
            <a:endParaRPr lang="en-IN" altLang="en-US" dirty="0">
              <a:latin typeface="Times New Roman" charset="0"/>
              <a:ea typeface="MS PGothic" charset="-128"/>
            </a:endParaRPr>
          </a:p>
          <a:p>
            <a:r>
              <a:rPr lang="en-US" altLang="en-US" dirty="0">
                <a:latin typeface="Times New Roman" charset="0"/>
                <a:ea typeface="MS PGothic" charset="-128"/>
              </a:rPr>
              <a:t>	g. Ask the manufacturer for a checklist of items that should be checked daily, weekly, or less often.</a:t>
            </a:r>
            <a:endParaRPr lang="en-IN" altLang="en-US" dirty="0">
              <a:latin typeface="Times New Roman" charset="0"/>
              <a:ea typeface="MS PGothic" charset="-128"/>
            </a:endParaRPr>
          </a:p>
        </p:txBody>
      </p:sp>
      <p:sp>
        <p:nvSpPr>
          <p:cNvPr id="225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576A677-CC51-AE4A-9154-91529FCD1582}" type="slidenum">
              <a:rPr lang="en-US" altLang="en-US" sz="1200"/>
              <a:pPr eaLnBrk="1" hangingPunct="1"/>
              <a:t>84</a:t>
            </a:fld>
            <a:endParaRPr lang="en-US" altLang="en-US" sz="1200"/>
          </a:p>
        </p:txBody>
      </p:sp>
    </p:spTree>
    <p:extLst>
      <p:ext uri="{BB962C8B-B14F-4D97-AF65-F5344CB8AC3E}">
        <p14:creationId xmlns:p14="http://schemas.microsoft.com/office/powerpoint/2010/main" val="58509228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	h. Report any AED failure that occurs while caring for a patient to the manufacturer and to the US Food and Drug Administration.</a:t>
            </a:r>
            <a:endParaRPr lang="en-IN" altLang="en-US">
              <a:latin typeface="Times New Roman" charset="0"/>
              <a:ea typeface="MS PGothic" charset="-128"/>
            </a:endParaRPr>
          </a:p>
          <a:p>
            <a:r>
              <a:rPr lang="en-US" altLang="en-US">
                <a:latin typeface="Times New Roman" charset="0"/>
                <a:ea typeface="MS PGothic" charset="-128"/>
              </a:rPr>
              <a:t>	i. Be sure to follow the appropriate EMS procedures for notifying these organizations.</a:t>
            </a:r>
            <a:endParaRPr lang="en-IN" altLang="en-US">
              <a:latin typeface="Times New Roman" charset="0"/>
              <a:ea typeface="MS PGothic" charset="-128"/>
            </a:endParaRPr>
          </a:p>
          <a:p>
            <a:r>
              <a:rPr lang="en-US" altLang="en-US">
                <a:latin typeface="Times New Roman" charset="0"/>
                <a:ea typeface="MS PGothic" charset="-128"/>
              </a:rPr>
              <a:t>11. Medical direction should approve the written protocol that you will follow in caring for patients in cardiac arrest.</a:t>
            </a:r>
            <a:endParaRPr lang="en-IN" altLang="en-US">
              <a:latin typeface="Times New Roman" charset="0"/>
              <a:ea typeface="MS PGothic" charset="-128"/>
            </a:endParaRPr>
          </a:p>
          <a:p>
            <a:r>
              <a:rPr lang="en-US" altLang="en-US">
                <a:latin typeface="Times New Roman" charset="0"/>
                <a:ea typeface="MS PGothic" charset="-128"/>
              </a:rPr>
              <a:t>	a. The EMT team and your service’s medical director or quality improvement officer should review each incident in which the AED is used.</a:t>
            </a:r>
            <a:endParaRPr lang="en-IN" altLang="en-US">
              <a:latin typeface="Times New Roman" charset="0"/>
              <a:ea typeface="MS PGothic" charset="-128"/>
            </a:endParaRPr>
          </a:p>
          <a:p>
            <a:r>
              <a:rPr lang="en-US" altLang="en-US">
                <a:latin typeface="Times New Roman" charset="0"/>
                <a:ea typeface="MS PGothic" charset="-128"/>
              </a:rPr>
              <a:t>	b. Quality improvement involves both the individuals using AEDs and the responsible EMS system managers.</a:t>
            </a:r>
            <a:endParaRPr lang="en-IN" altLang="en-US">
              <a:latin typeface="Times New Roman" charset="0"/>
              <a:ea typeface="MS PGothic" charset="-128"/>
            </a:endParaRPr>
          </a:p>
          <a:p>
            <a:r>
              <a:rPr lang="en-US" altLang="en-US">
                <a:latin typeface="Times New Roman" charset="0"/>
                <a:ea typeface="MS PGothic" charset="-128"/>
              </a:rPr>
              <a:t>	c. Reviews should focus on speed of defibrillation (ie, the time from the call to the shock).</a:t>
            </a:r>
            <a:endParaRPr lang="en-IN" altLang="en-US">
              <a:latin typeface="Times New Roman" charset="0"/>
              <a:ea typeface="MS PGothic" charset="-128"/>
            </a:endParaRPr>
          </a:p>
          <a:p>
            <a:r>
              <a:rPr lang="en-US" altLang="en-US">
                <a:latin typeface="Times New Roman" charset="0"/>
                <a:ea typeface="MS PGothic" charset="-128"/>
              </a:rPr>
              <a:t>	d. Shocks should be delivered within 1 minute of the call.</a:t>
            </a:r>
            <a:endParaRPr lang="en-IN" altLang="en-US">
              <a:latin typeface="Times New Roman" charset="0"/>
              <a:ea typeface="MS PGothic" charset="-128"/>
            </a:endParaRPr>
          </a:p>
          <a:p>
            <a:r>
              <a:rPr lang="en-US" altLang="en-US">
                <a:latin typeface="Times New Roman" charset="0"/>
                <a:ea typeface="MS PGothic" charset="-128"/>
              </a:rPr>
              <a:t>	e. Mandatory continuing education with skill competency review is generally required for EMS providers.</a:t>
            </a:r>
            <a:endParaRPr lang="en-IN" altLang="en-US">
              <a:latin typeface="Times New Roman" charset="0"/>
              <a:ea typeface="MS PGothic" charset="-128"/>
            </a:endParaRPr>
          </a:p>
        </p:txBody>
      </p:sp>
      <p:sp>
        <p:nvSpPr>
          <p:cNvPr id="226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3E4D2D5-ECF9-B246-8B01-91D5D9BA4A8B}" type="slidenum">
              <a:rPr lang="en-US" altLang="en-US" sz="1200"/>
              <a:pPr eaLnBrk="1" hangingPunct="1"/>
              <a:t>85</a:t>
            </a:fld>
            <a:endParaRPr lang="en-US" altLang="en-US" sz="1200"/>
          </a:p>
        </p:txBody>
      </p:sp>
    </p:spTree>
    <p:extLst>
      <p:ext uri="{BB962C8B-B14F-4D97-AF65-F5344CB8AC3E}">
        <p14:creationId xmlns:p14="http://schemas.microsoft.com/office/powerpoint/2010/main" val="31846480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a:ln/>
        </p:spPr>
      </p:sp>
      <p:sp>
        <p:nvSpPr>
          <p:cNvPr id="227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VII. Emergency Medical Care for Cardiac Arrest</a:t>
            </a:r>
            <a:endParaRPr lang="en-IN" altLang="en-US" dirty="0">
              <a:latin typeface="Times New Roman" charset="0"/>
              <a:ea typeface="MS PGothic" charset="-128"/>
            </a:endParaRPr>
          </a:p>
          <a:p>
            <a:r>
              <a:rPr lang="en-US" altLang="en-US" dirty="0">
                <a:latin typeface="Times New Roman" charset="0"/>
                <a:ea typeface="MS PGothic" charset="-128"/>
              </a:rPr>
              <a:t>A. When preparing to use an AED, it is the EMT’s job to make sure that the electricity from the AED injures no </a:t>
            </a:r>
            <a:r>
              <a:rPr lang="en-US" altLang="en-US" dirty="0" smtClean="0">
                <a:latin typeface="Times New Roman" charset="0"/>
                <a:ea typeface="MS PGothic" charset="-128"/>
              </a:rPr>
              <a:t>one, including yourself.</a:t>
            </a:r>
            <a:endParaRPr lang="en-IN" altLang="en-US" dirty="0">
              <a:latin typeface="Times New Roman" charset="0"/>
              <a:ea typeface="MS PGothic" charset="-128"/>
            </a:endParaRPr>
          </a:p>
          <a:p>
            <a:r>
              <a:rPr lang="en-US" altLang="en-US" dirty="0">
                <a:latin typeface="Times New Roman" charset="0"/>
                <a:ea typeface="MS PGothic" charset="-128"/>
              </a:rPr>
              <a:t>	1. Do not defibrillate patients in pooled water; electricity will diffuse through the pooled water</a:t>
            </a:r>
            <a:r>
              <a:rPr lang="en-US" altLang="en-US" dirty="0" smtClean="0">
                <a:latin typeface="Times New Roman" charset="0"/>
                <a:ea typeface="MS PGothic" charset="-128"/>
              </a:rPr>
              <a:t>. Instead of traveling between the pads and through the patients heart, it will diffuse</a:t>
            </a:r>
            <a:r>
              <a:rPr lang="en-US" altLang="en-US" baseline="0" dirty="0" smtClean="0">
                <a:latin typeface="Times New Roman" charset="0"/>
                <a:ea typeface="MS PGothic" charset="-128"/>
              </a:rPr>
              <a:t> into the water.</a:t>
            </a:r>
            <a:endParaRPr lang="en-IN" altLang="en-US" dirty="0">
              <a:latin typeface="Times New Roman" charset="0"/>
              <a:ea typeface="MS PGothic" charset="-128"/>
            </a:endParaRPr>
          </a:p>
          <a:p>
            <a:r>
              <a:rPr lang="en-US" altLang="en-US" dirty="0">
                <a:latin typeface="Times New Roman" charset="0"/>
                <a:ea typeface="MS PGothic" charset="-128"/>
              </a:rPr>
              <a:t>		a. You can defibrillate a soaking wet patient, but dry the patient’s chest.</a:t>
            </a:r>
            <a:endParaRPr lang="en-IN" altLang="en-US" dirty="0">
              <a:latin typeface="Times New Roman" charset="0"/>
              <a:ea typeface="MS PGothic" charset="-128"/>
            </a:endParaRPr>
          </a:p>
          <a:p>
            <a:r>
              <a:rPr lang="en-US" altLang="en-US" dirty="0">
                <a:latin typeface="Times New Roman" charset="0"/>
                <a:ea typeface="MS PGothic" charset="-128"/>
              </a:rPr>
              <a:t>	2. Do not defibrillate patients who are touching metal that others are touching.</a:t>
            </a:r>
            <a:endParaRPr lang="en-IN" altLang="en-US" dirty="0">
              <a:latin typeface="Times New Roman" charset="0"/>
              <a:ea typeface="MS PGothic" charset="-128"/>
            </a:endParaRPr>
          </a:p>
        </p:txBody>
      </p:sp>
      <p:sp>
        <p:nvSpPr>
          <p:cNvPr id="227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8DE5263-74FF-8948-9ABB-D28DEF115E84}" type="slidenum">
              <a:rPr lang="en-US" altLang="en-US" sz="1200"/>
              <a:pPr eaLnBrk="1" hangingPunct="1"/>
              <a:t>86</a:t>
            </a:fld>
            <a:endParaRPr lang="en-US" altLang="en-US" sz="1200"/>
          </a:p>
        </p:txBody>
      </p:sp>
    </p:spTree>
    <p:extLst>
      <p:ext uri="{BB962C8B-B14F-4D97-AF65-F5344CB8AC3E}">
        <p14:creationId xmlns:p14="http://schemas.microsoft.com/office/powerpoint/2010/main" val="90869569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28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Carefully remove a nitroglycerin patch from a patient’s chest, and wipe the area with a dry towel before defibrillation to prevent ignition of the patch.</a:t>
            </a:r>
            <a:endParaRPr lang="en-IN" altLang="en-US" dirty="0">
              <a:latin typeface="Times New Roman" charset="0"/>
              <a:ea typeface="MS PGothic" charset="-128"/>
            </a:endParaRPr>
          </a:p>
          <a:p>
            <a:r>
              <a:rPr lang="en-US" altLang="en-US" dirty="0">
                <a:latin typeface="Times New Roman" charset="0"/>
                <a:ea typeface="MS PGothic" charset="-128"/>
              </a:rPr>
              <a:t>4. It is often helpful to shave a hairy patient’s chest before pad placement to increase conductivity.</a:t>
            </a:r>
            <a:endParaRPr lang="en-IN" altLang="en-US" dirty="0">
              <a:latin typeface="Times New Roman" charset="0"/>
              <a:ea typeface="MS PGothic" charset="-128"/>
            </a:endParaRPr>
          </a:p>
          <a:p>
            <a:r>
              <a:rPr lang="en-US" altLang="en-US" dirty="0">
                <a:latin typeface="Times New Roman" charset="0"/>
                <a:ea typeface="MS PGothic" charset="-128"/>
              </a:rPr>
              <a:t>5. Determine the patient’s NOI and/or MOI.</a:t>
            </a:r>
            <a:endParaRPr lang="en-IN" altLang="en-US" dirty="0">
              <a:latin typeface="Times New Roman" charset="0"/>
              <a:ea typeface="MS PGothic" charset="-128"/>
            </a:endParaRPr>
          </a:p>
          <a:p>
            <a:r>
              <a:rPr lang="en-US" altLang="en-US" dirty="0">
                <a:latin typeface="Times New Roman" charset="0"/>
                <a:ea typeface="MS PGothic" charset="-128"/>
              </a:rPr>
              <a:t>	a. Perform spinal immobilization for trauma patients during the primary assessment.</a:t>
            </a:r>
            <a:endParaRPr lang="en-IN" altLang="en-US" dirty="0">
              <a:latin typeface="Times New Roman" charset="0"/>
              <a:ea typeface="MS PGothic" charset="-128"/>
            </a:endParaRPr>
          </a:p>
          <a:p>
            <a:r>
              <a:rPr lang="en-US" altLang="en-US" dirty="0">
                <a:latin typeface="Times New Roman" charset="0"/>
                <a:ea typeface="MS PGothic" charset="-128"/>
              </a:rPr>
              <a:t>6. Call for ALS assistance if in a tiered system with a patient in cardiac arrest. </a:t>
            </a:r>
            <a:endParaRPr lang="en-IN" altLang="en-US" dirty="0">
              <a:latin typeface="Times New Roman" charset="0"/>
              <a:ea typeface="MS PGothic" charset="-128"/>
            </a:endParaRPr>
          </a:p>
          <a:p>
            <a:r>
              <a:rPr lang="en-US" altLang="en-US" dirty="0">
                <a:latin typeface="Times New Roman" charset="0"/>
                <a:ea typeface="MS PGothic" charset="-128"/>
              </a:rPr>
              <a:t>7</a:t>
            </a:r>
            <a:r>
              <a:rPr lang="en-US" altLang="en-US" dirty="0" smtClean="0">
                <a:latin typeface="Times New Roman" charset="0"/>
                <a:ea typeface="MS PGothic" charset="-128"/>
              </a:rPr>
              <a:t>. Prior to your arrival,</a:t>
            </a:r>
            <a:r>
              <a:rPr lang="en-US" altLang="en-US" baseline="0" dirty="0" smtClean="0">
                <a:latin typeface="Times New Roman" charset="0"/>
                <a:ea typeface="MS PGothic" charset="-128"/>
              </a:rPr>
              <a:t> discuss with crew members who will perform which resuscitation role so that time to defibrillate is kept at a minimum. </a:t>
            </a:r>
          </a:p>
          <a:p>
            <a:endParaRPr lang="en-US" altLang="en-US" baseline="0" dirty="0" smtClean="0">
              <a:latin typeface="Times New Roman" charset="0"/>
              <a:ea typeface="MS PGothic" charset="-128"/>
            </a:endParaRPr>
          </a:p>
          <a:p>
            <a:r>
              <a:rPr lang="en-US" altLang="en-US" baseline="0" dirty="0" smtClean="0">
                <a:latin typeface="Times New Roman" charset="0"/>
                <a:ea typeface="MS PGothic" charset="-128"/>
              </a:rPr>
              <a:t>For Example: While </a:t>
            </a:r>
            <a:r>
              <a:rPr lang="en-US" altLang="en-US" baseline="0" dirty="0" err="1" smtClean="0">
                <a:latin typeface="Times New Roman" charset="0"/>
                <a:ea typeface="MS PGothic" charset="-128"/>
              </a:rPr>
              <a:t>en</a:t>
            </a:r>
            <a:r>
              <a:rPr lang="en-US" altLang="en-US" baseline="0" dirty="0" smtClean="0">
                <a:latin typeface="Times New Roman" charset="0"/>
                <a:ea typeface="MS PGothic" charset="-128"/>
              </a:rPr>
              <a:t> route to a man down CPR in progress, you might say “John take over compressions. Sue you manage the airway, I’ll grab the AED and active the machine.”</a:t>
            </a:r>
            <a:endParaRPr lang="en-US" altLang="en-US" dirty="0" smtClean="0">
              <a:latin typeface="Times New Roman" charset="0"/>
              <a:ea typeface="MS PGothic" charset="-128"/>
            </a:endParaRPr>
          </a:p>
          <a:p>
            <a:endParaRPr lang="en-US" altLang="en-US" dirty="0" smtClean="0">
              <a:latin typeface="Times New Roman" charset="0"/>
              <a:ea typeface="MS PGothic" charset="-128"/>
            </a:endParaRPr>
          </a:p>
          <a:p>
            <a:r>
              <a:rPr lang="en-US" altLang="en-US" dirty="0" smtClean="0">
                <a:latin typeface="Times New Roman" charset="0"/>
                <a:ea typeface="MS PGothic" charset="-128"/>
              </a:rPr>
              <a:t>8. Use </a:t>
            </a:r>
            <a:r>
              <a:rPr lang="en-US" altLang="en-US" dirty="0">
                <a:latin typeface="Times New Roman" charset="0"/>
                <a:ea typeface="MS PGothic" charset="-128"/>
              </a:rPr>
              <a:t>a well-organized team approach. </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228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18060C7-7BFF-DB4D-B213-FB58576D7A4E}" type="slidenum">
              <a:rPr lang="en-US" altLang="en-US" sz="1200"/>
              <a:pPr eaLnBrk="1" hangingPunct="1"/>
              <a:t>87</a:t>
            </a:fld>
            <a:endParaRPr lang="en-US" altLang="en-US" sz="1200"/>
          </a:p>
        </p:txBody>
      </p:sp>
    </p:spTree>
    <p:extLst>
      <p:ext uri="{BB962C8B-B14F-4D97-AF65-F5344CB8AC3E}">
        <p14:creationId xmlns:p14="http://schemas.microsoft.com/office/powerpoint/2010/main" val="169236566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a:ln/>
        </p:spPr>
      </p:sp>
      <p:sp>
        <p:nvSpPr>
          <p:cNvPr id="229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displays the AED algorithm. </a:t>
            </a:r>
          </a:p>
        </p:txBody>
      </p:sp>
      <p:sp>
        <p:nvSpPr>
          <p:cNvPr id="229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889820D-B735-D64D-84F6-085FCBE0F860}" type="slidenum">
              <a:rPr lang="en-US" altLang="en-US" sz="1200"/>
              <a:pPr eaLnBrk="1" hangingPunct="1"/>
              <a:t>88</a:t>
            </a:fld>
            <a:endParaRPr lang="en-US" altLang="en-US" sz="1200"/>
          </a:p>
        </p:txBody>
      </p:sp>
    </p:spTree>
    <p:extLst>
      <p:ext uri="{BB962C8B-B14F-4D97-AF65-F5344CB8AC3E}">
        <p14:creationId xmlns:p14="http://schemas.microsoft.com/office/powerpoint/2010/main" val="16877671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230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b="1" dirty="0">
              <a:latin typeface="Times New Roman" charset="0"/>
              <a:ea typeface="MS PGothic" charset="-128"/>
            </a:endParaRPr>
          </a:p>
          <a:p>
            <a:r>
              <a:rPr lang="en-US" altLang="en-US" dirty="0">
                <a:latin typeface="Times New Roman" charset="0"/>
                <a:ea typeface="MS PGothic" charset="-128"/>
              </a:rPr>
              <a:t>B. If you witness a patient’s cardiac arrest, begin CPR starting with chest compressions and attach the AED as soon as it is available. See Skill Drill 16-3 for the steps of using an AED.</a:t>
            </a:r>
            <a:endParaRPr lang="en-IN" altLang="en-US" dirty="0">
              <a:latin typeface="Times New Roman" charset="0"/>
              <a:ea typeface="MS PGothic" charset="-128"/>
            </a:endParaRPr>
          </a:p>
          <a:p>
            <a:r>
              <a:rPr lang="en-US" altLang="en-US" dirty="0">
                <a:latin typeface="Times New Roman" charset="0"/>
                <a:ea typeface="MS PGothic" charset="-128"/>
              </a:rPr>
              <a:t>C. Follow local protocols for patient care following AED use.</a:t>
            </a:r>
            <a:endParaRPr lang="en-IN" altLang="en-US" dirty="0">
              <a:latin typeface="Times New Roman" charset="0"/>
              <a:ea typeface="MS PGothic" charset="-128"/>
            </a:endParaRPr>
          </a:p>
          <a:p>
            <a:r>
              <a:rPr lang="en-US" altLang="en-US" dirty="0">
                <a:latin typeface="Times New Roman" charset="0"/>
                <a:ea typeface="MS PGothic" charset="-128"/>
              </a:rPr>
              <a:t>	1. After the AED protocol is completed, one of the following is likely:</a:t>
            </a:r>
            <a:endParaRPr lang="en-IN" altLang="en-US" dirty="0">
              <a:latin typeface="Times New Roman" charset="0"/>
              <a:ea typeface="MS PGothic" charset="-128"/>
            </a:endParaRPr>
          </a:p>
          <a:p>
            <a:r>
              <a:rPr lang="en-US" altLang="en-US" dirty="0">
                <a:latin typeface="Times New Roman" charset="0"/>
                <a:ea typeface="MS PGothic" charset="-128"/>
              </a:rPr>
              <a:t>		a. Pulse is regained (ROSC).</a:t>
            </a:r>
            <a:endParaRPr lang="en-IN" altLang="en-US" dirty="0">
              <a:latin typeface="Times New Roman" charset="0"/>
              <a:ea typeface="MS PGothic" charset="-128"/>
            </a:endParaRPr>
          </a:p>
          <a:p>
            <a:r>
              <a:rPr lang="en-US" altLang="en-US" dirty="0">
                <a:latin typeface="Times New Roman" charset="0"/>
                <a:ea typeface="MS PGothic" charset="-128"/>
              </a:rPr>
              <a:t>		b. No pulse, and the AED indicates that no shock is advised.</a:t>
            </a:r>
            <a:endParaRPr lang="en-IN" altLang="en-US" dirty="0">
              <a:latin typeface="Times New Roman" charset="0"/>
              <a:ea typeface="MS PGothic" charset="-128"/>
            </a:endParaRPr>
          </a:p>
          <a:p>
            <a:r>
              <a:rPr lang="en-US" altLang="en-US" dirty="0">
                <a:latin typeface="Times New Roman" charset="0"/>
                <a:ea typeface="MS PGothic" charset="-128"/>
              </a:rPr>
              <a:t>		c. No pulse, and the AED indicates that a shock is advised.</a:t>
            </a:r>
            <a:endParaRPr lang="en-IN" altLang="en-US" dirty="0">
              <a:latin typeface="Times New Roman" charset="0"/>
              <a:ea typeface="MS PGothic" charset="-128"/>
            </a:endParaRPr>
          </a:p>
        </p:txBody>
      </p:sp>
      <p:sp>
        <p:nvSpPr>
          <p:cNvPr id="230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CE66DDA-6D95-2B4E-B74C-327BA2415CB6}" type="slidenum">
              <a:rPr lang="en-US" altLang="en-US" sz="1200"/>
              <a:pPr eaLnBrk="1" hangingPunct="1"/>
              <a:t>89</a:t>
            </a:fld>
            <a:endParaRPr lang="en-US" altLang="en-US" sz="1200"/>
          </a:p>
        </p:txBody>
      </p:sp>
    </p:spTree>
    <p:extLst>
      <p:ext uri="{BB962C8B-B14F-4D97-AF65-F5344CB8AC3E}">
        <p14:creationId xmlns:p14="http://schemas.microsoft.com/office/powerpoint/2010/main" val="1951902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Public access to defibrillation </a:t>
            </a:r>
            <a:r>
              <a:rPr lang="en-US" altLang="en-US" dirty="0" smtClean="0">
                <a:latin typeface="Times New Roman" charset="0"/>
                <a:ea typeface="MS PGothic" charset="-128"/>
              </a:rPr>
              <a:t>devices- Public access AED’s in airports, grocery stores, malls, etc.</a:t>
            </a:r>
            <a:endParaRPr lang="en-IN" altLang="en-US" dirty="0">
              <a:latin typeface="Times New Roman" charset="0"/>
              <a:ea typeface="MS PGothic" charset="-128"/>
            </a:endParaRPr>
          </a:p>
          <a:p>
            <a:r>
              <a:rPr lang="en-US" altLang="en-US" dirty="0">
                <a:latin typeface="Times New Roman" charset="0"/>
                <a:ea typeface="MS PGothic" charset="-128"/>
              </a:rPr>
              <a:t>6. Recognition of the need for </a:t>
            </a:r>
            <a:r>
              <a:rPr lang="en-US" altLang="en-US" dirty="0" smtClean="0">
                <a:latin typeface="Times New Roman" charset="0"/>
                <a:ea typeface="MS PGothic" charset="-128"/>
              </a:rPr>
              <a:t>ALS- as you become more experienced, your</a:t>
            </a:r>
            <a:r>
              <a:rPr lang="en-US" altLang="en-US" baseline="0" dirty="0" smtClean="0">
                <a:latin typeface="Times New Roman" charset="0"/>
                <a:ea typeface="MS PGothic" charset="-128"/>
              </a:rPr>
              <a:t> recognition will become more acute</a:t>
            </a:r>
            <a:endParaRPr lang="en-IN" altLang="en-US" dirty="0">
              <a:latin typeface="Times New Roman" charset="0"/>
              <a:ea typeface="MS PGothic" charset="-128"/>
            </a:endParaRPr>
          </a:p>
          <a:p>
            <a:r>
              <a:rPr lang="en-US" altLang="en-US" dirty="0">
                <a:latin typeface="Times New Roman" charset="0"/>
                <a:ea typeface="MS PGothic" charset="-128"/>
              </a:rPr>
              <a:t>7. The use of cardiac specialty centers when they are available</a:t>
            </a:r>
            <a:endParaRPr lang="en-IN" altLang="en-US" dirty="0">
              <a:latin typeface="Times New Roman" charset="0"/>
              <a:ea typeface="MS PGothic" charset="-128"/>
            </a:endParaRPr>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2F03757-804D-5945-ADAA-EB24D609C62B}" type="slidenum">
              <a:rPr lang="en-US" altLang="en-US" sz="1200"/>
              <a:pPr eaLnBrk="1" hangingPunct="1"/>
              <a:t>9</a:t>
            </a:fld>
            <a:endParaRPr lang="en-US" altLang="en-US" sz="1200" dirty="0"/>
          </a:p>
        </p:txBody>
      </p:sp>
    </p:spTree>
    <p:extLst>
      <p:ext uri="{BB962C8B-B14F-4D97-AF65-F5344CB8AC3E}">
        <p14:creationId xmlns:p14="http://schemas.microsoft.com/office/powerpoint/2010/main" val="410328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231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If ALS is responding to the scene, stay where you are and continue the sequence of shocks and CPR</a:t>
            </a:r>
            <a:r>
              <a:rPr lang="en-US" altLang="en-US" dirty="0" smtClean="0">
                <a:latin typeface="Times New Roman" charset="0"/>
                <a:ea typeface="MS PGothic" charset="-128"/>
              </a:rPr>
              <a:t>. Performing CPR during transportation is usually not very effective. The best chance for patient survival is resuscitated where found.</a:t>
            </a:r>
            <a:endParaRPr lang="en-IN" altLang="en-US" dirty="0">
              <a:latin typeface="Times New Roman" charset="0"/>
              <a:ea typeface="MS PGothic" charset="-128"/>
            </a:endParaRPr>
          </a:p>
          <a:p>
            <a:r>
              <a:rPr lang="en-US" altLang="en-US" dirty="0">
                <a:latin typeface="Times New Roman" charset="0"/>
                <a:ea typeface="MS PGothic" charset="-128"/>
              </a:rPr>
              <a:t>3. If ALS is </a:t>
            </a:r>
            <a:r>
              <a:rPr lang="en-US" altLang="en-US" b="1" dirty="0">
                <a:latin typeface="Times New Roman" charset="0"/>
                <a:ea typeface="MS PGothic" charset="-128"/>
              </a:rPr>
              <a:t>not</a:t>
            </a:r>
            <a:r>
              <a:rPr lang="en-US" altLang="en-US" dirty="0">
                <a:latin typeface="Times New Roman" charset="0"/>
                <a:ea typeface="MS PGothic" charset="-128"/>
              </a:rPr>
              <a:t> responding to the scene and protocols agree, begin transport when one of the following occurs:</a:t>
            </a:r>
            <a:endParaRPr lang="en-IN" altLang="en-US" dirty="0">
              <a:latin typeface="Times New Roman" charset="0"/>
              <a:ea typeface="MS PGothic" charset="-128"/>
            </a:endParaRPr>
          </a:p>
          <a:p>
            <a:r>
              <a:rPr lang="en-US" altLang="en-US" dirty="0">
                <a:latin typeface="Times New Roman" charset="0"/>
                <a:ea typeface="MS PGothic" charset="-128"/>
              </a:rPr>
              <a:t>	a. The patient regains a pulse</a:t>
            </a:r>
            <a:r>
              <a:rPr lang="en-US" altLang="en-US" dirty="0" smtClean="0">
                <a:latin typeface="Times New Roman" charset="0"/>
                <a:ea typeface="MS PGothic" charset="-128"/>
              </a:rPr>
              <a:t>. ROSC</a:t>
            </a:r>
            <a:endParaRPr lang="en-IN" altLang="en-US" dirty="0">
              <a:latin typeface="Times New Roman" charset="0"/>
              <a:ea typeface="MS PGothic" charset="-128"/>
            </a:endParaRPr>
          </a:p>
          <a:p>
            <a:r>
              <a:rPr lang="en-US" altLang="en-US" dirty="0">
                <a:latin typeface="Times New Roman" charset="0"/>
                <a:ea typeface="MS PGothic" charset="-128"/>
              </a:rPr>
              <a:t>	b. Six to nine shocks are delivered (or as directed by local protocol).</a:t>
            </a:r>
            <a:endParaRPr lang="en-IN" altLang="en-US" dirty="0">
              <a:latin typeface="Times New Roman" charset="0"/>
              <a:ea typeface="MS PGothic" charset="-128"/>
            </a:endParaRPr>
          </a:p>
          <a:p>
            <a:r>
              <a:rPr lang="en-US" altLang="en-US" dirty="0">
                <a:latin typeface="Times New Roman" charset="0"/>
                <a:ea typeface="MS PGothic" charset="-128"/>
              </a:rPr>
              <a:t>	c. The machine gives three consecutive messages (separated by 2 minutes of CPR) that no shock is advised (or as directed by local protocol).</a:t>
            </a:r>
            <a:endParaRPr lang="en-IN" altLang="en-US" dirty="0">
              <a:latin typeface="Times New Roman" charset="0"/>
              <a:ea typeface="MS PGothic" charset="-128"/>
            </a:endParaRPr>
          </a:p>
        </p:txBody>
      </p:sp>
      <p:sp>
        <p:nvSpPr>
          <p:cNvPr id="231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D2BD4A3-4AEB-C14D-85AD-1436FFE46558}" type="slidenum">
              <a:rPr lang="en-US" altLang="en-US" sz="1200"/>
              <a:pPr eaLnBrk="1" hangingPunct="1"/>
              <a:t>90</a:t>
            </a:fld>
            <a:endParaRPr lang="en-US" altLang="en-US" sz="1200"/>
          </a:p>
        </p:txBody>
      </p:sp>
    </p:spTree>
    <p:extLst>
      <p:ext uri="{BB962C8B-B14F-4D97-AF65-F5344CB8AC3E}">
        <p14:creationId xmlns:p14="http://schemas.microsoft.com/office/powerpoint/2010/main" val="65996617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a:ln/>
        </p:spPr>
      </p:sp>
      <p:sp>
        <p:nvSpPr>
          <p:cNvPr id="232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Cardiac arrest during transport</a:t>
            </a:r>
            <a:endParaRPr lang="en-IN" altLang="en-US" dirty="0">
              <a:latin typeface="Times New Roman" charset="0"/>
              <a:ea typeface="MS PGothic" charset="-128"/>
            </a:endParaRPr>
          </a:p>
          <a:p>
            <a:r>
              <a:rPr lang="en-US" altLang="en-US" dirty="0">
                <a:latin typeface="Times New Roman" charset="0"/>
                <a:ea typeface="MS PGothic" charset="-128"/>
              </a:rPr>
              <a:t>	1. If you are traveling to the hospital with an unconscious </a:t>
            </a:r>
            <a:r>
              <a:rPr lang="en-US" altLang="en-US" dirty="0" smtClean="0">
                <a:latin typeface="Times New Roman" charset="0"/>
                <a:ea typeface="MS PGothic" charset="-128"/>
              </a:rPr>
              <a:t>patient, check the pulse every 30 seconds </a:t>
            </a:r>
            <a:r>
              <a:rPr lang="en-US" altLang="en-US" dirty="0">
                <a:latin typeface="Times New Roman" charset="0"/>
                <a:ea typeface="MS PGothic" charset="-128"/>
              </a:rPr>
              <a:t>and </a:t>
            </a:r>
            <a:r>
              <a:rPr lang="en-US" altLang="en-US" dirty="0" smtClean="0">
                <a:latin typeface="Times New Roman" charset="0"/>
                <a:ea typeface="MS PGothic" charset="-128"/>
              </a:rPr>
              <a:t>if the </a:t>
            </a:r>
            <a:r>
              <a:rPr lang="en-US" altLang="en-US" dirty="0">
                <a:latin typeface="Times New Roman" charset="0"/>
                <a:ea typeface="MS PGothic" charset="-128"/>
              </a:rPr>
              <a:t>patient becomes pulseless:</a:t>
            </a:r>
            <a:endParaRPr lang="en-IN" altLang="en-US" dirty="0">
              <a:latin typeface="Times New Roman" charset="0"/>
              <a:ea typeface="MS PGothic" charset="-128"/>
            </a:endParaRPr>
          </a:p>
          <a:p>
            <a:r>
              <a:rPr lang="en-US" altLang="en-US" dirty="0">
                <a:latin typeface="Times New Roman" charset="0"/>
                <a:ea typeface="MS PGothic" charset="-128"/>
              </a:rPr>
              <a:t>		a. Stop the vehicle.</a:t>
            </a:r>
            <a:endParaRPr lang="en-IN" altLang="en-US" dirty="0">
              <a:latin typeface="Times New Roman" charset="0"/>
              <a:ea typeface="MS PGothic" charset="-128"/>
            </a:endParaRPr>
          </a:p>
          <a:p>
            <a:r>
              <a:rPr lang="en-US" altLang="en-US" dirty="0">
                <a:latin typeface="Times New Roman" charset="0"/>
                <a:ea typeface="MS PGothic" charset="-128"/>
              </a:rPr>
              <a:t>		b. Begin CPR if the AED is not immediately ready.</a:t>
            </a:r>
            <a:endParaRPr lang="en-IN" altLang="en-US" dirty="0">
              <a:latin typeface="Times New Roman" charset="0"/>
              <a:ea typeface="MS PGothic" charset="-128"/>
            </a:endParaRPr>
          </a:p>
          <a:p>
            <a:r>
              <a:rPr lang="en-US" altLang="en-US" dirty="0">
                <a:latin typeface="Times New Roman" charset="0"/>
                <a:ea typeface="MS PGothic" charset="-128"/>
              </a:rPr>
              <a:t>		c. Call for ALS support or other available resources based on circumstances and local protocol. </a:t>
            </a:r>
            <a:endParaRPr lang="en-IN" altLang="en-US" dirty="0">
              <a:latin typeface="Times New Roman" charset="0"/>
              <a:ea typeface="MS PGothic" charset="-128"/>
            </a:endParaRPr>
          </a:p>
          <a:p>
            <a:r>
              <a:rPr lang="en-US" altLang="en-US" dirty="0">
                <a:latin typeface="Times New Roman" charset="0"/>
                <a:ea typeface="MS PGothic" charset="-128"/>
              </a:rPr>
              <a:t>		d. Analyze the rhythm.</a:t>
            </a:r>
            <a:endParaRPr lang="en-IN" altLang="en-US" dirty="0">
              <a:latin typeface="Times New Roman" charset="0"/>
              <a:ea typeface="MS PGothic" charset="-128"/>
            </a:endParaRPr>
          </a:p>
          <a:p>
            <a:r>
              <a:rPr lang="en-US" altLang="en-US" dirty="0">
                <a:latin typeface="Times New Roman" charset="0"/>
                <a:ea typeface="MS PGothic" charset="-128"/>
              </a:rPr>
              <a:t>		e. Deliver one shock, if indicated, and immediately resume CPR.</a:t>
            </a:r>
            <a:endParaRPr lang="en-IN" altLang="en-US" dirty="0">
              <a:latin typeface="Times New Roman" charset="0"/>
              <a:ea typeface="MS PGothic" charset="-128"/>
            </a:endParaRPr>
          </a:p>
          <a:p>
            <a:r>
              <a:rPr lang="en-US" altLang="en-US" dirty="0">
                <a:latin typeface="Times New Roman" charset="0"/>
                <a:ea typeface="MS PGothic" charset="-128"/>
              </a:rPr>
              <a:t>		f. Continue resuscitation according to your local protocol. </a:t>
            </a:r>
            <a:endParaRPr lang="en-IN" altLang="en-US" dirty="0">
              <a:latin typeface="Times New Roman" charset="0"/>
              <a:ea typeface="MS PGothic" charset="-128"/>
            </a:endParaRPr>
          </a:p>
          <a:p>
            <a:r>
              <a:rPr lang="en-US" altLang="en-US" dirty="0">
                <a:latin typeface="Times New Roman" charset="0"/>
                <a:ea typeface="MS PGothic" charset="-128"/>
              </a:rPr>
              <a:t>	2. If you are </a:t>
            </a:r>
            <a:r>
              <a:rPr lang="en-US" altLang="en-US" dirty="0" err="1">
                <a:latin typeface="Times New Roman" charset="0"/>
                <a:ea typeface="MS PGothic" charset="-128"/>
              </a:rPr>
              <a:t>en</a:t>
            </a:r>
            <a:r>
              <a:rPr lang="en-US" altLang="en-US" dirty="0">
                <a:latin typeface="Times New Roman" charset="0"/>
                <a:ea typeface="MS PGothic" charset="-128"/>
              </a:rPr>
              <a:t> route with a conscious adult patient who is having chest pain and becomes unconscious:</a:t>
            </a:r>
            <a:endParaRPr lang="en-IN" altLang="en-US" dirty="0">
              <a:latin typeface="Times New Roman" charset="0"/>
              <a:ea typeface="MS PGothic" charset="-128"/>
            </a:endParaRPr>
          </a:p>
          <a:p>
            <a:r>
              <a:rPr lang="en-US" altLang="en-US" dirty="0">
                <a:latin typeface="Times New Roman" charset="0"/>
                <a:ea typeface="MS PGothic" charset="-128"/>
              </a:rPr>
              <a:t>		a. Check for a pulse.</a:t>
            </a:r>
            <a:endParaRPr lang="en-IN" altLang="en-US" dirty="0">
              <a:latin typeface="Times New Roman" charset="0"/>
              <a:ea typeface="MS PGothic" charset="-128"/>
            </a:endParaRPr>
          </a:p>
          <a:p>
            <a:r>
              <a:rPr lang="en-US" altLang="en-US" dirty="0">
                <a:latin typeface="Times New Roman" charset="0"/>
                <a:ea typeface="MS PGothic" charset="-128"/>
              </a:rPr>
              <a:t>		b. Stop the vehicle.</a:t>
            </a:r>
            <a:endParaRPr lang="en-IN" altLang="en-US" dirty="0">
              <a:latin typeface="Times New Roman" charset="0"/>
              <a:ea typeface="MS PGothic" charset="-128"/>
            </a:endParaRPr>
          </a:p>
          <a:p>
            <a:r>
              <a:rPr lang="en-US" altLang="en-US" dirty="0">
                <a:latin typeface="Times New Roman" charset="0"/>
                <a:ea typeface="MS PGothic" charset="-128"/>
              </a:rPr>
              <a:t>		c. Begin CPR if the AED is not immediately ready.</a:t>
            </a:r>
            <a:endParaRPr lang="en-IN" altLang="en-US" dirty="0">
              <a:latin typeface="Times New Roman" charset="0"/>
              <a:ea typeface="MS PGothic" charset="-128"/>
            </a:endParaRPr>
          </a:p>
          <a:p>
            <a:r>
              <a:rPr lang="en-US" altLang="en-US" dirty="0">
                <a:latin typeface="Times New Roman" charset="0"/>
                <a:ea typeface="MS PGothic" charset="-128"/>
              </a:rPr>
              <a:t>		d. Analyze the rhythm. </a:t>
            </a:r>
            <a:endParaRPr lang="en-IN" altLang="en-US" dirty="0">
              <a:latin typeface="Times New Roman" charset="0"/>
              <a:ea typeface="MS PGothic" charset="-128"/>
            </a:endParaRPr>
          </a:p>
          <a:p>
            <a:r>
              <a:rPr lang="en-US" altLang="en-US" dirty="0">
                <a:latin typeface="Times New Roman" charset="0"/>
                <a:ea typeface="MS PGothic" charset="-128"/>
              </a:rPr>
              <a:t>		e. Deliver one shock, if indicated, and immediately resume CPR. </a:t>
            </a:r>
            <a:endParaRPr lang="en-IN" altLang="en-US" dirty="0">
              <a:latin typeface="Times New Roman" charset="0"/>
              <a:ea typeface="MS PGothic" charset="-128"/>
            </a:endParaRPr>
          </a:p>
          <a:p>
            <a:r>
              <a:rPr lang="en-US" altLang="en-US" dirty="0">
                <a:latin typeface="Times New Roman" charset="0"/>
                <a:ea typeface="MS PGothic" charset="-128"/>
              </a:rPr>
              <a:t>		f. Begin compressions and continue resuscitation according to your local protocol, including transporting the patient. </a:t>
            </a:r>
            <a:endParaRPr lang="en-IN" altLang="en-US" dirty="0">
              <a:latin typeface="Times New Roman" charset="0"/>
              <a:ea typeface="MS PGothic" charset="-128"/>
            </a:endParaRPr>
          </a:p>
        </p:txBody>
      </p:sp>
      <p:sp>
        <p:nvSpPr>
          <p:cNvPr id="232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1EA85BA-89DC-1841-8F94-F320B885E6D6}" type="slidenum">
              <a:rPr lang="en-US" altLang="en-US" sz="1200"/>
              <a:pPr eaLnBrk="1" hangingPunct="1"/>
              <a:t>91</a:t>
            </a:fld>
            <a:endParaRPr lang="en-US" altLang="en-US" sz="1200"/>
          </a:p>
        </p:txBody>
      </p:sp>
    </p:spTree>
    <p:extLst>
      <p:ext uri="{BB962C8B-B14F-4D97-AF65-F5344CB8AC3E}">
        <p14:creationId xmlns:p14="http://schemas.microsoft.com/office/powerpoint/2010/main" val="29853369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233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Coordinate with ALS personnel according to your local protocols.</a:t>
            </a:r>
            <a:endParaRPr lang="en-IN" altLang="en-US" dirty="0">
              <a:latin typeface="Times New Roman" charset="0"/>
              <a:ea typeface="MS PGothic" charset="-128"/>
            </a:endParaRPr>
          </a:p>
          <a:p>
            <a:r>
              <a:rPr lang="en-US" altLang="en-US" dirty="0">
                <a:latin typeface="Times New Roman" charset="0"/>
                <a:ea typeface="MS PGothic" charset="-128"/>
              </a:rPr>
              <a:t>	1. If you have an AED available, do not wait for paramedics to arrive</a:t>
            </a:r>
            <a:r>
              <a:rPr lang="en-US" altLang="en-US" dirty="0" smtClean="0">
                <a:latin typeface="Times New Roman" charset="0"/>
                <a:ea typeface="MS PGothic" charset="-128"/>
              </a:rPr>
              <a:t>. Waiting</a:t>
            </a:r>
            <a:r>
              <a:rPr lang="en-US" altLang="en-US" baseline="0" dirty="0" smtClean="0">
                <a:latin typeface="Times New Roman" charset="0"/>
                <a:ea typeface="MS PGothic" charset="-128"/>
              </a:rPr>
              <a:t> </a:t>
            </a:r>
            <a:r>
              <a:rPr lang="en-US" altLang="en-US" dirty="0" smtClean="0">
                <a:latin typeface="Times New Roman" charset="0"/>
                <a:ea typeface="MS PGothic" charset="-128"/>
              </a:rPr>
              <a:t>can</a:t>
            </a:r>
            <a:r>
              <a:rPr lang="en-US" altLang="en-US" baseline="0" dirty="0" smtClean="0">
                <a:latin typeface="Times New Roman" charset="0"/>
                <a:ea typeface="MS PGothic" charset="-128"/>
              </a:rPr>
              <a:t> be the difference between life and death. </a:t>
            </a:r>
            <a:endParaRPr lang="en-US" altLang="en-US" dirty="0" smtClean="0">
              <a:latin typeface="Times New Roman" charset="0"/>
              <a:ea typeface="MS PGothic" charset="-128"/>
            </a:endParaRPr>
          </a:p>
          <a:p>
            <a:r>
              <a:rPr lang="en-US" altLang="en-US" dirty="0">
                <a:latin typeface="Times New Roman" charset="0"/>
                <a:ea typeface="MS PGothic" charset="-128"/>
              </a:rPr>
              <a:t>	2. Notify ALS personnel as soon as possible after you recognize a cardiac arrest.</a:t>
            </a:r>
            <a:endParaRPr lang="en-IN" altLang="en-US" dirty="0">
              <a:latin typeface="Times New Roman" charset="0"/>
              <a:ea typeface="MS PGothic" charset="-128"/>
            </a:endParaRPr>
          </a:p>
          <a:p>
            <a:r>
              <a:rPr lang="en-US" altLang="en-US" dirty="0">
                <a:latin typeface="Times New Roman" charset="0"/>
                <a:ea typeface="MS PGothic" charset="-128"/>
              </a:rPr>
              <a:t>	3. Do not delay defibrillation</a:t>
            </a:r>
            <a:r>
              <a:rPr lang="en-US" altLang="en-US" dirty="0" smtClean="0">
                <a:latin typeface="Times New Roman" charset="0"/>
                <a:ea typeface="MS PGothic" charset="-128"/>
              </a:rPr>
              <a:t>. You are a trained EMT. You can do this!</a:t>
            </a:r>
            <a:endParaRPr lang="en-IN" altLang="en-US" dirty="0">
              <a:latin typeface="Times New Roman" charset="0"/>
              <a:ea typeface="MS PGothic" charset="-128"/>
            </a:endParaRPr>
          </a:p>
          <a:p>
            <a:r>
              <a:rPr lang="en-US" altLang="en-US" dirty="0">
                <a:latin typeface="Times New Roman" charset="0"/>
                <a:ea typeface="MS PGothic" charset="-128"/>
              </a:rPr>
              <a:t>	4. When paramedics arrive, inform them of your actions to that point and then interact with them according to your local protocols. </a:t>
            </a:r>
            <a:endParaRPr lang="en-IN" altLang="en-US" dirty="0">
              <a:latin typeface="Times New Roman" charset="0"/>
              <a:ea typeface="MS PGothic" charset="-128"/>
            </a:endParaRPr>
          </a:p>
        </p:txBody>
      </p:sp>
      <p:sp>
        <p:nvSpPr>
          <p:cNvPr id="233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ABDB334-7E3B-0945-BEF4-256698DB94C9}" type="slidenum">
              <a:rPr lang="en-US" altLang="en-US" sz="1200"/>
              <a:pPr eaLnBrk="1" hangingPunct="1"/>
              <a:t>92</a:t>
            </a:fld>
            <a:endParaRPr lang="en-US" altLang="en-US" sz="1200"/>
          </a:p>
        </p:txBody>
      </p:sp>
    </p:spTree>
    <p:extLst>
      <p:ext uri="{BB962C8B-B14F-4D97-AF65-F5344CB8AC3E}">
        <p14:creationId xmlns:p14="http://schemas.microsoft.com/office/powerpoint/2010/main" val="93406289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Management of return of spontaneous circulation</a:t>
            </a:r>
            <a:endParaRPr lang="en-IN" altLang="en-US" dirty="0">
              <a:latin typeface="Times New Roman" charset="0"/>
              <a:ea typeface="MS PGothic" charset="-128"/>
            </a:endParaRPr>
          </a:p>
          <a:p>
            <a:r>
              <a:rPr lang="en-US" altLang="en-US" dirty="0">
                <a:latin typeface="Times New Roman" charset="0"/>
                <a:ea typeface="MS PGothic" charset="-128"/>
              </a:rPr>
              <a:t>	1. Monitor for spontaneous respirations.</a:t>
            </a:r>
            <a:endParaRPr lang="en-IN" altLang="en-US" dirty="0">
              <a:latin typeface="Times New Roman" charset="0"/>
              <a:ea typeface="MS PGothic" charset="-128"/>
            </a:endParaRPr>
          </a:p>
          <a:p>
            <a:r>
              <a:rPr lang="en-US" altLang="en-US" dirty="0">
                <a:latin typeface="Times New Roman" charset="0"/>
                <a:ea typeface="MS PGothic" charset="-128"/>
              </a:rPr>
              <a:t>	2. Provide oxygen via BVM at 10 to 12 breaths/min.</a:t>
            </a:r>
            <a:endParaRPr lang="en-IN" altLang="en-US" dirty="0">
              <a:latin typeface="Times New Roman" charset="0"/>
              <a:ea typeface="MS PGothic" charset="-128"/>
            </a:endParaRPr>
          </a:p>
          <a:p>
            <a:r>
              <a:rPr lang="en-US" altLang="en-US" dirty="0">
                <a:latin typeface="Times New Roman" charset="0"/>
                <a:ea typeface="MS PGothic" charset="-128"/>
              </a:rPr>
              <a:t>	3. Maintain an oxygen saturation between 95% and 99%.</a:t>
            </a:r>
            <a:endParaRPr lang="en-IN" altLang="en-US" dirty="0">
              <a:latin typeface="Times New Roman" charset="0"/>
              <a:ea typeface="MS PGothic" charset="-128"/>
            </a:endParaRPr>
          </a:p>
          <a:p>
            <a:r>
              <a:rPr lang="en-US" altLang="en-US" dirty="0">
                <a:latin typeface="Times New Roman" charset="0"/>
                <a:ea typeface="MS PGothic" charset="-128"/>
              </a:rPr>
              <a:t>	4. Assess the patient’s blood pressure.</a:t>
            </a:r>
            <a:endParaRPr lang="en-IN" altLang="en-US" dirty="0">
              <a:latin typeface="Times New Roman" charset="0"/>
              <a:ea typeface="MS PGothic" charset="-128"/>
            </a:endParaRPr>
          </a:p>
          <a:p>
            <a:r>
              <a:rPr lang="en-US" altLang="en-US" dirty="0">
                <a:latin typeface="Times New Roman" charset="0"/>
                <a:ea typeface="MS PGothic" charset="-128"/>
              </a:rPr>
              <a:t>	5. See if the patient can follow simple commands.</a:t>
            </a:r>
            <a:endParaRPr lang="en-IN" altLang="en-US" dirty="0">
              <a:latin typeface="Times New Roman" charset="0"/>
              <a:ea typeface="MS PGothic" charset="-128"/>
            </a:endParaRPr>
          </a:p>
          <a:p>
            <a:r>
              <a:rPr lang="en-US" altLang="en-US" dirty="0">
                <a:latin typeface="Times New Roman" charset="0"/>
                <a:ea typeface="MS PGothic" charset="-128"/>
              </a:rPr>
              <a:t>	6. If ALS is not on scene or </a:t>
            </a:r>
            <a:r>
              <a:rPr lang="en-US" altLang="en-US" dirty="0" err="1">
                <a:latin typeface="Times New Roman" charset="0"/>
                <a:ea typeface="MS PGothic" charset="-128"/>
              </a:rPr>
              <a:t>en</a:t>
            </a:r>
            <a:r>
              <a:rPr lang="en-US" altLang="en-US" dirty="0">
                <a:latin typeface="Times New Roman" charset="0"/>
                <a:ea typeface="MS PGothic" charset="-128"/>
              </a:rPr>
              <a:t> route, immediately begin transport to the closest appropriate hospital depending on local protocol.</a:t>
            </a:r>
            <a:endParaRPr lang="en-IN" altLang="en-US" dirty="0">
              <a:latin typeface="Times New Roman" charset="0"/>
              <a:ea typeface="MS PGothic" charset="-128"/>
            </a:endParaRPr>
          </a:p>
        </p:txBody>
      </p:sp>
      <p:sp>
        <p:nvSpPr>
          <p:cNvPr id="234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9AEF946-8DDB-8048-A7D7-E4AA0BB55134}" type="slidenum">
              <a:rPr lang="en-US" altLang="en-US" sz="1200"/>
              <a:pPr eaLnBrk="1" hangingPunct="1"/>
              <a:t>93</a:t>
            </a:fld>
            <a:endParaRPr lang="en-US" altLang="en-US" sz="1200"/>
          </a:p>
        </p:txBody>
      </p:sp>
    </p:spTree>
    <p:extLst>
      <p:ext uri="{BB962C8B-B14F-4D97-AF65-F5344CB8AC3E}">
        <p14:creationId xmlns:p14="http://schemas.microsoft.com/office/powerpoint/2010/main" val="68959988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31</a:t>
            </a:r>
            <a:endParaRPr lang="en-US" dirty="0"/>
          </a:p>
        </p:txBody>
      </p:sp>
      <p:sp>
        <p:nvSpPr>
          <p:cNvPr id="4" name="Slide Number Placeholder 3"/>
          <p:cNvSpPr>
            <a:spLocks noGrp="1"/>
          </p:cNvSpPr>
          <p:nvPr>
            <p:ph type="sldNum" sz="quarter" idx="10"/>
          </p:nvPr>
        </p:nvSpPr>
        <p:spPr/>
        <p:txBody>
          <a:bodyPr/>
          <a:lstStyle/>
          <a:p>
            <a:fld id="{7E7E9131-8EBD-6845-9904-40011397DC3F}" type="slidenum">
              <a:rPr lang="en-US" altLang="en-US" smtClean="0"/>
              <a:pPr/>
              <a:t>95</a:t>
            </a:fld>
            <a:endParaRPr lang="en-US" altLang="en-US"/>
          </a:p>
        </p:txBody>
      </p:sp>
    </p:spTree>
    <p:extLst>
      <p:ext uri="{BB962C8B-B14F-4D97-AF65-F5344CB8AC3E}">
        <p14:creationId xmlns:p14="http://schemas.microsoft.com/office/powerpoint/2010/main" val="292294396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39</a:t>
            </a:r>
            <a:endParaRPr lang="en-US" dirty="0"/>
          </a:p>
        </p:txBody>
      </p:sp>
      <p:sp>
        <p:nvSpPr>
          <p:cNvPr id="4" name="Slide Number Placeholder 3"/>
          <p:cNvSpPr>
            <a:spLocks noGrp="1"/>
          </p:cNvSpPr>
          <p:nvPr>
            <p:ph type="sldNum" sz="quarter" idx="10"/>
          </p:nvPr>
        </p:nvSpPr>
        <p:spPr/>
        <p:txBody>
          <a:bodyPr/>
          <a:lstStyle/>
          <a:p>
            <a:fld id="{7E7E9131-8EBD-6845-9904-40011397DC3F}" type="slidenum">
              <a:rPr lang="en-US" altLang="en-US" smtClean="0"/>
              <a:pPr/>
              <a:t>99</a:t>
            </a:fld>
            <a:endParaRPr lang="en-US" altLang="en-US"/>
          </a:p>
        </p:txBody>
      </p:sp>
    </p:spTree>
    <p:extLst>
      <p:ext uri="{BB962C8B-B14F-4D97-AF65-F5344CB8AC3E}">
        <p14:creationId xmlns:p14="http://schemas.microsoft.com/office/powerpoint/2010/main" val="75182083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18</a:t>
            </a:r>
            <a:endParaRPr lang="en-US" dirty="0"/>
          </a:p>
        </p:txBody>
      </p:sp>
      <p:sp>
        <p:nvSpPr>
          <p:cNvPr id="4" name="Slide Number Placeholder 3"/>
          <p:cNvSpPr>
            <a:spLocks noGrp="1"/>
          </p:cNvSpPr>
          <p:nvPr>
            <p:ph type="sldNum" sz="quarter" idx="10"/>
          </p:nvPr>
        </p:nvSpPr>
        <p:spPr/>
        <p:txBody>
          <a:bodyPr/>
          <a:lstStyle/>
          <a:p>
            <a:fld id="{7E7E9131-8EBD-6845-9904-40011397DC3F}" type="slidenum">
              <a:rPr lang="en-US" altLang="en-US" smtClean="0"/>
              <a:pPr/>
              <a:t>103</a:t>
            </a:fld>
            <a:endParaRPr lang="en-US" altLang="en-US"/>
          </a:p>
        </p:txBody>
      </p:sp>
    </p:spTree>
    <p:extLst>
      <p:ext uri="{BB962C8B-B14F-4D97-AF65-F5344CB8AC3E}">
        <p14:creationId xmlns:p14="http://schemas.microsoft.com/office/powerpoint/2010/main" val="217934146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34</a:t>
            </a:r>
            <a:endParaRPr lang="en-US" dirty="0"/>
          </a:p>
        </p:txBody>
      </p:sp>
      <p:sp>
        <p:nvSpPr>
          <p:cNvPr id="4" name="Slide Number Placeholder 3"/>
          <p:cNvSpPr>
            <a:spLocks noGrp="1"/>
          </p:cNvSpPr>
          <p:nvPr>
            <p:ph type="sldNum" sz="quarter" idx="10"/>
          </p:nvPr>
        </p:nvSpPr>
        <p:spPr/>
        <p:txBody>
          <a:bodyPr/>
          <a:lstStyle/>
          <a:p>
            <a:fld id="{7E7E9131-8EBD-6845-9904-40011397DC3F}" type="slidenum">
              <a:rPr lang="en-US" altLang="en-US" smtClean="0"/>
              <a:pPr/>
              <a:t>107</a:t>
            </a:fld>
            <a:endParaRPr lang="en-US" altLang="en-US"/>
          </a:p>
        </p:txBody>
      </p:sp>
    </p:spTree>
    <p:extLst>
      <p:ext uri="{BB962C8B-B14F-4D97-AF65-F5344CB8AC3E}">
        <p14:creationId xmlns:p14="http://schemas.microsoft.com/office/powerpoint/2010/main" val="371638457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79</a:t>
            </a:r>
            <a:endParaRPr lang="en-US" dirty="0"/>
          </a:p>
        </p:txBody>
      </p:sp>
      <p:sp>
        <p:nvSpPr>
          <p:cNvPr id="4" name="Slide Number Placeholder 3"/>
          <p:cNvSpPr>
            <a:spLocks noGrp="1"/>
          </p:cNvSpPr>
          <p:nvPr>
            <p:ph type="sldNum" sz="quarter" idx="10"/>
          </p:nvPr>
        </p:nvSpPr>
        <p:spPr/>
        <p:txBody>
          <a:bodyPr/>
          <a:lstStyle/>
          <a:p>
            <a:fld id="{7E7E9131-8EBD-6845-9904-40011397DC3F}" type="slidenum">
              <a:rPr lang="en-US" altLang="en-US" smtClean="0"/>
              <a:pPr/>
              <a:t>111</a:t>
            </a:fld>
            <a:endParaRPr lang="en-US" altLang="en-US"/>
          </a:p>
        </p:txBody>
      </p:sp>
    </p:spTree>
    <p:extLst>
      <p:ext uri="{BB962C8B-B14F-4D97-AF65-F5344CB8AC3E}">
        <p14:creationId xmlns:p14="http://schemas.microsoft.com/office/powerpoint/2010/main" val="140354817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37 </a:t>
            </a:r>
            <a:endParaRPr lang="en-US" dirty="0"/>
          </a:p>
        </p:txBody>
      </p:sp>
      <p:sp>
        <p:nvSpPr>
          <p:cNvPr id="4" name="Slide Number Placeholder 3"/>
          <p:cNvSpPr>
            <a:spLocks noGrp="1"/>
          </p:cNvSpPr>
          <p:nvPr>
            <p:ph type="sldNum" sz="quarter" idx="10"/>
          </p:nvPr>
        </p:nvSpPr>
        <p:spPr/>
        <p:txBody>
          <a:bodyPr/>
          <a:lstStyle/>
          <a:p>
            <a:fld id="{7E7E9131-8EBD-6845-9904-40011397DC3F}" type="slidenum">
              <a:rPr lang="en-US" altLang="en-US" smtClean="0"/>
              <a:pPr/>
              <a:t>115</a:t>
            </a:fld>
            <a:endParaRPr lang="en-US" altLang="en-US"/>
          </a:p>
        </p:txBody>
      </p:sp>
    </p:spTree>
    <p:extLst>
      <p:ext uri="{BB962C8B-B14F-4D97-AF65-F5344CB8AC3E}">
        <p14:creationId xmlns:p14="http://schemas.microsoft.com/office/powerpoint/2010/main" val="916898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1187" name="Rectangle 3"/>
          <p:cNvSpPr>
            <a:spLocks noGrp="1" noChangeArrowheads="1"/>
          </p:cNvSpPr>
          <p:nvPr>
            <p:ph type="subTitle" idx="1"/>
          </p:nvPr>
        </p:nvSpPr>
        <p:spPr>
          <a:xfrm>
            <a:off x="4343400" y="3657600"/>
            <a:ext cx="4876800" cy="1752600"/>
          </a:xfrm>
          <a:gradFill rotWithShape="0">
            <a:gsLst>
              <a:gs pos="0">
                <a:srgbClr val="66CCFF">
                  <a:alpha val="89999"/>
                </a:srgbClr>
              </a:gs>
              <a:gs pos="100000">
                <a:srgbClr val="0080FF">
                  <a:alpha val="14000"/>
                </a:srgbClr>
              </a:gs>
            </a:gsLst>
            <a:lin ang="2700000" scaled="1"/>
          </a:gradFill>
          <a:ln w="9525">
            <a:noFill/>
          </a:ln>
          <a:extLst>
            <a:ext uri="{91240B29-F687-4F45-9708-019B960494DF}">
              <a14:hiddenLine xmlns:a14="http://schemas.microsoft.com/office/drawing/2010/main" w="9525" algn="ctr">
                <a:solidFill>
                  <a:srgbClr val="B3B3B3">
                    <a:alpha val="39999"/>
                  </a:srgbClr>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137160" bIns="45720"/>
          <a:lstStyle>
            <a:lvl1pPr marL="0" indent="0">
              <a:lnSpc>
                <a:spcPct val="105000"/>
              </a:lnSpc>
              <a:buFontTx/>
              <a:buNone/>
              <a:defRPr sz="3200" b="1">
                <a:solidFill>
                  <a:schemeClr val="bg1"/>
                </a:solidFill>
              </a:defRPr>
            </a:lvl1pPr>
          </a:lstStyle>
          <a:p>
            <a:pPr lvl="0"/>
            <a:r>
              <a:rPr lang="en-US" noProof="0" dirty="0" smtClean="0"/>
              <a:t>Click to edit Master subtitle style</a:t>
            </a:r>
          </a:p>
        </p:txBody>
      </p:sp>
      <p:sp>
        <p:nvSpPr>
          <p:cNvPr id="128003" name="Rectangle 2"/>
          <p:cNvSpPr>
            <a:spLocks noGrp="1" noChangeArrowheads="1"/>
          </p:cNvSpPr>
          <p:nvPr>
            <p:ph type="ctrTitle"/>
          </p:nvPr>
        </p:nvSpPr>
        <p:spPr>
          <a:xfrm>
            <a:off x="4572000" y="2362200"/>
            <a:ext cx="4343400" cy="990600"/>
          </a:xfrm>
        </p:spPr>
        <p:txBody>
          <a:bodyPr lIns="228600" anchor="t"/>
          <a:lstStyle>
            <a:lvl1pPr algn="l">
              <a:defRPr>
                <a:solidFill>
                  <a:schemeClr val="bg1"/>
                </a:solidFill>
                <a:effectLst/>
              </a:defRPr>
            </a:lvl1pPr>
          </a:lstStyle>
          <a:p>
            <a:pPr lvl="0"/>
            <a:r>
              <a:rPr lang="en-US" noProof="0" dirty="0" smtClean="0"/>
              <a:t>Click to edit Master title style</a:t>
            </a:r>
          </a:p>
        </p:txBody>
      </p:sp>
    </p:spTree>
    <p:extLst>
      <p:ext uri="{BB962C8B-B14F-4D97-AF65-F5344CB8AC3E}">
        <p14:creationId xmlns:p14="http://schemas.microsoft.com/office/powerpoint/2010/main" val="1470541837"/>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4054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28600"/>
            <a:ext cx="56769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62765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074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85840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80786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05071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35799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1180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5719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45209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228600" tIns="182880" rIns="91440" bIns="9144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2"/>
          <p:cNvSpPr>
            <a:spLocks noGrp="1" noChangeArrowheads="1"/>
          </p:cNvSpPr>
          <p:nvPr>
            <p:ph type="title"/>
          </p:nvPr>
        </p:nvSpPr>
        <p:spPr bwMode="auto">
          <a:xfrm>
            <a:off x="685800" y="228600"/>
            <a:ext cx="7772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12"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hf sldNum="0" hdr="0" dt="0"/>
  <p:txStyles>
    <p:titleStyle>
      <a:lvl1pPr algn="ctr" rtl="0" eaLnBrk="0" fontAlgn="base" hangingPunct="0">
        <a:lnSpc>
          <a:spcPct val="90000"/>
        </a:lnSpc>
        <a:spcBef>
          <a:spcPct val="0"/>
        </a:spcBef>
        <a:spcAft>
          <a:spcPct val="0"/>
        </a:spcAft>
        <a:defRPr sz="4000" b="1">
          <a:solidFill>
            <a:srgbClr val="F37021"/>
          </a:solidFill>
          <a:latin typeface="+mj-lt"/>
          <a:ea typeface="+mj-ea"/>
          <a:cs typeface="ヒラギノ角ゴ Pro W3" charset="0"/>
        </a:defRPr>
      </a:lvl1pPr>
      <a:lvl2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2pPr>
      <a:lvl3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3pPr>
      <a:lvl4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4pPr>
      <a:lvl5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5pPr>
      <a:lvl6pPr marL="4572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6pPr>
      <a:lvl7pPr marL="9144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7pPr>
      <a:lvl8pPr marL="13716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8pPr>
      <a:lvl9pPr marL="18288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9pPr>
    </p:titleStyle>
    <p:bodyStyle>
      <a:lvl1pPr marL="342900" indent="-342900" algn="l" rtl="0" eaLnBrk="0" fontAlgn="base" hangingPunct="0">
        <a:spcBef>
          <a:spcPct val="50000"/>
        </a:spcBef>
        <a:spcAft>
          <a:spcPct val="0"/>
        </a:spcAft>
        <a:buClr>
          <a:schemeClr val="bg1"/>
        </a:buClr>
        <a:buChar char="•"/>
        <a:defRPr sz="2800">
          <a:solidFill>
            <a:schemeClr val="bg1"/>
          </a:solidFill>
          <a:latin typeface="+mn-lt"/>
          <a:ea typeface="+mn-ea"/>
          <a:cs typeface="ヒラギノ角ゴ Pro W3" charset="0"/>
        </a:defRPr>
      </a:lvl1pPr>
      <a:lvl2pPr marL="800100" indent="-342900" algn="l" rtl="0" eaLnBrk="0" fontAlgn="base" hangingPunct="0">
        <a:spcBef>
          <a:spcPct val="25000"/>
        </a:spcBef>
        <a:spcAft>
          <a:spcPct val="0"/>
        </a:spcAft>
        <a:buClr>
          <a:schemeClr val="bg1"/>
        </a:buClr>
        <a:buChar char="–"/>
        <a:defRPr sz="2400">
          <a:solidFill>
            <a:schemeClr val="bg1"/>
          </a:solidFill>
          <a:latin typeface="+mn-lt"/>
          <a:ea typeface="+mn-ea"/>
          <a:cs typeface="ヒラギノ角ゴ Pro W3" charset="0"/>
        </a:defRPr>
      </a:lvl2pPr>
      <a:lvl3pPr marL="1143000" indent="-228600" algn="l" rtl="0" eaLnBrk="0" fontAlgn="base" hangingPunct="0">
        <a:spcBef>
          <a:spcPct val="25000"/>
        </a:spcBef>
        <a:spcAft>
          <a:spcPct val="0"/>
        </a:spcAft>
        <a:buClr>
          <a:schemeClr val="bg1"/>
        </a:buClr>
        <a:buChar char="•"/>
        <a:defRPr sz="2200">
          <a:solidFill>
            <a:schemeClr val="bg1"/>
          </a:solidFill>
          <a:latin typeface="+mn-lt"/>
          <a:ea typeface="+mn-ea"/>
          <a:cs typeface="ヒラギノ角ゴ Pro W3" charset="0"/>
        </a:defRPr>
      </a:lvl3pPr>
      <a:lvl4pPr marL="16002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4pPr>
      <a:lvl5pPr marL="20574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5pPr>
      <a:lvl6pPr marL="2514600" indent="-228600" algn="l" rtl="0" eaLnBrk="0" fontAlgn="base" hangingPunct="0">
        <a:spcBef>
          <a:spcPct val="25000"/>
        </a:spcBef>
        <a:spcAft>
          <a:spcPct val="0"/>
        </a:spcAft>
        <a:buChar char="»"/>
        <a:defRPr sz="2000">
          <a:solidFill>
            <a:schemeClr val="tx1"/>
          </a:solidFill>
          <a:latin typeface="+mn-lt"/>
          <a:ea typeface="+mn-ea"/>
        </a:defRPr>
      </a:lvl6pPr>
      <a:lvl7pPr marL="2971800" indent="-228600" algn="l" rtl="0" eaLnBrk="0" fontAlgn="base" hangingPunct="0">
        <a:spcBef>
          <a:spcPct val="25000"/>
        </a:spcBef>
        <a:spcAft>
          <a:spcPct val="0"/>
        </a:spcAft>
        <a:buChar char="»"/>
        <a:defRPr sz="2000">
          <a:solidFill>
            <a:schemeClr val="tx1"/>
          </a:solidFill>
          <a:latin typeface="+mn-lt"/>
          <a:ea typeface="+mn-ea"/>
        </a:defRPr>
      </a:lvl7pPr>
      <a:lvl8pPr marL="3429000" indent="-228600" algn="l" rtl="0" eaLnBrk="0" fontAlgn="base" hangingPunct="0">
        <a:spcBef>
          <a:spcPct val="25000"/>
        </a:spcBef>
        <a:spcAft>
          <a:spcPct val="0"/>
        </a:spcAft>
        <a:buChar char="»"/>
        <a:defRPr sz="2000">
          <a:solidFill>
            <a:schemeClr val="tx1"/>
          </a:solidFill>
          <a:latin typeface="+mn-lt"/>
          <a:ea typeface="+mn-ea"/>
        </a:defRPr>
      </a:lvl8pPr>
      <a:lvl9pPr marL="3886200" indent="-228600" algn="l" rtl="0" eaLnBrk="0" fontAlgn="base" hangingPunct="0">
        <a:spcBef>
          <a:spcPct val="25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1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txBox="1">
            <a:spLocks noChangeArrowheads="1"/>
          </p:cNvSpPr>
          <p:nvPr/>
        </p:nvSpPr>
        <p:spPr bwMode="auto">
          <a:xfrm>
            <a:off x="0" y="3352800"/>
            <a:ext cx="9144000" cy="1981200"/>
          </a:xfrm>
          <a:prstGeom prst="rect">
            <a:avLst/>
          </a:prstGeom>
          <a:gradFill rotWithShape="0">
            <a:gsLst>
              <a:gs pos="0">
                <a:srgbClr val="66CCFF">
                  <a:alpha val="89998"/>
                </a:srgbClr>
              </a:gs>
              <a:gs pos="100000">
                <a:srgbClr val="0080FF">
                  <a:alpha val="14000"/>
                </a:srgbClr>
              </a:gs>
            </a:gsLst>
            <a:lin ang="2700000" scaled="1"/>
          </a:gradFill>
          <a:ln w="19050" algn="ctr">
            <a:noFill/>
            <a:miter lim="800000"/>
            <a:headEnd/>
            <a:tailEnd/>
          </a:ln>
          <a:extLst>
            <a:ext uri="{91240B29-F687-4F45-9708-019B960494DF}">
              <a14:hiddenLine xmlns:a14="http://schemas.microsoft.com/office/drawing/2010/main" w="9525">
                <a:solidFill>
                  <a:srgbClr val="B3B3B3">
                    <a:alpha val="39999"/>
                  </a:srgbClr>
                </a:solidFill>
                <a:miter lim="800000"/>
                <a:headEnd/>
                <a:tailEnd/>
              </a14:hiddenLine>
            </a:ext>
          </a:extLst>
        </p:spPr>
        <p:txBody>
          <a:bodyPr lIns="228600" tIns="137160"/>
          <a:lstStyle>
            <a:lvl1pPr marL="0" indent="0" algn="l" rtl="0" eaLnBrk="0" fontAlgn="base" hangingPunct="0">
              <a:lnSpc>
                <a:spcPct val="105000"/>
              </a:lnSpc>
              <a:spcBef>
                <a:spcPct val="50000"/>
              </a:spcBef>
              <a:spcAft>
                <a:spcPct val="0"/>
              </a:spcAft>
              <a:buClr>
                <a:schemeClr val="bg1"/>
              </a:buClr>
              <a:buFontTx/>
              <a:buNone/>
              <a:defRPr sz="3600">
                <a:solidFill>
                  <a:schemeClr val="bg1"/>
                </a:solidFill>
                <a:latin typeface="+mn-lt"/>
                <a:ea typeface="+mn-ea"/>
                <a:cs typeface="ヒラギノ角ゴ Pro W3" charset="0"/>
              </a:defRPr>
            </a:lvl1pPr>
            <a:lvl2pPr marL="800100" indent="-342900" algn="l" rtl="0" eaLnBrk="0" fontAlgn="base" hangingPunct="0">
              <a:spcBef>
                <a:spcPct val="25000"/>
              </a:spcBef>
              <a:spcAft>
                <a:spcPct val="0"/>
              </a:spcAft>
              <a:buClr>
                <a:schemeClr val="bg1"/>
              </a:buClr>
              <a:buChar char="–"/>
              <a:defRPr sz="2400">
                <a:solidFill>
                  <a:schemeClr val="bg1"/>
                </a:solidFill>
                <a:latin typeface="+mn-lt"/>
                <a:ea typeface="+mn-ea"/>
                <a:cs typeface="ヒラギノ角ゴ Pro W3" charset="0"/>
              </a:defRPr>
            </a:lvl2pPr>
            <a:lvl3pPr marL="1143000" indent="-228600" algn="l" rtl="0" eaLnBrk="0" fontAlgn="base" hangingPunct="0">
              <a:spcBef>
                <a:spcPct val="25000"/>
              </a:spcBef>
              <a:spcAft>
                <a:spcPct val="0"/>
              </a:spcAft>
              <a:buClr>
                <a:schemeClr val="bg1"/>
              </a:buClr>
              <a:buChar char="•"/>
              <a:defRPr sz="2200">
                <a:solidFill>
                  <a:schemeClr val="bg1"/>
                </a:solidFill>
                <a:latin typeface="+mn-lt"/>
                <a:ea typeface="+mn-ea"/>
                <a:cs typeface="ヒラギノ角ゴ Pro W3" charset="0"/>
              </a:defRPr>
            </a:lvl3pPr>
            <a:lvl4pPr marL="16002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4pPr>
            <a:lvl5pPr marL="20574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5pPr>
            <a:lvl6pPr marL="2514600" indent="-228600" algn="l" rtl="0" eaLnBrk="0" fontAlgn="base" hangingPunct="0">
              <a:spcBef>
                <a:spcPct val="25000"/>
              </a:spcBef>
              <a:spcAft>
                <a:spcPct val="0"/>
              </a:spcAft>
              <a:buChar char="»"/>
              <a:defRPr sz="2000">
                <a:solidFill>
                  <a:schemeClr val="tx1"/>
                </a:solidFill>
                <a:latin typeface="+mn-lt"/>
                <a:ea typeface="+mn-ea"/>
              </a:defRPr>
            </a:lvl6pPr>
            <a:lvl7pPr marL="2971800" indent="-228600" algn="l" rtl="0" eaLnBrk="0" fontAlgn="base" hangingPunct="0">
              <a:spcBef>
                <a:spcPct val="25000"/>
              </a:spcBef>
              <a:spcAft>
                <a:spcPct val="0"/>
              </a:spcAft>
              <a:buChar char="»"/>
              <a:defRPr sz="2000">
                <a:solidFill>
                  <a:schemeClr val="tx1"/>
                </a:solidFill>
                <a:latin typeface="+mn-lt"/>
                <a:ea typeface="+mn-ea"/>
              </a:defRPr>
            </a:lvl7pPr>
            <a:lvl8pPr marL="3429000" indent="-228600" algn="l" rtl="0" eaLnBrk="0" fontAlgn="base" hangingPunct="0">
              <a:spcBef>
                <a:spcPct val="25000"/>
              </a:spcBef>
              <a:spcAft>
                <a:spcPct val="0"/>
              </a:spcAft>
              <a:buChar char="»"/>
              <a:defRPr sz="2000">
                <a:solidFill>
                  <a:schemeClr val="tx1"/>
                </a:solidFill>
                <a:latin typeface="+mn-lt"/>
                <a:ea typeface="+mn-ea"/>
              </a:defRPr>
            </a:lvl8pPr>
            <a:lvl9pPr marL="3886200" indent="-228600" algn="l" rtl="0" eaLnBrk="0" fontAlgn="base" hangingPunct="0">
              <a:spcBef>
                <a:spcPct val="25000"/>
              </a:spcBef>
              <a:spcAft>
                <a:spcPct val="0"/>
              </a:spcAft>
              <a:buChar char="»"/>
              <a:defRPr sz="2000">
                <a:solidFill>
                  <a:schemeClr val="tx1"/>
                </a:solidFill>
                <a:latin typeface="+mn-lt"/>
                <a:ea typeface="+mn-ea"/>
              </a:defRPr>
            </a:lvl9pPr>
          </a:lstStyle>
          <a:p>
            <a:pPr>
              <a:defRPr/>
            </a:pPr>
            <a:endParaRPr lang="en-US" sz="100" kern="0" dirty="0" smtClean="0">
              <a:latin typeface="+mj-lt"/>
            </a:endParaRPr>
          </a:p>
          <a:p>
            <a:pPr algn="ctr">
              <a:spcBef>
                <a:spcPts val="2500"/>
              </a:spcBef>
              <a:defRPr/>
            </a:pPr>
            <a:r>
              <a:rPr lang="en-US" b="1" kern="0" dirty="0" smtClean="0">
                <a:latin typeface="+mj-lt"/>
              </a:rPr>
              <a:t>Chapter 16</a:t>
            </a:r>
            <a:endParaRPr lang="en-US" altLang="en-US" b="1" kern="0" dirty="0" smtClean="0">
              <a:latin typeface="+mj-lt"/>
            </a:endParaRPr>
          </a:p>
          <a:p>
            <a:pPr algn="ctr">
              <a:spcBef>
                <a:spcPts val="200"/>
              </a:spcBef>
              <a:defRPr/>
            </a:pPr>
            <a:r>
              <a:rPr lang="en-US" altLang="en-US" sz="3200" b="1" dirty="0"/>
              <a:t>Cardiovascular Emergencies</a:t>
            </a:r>
            <a:endParaRPr lang="en-US" altLang="en-US" sz="3200" b="1" kern="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nSpc>
                <a:spcPct val="85000"/>
              </a:lnSpc>
              <a:defRPr/>
            </a:pPr>
            <a:r>
              <a:rPr lang="en-US" dirty="0" smtClean="0">
                <a:cs typeface="+mj-cs"/>
              </a:rPr>
              <a:t>Anatomy and Physiology </a:t>
            </a:r>
            <a:r>
              <a:rPr lang="en-US" sz="2800" b="0" dirty="0" smtClean="0">
                <a:cs typeface="+mj-cs"/>
              </a:rPr>
              <a:t>(1 of 17)</a:t>
            </a:r>
          </a:p>
        </p:txBody>
      </p:sp>
      <p:sp>
        <p:nvSpPr>
          <p:cNvPr id="12291" name="Content Placeholder 2"/>
          <p:cNvSpPr>
            <a:spLocks noGrp="1"/>
          </p:cNvSpPr>
          <p:nvPr>
            <p:ph type="body" idx="1"/>
          </p:nvPr>
        </p:nvSpPr>
        <p:spPr/>
        <p:txBody>
          <a:bodyPr rIns="228600"/>
          <a:lstStyle/>
          <a:p>
            <a:pPr>
              <a:spcBef>
                <a:spcPct val="35000"/>
              </a:spcBef>
            </a:pPr>
            <a:r>
              <a:rPr lang="en-US" altLang="en-US" dirty="0"/>
              <a:t>Heart</a:t>
            </a:r>
            <a:r>
              <a:rPr lang="ja-JP" altLang="en-US" dirty="0"/>
              <a:t>’</a:t>
            </a:r>
            <a:r>
              <a:rPr lang="en-US" altLang="ja-JP" dirty="0"/>
              <a:t>s job is to pump blood to supply oxygen-enriched red blood cells to tissues.</a:t>
            </a:r>
          </a:p>
          <a:p>
            <a:pPr>
              <a:spcBef>
                <a:spcPct val="35000"/>
              </a:spcBef>
            </a:pPr>
            <a:r>
              <a:rPr lang="en-US" altLang="en-US" dirty="0"/>
              <a:t>Divided into left and right </a:t>
            </a:r>
            <a:r>
              <a:rPr lang="en-US" altLang="en-US" dirty="0" smtClean="0"/>
              <a:t>sides</a:t>
            </a:r>
          </a:p>
          <a:p>
            <a:pPr>
              <a:spcBef>
                <a:spcPct val="35000"/>
              </a:spcBef>
            </a:pPr>
            <a:r>
              <a:rPr lang="en-US" altLang="en-US" dirty="0" smtClean="0"/>
              <a:t>Atrium= above</a:t>
            </a:r>
          </a:p>
          <a:p>
            <a:pPr>
              <a:spcBef>
                <a:spcPct val="35000"/>
              </a:spcBef>
            </a:pPr>
            <a:r>
              <a:rPr lang="en-US" altLang="en-US" dirty="0" smtClean="0"/>
              <a:t>Ventricle=below</a:t>
            </a:r>
          </a:p>
          <a:p>
            <a:pPr>
              <a:spcBef>
                <a:spcPct val="35000"/>
              </a:spcBef>
            </a:pPr>
            <a:r>
              <a:rPr lang="en-US" altLang="en-US" dirty="0" smtClean="0"/>
              <a:t>AV</a:t>
            </a:r>
            <a:endParaRPr lang="en-US" altLang="en-US"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04451"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a:t>While palpating the radial pulse of a 56-year-old man with chest pain, you note that the pulse rate is 86 beats/min and irregular. This indicates:</a:t>
            </a:r>
          </a:p>
          <a:p>
            <a:pPr marL="1016000" lvl="1" indent="-444500">
              <a:spcBef>
                <a:spcPct val="35000"/>
              </a:spcBef>
              <a:buFontTx/>
              <a:buAutoNum type="alphaUcPeriod"/>
            </a:pPr>
            <a:r>
              <a:rPr lang="en-US" altLang="en-US"/>
              <a:t>pain.</a:t>
            </a:r>
            <a:br>
              <a:rPr lang="en-US" altLang="en-US"/>
            </a:br>
            <a:r>
              <a:rPr lang="en-US" altLang="en-US" b="1"/>
              <a:t>Rationale:</a:t>
            </a:r>
            <a:r>
              <a:rPr lang="en-US" altLang="en-US" b="1">
                <a:solidFill>
                  <a:srgbClr val="000000"/>
                </a:solidFill>
              </a:rPr>
              <a:t> </a:t>
            </a:r>
            <a:r>
              <a:rPr lang="en-US" altLang="en-US">
                <a:solidFill>
                  <a:srgbClr val="F37021"/>
                </a:solidFill>
              </a:rPr>
              <a:t>Pain could be a result or symptom of cardiac ischemia.</a:t>
            </a:r>
          </a:p>
          <a:p>
            <a:pPr marL="1016000" lvl="1" indent="-444500">
              <a:spcBef>
                <a:spcPct val="35000"/>
              </a:spcBef>
              <a:buFontTx/>
              <a:buAutoNum type="alphaUcPeriod"/>
            </a:pPr>
            <a:r>
              <a:rPr lang="en-US" altLang="en-US"/>
              <a:t>fear.</a:t>
            </a:r>
            <a:br>
              <a:rPr lang="en-US" altLang="en-US"/>
            </a:br>
            <a:r>
              <a:rPr lang="en-US" altLang="en-US" b="1"/>
              <a:t>Rationale:</a:t>
            </a:r>
            <a:r>
              <a:rPr lang="en-US" altLang="en-US" b="1">
                <a:solidFill>
                  <a:srgbClr val="000000"/>
                </a:solidFill>
              </a:rPr>
              <a:t> </a:t>
            </a:r>
            <a:r>
              <a:rPr lang="en-US" altLang="en-US">
                <a:solidFill>
                  <a:srgbClr val="F37021"/>
                </a:solidFill>
              </a:rPr>
              <a:t>Fear of impending death is usually the psychological result of having chest pain.</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4611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05475"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a:t>While palpating the radial pulse of a 56-year-old man with chest pain, you note that the pulse rate is 86 beats/min and irregular. This indicates:</a:t>
            </a:r>
          </a:p>
          <a:p>
            <a:pPr marL="1016000" lvl="1" indent="-444500">
              <a:spcBef>
                <a:spcPct val="35000"/>
              </a:spcBef>
              <a:buFontTx/>
              <a:buAutoNum type="alphaUcPeriod" startAt="3"/>
            </a:pPr>
            <a:r>
              <a:rPr lang="en-US" altLang="en-US"/>
              <a:t>anxiety.</a:t>
            </a:r>
            <a:br>
              <a:rPr lang="en-US" altLang="en-US"/>
            </a:br>
            <a:r>
              <a:rPr lang="en-US" altLang="en-US" b="1"/>
              <a:t>Rationale:</a:t>
            </a:r>
            <a:r>
              <a:rPr lang="en-US" altLang="en-US" b="1">
                <a:solidFill>
                  <a:srgbClr val="000000"/>
                </a:solidFill>
              </a:rPr>
              <a:t> </a:t>
            </a:r>
            <a:r>
              <a:rPr lang="en-US" altLang="en-US">
                <a:solidFill>
                  <a:srgbClr val="F37021"/>
                </a:solidFill>
              </a:rPr>
              <a:t>Anxiety is also a symptom of a cardiac event.</a:t>
            </a:r>
          </a:p>
          <a:p>
            <a:pPr marL="1016000" lvl="1" indent="-444500">
              <a:spcBef>
                <a:spcPct val="35000"/>
              </a:spcBef>
              <a:buFontTx/>
              <a:buAutoNum type="alphaUcPeriod" startAt="3"/>
            </a:pPr>
            <a:r>
              <a:rPr lang="en-US" altLang="en-US"/>
              <a:t>dysrhythmia.</a:t>
            </a:r>
            <a:br>
              <a:rPr lang="en-US" altLang="en-US"/>
            </a:br>
            <a:r>
              <a:rPr lang="en-US" altLang="en-US" b="1"/>
              <a:t>Rationale:</a:t>
            </a:r>
            <a:r>
              <a:rPr lang="en-US" altLang="en-US" b="1">
                <a:solidFill>
                  <a:srgbClr val="000000"/>
                </a:solidFill>
              </a:rPr>
              <a:t> </a:t>
            </a:r>
            <a:r>
              <a:rPr lang="en-US" altLang="en-US">
                <a:solidFill>
                  <a:srgbClr val="F37021"/>
                </a:solidFill>
              </a:rPr>
              <a:t>Correct answer </a:t>
            </a: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06499"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a:t>A 56-year-old man has an acute myocardial infarction. Which of the following blood vessels became blocked and led to his condition?</a:t>
            </a:r>
          </a:p>
          <a:p>
            <a:pPr marL="1016000" lvl="1" indent="-444500">
              <a:spcBef>
                <a:spcPct val="35000"/>
              </a:spcBef>
              <a:buFontTx/>
              <a:buAutoNum type="alphaUcPeriod"/>
            </a:pPr>
            <a:r>
              <a:rPr lang="en-US" altLang="en-US"/>
              <a:t>Coronary veins</a:t>
            </a:r>
          </a:p>
          <a:p>
            <a:pPr marL="1016000" lvl="1" indent="-444500">
              <a:spcBef>
                <a:spcPct val="35000"/>
              </a:spcBef>
              <a:buFontTx/>
              <a:buAutoNum type="alphaUcPeriod"/>
            </a:pPr>
            <a:r>
              <a:rPr lang="en-US" altLang="en-US"/>
              <a:t>Coronary arteries</a:t>
            </a:r>
          </a:p>
          <a:p>
            <a:pPr marL="1016000" lvl="1" indent="-444500">
              <a:spcBef>
                <a:spcPct val="35000"/>
              </a:spcBef>
              <a:buFontTx/>
              <a:buAutoNum type="alphaUcPeriod"/>
            </a:pPr>
            <a:r>
              <a:rPr lang="en-US" altLang="en-US"/>
              <a:t>Pulmonary veins</a:t>
            </a:r>
          </a:p>
          <a:p>
            <a:pPr marL="1016000" lvl="1" indent="-444500">
              <a:spcBef>
                <a:spcPct val="35000"/>
              </a:spcBef>
              <a:buFontTx/>
              <a:buAutoNum type="alphaUcPeriod"/>
            </a:pPr>
            <a:r>
              <a:rPr lang="en-US" altLang="en-US"/>
              <a:t>Pulmonary arteries</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07523"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B</a:t>
            </a:r>
          </a:p>
          <a:p>
            <a:pPr marL="0" indent="0">
              <a:spcBef>
                <a:spcPct val="35000"/>
              </a:spcBef>
              <a:buFontTx/>
              <a:buNone/>
            </a:pPr>
            <a:r>
              <a:rPr lang="en-US" altLang="en-US" b="1" dirty="0"/>
              <a:t>Rationale: </a:t>
            </a:r>
            <a:r>
              <a:rPr lang="en-US" altLang="en-US" dirty="0"/>
              <a:t>The coronary arteries, which branch off the aorta, supply the myocardium (heart muscle) with oxygen-rich blood. Occlusion of one or more of these arteries results in a cessation of oxygenated blood beyond the area of occlusion and results in acute myocardial infarction (AMI).</a:t>
            </a: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08547"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a:t>A 56-year-old man has an acute myocardial infarction. Which of the following blood vessels became blocked and led to his condition?</a:t>
            </a:r>
          </a:p>
          <a:p>
            <a:pPr marL="1016000" lvl="1" indent="-444500">
              <a:spcBef>
                <a:spcPct val="35000"/>
              </a:spcBef>
              <a:buFontTx/>
              <a:buAutoNum type="alphaUcPeriod"/>
            </a:pPr>
            <a:r>
              <a:rPr lang="en-US" altLang="en-US"/>
              <a:t>Coronary veins</a:t>
            </a:r>
            <a:br>
              <a:rPr lang="en-US" altLang="en-US"/>
            </a:br>
            <a:r>
              <a:rPr lang="en-US" altLang="en-US" b="1"/>
              <a:t>Rationale:</a:t>
            </a:r>
            <a:r>
              <a:rPr lang="en-US" altLang="en-US" b="1">
                <a:solidFill>
                  <a:srgbClr val="000000"/>
                </a:solidFill>
              </a:rPr>
              <a:t> </a:t>
            </a:r>
            <a:r>
              <a:rPr lang="en-US" altLang="en-US">
                <a:solidFill>
                  <a:srgbClr val="F37021"/>
                </a:solidFill>
              </a:rPr>
              <a:t>Coronary veins do not carry oxygen and would not be the direct cause of an AMI.</a:t>
            </a:r>
            <a:r>
              <a:rPr lang="en-US" altLang="en-US">
                <a:solidFill>
                  <a:srgbClr val="FF0000"/>
                </a:solidFill>
              </a:rPr>
              <a:t> </a:t>
            </a:r>
          </a:p>
          <a:p>
            <a:pPr marL="1016000" lvl="1" indent="-444500">
              <a:spcBef>
                <a:spcPct val="35000"/>
              </a:spcBef>
              <a:buFontTx/>
              <a:buAutoNum type="alphaUcPeriod"/>
            </a:pPr>
            <a:r>
              <a:rPr lang="en-US" altLang="en-US"/>
              <a:t>Coronary arteries</a:t>
            </a:r>
            <a:br>
              <a:rPr lang="en-US" altLang="en-US"/>
            </a:br>
            <a:r>
              <a:rPr lang="en-US" altLang="en-US" b="1"/>
              <a:t>Rationale: </a:t>
            </a:r>
            <a:r>
              <a:rPr lang="en-US" altLang="en-US">
                <a:solidFill>
                  <a:srgbClr val="F37021"/>
                </a:solidFill>
              </a:rPr>
              <a:t>Correct answer</a:t>
            </a: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4713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09571"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a:t>A 56-year-old man has an acute myocardial infarction. Which of the following blood vessels became blocked and led to his condition?</a:t>
            </a:r>
          </a:p>
          <a:p>
            <a:pPr marL="1016000" lvl="1" indent="-444500">
              <a:spcBef>
                <a:spcPct val="35000"/>
              </a:spcBef>
              <a:buFontTx/>
              <a:buAutoNum type="alphaUcPeriod" startAt="3"/>
            </a:pPr>
            <a:r>
              <a:rPr lang="en-US" altLang="en-US"/>
              <a:t>Pulmonary veins</a:t>
            </a:r>
            <a:br>
              <a:rPr lang="en-US" altLang="en-US"/>
            </a:br>
            <a:r>
              <a:rPr lang="en-US" altLang="en-US" b="1"/>
              <a:t>Rationale:</a:t>
            </a:r>
            <a:r>
              <a:rPr lang="en-US" altLang="en-US" b="1">
                <a:solidFill>
                  <a:srgbClr val="000000"/>
                </a:solidFill>
              </a:rPr>
              <a:t> </a:t>
            </a:r>
            <a:r>
              <a:rPr lang="en-US" altLang="en-US">
                <a:solidFill>
                  <a:srgbClr val="F37021"/>
                </a:solidFill>
              </a:rPr>
              <a:t>Pulmonary veins are the primary blood supply to the lungs and not the heart.</a:t>
            </a:r>
          </a:p>
          <a:p>
            <a:pPr marL="1016000" lvl="1" indent="-444500">
              <a:spcBef>
                <a:spcPct val="35000"/>
              </a:spcBef>
              <a:buFontTx/>
              <a:buAutoNum type="alphaUcPeriod" startAt="3"/>
            </a:pPr>
            <a:r>
              <a:rPr lang="en-US" altLang="en-US"/>
              <a:t>Pulmonary arteries</a:t>
            </a:r>
            <a:br>
              <a:rPr lang="en-US" altLang="en-US"/>
            </a:br>
            <a:r>
              <a:rPr lang="en-US" altLang="en-US" b="1"/>
              <a:t>Rationale:</a:t>
            </a:r>
            <a:r>
              <a:rPr lang="en-US" altLang="en-US" b="1">
                <a:solidFill>
                  <a:srgbClr val="000000"/>
                </a:solidFill>
              </a:rPr>
              <a:t> </a:t>
            </a:r>
            <a:r>
              <a:rPr lang="en-US" altLang="en-US">
                <a:solidFill>
                  <a:srgbClr val="F37021"/>
                </a:solidFill>
              </a:rPr>
              <a:t>Pulmonary arteries are the route of blood return to the left atrium from the lungs. An obstruction would not cause an AMI.</a:t>
            </a: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10595"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dirty="0"/>
              <a:t>Major controllable risk factors for an AMI include:</a:t>
            </a:r>
          </a:p>
          <a:p>
            <a:pPr marL="1016000" lvl="1" indent="-444500">
              <a:spcBef>
                <a:spcPct val="35000"/>
              </a:spcBef>
              <a:buFontTx/>
              <a:buAutoNum type="alphaUcPeriod"/>
            </a:pPr>
            <a:r>
              <a:rPr lang="en-US" altLang="en-US" dirty="0"/>
              <a:t>older age.</a:t>
            </a:r>
          </a:p>
          <a:p>
            <a:pPr marL="1016000" lvl="1" indent="-444500">
              <a:spcBef>
                <a:spcPct val="35000"/>
              </a:spcBef>
              <a:buFontTx/>
              <a:buAutoNum type="alphaUcPeriod"/>
            </a:pPr>
            <a:r>
              <a:rPr lang="en-US" altLang="en-US" dirty="0"/>
              <a:t>family history.</a:t>
            </a:r>
          </a:p>
          <a:p>
            <a:pPr marL="1016000" lvl="1" indent="-444500">
              <a:spcBef>
                <a:spcPct val="35000"/>
              </a:spcBef>
              <a:buFontTx/>
              <a:buAutoNum type="alphaUcPeriod"/>
            </a:pPr>
            <a:r>
              <a:rPr lang="en-US" altLang="en-US" dirty="0"/>
              <a:t>cigarette smoking.</a:t>
            </a:r>
          </a:p>
          <a:p>
            <a:pPr marL="1016000" lvl="1" indent="-444500">
              <a:spcBef>
                <a:spcPct val="35000"/>
              </a:spcBef>
              <a:buFontTx/>
              <a:buAutoNum type="alphaUcPeriod"/>
            </a:pPr>
            <a:r>
              <a:rPr lang="en-US" altLang="en-US" dirty="0"/>
              <a:t>male sex.</a:t>
            </a: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11619" name="Rectangle 3"/>
          <p:cNvSpPr>
            <a:spLocks noGrp="1" noChangeArrowheads="1"/>
          </p:cNvSpPr>
          <p:nvPr>
            <p:ph type="body" idx="1"/>
          </p:nvPr>
        </p:nvSpPr>
        <p:spPr/>
        <p:txBody>
          <a:bodyPr rIns="228600"/>
          <a:lstStyle/>
          <a:p>
            <a:pPr marL="0" indent="0">
              <a:buFontTx/>
              <a:buNone/>
            </a:pPr>
            <a:r>
              <a:rPr lang="en-US" altLang="en-US" b="1"/>
              <a:t>Answer: </a:t>
            </a:r>
            <a:r>
              <a:rPr lang="en-US" altLang="en-US" b="1">
                <a:solidFill>
                  <a:srgbClr val="F37021"/>
                </a:solidFill>
              </a:rPr>
              <a:t>C</a:t>
            </a:r>
          </a:p>
          <a:p>
            <a:pPr marL="0" indent="0">
              <a:spcBef>
                <a:spcPct val="35000"/>
              </a:spcBef>
              <a:buFontTx/>
              <a:buNone/>
            </a:pPr>
            <a:r>
              <a:rPr lang="en-US" altLang="en-US" b="1"/>
              <a:t>Rationale: </a:t>
            </a:r>
            <a:r>
              <a:rPr lang="en-US" altLang="en-US"/>
              <a:t>Smoking is a major controllable risk factor for any cardiovascular disease.</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12643"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a:t>A major controllable risk factor for an AMI includes:</a:t>
            </a:r>
          </a:p>
          <a:p>
            <a:pPr marL="1016000" lvl="1" indent="-444500">
              <a:spcBef>
                <a:spcPct val="35000"/>
              </a:spcBef>
              <a:buFontTx/>
              <a:buAutoNum type="alphaUcPeriod"/>
            </a:pPr>
            <a:r>
              <a:rPr lang="en-US" altLang="en-US"/>
              <a:t>older age.</a:t>
            </a:r>
            <a:br>
              <a:rPr lang="en-US" altLang="en-US"/>
            </a:br>
            <a:r>
              <a:rPr lang="en-US" altLang="en-US" b="1"/>
              <a:t>Rationale:</a:t>
            </a:r>
            <a:r>
              <a:rPr lang="en-US" altLang="en-US" b="1">
                <a:solidFill>
                  <a:srgbClr val="000000"/>
                </a:solidFill>
              </a:rPr>
              <a:t> </a:t>
            </a:r>
            <a:r>
              <a:rPr lang="en-US" altLang="en-US">
                <a:solidFill>
                  <a:srgbClr val="F37021"/>
                </a:solidFill>
              </a:rPr>
              <a:t>This is an uncontrollable risk factor.</a:t>
            </a:r>
          </a:p>
          <a:p>
            <a:pPr marL="1016000" lvl="1" indent="-444500">
              <a:spcBef>
                <a:spcPct val="35000"/>
              </a:spcBef>
              <a:buFontTx/>
              <a:buAutoNum type="alphaUcPeriod"/>
            </a:pPr>
            <a:r>
              <a:rPr lang="en-US" altLang="en-US"/>
              <a:t>family history.</a:t>
            </a:r>
            <a:br>
              <a:rPr lang="en-US" altLang="en-US"/>
            </a:br>
            <a:r>
              <a:rPr lang="en-US" altLang="en-US" b="1"/>
              <a:t>Rationale:</a:t>
            </a:r>
            <a:r>
              <a:rPr lang="en-US" altLang="en-US" b="1">
                <a:solidFill>
                  <a:srgbClr val="000000"/>
                </a:solidFill>
              </a:rPr>
              <a:t> </a:t>
            </a:r>
            <a:r>
              <a:rPr lang="en-US" altLang="en-US">
                <a:solidFill>
                  <a:srgbClr val="F37021"/>
                </a:solidFill>
              </a:rPr>
              <a:t>This is an uncontrollable risk factor.</a:t>
            </a: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48162"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r>
              <a:rPr lang="en-US" dirty="0" smtClean="0">
                <a:cs typeface="+mj-cs"/>
              </a:rPr>
              <a:t> </a:t>
            </a:r>
          </a:p>
        </p:txBody>
      </p:sp>
      <p:sp>
        <p:nvSpPr>
          <p:cNvPr id="113667"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a:t>A major controllable risk factor for an AMI includes:</a:t>
            </a:r>
          </a:p>
          <a:p>
            <a:pPr marL="1016000" lvl="1" indent="-444500">
              <a:spcBef>
                <a:spcPct val="35000"/>
              </a:spcBef>
              <a:buFontTx/>
              <a:buAutoNum type="alphaUcPeriod" startAt="3"/>
            </a:pPr>
            <a:r>
              <a:rPr lang="en-US" altLang="en-US"/>
              <a:t>cigarette smoking.</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startAt="3"/>
            </a:pPr>
            <a:r>
              <a:rPr lang="en-US" altLang="en-US"/>
              <a:t>male sex.</a:t>
            </a:r>
            <a:br>
              <a:rPr lang="en-US" altLang="en-US"/>
            </a:br>
            <a:r>
              <a:rPr lang="en-US" altLang="en-US" b="1"/>
              <a:t>Rationale: </a:t>
            </a:r>
            <a:r>
              <a:rPr lang="en-US" altLang="en-US">
                <a:solidFill>
                  <a:srgbClr val="F37021"/>
                </a:solidFill>
              </a:rPr>
              <a:t>This is an uncontrollable risk factor.</a:t>
            </a:r>
            <a:endParaRPr lang="en-US" altLang="en-US" sz="2000">
              <a:solidFill>
                <a:srgbClr val="F37021"/>
              </a:solidFill>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Title 1"/>
          <p:cNvSpPr>
            <a:spLocks noGrp="1"/>
          </p:cNvSpPr>
          <p:nvPr>
            <p:ph type="title"/>
          </p:nvPr>
        </p:nvSpPr>
        <p:spPr/>
        <p:txBody>
          <a:bodyPr/>
          <a:lstStyle/>
          <a:p>
            <a:pPr>
              <a:lnSpc>
                <a:spcPct val="85000"/>
              </a:lnSpc>
              <a:defRPr/>
            </a:pPr>
            <a:r>
              <a:rPr lang="en-US" dirty="0" smtClean="0">
                <a:cs typeface="+mj-cs"/>
              </a:rPr>
              <a:t>Anatomy and Physiology </a:t>
            </a:r>
            <a:r>
              <a:rPr lang="en-US" sz="2800" b="0" dirty="0" smtClean="0">
                <a:cs typeface="+mj-cs"/>
              </a:rPr>
              <a:t>(2 of 17)</a:t>
            </a:r>
          </a:p>
        </p:txBody>
      </p:sp>
      <p:pic>
        <p:nvPicPr>
          <p:cNvPr id="1331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587500"/>
            <a:ext cx="5246688" cy="417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5622925" y="5778500"/>
            <a:ext cx="1628775" cy="230188"/>
          </a:xfrm>
          <a:prstGeom prst="rect">
            <a:avLst/>
          </a:prstGeom>
        </p:spPr>
        <p:txBody>
          <a:bodyPr wrap="none">
            <a:spAutoFit/>
          </a:bodyPr>
          <a:lstStyle/>
          <a:p>
            <a:pP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14691"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a:t>A patient with cardiac arrest secondary to ventricular fibrillation has the greatest chance for survival if: </a:t>
            </a:r>
          </a:p>
          <a:p>
            <a:pPr marL="1016000" lvl="1" indent="-444500">
              <a:spcBef>
                <a:spcPct val="35000"/>
              </a:spcBef>
              <a:buFontTx/>
              <a:buAutoNum type="alphaUcPeriod"/>
            </a:pPr>
            <a:r>
              <a:rPr lang="en-US" altLang="en-US"/>
              <a:t>CPR is initiated within 10 minutes.</a:t>
            </a:r>
          </a:p>
          <a:p>
            <a:pPr marL="1016000" lvl="1" indent="-444500">
              <a:spcBef>
                <a:spcPct val="35000"/>
              </a:spcBef>
              <a:buFontTx/>
              <a:buAutoNum type="alphaUcPeriod"/>
            </a:pPr>
            <a:r>
              <a:rPr lang="en-US" altLang="en-US"/>
              <a:t>oxygen and rapid transport are provided.</a:t>
            </a:r>
          </a:p>
          <a:p>
            <a:pPr marL="1016000" lvl="1" indent="-444500">
              <a:spcBef>
                <a:spcPct val="35000"/>
              </a:spcBef>
              <a:buFontTx/>
              <a:buAutoNum type="alphaUcPeriod"/>
            </a:pPr>
            <a:r>
              <a:rPr lang="en-US" altLang="en-US"/>
              <a:t>defibrillation is provided within 2 minutes.</a:t>
            </a:r>
          </a:p>
          <a:p>
            <a:pPr marL="1016000" lvl="1" indent="-444500">
              <a:spcBef>
                <a:spcPct val="35000"/>
              </a:spcBef>
              <a:buFontTx/>
              <a:buAutoNum type="alphaUcPeriod"/>
            </a:pPr>
            <a:r>
              <a:rPr lang="en-US" altLang="en-US"/>
              <a:t>paramedics arrive at the scene within </a:t>
            </a:r>
            <a:br>
              <a:rPr lang="en-US" altLang="en-US"/>
            </a:br>
            <a:r>
              <a:rPr lang="en-US" altLang="en-US"/>
              <a:t>5 minutes. </a:t>
            </a: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15715"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C</a:t>
            </a:r>
          </a:p>
          <a:p>
            <a:pPr marL="0" indent="0">
              <a:spcBef>
                <a:spcPct val="35000"/>
              </a:spcBef>
              <a:buFontTx/>
              <a:buNone/>
            </a:pPr>
            <a:r>
              <a:rPr lang="en-US" altLang="en-US" b="1" dirty="0"/>
              <a:t>Rationale: </a:t>
            </a:r>
            <a:r>
              <a:rPr lang="en-US" altLang="en-US" dirty="0"/>
              <a:t>Survival from cardiac arrest secondary to ventricular fibrillation is highest if CPR is provided immediately and defibrillation is provided within 2 minutes of the patient</a:t>
            </a:r>
            <a:r>
              <a:rPr lang="ja-JP" altLang="en-US" dirty="0"/>
              <a:t>’</a:t>
            </a:r>
            <a:r>
              <a:rPr lang="en-US" altLang="ja-JP" dirty="0"/>
              <a:t>s cardiac arrest. Early high-quality CPR and defibrillation are the two most important factors that influence survival from cardiac arrest. </a:t>
            </a:r>
            <a:endParaRPr lang="en-US" altLang="en-US" dirty="0"/>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16739"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a:t>A patient with cardiac arrest secondary to ventricular fibrillation has the greatest chance for survival if: </a:t>
            </a:r>
          </a:p>
          <a:p>
            <a:pPr marL="1016000" lvl="1" indent="-444500">
              <a:spcBef>
                <a:spcPct val="35000"/>
              </a:spcBef>
              <a:buFontTx/>
              <a:buAutoNum type="alphaUcPeriod"/>
            </a:pPr>
            <a:r>
              <a:rPr lang="en-US" altLang="en-US"/>
              <a:t>CPR is initiated within 10 minutes.</a:t>
            </a:r>
            <a:br>
              <a:rPr lang="en-US" altLang="en-US"/>
            </a:br>
            <a:r>
              <a:rPr lang="en-US" altLang="en-US" b="1"/>
              <a:t>Rationale:</a:t>
            </a:r>
            <a:r>
              <a:rPr lang="en-US" altLang="en-US" b="1">
                <a:solidFill>
                  <a:srgbClr val="000000"/>
                </a:solidFill>
              </a:rPr>
              <a:t> </a:t>
            </a:r>
            <a:r>
              <a:rPr lang="en-US" altLang="en-US">
                <a:solidFill>
                  <a:srgbClr val="F37021"/>
                </a:solidFill>
              </a:rPr>
              <a:t>CPR needs to be initiated immediately. </a:t>
            </a:r>
          </a:p>
          <a:p>
            <a:pPr marL="1016000" lvl="1" indent="-444500">
              <a:spcBef>
                <a:spcPct val="35000"/>
              </a:spcBef>
              <a:buFontTx/>
              <a:buAutoNum type="alphaUcPeriod"/>
            </a:pPr>
            <a:r>
              <a:rPr lang="en-US" altLang="en-US"/>
              <a:t>oxygen and rapid transport are provided.</a:t>
            </a:r>
            <a:br>
              <a:rPr lang="en-US" altLang="en-US"/>
            </a:br>
            <a:r>
              <a:rPr lang="en-US" altLang="en-US" b="1"/>
              <a:t>Rationale:</a:t>
            </a:r>
            <a:r>
              <a:rPr lang="en-US" altLang="en-US" b="1">
                <a:solidFill>
                  <a:srgbClr val="000000"/>
                </a:solidFill>
              </a:rPr>
              <a:t> </a:t>
            </a:r>
            <a:r>
              <a:rPr lang="en-US" altLang="en-US">
                <a:solidFill>
                  <a:srgbClr val="F37021"/>
                </a:solidFill>
              </a:rPr>
              <a:t>Oxygen therapy and transport are important parts of resuscitation, but CPR and early defibrillation afford the greatest chance of survivability.</a:t>
            </a: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17763"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a:t>A patient with cardiac arrest secondary to ventricular fibrillation has the greatest chance for survival if: </a:t>
            </a:r>
          </a:p>
          <a:p>
            <a:pPr marL="1016000" lvl="1" indent="-444500">
              <a:spcBef>
                <a:spcPct val="35000"/>
              </a:spcBef>
              <a:buFontTx/>
              <a:buAutoNum type="alphaUcPeriod" startAt="3"/>
            </a:pPr>
            <a:r>
              <a:rPr lang="en-US" altLang="en-US"/>
              <a:t>defibrillation is provided within 2 minutes.</a:t>
            </a:r>
            <a:br>
              <a:rPr lang="en-US" altLang="en-US"/>
            </a:br>
            <a:r>
              <a:rPr lang="en-US" altLang="en-US" b="1"/>
              <a:t>Rationale:</a:t>
            </a:r>
            <a:r>
              <a:rPr lang="en-US" altLang="en-US" b="1">
                <a:solidFill>
                  <a:srgbClr val="000000"/>
                </a:solidFill>
              </a:rPr>
              <a:t> </a:t>
            </a:r>
            <a:r>
              <a:rPr lang="en-US" altLang="en-US">
                <a:solidFill>
                  <a:srgbClr val="F37021"/>
                </a:solidFill>
              </a:rPr>
              <a:t>Correct answer</a:t>
            </a:r>
          </a:p>
          <a:p>
            <a:pPr marL="1016000" lvl="1" indent="-444500">
              <a:spcBef>
                <a:spcPct val="35000"/>
              </a:spcBef>
              <a:buFontTx/>
              <a:buAutoNum type="alphaUcPeriod" startAt="3"/>
            </a:pPr>
            <a:r>
              <a:rPr lang="en-US" altLang="en-US"/>
              <a:t>paramedics arrive at the scene within </a:t>
            </a:r>
            <a:br>
              <a:rPr lang="en-US" altLang="en-US"/>
            </a:br>
            <a:r>
              <a:rPr lang="en-US" altLang="en-US"/>
              <a:t>5 minutes. </a:t>
            </a:r>
            <a:br>
              <a:rPr lang="en-US" altLang="en-US"/>
            </a:br>
            <a:r>
              <a:rPr lang="en-US" altLang="en-US" b="1"/>
              <a:t>Rationale:</a:t>
            </a:r>
            <a:r>
              <a:rPr lang="en-US" altLang="en-US" b="1">
                <a:solidFill>
                  <a:srgbClr val="000000"/>
                </a:solidFill>
              </a:rPr>
              <a:t> </a:t>
            </a:r>
            <a:r>
              <a:rPr lang="en-US" altLang="en-US">
                <a:solidFill>
                  <a:srgbClr val="F37021"/>
                </a:solidFill>
              </a:rPr>
              <a:t>Not necessarily; CPR and early defibrillation will provide the greatest chance of survivability. </a:t>
            </a: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18787" name="Rectangle 3"/>
          <p:cNvSpPr>
            <a:spLocks noGrp="1" noChangeArrowheads="1"/>
          </p:cNvSpPr>
          <p:nvPr>
            <p:ph type="body" idx="1"/>
          </p:nvPr>
        </p:nvSpPr>
        <p:spPr/>
        <p:txBody>
          <a:bodyPr rIns="228600"/>
          <a:lstStyle/>
          <a:p>
            <a:pPr marL="457200" indent="-457200">
              <a:spcBef>
                <a:spcPct val="35000"/>
              </a:spcBef>
              <a:buFontTx/>
              <a:buAutoNum type="arabicPeriod" startAt="6"/>
            </a:pPr>
            <a:r>
              <a:rPr lang="en-US" altLang="en-US"/>
              <a:t>A 59-year-old woman presents with chest pressure. She is conscious and alert, but her skin is cool, pale, and clammy. Your first step in providing care (treatment) should be: </a:t>
            </a:r>
          </a:p>
          <a:p>
            <a:pPr marL="1016000" lvl="1" indent="-444500">
              <a:spcBef>
                <a:spcPct val="35000"/>
              </a:spcBef>
              <a:buFontTx/>
              <a:buAutoNum type="alphaUcPeriod"/>
            </a:pPr>
            <a:r>
              <a:rPr lang="en-US" altLang="en-US"/>
              <a:t>apply the AED. </a:t>
            </a:r>
          </a:p>
          <a:p>
            <a:pPr marL="1016000" lvl="1" indent="-444500">
              <a:spcBef>
                <a:spcPct val="35000"/>
              </a:spcBef>
              <a:buFontTx/>
              <a:buAutoNum type="alphaUcPeriod"/>
            </a:pPr>
            <a:r>
              <a:rPr lang="en-US" altLang="en-US"/>
              <a:t>administer oxygen. </a:t>
            </a:r>
          </a:p>
          <a:p>
            <a:pPr marL="1016000" lvl="1" indent="-444500">
              <a:spcBef>
                <a:spcPct val="35000"/>
              </a:spcBef>
              <a:buFontTx/>
              <a:buAutoNum type="alphaUcPeriod"/>
            </a:pPr>
            <a:r>
              <a:rPr lang="en-US" altLang="en-US"/>
              <a:t>ask her if she takes nitroglycerin. </a:t>
            </a:r>
          </a:p>
          <a:p>
            <a:pPr marL="1016000" lvl="1" indent="-444500">
              <a:spcBef>
                <a:spcPct val="35000"/>
              </a:spcBef>
              <a:buFontTx/>
              <a:buAutoNum type="alphaUcPeriod"/>
            </a:pPr>
            <a:r>
              <a:rPr lang="en-US" altLang="en-US"/>
              <a:t>take a complete set of vital signs. </a:t>
            </a: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19811"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B</a:t>
            </a:r>
          </a:p>
          <a:p>
            <a:pPr marL="0" indent="0">
              <a:spcBef>
                <a:spcPct val="35000"/>
              </a:spcBef>
              <a:buFontTx/>
              <a:buNone/>
            </a:pPr>
            <a:r>
              <a:rPr lang="en-US" altLang="en-US" b="1" dirty="0"/>
              <a:t>Rationale: </a:t>
            </a:r>
            <a:r>
              <a:rPr lang="en-US" altLang="en-US" dirty="0"/>
              <a:t>Any patient with suspected cardiac compromise should be given oxygen as soon as possible. Obtaining vital signs and inquiring about the use of nitroglycerin are appropriate; however, you should administer oxygen first. The AED is only applied to patients in cardiac arrest. </a:t>
            </a:r>
          </a:p>
        </p:txBody>
      </p:sp>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20835" name="Rectangle 3"/>
          <p:cNvSpPr>
            <a:spLocks noGrp="1" noChangeArrowheads="1"/>
          </p:cNvSpPr>
          <p:nvPr>
            <p:ph type="body" idx="1"/>
          </p:nvPr>
        </p:nvSpPr>
        <p:spPr/>
        <p:txBody>
          <a:bodyPr rIns="228600"/>
          <a:lstStyle/>
          <a:p>
            <a:pPr marL="457200" indent="-457200">
              <a:spcBef>
                <a:spcPct val="35000"/>
              </a:spcBef>
              <a:buFontTx/>
              <a:buAutoNum type="arabicPeriod" startAt="6"/>
            </a:pPr>
            <a:r>
              <a:rPr lang="en-US" altLang="en-US"/>
              <a:t>A 59-year-old woman presents with chest pressure. She is conscious and alert, but her skin is cool, pale, and clammy. Your first step in providing care (treatment) should be:</a:t>
            </a:r>
          </a:p>
          <a:p>
            <a:pPr marL="1016000" lvl="1" indent="-444500">
              <a:spcBef>
                <a:spcPct val="35000"/>
              </a:spcBef>
              <a:buFontTx/>
              <a:buAutoNum type="alphaUcPeriod"/>
            </a:pPr>
            <a:r>
              <a:rPr lang="en-US" altLang="en-US"/>
              <a:t>apply the AED.</a:t>
            </a:r>
            <a:br>
              <a:rPr lang="en-US" altLang="en-US"/>
            </a:br>
            <a:r>
              <a:rPr lang="en-US" altLang="en-US" b="1"/>
              <a:t>Rationale:</a:t>
            </a:r>
            <a:r>
              <a:rPr lang="en-US" altLang="en-US" b="1">
                <a:solidFill>
                  <a:srgbClr val="000000"/>
                </a:solidFill>
              </a:rPr>
              <a:t> </a:t>
            </a:r>
            <a:r>
              <a:rPr lang="en-US" altLang="en-US">
                <a:solidFill>
                  <a:srgbClr val="F37021"/>
                </a:solidFill>
              </a:rPr>
              <a:t>The AED is only applied to patients in cardiac arrest.</a:t>
            </a:r>
          </a:p>
          <a:p>
            <a:pPr marL="1016000" lvl="1" indent="-444500">
              <a:spcBef>
                <a:spcPct val="35000"/>
              </a:spcBef>
              <a:buFontTx/>
              <a:buAutoNum type="alphaUcPeriod"/>
            </a:pPr>
            <a:r>
              <a:rPr lang="en-US" altLang="en-US"/>
              <a:t>administer oxygen. </a:t>
            </a:r>
            <a:br>
              <a:rPr lang="en-US" altLang="en-US"/>
            </a:br>
            <a:r>
              <a:rPr lang="en-US" altLang="en-US" b="1"/>
              <a:t>Rationale:</a:t>
            </a:r>
            <a:r>
              <a:rPr lang="en-US" altLang="en-US" b="1">
                <a:solidFill>
                  <a:srgbClr val="000000"/>
                </a:solidFill>
              </a:rPr>
              <a:t> </a:t>
            </a:r>
            <a:r>
              <a:rPr lang="en-US" altLang="en-US">
                <a:solidFill>
                  <a:srgbClr val="F37021"/>
                </a:solidFill>
              </a:rPr>
              <a:t>Correct answer</a:t>
            </a:r>
          </a:p>
        </p:txBody>
      </p:sp>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021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21859" name="Rectangle 3"/>
          <p:cNvSpPr>
            <a:spLocks noGrp="1" noChangeArrowheads="1"/>
          </p:cNvSpPr>
          <p:nvPr>
            <p:ph type="body" idx="1"/>
          </p:nvPr>
        </p:nvSpPr>
        <p:spPr/>
        <p:txBody>
          <a:bodyPr rIns="228600"/>
          <a:lstStyle/>
          <a:p>
            <a:pPr marL="457200" indent="-457200">
              <a:spcBef>
                <a:spcPct val="35000"/>
              </a:spcBef>
              <a:buFontTx/>
              <a:buAutoNum type="arabicPeriod" startAt="6"/>
            </a:pPr>
            <a:r>
              <a:rPr lang="en-US" altLang="en-US"/>
              <a:t>A 59-year-old woman presents with chest pressure. She is conscious and alert, but her skin is cool, pale, and clammy. Your first step in providing care (treatment) should be:</a:t>
            </a:r>
          </a:p>
          <a:p>
            <a:pPr marL="1016000" lvl="1" indent="-444500">
              <a:spcBef>
                <a:spcPct val="35000"/>
              </a:spcBef>
              <a:buFontTx/>
              <a:buAutoNum type="alphaUcPeriod" startAt="3"/>
            </a:pPr>
            <a:r>
              <a:rPr lang="en-US" altLang="en-US" sz="2300"/>
              <a:t>ask her if she takes nitroglycerin. </a:t>
            </a:r>
            <a:br>
              <a:rPr lang="en-US" altLang="en-US" sz="2300"/>
            </a:br>
            <a:r>
              <a:rPr lang="en-US" altLang="en-US" sz="2300" b="1"/>
              <a:t>Rationale:</a:t>
            </a:r>
            <a:r>
              <a:rPr lang="en-US" altLang="en-US" sz="2300" b="1">
                <a:solidFill>
                  <a:srgbClr val="000000"/>
                </a:solidFill>
              </a:rPr>
              <a:t> </a:t>
            </a:r>
            <a:r>
              <a:rPr lang="en-US" altLang="en-US" sz="2300">
                <a:solidFill>
                  <a:srgbClr val="F37021"/>
                </a:solidFill>
              </a:rPr>
              <a:t>Inquiring about the use of nitroglycerin is appropriate, but not the first step.</a:t>
            </a:r>
          </a:p>
          <a:p>
            <a:pPr marL="1016000" lvl="1" indent="-444500">
              <a:spcBef>
                <a:spcPct val="35000"/>
              </a:spcBef>
              <a:buFontTx/>
              <a:buAutoNum type="alphaUcPeriod" startAt="3"/>
            </a:pPr>
            <a:r>
              <a:rPr lang="en-US" altLang="en-US" sz="2300"/>
              <a:t>take a complete set of vital signs. </a:t>
            </a:r>
            <a:br>
              <a:rPr lang="en-US" altLang="en-US" sz="2300"/>
            </a:br>
            <a:r>
              <a:rPr lang="en-US" altLang="en-US" sz="2300" b="1"/>
              <a:t>Rationale:</a:t>
            </a:r>
            <a:r>
              <a:rPr lang="en-US" altLang="en-US" sz="2300" b="1">
                <a:solidFill>
                  <a:srgbClr val="000000"/>
                </a:solidFill>
              </a:rPr>
              <a:t> </a:t>
            </a:r>
            <a:r>
              <a:rPr lang="en-US" altLang="en-US" sz="2300">
                <a:solidFill>
                  <a:srgbClr val="F37021"/>
                </a:solidFill>
              </a:rPr>
              <a:t>Obtaining vital signs is important, but not the first step.</a:t>
            </a:r>
          </a:p>
        </p:txBody>
      </p:sp>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22883"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a:t>If a patient with an implanted pacemaker is in cardiac arrest, the EMT should: </a:t>
            </a:r>
          </a:p>
          <a:p>
            <a:pPr marL="1016000" lvl="1" indent="-444500">
              <a:spcBef>
                <a:spcPct val="35000"/>
              </a:spcBef>
              <a:buFontTx/>
              <a:buAutoNum type="alphaUcPeriod"/>
            </a:pPr>
            <a:r>
              <a:rPr lang="en-US" altLang="en-US"/>
              <a:t>avoid defibrillation with the AED and transport at once.</a:t>
            </a:r>
          </a:p>
          <a:p>
            <a:pPr marL="1016000" lvl="1" indent="-444500">
              <a:spcBef>
                <a:spcPct val="35000"/>
              </a:spcBef>
              <a:buFontTx/>
              <a:buAutoNum type="alphaUcPeriod"/>
            </a:pPr>
            <a:r>
              <a:rPr lang="en-US" altLang="en-US"/>
              <a:t>not apply the AED until he or she contacts medical control. </a:t>
            </a:r>
          </a:p>
          <a:p>
            <a:pPr marL="1016000" lvl="1" indent="-444500">
              <a:spcBef>
                <a:spcPct val="35000"/>
              </a:spcBef>
              <a:buFontTx/>
              <a:buAutoNum type="alphaUcPeriod"/>
            </a:pPr>
            <a:r>
              <a:rPr lang="en-US" altLang="en-US"/>
              <a:t>place the AED pads away from the pacemaker. </a:t>
            </a:r>
          </a:p>
          <a:p>
            <a:pPr marL="1016000" lvl="1" indent="-444500">
              <a:spcBef>
                <a:spcPct val="35000"/>
              </a:spcBef>
              <a:buFontTx/>
              <a:buAutoNum type="alphaUcPeriod"/>
            </a:pPr>
            <a:r>
              <a:rPr lang="en-US" altLang="en-US"/>
              <a:t>apply the AED pads directly over the implanted pacemaker.</a:t>
            </a: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23907"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C</a:t>
            </a:r>
          </a:p>
          <a:p>
            <a:pPr marL="0" indent="0">
              <a:spcBef>
                <a:spcPct val="35000"/>
              </a:spcBef>
              <a:buFontTx/>
              <a:buNone/>
            </a:pPr>
            <a:r>
              <a:rPr lang="en-US" altLang="en-US" b="1" dirty="0"/>
              <a:t>Rationale: </a:t>
            </a:r>
            <a:r>
              <a:rPr lang="en-US" altLang="en-US" dirty="0"/>
              <a:t>The only modification required for cardiac arrest patients with an implanted pacemaker is to ensure that the AED pads are away from the pacemaker. Placing the AED pads directly over the pacemaker will result in a less effective defibrillation and may damage the pacemaker. </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nSpc>
                <a:spcPct val="85000"/>
              </a:lnSpc>
              <a:defRPr/>
            </a:pPr>
            <a:r>
              <a:rPr lang="en-US" dirty="0" smtClean="0">
                <a:cs typeface="+mj-cs"/>
              </a:rPr>
              <a:t>Anatomy and Physiology </a:t>
            </a:r>
            <a:r>
              <a:rPr lang="en-US" sz="2800" b="0" dirty="0" smtClean="0">
                <a:cs typeface="+mj-cs"/>
              </a:rPr>
              <a:t>(3 of 17)</a:t>
            </a:r>
          </a:p>
        </p:txBody>
      </p:sp>
      <p:sp>
        <p:nvSpPr>
          <p:cNvPr id="14339" name="Content Placeholder 2"/>
          <p:cNvSpPr>
            <a:spLocks noGrp="1"/>
          </p:cNvSpPr>
          <p:nvPr>
            <p:ph type="body" idx="1"/>
          </p:nvPr>
        </p:nvSpPr>
        <p:spPr/>
        <p:txBody>
          <a:bodyPr rIns="228600"/>
          <a:lstStyle/>
          <a:p>
            <a:pPr>
              <a:spcBef>
                <a:spcPct val="35000"/>
              </a:spcBef>
            </a:pPr>
            <a:r>
              <a:rPr lang="en-US" altLang="en-US" dirty="0"/>
              <a:t>One-way valves keep blood flowing in the proper direction.</a:t>
            </a:r>
          </a:p>
          <a:p>
            <a:pPr>
              <a:spcBef>
                <a:spcPct val="35000"/>
              </a:spcBef>
            </a:pPr>
            <a:r>
              <a:rPr lang="en-US" altLang="en-US" dirty="0"/>
              <a:t>Aorta, body</a:t>
            </a:r>
            <a:r>
              <a:rPr lang="ja-JP" altLang="en-US"/>
              <a:t>’</a:t>
            </a:r>
            <a:r>
              <a:rPr lang="en-US" altLang="ja-JP" dirty="0"/>
              <a:t>s main artery, receives blood ejected from left ventricle.</a:t>
            </a:r>
            <a:endParaRPr lang="en-US" altLang="en-US"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24931" name="Rectangle 3"/>
          <p:cNvSpPr>
            <a:spLocks noGrp="1" noChangeArrowheads="1"/>
          </p:cNvSpPr>
          <p:nvPr>
            <p:ph type="body" idx="1"/>
          </p:nvPr>
        </p:nvSpPr>
        <p:spPr/>
        <p:txBody>
          <a:bodyPr rIns="228600"/>
          <a:lstStyle/>
          <a:p>
            <a:pPr marL="533400" indent="-533400">
              <a:spcBef>
                <a:spcPct val="35000"/>
              </a:spcBef>
              <a:buFontTx/>
              <a:buAutoNum type="arabicPeriod" startAt="7"/>
            </a:pPr>
            <a:r>
              <a:rPr lang="en-US" altLang="en-US"/>
              <a:t>If a patient with an implanted pacemaker is in cardiac arrest, the EMT should: </a:t>
            </a:r>
          </a:p>
          <a:p>
            <a:pPr marL="1028700" lvl="1" indent="-457200">
              <a:spcBef>
                <a:spcPct val="35000"/>
              </a:spcBef>
              <a:buFontTx/>
              <a:buAutoNum type="alphaUcPeriod"/>
            </a:pPr>
            <a:r>
              <a:rPr lang="en-US" altLang="en-US"/>
              <a:t>avoid defibrillation with the AED and transport at once.</a:t>
            </a:r>
            <a:br>
              <a:rPr lang="en-US" altLang="en-US"/>
            </a:br>
            <a:r>
              <a:rPr lang="en-US" altLang="en-US" b="1"/>
              <a:t>Rationale:</a:t>
            </a:r>
            <a:r>
              <a:rPr lang="en-US" altLang="en-US" b="1">
                <a:solidFill>
                  <a:srgbClr val="000000"/>
                </a:solidFill>
              </a:rPr>
              <a:t> </a:t>
            </a:r>
            <a:r>
              <a:rPr lang="en-US" altLang="en-US">
                <a:solidFill>
                  <a:srgbClr val="F37021"/>
                </a:solidFill>
              </a:rPr>
              <a:t>AEDs can be used with pacemakers, but avoid placing pads over pacemakers.</a:t>
            </a:r>
          </a:p>
          <a:p>
            <a:pPr marL="1028700" lvl="1" indent="-457200">
              <a:spcBef>
                <a:spcPct val="35000"/>
              </a:spcBef>
              <a:buFontTx/>
              <a:buAutoNum type="alphaUcPeriod"/>
            </a:pPr>
            <a:r>
              <a:rPr lang="en-US" altLang="en-US"/>
              <a:t>not apply the AED until he or she contacts medical control. </a:t>
            </a:r>
            <a:br>
              <a:rPr lang="en-US" altLang="en-US"/>
            </a:br>
            <a:r>
              <a:rPr lang="en-US" altLang="en-US" b="1"/>
              <a:t>Rationale:</a:t>
            </a:r>
            <a:r>
              <a:rPr lang="en-US" altLang="en-US" b="1">
                <a:solidFill>
                  <a:srgbClr val="000000"/>
                </a:solidFill>
              </a:rPr>
              <a:t> </a:t>
            </a:r>
            <a:r>
              <a:rPr lang="en-US" altLang="en-US">
                <a:solidFill>
                  <a:srgbClr val="F37021"/>
                </a:solidFill>
              </a:rPr>
              <a:t>EMTs are trained in the use of AEDs.</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25955"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a:t>If a patient with an implanted pacemaker is in cardiac arrest, the EMT should: </a:t>
            </a:r>
          </a:p>
          <a:p>
            <a:pPr marL="1016000" lvl="1" indent="-444500">
              <a:spcBef>
                <a:spcPct val="35000"/>
              </a:spcBef>
              <a:buFontTx/>
              <a:buAutoNum type="alphaUcPeriod" startAt="3"/>
            </a:pPr>
            <a:r>
              <a:rPr lang="en-US" altLang="en-US"/>
              <a:t>place the AED away from the pacemaker.</a:t>
            </a:r>
            <a:br>
              <a:rPr lang="en-US" altLang="en-US"/>
            </a:br>
            <a:r>
              <a:rPr lang="en-US" altLang="en-US" b="1"/>
              <a:t>Rationale:</a:t>
            </a:r>
            <a:r>
              <a:rPr lang="en-US" altLang="en-US" b="1">
                <a:solidFill>
                  <a:srgbClr val="000000"/>
                </a:solidFill>
              </a:rPr>
              <a:t> </a:t>
            </a:r>
            <a:r>
              <a:rPr lang="en-US" altLang="en-US">
                <a:solidFill>
                  <a:srgbClr val="F37021"/>
                </a:solidFill>
              </a:rPr>
              <a:t>Correct answer</a:t>
            </a:r>
          </a:p>
          <a:p>
            <a:pPr marL="1016000" lvl="1" indent="-444500">
              <a:spcBef>
                <a:spcPct val="35000"/>
              </a:spcBef>
              <a:buFontTx/>
              <a:buAutoNum type="alphaUcPeriod" startAt="3"/>
            </a:pPr>
            <a:r>
              <a:rPr lang="en-US" altLang="en-US"/>
              <a:t>apply the AED pads directly over the implanted pacemaker.</a:t>
            </a:r>
            <a:br>
              <a:rPr lang="en-US" altLang="en-US"/>
            </a:br>
            <a:r>
              <a:rPr lang="en-US" altLang="en-US" b="1"/>
              <a:t>Rationale:</a:t>
            </a:r>
            <a:r>
              <a:rPr lang="en-US" altLang="en-US" b="1">
                <a:solidFill>
                  <a:srgbClr val="000000"/>
                </a:solidFill>
              </a:rPr>
              <a:t> </a:t>
            </a:r>
            <a:r>
              <a:rPr lang="en-US" altLang="en-US">
                <a:solidFill>
                  <a:srgbClr val="F37021"/>
                </a:solidFill>
              </a:rPr>
              <a:t>AEDs should not be placed over pacemakers.</a:t>
            </a:r>
            <a:endParaRPr lang="en-US" altLang="en-US" sz="2000">
              <a:solidFill>
                <a:srgbClr val="F37021"/>
              </a:solidFill>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26979"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a:t>The main advantage of the AED is:</a:t>
            </a:r>
          </a:p>
          <a:p>
            <a:pPr marL="1016000" lvl="1" indent="-444500">
              <a:spcBef>
                <a:spcPct val="35000"/>
              </a:spcBef>
              <a:buFontTx/>
              <a:buAutoNum type="alphaUcPeriod"/>
            </a:pPr>
            <a:r>
              <a:rPr lang="en-US" altLang="en-US"/>
              <a:t>it provides quick delivery of a shock.</a:t>
            </a:r>
          </a:p>
          <a:p>
            <a:pPr marL="1016000" lvl="1" indent="-444500">
              <a:spcBef>
                <a:spcPct val="35000"/>
              </a:spcBef>
              <a:buFontTx/>
              <a:buAutoNum type="alphaUcPeriod"/>
            </a:pPr>
            <a:r>
              <a:rPr lang="en-US" altLang="en-US"/>
              <a:t>it is easier than performing CPR.</a:t>
            </a:r>
          </a:p>
          <a:p>
            <a:pPr marL="1016000" lvl="1" indent="-444500">
              <a:spcBef>
                <a:spcPct val="35000"/>
              </a:spcBef>
              <a:buFontTx/>
              <a:buAutoNum type="alphaUcPeriod"/>
            </a:pPr>
            <a:r>
              <a:rPr lang="en-US" altLang="en-US"/>
              <a:t>there is no need for ALS providers to be on scene.</a:t>
            </a:r>
          </a:p>
          <a:p>
            <a:pPr marL="1016000" lvl="1" indent="-444500">
              <a:spcBef>
                <a:spcPct val="35000"/>
              </a:spcBef>
              <a:buFontTx/>
              <a:buAutoNum type="alphaUcPeriod"/>
            </a:pPr>
            <a:r>
              <a:rPr lang="en-US" altLang="en-US"/>
              <a:t>All of the above.</a:t>
            </a:r>
          </a:p>
          <a:p>
            <a:pPr marL="457200" indent="-457200">
              <a:buFontTx/>
              <a:buAutoNum type="arabicPeriod" startAt="8"/>
            </a:pPr>
            <a:endParaRPr lang="en-US" altLang="en-US" sz="2400"/>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28003"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D</a:t>
            </a:r>
          </a:p>
          <a:p>
            <a:pPr marL="0" indent="0">
              <a:spcBef>
                <a:spcPct val="35000"/>
              </a:spcBef>
              <a:buFontTx/>
              <a:buNone/>
            </a:pPr>
            <a:r>
              <a:rPr lang="en-US" altLang="en-US" b="1" dirty="0"/>
              <a:t>Rationale: </a:t>
            </a:r>
            <a:r>
              <a:rPr lang="en-US" altLang="en-US" dirty="0"/>
              <a:t>The AED provides quick delivery of a shock, is easier to perform than CPR, and does not require ALS providers to operate it.</a:t>
            </a: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29027"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a:t>The main advantage of the AED is:</a:t>
            </a:r>
          </a:p>
          <a:p>
            <a:pPr marL="1016000" lvl="1" indent="-444500">
              <a:spcBef>
                <a:spcPct val="35000"/>
              </a:spcBef>
              <a:buFontTx/>
              <a:buAutoNum type="alphaUcPeriod"/>
            </a:pPr>
            <a:r>
              <a:rPr lang="en-US" altLang="en-US"/>
              <a:t>it provides quick delivery of a shock.</a:t>
            </a:r>
            <a:br>
              <a:rPr lang="en-US" altLang="en-US"/>
            </a:br>
            <a:r>
              <a:rPr lang="en-US" altLang="en-US" b="1"/>
              <a:t>Rationale: </a:t>
            </a:r>
            <a:r>
              <a:rPr lang="en-US" altLang="en-US">
                <a:solidFill>
                  <a:srgbClr val="F37021"/>
                </a:solidFill>
              </a:rPr>
              <a:t>The AED provides quick delivery of a shock.</a:t>
            </a:r>
          </a:p>
          <a:p>
            <a:pPr marL="1016000" lvl="1" indent="-444500">
              <a:spcBef>
                <a:spcPct val="35000"/>
              </a:spcBef>
              <a:buFontTx/>
              <a:buAutoNum type="alphaUcPeriod"/>
            </a:pPr>
            <a:r>
              <a:rPr lang="en-US" altLang="en-US"/>
              <a:t>it is easier than performing CPR.</a:t>
            </a:r>
            <a:br>
              <a:rPr lang="en-US" altLang="en-US"/>
            </a:br>
            <a:r>
              <a:rPr lang="en-US" altLang="en-US" b="1"/>
              <a:t>Rationale:</a:t>
            </a:r>
            <a:r>
              <a:rPr lang="en-US" altLang="en-US" b="1">
                <a:solidFill>
                  <a:srgbClr val="000000"/>
                </a:solidFill>
              </a:rPr>
              <a:t> </a:t>
            </a:r>
            <a:r>
              <a:rPr lang="en-US" altLang="en-US">
                <a:solidFill>
                  <a:srgbClr val="F37021"/>
                </a:solidFill>
              </a:rPr>
              <a:t>The AED is easier to perform than CPR.</a:t>
            </a: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225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30051"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a:t>The main advantage of the AED is:</a:t>
            </a:r>
          </a:p>
          <a:p>
            <a:pPr marL="1016000" lvl="1" indent="-444500">
              <a:spcBef>
                <a:spcPct val="35000"/>
              </a:spcBef>
              <a:buFontTx/>
              <a:buAutoNum type="alphaUcPeriod" startAt="3"/>
            </a:pPr>
            <a:r>
              <a:rPr lang="en-US" altLang="en-US"/>
              <a:t>there is no need for ALS providers to be on scene.</a:t>
            </a:r>
            <a:br>
              <a:rPr lang="en-US" altLang="en-US"/>
            </a:br>
            <a:r>
              <a:rPr lang="en-US" altLang="en-US" b="1"/>
              <a:t>Rationale:</a:t>
            </a:r>
            <a:r>
              <a:rPr lang="en-US" altLang="en-US" b="1">
                <a:solidFill>
                  <a:srgbClr val="000000"/>
                </a:solidFill>
              </a:rPr>
              <a:t> </a:t>
            </a:r>
            <a:r>
              <a:rPr lang="en-US" altLang="en-US">
                <a:solidFill>
                  <a:srgbClr val="F37021"/>
                </a:solidFill>
              </a:rPr>
              <a:t>ALS providers do not need to be on scene to put the AED to use.</a:t>
            </a:r>
          </a:p>
          <a:p>
            <a:pPr marL="1016000" lvl="1" indent="-444500">
              <a:spcBef>
                <a:spcPct val="35000"/>
              </a:spcBef>
              <a:buFontTx/>
              <a:buAutoNum type="alphaUcPeriod" startAt="3"/>
            </a:pPr>
            <a:r>
              <a:rPr lang="en-US" altLang="en-US"/>
              <a:t>All of the above.</a:t>
            </a:r>
            <a:br>
              <a:rPr lang="en-US" altLang="en-US"/>
            </a:br>
            <a:r>
              <a:rPr lang="en-US" altLang="en-US" b="1"/>
              <a:t>Rationale:</a:t>
            </a:r>
            <a:r>
              <a:rPr lang="en-US" altLang="en-US" b="1">
                <a:solidFill>
                  <a:srgbClr val="000000"/>
                </a:solidFill>
              </a:rPr>
              <a:t> </a:t>
            </a:r>
            <a:r>
              <a:rPr lang="en-US" altLang="en-US">
                <a:solidFill>
                  <a:srgbClr val="F37021"/>
                </a:solidFill>
              </a:rPr>
              <a:t>Correct answer.</a:t>
            </a:r>
            <a:endParaRPr lang="en-US" altLang="en-US" sz="2000">
              <a:solidFill>
                <a:srgbClr val="F37021"/>
              </a:solidFill>
            </a:endParaRP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31075" name="Rectangle 3"/>
          <p:cNvSpPr>
            <a:spLocks noGrp="1" noChangeArrowheads="1"/>
          </p:cNvSpPr>
          <p:nvPr>
            <p:ph type="body" idx="1"/>
          </p:nvPr>
        </p:nvSpPr>
        <p:spPr/>
        <p:txBody>
          <a:bodyPr rIns="228600"/>
          <a:lstStyle/>
          <a:p>
            <a:pPr marL="457200" indent="-457200">
              <a:spcBef>
                <a:spcPct val="35000"/>
              </a:spcBef>
              <a:buFontTx/>
              <a:buAutoNum type="arabicPeriod" startAt="9"/>
            </a:pPr>
            <a:r>
              <a:rPr lang="en-US" altLang="en-US"/>
              <a:t>After administering a nitroglycerin tablet to a patient, the EMT should:</a:t>
            </a:r>
          </a:p>
          <a:p>
            <a:pPr marL="1016000" lvl="1" indent="-444500">
              <a:spcBef>
                <a:spcPct val="35000"/>
              </a:spcBef>
              <a:buFontTx/>
              <a:buAutoNum type="alphaUcPeriod"/>
            </a:pPr>
            <a:r>
              <a:rPr lang="en-US" altLang="en-US"/>
              <a:t>check the expiration date of the nitroglycerin.</a:t>
            </a:r>
          </a:p>
          <a:p>
            <a:pPr marL="1016000" lvl="1" indent="-444500">
              <a:spcBef>
                <a:spcPct val="35000"/>
              </a:spcBef>
              <a:buFontTx/>
              <a:buAutoNum type="alphaUcPeriod"/>
            </a:pPr>
            <a:r>
              <a:rPr lang="en-US" altLang="en-US"/>
              <a:t>reassess the patient</a:t>
            </a:r>
            <a:r>
              <a:rPr lang="ja-JP" altLang="en-US"/>
              <a:t>’</a:t>
            </a:r>
            <a:r>
              <a:rPr lang="en-US" altLang="ja-JP"/>
              <a:t>s blood pressure within 5 minutes.</a:t>
            </a:r>
          </a:p>
          <a:p>
            <a:pPr marL="1016000" lvl="1" indent="-444500">
              <a:spcBef>
                <a:spcPct val="35000"/>
              </a:spcBef>
              <a:buFontTx/>
              <a:buAutoNum type="alphaUcPeriod"/>
            </a:pPr>
            <a:r>
              <a:rPr lang="en-US" altLang="en-US"/>
              <a:t>instruct the patient to chew the tablet until it is dissolved.</a:t>
            </a:r>
          </a:p>
          <a:p>
            <a:pPr marL="1016000" lvl="1" indent="-444500">
              <a:spcBef>
                <a:spcPct val="35000"/>
              </a:spcBef>
              <a:buFontTx/>
              <a:buAutoNum type="alphaUcPeriod"/>
            </a:pPr>
            <a:r>
              <a:rPr lang="en-US" altLang="en-US"/>
              <a:t>ensure that the nitroglycerin is prescribed to the patient.</a:t>
            </a: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32099"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B</a:t>
            </a:r>
          </a:p>
          <a:p>
            <a:pPr marL="0" indent="0">
              <a:spcBef>
                <a:spcPct val="35000"/>
              </a:spcBef>
              <a:buFontTx/>
              <a:buNone/>
            </a:pPr>
            <a:r>
              <a:rPr lang="en-US" altLang="en-US" sz="2700" b="1" dirty="0"/>
              <a:t>Rationale: </a:t>
            </a:r>
            <a:r>
              <a:rPr lang="en-US" altLang="en-US" sz="2700" dirty="0"/>
              <a:t>Nitroglycerin is a vasodilator and can lower the patient</a:t>
            </a:r>
            <a:r>
              <a:rPr lang="ja-JP" altLang="en-US" sz="2700" dirty="0"/>
              <a:t>’</a:t>
            </a:r>
            <a:r>
              <a:rPr lang="en-US" altLang="ja-JP" sz="2700" dirty="0"/>
              <a:t>s BP; therefore, you should reassess the patient</a:t>
            </a:r>
            <a:r>
              <a:rPr lang="ja-JP" altLang="en-US" sz="2700" dirty="0"/>
              <a:t>’</a:t>
            </a:r>
            <a:r>
              <a:rPr lang="en-US" altLang="ja-JP" sz="2700" dirty="0"/>
              <a:t>s BP within </a:t>
            </a:r>
            <a:br>
              <a:rPr lang="en-US" altLang="ja-JP" sz="2700" dirty="0"/>
            </a:br>
            <a:r>
              <a:rPr lang="en-US" altLang="ja-JP" sz="2700" dirty="0"/>
              <a:t>5 minutes after giving nitroglycerin. Instruct the patient to allow the nitroglycerin to dissolve under his or her tongue; it should not be chewed. You should check the drug</a:t>
            </a:r>
            <a:r>
              <a:rPr lang="ja-JP" altLang="en-US" sz="2700" dirty="0"/>
              <a:t>’</a:t>
            </a:r>
            <a:r>
              <a:rPr lang="en-US" altLang="ja-JP" sz="2700" dirty="0"/>
              <a:t>s expiration date and ensure that it is prescribed to the patient </a:t>
            </a:r>
            <a:r>
              <a:rPr lang="en-US" altLang="ja-JP" sz="2700" i="1" dirty="0"/>
              <a:t>before</a:t>
            </a:r>
            <a:r>
              <a:rPr lang="en-US" altLang="ja-JP" sz="2700" dirty="0"/>
              <a:t> administering it. </a:t>
            </a:r>
            <a:endParaRPr lang="en-US" altLang="en-US" sz="2700" dirty="0"/>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33123" name="Rectangle 3"/>
          <p:cNvSpPr>
            <a:spLocks noGrp="1" noChangeArrowheads="1"/>
          </p:cNvSpPr>
          <p:nvPr>
            <p:ph type="body" idx="1"/>
          </p:nvPr>
        </p:nvSpPr>
        <p:spPr/>
        <p:txBody>
          <a:bodyPr rIns="228600"/>
          <a:lstStyle/>
          <a:p>
            <a:pPr marL="457200" indent="-457200">
              <a:spcBef>
                <a:spcPct val="35000"/>
              </a:spcBef>
              <a:buFontTx/>
              <a:buAutoNum type="arabicPeriod" startAt="9"/>
            </a:pPr>
            <a:r>
              <a:rPr lang="en-US" altLang="en-US"/>
              <a:t>After administering a nitroglycerin tablet to a patient, the EMT should:</a:t>
            </a:r>
          </a:p>
          <a:p>
            <a:pPr marL="1016000" lvl="1" indent="-444500">
              <a:spcBef>
                <a:spcPct val="35000"/>
              </a:spcBef>
              <a:buFontTx/>
              <a:buAutoNum type="alphaUcPeriod"/>
            </a:pPr>
            <a:r>
              <a:rPr lang="en-US" altLang="en-US"/>
              <a:t>check the expiration date of the nitroglycerin.</a:t>
            </a:r>
            <a:br>
              <a:rPr lang="en-US" altLang="en-US"/>
            </a:br>
            <a:r>
              <a:rPr lang="en-US" altLang="en-US" b="1"/>
              <a:t>Rationale:</a:t>
            </a:r>
            <a:r>
              <a:rPr lang="en-US" altLang="en-US" b="1">
                <a:solidFill>
                  <a:srgbClr val="000000"/>
                </a:solidFill>
              </a:rPr>
              <a:t> </a:t>
            </a:r>
            <a:r>
              <a:rPr lang="en-US" altLang="en-US">
                <a:solidFill>
                  <a:srgbClr val="F37021"/>
                </a:solidFill>
              </a:rPr>
              <a:t>This is checked before medication administration.</a:t>
            </a:r>
          </a:p>
          <a:p>
            <a:pPr marL="1016000" lvl="1" indent="-444500">
              <a:spcBef>
                <a:spcPct val="35000"/>
              </a:spcBef>
              <a:buFontTx/>
              <a:buAutoNum type="alphaUcPeriod"/>
            </a:pPr>
            <a:r>
              <a:rPr lang="en-US" altLang="en-US"/>
              <a:t>reassess the patient</a:t>
            </a:r>
            <a:r>
              <a:rPr lang="ja-JP" altLang="en-US"/>
              <a:t>’</a:t>
            </a:r>
            <a:r>
              <a:rPr lang="en-US" altLang="ja-JP"/>
              <a:t>s blood pressure within </a:t>
            </a:r>
            <a:br>
              <a:rPr lang="en-US" altLang="ja-JP"/>
            </a:br>
            <a:r>
              <a:rPr lang="en-US" altLang="ja-JP"/>
              <a:t>5 minutes.</a:t>
            </a:r>
            <a:br>
              <a:rPr lang="en-US" altLang="ja-JP"/>
            </a:br>
            <a:r>
              <a:rPr lang="en-US" altLang="ja-JP" b="1"/>
              <a:t>Rationale:</a:t>
            </a:r>
            <a:r>
              <a:rPr lang="en-US" altLang="ja-JP" b="1">
                <a:solidFill>
                  <a:srgbClr val="000000"/>
                </a:solidFill>
              </a:rPr>
              <a:t> </a:t>
            </a:r>
            <a:r>
              <a:rPr lang="en-US" altLang="ja-JP">
                <a:solidFill>
                  <a:srgbClr val="F37021"/>
                </a:solidFill>
              </a:rPr>
              <a:t>Correct answer</a:t>
            </a:r>
            <a:endParaRPr lang="en-US" altLang="en-US">
              <a:solidFill>
                <a:srgbClr val="F37021"/>
              </a:solidFill>
            </a:endParaRPr>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3282"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34147" name="Rectangle 3"/>
          <p:cNvSpPr>
            <a:spLocks noGrp="1" noChangeArrowheads="1"/>
          </p:cNvSpPr>
          <p:nvPr>
            <p:ph type="body" idx="1"/>
          </p:nvPr>
        </p:nvSpPr>
        <p:spPr/>
        <p:txBody>
          <a:bodyPr rIns="228600"/>
          <a:lstStyle/>
          <a:p>
            <a:pPr marL="457200" indent="-457200">
              <a:spcBef>
                <a:spcPct val="35000"/>
              </a:spcBef>
              <a:buFontTx/>
              <a:buAutoNum type="arabicPeriod" startAt="9"/>
            </a:pPr>
            <a:r>
              <a:rPr lang="en-US" altLang="en-US"/>
              <a:t>After administering a nitroglycerin tablet to a patient, the EMT should:</a:t>
            </a:r>
          </a:p>
          <a:p>
            <a:pPr marL="1016000" lvl="1" indent="-444500">
              <a:spcBef>
                <a:spcPct val="35000"/>
              </a:spcBef>
              <a:buFontTx/>
              <a:buAutoNum type="alphaUcPeriod" startAt="3"/>
            </a:pPr>
            <a:r>
              <a:rPr lang="en-US" altLang="en-US"/>
              <a:t>instruct the patient to chew the tablet until it is dissolved.</a:t>
            </a:r>
            <a:br>
              <a:rPr lang="en-US" altLang="en-US"/>
            </a:br>
            <a:r>
              <a:rPr lang="en-US" altLang="en-US" b="1"/>
              <a:t>Rationale:</a:t>
            </a:r>
            <a:r>
              <a:rPr lang="en-US" altLang="en-US" b="1">
                <a:solidFill>
                  <a:srgbClr val="000000"/>
                </a:solidFill>
              </a:rPr>
              <a:t> </a:t>
            </a:r>
            <a:r>
              <a:rPr lang="en-US" altLang="en-US">
                <a:solidFill>
                  <a:srgbClr val="F37021"/>
                </a:solidFill>
              </a:rPr>
              <a:t>The tablet is placed under the patient</a:t>
            </a:r>
            <a:r>
              <a:rPr lang="ja-JP" altLang="en-US">
                <a:solidFill>
                  <a:srgbClr val="F37021"/>
                </a:solidFill>
              </a:rPr>
              <a:t>’</a:t>
            </a:r>
            <a:r>
              <a:rPr lang="en-US" altLang="ja-JP">
                <a:solidFill>
                  <a:srgbClr val="F37021"/>
                </a:solidFill>
              </a:rPr>
              <a:t>s tongue and allowed to dissolve.</a:t>
            </a:r>
          </a:p>
          <a:p>
            <a:pPr marL="1016000" lvl="1" indent="-444500">
              <a:spcBef>
                <a:spcPct val="35000"/>
              </a:spcBef>
              <a:buFontTx/>
              <a:buAutoNum type="alphaUcPeriod" startAt="3"/>
            </a:pPr>
            <a:r>
              <a:rPr lang="en-US" altLang="en-US"/>
              <a:t>ensure that the nitroglycerin is prescribed to the patient.</a:t>
            </a:r>
            <a:br>
              <a:rPr lang="en-US" altLang="en-US"/>
            </a:br>
            <a:r>
              <a:rPr lang="en-US" altLang="en-US" b="1"/>
              <a:t>Rationale:</a:t>
            </a:r>
            <a:r>
              <a:rPr lang="en-US" altLang="en-US" b="1">
                <a:solidFill>
                  <a:srgbClr val="000000"/>
                </a:solidFill>
              </a:rPr>
              <a:t> </a:t>
            </a:r>
            <a:r>
              <a:rPr lang="en-US" altLang="en-US">
                <a:solidFill>
                  <a:srgbClr val="F37021"/>
                </a:solidFill>
              </a:rPr>
              <a:t>This is checked before medication administration.</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Title 1"/>
          <p:cNvSpPr>
            <a:spLocks noGrp="1"/>
          </p:cNvSpPr>
          <p:nvPr>
            <p:ph type="title"/>
          </p:nvPr>
        </p:nvSpPr>
        <p:spPr/>
        <p:txBody>
          <a:bodyPr/>
          <a:lstStyle/>
          <a:p>
            <a:pPr>
              <a:lnSpc>
                <a:spcPct val="85000"/>
              </a:lnSpc>
              <a:defRPr/>
            </a:pPr>
            <a:r>
              <a:rPr lang="en-US" dirty="0" smtClean="0">
                <a:cs typeface="+mj-cs"/>
              </a:rPr>
              <a:t>Anatomy and Physiology </a:t>
            </a:r>
            <a:r>
              <a:rPr lang="en-US" sz="2800" b="0" dirty="0" smtClean="0">
                <a:cs typeface="+mj-cs"/>
              </a:rPr>
              <a:t>(4 of 17)</a:t>
            </a:r>
          </a:p>
        </p:txBody>
      </p:sp>
      <p:pic>
        <p:nvPicPr>
          <p:cNvPr id="1536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030413"/>
            <a:ext cx="3692525"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11750" y="2030413"/>
            <a:ext cx="3117850"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781300" y="5575300"/>
            <a:ext cx="1628775" cy="230188"/>
          </a:xfrm>
          <a:prstGeom prst="rect">
            <a:avLst/>
          </a:prstGeom>
        </p:spPr>
        <p:txBody>
          <a:bodyPr wrap="none">
            <a:spAutoFit/>
          </a:bodyPr>
          <a:lstStyle/>
          <a:p>
            <a:pPr>
              <a:defRPr/>
            </a:pPr>
            <a:r>
              <a:rPr lang="en-IN" sz="900" dirty="0">
                <a:solidFill>
                  <a:schemeClr val="bg1"/>
                </a:solidFill>
                <a:latin typeface="+mj-lt"/>
              </a:rPr>
              <a:t>© Jones &amp; Bartlett Learning.</a:t>
            </a:r>
          </a:p>
        </p:txBody>
      </p:sp>
      <p:sp>
        <p:nvSpPr>
          <p:cNvPr id="8" name="Rectangle 7"/>
          <p:cNvSpPr/>
          <p:nvPr/>
        </p:nvSpPr>
        <p:spPr>
          <a:xfrm>
            <a:off x="6696075" y="5575300"/>
            <a:ext cx="1628775" cy="230188"/>
          </a:xfrm>
          <a:prstGeom prst="rect">
            <a:avLst/>
          </a:prstGeom>
        </p:spPr>
        <p:txBody>
          <a:bodyPr wrap="none">
            <a:spAutoFit/>
          </a:bodyPr>
          <a:lstStyle/>
          <a:p>
            <a:pP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35171" name="Rectangle 3"/>
          <p:cNvSpPr>
            <a:spLocks noGrp="1" noChangeArrowheads="1"/>
          </p:cNvSpPr>
          <p:nvPr>
            <p:ph type="body" idx="1"/>
          </p:nvPr>
        </p:nvSpPr>
        <p:spPr/>
        <p:txBody>
          <a:bodyPr rIns="228600"/>
          <a:lstStyle/>
          <a:p>
            <a:pPr marL="685800" indent="-685800">
              <a:spcBef>
                <a:spcPct val="35000"/>
              </a:spcBef>
              <a:buFontTx/>
              <a:buAutoNum type="arabicPeriod" startAt="10"/>
            </a:pPr>
            <a:r>
              <a:rPr lang="en-US" altLang="en-US"/>
              <a:t>Nitroglycerin is contraindicated in patients:</a:t>
            </a:r>
          </a:p>
          <a:p>
            <a:pPr marL="1257300" lvl="1" indent="-457200">
              <a:spcBef>
                <a:spcPct val="35000"/>
              </a:spcBef>
              <a:buFontTx/>
              <a:buAutoNum type="alphaUcPeriod"/>
            </a:pPr>
            <a:r>
              <a:rPr lang="en-US" altLang="en-US"/>
              <a:t>with a systolic blood pressure less than </a:t>
            </a:r>
            <a:br>
              <a:rPr lang="en-US" altLang="en-US"/>
            </a:br>
            <a:r>
              <a:rPr lang="en-US" altLang="en-US"/>
              <a:t>100 mm Hg. </a:t>
            </a:r>
          </a:p>
          <a:p>
            <a:pPr marL="1257300" lvl="1" indent="-457200">
              <a:spcBef>
                <a:spcPct val="35000"/>
              </a:spcBef>
              <a:buFontTx/>
              <a:buAutoNum type="alphaUcPeriod"/>
            </a:pPr>
            <a:r>
              <a:rPr lang="en-US" altLang="en-US"/>
              <a:t>with chest pain of greater than 30 minutes duration.</a:t>
            </a:r>
          </a:p>
          <a:p>
            <a:pPr marL="1257300" lvl="1" indent="-457200">
              <a:spcBef>
                <a:spcPct val="35000"/>
              </a:spcBef>
              <a:buFontTx/>
              <a:buAutoNum type="alphaUcPeriod"/>
            </a:pPr>
            <a:r>
              <a:rPr lang="en-US" altLang="en-US"/>
              <a:t>who are currently taking antibiotics for an infection. </a:t>
            </a:r>
          </a:p>
          <a:p>
            <a:pPr marL="1257300" lvl="1" indent="-457200">
              <a:spcBef>
                <a:spcPct val="35000"/>
              </a:spcBef>
              <a:buFontTx/>
              <a:buAutoNum type="alphaUcPeriod"/>
            </a:pPr>
            <a:r>
              <a:rPr lang="en-US" altLang="en-US"/>
              <a:t>who are younger than 40 years of age and have diabetes. </a:t>
            </a: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36195"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A</a:t>
            </a:r>
          </a:p>
          <a:p>
            <a:pPr marL="0" indent="0">
              <a:spcBef>
                <a:spcPct val="35000"/>
              </a:spcBef>
              <a:buFontTx/>
              <a:buNone/>
            </a:pPr>
            <a:r>
              <a:rPr lang="en-US" altLang="en-US" b="1" dirty="0"/>
              <a:t>Rationale: </a:t>
            </a:r>
            <a:r>
              <a:rPr lang="en-US" altLang="en-US" dirty="0"/>
              <a:t>Nitroglycerin is a vasodilator and may cause a drop in BP; therefore, it is contraindicated in patients with a systolic BP of less than 100 mm Hg and in patients who have taken erectile dysfunction (ED) drugs within the past 24 to 48 hours. ED drugs are also vasodilators; if given in combination with nitroglycerin, severe hypotension may occur. </a:t>
            </a:r>
          </a:p>
        </p:txBody>
      </p:sp>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37219" name="Rectangle 3"/>
          <p:cNvSpPr>
            <a:spLocks noGrp="1" noChangeArrowheads="1"/>
          </p:cNvSpPr>
          <p:nvPr>
            <p:ph type="body" idx="1"/>
          </p:nvPr>
        </p:nvSpPr>
        <p:spPr/>
        <p:txBody>
          <a:bodyPr rIns="228600"/>
          <a:lstStyle/>
          <a:p>
            <a:pPr marL="685800" indent="-685800">
              <a:spcBef>
                <a:spcPct val="35000"/>
              </a:spcBef>
              <a:buFontTx/>
              <a:buAutoNum type="arabicPeriod" startAt="10"/>
            </a:pPr>
            <a:r>
              <a:rPr lang="en-US" altLang="en-US"/>
              <a:t>Nitroglycerin is contraindicated in patients:</a:t>
            </a:r>
          </a:p>
          <a:p>
            <a:pPr marL="1257300" lvl="1" indent="-457200">
              <a:spcBef>
                <a:spcPct val="35000"/>
              </a:spcBef>
              <a:buFontTx/>
              <a:buAutoNum type="alphaUcPeriod"/>
            </a:pPr>
            <a:r>
              <a:rPr lang="en-US" altLang="en-US"/>
              <a:t>with a systolic blood pressure less than </a:t>
            </a:r>
            <a:br>
              <a:rPr lang="en-US" altLang="en-US"/>
            </a:br>
            <a:r>
              <a:rPr lang="en-US" altLang="en-US"/>
              <a:t>100 mm Hg. </a:t>
            </a:r>
            <a:br>
              <a:rPr lang="en-US" altLang="en-US"/>
            </a:br>
            <a:r>
              <a:rPr lang="en-US" altLang="en-US" b="1"/>
              <a:t>Rationale:</a:t>
            </a:r>
            <a:r>
              <a:rPr lang="en-US" altLang="en-US" b="1">
                <a:solidFill>
                  <a:srgbClr val="000000"/>
                </a:solidFill>
              </a:rPr>
              <a:t> </a:t>
            </a:r>
            <a:r>
              <a:rPr lang="en-US" altLang="en-US">
                <a:solidFill>
                  <a:srgbClr val="F37021"/>
                </a:solidFill>
              </a:rPr>
              <a:t>Correct answer</a:t>
            </a:r>
          </a:p>
          <a:p>
            <a:pPr marL="1257300" lvl="1" indent="-457200">
              <a:spcBef>
                <a:spcPct val="35000"/>
              </a:spcBef>
              <a:buFontTx/>
              <a:buAutoNum type="alphaUcPeriod"/>
            </a:pPr>
            <a:r>
              <a:rPr lang="en-US" altLang="en-US"/>
              <a:t>with chest pain of greater than 30 minutes duration.</a:t>
            </a:r>
            <a:br>
              <a:rPr lang="en-US" altLang="en-US"/>
            </a:br>
            <a:r>
              <a:rPr lang="en-US" altLang="en-US" b="1"/>
              <a:t>Rationale:</a:t>
            </a:r>
            <a:r>
              <a:rPr lang="en-US" altLang="en-US" b="1">
                <a:solidFill>
                  <a:srgbClr val="000000"/>
                </a:solidFill>
              </a:rPr>
              <a:t> </a:t>
            </a:r>
            <a:r>
              <a:rPr lang="en-US" altLang="en-US">
                <a:solidFill>
                  <a:srgbClr val="F37021"/>
                </a:solidFill>
              </a:rPr>
              <a:t>Cardiac chest pain is the primary indication for the use of nitroglycerin.</a:t>
            </a:r>
          </a:p>
        </p:txBody>
      </p:sp>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430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38243" name="Rectangle 3"/>
          <p:cNvSpPr>
            <a:spLocks noGrp="1" noChangeArrowheads="1"/>
          </p:cNvSpPr>
          <p:nvPr>
            <p:ph type="body" idx="1"/>
          </p:nvPr>
        </p:nvSpPr>
        <p:spPr/>
        <p:txBody>
          <a:bodyPr rIns="228600"/>
          <a:lstStyle/>
          <a:p>
            <a:pPr marL="685800" indent="-685800">
              <a:spcBef>
                <a:spcPct val="35000"/>
              </a:spcBef>
              <a:buFontTx/>
              <a:buAutoNum type="arabicPeriod" startAt="10"/>
            </a:pPr>
            <a:r>
              <a:rPr lang="en-US" altLang="en-US"/>
              <a:t>Nitroglycerin is contraindicated in patients:</a:t>
            </a:r>
          </a:p>
          <a:p>
            <a:pPr marL="1206500" lvl="1" indent="-406400">
              <a:spcBef>
                <a:spcPct val="15000"/>
              </a:spcBef>
              <a:buFontTx/>
              <a:buAutoNum type="alphaUcPeriod" startAt="3"/>
            </a:pPr>
            <a:r>
              <a:rPr lang="en-US" altLang="en-US" sz="2300"/>
              <a:t>who are currently taking antibiotics for an infection. </a:t>
            </a:r>
            <a:br>
              <a:rPr lang="en-US" altLang="en-US" sz="2300"/>
            </a:br>
            <a:r>
              <a:rPr lang="en-US" altLang="en-US" sz="2300" b="1"/>
              <a:t>Rationale:</a:t>
            </a:r>
            <a:r>
              <a:rPr lang="en-US" altLang="en-US" sz="2300" b="1">
                <a:solidFill>
                  <a:srgbClr val="000000"/>
                </a:solidFill>
              </a:rPr>
              <a:t> </a:t>
            </a:r>
            <a:r>
              <a:rPr lang="en-US" altLang="en-US" sz="2300">
                <a:solidFill>
                  <a:srgbClr val="F37021"/>
                </a:solidFill>
              </a:rPr>
              <a:t>Antibiotics are not a contraindication for nitroglycerin use. Prior adverse reactions to the drug and the use of other nitrates would be a contraindication.</a:t>
            </a:r>
          </a:p>
          <a:p>
            <a:pPr marL="1206500" lvl="1" indent="-406400">
              <a:spcBef>
                <a:spcPct val="15000"/>
              </a:spcBef>
              <a:buFontTx/>
              <a:buAutoNum type="alphaUcPeriod" startAt="3"/>
            </a:pPr>
            <a:r>
              <a:rPr lang="en-US" altLang="en-US" sz="2300"/>
              <a:t>who are younger than 40 years of age and have diabetes. </a:t>
            </a:r>
            <a:br>
              <a:rPr lang="en-US" altLang="en-US" sz="2300"/>
            </a:br>
            <a:r>
              <a:rPr lang="en-US" altLang="en-US" sz="2300" b="1"/>
              <a:t>Rationale:</a:t>
            </a:r>
            <a:r>
              <a:rPr lang="en-US" altLang="en-US" sz="2300" b="1">
                <a:solidFill>
                  <a:srgbClr val="000000"/>
                </a:solidFill>
              </a:rPr>
              <a:t> </a:t>
            </a:r>
            <a:r>
              <a:rPr lang="en-US" altLang="en-US" sz="2300">
                <a:solidFill>
                  <a:srgbClr val="F37021"/>
                </a:solidFill>
              </a:rPr>
              <a:t>While the patient</a:t>
            </a:r>
            <a:r>
              <a:rPr lang="ja-JP" altLang="en-US" sz="2300">
                <a:solidFill>
                  <a:srgbClr val="F37021"/>
                </a:solidFill>
              </a:rPr>
              <a:t>’</a:t>
            </a:r>
            <a:r>
              <a:rPr lang="en-US" altLang="ja-JP" sz="2300">
                <a:solidFill>
                  <a:srgbClr val="F37021"/>
                </a:solidFill>
              </a:rPr>
              <a:t>s age must be considered, it is not a contraindication.</a:t>
            </a:r>
            <a:endParaRPr lang="en-US" altLang="en-US" sz="2300">
              <a:solidFill>
                <a:srgbClr val="F37021"/>
              </a:solidFill>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nSpc>
                <a:spcPct val="85000"/>
              </a:lnSpc>
              <a:defRPr/>
            </a:pPr>
            <a:r>
              <a:rPr lang="en-US" dirty="0" smtClean="0">
                <a:cs typeface="+mj-cs"/>
              </a:rPr>
              <a:t>Anatomy and Physiology </a:t>
            </a:r>
            <a:r>
              <a:rPr lang="en-US" sz="2800" b="0" dirty="0" smtClean="0">
                <a:cs typeface="+mj-cs"/>
              </a:rPr>
              <a:t>(5 of 17)</a:t>
            </a:r>
          </a:p>
        </p:txBody>
      </p:sp>
      <p:sp>
        <p:nvSpPr>
          <p:cNvPr id="16387" name="Content Placeholder 2"/>
          <p:cNvSpPr>
            <a:spLocks noGrp="1"/>
          </p:cNvSpPr>
          <p:nvPr>
            <p:ph type="body" idx="1"/>
          </p:nvPr>
        </p:nvSpPr>
        <p:spPr/>
        <p:txBody>
          <a:bodyPr rIns="228600"/>
          <a:lstStyle/>
          <a:p>
            <a:pPr>
              <a:spcBef>
                <a:spcPct val="35000"/>
              </a:spcBef>
            </a:pPr>
            <a:r>
              <a:rPr lang="en-US" altLang="en-US" dirty="0"/>
              <a:t>Heart</a:t>
            </a:r>
            <a:r>
              <a:rPr lang="ja-JP" altLang="en-US"/>
              <a:t>’</a:t>
            </a:r>
            <a:r>
              <a:rPr lang="en-US" altLang="ja-JP" dirty="0"/>
              <a:t>s electrical system controls heart rate and coordinates atria and ventricles.</a:t>
            </a:r>
          </a:p>
          <a:p>
            <a:pPr>
              <a:spcBef>
                <a:spcPct val="35000"/>
              </a:spcBef>
            </a:pPr>
            <a:r>
              <a:rPr lang="en-US" altLang="en-US" dirty="0"/>
              <a:t>Automaticity allows spontaneous contraction without a stimulus from a nerve source.</a:t>
            </a:r>
          </a:p>
          <a:p>
            <a:pPr lvl="1"/>
            <a:r>
              <a:rPr lang="en-US" altLang="en-US" dirty="0"/>
              <a:t>If impulses come from the SA node, the other myocardial cells will contract.</a:t>
            </a:r>
          </a:p>
          <a:p>
            <a:pPr lvl="1"/>
            <a:r>
              <a:rPr lang="en-US" altLang="en-US" dirty="0"/>
              <a:t>If no impulse arrives, the other cells are capable of creating their own impulses and stimulating a contraction.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Title 1"/>
          <p:cNvSpPr>
            <a:spLocks noGrp="1"/>
          </p:cNvSpPr>
          <p:nvPr>
            <p:ph type="title"/>
          </p:nvPr>
        </p:nvSpPr>
        <p:spPr/>
        <p:txBody>
          <a:bodyPr/>
          <a:lstStyle/>
          <a:p>
            <a:pPr>
              <a:lnSpc>
                <a:spcPct val="85000"/>
              </a:lnSpc>
              <a:defRPr/>
            </a:pPr>
            <a:r>
              <a:rPr lang="en-US" dirty="0" smtClean="0">
                <a:cs typeface="+mj-cs"/>
              </a:rPr>
              <a:t>Anatomy and Physiology </a:t>
            </a:r>
            <a:r>
              <a:rPr lang="en-US" sz="2800" b="0" dirty="0" smtClean="0">
                <a:cs typeface="+mj-cs"/>
              </a:rPr>
              <a:t>(6 of 17)</a:t>
            </a:r>
          </a:p>
        </p:txBody>
      </p:sp>
      <p:sp>
        <p:nvSpPr>
          <p:cNvPr id="19461" name="Text Box 7"/>
          <p:cNvSpPr txBox="1">
            <a:spLocks noChangeArrowheads="1"/>
          </p:cNvSpPr>
          <p:nvPr/>
        </p:nvSpPr>
        <p:spPr bwMode="auto">
          <a:xfrm>
            <a:off x="1709738" y="5791200"/>
            <a:ext cx="5711825" cy="461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eaLnBrk="0" hangingPunct="0">
              <a:defRPr sz="2400">
                <a:solidFill>
                  <a:schemeClr val="tx1"/>
                </a:solidFill>
                <a:latin typeface="Times New Roman" charset="0"/>
                <a:ea typeface="ヒラギノ角ゴ Pro W3" charset="0"/>
                <a:cs typeface="ヒラギノ角ゴ Pro W3" charset="0"/>
              </a:defRPr>
            </a:lvl1pPr>
            <a:lvl2pPr marL="742950" indent="-285750" eaLnBrk="0" hangingPunct="0">
              <a:defRPr sz="2400">
                <a:solidFill>
                  <a:schemeClr val="tx1"/>
                </a:solidFill>
                <a:latin typeface="Times New Roman" charset="0"/>
                <a:ea typeface="ヒラギノ角ゴ Pro W3" charset="0"/>
                <a:cs typeface="ヒラギノ角ゴ Pro W3" charset="0"/>
              </a:defRPr>
            </a:lvl2pPr>
            <a:lvl3pPr marL="1143000" indent="-228600" eaLnBrk="0" hangingPunct="0">
              <a:defRPr sz="2400">
                <a:solidFill>
                  <a:schemeClr val="tx1"/>
                </a:solidFill>
                <a:latin typeface="Times New Roman" charset="0"/>
                <a:ea typeface="ヒラギノ角ゴ Pro W3" charset="0"/>
                <a:cs typeface="ヒラギノ角ゴ Pro W3" charset="0"/>
              </a:defRPr>
            </a:lvl3pPr>
            <a:lvl4pPr marL="1600200" indent="-228600" eaLnBrk="0" hangingPunct="0">
              <a:defRPr sz="2400">
                <a:solidFill>
                  <a:schemeClr val="tx1"/>
                </a:solidFill>
                <a:latin typeface="Times New Roman" charset="0"/>
                <a:ea typeface="ヒラギノ角ゴ Pro W3" charset="0"/>
                <a:cs typeface="ヒラギノ角ゴ Pro W3" charset="0"/>
              </a:defRPr>
            </a:lvl4pPr>
            <a:lvl5pPr marL="2057400" indent="-228600" eaLnBrk="0" hangingPunct="0">
              <a:defRPr sz="2400">
                <a:solidFill>
                  <a:schemeClr val="tx1"/>
                </a:solidFill>
                <a:latin typeface="Times New Roman" charset="0"/>
                <a:ea typeface="ヒラギノ角ゴ Pro W3" charset="0"/>
                <a:cs typeface="ヒラギノ角ゴ Pro W3" charset="0"/>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9pPr>
          </a:lstStyle>
          <a:p>
            <a:pPr eaLnBrk="1" hangingPunct="1">
              <a:defRPr/>
            </a:pPr>
            <a:r>
              <a:rPr lang="en-US" dirty="0" smtClean="0">
                <a:solidFill>
                  <a:schemeClr val="bg1"/>
                </a:solidFill>
                <a:latin typeface="+mn-lt"/>
              </a:rPr>
              <a:t>Electrical conduction system of the heart</a:t>
            </a:r>
          </a:p>
        </p:txBody>
      </p:sp>
      <p:pic>
        <p:nvPicPr>
          <p:cNvPr id="1741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28825" y="1447800"/>
            <a:ext cx="5030788"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5537200" y="5384800"/>
            <a:ext cx="1628775" cy="230188"/>
          </a:xfrm>
          <a:prstGeom prst="rect">
            <a:avLst/>
          </a:prstGeom>
        </p:spPr>
        <p:txBody>
          <a:bodyPr wrap="none">
            <a:spAutoFit/>
          </a:bodyPr>
          <a:lstStyle/>
          <a:p>
            <a:pP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lnSpc>
                <a:spcPct val="85000"/>
              </a:lnSpc>
              <a:defRPr/>
            </a:pPr>
            <a:r>
              <a:rPr lang="en-US" dirty="0" smtClean="0">
                <a:cs typeface="+mj-cs"/>
              </a:rPr>
              <a:t>Anatomy and Physiology </a:t>
            </a:r>
            <a:r>
              <a:rPr lang="en-US" sz="2800" b="0" dirty="0" smtClean="0">
                <a:cs typeface="+mj-cs"/>
              </a:rPr>
              <a:t>(7 of 17)</a:t>
            </a:r>
          </a:p>
        </p:txBody>
      </p:sp>
      <p:sp>
        <p:nvSpPr>
          <p:cNvPr id="18435" name="Content Placeholder 2"/>
          <p:cNvSpPr>
            <a:spLocks noGrp="1"/>
          </p:cNvSpPr>
          <p:nvPr>
            <p:ph type="body" idx="1"/>
          </p:nvPr>
        </p:nvSpPr>
        <p:spPr/>
        <p:txBody>
          <a:bodyPr rIns="228600"/>
          <a:lstStyle/>
          <a:p>
            <a:pPr>
              <a:spcBef>
                <a:spcPct val="35000"/>
              </a:spcBef>
            </a:pPr>
            <a:r>
              <a:rPr lang="en-US" altLang="en-US"/>
              <a:t>Autonomic nervous system (ANS) controls involuntary activities.</a:t>
            </a:r>
          </a:p>
          <a:p>
            <a:pPr>
              <a:spcBef>
                <a:spcPct val="35000"/>
              </a:spcBef>
            </a:pPr>
            <a:r>
              <a:rPr lang="en-US" altLang="en-US"/>
              <a:t>The ANS has two parts:</a:t>
            </a:r>
          </a:p>
          <a:p>
            <a:pPr lvl="1">
              <a:spcBef>
                <a:spcPct val="35000"/>
              </a:spcBef>
            </a:pPr>
            <a:r>
              <a:rPr lang="en-US" altLang="en-US"/>
              <a:t>Sympathetic nervous system</a:t>
            </a:r>
          </a:p>
          <a:p>
            <a:pPr lvl="2"/>
            <a:r>
              <a:rPr lang="ja-JP" altLang="en-US" sz="2400"/>
              <a:t>“</a:t>
            </a:r>
            <a:r>
              <a:rPr lang="en-US" altLang="ja-JP" sz="2400"/>
              <a:t>Fight-or-flight</a:t>
            </a:r>
            <a:r>
              <a:rPr lang="ja-JP" altLang="en-US" sz="2400"/>
              <a:t>”</a:t>
            </a:r>
            <a:r>
              <a:rPr lang="en-US" altLang="ja-JP" sz="2400"/>
              <a:t> system</a:t>
            </a:r>
          </a:p>
          <a:p>
            <a:pPr lvl="1">
              <a:spcBef>
                <a:spcPct val="35000"/>
              </a:spcBef>
            </a:pPr>
            <a:r>
              <a:rPr lang="en-US" altLang="en-US"/>
              <a:t>Parasympathetic nervous system</a:t>
            </a:r>
          </a:p>
          <a:p>
            <a:pPr lvl="2"/>
            <a:r>
              <a:rPr lang="en-US" altLang="en-US" sz="2400"/>
              <a:t>Slows various bodily functions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lnSpc>
                <a:spcPct val="85000"/>
              </a:lnSpc>
              <a:defRPr/>
            </a:pPr>
            <a:r>
              <a:rPr lang="en-US" dirty="0" smtClean="0">
                <a:cs typeface="+mj-cs"/>
              </a:rPr>
              <a:t>Anatomy and Physiology </a:t>
            </a:r>
            <a:r>
              <a:rPr lang="en-US" sz="2800" b="0" dirty="0" smtClean="0">
                <a:cs typeface="+mj-cs"/>
              </a:rPr>
              <a:t>(8 of 17)</a:t>
            </a:r>
          </a:p>
        </p:txBody>
      </p:sp>
      <p:sp>
        <p:nvSpPr>
          <p:cNvPr id="20483" name="Content Placeholder 2"/>
          <p:cNvSpPr>
            <a:spLocks noGrp="1"/>
          </p:cNvSpPr>
          <p:nvPr>
            <p:ph type="body" idx="1"/>
          </p:nvPr>
        </p:nvSpPr>
        <p:spPr/>
        <p:txBody>
          <a:bodyPr rIns="228600"/>
          <a:lstStyle/>
          <a:p>
            <a:pPr>
              <a:spcBef>
                <a:spcPct val="35000"/>
              </a:spcBef>
              <a:defRPr/>
            </a:pPr>
            <a:r>
              <a:rPr lang="en-US" altLang="en-US" dirty="0" smtClean="0"/>
              <a:t>The myocardium must have a continuous supply of oxygen and nutrients to pump blood.</a:t>
            </a:r>
          </a:p>
          <a:p>
            <a:pPr>
              <a:spcBef>
                <a:spcPct val="35000"/>
              </a:spcBef>
              <a:defRPr/>
            </a:pPr>
            <a:r>
              <a:rPr lang="en-US" altLang="en-US" dirty="0" smtClean="0"/>
              <a:t>Increased oxygen demand by myocardium is supplied by dilation (widening) of coronary arteries.</a:t>
            </a:r>
          </a:p>
          <a:p>
            <a:pPr>
              <a:spcBef>
                <a:spcPct val="35000"/>
              </a:spcBef>
              <a:defRPr/>
            </a:pPr>
            <a:r>
              <a:rPr lang="en-US" altLang="en-US" dirty="0" smtClean="0"/>
              <a:t>Stroke volume is the volume of blood ejected with each ventricular contraction.</a:t>
            </a:r>
          </a:p>
          <a:p>
            <a:pPr marL="0" indent="0">
              <a:spcBef>
                <a:spcPct val="35000"/>
              </a:spcBef>
              <a:buFontTx/>
              <a:buNone/>
              <a:defRPr/>
            </a:pPr>
            <a:endParaRPr lang="en-US" alt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lnSpc>
                <a:spcPct val="85000"/>
              </a:lnSpc>
              <a:defRPr/>
            </a:pPr>
            <a:r>
              <a:rPr lang="en-US" dirty="0" smtClean="0">
                <a:cs typeface="+mj-cs"/>
              </a:rPr>
              <a:t>Anatomy and Physiology </a:t>
            </a:r>
            <a:r>
              <a:rPr lang="en-US" sz="2400" b="0" dirty="0" smtClean="0">
                <a:cs typeface="+mj-cs"/>
              </a:rPr>
              <a:t>(9 of 17)</a:t>
            </a:r>
          </a:p>
        </p:txBody>
      </p:sp>
      <p:sp>
        <p:nvSpPr>
          <p:cNvPr id="20483" name="Content Placeholder 2"/>
          <p:cNvSpPr>
            <a:spLocks noGrp="1"/>
          </p:cNvSpPr>
          <p:nvPr>
            <p:ph type="body" idx="1"/>
          </p:nvPr>
        </p:nvSpPr>
        <p:spPr/>
        <p:txBody>
          <a:bodyPr rIns="228600"/>
          <a:lstStyle/>
          <a:p>
            <a:pPr>
              <a:spcBef>
                <a:spcPct val="35000"/>
              </a:spcBef>
            </a:pPr>
            <a:r>
              <a:rPr lang="en-US" altLang="en-US" dirty="0"/>
              <a:t>Coronary arteries are blood vessels that supply blood to heart muscle.</a:t>
            </a:r>
          </a:p>
          <a:p>
            <a:pPr>
              <a:spcBef>
                <a:spcPct val="35000"/>
              </a:spcBef>
            </a:pPr>
            <a:r>
              <a:rPr lang="en-US" altLang="en-US" dirty="0"/>
              <a:t>Coronary arteries start at the first part of the aorta:</a:t>
            </a:r>
          </a:p>
          <a:p>
            <a:pPr lvl="1">
              <a:spcBef>
                <a:spcPct val="35000"/>
              </a:spcBef>
            </a:pPr>
            <a:r>
              <a:rPr lang="en-US" altLang="en-US" dirty="0"/>
              <a:t>Right coronary artery</a:t>
            </a:r>
          </a:p>
          <a:p>
            <a:pPr lvl="1">
              <a:spcBef>
                <a:spcPct val="35000"/>
              </a:spcBef>
            </a:pPr>
            <a:r>
              <a:rPr lang="en-US" altLang="en-US" dirty="0"/>
              <a:t>Left coronary </a:t>
            </a:r>
            <a:r>
              <a:rPr lang="en-US" altLang="en-US" dirty="0" smtClean="0"/>
              <a:t>artery</a:t>
            </a:r>
          </a:p>
          <a:p>
            <a:pPr lvl="1">
              <a:spcBef>
                <a:spcPct val="35000"/>
              </a:spcBef>
            </a:pPr>
            <a:r>
              <a:rPr lang="en-US" altLang="en-US" dirty="0" smtClean="0">
                <a:solidFill>
                  <a:srgbClr val="FF0000"/>
                </a:solidFill>
              </a:rPr>
              <a:t>An occlusion of the coronary artery </a:t>
            </a:r>
            <a:r>
              <a:rPr lang="en-US" altLang="en-US" dirty="0">
                <a:solidFill>
                  <a:srgbClr val="FF0000"/>
                </a:solidFill>
              </a:rPr>
              <a:t>results in acute myocardial infarction</a:t>
            </a:r>
            <a:endParaRPr lang="en-US" altLang="en-US" dirty="0">
              <a:solidFill>
                <a:srgbClr val="FF0000"/>
              </a:solidFill>
            </a:endParaRPr>
          </a:p>
          <a:p>
            <a:pPr>
              <a:spcBef>
                <a:spcPct val="35000"/>
              </a:spcBef>
            </a:pPr>
            <a:endParaRPr lang="en-US"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5" name="Title 1"/>
          <p:cNvSpPr>
            <a:spLocks noGrp="1"/>
          </p:cNvSpPr>
          <p:nvPr>
            <p:ph type="title"/>
          </p:nvPr>
        </p:nvSpPr>
        <p:spPr/>
        <p:txBody>
          <a:bodyPr/>
          <a:lstStyle/>
          <a:p>
            <a:pPr>
              <a:lnSpc>
                <a:spcPct val="85000"/>
              </a:lnSpc>
              <a:defRPr/>
            </a:pPr>
            <a:r>
              <a:rPr lang="en-US" dirty="0" smtClean="0">
                <a:cs typeface="+mj-cs"/>
              </a:rPr>
              <a:t>Anatomy and Physiology </a:t>
            </a:r>
            <a:r>
              <a:rPr lang="en-US" sz="2400" b="0" dirty="0" smtClean="0">
                <a:cs typeface="+mj-cs"/>
              </a:rPr>
              <a:t>(10 of 17)</a:t>
            </a:r>
          </a:p>
        </p:txBody>
      </p:sp>
      <p:pic>
        <p:nvPicPr>
          <p:cNvPr id="2150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371600"/>
            <a:ext cx="3616325" cy="485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699000" y="6246813"/>
            <a:ext cx="1628775" cy="230187"/>
          </a:xfrm>
          <a:prstGeom prst="rect">
            <a:avLst/>
          </a:prstGeom>
        </p:spPr>
        <p:txBody>
          <a:bodyPr wrap="none">
            <a:spAutoFit/>
          </a:bodyPr>
          <a:lstStyle/>
          <a:p>
            <a:pP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800" b="0" dirty="0"/>
              <a:t>(1 of 5)</a:t>
            </a:r>
          </a:p>
        </p:txBody>
      </p:sp>
      <p:sp>
        <p:nvSpPr>
          <p:cNvPr id="4099" name="Rectangle 3"/>
          <p:cNvSpPr>
            <a:spLocks noGrp="1" noChangeArrowheads="1"/>
          </p:cNvSpPr>
          <p:nvPr>
            <p:ph type="body" idx="1"/>
          </p:nvPr>
        </p:nvSpPr>
        <p:spPr/>
        <p:txBody>
          <a:bodyPr rIns="228600"/>
          <a:lstStyle/>
          <a:p>
            <a:pPr marL="0" indent="0" eaLnBrk="1" hangingPunct="1">
              <a:buFontTx/>
              <a:buNone/>
            </a:pPr>
            <a:r>
              <a:rPr lang="en-US" altLang="en-US" b="1" dirty="0"/>
              <a:t>Pathophysiology</a:t>
            </a:r>
          </a:p>
          <a:p>
            <a:pPr marL="0" indent="0" eaLnBrk="1" hangingPunct="1">
              <a:spcBef>
                <a:spcPct val="35000"/>
              </a:spcBef>
              <a:buFontTx/>
              <a:buNone/>
            </a:pPr>
            <a:r>
              <a:rPr lang="en-US" altLang="en-US" dirty="0"/>
              <a:t>Applies fundamental knowledge of the pathophysiology of respiration and perfusion to patient assessment and management.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026"/>
          <p:cNvSpPr>
            <a:spLocks noGrp="1" noChangeArrowheads="1"/>
          </p:cNvSpPr>
          <p:nvPr>
            <p:ph type="body" idx="1"/>
          </p:nvPr>
        </p:nvSpPr>
        <p:spPr/>
        <p:txBody>
          <a:bodyPr rIns="228600"/>
          <a:lstStyle/>
          <a:p>
            <a:pPr>
              <a:spcBef>
                <a:spcPct val="35000"/>
              </a:spcBef>
            </a:pPr>
            <a:r>
              <a:rPr lang="en-US" altLang="en-US"/>
              <a:t>Arteries supply oxygen to different parts of the body:</a:t>
            </a:r>
          </a:p>
          <a:p>
            <a:pPr lvl="1">
              <a:spcBef>
                <a:spcPct val="35000"/>
              </a:spcBef>
            </a:pPr>
            <a:r>
              <a:rPr lang="en-US" altLang="en-US"/>
              <a:t>Right and left carotid	</a:t>
            </a:r>
            <a:endParaRPr lang="en-US" altLang="en-US" b="1"/>
          </a:p>
          <a:p>
            <a:pPr lvl="1">
              <a:spcBef>
                <a:spcPct val="35000"/>
              </a:spcBef>
            </a:pPr>
            <a:r>
              <a:rPr lang="en-US" altLang="en-US"/>
              <a:t>Right and left subclavian</a:t>
            </a:r>
          </a:p>
          <a:p>
            <a:pPr lvl="1">
              <a:spcBef>
                <a:spcPct val="35000"/>
              </a:spcBef>
            </a:pPr>
            <a:r>
              <a:rPr lang="en-US" altLang="en-US"/>
              <a:t>Brachial</a:t>
            </a:r>
          </a:p>
          <a:p>
            <a:pPr lvl="1">
              <a:spcBef>
                <a:spcPct val="35000"/>
              </a:spcBef>
            </a:pPr>
            <a:r>
              <a:rPr lang="en-US" altLang="en-US"/>
              <a:t>Radial and ulnar</a:t>
            </a:r>
          </a:p>
          <a:p>
            <a:pPr lvl="1">
              <a:spcBef>
                <a:spcPct val="35000"/>
              </a:spcBef>
            </a:pPr>
            <a:r>
              <a:rPr lang="en-US" altLang="en-US"/>
              <a:t>Right and left iliac</a:t>
            </a:r>
          </a:p>
          <a:p>
            <a:pPr lvl="1">
              <a:spcBef>
                <a:spcPct val="35000"/>
              </a:spcBef>
            </a:pPr>
            <a:r>
              <a:rPr lang="en-US" altLang="en-US"/>
              <a:t>Right and left femoral</a:t>
            </a:r>
          </a:p>
          <a:p>
            <a:pPr lvl="1">
              <a:spcBef>
                <a:spcPct val="35000"/>
              </a:spcBef>
            </a:pPr>
            <a:r>
              <a:rPr lang="en-US" altLang="en-US"/>
              <a:t>Anterior and posterior tibial and peroneal</a:t>
            </a:r>
          </a:p>
          <a:p>
            <a:pPr lvl="1">
              <a:spcBef>
                <a:spcPct val="35000"/>
              </a:spcBef>
            </a:pPr>
            <a:endParaRPr lang="en-US" altLang="en-US"/>
          </a:p>
        </p:txBody>
      </p:sp>
      <p:sp>
        <p:nvSpPr>
          <p:cNvPr id="113667" name="Title 1"/>
          <p:cNvSpPr>
            <a:spLocks noGrp="1"/>
          </p:cNvSpPr>
          <p:nvPr>
            <p:ph type="title"/>
          </p:nvPr>
        </p:nvSpPr>
        <p:spPr/>
        <p:txBody>
          <a:bodyPr/>
          <a:lstStyle/>
          <a:p>
            <a:pPr>
              <a:lnSpc>
                <a:spcPct val="85000"/>
              </a:lnSpc>
              <a:defRPr/>
            </a:pPr>
            <a:r>
              <a:rPr lang="en-US" dirty="0" smtClean="0">
                <a:cs typeface="+mj-cs"/>
              </a:rPr>
              <a:t>Anatomy and Physiology </a:t>
            </a:r>
            <a:r>
              <a:rPr lang="en-US" sz="2400" b="0" dirty="0" smtClean="0">
                <a:cs typeface="+mj-cs"/>
              </a:rPr>
              <a:t>(11 of 17)</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lnSpc>
                <a:spcPct val="85000"/>
              </a:lnSpc>
              <a:defRPr/>
            </a:pPr>
            <a:r>
              <a:rPr lang="en-US" dirty="0" smtClean="0">
                <a:cs typeface="+mj-cs"/>
              </a:rPr>
              <a:t>Anatomy and Physiology </a:t>
            </a:r>
            <a:r>
              <a:rPr lang="en-US" sz="2400" b="0" dirty="0" smtClean="0">
                <a:cs typeface="+mj-cs"/>
              </a:rPr>
              <a:t>(12 of 17)</a:t>
            </a:r>
          </a:p>
        </p:txBody>
      </p:sp>
      <p:sp>
        <p:nvSpPr>
          <p:cNvPr id="23555" name="Content Placeholder 2"/>
          <p:cNvSpPr>
            <a:spLocks noGrp="1"/>
          </p:cNvSpPr>
          <p:nvPr>
            <p:ph type="body" idx="1"/>
          </p:nvPr>
        </p:nvSpPr>
        <p:spPr/>
        <p:txBody>
          <a:bodyPr rIns="228600"/>
          <a:lstStyle/>
          <a:p>
            <a:pPr>
              <a:spcBef>
                <a:spcPct val="35000"/>
              </a:spcBef>
            </a:pPr>
            <a:r>
              <a:rPr lang="en-US" altLang="en-US"/>
              <a:t>Arterioles and capillaries are smaller vessels.</a:t>
            </a:r>
          </a:p>
          <a:p>
            <a:pPr lvl="1">
              <a:spcBef>
                <a:spcPct val="35000"/>
              </a:spcBef>
            </a:pPr>
            <a:r>
              <a:rPr lang="en-US" altLang="en-US"/>
              <a:t>Capillaries connect arterioles to venules.</a:t>
            </a:r>
          </a:p>
          <a:p>
            <a:pPr>
              <a:spcBef>
                <a:spcPct val="35000"/>
              </a:spcBef>
            </a:pPr>
            <a:r>
              <a:rPr lang="en-US" altLang="en-US"/>
              <a:t>Venules are the smallest branches of the veins.</a:t>
            </a:r>
          </a:p>
          <a:p>
            <a:pPr lvl="1">
              <a:spcBef>
                <a:spcPct val="35000"/>
              </a:spcBef>
            </a:pPr>
            <a:r>
              <a:rPr lang="en-US" altLang="en-US"/>
              <a:t>Vena cavae return blood to the heart.</a:t>
            </a:r>
          </a:p>
          <a:p>
            <a:pPr lvl="2"/>
            <a:r>
              <a:rPr lang="en-US" altLang="en-US" sz="2400"/>
              <a:t>Superior vena cava</a:t>
            </a:r>
          </a:p>
          <a:p>
            <a:pPr lvl="2"/>
            <a:r>
              <a:rPr lang="en-US" altLang="en-US" sz="2400"/>
              <a:t>Inferior vena cava</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lnSpc>
                <a:spcPct val="85000"/>
              </a:lnSpc>
              <a:defRPr/>
            </a:pPr>
            <a:r>
              <a:rPr lang="en-US" dirty="0" smtClean="0">
                <a:cs typeface="+mj-cs"/>
              </a:rPr>
              <a:t>Anatomy and Physiology </a:t>
            </a:r>
            <a:r>
              <a:rPr lang="en-US" sz="2400" b="0" dirty="0" smtClean="0">
                <a:cs typeface="+mj-cs"/>
              </a:rPr>
              <a:t>(13 of 17)</a:t>
            </a:r>
          </a:p>
        </p:txBody>
      </p:sp>
      <p:sp>
        <p:nvSpPr>
          <p:cNvPr id="24579" name="Content Placeholder 2"/>
          <p:cNvSpPr>
            <a:spLocks noGrp="1"/>
          </p:cNvSpPr>
          <p:nvPr>
            <p:ph type="body" idx="1"/>
          </p:nvPr>
        </p:nvSpPr>
        <p:spPr/>
        <p:txBody>
          <a:bodyPr rIns="228600"/>
          <a:lstStyle/>
          <a:p>
            <a:pPr>
              <a:spcBef>
                <a:spcPct val="35000"/>
              </a:spcBef>
            </a:pPr>
            <a:r>
              <a:rPr lang="en-US" altLang="en-US"/>
              <a:t>Blood consists of:</a:t>
            </a:r>
          </a:p>
          <a:p>
            <a:pPr lvl="1">
              <a:spcBef>
                <a:spcPct val="35000"/>
              </a:spcBef>
            </a:pPr>
            <a:r>
              <a:rPr lang="en-US" altLang="en-US"/>
              <a:t>Red blood cells, which carry oxygen</a:t>
            </a:r>
          </a:p>
          <a:p>
            <a:pPr lvl="1">
              <a:spcBef>
                <a:spcPct val="35000"/>
              </a:spcBef>
            </a:pPr>
            <a:r>
              <a:rPr lang="en-US" altLang="en-US"/>
              <a:t>White blood cells, which fight infection</a:t>
            </a:r>
          </a:p>
          <a:p>
            <a:pPr lvl="1">
              <a:spcBef>
                <a:spcPct val="35000"/>
              </a:spcBef>
            </a:pPr>
            <a:r>
              <a:rPr lang="en-US" altLang="en-US"/>
              <a:t>Platelets, which help blood to clot</a:t>
            </a:r>
          </a:p>
          <a:p>
            <a:pPr lvl="1">
              <a:spcBef>
                <a:spcPct val="35000"/>
              </a:spcBef>
            </a:pPr>
            <a:r>
              <a:rPr lang="en-US" altLang="en-US"/>
              <a:t>Plasma, which is the fluid cells float </a:t>
            </a:r>
            <a:r>
              <a:rPr lang="en-US" altLang="en-US" sz="2200"/>
              <a:t>in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a:lnSpc>
                <a:spcPct val="85000"/>
              </a:lnSpc>
              <a:defRPr/>
            </a:pPr>
            <a:r>
              <a:rPr lang="en-US" dirty="0" smtClean="0">
                <a:cs typeface="+mj-cs"/>
              </a:rPr>
              <a:t>Anatomy and Physiology </a:t>
            </a:r>
            <a:r>
              <a:rPr lang="en-US" sz="2400" b="0" dirty="0" smtClean="0">
                <a:cs typeface="+mj-cs"/>
              </a:rPr>
              <a:t>(14 of 17)</a:t>
            </a:r>
          </a:p>
        </p:txBody>
      </p:sp>
      <p:sp>
        <p:nvSpPr>
          <p:cNvPr id="25603" name="Content Placeholder 2"/>
          <p:cNvSpPr>
            <a:spLocks noGrp="1"/>
          </p:cNvSpPr>
          <p:nvPr>
            <p:ph type="body" idx="1"/>
          </p:nvPr>
        </p:nvSpPr>
        <p:spPr/>
        <p:txBody>
          <a:bodyPr rIns="228600"/>
          <a:lstStyle/>
          <a:p>
            <a:pPr>
              <a:spcBef>
                <a:spcPct val="35000"/>
              </a:spcBef>
            </a:pPr>
            <a:r>
              <a:rPr lang="en-US" altLang="en-US"/>
              <a:t>Blood pressure is the force of circulating blood against artery walls.</a:t>
            </a:r>
          </a:p>
          <a:p>
            <a:pPr lvl="1">
              <a:spcBef>
                <a:spcPct val="35000"/>
              </a:spcBef>
            </a:pPr>
            <a:r>
              <a:rPr lang="en-US" altLang="en-US"/>
              <a:t>Systolic blood pressure</a:t>
            </a:r>
          </a:p>
          <a:p>
            <a:pPr lvl="2"/>
            <a:r>
              <a:rPr lang="en-US" altLang="en-US" sz="2400"/>
              <a:t>The maximum pressure generated by left ventricle</a:t>
            </a:r>
          </a:p>
          <a:p>
            <a:pPr lvl="1">
              <a:spcBef>
                <a:spcPct val="35000"/>
              </a:spcBef>
            </a:pPr>
            <a:r>
              <a:rPr lang="en-US" altLang="en-US"/>
              <a:t>Diastolic blood pressure</a:t>
            </a:r>
          </a:p>
          <a:p>
            <a:pPr lvl="2"/>
            <a:r>
              <a:rPr lang="en-US" altLang="en-US" sz="2400"/>
              <a:t>The pressure against artery walls while the left ventricle is at rest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pPr>
              <a:lnSpc>
                <a:spcPct val="85000"/>
              </a:lnSpc>
              <a:defRPr/>
            </a:pPr>
            <a:r>
              <a:rPr lang="en-US" dirty="0" smtClean="0">
                <a:cs typeface="+mj-cs"/>
              </a:rPr>
              <a:t>Anatomy and Physiology </a:t>
            </a:r>
            <a:r>
              <a:rPr lang="en-US" sz="2400" b="0" dirty="0" smtClean="0">
                <a:cs typeface="+mj-cs"/>
              </a:rPr>
              <a:t>(15 of 17)</a:t>
            </a:r>
          </a:p>
        </p:txBody>
      </p:sp>
      <p:sp>
        <p:nvSpPr>
          <p:cNvPr id="26627" name="Content Placeholder 2"/>
          <p:cNvSpPr>
            <a:spLocks noGrp="1"/>
          </p:cNvSpPr>
          <p:nvPr>
            <p:ph type="body" idx="1"/>
          </p:nvPr>
        </p:nvSpPr>
        <p:spPr/>
        <p:txBody>
          <a:bodyPr rIns="228600"/>
          <a:lstStyle/>
          <a:p>
            <a:pPr>
              <a:spcBef>
                <a:spcPct val="35000"/>
              </a:spcBef>
            </a:pPr>
            <a:r>
              <a:rPr lang="en-US" altLang="en-US"/>
              <a:t>A pulse is felt when blood passes through an artery during systole.</a:t>
            </a:r>
          </a:p>
          <a:p>
            <a:pPr lvl="1">
              <a:spcBef>
                <a:spcPct val="35000"/>
              </a:spcBef>
            </a:pPr>
            <a:r>
              <a:rPr lang="en-US" altLang="en-US"/>
              <a:t>Peripheral pulses felt in the extremities</a:t>
            </a:r>
          </a:p>
          <a:p>
            <a:pPr lvl="1">
              <a:spcBef>
                <a:spcPct val="35000"/>
              </a:spcBef>
            </a:pPr>
            <a:r>
              <a:rPr lang="en-US" altLang="en-US"/>
              <a:t>Central pulses felt near the body</a:t>
            </a:r>
            <a:r>
              <a:rPr lang="ja-JP" altLang="en-US"/>
              <a:t>’</a:t>
            </a:r>
            <a:r>
              <a:rPr lang="en-US" altLang="ja-JP"/>
              <a:t>s trunk</a:t>
            </a:r>
            <a:endParaRPr lang="en-US"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Title 1"/>
          <p:cNvSpPr>
            <a:spLocks noGrp="1"/>
          </p:cNvSpPr>
          <p:nvPr>
            <p:ph type="title"/>
          </p:nvPr>
        </p:nvSpPr>
        <p:spPr/>
        <p:txBody>
          <a:bodyPr/>
          <a:lstStyle/>
          <a:p>
            <a:pPr>
              <a:lnSpc>
                <a:spcPct val="85000"/>
              </a:lnSpc>
              <a:defRPr/>
            </a:pPr>
            <a:r>
              <a:rPr lang="en-US" dirty="0" smtClean="0">
                <a:cs typeface="+mj-cs"/>
              </a:rPr>
              <a:t>Anatomy and Physiology </a:t>
            </a:r>
            <a:r>
              <a:rPr lang="en-US" sz="2400" b="0" dirty="0" smtClean="0">
                <a:cs typeface="+mj-cs"/>
              </a:rPr>
              <a:t>(16 of 17)</a:t>
            </a:r>
          </a:p>
        </p:txBody>
      </p:sp>
      <p:sp>
        <p:nvSpPr>
          <p:cNvPr id="31753" name="Text Box 10"/>
          <p:cNvSpPr txBox="1">
            <a:spLocks noChangeArrowheads="1"/>
          </p:cNvSpPr>
          <p:nvPr/>
        </p:nvSpPr>
        <p:spPr bwMode="auto">
          <a:xfrm>
            <a:off x="1071563" y="1143000"/>
            <a:ext cx="1177925" cy="461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eaLnBrk="0" hangingPunct="0">
              <a:defRPr sz="2400">
                <a:solidFill>
                  <a:schemeClr val="tx1"/>
                </a:solidFill>
                <a:latin typeface="Times New Roman" charset="0"/>
                <a:ea typeface="ヒラギノ角ゴ Pro W3" charset="0"/>
                <a:cs typeface="ヒラギノ角ゴ Pro W3" charset="0"/>
              </a:defRPr>
            </a:lvl1pPr>
            <a:lvl2pPr marL="742950" indent="-285750" eaLnBrk="0" hangingPunct="0">
              <a:defRPr sz="2400">
                <a:solidFill>
                  <a:schemeClr val="tx1"/>
                </a:solidFill>
                <a:latin typeface="Times New Roman" charset="0"/>
                <a:ea typeface="ヒラギノ角ゴ Pro W3" charset="0"/>
                <a:cs typeface="ヒラギノ角ゴ Pro W3" charset="0"/>
              </a:defRPr>
            </a:lvl2pPr>
            <a:lvl3pPr marL="1143000" indent="-228600" eaLnBrk="0" hangingPunct="0">
              <a:defRPr sz="2400">
                <a:solidFill>
                  <a:schemeClr val="tx1"/>
                </a:solidFill>
                <a:latin typeface="Times New Roman" charset="0"/>
                <a:ea typeface="ヒラギノ角ゴ Pro W3" charset="0"/>
                <a:cs typeface="ヒラギノ角ゴ Pro W3" charset="0"/>
              </a:defRPr>
            </a:lvl3pPr>
            <a:lvl4pPr marL="1600200" indent="-228600" eaLnBrk="0" hangingPunct="0">
              <a:defRPr sz="2400">
                <a:solidFill>
                  <a:schemeClr val="tx1"/>
                </a:solidFill>
                <a:latin typeface="Times New Roman" charset="0"/>
                <a:ea typeface="ヒラギノ角ゴ Pro W3" charset="0"/>
                <a:cs typeface="ヒラギノ角ゴ Pro W3" charset="0"/>
              </a:defRPr>
            </a:lvl4pPr>
            <a:lvl5pPr marL="2057400" indent="-228600" eaLnBrk="0" hangingPunct="0">
              <a:defRPr sz="2400">
                <a:solidFill>
                  <a:schemeClr val="tx1"/>
                </a:solidFill>
                <a:latin typeface="Times New Roman" charset="0"/>
                <a:ea typeface="ヒラギノ角ゴ Pro W3" charset="0"/>
                <a:cs typeface="ヒラギノ角ゴ Pro W3" charset="0"/>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9pPr>
          </a:lstStyle>
          <a:p>
            <a:pPr eaLnBrk="1" hangingPunct="1">
              <a:defRPr/>
            </a:pPr>
            <a:r>
              <a:rPr lang="en-US" dirty="0" smtClean="0">
                <a:solidFill>
                  <a:schemeClr val="bg1"/>
                </a:solidFill>
                <a:latin typeface="+mn-lt"/>
              </a:rPr>
              <a:t>Carotid</a:t>
            </a:r>
          </a:p>
        </p:txBody>
      </p:sp>
      <p:sp>
        <p:nvSpPr>
          <p:cNvPr id="31754" name="Text Box 11"/>
          <p:cNvSpPr txBox="1">
            <a:spLocks noChangeArrowheads="1"/>
          </p:cNvSpPr>
          <p:nvPr/>
        </p:nvSpPr>
        <p:spPr bwMode="auto">
          <a:xfrm>
            <a:off x="3968750" y="1143000"/>
            <a:ext cx="1314450" cy="461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eaLnBrk="0" hangingPunct="0">
              <a:defRPr sz="2400">
                <a:solidFill>
                  <a:schemeClr val="tx1"/>
                </a:solidFill>
                <a:latin typeface="Times New Roman" charset="0"/>
                <a:ea typeface="ヒラギノ角ゴ Pro W3" charset="0"/>
                <a:cs typeface="ヒラギノ角ゴ Pro W3" charset="0"/>
              </a:defRPr>
            </a:lvl1pPr>
            <a:lvl2pPr marL="742950" indent="-285750" eaLnBrk="0" hangingPunct="0">
              <a:defRPr sz="2400">
                <a:solidFill>
                  <a:schemeClr val="tx1"/>
                </a:solidFill>
                <a:latin typeface="Times New Roman" charset="0"/>
                <a:ea typeface="ヒラギノ角ゴ Pro W3" charset="0"/>
                <a:cs typeface="ヒラギノ角ゴ Pro W3" charset="0"/>
              </a:defRPr>
            </a:lvl2pPr>
            <a:lvl3pPr marL="1143000" indent="-228600" eaLnBrk="0" hangingPunct="0">
              <a:defRPr sz="2400">
                <a:solidFill>
                  <a:schemeClr val="tx1"/>
                </a:solidFill>
                <a:latin typeface="Times New Roman" charset="0"/>
                <a:ea typeface="ヒラギノ角ゴ Pro W3" charset="0"/>
                <a:cs typeface="ヒラギノ角ゴ Pro W3" charset="0"/>
              </a:defRPr>
            </a:lvl3pPr>
            <a:lvl4pPr marL="1600200" indent="-228600" eaLnBrk="0" hangingPunct="0">
              <a:defRPr sz="2400">
                <a:solidFill>
                  <a:schemeClr val="tx1"/>
                </a:solidFill>
                <a:latin typeface="Times New Roman" charset="0"/>
                <a:ea typeface="ヒラギノ角ゴ Pro W3" charset="0"/>
                <a:cs typeface="ヒラギノ角ゴ Pro W3" charset="0"/>
              </a:defRPr>
            </a:lvl4pPr>
            <a:lvl5pPr marL="2057400" indent="-228600" eaLnBrk="0" hangingPunct="0">
              <a:defRPr sz="2400">
                <a:solidFill>
                  <a:schemeClr val="tx1"/>
                </a:solidFill>
                <a:latin typeface="Times New Roman" charset="0"/>
                <a:ea typeface="ヒラギノ角ゴ Pro W3" charset="0"/>
                <a:cs typeface="ヒラギノ角ゴ Pro W3" charset="0"/>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9pPr>
          </a:lstStyle>
          <a:p>
            <a:pPr eaLnBrk="1" hangingPunct="1">
              <a:defRPr/>
            </a:pPr>
            <a:r>
              <a:rPr lang="en-US" dirty="0" smtClean="0">
                <a:solidFill>
                  <a:schemeClr val="bg1"/>
                </a:solidFill>
                <a:latin typeface="+mn-lt"/>
              </a:rPr>
              <a:t>Femoral</a:t>
            </a:r>
          </a:p>
        </p:txBody>
      </p:sp>
      <p:sp>
        <p:nvSpPr>
          <p:cNvPr id="31755" name="Text Box 12"/>
          <p:cNvSpPr txBox="1">
            <a:spLocks noChangeArrowheads="1"/>
          </p:cNvSpPr>
          <p:nvPr/>
        </p:nvSpPr>
        <p:spPr bwMode="auto">
          <a:xfrm>
            <a:off x="6880225" y="1155700"/>
            <a:ext cx="1298575" cy="461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eaLnBrk="0" hangingPunct="0">
              <a:defRPr sz="2400">
                <a:solidFill>
                  <a:schemeClr val="tx1"/>
                </a:solidFill>
                <a:latin typeface="Times New Roman" charset="0"/>
                <a:ea typeface="ヒラギノ角ゴ Pro W3" charset="0"/>
                <a:cs typeface="ヒラギノ角ゴ Pro W3" charset="0"/>
              </a:defRPr>
            </a:lvl1pPr>
            <a:lvl2pPr marL="742950" indent="-285750" eaLnBrk="0" hangingPunct="0">
              <a:defRPr sz="2400">
                <a:solidFill>
                  <a:schemeClr val="tx1"/>
                </a:solidFill>
                <a:latin typeface="Times New Roman" charset="0"/>
                <a:ea typeface="ヒラギノ角ゴ Pro W3" charset="0"/>
                <a:cs typeface="ヒラギノ角ゴ Pro W3" charset="0"/>
              </a:defRPr>
            </a:lvl2pPr>
            <a:lvl3pPr marL="1143000" indent="-228600" eaLnBrk="0" hangingPunct="0">
              <a:defRPr sz="2400">
                <a:solidFill>
                  <a:schemeClr val="tx1"/>
                </a:solidFill>
                <a:latin typeface="Times New Roman" charset="0"/>
                <a:ea typeface="ヒラギノ角ゴ Pro W3" charset="0"/>
                <a:cs typeface="ヒラギノ角ゴ Pro W3" charset="0"/>
              </a:defRPr>
            </a:lvl3pPr>
            <a:lvl4pPr marL="1600200" indent="-228600" eaLnBrk="0" hangingPunct="0">
              <a:defRPr sz="2400">
                <a:solidFill>
                  <a:schemeClr val="tx1"/>
                </a:solidFill>
                <a:latin typeface="Times New Roman" charset="0"/>
                <a:ea typeface="ヒラギノ角ゴ Pro W3" charset="0"/>
                <a:cs typeface="ヒラギノ角ゴ Pro W3" charset="0"/>
              </a:defRPr>
            </a:lvl4pPr>
            <a:lvl5pPr marL="2057400" indent="-228600" eaLnBrk="0" hangingPunct="0">
              <a:defRPr sz="2400">
                <a:solidFill>
                  <a:schemeClr val="tx1"/>
                </a:solidFill>
                <a:latin typeface="Times New Roman" charset="0"/>
                <a:ea typeface="ヒラギノ角ゴ Pro W3" charset="0"/>
                <a:cs typeface="ヒラギノ角ゴ Pro W3" charset="0"/>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9pPr>
          </a:lstStyle>
          <a:p>
            <a:pPr eaLnBrk="1" hangingPunct="1">
              <a:defRPr/>
            </a:pPr>
            <a:r>
              <a:rPr lang="en-US" dirty="0" smtClean="0">
                <a:solidFill>
                  <a:schemeClr val="bg1"/>
                </a:solidFill>
                <a:latin typeface="+mn-lt"/>
              </a:rPr>
              <a:t>Brachial</a:t>
            </a:r>
          </a:p>
        </p:txBody>
      </p:sp>
      <p:sp>
        <p:nvSpPr>
          <p:cNvPr id="31756" name="Text Box 13"/>
          <p:cNvSpPr txBox="1">
            <a:spLocks noChangeArrowheads="1"/>
          </p:cNvSpPr>
          <p:nvPr/>
        </p:nvSpPr>
        <p:spPr bwMode="auto">
          <a:xfrm>
            <a:off x="1130300" y="3797300"/>
            <a:ext cx="1060450" cy="461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eaLnBrk="0" hangingPunct="0">
              <a:defRPr sz="2400">
                <a:solidFill>
                  <a:schemeClr val="tx1"/>
                </a:solidFill>
                <a:latin typeface="Times New Roman" charset="0"/>
                <a:ea typeface="ヒラギノ角ゴ Pro W3" charset="0"/>
                <a:cs typeface="ヒラギノ角ゴ Pro W3" charset="0"/>
              </a:defRPr>
            </a:lvl1pPr>
            <a:lvl2pPr marL="742950" indent="-285750" eaLnBrk="0" hangingPunct="0">
              <a:defRPr sz="2400">
                <a:solidFill>
                  <a:schemeClr val="tx1"/>
                </a:solidFill>
                <a:latin typeface="Times New Roman" charset="0"/>
                <a:ea typeface="ヒラギノ角ゴ Pro W3" charset="0"/>
                <a:cs typeface="ヒラギノ角ゴ Pro W3" charset="0"/>
              </a:defRPr>
            </a:lvl2pPr>
            <a:lvl3pPr marL="1143000" indent="-228600" eaLnBrk="0" hangingPunct="0">
              <a:defRPr sz="2400">
                <a:solidFill>
                  <a:schemeClr val="tx1"/>
                </a:solidFill>
                <a:latin typeface="Times New Roman" charset="0"/>
                <a:ea typeface="ヒラギノ角ゴ Pro W3" charset="0"/>
                <a:cs typeface="ヒラギノ角ゴ Pro W3" charset="0"/>
              </a:defRPr>
            </a:lvl3pPr>
            <a:lvl4pPr marL="1600200" indent="-228600" eaLnBrk="0" hangingPunct="0">
              <a:defRPr sz="2400">
                <a:solidFill>
                  <a:schemeClr val="tx1"/>
                </a:solidFill>
                <a:latin typeface="Times New Roman" charset="0"/>
                <a:ea typeface="ヒラギノ角ゴ Pro W3" charset="0"/>
                <a:cs typeface="ヒラギノ角ゴ Pro W3" charset="0"/>
              </a:defRPr>
            </a:lvl4pPr>
            <a:lvl5pPr marL="2057400" indent="-228600" eaLnBrk="0" hangingPunct="0">
              <a:defRPr sz="2400">
                <a:solidFill>
                  <a:schemeClr val="tx1"/>
                </a:solidFill>
                <a:latin typeface="Times New Roman" charset="0"/>
                <a:ea typeface="ヒラギノ角ゴ Pro W3" charset="0"/>
                <a:cs typeface="ヒラギノ角ゴ Pro W3" charset="0"/>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9pPr>
          </a:lstStyle>
          <a:p>
            <a:pPr eaLnBrk="1" hangingPunct="1">
              <a:defRPr/>
            </a:pPr>
            <a:r>
              <a:rPr lang="en-US" dirty="0" smtClean="0">
                <a:solidFill>
                  <a:schemeClr val="bg1"/>
                </a:solidFill>
                <a:latin typeface="+mn-lt"/>
              </a:rPr>
              <a:t>Radial</a:t>
            </a:r>
          </a:p>
        </p:txBody>
      </p:sp>
      <p:sp>
        <p:nvSpPr>
          <p:cNvPr id="31757" name="Text Box 14"/>
          <p:cNvSpPr txBox="1">
            <a:spLocks noChangeArrowheads="1"/>
          </p:cNvSpPr>
          <p:nvPr/>
        </p:nvSpPr>
        <p:spPr bwMode="auto">
          <a:xfrm>
            <a:off x="3557588" y="3784600"/>
            <a:ext cx="2136775" cy="461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eaLnBrk="0" hangingPunct="0">
              <a:defRPr sz="2400">
                <a:solidFill>
                  <a:schemeClr val="tx1"/>
                </a:solidFill>
                <a:latin typeface="Times New Roman" charset="0"/>
                <a:ea typeface="ヒラギノ角ゴ Pro W3" charset="0"/>
                <a:cs typeface="ヒラギノ角ゴ Pro W3" charset="0"/>
              </a:defRPr>
            </a:lvl1pPr>
            <a:lvl2pPr marL="742950" indent="-285750" eaLnBrk="0" hangingPunct="0">
              <a:defRPr sz="2400">
                <a:solidFill>
                  <a:schemeClr val="tx1"/>
                </a:solidFill>
                <a:latin typeface="Times New Roman" charset="0"/>
                <a:ea typeface="ヒラギノ角ゴ Pro W3" charset="0"/>
                <a:cs typeface="ヒラギノ角ゴ Pro W3" charset="0"/>
              </a:defRPr>
            </a:lvl2pPr>
            <a:lvl3pPr marL="1143000" indent="-228600" eaLnBrk="0" hangingPunct="0">
              <a:defRPr sz="2400">
                <a:solidFill>
                  <a:schemeClr val="tx1"/>
                </a:solidFill>
                <a:latin typeface="Times New Roman" charset="0"/>
                <a:ea typeface="ヒラギノ角ゴ Pro W3" charset="0"/>
                <a:cs typeface="ヒラギノ角ゴ Pro W3" charset="0"/>
              </a:defRPr>
            </a:lvl3pPr>
            <a:lvl4pPr marL="1600200" indent="-228600" eaLnBrk="0" hangingPunct="0">
              <a:defRPr sz="2400">
                <a:solidFill>
                  <a:schemeClr val="tx1"/>
                </a:solidFill>
                <a:latin typeface="Times New Roman" charset="0"/>
                <a:ea typeface="ヒラギノ角ゴ Pro W3" charset="0"/>
                <a:cs typeface="ヒラギノ角ゴ Pro W3" charset="0"/>
              </a:defRPr>
            </a:lvl4pPr>
            <a:lvl5pPr marL="2057400" indent="-228600" eaLnBrk="0" hangingPunct="0">
              <a:defRPr sz="2400">
                <a:solidFill>
                  <a:schemeClr val="tx1"/>
                </a:solidFill>
                <a:latin typeface="Times New Roman" charset="0"/>
                <a:ea typeface="ヒラギノ角ゴ Pro W3" charset="0"/>
                <a:cs typeface="ヒラギノ角ゴ Pro W3" charset="0"/>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9pPr>
          </a:lstStyle>
          <a:p>
            <a:pPr eaLnBrk="1" hangingPunct="1">
              <a:defRPr/>
            </a:pPr>
            <a:r>
              <a:rPr lang="en-US" dirty="0" smtClean="0">
                <a:solidFill>
                  <a:schemeClr val="bg1"/>
                </a:solidFill>
                <a:latin typeface="+mn-lt"/>
              </a:rPr>
              <a:t>Posterior tibial</a:t>
            </a:r>
          </a:p>
        </p:txBody>
      </p:sp>
      <p:sp>
        <p:nvSpPr>
          <p:cNvPr id="31758" name="Text Box 15"/>
          <p:cNvSpPr txBox="1">
            <a:spLocks noChangeArrowheads="1"/>
          </p:cNvSpPr>
          <p:nvPr/>
        </p:nvSpPr>
        <p:spPr bwMode="auto">
          <a:xfrm>
            <a:off x="6604000" y="3784600"/>
            <a:ext cx="2122488" cy="461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lvl1pPr eaLnBrk="0" hangingPunct="0">
              <a:defRPr sz="2400">
                <a:solidFill>
                  <a:schemeClr val="tx1"/>
                </a:solidFill>
                <a:latin typeface="Times New Roman" charset="0"/>
                <a:ea typeface="ヒラギノ角ゴ Pro W3" charset="0"/>
                <a:cs typeface="ヒラギノ角ゴ Pro W3" charset="0"/>
              </a:defRPr>
            </a:lvl1pPr>
            <a:lvl2pPr marL="742950" indent="-285750" eaLnBrk="0" hangingPunct="0">
              <a:defRPr sz="2400">
                <a:solidFill>
                  <a:schemeClr val="tx1"/>
                </a:solidFill>
                <a:latin typeface="Times New Roman" charset="0"/>
                <a:ea typeface="ヒラギノ角ゴ Pro W3" charset="0"/>
                <a:cs typeface="ヒラギノ角ゴ Pro W3" charset="0"/>
              </a:defRPr>
            </a:lvl2pPr>
            <a:lvl3pPr marL="1143000" indent="-228600" eaLnBrk="0" hangingPunct="0">
              <a:defRPr sz="2400">
                <a:solidFill>
                  <a:schemeClr val="tx1"/>
                </a:solidFill>
                <a:latin typeface="Times New Roman" charset="0"/>
                <a:ea typeface="ヒラギノ角ゴ Pro W3" charset="0"/>
                <a:cs typeface="ヒラギノ角ゴ Pro W3" charset="0"/>
              </a:defRPr>
            </a:lvl3pPr>
            <a:lvl4pPr marL="1600200" indent="-228600" eaLnBrk="0" hangingPunct="0">
              <a:defRPr sz="2400">
                <a:solidFill>
                  <a:schemeClr val="tx1"/>
                </a:solidFill>
                <a:latin typeface="Times New Roman" charset="0"/>
                <a:ea typeface="ヒラギノ角ゴ Pro W3" charset="0"/>
                <a:cs typeface="ヒラギノ角ゴ Pro W3" charset="0"/>
              </a:defRPr>
            </a:lvl4pPr>
            <a:lvl5pPr marL="2057400" indent="-228600" eaLnBrk="0" hangingPunct="0">
              <a:defRPr sz="2400">
                <a:solidFill>
                  <a:schemeClr val="tx1"/>
                </a:solidFill>
                <a:latin typeface="Times New Roman" charset="0"/>
                <a:ea typeface="ヒラギノ角ゴ Pro W3" charset="0"/>
                <a:cs typeface="ヒラギノ角ゴ Pro W3" charset="0"/>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0"/>
                <a:cs typeface="ヒラギノ角ゴ Pro W3" charset="0"/>
              </a:defRPr>
            </a:lvl9pPr>
          </a:lstStyle>
          <a:p>
            <a:pPr eaLnBrk="1" hangingPunct="1">
              <a:defRPr/>
            </a:pPr>
            <a:r>
              <a:rPr lang="en-US" dirty="0" smtClean="0">
                <a:solidFill>
                  <a:schemeClr val="bg1"/>
                </a:solidFill>
                <a:latin typeface="+mn-lt"/>
              </a:rPr>
              <a:t>Dorsalis pedis</a:t>
            </a:r>
          </a:p>
        </p:txBody>
      </p:sp>
      <p:pic>
        <p:nvPicPr>
          <p:cNvPr id="2765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612900"/>
            <a:ext cx="2693988"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8"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1625600"/>
            <a:ext cx="2693988"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97600" y="1625600"/>
            <a:ext cx="2693988"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0"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1000" y="4267200"/>
            <a:ext cx="2693988"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1" name="Picture 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276600" y="4267200"/>
            <a:ext cx="2693988"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2" name="Picture 6"/>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197600" y="4267200"/>
            <a:ext cx="2693988"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7366000" y="3440113"/>
            <a:ext cx="1647825" cy="231775"/>
          </a:xfrm>
          <a:prstGeom prst="rect">
            <a:avLst/>
          </a:prstGeom>
        </p:spPr>
        <p:txBody>
          <a:bodyPr>
            <a:spAutoFit/>
          </a:bodyPr>
          <a:lstStyle/>
          <a:p>
            <a:pPr>
              <a:defRPr/>
            </a:pPr>
            <a:r>
              <a:rPr lang="en-IN" sz="900" dirty="0">
                <a:solidFill>
                  <a:schemeClr val="bg1"/>
                </a:solidFill>
                <a:latin typeface="+mj-lt"/>
              </a:rPr>
              <a:t>© Jones &amp; Bartlett Learning.</a:t>
            </a:r>
          </a:p>
        </p:txBody>
      </p:sp>
      <p:sp>
        <p:nvSpPr>
          <p:cNvPr id="17" name="Rectangle 16"/>
          <p:cNvSpPr/>
          <p:nvPr/>
        </p:nvSpPr>
        <p:spPr>
          <a:xfrm>
            <a:off x="4435475" y="3441700"/>
            <a:ext cx="1647825" cy="230188"/>
          </a:xfrm>
          <a:prstGeom prst="rect">
            <a:avLst/>
          </a:prstGeom>
        </p:spPr>
        <p:txBody>
          <a:bodyPr>
            <a:spAutoFit/>
          </a:bodyPr>
          <a:lstStyle/>
          <a:p>
            <a:pPr>
              <a:defRPr/>
            </a:pPr>
            <a:r>
              <a:rPr lang="en-IN" sz="900" dirty="0">
                <a:solidFill>
                  <a:schemeClr val="bg1"/>
                </a:solidFill>
                <a:latin typeface="+mj-lt"/>
              </a:rPr>
              <a:t>© Jones &amp; Bartlett Learning.</a:t>
            </a:r>
          </a:p>
        </p:txBody>
      </p:sp>
      <p:sp>
        <p:nvSpPr>
          <p:cNvPr id="18" name="Rectangle 17"/>
          <p:cNvSpPr/>
          <p:nvPr/>
        </p:nvSpPr>
        <p:spPr>
          <a:xfrm>
            <a:off x="1541463" y="3427413"/>
            <a:ext cx="1647825" cy="230187"/>
          </a:xfrm>
          <a:prstGeom prst="rect">
            <a:avLst/>
          </a:prstGeom>
        </p:spPr>
        <p:txBody>
          <a:bodyPr>
            <a:spAutoFit/>
          </a:bodyPr>
          <a:lstStyle/>
          <a:p>
            <a:pPr>
              <a:defRPr/>
            </a:pPr>
            <a:r>
              <a:rPr lang="en-IN" sz="900" dirty="0">
                <a:solidFill>
                  <a:schemeClr val="bg1"/>
                </a:solidFill>
                <a:latin typeface="+mj-lt"/>
              </a:rPr>
              <a:t>© Jones &amp; Bartlett Learning.</a:t>
            </a:r>
          </a:p>
        </p:txBody>
      </p:sp>
      <p:sp>
        <p:nvSpPr>
          <p:cNvPr id="19" name="Rectangle 18"/>
          <p:cNvSpPr/>
          <p:nvPr/>
        </p:nvSpPr>
        <p:spPr>
          <a:xfrm>
            <a:off x="7370763" y="6081713"/>
            <a:ext cx="1647825" cy="231775"/>
          </a:xfrm>
          <a:prstGeom prst="rect">
            <a:avLst/>
          </a:prstGeom>
        </p:spPr>
        <p:txBody>
          <a:bodyPr>
            <a:spAutoFit/>
          </a:bodyPr>
          <a:lstStyle/>
          <a:p>
            <a:pPr>
              <a:defRPr/>
            </a:pPr>
            <a:r>
              <a:rPr lang="en-IN" sz="900" dirty="0">
                <a:solidFill>
                  <a:schemeClr val="bg1"/>
                </a:solidFill>
                <a:latin typeface="+mj-lt"/>
              </a:rPr>
              <a:t>© Jones &amp; Bartlett Learning.</a:t>
            </a:r>
          </a:p>
        </p:txBody>
      </p:sp>
      <p:sp>
        <p:nvSpPr>
          <p:cNvPr id="20" name="Rectangle 19"/>
          <p:cNvSpPr/>
          <p:nvPr/>
        </p:nvSpPr>
        <p:spPr>
          <a:xfrm>
            <a:off x="4440238" y="6083300"/>
            <a:ext cx="1647825" cy="230188"/>
          </a:xfrm>
          <a:prstGeom prst="rect">
            <a:avLst/>
          </a:prstGeom>
        </p:spPr>
        <p:txBody>
          <a:bodyPr>
            <a:spAutoFit/>
          </a:bodyPr>
          <a:lstStyle/>
          <a:p>
            <a:pPr>
              <a:defRPr/>
            </a:pPr>
            <a:r>
              <a:rPr lang="en-IN" sz="900" dirty="0">
                <a:solidFill>
                  <a:schemeClr val="bg1"/>
                </a:solidFill>
                <a:latin typeface="+mj-lt"/>
              </a:rPr>
              <a:t>© Jones &amp; Bartlett Learning.</a:t>
            </a:r>
          </a:p>
        </p:txBody>
      </p:sp>
      <p:sp>
        <p:nvSpPr>
          <p:cNvPr id="21" name="Rectangle 20"/>
          <p:cNvSpPr/>
          <p:nvPr/>
        </p:nvSpPr>
        <p:spPr>
          <a:xfrm>
            <a:off x="1547813" y="6069013"/>
            <a:ext cx="1647825" cy="230187"/>
          </a:xfrm>
          <a:prstGeom prst="rect">
            <a:avLst/>
          </a:prstGeom>
        </p:spPr>
        <p:txBody>
          <a:bodyPr>
            <a:spAutoFit/>
          </a:bodyPr>
          <a:lstStyle/>
          <a:p>
            <a:pP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lnSpc>
                <a:spcPct val="85000"/>
              </a:lnSpc>
              <a:defRPr/>
            </a:pPr>
            <a:r>
              <a:rPr lang="en-US" dirty="0" smtClean="0">
                <a:cs typeface="+mj-cs"/>
              </a:rPr>
              <a:t>Anatomy and Physiology </a:t>
            </a:r>
            <a:r>
              <a:rPr lang="en-US" sz="2400" b="0" dirty="0" smtClean="0">
                <a:cs typeface="+mj-cs"/>
              </a:rPr>
              <a:t>(17 of 17)</a:t>
            </a:r>
          </a:p>
        </p:txBody>
      </p:sp>
      <p:sp>
        <p:nvSpPr>
          <p:cNvPr id="28675" name="Content Placeholder 2"/>
          <p:cNvSpPr>
            <a:spLocks noGrp="1"/>
          </p:cNvSpPr>
          <p:nvPr>
            <p:ph type="body" idx="1"/>
          </p:nvPr>
        </p:nvSpPr>
        <p:spPr/>
        <p:txBody>
          <a:bodyPr rIns="228600"/>
          <a:lstStyle/>
          <a:p>
            <a:pPr>
              <a:spcBef>
                <a:spcPct val="35000"/>
              </a:spcBef>
            </a:pPr>
            <a:r>
              <a:rPr lang="en-US" altLang="en-US"/>
              <a:t>Cardiac output is the volume of blood that passes through the heart in 1 minute.</a:t>
            </a:r>
          </a:p>
          <a:p>
            <a:pPr lvl="1">
              <a:spcBef>
                <a:spcPct val="35000"/>
              </a:spcBef>
            </a:pPr>
            <a:r>
              <a:rPr lang="en-US" altLang="en-US"/>
              <a:t>Heart rate </a:t>
            </a:r>
            <a:r>
              <a:rPr lang="en-US" altLang="en-US">
                <a:ea typeface="MS PGothic" charset="-128"/>
              </a:rPr>
              <a:t>× volume of </a:t>
            </a:r>
            <a:r>
              <a:rPr lang="en-US" altLang="en-US"/>
              <a:t>blood ejected with each contraction (stroke volume)</a:t>
            </a:r>
          </a:p>
          <a:p>
            <a:pPr>
              <a:spcBef>
                <a:spcPct val="35000"/>
              </a:spcBef>
            </a:pPr>
            <a:r>
              <a:rPr lang="en-US" altLang="en-US"/>
              <a:t>Perfusion is the constant flow of oxygenated blood to tissues</a:t>
            </a:r>
          </a:p>
          <a:p>
            <a:pPr>
              <a:spcBef>
                <a:spcPct val="35000"/>
              </a:spcBef>
            </a:pPr>
            <a:r>
              <a:rPr lang="en-US" altLang="en-US"/>
              <a:t>Requirements of good perfusion</a:t>
            </a:r>
          </a:p>
          <a:p>
            <a:pPr>
              <a:spcBef>
                <a:spcPct val="35000"/>
              </a:spcBef>
            </a:pPr>
            <a:r>
              <a:rPr lang="en-US" altLang="en-US"/>
              <a:t>If perfusion fails, cellular and eventually patient death occur.</a:t>
            </a:r>
          </a:p>
          <a:p>
            <a:pPr>
              <a:spcBef>
                <a:spcPct val="35000"/>
              </a:spcBef>
            </a:pPr>
            <a:endParaRPr lang="en-US"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(1 of 22)</a:t>
            </a:r>
          </a:p>
        </p:txBody>
      </p:sp>
      <p:sp>
        <p:nvSpPr>
          <p:cNvPr id="29699" name="Content Placeholder 2"/>
          <p:cNvSpPr>
            <a:spLocks noGrp="1"/>
          </p:cNvSpPr>
          <p:nvPr>
            <p:ph type="body" idx="1"/>
          </p:nvPr>
        </p:nvSpPr>
        <p:spPr/>
        <p:txBody>
          <a:bodyPr rIns="228600"/>
          <a:lstStyle/>
          <a:p>
            <a:pPr>
              <a:spcBef>
                <a:spcPct val="35000"/>
              </a:spcBef>
            </a:pPr>
            <a:r>
              <a:rPr lang="en-US" altLang="en-US" dirty="0"/>
              <a:t>Chest pain usually stems from ischemia, which is decreased blood flow.</a:t>
            </a:r>
          </a:p>
          <a:p>
            <a:pPr lvl="1">
              <a:spcBef>
                <a:spcPct val="35000"/>
              </a:spcBef>
            </a:pPr>
            <a:r>
              <a:rPr lang="en-US" altLang="en-US" dirty="0" smtClean="0"/>
              <a:t>Because of partial or complete blockage of blood flow through the coronary arteries, heart tissue fails to get enough oxygen and nutrients.</a:t>
            </a:r>
            <a:endParaRPr lang="en-US" altLang="en-US" dirty="0"/>
          </a:p>
          <a:p>
            <a:pPr lvl="1">
              <a:spcBef>
                <a:spcPct val="35000"/>
              </a:spcBef>
            </a:pPr>
            <a:r>
              <a:rPr lang="en-US" altLang="en-US" dirty="0"/>
              <a:t>If blood flow is not restored, the tissue dies</a:t>
            </a:r>
            <a:r>
              <a:rPr lang="en-US" altLang="en-US" dirty="0" smtClean="0"/>
              <a:t>.</a:t>
            </a:r>
          </a:p>
          <a:p>
            <a:pPr lvl="1">
              <a:spcBef>
                <a:spcPct val="35000"/>
              </a:spcBef>
            </a:pPr>
            <a:r>
              <a:rPr lang="en-US" altLang="en-US" i="1" dirty="0" smtClean="0"/>
              <a:t>Ischemic heart disease</a:t>
            </a:r>
            <a:r>
              <a:rPr lang="en-US" altLang="en-US" dirty="0" smtClean="0"/>
              <a:t>, then, is disease involving a decrease in blood flow to one or more portions of the heart muscle.</a:t>
            </a:r>
          </a:p>
          <a:p>
            <a:pPr lvl="1">
              <a:spcBef>
                <a:spcPct val="35000"/>
              </a:spcBef>
            </a:pPr>
            <a:endParaRPr lang="en-US"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(2 of 22)</a:t>
            </a:r>
          </a:p>
        </p:txBody>
      </p:sp>
      <p:sp>
        <p:nvSpPr>
          <p:cNvPr id="30723" name="Content Placeholder 2"/>
          <p:cNvSpPr>
            <a:spLocks noGrp="1"/>
          </p:cNvSpPr>
          <p:nvPr>
            <p:ph type="body" idx="1"/>
          </p:nvPr>
        </p:nvSpPr>
        <p:spPr>
          <a:xfrm>
            <a:off x="4572000" y="1447800"/>
            <a:ext cx="3886200" cy="4800600"/>
          </a:xfrm>
        </p:spPr>
        <p:txBody>
          <a:bodyPr rIns="228600"/>
          <a:lstStyle/>
          <a:p>
            <a:pPr>
              <a:spcBef>
                <a:spcPct val="35000"/>
              </a:spcBef>
            </a:pPr>
            <a:r>
              <a:rPr lang="en-US" altLang="en-US" sz="2600" dirty="0"/>
              <a:t>Atherosclerosis is the buildup of calcium and cholesterol in the arteries.</a:t>
            </a:r>
          </a:p>
          <a:p>
            <a:pPr lvl="1">
              <a:spcBef>
                <a:spcPct val="35000"/>
              </a:spcBef>
            </a:pPr>
            <a:r>
              <a:rPr lang="en-US" altLang="en-US" dirty="0"/>
              <a:t>Can cause </a:t>
            </a:r>
            <a:r>
              <a:rPr lang="en-US" altLang="en-US" dirty="0" smtClean="0"/>
              <a:t>occlusion, or blockage, of the arteries</a:t>
            </a:r>
            <a:endParaRPr lang="en-US" altLang="en-US" dirty="0"/>
          </a:p>
          <a:p>
            <a:pPr lvl="1">
              <a:spcBef>
                <a:spcPct val="35000"/>
              </a:spcBef>
            </a:pPr>
            <a:r>
              <a:rPr lang="en-US" altLang="en-US" dirty="0"/>
              <a:t>Fatty material accumulates with age.</a:t>
            </a:r>
          </a:p>
        </p:txBody>
      </p:sp>
      <p:pic>
        <p:nvPicPr>
          <p:cNvPr id="3072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4363" y="1752600"/>
            <a:ext cx="3744912" cy="377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832100" y="5543550"/>
            <a:ext cx="1647825" cy="231775"/>
          </a:xfrm>
          <a:prstGeom prst="rect">
            <a:avLst/>
          </a:prstGeom>
        </p:spPr>
        <p:txBody>
          <a:bodyPr>
            <a:spAutoFit/>
          </a:bodyPr>
          <a:lstStyle/>
          <a:p>
            <a:pP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(3 of 22)</a:t>
            </a:r>
          </a:p>
        </p:txBody>
      </p:sp>
      <p:sp>
        <p:nvSpPr>
          <p:cNvPr id="31747" name="Content Placeholder 2"/>
          <p:cNvSpPr>
            <a:spLocks noGrp="1"/>
          </p:cNvSpPr>
          <p:nvPr>
            <p:ph type="body" idx="1"/>
          </p:nvPr>
        </p:nvSpPr>
        <p:spPr>
          <a:xfrm>
            <a:off x="1371600" y="1447800"/>
            <a:ext cx="7086600" cy="4800600"/>
          </a:xfrm>
        </p:spPr>
        <p:txBody>
          <a:bodyPr rIns="228600"/>
          <a:lstStyle/>
          <a:p>
            <a:pPr>
              <a:spcBef>
                <a:spcPct val="35000"/>
              </a:spcBef>
            </a:pPr>
            <a:r>
              <a:rPr lang="en-US" altLang="en-US"/>
              <a:t>A thromboembolism is a blood clot floating through blood vessels.</a:t>
            </a:r>
          </a:p>
          <a:p>
            <a:pPr>
              <a:spcBef>
                <a:spcPct val="35000"/>
              </a:spcBef>
            </a:pPr>
            <a:r>
              <a:rPr lang="en-US" altLang="en-US"/>
              <a:t>If a clot lodges in a coronary artery, acute myocardial infarction (AMI) results.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800" b="0" dirty="0"/>
              <a:t>(2 of 5)</a:t>
            </a:r>
          </a:p>
        </p:txBody>
      </p:sp>
      <p:sp>
        <p:nvSpPr>
          <p:cNvPr id="5123" name="Rectangle 3"/>
          <p:cNvSpPr>
            <a:spLocks noGrp="1" noChangeArrowheads="1"/>
          </p:cNvSpPr>
          <p:nvPr>
            <p:ph type="body" idx="1"/>
          </p:nvPr>
        </p:nvSpPr>
        <p:spPr/>
        <p:txBody>
          <a:bodyPr rIns="228600"/>
          <a:lstStyle/>
          <a:p>
            <a:pPr marL="0" indent="0" eaLnBrk="1" hangingPunct="1">
              <a:buFontTx/>
              <a:buNone/>
            </a:pPr>
            <a:r>
              <a:rPr lang="en-US" altLang="en-US" b="1" dirty="0"/>
              <a:t>Medicine</a:t>
            </a:r>
          </a:p>
          <a:p>
            <a:pPr marL="0" indent="0" eaLnBrk="1" hangingPunct="1">
              <a:spcBef>
                <a:spcPct val="35000"/>
              </a:spcBef>
              <a:buFontTx/>
              <a:buNone/>
            </a:pPr>
            <a:r>
              <a:rPr lang="en-US" altLang="en-US" dirty="0"/>
              <a:t>Applies fundamental knowledge to provide basic emergency care and transportation based on assessment findings for an acutely ill patient.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(4 of 22)</a:t>
            </a:r>
          </a:p>
        </p:txBody>
      </p:sp>
      <p:sp>
        <p:nvSpPr>
          <p:cNvPr id="32771" name="Content Placeholder 2"/>
          <p:cNvSpPr>
            <a:spLocks noGrp="1"/>
          </p:cNvSpPr>
          <p:nvPr>
            <p:ph type="body" idx="1"/>
          </p:nvPr>
        </p:nvSpPr>
        <p:spPr/>
        <p:txBody>
          <a:bodyPr rIns="228600"/>
          <a:lstStyle/>
          <a:p>
            <a:pPr>
              <a:spcBef>
                <a:spcPct val="35000"/>
              </a:spcBef>
            </a:pPr>
            <a:r>
              <a:rPr lang="en-US" altLang="en-US" dirty="0"/>
              <a:t>Coronary artery disease is the leading cause of death in the United States.</a:t>
            </a:r>
          </a:p>
          <a:p>
            <a:pPr>
              <a:spcBef>
                <a:spcPct val="35000"/>
              </a:spcBef>
            </a:pPr>
            <a:r>
              <a:rPr lang="en-US" altLang="en-US" dirty="0"/>
              <a:t>Controllable AMI risk factors:</a:t>
            </a:r>
          </a:p>
          <a:p>
            <a:pPr lvl="1">
              <a:spcBef>
                <a:spcPct val="35000"/>
              </a:spcBef>
            </a:pPr>
            <a:r>
              <a:rPr lang="en-US" altLang="en-US" dirty="0">
                <a:solidFill>
                  <a:srgbClr val="FF0000"/>
                </a:solidFill>
              </a:rPr>
              <a:t>Cigarette smoking</a:t>
            </a:r>
            <a:r>
              <a:rPr lang="en-US" altLang="en-US" dirty="0"/>
              <a:t>, high blood pressure, high cholesterol, high blood glucose level (diabetes), lack of exercise, and obesity</a:t>
            </a:r>
          </a:p>
          <a:p>
            <a:pPr>
              <a:spcBef>
                <a:spcPct val="35000"/>
              </a:spcBef>
            </a:pPr>
            <a:r>
              <a:rPr lang="en-US" altLang="en-US" dirty="0"/>
              <a:t>Uncontrollable AMI risk factors:</a:t>
            </a:r>
          </a:p>
          <a:p>
            <a:pPr lvl="1">
              <a:spcBef>
                <a:spcPct val="35000"/>
              </a:spcBef>
            </a:pPr>
            <a:r>
              <a:rPr lang="en-US" altLang="en-US" dirty="0"/>
              <a:t>Older age, family history, atherosclerotic coronary artery disease, race, ethnicity, and being male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(5 of 22)</a:t>
            </a:r>
          </a:p>
        </p:txBody>
      </p:sp>
      <p:sp>
        <p:nvSpPr>
          <p:cNvPr id="33795" name="Content Placeholder 2"/>
          <p:cNvSpPr>
            <a:spLocks noGrp="1"/>
          </p:cNvSpPr>
          <p:nvPr>
            <p:ph type="body" idx="1"/>
          </p:nvPr>
        </p:nvSpPr>
        <p:spPr/>
        <p:txBody>
          <a:bodyPr rIns="228600"/>
          <a:lstStyle/>
          <a:p>
            <a:pPr>
              <a:spcBef>
                <a:spcPct val="35000"/>
              </a:spcBef>
            </a:pPr>
            <a:r>
              <a:rPr lang="en-US" altLang="en-US" dirty="0"/>
              <a:t>Acute coronary syndrome (ACS) is caused by myocardial ischemia.</a:t>
            </a:r>
          </a:p>
          <a:p>
            <a:pPr lvl="1">
              <a:spcBef>
                <a:spcPct val="35000"/>
              </a:spcBef>
            </a:pPr>
            <a:r>
              <a:rPr lang="en-US" altLang="en-US" dirty="0"/>
              <a:t>Angina pectoris</a:t>
            </a:r>
          </a:p>
          <a:p>
            <a:pPr lvl="1">
              <a:spcBef>
                <a:spcPct val="35000"/>
              </a:spcBef>
            </a:pPr>
            <a:r>
              <a:rPr lang="en-US" altLang="en-US" dirty="0"/>
              <a:t>Acute myocardial infarction (AMI</a:t>
            </a:r>
            <a:r>
              <a:rPr lang="en-US" altLang="en-US" dirty="0" smtClean="0"/>
              <a:t>)</a:t>
            </a:r>
          </a:p>
          <a:p>
            <a:pPr lvl="1">
              <a:spcBef>
                <a:spcPct val="35000"/>
              </a:spcBef>
            </a:pPr>
            <a:r>
              <a:rPr lang="en-US" altLang="en-US" dirty="0" smtClean="0"/>
              <a:t>Signs and symptoms of these conditions are very similar, therefore they are treated the same.</a:t>
            </a:r>
          </a:p>
          <a:p>
            <a:pPr lvl="1">
              <a:spcBef>
                <a:spcPct val="35000"/>
              </a:spcBef>
            </a:pPr>
            <a:r>
              <a:rPr lang="en-US" altLang="ja-JP" dirty="0">
                <a:solidFill>
                  <a:srgbClr val="FF0000"/>
                </a:solidFill>
              </a:rPr>
              <a:t>Headache is not a common symptom of cardiac ischemia</a:t>
            </a:r>
            <a:r>
              <a:rPr lang="en-US" altLang="ja-JP" dirty="0"/>
              <a:t>.</a:t>
            </a:r>
            <a:endParaRPr lang="en-US"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(6 of 22)</a:t>
            </a:r>
          </a:p>
        </p:txBody>
      </p:sp>
      <p:sp>
        <p:nvSpPr>
          <p:cNvPr id="34819" name="Content Placeholder 2"/>
          <p:cNvSpPr>
            <a:spLocks noGrp="1"/>
          </p:cNvSpPr>
          <p:nvPr>
            <p:ph type="body" idx="1"/>
          </p:nvPr>
        </p:nvSpPr>
        <p:spPr/>
        <p:txBody>
          <a:bodyPr rIns="228600"/>
          <a:lstStyle/>
          <a:p>
            <a:pPr>
              <a:spcBef>
                <a:spcPct val="35000"/>
              </a:spcBef>
            </a:pPr>
            <a:r>
              <a:rPr lang="en-US" altLang="en-US" dirty="0"/>
              <a:t>Angina pectoris occurs when the heart</a:t>
            </a:r>
            <a:r>
              <a:rPr lang="ja-JP" altLang="en-US" dirty="0"/>
              <a:t>’</a:t>
            </a:r>
            <a:r>
              <a:rPr lang="en-US" altLang="ja-JP" dirty="0"/>
              <a:t>s </a:t>
            </a:r>
            <a:r>
              <a:rPr lang="en-US" altLang="ja-JP" dirty="0" smtClean="0"/>
              <a:t>tissues are not getting enough oxygen, usually during physical or emotional stress.</a:t>
            </a:r>
            <a:endParaRPr lang="en-US" altLang="ja-JP" dirty="0"/>
          </a:p>
          <a:p>
            <a:pPr lvl="1">
              <a:spcBef>
                <a:spcPct val="35000"/>
              </a:spcBef>
            </a:pPr>
            <a:r>
              <a:rPr lang="en-US" altLang="en-US" dirty="0"/>
              <a:t>Crushing or squeezing </a:t>
            </a:r>
            <a:r>
              <a:rPr lang="en-US" altLang="en-US" dirty="0" smtClean="0"/>
              <a:t>pain</a:t>
            </a:r>
          </a:p>
          <a:p>
            <a:pPr lvl="1">
              <a:spcBef>
                <a:spcPct val="35000"/>
              </a:spcBef>
            </a:pPr>
            <a:r>
              <a:rPr lang="en-US" altLang="en-US" dirty="0" smtClean="0"/>
              <a:t>Does not mean heart cells are dying</a:t>
            </a:r>
            <a:endParaRPr lang="en-US" altLang="en-US" dirty="0"/>
          </a:p>
          <a:p>
            <a:pPr lvl="1">
              <a:spcBef>
                <a:spcPct val="35000"/>
              </a:spcBef>
            </a:pPr>
            <a:r>
              <a:rPr lang="en-US" altLang="en-US" dirty="0"/>
              <a:t>Does not usually lead to death or permanent heart </a:t>
            </a:r>
            <a:r>
              <a:rPr lang="en-US" altLang="en-US" dirty="0" smtClean="0"/>
              <a:t>damage</a:t>
            </a:r>
          </a:p>
          <a:p>
            <a:pPr lvl="1">
              <a:spcBef>
                <a:spcPct val="35000"/>
              </a:spcBef>
            </a:pPr>
            <a:r>
              <a:rPr lang="en-US" altLang="en-US" dirty="0" smtClean="0"/>
              <a:t>Electrical system can be compromised.</a:t>
            </a:r>
            <a:endParaRPr lang="en-US" altLang="en-US" dirty="0"/>
          </a:p>
          <a:p>
            <a:pPr lvl="1">
              <a:spcBef>
                <a:spcPct val="35000"/>
              </a:spcBef>
            </a:pPr>
            <a:r>
              <a:rPr lang="en-US" altLang="en-US" dirty="0"/>
              <a:t>Should be taken as a serious warning sign</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(7 of 22)</a:t>
            </a:r>
          </a:p>
        </p:txBody>
      </p:sp>
      <p:sp>
        <p:nvSpPr>
          <p:cNvPr id="35843" name="Content Placeholder 2"/>
          <p:cNvSpPr>
            <a:spLocks noGrp="1"/>
          </p:cNvSpPr>
          <p:nvPr>
            <p:ph type="body" idx="1"/>
          </p:nvPr>
        </p:nvSpPr>
        <p:spPr/>
        <p:txBody>
          <a:bodyPr rIns="228600"/>
          <a:lstStyle/>
          <a:p>
            <a:pPr>
              <a:spcBef>
                <a:spcPct val="35000"/>
              </a:spcBef>
            </a:pPr>
            <a:r>
              <a:rPr lang="en-US" altLang="en-US" dirty="0"/>
              <a:t>Unstable angina</a:t>
            </a:r>
          </a:p>
          <a:p>
            <a:pPr lvl="1">
              <a:spcBef>
                <a:spcPct val="35000"/>
              </a:spcBef>
            </a:pPr>
            <a:r>
              <a:rPr lang="en-US" altLang="en-US" dirty="0" smtClean="0"/>
              <a:t>Pain or discomfort in the chest of coronary origi</a:t>
            </a:r>
            <a:r>
              <a:rPr lang="en-US" altLang="en-US" dirty="0" smtClean="0"/>
              <a:t>n that occurs in response </a:t>
            </a:r>
            <a:r>
              <a:rPr lang="en-US" altLang="en-US" dirty="0"/>
              <a:t>to fewer stimuli than </a:t>
            </a:r>
            <a:r>
              <a:rPr lang="en-US" altLang="en-US" dirty="0" smtClean="0"/>
              <a:t>normally required to produce angina.</a:t>
            </a:r>
          </a:p>
          <a:p>
            <a:pPr lvl="1">
              <a:spcBef>
                <a:spcPct val="35000"/>
              </a:spcBef>
            </a:pPr>
            <a:r>
              <a:rPr lang="en-US" altLang="en-US" dirty="0" smtClean="0"/>
              <a:t>Can lead to AMI</a:t>
            </a:r>
            <a:endParaRPr lang="en-US" altLang="en-US" dirty="0"/>
          </a:p>
          <a:p>
            <a:pPr>
              <a:spcBef>
                <a:spcPct val="35000"/>
              </a:spcBef>
            </a:pPr>
            <a:r>
              <a:rPr lang="en-US" altLang="en-US" dirty="0"/>
              <a:t>Stable angina</a:t>
            </a:r>
          </a:p>
          <a:p>
            <a:pPr lvl="1">
              <a:spcBef>
                <a:spcPct val="35000"/>
              </a:spcBef>
            </a:pPr>
            <a:r>
              <a:rPr lang="en-US" altLang="en-US" dirty="0"/>
              <a:t>Is relieved by rest or nitroglycerin </a:t>
            </a:r>
          </a:p>
          <a:p>
            <a:pPr>
              <a:spcBef>
                <a:spcPct val="35000"/>
              </a:spcBef>
            </a:pPr>
            <a:r>
              <a:rPr lang="en-US" altLang="en-US" dirty="0"/>
              <a:t>Treat angina patients like AMI patients.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(8 of 22)</a:t>
            </a:r>
          </a:p>
        </p:txBody>
      </p:sp>
      <p:sp>
        <p:nvSpPr>
          <p:cNvPr id="36867" name="Content Placeholder 2"/>
          <p:cNvSpPr>
            <a:spLocks noGrp="1"/>
          </p:cNvSpPr>
          <p:nvPr>
            <p:ph type="body" idx="1"/>
          </p:nvPr>
        </p:nvSpPr>
        <p:spPr/>
        <p:txBody>
          <a:bodyPr rIns="228600"/>
          <a:lstStyle/>
          <a:p>
            <a:pPr>
              <a:spcBef>
                <a:spcPct val="35000"/>
              </a:spcBef>
            </a:pPr>
            <a:r>
              <a:rPr lang="en-US" altLang="en-US"/>
              <a:t>AMI pain signals actual death of cells in heart muscle.</a:t>
            </a:r>
          </a:p>
          <a:p>
            <a:pPr lvl="1">
              <a:spcBef>
                <a:spcPct val="35000"/>
              </a:spcBef>
            </a:pPr>
            <a:r>
              <a:rPr lang="en-US" altLang="en-US"/>
              <a:t>Once dead, cells cannot be revived.</a:t>
            </a:r>
          </a:p>
          <a:p>
            <a:pPr lvl="1">
              <a:spcBef>
                <a:spcPct val="35000"/>
              </a:spcBef>
            </a:pPr>
            <a:r>
              <a:rPr lang="ja-JP" altLang="en-US"/>
              <a:t>“</a:t>
            </a:r>
            <a:r>
              <a:rPr lang="en-US" altLang="ja-JP"/>
              <a:t>Clot-busting</a:t>
            </a:r>
            <a:r>
              <a:rPr lang="ja-JP" altLang="en-US"/>
              <a:t>”</a:t>
            </a:r>
            <a:r>
              <a:rPr lang="en-US" altLang="ja-JP"/>
              <a:t> (thrombolytic) drugs or angioplasty within the first few hours prevent damage.</a:t>
            </a:r>
          </a:p>
          <a:p>
            <a:pPr lvl="1">
              <a:spcBef>
                <a:spcPct val="35000"/>
              </a:spcBef>
            </a:pPr>
            <a:r>
              <a:rPr lang="en-US" altLang="en-US"/>
              <a:t>Immediate transport is essential.</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(9 of 22)</a:t>
            </a:r>
          </a:p>
        </p:txBody>
      </p:sp>
      <p:sp>
        <p:nvSpPr>
          <p:cNvPr id="37891" name="Content Placeholder 2"/>
          <p:cNvSpPr>
            <a:spLocks noGrp="1"/>
          </p:cNvSpPr>
          <p:nvPr>
            <p:ph type="body" idx="1"/>
          </p:nvPr>
        </p:nvSpPr>
        <p:spPr/>
        <p:txBody>
          <a:bodyPr rIns="228600"/>
          <a:lstStyle/>
          <a:p>
            <a:pPr>
              <a:spcBef>
                <a:spcPct val="35000"/>
              </a:spcBef>
            </a:pPr>
            <a:r>
              <a:rPr lang="en-US" altLang="en-US"/>
              <a:t>Signs and symptoms of AMI</a:t>
            </a:r>
          </a:p>
          <a:p>
            <a:pPr lvl="1">
              <a:spcBef>
                <a:spcPct val="35000"/>
              </a:spcBef>
            </a:pPr>
            <a:r>
              <a:rPr lang="en-US" altLang="en-US"/>
              <a:t>Weakness, nausea, sweating</a:t>
            </a:r>
          </a:p>
          <a:p>
            <a:pPr lvl="1">
              <a:spcBef>
                <a:spcPct val="35000"/>
              </a:spcBef>
            </a:pPr>
            <a:r>
              <a:rPr lang="en-US" altLang="en-US"/>
              <a:t>Chest pain, discomfort, or pressure </a:t>
            </a:r>
          </a:p>
          <a:p>
            <a:pPr lvl="1">
              <a:spcBef>
                <a:spcPct val="35000"/>
              </a:spcBef>
            </a:pPr>
            <a:r>
              <a:rPr lang="en-US" altLang="en-US"/>
              <a:t>Lower jaw, arm, back, abdomen, or neck pain</a:t>
            </a:r>
          </a:p>
          <a:p>
            <a:pPr lvl="1">
              <a:spcBef>
                <a:spcPct val="35000"/>
              </a:spcBef>
            </a:pPr>
            <a:r>
              <a:rPr lang="en-US" altLang="en-US"/>
              <a:t>Irregular heartbeat and syncope (fainting)</a:t>
            </a:r>
          </a:p>
          <a:p>
            <a:pPr lvl="1">
              <a:spcBef>
                <a:spcPct val="35000"/>
              </a:spcBef>
            </a:pPr>
            <a:r>
              <a:rPr lang="en-US" altLang="en-US"/>
              <a:t>Shortness of breath (dyspnea)</a:t>
            </a:r>
          </a:p>
          <a:p>
            <a:pPr lvl="1">
              <a:spcBef>
                <a:spcPct val="35000"/>
              </a:spcBef>
            </a:pPr>
            <a:r>
              <a:rPr lang="en-US" altLang="en-US"/>
              <a:t>Nausea/vomiting</a:t>
            </a:r>
          </a:p>
          <a:p>
            <a:pPr lvl="1">
              <a:spcBef>
                <a:spcPct val="35000"/>
              </a:spcBef>
            </a:pPr>
            <a:r>
              <a:rPr lang="en-US" altLang="en-US"/>
              <a:t>Pink, frothy sputum</a:t>
            </a:r>
          </a:p>
          <a:p>
            <a:pPr lvl="1">
              <a:spcBef>
                <a:spcPct val="35000"/>
              </a:spcBef>
            </a:pPr>
            <a:r>
              <a:rPr lang="en-US" altLang="en-US"/>
              <a:t>Sudden death</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(10 of 22)</a:t>
            </a:r>
          </a:p>
        </p:txBody>
      </p:sp>
      <p:sp>
        <p:nvSpPr>
          <p:cNvPr id="38915" name="Content Placeholder 2"/>
          <p:cNvSpPr>
            <a:spLocks noGrp="1"/>
          </p:cNvSpPr>
          <p:nvPr>
            <p:ph type="body" idx="1"/>
          </p:nvPr>
        </p:nvSpPr>
        <p:spPr/>
        <p:txBody>
          <a:bodyPr rIns="228600"/>
          <a:lstStyle/>
          <a:p>
            <a:pPr>
              <a:spcBef>
                <a:spcPct val="35000"/>
              </a:spcBef>
            </a:pPr>
            <a:r>
              <a:rPr lang="en-US" altLang="en-US" dirty="0"/>
              <a:t>AMI pain differs from angina pain</a:t>
            </a:r>
          </a:p>
          <a:p>
            <a:pPr lvl="1">
              <a:spcBef>
                <a:spcPct val="35000"/>
              </a:spcBef>
            </a:pPr>
            <a:r>
              <a:rPr lang="en-US" altLang="en-US" dirty="0"/>
              <a:t>Not always due to exertion</a:t>
            </a:r>
          </a:p>
          <a:p>
            <a:pPr lvl="1">
              <a:spcBef>
                <a:spcPct val="35000"/>
              </a:spcBef>
            </a:pPr>
            <a:r>
              <a:rPr lang="en-US" altLang="en-US" dirty="0"/>
              <a:t>Lasts 30 minutes to several hours</a:t>
            </a:r>
          </a:p>
          <a:p>
            <a:pPr lvl="1">
              <a:spcBef>
                <a:spcPct val="35000"/>
              </a:spcBef>
            </a:pPr>
            <a:r>
              <a:rPr lang="en-US" altLang="en-US" dirty="0"/>
              <a:t>Not always relieved by rest or nitroglycerin</a:t>
            </a:r>
          </a:p>
          <a:p>
            <a:pPr>
              <a:spcBef>
                <a:spcPct val="35000"/>
              </a:spcBef>
            </a:pPr>
            <a:r>
              <a:rPr lang="en-US" altLang="en-US" dirty="0"/>
              <a:t>AMI patients may not realize they are experiencing a heart attack.</a:t>
            </a:r>
          </a:p>
          <a:p>
            <a:pPr lvl="1">
              <a:spcBef>
                <a:spcPct val="35000"/>
              </a:spcBef>
            </a:pPr>
            <a:endParaRPr lang="en-US"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(11 of 22)</a:t>
            </a:r>
          </a:p>
        </p:txBody>
      </p:sp>
      <p:sp>
        <p:nvSpPr>
          <p:cNvPr id="44035" name="Content Placeholder 2"/>
          <p:cNvSpPr>
            <a:spLocks noGrp="1"/>
          </p:cNvSpPr>
          <p:nvPr>
            <p:ph type="body" idx="1"/>
          </p:nvPr>
        </p:nvSpPr>
        <p:spPr/>
        <p:txBody>
          <a:bodyPr rIns="228600"/>
          <a:lstStyle/>
          <a:p>
            <a:pPr>
              <a:spcBef>
                <a:spcPct val="35000"/>
              </a:spcBef>
              <a:defRPr/>
            </a:pPr>
            <a:r>
              <a:rPr lang="en-US" altLang="en-US" dirty="0" smtClean="0"/>
              <a:t>AMI and cardiac compromise physical findings:</a:t>
            </a:r>
          </a:p>
          <a:p>
            <a:pPr lvl="1">
              <a:spcBef>
                <a:spcPct val="35000"/>
              </a:spcBef>
              <a:defRPr/>
            </a:pPr>
            <a:r>
              <a:rPr lang="en-US" altLang="en-US" dirty="0" smtClean="0"/>
              <a:t>Fear, nausea, poor circulation</a:t>
            </a:r>
          </a:p>
          <a:p>
            <a:pPr lvl="1">
              <a:spcBef>
                <a:spcPct val="35000"/>
              </a:spcBef>
              <a:defRPr/>
            </a:pPr>
            <a:r>
              <a:rPr lang="en-US" altLang="en-US" dirty="0" smtClean="0"/>
              <a:t>Faster, irregular, or bradycardic pulse</a:t>
            </a:r>
          </a:p>
          <a:p>
            <a:pPr lvl="1">
              <a:spcBef>
                <a:spcPct val="35000"/>
              </a:spcBef>
              <a:defRPr/>
            </a:pPr>
            <a:r>
              <a:rPr lang="en-US" altLang="en-US" dirty="0" smtClean="0"/>
              <a:t>Decreased, normal, or elevated blood pressure</a:t>
            </a:r>
          </a:p>
          <a:p>
            <a:pPr lvl="1">
              <a:spcBef>
                <a:spcPct val="35000"/>
              </a:spcBef>
              <a:defRPr/>
            </a:pPr>
            <a:r>
              <a:rPr lang="en-US" altLang="en-US" dirty="0" smtClean="0"/>
              <a:t>Normal or rapid and labored respirations</a:t>
            </a:r>
          </a:p>
          <a:p>
            <a:pPr lvl="1">
              <a:spcBef>
                <a:spcPct val="35000"/>
              </a:spcBef>
              <a:defRPr/>
            </a:pPr>
            <a:r>
              <a:rPr lang="en-US" altLang="en-US" dirty="0" smtClean="0"/>
              <a:t>Patients express feelings of impending doom</a:t>
            </a:r>
            <a:r>
              <a:rPr lang="en-US" altLang="en-US" dirty="0" smtClean="0"/>
              <a:t>.</a:t>
            </a:r>
          </a:p>
          <a:p>
            <a:pPr lvl="1">
              <a:spcBef>
                <a:spcPct val="35000"/>
              </a:spcBef>
              <a:defRPr/>
            </a:pPr>
            <a:r>
              <a:rPr lang="en-US" altLang="en-US" dirty="0">
                <a:solidFill>
                  <a:srgbClr val="FF0000"/>
                </a:solidFill>
              </a:rPr>
              <a:t>Any patient with suspected cardiac compromise should be given oxygen as soon as possible.</a:t>
            </a:r>
            <a:endParaRPr lang="en-US" altLang="en-US" dirty="0" smtClean="0">
              <a:solidFill>
                <a:srgbClr val="FF0000"/>
              </a:solidFill>
            </a:endParaRPr>
          </a:p>
          <a:p>
            <a:pPr marL="457200" lvl="1" indent="0">
              <a:spcBef>
                <a:spcPct val="35000"/>
              </a:spcBef>
              <a:buFontTx/>
              <a:buNone/>
              <a:defRPr/>
            </a:pPr>
            <a:endParaRPr lang="en-US" altLang="en-US"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(12 of 22)</a:t>
            </a:r>
          </a:p>
        </p:txBody>
      </p:sp>
      <p:sp>
        <p:nvSpPr>
          <p:cNvPr id="40963" name="Content Placeholder 2"/>
          <p:cNvSpPr>
            <a:spLocks noGrp="1"/>
          </p:cNvSpPr>
          <p:nvPr>
            <p:ph type="body" idx="1"/>
          </p:nvPr>
        </p:nvSpPr>
        <p:spPr/>
        <p:txBody>
          <a:bodyPr rIns="228600"/>
          <a:lstStyle/>
          <a:p>
            <a:pPr>
              <a:spcBef>
                <a:spcPct val="35000"/>
              </a:spcBef>
            </a:pPr>
            <a:r>
              <a:rPr lang="en-US" altLang="en-US" dirty="0"/>
              <a:t>Three serious consequences of AMI:</a:t>
            </a:r>
          </a:p>
          <a:p>
            <a:pPr lvl="1">
              <a:spcBef>
                <a:spcPct val="35000"/>
              </a:spcBef>
            </a:pPr>
            <a:r>
              <a:rPr lang="en-US" altLang="en-US" dirty="0"/>
              <a:t>Sudden death</a:t>
            </a:r>
          </a:p>
          <a:p>
            <a:pPr lvl="2"/>
            <a:r>
              <a:rPr lang="en-US" altLang="en-US" sz="2400" dirty="0"/>
              <a:t>Resulting from cardiac </a:t>
            </a:r>
            <a:r>
              <a:rPr lang="en-US" altLang="en-US" sz="2400" dirty="0" smtClean="0"/>
              <a:t>arrest</a:t>
            </a:r>
          </a:p>
          <a:p>
            <a:pPr lvl="2"/>
            <a:r>
              <a:rPr lang="en-US" altLang="en-US" sz="2400" dirty="0" smtClean="0"/>
              <a:t>Approx. 40% of all AMI patients do not reach the hospital alive</a:t>
            </a:r>
            <a:endParaRPr lang="en-US" altLang="en-US" sz="2400" dirty="0"/>
          </a:p>
          <a:p>
            <a:pPr lvl="1">
              <a:spcBef>
                <a:spcPct val="35000"/>
              </a:spcBef>
            </a:pPr>
            <a:r>
              <a:rPr lang="en-US" altLang="en-US" dirty="0"/>
              <a:t>Cardiogenic shock</a:t>
            </a:r>
          </a:p>
          <a:p>
            <a:pPr lvl="1">
              <a:spcBef>
                <a:spcPct val="35000"/>
              </a:spcBef>
            </a:pPr>
            <a:r>
              <a:rPr lang="en-US" altLang="en-US" dirty="0"/>
              <a:t>Congestive heart failure (CHF</a:t>
            </a:r>
            <a:r>
              <a:rPr lang="en-US" altLang="en-US" dirty="0" smtClean="0"/>
              <a:t>)</a:t>
            </a:r>
          </a:p>
          <a:p>
            <a:pPr marL="457200" lvl="1" indent="0">
              <a:spcBef>
                <a:spcPct val="35000"/>
              </a:spcBef>
              <a:buNone/>
            </a:pPr>
            <a:endParaRPr lang="en-US"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(13 of 22)</a:t>
            </a:r>
          </a:p>
        </p:txBody>
      </p:sp>
      <p:sp>
        <p:nvSpPr>
          <p:cNvPr id="47108" name="Content Placeholder 2"/>
          <p:cNvSpPr>
            <a:spLocks noGrp="1"/>
          </p:cNvSpPr>
          <p:nvPr>
            <p:ph type="body" idx="1"/>
          </p:nvPr>
        </p:nvSpPr>
        <p:spPr>
          <a:xfrm>
            <a:off x="533400" y="1447800"/>
            <a:ext cx="7924800" cy="4800600"/>
          </a:xfrm>
        </p:spPr>
        <p:txBody>
          <a:bodyPr rIns="228600"/>
          <a:lstStyle/>
          <a:p>
            <a:pPr>
              <a:spcBef>
                <a:spcPct val="35000"/>
              </a:spcBef>
              <a:defRPr/>
            </a:pPr>
            <a:r>
              <a:rPr lang="en-US" altLang="en-US" dirty="0" smtClean="0"/>
              <a:t>Dysrhythmia: heart rhythm abnormalities</a:t>
            </a:r>
          </a:p>
          <a:p>
            <a:pPr lvl="1">
              <a:spcBef>
                <a:spcPct val="35000"/>
              </a:spcBef>
              <a:defRPr/>
            </a:pPr>
            <a:r>
              <a:rPr lang="en-US" altLang="en-US" dirty="0" smtClean="0"/>
              <a:t>Premature ventricular contractions</a:t>
            </a:r>
          </a:p>
          <a:p>
            <a:pPr lvl="1">
              <a:spcBef>
                <a:spcPct val="35000"/>
              </a:spcBef>
              <a:defRPr/>
            </a:pPr>
            <a:r>
              <a:rPr lang="en-US" altLang="en-US" dirty="0" smtClean="0"/>
              <a:t>Tachycardia</a:t>
            </a:r>
          </a:p>
          <a:p>
            <a:pPr lvl="1">
              <a:spcBef>
                <a:spcPct val="35000"/>
              </a:spcBef>
              <a:defRPr/>
            </a:pPr>
            <a:r>
              <a:rPr lang="en-US" altLang="en-US" dirty="0" smtClean="0"/>
              <a:t>Bradycardia</a:t>
            </a:r>
          </a:p>
          <a:p>
            <a:pPr lvl="1">
              <a:spcBef>
                <a:spcPct val="35000"/>
              </a:spcBef>
              <a:defRPr/>
            </a:pPr>
            <a:r>
              <a:rPr lang="en-US" altLang="en-US" dirty="0" smtClean="0"/>
              <a:t>Ventricular tachycardia</a:t>
            </a:r>
          </a:p>
          <a:p>
            <a:pPr lvl="1">
              <a:spcBef>
                <a:spcPct val="35000"/>
              </a:spcBef>
              <a:defRPr/>
            </a:pPr>
            <a:r>
              <a:rPr lang="en-US" altLang="en-US" dirty="0" smtClean="0"/>
              <a:t>Ventricular </a:t>
            </a:r>
            <a:r>
              <a:rPr lang="en-US" altLang="en-US" dirty="0" smtClean="0"/>
              <a:t>fibrillation</a:t>
            </a:r>
          </a:p>
          <a:p>
            <a:pPr lvl="1">
              <a:spcBef>
                <a:spcPct val="35000"/>
              </a:spcBef>
              <a:defRPr/>
            </a:pPr>
            <a:r>
              <a:rPr lang="en-US" altLang="en-US" dirty="0">
                <a:solidFill>
                  <a:srgbClr val="FF0000"/>
                </a:solidFill>
              </a:rPr>
              <a:t>An irregular pulse in a patient with a cardiac problem suggests dysrhythmia</a:t>
            </a:r>
            <a:endParaRPr lang="en-US" altLang="en-US" dirty="0" smtClean="0">
              <a:solidFill>
                <a:srgbClr val="FF0000"/>
              </a:solidFill>
            </a:endParaRPr>
          </a:p>
          <a:p>
            <a:pPr marL="457200" lvl="1" indent="0">
              <a:spcBef>
                <a:spcPct val="35000"/>
              </a:spcBef>
              <a:buFontTx/>
              <a:buNone/>
              <a:defRPr/>
            </a:pPr>
            <a:endParaRPr lang="en-US" altLang="en-US"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800" b="0" dirty="0"/>
              <a:t>(3 of 5)</a:t>
            </a:r>
          </a:p>
        </p:txBody>
      </p:sp>
      <p:sp>
        <p:nvSpPr>
          <p:cNvPr id="6147" name="Rectangle 3"/>
          <p:cNvSpPr>
            <a:spLocks noGrp="1" noChangeArrowheads="1"/>
          </p:cNvSpPr>
          <p:nvPr>
            <p:ph type="body" idx="1"/>
          </p:nvPr>
        </p:nvSpPr>
        <p:spPr/>
        <p:txBody>
          <a:bodyPr rIns="228600"/>
          <a:lstStyle/>
          <a:p>
            <a:pPr eaLnBrk="1" hangingPunct="1">
              <a:spcBef>
                <a:spcPct val="35000"/>
              </a:spcBef>
              <a:buFontTx/>
              <a:buNone/>
            </a:pPr>
            <a:r>
              <a:rPr lang="en-US" altLang="en-US" b="1" dirty="0"/>
              <a:t>Cardiovascular</a:t>
            </a:r>
          </a:p>
          <a:p>
            <a:pPr eaLnBrk="1" hangingPunct="1">
              <a:spcBef>
                <a:spcPct val="35000"/>
              </a:spcBef>
            </a:pPr>
            <a:r>
              <a:rPr lang="en-US" altLang="en-US" dirty="0"/>
              <a:t>Anatomy, signs, symptoms, and management of</a:t>
            </a:r>
          </a:p>
          <a:p>
            <a:pPr lvl="1" eaLnBrk="1" hangingPunct="1">
              <a:spcBef>
                <a:spcPct val="35000"/>
              </a:spcBef>
            </a:pPr>
            <a:r>
              <a:rPr lang="en-US" altLang="en-US" dirty="0"/>
              <a:t>Chest pain</a:t>
            </a:r>
          </a:p>
          <a:p>
            <a:pPr lvl="1" eaLnBrk="1" hangingPunct="1">
              <a:spcBef>
                <a:spcPct val="35000"/>
              </a:spcBef>
            </a:pPr>
            <a:r>
              <a:rPr lang="en-US" altLang="en-US" dirty="0"/>
              <a:t>Cardiac arrest</a:t>
            </a:r>
            <a:endParaRPr lang="en-US" altLang="en-US" b="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(14 of 22)</a:t>
            </a:r>
          </a:p>
        </p:txBody>
      </p:sp>
      <p:sp>
        <p:nvSpPr>
          <p:cNvPr id="43011" name="Content Placeholder 2"/>
          <p:cNvSpPr>
            <a:spLocks noGrp="1"/>
          </p:cNvSpPr>
          <p:nvPr>
            <p:ph type="body" idx="1"/>
          </p:nvPr>
        </p:nvSpPr>
        <p:spPr/>
        <p:txBody>
          <a:bodyPr rIns="228600"/>
          <a:lstStyle/>
          <a:p>
            <a:pPr>
              <a:spcBef>
                <a:spcPct val="25000"/>
              </a:spcBef>
            </a:pPr>
            <a:r>
              <a:rPr lang="en-US" altLang="en-US"/>
              <a:t>Defibrillation restores cardiac rhythms.</a:t>
            </a:r>
          </a:p>
          <a:p>
            <a:pPr lvl="1"/>
            <a:r>
              <a:rPr lang="en-US" altLang="en-US"/>
              <a:t>Can save lives</a:t>
            </a:r>
          </a:p>
          <a:p>
            <a:pPr lvl="1"/>
            <a:r>
              <a:rPr lang="en-US" altLang="en-US"/>
              <a:t>Initiate CPR until a defibrillator is available.</a:t>
            </a:r>
          </a:p>
          <a:p>
            <a:pPr>
              <a:spcBef>
                <a:spcPct val="25000"/>
              </a:spcBef>
            </a:pPr>
            <a:r>
              <a:rPr lang="en-US" altLang="en-US"/>
              <a:t>Asystole</a:t>
            </a:r>
          </a:p>
          <a:p>
            <a:pPr lvl="1"/>
            <a:r>
              <a:rPr lang="en-US" altLang="en-US"/>
              <a:t>Absence of all heart electrical activity </a:t>
            </a:r>
          </a:p>
          <a:p>
            <a:pPr lvl="1"/>
            <a:r>
              <a:rPr lang="en-US" altLang="en-US"/>
              <a:t>Reflects a long period of ischemia</a:t>
            </a:r>
          </a:p>
          <a:p>
            <a:pPr lvl="1"/>
            <a:r>
              <a:rPr lang="en-US" altLang="en-US"/>
              <a:t>Nearly all patients will die.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(15 of 22)</a:t>
            </a:r>
          </a:p>
        </p:txBody>
      </p:sp>
      <p:sp>
        <p:nvSpPr>
          <p:cNvPr id="50179" name="Content Placeholder 2"/>
          <p:cNvSpPr>
            <a:spLocks noGrp="1"/>
          </p:cNvSpPr>
          <p:nvPr>
            <p:ph type="body" idx="1"/>
          </p:nvPr>
        </p:nvSpPr>
        <p:spPr/>
        <p:txBody>
          <a:bodyPr rIns="228600"/>
          <a:lstStyle/>
          <a:p>
            <a:pPr>
              <a:spcBef>
                <a:spcPct val="35000"/>
              </a:spcBef>
              <a:defRPr/>
            </a:pPr>
            <a:r>
              <a:rPr lang="en-US" altLang="en-US" dirty="0" smtClean="0"/>
              <a:t>Cardiogenic shock</a:t>
            </a:r>
          </a:p>
          <a:p>
            <a:pPr lvl="1">
              <a:spcBef>
                <a:spcPct val="35000"/>
              </a:spcBef>
              <a:defRPr/>
            </a:pPr>
            <a:r>
              <a:rPr lang="en-US" altLang="en-US" dirty="0" smtClean="0"/>
              <a:t>Often caused by heart attack</a:t>
            </a:r>
          </a:p>
          <a:p>
            <a:pPr lvl="1">
              <a:spcBef>
                <a:spcPct val="35000"/>
              </a:spcBef>
              <a:defRPr/>
            </a:pPr>
            <a:r>
              <a:rPr lang="en-US" altLang="en-US" dirty="0" smtClean="0"/>
              <a:t>Heart lacks power to force enough blood through circulatory system</a:t>
            </a:r>
          </a:p>
          <a:p>
            <a:pPr lvl="1">
              <a:spcBef>
                <a:spcPct val="35000"/>
              </a:spcBef>
              <a:defRPr/>
            </a:pPr>
            <a:r>
              <a:rPr lang="en-US" altLang="en-US" dirty="0" smtClean="0"/>
              <a:t>Inadequate oxygen to body tissues causes organs to malfunction.</a:t>
            </a:r>
          </a:p>
          <a:p>
            <a:pPr lvl="1">
              <a:spcBef>
                <a:spcPct val="35000"/>
              </a:spcBef>
              <a:defRPr/>
            </a:pPr>
            <a:r>
              <a:rPr lang="en-US" altLang="en-US" dirty="0" smtClean="0"/>
              <a:t>Often caused by a heart attack</a:t>
            </a:r>
          </a:p>
          <a:p>
            <a:pPr lvl="1">
              <a:spcBef>
                <a:spcPct val="35000"/>
              </a:spcBef>
              <a:defRPr/>
            </a:pPr>
            <a:r>
              <a:rPr lang="en-US" altLang="en-US" dirty="0" smtClean="0"/>
              <a:t>Heart lacks the power to pump</a:t>
            </a:r>
          </a:p>
          <a:p>
            <a:pPr lvl="1">
              <a:spcBef>
                <a:spcPct val="35000"/>
              </a:spcBef>
              <a:defRPr/>
            </a:pPr>
            <a:r>
              <a:rPr lang="en-US" altLang="en-US" dirty="0" smtClean="0"/>
              <a:t>Recognize shock in its early stages.</a:t>
            </a:r>
          </a:p>
          <a:p>
            <a:pPr marL="457200" lvl="1" indent="0">
              <a:spcBef>
                <a:spcPct val="35000"/>
              </a:spcBef>
              <a:buFontTx/>
              <a:buNone/>
              <a:defRPr/>
            </a:pPr>
            <a:endParaRPr lang="en-US" altLang="en-US"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(16 of 22)</a:t>
            </a:r>
          </a:p>
        </p:txBody>
      </p:sp>
      <p:sp>
        <p:nvSpPr>
          <p:cNvPr id="45059" name="Content Placeholder 2"/>
          <p:cNvSpPr>
            <a:spLocks noGrp="1"/>
          </p:cNvSpPr>
          <p:nvPr>
            <p:ph type="body" idx="1"/>
          </p:nvPr>
        </p:nvSpPr>
        <p:spPr/>
        <p:txBody>
          <a:bodyPr rIns="228600"/>
          <a:lstStyle/>
          <a:p>
            <a:pPr>
              <a:spcBef>
                <a:spcPct val="35000"/>
              </a:spcBef>
            </a:pPr>
            <a:r>
              <a:rPr lang="en-US" altLang="en-US" dirty="0"/>
              <a:t>Congestive heart failure</a:t>
            </a:r>
          </a:p>
          <a:p>
            <a:pPr lvl="1">
              <a:spcBef>
                <a:spcPct val="35000"/>
              </a:spcBef>
            </a:pPr>
            <a:r>
              <a:rPr lang="en-US" altLang="en-US" dirty="0"/>
              <a:t>Often occurs a few days following heart attack</a:t>
            </a:r>
          </a:p>
          <a:p>
            <a:pPr lvl="1">
              <a:spcBef>
                <a:spcPct val="35000"/>
              </a:spcBef>
            </a:pPr>
            <a:r>
              <a:rPr lang="en-US" altLang="en-US" dirty="0"/>
              <a:t>Increased heart rate and enlargement of left ventricle no longer make up for decreased heart function</a:t>
            </a:r>
          </a:p>
          <a:p>
            <a:pPr lvl="1">
              <a:spcBef>
                <a:spcPct val="35000"/>
              </a:spcBef>
            </a:pPr>
            <a:r>
              <a:rPr lang="en-US" altLang="en-US" dirty="0"/>
              <a:t>Lungs become congested with fluid</a:t>
            </a:r>
            <a:r>
              <a:rPr lang="en-US" altLang="en-US" dirty="0">
                <a:solidFill>
                  <a:srgbClr val="3366FF"/>
                </a:solidFill>
              </a:rPr>
              <a:t>.</a:t>
            </a:r>
            <a:endParaRPr lang="en-US" altLang="en-US" dirty="0"/>
          </a:p>
          <a:p>
            <a:pPr lvl="1">
              <a:spcBef>
                <a:spcPct val="35000"/>
              </a:spcBef>
            </a:pPr>
            <a:r>
              <a:rPr lang="en-US" altLang="en-US" dirty="0"/>
              <a:t>May cause dependent edema</a:t>
            </a:r>
            <a:r>
              <a:rPr lang="en-US" altLang="en-US" dirty="0">
                <a:solidFill>
                  <a:srgbClr val="3366FF"/>
                </a:solidFill>
              </a:rPr>
              <a:t>.</a:t>
            </a:r>
            <a:endParaRPr lang="en-US" altLang="en-US" dirty="0"/>
          </a:p>
          <a:p>
            <a:pPr lvl="1">
              <a:spcBef>
                <a:spcPct val="35000"/>
              </a:spcBef>
            </a:pPr>
            <a:endParaRPr lang="en-US"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(17 of 22)</a:t>
            </a:r>
          </a:p>
        </p:txBody>
      </p:sp>
      <p:sp>
        <p:nvSpPr>
          <p:cNvPr id="46083" name="Content Placeholder 2"/>
          <p:cNvSpPr>
            <a:spLocks noGrp="1"/>
          </p:cNvSpPr>
          <p:nvPr>
            <p:ph type="body" idx="1"/>
          </p:nvPr>
        </p:nvSpPr>
        <p:spPr/>
        <p:txBody>
          <a:bodyPr rIns="228600"/>
          <a:lstStyle/>
          <a:p>
            <a:pPr>
              <a:spcBef>
                <a:spcPct val="35000"/>
              </a:spcBef>
            </a:pPr>
            <a:r>
              <a:rPr lang="en-US" altLang="en-US" dirty="0" smtClean="0"/>
              <a:t>Hypertension is described as a systolic pressure greater than 140 mm Hg</a:t>
            </a:r>
          </a:p>
          <a:p>
            <a:pPr>
              <a:spcBef>
                <a:spcPct val="35000"/>
              </a:spcBef>
            </a:pPr>
            <a:r>
              <a:rPr lang="en-US" altLang="en-US" i="1" dirty="0" smtClean="0"/>
              <a:t>Hypertensive </a:t>
            </a:r>
            <a:r>
              <a:rPr lang="en-US" altLang="en-US" i="1" dirty="0"/>
              <a:t>emergencies</a:t>
            </a:r>
          </a:p>
          <a:p>
            <a:pPr lvl="1">
              <a:spcBef>
                <a:spcPct val="35000"/>
              </a:spcBef>
            </a:pPr>
            <a:r>
              <a:rPr lang="en-US" altLang="en-US" dirty="0"/>
              <a:t>Systolic pressure greater than </a:t>
            </a:r>
            <a:r>
              <a:rPr lang="en-US" altLang="en-US" dirty="0" smtClean="0"/>
              <a:t>180 </a:t>
            </a:r>
            <a:r>
              <a:rPr lang="en-US" altLang="en-US" dirty="0"/>
              <a:t>mm </a:t>
            </a:r>
            <a:r>
              <a:rPr lang="en-US" altLang="en-US" dirty="0" smtClean="0"/>
              <a:t>Hg </a:t>
            </a:r>
            <a:endParaRPr lang="en-US" altLang="en-US" dirty="0"/>
          </a:p>
          <a:p>
            <a:pPr lvl="1">
              <a:spcBef>
                <a:spcPct val="35000"/>
              </a:spcBef>
            </a:pPr>
            <a:r>
              <a:rPr lang="en-US" altLang="en-US" dirty="0"/>
              <a:t>Common symptoms</a:t>
            </a:r>
          </a:p>
          <a:p>
            <a:pPr lvl="2"/>
            <a:r>
              <a:rPr lang="en-US" altLang="en-US" sz="2400" dirty="0"/>
              <a:t>Sudden, severe headache</a:t>
            </a:r>
          </a:p>
          <a:p>
            <a:pPr lvl="2"/>
            <a:r>
              <a:rPr lang="en-US" altLang="en-US" sz="2400" dirty="0"/>
              <a:t>Strong, bounding pulse</a:t>
            </a:r>
          </a:p>
          <a:p>
            <a:pPr lvl="2"/>
            <a:r>
              <a:rPr lang="en-US" altLang="en-US" sz="2400" dirty="0"/>
              <a:t>Ringing in the ears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(18 of 22)</a:t>
            </a:r>
          </a:p>
        </p:txBody>
      </p:sp>
      <p:sp>
        <p:nvSpPr>
          <p:cNvPr id="47107" name="Content Placeholder 2"/>
          <p:cNvSpPr>
            <a:spLocks noGrp="1"/>
          </p:cNvSpPr>
          <p:nvPr>
            <p:ph type="body" idx="1"/>
          </p:nvPr>
        </p:nvSpPr>
        <p:spPr/>
        <p:txBody>
          <a:bodyPr rIns="228600"/>
          <a:lstStyle/>
          <a:p>
            <a:pPr>
              <a:spcBef>
                <a:spcPct val="35000"/>
              </a:spcBef>
            </a:pPr>
            <a:r>
              <a:rPr lang="en-US" altLang="en-US" dirty="0"/>
              <a:t>Hypertensive emergencies (</a:t>
            </a:r>
            <a:r>
              <a:rPr lang="en-US" altLang="en-US" dirty="0" err="1"/>
              <a:t>cont</a:t>
            </a:r>
            <a:r>
              <a:rPr lang="ja-JP" altLang="en-US" dirty="0"/>
              <a:t>’</a:t>
            </a:r>
            <a:r>
              <a:rPr lang="en-US" altLang="ja-JP" dirty="0"/>
              <a:t>d)</a:t>
            </a:r>
          </a:p>
          <a:p>
            <a:pPr lvl="1">
              <a:spcBef>
                <a:spcPct val="35000"/>
              </a:spcBef>
            </a:pPr>
            <a:r>
              <a:rPr lang="en-US" altLang="en-US" dirty="0"/>
              <a:t>Common symptoms</a:t>
            </a:r>
          </a:p>
          <a:p>
            <a:pPr lvl="2"/>
            <a:r>
              <a:rPr lang="en-US" altLang="en-US" sz="2400" dirty="0"/>
              <a:t>Nausea and vomiting</a:t>
            </a:r>
          </a:p>
          <a:p>
            <a:pPr lvl="2"/>
            <a:r>
              <a:rPr lang="en-US" altLang="en-US" sz="2400" dirty="0"/>
              <a:t>Dizziness</a:t>
            </a:r>
          </a:p>
          <a:p>
            <a:pPr lvl="2"/>
            <a:r>
              <a:rPr lang="en-US" altLang="en-US" sz="2400" dirty="0"/>
              <a:t>Warm skin (dry or moist)</a:t>
            </a:r>
          </a:p>
          <a:p>
            <a:pPr lvl="2"/>
            <a:r>
              <a:rPr lang="en-US" altLang="en-US" sz="2400" dirty="0"/>
              <a:t>Nosebleed</a:t>
            </a:r>
          </a:p>
          <a:p>
            <a:pPr lvl="2"/>
            <a:r>
              <a:rPr lang="en-US" altLang="en-US" sz="2400" dirty="0"/>
              <a:t>Altered mental status </a:t>
            </a:r>
          </a:p>
          <a:p>
            <a:pPr lvl="2"/>
            <a:r>
              <a:rPr lang="en-US" altLang="en-US" sz="2400" dirty="0"/>
              <a:t>Sudden pulmonary edema</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(19 of 22)</a:t>
            </a:r>
          </a:p>
        </p:txBody>
      </p:sp>
      <p:sp>
        <p:nvSpPr>
          <p:cNvPr id="48131" name="Content Placeholder 2"/>
          <p:cNvSpPr>
            <a:spLocks noGrp="1"/>
          </p:cNvSpPr>
          <p:nvPr>
            <p:ph type="body" idx="1"/>
          </p:nvPr>
        </p:nvSpPr>
        <p:spPr/>
        <p:txBody>
          <a:bodyPr rIns="228600"/>
          <a:lstStyle/>
          <a:p>
            <a:pPr>
              <a:spcBef>
                <a:spcPct val="35000"/>
              </a:spcBef>
            </a:pPr>
            <a:r>
              <a:rPr lang="en-US" altLang="en-US"/>
              <a:t>Hypertensive emergencies (cont</a:t>
            </a:r>
            <a:r>
              <a:rPr lang="ja-JP" altLang="en-US"/>
              <a:t>’</a:t>
            </a:r>
            <a:r>
              <a:rPr lang="en-US" altLang="ja-JP"/>
              <a:t>d)</a:t>
            </a:r>
          </a:p>
          <a:p>
            <a:pPr lvl="1">
              <a:spcBef>
                <a:spcPct val="35000"/>
              </a:spcBef>
            </a:pPr>
            <a:r>
              <a:rPr lang="en-US" altLang="en-US"/>
              <a:t>If untreated, can lead to stroke or dissecting aortic aneurysm.</a:t>
            </a:r>
          </a:p>
          <a:p>
            <a:pPr lvl="1">
              <a:spcBef>
                <a:spcPct val="35000"/>
              </a:spcBef>
            </a:pPr>
            <a:r>
              <a:rPr lang="en-US" altLang="en-US"/>
              <a:t>Transport patients quickly and safely.</a:t>
            </a:r>
          </a:p>
          <a:p>
            <a:pPr lvl="1">
              <a:spcBef>
                <a:spcPct val="35000"/>
              </a:spcBef>
            </a:pPr>
            <a:r>
              <a:rPr lang="en-US" altLang="en-US"/>
              <a:t>Consider ALS assistance.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(20 of 22)</a:t>
            </a:r>
          </a:p>
        </p:txBody>
      </p:sp>
      <p:sp>
        <p:nvSpPr>
          <p:cNvPr id="49155" name="Content Placeholder 2"/>
          <p:cNvSpPr>
            <a:spLocks noGrp="1"/>
          </p:cNvSpPr>
          <p:nvPr>
            <p:ph type="body" idx="1"/>
          </p:nvPr>
        </p:nvSpPr>
        <p:spPr/>
        <p:txBody>
          <a:bodyPr rIns="228600"/>
          <a:lstStyle/>
          <a:p>
            <a:pPr>
              <a:spcBef>
                <a:spcPct val="35000"/>
              </a:spcBef>
            </a:pPr>
            <a:r>
              <a:rPr lang="en-US" altLang="en-US" dirty="0"/>
              <a:t>Aortic aneurysm is weakness in the wall of the aorta.</a:t>
            </a:r>
          </a:p>
          <a:p>
            <a:pPr lvl="1">
              <a:spcBef>
                <a:spcPct val="35000"/>
              </a:spcBef>
            </a:pPr>
            <a:r>
              <a:rPr lang="en-US" altLang="en-US" dirty="0"/>
              <a:t>Susceptible to rupture</a:t>
            </a:r>
          </a:p>
          <a:p>
            <a:pPr lvl="1">
              <a:spcBef>
                <a:spcPct val="35000"/>
              </a:spcBef>
            </a:pPr>
            <a:r>
              <a:rPr lang="en-US" altLang="en-US" dirty="0"/>
              <a:t>Dissecting aneurysm occurs when inner layers of aorta become separated.</a:t>
            </a:r>
          </a:p>
          <a:p>
            <a:pPr lvl="1">
              <a:spcBef>
                <a:spcPct val="35000"/>
              </a:spcBef>
            </a:pPr>
            <a:r>
              <a:rPr lang="en-US" altLang="en-US" dirty="0"/>
              <a:t>Primary cause: uncontrolled hypertension</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(21 of 22)</a:t>
            </a:r>
          </a:p>
        </p:txBody>
      </p:sp>
      <p:pic>
        <p:nvPicPr>
          <p:cNvPr id="5017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133600"/>
            <a:ext cx="7540625"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870700" y="5130800"/>
            <a:ext cx="1647825" cy="230188"/>
          </a:xfrm>
          <a:prstGeom prst="rect">
            <a:avLst/>
          </a:prstGeom>
        </p:spPr>
        <p:txBody>
          <a:bodyPr>
            <a:spAutoFit/>
          </a:bodyPr>
          <a:lstStyle/>
          <a:p>
            <a:pP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lstStyle/>
          <a:p>
            <a:pPr>
              <a:lnSpc>
                <a:spcPct val="85000"/>
              </a:lnSpc>
              <a:defRPr/>
            </a:pPr>
            <a:r>
              <a:rPr lang="en-US" dirty="0" smtClean="0">
                <a:cs typeface="+mj-cs"/>
              </a:rPr>
              <a:t>Pathophysiology </a:t>
            </a:r>
            <a:r>
              <a:rPr lang="en-US" sz="2800" b="0" dirty="0" smtClean="0">
                <a:cs typeface="+mj-cs"/>
              </a:rPr>
              <a:t>(22 of 22)</a:t>
            </a:r>
          </a:p>
        </p:txBody>
      </p:sp>
      <p:sp>
        <p:nvSpPr>
          <p:cNvPr id="51203" name="Content Placeholder 2"/>
          <p:cNvSpPr>
            <a:spLocks noGrp="1"/>
          </p:cNvSpPr>
          <p:nvPr>
            <p:ph type="body" idx="1"/>
          </p:nvPr>
        </p:nvSpPr>
        <p:spPr/>
        <p:txBody>
          <a:bodyPr rIns="228600"/>
          <a:lstStyle/>
          <a:p>
            <a:pPr>
              <a:spcBef>
                <a:spcPct val="35000"/>
              </a:spcBef>
            </a:pPr>
            <a:r>
              <a:rPr lang="en-US" altLang="en-US"/>
              <a:t>Aortic aneurysm (cont</a:t>
            </a:r>
            <a:r>
              <a:rPr lang="ja-JP" altLang="en-US"/>
              <a:t>’</a:t>
            </a:r>
            <a:r>
              <a:rPr lang="en-US" altLang="ja-JP"/>
              <a:t>d)</a:t>
            </a:r>
          </a:p>
          <a:p>
            <a:pPr lvl="1">
              <a:spcBef>
                <a:spcPct val="35000"/>
              </a:spcBef>
            </a:pPr>
            <a:r>
              <a:rPr lang="en-US" altLang="en-US"/>
              <a:t>Signs and symptoms</a:t>
            </a:r>
          </a:p>
          <a:p>
            <a:pPr lvl="2"/>
            <a:r>
              <a:rPr lang="en-US" altLang="en-US" sz="2400"/>
              <a:t>Very sudden chest pain</a:t>
            </a:r>
          </a:p>
          <a:p>
            <a:pPr lvl="2"/>
            <a:r>
              <a:rPr lang="en-US" altLang="en-US" sz="2400"/>
              <a:t>Comes on full force</a:t>
            </a:r>
          </a:p>
          <a:p>
            <a:pPr lvl="2"/>
            <a:r>
              <a:rPr lang="en-US" altLang="en-US" sz="2400"/>
              <a:t>Different blood pressures</a:t>
            </a:r>
          </a:p>
          <a:p>
            <a:pPr lvl="1">
              <a:spcBef>
                <a:spcPct val="35000"/>
              </a:spcBef>
            </a:pPr>
            <a:r>
              <a:rPr lang="en-US" altLang="en-US"/>
              <a:t>Transport patients quickly and safely.</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Title 1"/>
          <p:cNvSpPr>
            <a:spLocks noGrp="1"/>
          </p:cNvSpPr>
          <p:nvPr>
            <p:ph type="title"/>
          </p:nvPr>
        </p:nvSpPr>
        <p:spPr/>
        <p:txBody>
          <a:bodyPr/>
          <a:lstStyle/>
          <a:p>
            <a:pPr>
              <a:lnSpc>
                <a:spcPct val="85000"/>
              </a:lnSpc>
              <a:defRPr/>
            </a:pPr>
            <a:r>
              <a:rPr lang="en-US" dirty="0" smtClean="0">
                <a:cs typeface="+mj-cs"/>
              </a:rPr>
              <a:t>Scene Size-up</a:t>
            </a:r>
            <a:endParaRPr lang="en-US" sz="2800" b="0" dirty="0" smtClean="0">
              <a:cs typeface="+mj-cs"/>
            </a:endParaRPr>
          </a:p>
        </p:txBody>
      </p:sp>
      <p:sp>
        <p:nvSpPr>
          <p:cNvPr id="52227" name="Content Placeholder 2"/>
          <p:cNvSpPr>
            <a:spLocks noGrp="1"/>
          </p:cNvSpPr>
          <p:nvPr>
            <p:ph type="body" idx="1"/>
          </p:nvPr>
        </p:nvSpPr>
        <p:spPr/>
        <p:txBody>
          <a:bodyPr rIns="228600"/>
          <a:lstStyle/>
          <a:p>
            <a:pPr>
              <a:spcBef>
                <a:spcPct val="35000"/>
              </a:spcBef>
            </a:pPr>
            <a:r>
              <a:rPr lang="en-US" altLang="en-US"/>
              <a:t>Scene safety</a:t>
            </a:r>
          </a:p>
          <a:p>
            <a:pPr lvl="1">
              <a:spcBef>
                <a:spcPct val="35000"/>
              </a:spcBef>
            </a:pPr>
            <a:r>
              <a:rPr lang="en-US" altLang="en-US"/>
              <a:t>Ensure the scene is safe.</a:t>
            </a:r>
          </a:p>
          <a:p>
            <a:pPr lvl="1">
              <a:spcBef>
                <a:spcPct val="35000"/>
              </a:spcBef>
            </a:pPr>
            <a:r>
              <a:rPr lang="en-US" altLang="en-US"/>
              <a:t>Follow standard precautions.</a:t>
            </a:r>
          </a:p>
          <a:p>
            <a:pPr>
              <a:spcBef>
                <a:spcPct val="35000"/>
              </a:spcBef>
            </a:pPr>
            <a:r>
              <a:rPr lang="en-US" altLang="en-US"/>
              <a:t>Nature of illness (NOI)</a:t>
            </a:r>
            <a:endParaRPr lang="en-US" altLang="en-US" sz="2500"/>
          </a:p>
          <a:p>
            <a:pPr lvl="1">
              <a:spcBef>
                <a:spcPct val="35000"/>
              </a:spcBef>
            </a:pPr>
            <a:r>
              <a:rPr lang="en-US" altLang="en-US" sz="2500"/>
              <a:t>Obtain clues from dispatch, the scene, patient, family members, bystanders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800" b="0" dirty="0"/>
              <a:t>(4 of 5)</a:t>
            </a:r>
          </a:p>
        </p:txBody>
      </p:sp>
      <p:sp>
        <p:nvSpPr>
          <p:cNvPr id="7171" name="Rectangle 3"/>
          <p:cNvSpPr>
            <a:spLocks noGrp="1" noChangeArrowheads="1"/>
          </p:cNvSpPr>
          <p:nvPr>
            <p:ph type="body" idx="1"/>
          </p:nvPr>
        </p:nvSpPr>
        <p:spPr/>
        <p:txBody>
          <a:bodyPr rIns="228600"/>
          <a:lstStyle/>
          <a:p>
            <a:pPr eaLnBrk="1" hangingPunct="1">
              <a:spcBef>
                <a:spcPct val="35000"/>
              </a:spcBef>
            </a:pPr>
            <a:r>
              <a:rPr lang="en-US" altLang="en-US" dirty="0"/>
              <a:t>Anatomy, physiology, pathophysiology, assessment, and management of</a:t>
            </a:r>
          </a:p>
          <a:p>
            <a:pPr lvl="1" eaLnBrk="1" hangingPunct="1">
              <a:spcBef>
                <a:spcPct val="35000"/>
              </a:spcBef>
            </a:pPr>
            <a:r>
              <a:rPr lang="en-US" altLang="en-US" dirty="0"/>
              <a:t>Acute coronary syndrome</a:t>
            </a:r>
          </a:p>
          <a:p>
            <a:pPr lvl="2" eaLnBrk="1" hangingPunct="1"/>
            <a:r>
              <a:rPr lang="en-US" altLang="en-US" sz="2400" dirty="0"/>
              <a:t>Angina pectoris</a:t>
            </a:r>
          </a:p>
          <a:p>
            <a:pPr lvl="2" eaLnBrk="1" hangingPunct="1"/>
            <a:r>
              <a:rPr lang="en-US" altLang="en-US" sz="2400" dirty="0"/>
              <a:t>Myocardial infarction</a:t>
            </a:r>
          </a:p>
          <a:p>
            <a:pPr lvl="1" eaLnBrk="1" hangingPunct="1">
              <a:spcBef>
                <a:spcPct val="35000"/>
              </a:spcBef>
            </a:pPr>
            <a:r>
              <a:rPr lang="en-US" altLang="en-US" dirty="0"/>
              <a:t>Aortic aneurysm/dissection</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 of 2)</a:t>
            </a:r>
          </a:p>
        </p:txBody>
      </p:sp>
      <p:sp>
        <p:nvSpPr>
          <p:cNvPr id="53251" name="Content Placeholder 2"/>
          <p:cNvSpPr>
            <a:spLocks noGrp="1"/>
          </p:cNvSpPr>
          <p:nvPr>
            <p:ph type="body" idx="1"/>
          </p:nvPr>
        </p:nvSpPr>
        <p:spPr/>
        <p:txBody>
          <a:bodyPr rIns="228600"/>
          <a:lstStyle/>
          <a:p>
            <a:pPr>
              <a:spcBef>
                <a:spcPct val="35000"/>
              </a:spcBef>
            </a:pPr>
            <a:r>
              <a:rPr lang="en-US" altLang="en-US" dirty="0"/>
              <a:t>Form a general impression</a:t>
            </a:r>
            <a:r>
              <a:rPr lang="en-US" altLang="en-US" dirty="0" smtClean="0"/>
              <a:t>.</a:t>
            </a:r>
            <a:endParaRPr lang="en-US" altLang="en-US" dirty="0"/>
          </a:p>
          <a:p>
            <a:pPr lvl="1">
              <a:spcBef>
                <a:spcPct val="35000"/>
              </a:spcBef>
            </a:pPr>
            <a:r>
              <a:rPr lang="en-US" altLang="en-US" sz="2500" dirty="0"/>
              <a:t>If unresponsive and not breathing, begin CPR and call for AED. </a:t>
            </a:r>
          </a:p>
          <a:p>
            <a:pPr>
              <a:spcBef>
                <a:spcPct val="35000"/>
              </a:spcBef>
            </a:pPr>
            <a:r>
              <a:rPr lang="en-US" altLang="en-US" dirty="0"/>
              <a:t>Airway and breathing</a:t>
            </a:r>
            <a:endParaRPr lang="en-US" altLang="en-US" sz="2400" dirty="0"/>
          </a:p>
          <a:p>
            <a:pPr lvl="1">
              <a:spcBef>
                <a:spcPct val="35000"/>
              </a:spcBef>
            </a:pPr>
            <a:r>
              <a:rPr lang="en-US" altLang="en-US" dirty="0"/>
              <a:t>Oxygen saturation less than 95%: apply oxygen with </a:t>
            </a:r>
            <a:r>
              <a:rPr lang="en-US" altLang="en-US" dirty="0" smtClean="0"/>
              <a:t>non-rebreathing </a:t>
            </a:r>
            <a:r>
              <a:rPr lang="en-US" altLang="en-US" dirty="0"/>
              <a:t>mask at 15 L/min</a:t>
            </a:r>
          </a:p>
          <a:p>
            <a:pPr lvl="1">
              <a:spcBef>
                <a:spcPct val="35000"/>
              </a:spcBef>
            </a:pPr>
            <a:r>
              <a:rPr lang="en-US" altLang="en-US" dirty="0"/>
              <a:t>Not breathing or inadequate breathing: 100% oxygen with BVM</a:t>
            </a:r>
          </a:p>
          <a:p>
            <a:pPr lvl="1">
              <a:spcBef>
                <a:spcPct val="35000"/>
              </a:spcBef>
            </a:pPr>
            <a:r>
              <a:rPr lang="en-US" altLang="en-US" dirty="0"/>
              <a:t>Pulmonary edema: BVM or CPAP</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(2 of 2)</a:t>
            </a:r>
          </a:p>
        </p:txBody>
      </p:sp>
      <p:sp>
        <p:nvSpPr>
          <p:cNvPr id="54275" name="Content Placeholder 2"/>
          <p:cNvSpPr>
            <a:spLocks noGrp="1"/>
          </p:cNvSpPr>
          <p:nvPr>
            <p:ph type="body" idx="1"/>
          </p:nvPr>
        </p:nvSpPr>
        <p:spPr/>
        <p:txBody>
          <a:bodyPr rIns="228600"/>
          <a:lstStyle/>
          <a:p>
            <a:pPr>
              <a:spcBef>
                <a:spcPct val="35000"/>
              </a:spcBef>
            </a:pPr>
            <a:r>
              <a:rPr lang="en-US" altLang="en-US"/>
              <a:t>Circulation</a:t>
            </a:r>
          </a:p>
          <a:p>
            <a:pPr lvl="1">
              <a:spcBef>
                <a:spcPct val="35000"/>
              </a:spcBef>
            </a:pPr>
            <a:r>
              <a:rPr lang="en-US" altLang="en-US" sz="2500"/>
              <a:t>Check pulse, skin, capillary refill.</a:t>
            </a:r>
          </a:p>
          <a:p>
            <a:pPr lvl="1">
              <a:spcBef>
                <a:spcPct val="35000"/>
              </a:spcBef>
            </a:pPr>
            <a:r>
              <a:rPr lang="en-US" altLang="en-US" sz="2500"/>
              <a:t>Consider treatment for cardiogenic shock.</a:t>
            </a:r>
          </a:p>
          <a:p>
            <a:pPr>
              <a:spcBef>
                <a:spcPct val="35000"/>
              </a:spcBef>
            </a:pPr>
            <a:r>
              <a:rPr lang="en-US" altLang="en-US"/>
              <a:t>Transport decision</a:t>
            </a:r>
          </a:p>
          <a:p>
            <a:pPr lvl="1">
              <a:spcBef>
                <a:spcPct val="35000"/>
              </a:spcBef>
            </a:pPr>
            <a:r>
              <a:rPr lang="en-US" altLang="en-US" sz="2500"/>
              <a:t>Decision based on ability to stabilize life threats during primary assessment</a:t>
            </a:r>
          </a:p>
          <a:p>
            <a:pPr lvl="1">
              <a:spcBef>
                <a:spcPct val="35000"/>
              </a:spcBef>
            </a:pPr>
            <a:r>
              <a:rPr lang="en-US" altLang="en-US" sz="2500"/>
              <a:t>Transport in a stress-relieving manner.</a:t>
            </a:r>
          </a:p>
          <a:p>
            <a:pPr lvl="2">
              <a:buFontTx/>
              <a:buNone/>
            </a:pPr>
            <a:endParaRPr lang="en-US" altLang="en-US" sz="240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Title 1"/>
          <p:cNvSpPr>
            <a:spLocks noGrp="1"/>
          </p:cNvSpPr>
          <p:nvPr>
            <p:ph type="title"/>
          </p:nvPr>
        </p:nvSpPr>
        <p:spPr/>
        <p:txBody>
          <a:bodyPr/>
          <a:lstStyle/>
          <a:p>
            <a:pPr>
              <a:lnSpc>
                <a:spcPct val="85000"/>
              </a:lnSpc>
              <a:defRPr/>
            </a:pPr>
            <a:r>
              <a:rPr lang="en-US" dirty="0" smtClean="0">
                <a:cs typeface="+mj-cs"/>
              </a:rPr>
              <a:t>History Taking </a:t>
            </a:r>
            <a:r>
              <a:rPr lang="en-US" sz="2800" b="0" dirty="0" smtClean="0">
                <a:cs typeface="+mj-cs"/>
              </a:rPr>
              <a:t>(1 of 2)</a:t>
            </a:r>
          </a:p>
        </p:txBody>
      </p:sp>
      <p:sp>
        <p:nvSpPr>
          <p:cNvPr id="55299" name="Content Placeholder 2"/>
          <p:cNvSpPr>
            <a:spLocks noGrp="1"/>
          </p:cNvSpPr>
          <p:nvPr>
            <p:ph type="body" idx="1"/>
          </p:nvPr>
        </p:nvSpPr>
        <p:spPr/>
        <p:txBody>
          <a:bodyPr rIns="228600"/>
          <a:lstStyle/>
          <a:p>
            <a:pPr>
              <a:spcBef>
                <a:spcPct val="35000"/>
              </a:spcBef>
            </a:pPr>
            <a:r>
              <a:rPr lang="en-US" altLang="en-US" dirty="0" smtClean="0"/>
              <a:t>History of present illness.</a:t>
            </a:r>
          </a:p>
          <a:p>
            <a:pPr>
              <a:spcBef>
                <a:spcPct val="35000"/>
              </a:spcBef>
            </a:pPr>
            <a:r>
              <a:rPr lang="en-US" altLang="en-US" dirty="0" smtClean="0"/>
              <a:t>Investigate </a:t>
            </a:r>
            <a:r>
              <a:rPr lang="en-US" altLang="en-US" dirty="0"/>
              <a:t>the chief complaint (</a:t>
            </a:r>
            <a:r>
              <a:rPr lang="en-US" altLang="en-US" dirty="0" err="1"/>
              <a:t>eg</a:t>
            </a:r>
            <a:r>
              <a:rPr lang="en-US" altLang="en-US" dirty="0"/>
              <a:t>, chest pain, difficulty breathing).</a:t>
            </a:r>
          </a:p>
          <a:p>
            <a:pPr>
              <a:spcBef>
                <a:spcPct val="35000"/>
              </a:spcBef>
            </a:pPr>
            <a:r>
              <a:rPr lang="en-US" altLang="en-US" dirty="0"/>
              <a:t>Obtain a SAMPLE history from a responsive patient.</a:t>
            </a:r>
          </a:p>
          <a:p>
            <a:pPr lvl="1">
              <a:spcBef>
                <a:spcPct val="35000"/>
              </a:spcBef>
            </a:pPr>
            <a:r>
              <a:rPr lang="en-US" altLang="en-US" dirty="0"/>
              <a:t>Use OPQRST</a:t>
            </a:r>
            <a:r>
              <a:rPr lang="en-US" altLang="en-US" dirty="0">
                <a:solidFill>
                  <a:schemeClr val="accent1"/>
                </a:solidFill>
              </a:rPr>
              <a:t>.</a:t>
            </a:r>
          </a:p>
          <a:p>
            <a:pPr lvl="1">
              <a:spcBef>
                <a:spcPct val="35000"/>
              </a:spcBef>
              <a:buFontTx/>
              <a:buNone/>
            </a:pPr>
            <a:endParaRPr lang="en-US"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tle 1"/>
          <p:cNvSpPr>
            <a:spLocks noGrp="1"/>
          </p:cNvSpPr>
          <p:nvPr>
            <p:ph type="title"/>
          </p:nvPr>
        </p:nvSpPr>
        <p:spPr/>
        <p:txBody>
          <a:bodyPr/>
          <a:lstStyle/>
          <a:p>
            <a:pPr>
              <a:lnSpc>
                <a:spcPct val="85000"/>
              </a:lnSpc>
              <a:defRPr/>
            </a:pPr>
            <a:r>
              <a:rPr lang="en-US" dirty="0" smtClean="0">
                <a:cs typeface="+mj-cs"/>
              </a:rPr>
              <a:t>History Taking </a:t>
            </a:r>
            <a:r>
              <a:rPr lang="en-US" sz="2800" b="0" dirty="0" smtClean="0">
                <a:cs typeface="+mj-cs"/>
              </a:rPr>
              <a:t>(2 of 2)</a:t>
            </a:r>
          </a:p>
        </p:txBody>
      </p:sp>
      <p:pic>
        <p:nvPicPr>
          <p:cNvPr id="5632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6775" y="1465263"/>
            <a:ext cx="7362825"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718300" y="5978525"/>
            <a:ext cx="1647825" cy="230188"/>
          </a:xfrm>
          <a:prstGeom prst="rect">
            <a:avLst/>
          </a:prstGeom>
        </p:spPr>
        <p:txBody>
          <a:bodyPr>
            <a:spAutoFit/>
          </a:bodyPr>
          <a:lstStyle/>
          <a:p>
            <a:pP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p:txBody>
          <a:bodyPr/>
          <a:lstStyle/>
          <a:p>
            <a:pPr>
              <a:lnSpc>
                <a:spcPct val="85000"/>
              </a:lnSpc>
              <a:defRPr/>
            </a:pPr>
            <a:r>
              <a:rPr lang="en-US" dirty="0" smtClean="0">
                <a:cs typeface="+mj-cs"/>
              </a:rPr>
              <a:t>Secondary Assessment</a:t>
            </a:r>
            <a:endParaRPr lang="en-US" sz="2800" b="0" dirty="0" smtClean="0">
              <a:cs typeface="+mj-cs"/>
            </a:endParaRPr>
          </a:p>
        </p:txBody>
      </p:sp>
      <p:sp>
        <p:nvSpPr>
          <p:cNvPr id="57347" name="Content Placeholder 2"/>
          <p:cNvSpPr>
            <a:spLocks noGrp="1"/>
          </p:cNvSpPr>
          <p:nvPr>
            <p:ph type="body" idx="1"/>
          </p:nvPr>
        </p:nvSpPr>
        <p:spPr/>
        <p:txBody>
          <a:bodyPr rIns="228600"/>
          <a:lstStyle/>
          <a:p>
            <a:pPr>
              <a:spcBef>
                <a:spcPct val="35000"/>
              </a:spcBef>
            </a:pPr>
            <a:r>
              <a:rPr lang="en-US" altLang="en-US"/>
              <a:t>Physical examination</a:t>
            </a:r>
          </a:p>
          <a:p>
            <a:pPr lvl="1">
              <a:spcBef>
                <a:spcPct val="35000"/>
              </a:spcBef>
            </a:pPr>
            <a:r>
              <a:rPr lang="en-US" altLang="en-US"/>
              <a:t>Focus on cardiac and respiratory systems.</a:t>
            </a:r>
          </a:p>
          <a:p>
            <a:pPr lvl="2">
              <a:spcBef>
                <a:spcPct val="35000"/>
              </a:spcBef>
            </a:pPr>
            <a:r>
              <a:rPr lang="en-US" altLang="en-US"/>
              <a:t>Circulation</a:t>
            </a:r>
          </a:p>
          <a:p>
            <a:pPr lvl="2">
              <a:spcBef>
                <a:spcPct val="35000"/>
              </a:spcBef>
            </a:pPr>
            <a:r>
              <a:rPr lang="en-US" altLang="en-US"/>
              <a:t>Respirations</a:t>
            </a:r>
          </a:p>
          <a:p>
            <a:pPr>
              <a:spcBef>
                <a:spcPct val="35000"/>
              </a:spcBef>
            </a:pPr>
            <a:r>
              <a:rPr lang="en-US" altLang="en-US"/>
              <a:t>Vital signs</a:t>
            </a:r>
          </a:p>
          <a:p>
            <a:pPr lvl="1">
              <a:spcBef>
                <a:spcPct val="35000"/>
              </a:spcBef>
            </a:pPr>
            <a:r>
              <a:rPr lang="en-US" altLang="en-US"/>
              <a:t>Measure and record the patient’s vital signs.</a:t>
            </a:r>
          </a:p>
          <a:p>
            <a:pPr lvl="1">
              <a:spcBef>
                <a:spcPct val="35000"/>
              </a:spcBef>
            </a:pPr>
            <a:r>
              <a:rPr lang="en-US" altLang="en-US"/>
              <a:t>If available, use pulse oximetry.</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p:nvPr>
        </p:nvSpPr>
        <p:spPr/>
        <p:txBody>
          <a:bodyPr/>
          <a:lstStyle/>
          <a:p>
            <a:pPr>
              <a:lnSpc>
                <a:spcPct val="85000"/>
              </a:lnSpc>
              <a:defRPr/>
            </a:pPr>
            <a:r>
              <a:rPr lang="en-US" dirty="0" smtClean="0">
                <a:cs typeface="+mj-cs"/>
              </a:rPr>
              <a:t>Reassessment </a:t>
            </a:r>
            <a:endParaRPr lang="en-US" sz="2800" b="0" dirty="0" smtClean="0">
              <a:cs typeface="+mj-cs"/>
            </a:endParaRPr>
          </a:p>
        </p:txBody>
      </p:sp>
      <p:sp>
        <p:nvSpPr>
          <p:cNvPr id="58371" name="Content Placeholder 2"/>
          <p:cNvSpPr>
            <a:spLocks noGrp="1"/>
          </p:cNvSpPr>
          <p:nvPr>
            <p:ph type="body" idx="1"/>
          </p:nvPr>
        </p:nvSpPr>
        <p:spPr/>
        <p:txBody>
          <a:bodyPr rIns="228600"/>
          <a:lstStyle/>
          <a:p>
            <a:pPr>
              <a:spcBef>
                <a:spcPct val="35000"/>
              </a:spcBef>
            </a:pPr>
            <a:r>
              <a:rPr lang="en-US" altLang="en-US"/>
              <a:t>Reassess vital signs at least every 5 minutes or when patient</a:t>
            </a:r>
            <a:r>
              <a:rPr lang="ja-JP" altLang="en-US"/>
              <a:t>’</a:t>
            </a:r>
            <a:r>
              <a:rPr lang="en-US" altLang="ja-JP"/>
              <a:t>s condition changes significantly.</a:t>
            </a:r>
          </a:p>
          <a:p>
            <a:pPr>
              <a:spcBef>
                <a:spcPct val="35000"/>
              </a:spcBef>
            </a:pPr>
            <a:r>
              <a:rPr lang="en-US" altLang="en-US"/>
              <a:t>Sudden cardiac arrest is always a risk.</a:t>
            </a:r>
          </a:p>
          <a:p>
            <a:pPr lvl="1">
              <a:spcBef>
                <a:spcPct val="35000"/>
              </a:spcBef>
            </a:pPr>
            <a:r>
              <a:rPr lang="en-US" altLang="en-US"/>
              <a:t>If cardiac arrest occurs, perform CPR immediately until an AED is available.</a:t>
            </a:r>
          </a:p>
          <a:p>
            <a:pPr>
              <a:spcBef>
                <a:spcPct val="35000"/>
              </a:spcBef>
            </a:pPr>
            <a:r>
              <a:rPr lang="en-US" altLang="en-US"/>
              <a:t>Reassess your interventions.</a:t>
            </a:r>
          </a:p>
          <a:p>
            <a:pPr>
              <a:spcBef>
                <a:spcPct val="35000"/>
              </a:spcBef>
            </a:pPr>
            <a:r>
              <a:rPr lang="en-US" altLang="en-US"/>
              <a:t>Provide rapid patient transport.</a:t>
            </a:r>
          </a:p>
          <a:p>
            <a:pPr>
              <a:spcBef>
                <a:spcPct val="35000"/>
              </a:spcBef>
            </a:pPr>
            <a:r>
              <a:rPr lang="en-US" altLang="en-US"/>
              <a:t>Communication and documentation </a:t>
            </a:r>
          </a:p>
          <a:p>
            <a:pPr>
              <a:spcBef>
                <a:spcPct val="35000"/>
              </a:spcBef>
            </a:pPr>
            <a:endParaRPr lang="en-US" altLang="en-US"/>
          </a:p>
          <a:p>
            <a:pPr lvl="1">
              <a:spcBef>
                <a:spcPct val="35000"/>
              </a:spcBef>
            </a:pPr>
            <a:endParaRPr lang="en-US" altLang="en-US"/>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a:t>Emergency Medical Care for Chest Pain or Discomfort </a:t>
            </a:r>
            <a:r>
              <a:rPr lang="en-US" altLang="en-US" sz="2800"/>
              <a:t>(1 of 7)</a:t>
            </a:r>
          </a:p>
        </p:txBody>
      </p:sp>
      <p:sp>
        <p:nvSpPr>
          <p:cNvPr id="59395" name="Content Placeholder 2"/>
          <p:cNvSpPr>
            <a:spLocks noGrp="1"/>
          </p:cNvSpPr>
          <p:nvPr>
            <p:ph idx="1"/>
          </p:nvPr>
        </p:nvSpPr>
        <p:spPr/>
        <p:txBody>
          <a:bodyPr/>
          <a:lstStyle/>
          <a:p>
            <a:r>
              <a:rPr lang="en-US" altLang="en-US"/>
              <a:t>Ensure a proper position of comfort.</a:t>
            </a:r>
          </a:p>
          <a:p>
            <a:r>
              <a:rPr lang="en-US" altLang="en-US"/>
              <a:t>Give oxygen if indicated.</a:t>
            </a:r>
          </a:p>
          <a:p>
            <a:r>
              <a:rPr lang="en-US" altLang="en-US"/>
              <a:t>Depending on protocol, prepare to administer low-dose aspirin and assist with prescribed nitroglycerin.</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altLang="en-US"/>
              <a:t>Emergency Medical Care for Chest Pain or Discomfort </a:t>
            </a:r>
            <a:r>
              <a:rPr lang="en-US" altLang="en-US" sz="2800"/>
              <a:t>(2 of 7)</a:t>
            </a:r>
            <a:endParaRPr lang="en-US" altLang="en-US"/>
          </a:p>
        </p:txBody>
      </p:sp>
      <p:sp>
        <p:nvSpPr>
          <p:cNvPr id="60419" name="Content Placeholder 2"/>
          <p:cNvSpPr>
            <a:spLocks noGrp="1"/>
          </p:cNvSpPr>
          <p:nvPr>
            <p:ph idx="1"/>
          </p:nvPr>
        </p:nvSpPr>
        <p:spPr/>
        <p:txBody>
          <a:bodyPr/>
          <a:lstStyle/>
          <a:p>
            <a:r>
              <a:rPr lang="en-US" altLang="en-US" dirty="0"/>
              <a:t>Aspirin</a:t>
            </a:r>
          </a:p>
          <a:p>
            <a:pPr lvl="1"/>
            <a:r>
              <a:rPr lang="en-US" altLang="en-US" dirty="0"/>
              <a:t>Effects:</a:t>
            </a:r>
          </a:p>
          <a:p>
            <a:pPr lvl="2"/>
            <a:r>
              <a:rPr lang="en-US" altLang="en-US" sz="2400" dirty="0"/>
              <a:t>Prevents blood clots from forming or getting bigger</a:t>
            </a:r>
          </a:p>
          <a:p>
            <a:pPr lvl="2"/>
            <a:r>
              <a:rPr lang="en-US" altLang="en-US" sz="2400" dirty="0"/>
              <a:t>81-mg chewable tablets</a:t>
            </a:r>
          </a:p>
          <a:p>
            <a:pPr lvl="2"/>
            <a:r>
              <a:rPr lang="en-US" altLang="en-US" sz="2400" dirty="0"/>
              <a:t>Recommended dose: 162 mg (two tablets) to 324 mg (four tablets</a:t>
            </a:r>
            <a:r>
              <a:rPr lang="en-US" altLang="en-US" sz="2400" dirty="0" smtClean="0"/>
              <a:t>)</a:t>
            </a:r>
          </a:p>
          <a:p>
            <a:pPr lvl="2"/>
            <a:r>
              <a:rPr lang="en-US" altLang="en-US" sz="2400" dirty="0">
                <a:latin typeface="Times New Roman" charset="0"/>
                <a:ea typeface="MS PGothic" charset="-128"/>
              </a:rPr>
              <a:t>Be sure to verify that the patient is not allergic to ASA or has history of internal bleeding, such as stomach ulcer. </a:t>
            </a:r>
            <a:endParaRPr lang="en-IN" altLang="en-US" sz="2400" dirty="0">
              <a:latin typeface="Times New Roman" charset="0"/>
              <a:ea typeface="MS PGothic" charset="-128"/>
            </a:endParaRPr>
          </a:p>
          <a:p>
            <a:pPr lvl="2"/>
            <a:endParaRPr lang="en-US" altLang="en-US" sz="24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altLang="en-US"/>
              <a:t>Emergency Medical Care for Chest Pain or Discomfort </a:t>
            </a:r>
            <a:r>
              <a:rPr lang="en-US" altLang="en-US" sz="2800"/>
              <a:t>(3 of 7)</a:t>
            </a:r>
            <a:endParaRPr lang="en-US" altLang="en-US"/>
          </a:p>
        </p:txBody>
      </p:sp>
      <p:sp>
        <p:nvSpPr>
          <p:cNvPr id="61443" name="Content Placeholder 2"/>
          <p:cNvSpPr>
            <a:spLocks noGrp="1"/>
          </p:cNvSpPr>
          <p:nvPr>
            <p:ph idx="1"/>
          </p:nvPr>
        </p:nvSpPr>
        <p:spPr/>
        <p:txBody>
          <a:bodyPr/>
          <a:lstStyle/>
          <a:p>
            <a:r>
              <a:rPr lang="en-US" altLang="en-US"/>
              <a:t>Nitroglycerin </a:t>
            </a:r>
          </a:p>
          <a:p>
            <a:pPr lvl="1"/>
            <a:r>
              <a:rPr lang="en-US" altLang="en-US"/>
              <a:t>Available forms</a:t>
            </a:r>
          </a:p>
          <a:p>
            <a:pPr lvl="2"/>
            <a:r>
              <a:rPr lang="en-US" altLang="en-US" sz="2400"/>
              <a:t>Sublingual pill</a:t>
            </a:r>
          </a:p>
          <a:p>
            <a:pPr lvl="2"/>
            <a:r>
              <a:rPr lang="en-US" altLang="en-US" sz="2400"/>
              <a:t>Sublingual spray</a:t>
            </a:r>
          </a:p>
          <a:p>
            <a:pPr lvl="2"/>
            <a:r>
              <a:rPr lang="en-US" altLang="en-US" sz="2400"/>
              <a:t>Skin patch applied to chest</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altLang="en-US"/>
              <a:t>Emergency Medical Care for Chest Pain or Discomfort </a:t>
            </a:r>
            <a:r>
              <a:rPr lang="en-US" altLang="en-US" sz="2800"/>
              <a:t>(4 of 7)</a:t>
            </a:r>
            <a:endParaRPr lang="en-US" altLang="en-US"/>
          </a:p>
        </p:txBody>
      </p:sp>
      <p:sp>
        <p:nvSpPr>
          <p:cNvPr id="62467" name="Content Placeholder 2"/>
          <p:cNvSpPr>
            <a:spLocks noGrp="1"/>
          </p:cNvSpPr>
          <p:nvPr>
            <p:ph idx="1"/>
          </p:nvPr>
        </p:nvSpPr>
        <p:spPr/>
        <p:txBody>
          <a:bodyPr/>
          <a:lstStyle/>
          <a:p>
            <a:r>
              <a:rPr lang="en-US" altLang="en-US"/>
              <a:t>Nitroglycerin </a:t>
            </a:r>
          </a:p>
          <a:p>
            <a:pPr lvl="1"/>
            <a:r>
              <a:rPr lang="en-US" altLang="en-US"/>
              <a:t>Mechanism of action:</a:t>
            </a:r>
          </a:p>
          <a:p>
            <a:pPr lvl="2"/>
            <a:r>
              <a:rPr lang="en-US" altLang="en-US" sz="2400"/>
              <a:t>Relaxes blood vessel walls</a:t>
            </a:r>
          </a:p>
          <a:p>
            <a:pPr lvl="2"/>
            <a:r>
              <a:rPr lang="en-US" altLang="en-US" sz="2400"/>
              <a:t>Increases blood flow and oxygen supply to heart</a:t>
            </a:r>
          </a:p>
          <a:p>
            <a:pPr lvl="2"/>
            <a:r>
              <a:rPr lang="en-US" altLang="en-US" sz="2400"/>
              <a:t>Decreases workload of heart</a:t>
            </a:r>
          </a:p>
          <a:p>
            <a:pPr lvl="2"/>
            <a:r>
              <a:rPr lang="en-US" altLang="en-US" sz="2400"/>
              <a:t>Dilates blood vessels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800" b="0" dirty="0"/>
              <a:t>(5 of 5)</a:t>
            </a:r>
          </a:p>
        </p:txBody>
      </p:sp>
      <p:sp>
        <p:nvSpPr>
          <p:cNvPr id="8195" name="Rectangle 3"/>
          <p:cNvSpPr>
            <a:spLocks noGrp="1" noChangeArrowheads="1"/>
          </p:cNvSpPr>
          <p:nvPr>
            <p:ph type="body" idx="1"/>
          </p:nvPr>
        </p:nvSpPr>
        <p:spPr/>
        <p:txBody>
          <a:bodyPr rIns="228600"/>
          <a:lstStyle/>
          <a:p>
            <a:pPr eaLnBrk="1" hangingPunct="1">
              <a:spcBef>
                <a:spcPct val="35000"/>
              </a:spcBef>
            </a:pPr>
            <a:r>
              <a:rPr lang="en-US" altLang="en-US" dirty="0"/>
              <a:t>Anatomy, physiology, pathophysiology, assessment, and management of</a:t>
            </a:r>
          </a:p>
          <a:p>
            <a:pPr lvl="1" eaLnBrk="1" hangingPunct="1">
              <a:spcBef>
                <a:spcPct val="35000"/>
              </a:spcBef>
            </a:pPr>
            <a:r>
              <a:rPr lang="en-US" altLang="en-US" dirty="0"/>
              <a:t>Thromboembolism</a:t>
            </a:r>
          </a:p>
          <a:p>
            <a:pPr lvl="1" eaLnBrk="1" hangingPunct="1">
              <a:spcBef>
                <a:spcPct val="35000"/>
              </a:spcBef>
            </a:pPr>
            <a:r>
              <a:rPr lang="en-US" altLang="en-US" dirty="0"/>
              <a:t>Heart failure</a:t>
            </a:r>
          </a:p>
          <a:p>
            <a:pPr lvl="1" eaLnBrk="1" hangingPunct="1">
              <a:spcBef>
                <a:spcPct val="35000"/>
              </a:spcBef>
            </a:pPr>
            <a:r>
              <a:rPr lang="en-US" altLang="en-US" dirty="0"/>
              <a:t>Hypertensive emergencies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altLang="en-US"/>
              <a:t>Emergency Medical Care for Chest Pain or Discomfort </a:t>
            </a:r>
            <a:r>
              <a:rPr lang="en-US" altLang="en-US" sz="2800"/>
              <a:t>(5 of 7)</a:t>
            </a:r>
            <a:endParaRPr lang="en-US" altLang="en-US"/>
          </a:p>
        </p:txBody>
      </p:sp>
      <p:sp>
        <p:nvSpPr>
          <p:cNvPr id="63491" name="Content Placeholder 2"/>
          <p:cNvSpPr>
            <a:spLocks noGrp="1"/>
          </p:cNvSpPr>
          <p:nvPr>
            <p:ph idx="1"/>
          </p:nvPr>
        </p:nvSpPr>
        <p:spPr/>
        <p:txBody>
          <a:bodyPr/>
          <a:lstStyle/>
          <a:p>
            <a:r>
              <a:rPr lang="en-US" altLang="en-US"/>
              <a:t>Nitroglycerin </a:t>
            </a:r>
          </a:p>
          <a:p>
            <a:pPr lvl="1"/>
            <a:r>
              <a:rPr lang="en-US" altLang="en-US"/>
              <a:t>Side effects:</a:t>
            </a:r>
          </a:p>
          <a:p>
            <a:pPr lvl="2"/>
            <a:r>
              <a:rPr lang="en-US" altLang="en-US" sz="2400"/>
              <a:t>Severe headache</a:t>
            </a:r>
          </a:p>
          <a:p>
            <a:pPr lvl="2"/>
            <a:r>
              <a:rPr lang="en-US" altLang="en-US" sz="2400"/>
              <a:t>Change in pulse rate</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altLang="en-US"/>
              <a:t>Emergency Medical Care for Chest Pain or Discomfort </a:t>
            </a:r>
            <a:r>
              <a:rPr lang="en-US" altLang="en-US" sz="2800"/>
              <a:t>(6 of 7)</a:t>
            </a:r>
            <a:endParaRPr lang="en-US" altLang="en-US"/>
          </a:p>
        </p:txBody>
      </p:sp>
      <p:sp>
        <p:nvSpPr>
          <p:cNvPr id="64515" name="Content Placeholder 2"/>
          <p:cNvSpPr>
            <a:spLocks noGrp="1"/>
          </p:cNvSpPr>
          <p:nvPr>
            <p:ph idx="1"/>
          </p:nvPr>
        </p:nvSpPr>
        <p:spPr/>
        <p:txBody>
          <a:bodyPr/>
          <a:lstStyle/>
          <a:p>
            <a:r>
              <a:rPr lang="en-US" altLang="en-US" dirty="0"/>
              <a:t>Nitroglycerin </a:t>
            </a:r>
          </a:p>
          <a:p>
            <a:pPr lvl="1"/>
            <a:r>
              <a:rPr lang="en-US" altLang="en-US" dirty="0"/>
              <a:t>Contraindications:</a:t>
            </a:r>
          </a:p>
          <a:p>
            <a:pPr lvl="2"/>
            <a:r>
              <a:rPr lang="en-US" altLang="en-US" sz="2400" dirty="0">
                <a:solidFill>
                  <a:srgbClr val="FF0000"/>
                </a:solidFill>
              </a:rPr>
              <a:t>Systolic blood pressure &lt;100 mm Hg</a:t>
            </a:r>
          </a:p>
          <a:p>
            <a:pPr lvl="2"/>
            <a:r>
              <a:rPr lang="en-US" altLang="en-US" sz="2400" dirty="0"/>
              <a:t>Head injury</a:t>
            </a:r>
          </a:p>
          <a:p>
            <a:pPr lvl="2"/>
            <a:r>
              <a:rPr lang="en-US" altLang="en-US" sz="2400" dirty="0"/>
              <a:t>Use of erectile dysfunction drugs within 24 hours</a:t>
            </a:r>
          </a:p>
          <a:p>
            <a:pPr lvl="2"/>
            <a:r>
              <a:rPr lang="en-US" altLang="en-US" sz="2400" dirty="0"/>
              <a:t>Maximum prescribed dose has already been given (usually three doses)</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altLang="en-US"/>
              <a:t>Emergency Medical Care for Chest Pain or Discomfort </a:t>
            </a:r>
            <a:r>
              <a:rPr lang="en-US" altLang="en-US" sz="2800"/>
              <a:t>(7 of 7)</a:t>
            </a:r>
            <a:endParaRPr lang="en-US" altLang="en-US"/>
          </a:p>
        </p:txBody>
      </p:sp>
      <p:sp>
        <p:nvSpPr>
          <p:cNvPr id="65539" name="Content Placeholder 2"/>
          <p:cNvSpPr>
            <a:spLocks noGrp="1"/>
          </p:cNvSpPr>
          <p:nvPr>
            <p:ph idx="1"/>
          </p:nvPr>
        </p:nvSpPr>
        <p:spPr/>
        <p:txBody>
          <a:bodyPr/>
          <a:lstStyle/>
          <a:p>
            <a:r>
              <a:rPr lang="en-US" altLang="en-US" dirty="0"/>
              <a:t>Administering nitroglycerin</a:t>
            </a:r>
          </a:p>
          <a:p>
            <a:pPr lvl="1"/>
            <a:r>
              <a:rPr lang="en-US" altLang="en-US" dirty="0"/>
              <a:t>Ensure medication is not expired nor contaminated.</a:t>
            </a:r>
          </a:p>
          <a:p>
            <a:pPr lvl="1"/>
            <a:r>
              <a:rPr lang="en-US" altLang="en-US" dirty="0"/>
              <a:t>Ensure medication is prescribed for patient.</a:t>
            </a:r>
          </a:p>
          <a:p>
            <a:pPr lvl="1"/>
            <a:r>
              <a:rPr lang="en-US" altLang="en-US" dirty="0"/>
              <a:t>Wear gloves</a:t>
            </a:r>
            <a:r>
              <a:rPr lang="en-US" altLang="en-US" dirty="0" smtClean="0"/>
              <a:t>.</a:t>
            </a:r>
          </a:p>
          <a:p>
            <a:pPr lvl="1"/>
            <a:r>
              <a:rPr lang="en-US" altLang="ja-JP" dirty="0">
                <a:solidFill>
                  <a:srgbClr val="FF0000"/>
                </a:solidFill>
              </a:rPr>
              <a:t>R</a:t>
            </a:r>
            <a:r>
              <a:rPr lang="en-US" altLang="ja-JP" dirty="0" smtClean="0">
                <a:solidFill>
                  <a:srgbClr val="FF0000"/>
                </a:solidFill>
              </a:rPr>
              <a:t>eassess </a:t>
            </a:r>
            <a:r>
              <a:rPr lang="en-US" altLang="ja-JP" dirty="0">
                <a:solidFill>
                  <a:srgbClr val="FF0000"/>
                </a:solidFill>
              </a:rPr>
              <a:t>the patient</a:t>
            </a:r>
            <a:r>
              <a:rPr lang="ja-JP" altLang="en-US" dirty="0">
                <a:solidFill>
                  <a:srgbClr val="FF0000"/>
                </a:solidFill>
              </a:rPr>
              <a:t>’</a:t>
            </a:r>
            <a:r>
              <a:rPr lang="en-US" altLang="ja-JP" dirty="0">
                <a:solidFill>
                  <a:srgbClr val="FF0000"/>
                </a:solidFill>
              </a:rPr>
              <a:t>s BP within </a:t>
            </a:r>
            <a:br>
              <a:rPr lang="en-US" altLang="ja-JP" dirty="0">
                <a:solidFill>
                  <a:srgbClr val="FF0000"/>
                </a:solidFill>
              </a:rPr>
            </a:br>
            <a:r>
              <a:rPr lang="en-US" altLang="ja-JP" dirty="0">
                <a:solidFill>
                  <a:srgbClr val="FF0000"/>
                </a:solidFill>
              </a:rPr>
              <a:t>5 minutes after giving nitroglycerin</a:t>
            </a:r>
            <a:endParaRPr lang="en-US" altLang="en-US" dirty="0">
              <a:solidFill>
                <a:srgbClr val="FF0000"/>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altLang="en-US" dirty="0"/>
              <a:t>Cardiac Monitoring </a:t>
            </a:r>
            <a:r>
              <a:rPr lang="en-US" altLang="en-US" sz="2800" dirty="0"/>
              <a:t>(1 of 4)</a:t>
            </a:r>
            <a:endParaRPr lang="en-US" altLang="en-US" dirty="0"/>
          </a:p>
        </p:txBody>
      </p:sp>
      <p:sp>
        <p:nvSpPr>
          <p:cNvPr id="66563" name="Content Placeholder 2"/>
          <p:cNvSpPr>
            <a:spLocks noGrp="1"/>
          </p:cNvSpPr>
          <p:nvPr>
            <p:ph idx="1"/>
          </p:nvPr>
        </p:nvSpPr>
        <p:spPr/>
        <p:txBody>
          <a:bodyPr/>
          <a:lstStyle/>
          <a:p>
            <a:r>
              <a:rPr lang="en-US" altLang="en-US" dirty="0"/>
              <a:t>For an ECG to be reliable and useful, electrodes must be placed in consistent positions.</a:t>
            </a:r>
          </a:p>
          <a:p>
            <a:r>
              <a:rPr lang="en-US" altLang="en-US" dirty="0"/>
              <a:t>Basic principles should be followed to minimize artifact in the signal</a:t>
            </a:r>
          </a:p>
          <a:p>
            <a:pPr lvl="1"/>
            <a:r>
              <a:rPr lang="en-US" altLang="en-US" dirty="0"/>
              <a:t>Artifact: ECG tracing that is the result of interference</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altLang="en-US" dirty="0"/>
              <a:t>Cardiac Monitoring </a:t>
            </a:r>
            <a:r>
              <a:rPr lang="en-US" altLang="en-US" sz="2800" dirty="0"/>
              <a:t>(2 of 4)</a:t>
            </a:r>
            <a:endParaRPr lang="en-US" altLang="en-US" dirty="0"/>
          </a:p>
        </p:txBody>
      </p:sp>
      <p:sp>
        <p:nvSpPr>
          <p:cNvPr id="67587" name="Content Placeholder 2"/>
          <p:cNvSpPr>
            <a:spLocks noGrp="1"/>
          </p:cNvSpPr>
          <p:nvPr>
            <p:ph idx="1"/>
          </p:nvPr>
        </p:nvSpPr>
        <p:spPr/>
        <p:txBody>
          <a:bodyPr/>
          <a:lstStyle/>
          <a:p>
            <a:r>
              <a:rPr lang="en-US" altLang="en-US" dirty="0"/>
              <a:t>Guiding principles:</a:t>
            </a:r>
          </a:p>
          <a:p>
            <a:pPr lvl="1"/>
            <a:r>
              <a:rPr lang="en-US" altLang="en-US" dirty="0"/>
              <a:t>May need to shave body hair</a:t>
            </a:r>
          </a:p>
          <a:p>
            <a:pPr lvl="1"/>
            <a:r>
              <a:rPr lang="en-US" altLang="en-US" dirty="0"/>
              <a:t>Rub electrode site with alcohol swab before application</a:t>
            </a:r>
            <a:r>
              <a:rPr lang="en-US" altLang="en-US" dirty="0" smtClean="0"/>
              <a:t>. Wait for it to dry.</a:t>
            </a:r>
            <a:endParaRPr lang="en-US" altLang="en-US" dirty="0"/>
          </a:p>
          <a:p>
            <a:pPr lvl="1"/>
            <a:r>
              <a:rPr lang="en-US" altLang="en-US" dirty="0"/>
              <a:t>Attach electrodes to ECG cables before placement.</a:t>
            </a:r>
          </a:p>
          <a:p>
            <a:pPr lvl="1"/>
            <a:r>
              <a:rPr lang="en-US" altLang="en-US" dirty="0"/>
              <a:t>Confirm electrode placement.</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altLang="en-US" dirty="0"/>
              <a:t>Cardiac Monitoring </a:t>
            </a:r>
            <a:r>
              <a:rPr lang="en-US" altLang="en-US" sz="2800" dirty="0"/>
              <a:t>(3 of 4)</a:t>
            </a:r>
            <a:endParaRPr lang="en-US" altLang="en-US" dirty="0"/>
          </a:p>
        </p:txBody>
      </p:sp>
      <p:pic>
        <p:nvPicPr>
          <p:cNvPr id="6861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9275" y="1533525"/>
            <a:ext cx="3598863" cy="359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2"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1533525"/>
            <a:ext cx="3376613" cy="453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632075" y="5145088"/>
            <a:ext cx="1647825" cy="231775"/>
          </a:xfrm>
          <a:prstGeom prst="rect">
            <a:avLst/>
          </a:prstGeom>
        </p:spPr>
        <p:txBody>
          <a:bodyPr>
            <a:spAutoFit/>
          </a:bodyPr>
          <a:lstStyle/>
          <a:p>
            <a:pPr>
              <a:defRPr/>
            </a:pPr>
            <a:r>
              <a:rPr lang="en-IN" sz="900" dirty="0">
                <a:solidFill>
                  <a:schemeClr val="bg1"/>
                </a:solidFill>
                <a:latin typeface="+mj-lt"/>
              </a:rPr>
              <a:t>© Jones &amp; Bartlett Learning.</a:t>
            </a:r>
          </a:p>
        </p:txBody>
      </p:sp>
      <p:sp>
        <p:nvSpPr>
          <p:cNvPr id="8" name="Rectangle 7"/>
          <p:cNvSpPr/>
          <p:nvPr/>
        </p:nvSpPr>
        <p:spPr>
          <a:xfrm>
            <a:off x="6810375" y="6084888"/>
            <a:ext cx="1647825" cy="230187"/>
          </a:xfrm>
          <a:prstGeom prst="rect">
            <a:avLst/>
          </a:prstGeom>
        </p:spPr>
        <p:txBody>
          <a:bodyPr>
            <a:spAutoFit/>
          </a:bodyPr>
          <a:lstStyle/>
          <a:p>
            <a:pPr>
              <a:defRPr/>
            </a:pPr>
            <a:r>
              <a:rPr lang="en-IN" sz="900" dirty="0">
                <a:solidFill>
                  <a:schemeClr val="bg1"/>
                </a:solidFill>
                <a:latin typeface="+mj-lt"/>
              </a:rPr>
              <a:t>© Jones &amp; Bartlett Learning.</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altLang="en-US" dirty="0"/>
              <a:t>Cardiac Monitoring </a:t>
            </a:r>
            <a:r>
              <a:rPr lang="en-US" altLang="en-US" sz="2800" dirty="0"/>
              <a:t>(4 of 4)</a:t>
            </a:r>
            <a:endParaRPr lang="en-US" altLang="en-US" dirty="0"/>
          </a:p>
        </p:txBody>
      </p:sp>
      <p:sp>
        <p:nvSpPr>
          <p:cNvPr id="69635" name="Content Placeholder 2"/>
          <p:cNvSpPr>
            <a:spLocks noGrp="1"/>
          </p:cNvSpPr>
          <p:nvPr>
            <p:ph idx="1"/>
          </p:nvPr>
        </p:nvSpPr>
        <p:spPr/>
        <p:txBody>
          <a:bodyPr/>
          <a:lstStyle/>
          <a:p>
            <a:r>
              <a:rPr lang="en-US" altLang="en-US" dirty="0"/>
              <a:t>Once electrodes are in place, switch on the monitor</a:t>
            </a:r>
            <a:r>
              <a:rPr lang="en-US" altLang="en-US" dirty="0" smtClean="0"/>
              <a:t>.</a:t>
            </a:r>
          </a:p>
          <a:p>
            <a:r>
              <a:rPr lang="en-US" altLang="en-US" dirty="0" smtClean="0"/>
              <a:t>Make sure the patient is supine if possible</a:t>
            </a:r>
          </a:p>
          <a:p>
            <a:pPr marL="457200" lvl="1" indent="0">
              <a:buNone/>
            </a:pPr>
            <a:r>
              <a:rPr lang="en-US" altLang="en-US" dirty="0" smtClean="0"/>
              <a:t>If the patient is in respiratory distress, semi fowler is appropriate.</a:t>
            </a:r>
          </a:p>
          <a:p>
            <a:pPr marL="457200" lvl="1" indent="0">
              <a:buNone/>
            </a:pPr>
            <a:r>
              <a:rPr lang="en-US" altLang="en-US" dirty="0" smtClean="0"/>
              <a:t>Arms relaxed, feet uncrossed</a:t>
            </a:r>
          </a:p>
          <a:p>
            <a:pPr marL="457200" lvl="1" indent="0">
              <a:buNone/>
            </a:pPr>
            <a:r>
              <a:rPr lang="en-US" altLang="en-US" dirty="0" smtClean="0"/>
              <a:t>Print </a:t>
            </a:r>
            <a:r>
              <a:rPr lang="en-US" altLang="en-US" dirty="0"/>
              <a:t>a sample rhythm strip.</a:t>
            </a:r>
          </a:p>
          <a:p>
            <a:pPr lvl="1"/>
            <a:r>
              <a:rPr lang="en-US" altLang="en-US" dirty="0"/>
              <a:t>If strip shows artifact, confirm electrodes are firmly applied and cable is plugged in.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a:lnSpc>
                <a:spcPct val="85000"/>
              </a:lnSpc>
              <a:defRPr/>
            </a:pPr>
            <a:r>
              <a:rPr lang="en-US" dirty="0" smtClean="0">
                <a:cs typeface="+mj-cs"/>
              </a:rPr>
              <a:t>Heart Surgeries and Cardiac Assistive Devices </a:t>
            </a:r>
            <a:r>
              <a:rPr lang="en-US" sz="2800" b="0" dirty="0" smtClean="0">
                <a:cs typeface="+mj-cs"/>
              </a:rPr>
              <a:t>(1 of 7)</a:t>
            </a:r>
          </a:p>
        </p:txBody>
      </p:sp>
      <p:sp>
        <p:nvSpPr>
          <p:cNvPr id="70659" name="Content Placeholder 2"/>
          <p:cNvSpPr>
            <a:spLocks noGrp="1"/>
          </p:cNvSpPr>
          <p:nvPr>
            <p:ph type="body" idx="1"/>
          </p:nvPr>
        </p:nvSpPr>
        <p:spPr/>
        <p:txBody>
          <a:bodyPr rIns="228600"/>
          <a:lstStyle/>
          <a:p>
            <a:pPr>
              <a:spcBef>
                <a:spcPct val="35000"/>
              </a:spcBef>
            </a:pPr>
            <a:r>
              <a:rPr lang="en-US" altLang="en-US" dirty="0"/>
              <a:t>Many open-heart operations have been performed in the last 30 years.</a:t>
            </a:r>
          </a:p>
          <a:p>
            <a:pPr>
              <a:spcBef>
                <a:spcPct val="35000"/>
              </a:spcBef>
            </a:pPr>
            <a:r>
              <a:rPr lang="en-US" altLang="en-US" dirty="0"/>
              <a:t>Coronary artery bypass graft </a:t>
            </a:r>
          </a:p>
          <a:p>
            <a:pPr lvl="1">
              <a:spcBef>
                <a:spcPct val="35000"/>
              </a:spcBef>
            </a:pPr>
            <a:r>
              <a:rPr lang="en-US" altLang="en-US" dirty="0"/>
              <a:t>Chest or leg blood vessel is sewn from the aorta to a coronary artery beyond the point of obstruction</a:t>
            </a:r>
            <a:r>
              <a:rPr lang="en-US" altLang="en-US" dirty="0" smtClean="0"/>
              <a:t>. Large incision in chest.</a:t>
            </a:r>
            <a:endParaRPr lang="en-US" altLang="en-US" dirty="0"/>
          </a:p>
          <a:p>
            <a:pPr>
              <a:spcBef>
                <a:spcPct val="35000"/>
              </a:spcBef>
            </a:pPr>
            <a:r>
              <a:rPr lang="en-US" altLang="en-US" dirty="0" err="1"/>
              <a:t>Percutanous</a:t>
            </a:r>
            <a:r>
              <a:rPr lang="en-US" altLang="en-US" dirty="0"/>
              <a:t> transluminal coronary angioplasty </a:t>
            </a:r>
          </a:p>
          <a:p>
            <a:pPr lvl="1">
              <a:spcBef>
                <a:spcPct val="35000"/>
              </a:spcBef>
            </a:pPr>
            <a:r>
              <a:rPr lang="en-US" altLang="en-US" dirty="0"/>
              <a:t>A tiny balloon is inflated inside a narrowed coronary artery</a:t>
            </a:r>
            <a:r>
              <a:rPr lang="en-US" altLang="en-US" dirty="0" smtClean="0"/>
              <a:t>. Small incision through groin.</a:t>
            </a:r>
            <a:endParaRPr lang="en-US" alt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p:txBody>
          <a:bodyPr/>
          <a:lstStyle/>
          <a:p>
            <a:pPr>
              <a:lnSpc>
                <a:spcPct val="85000"/>
              </a:lnSpc>
              <a:defRPr/>
            </a:pPr>
            <a:r>
              <a:rPr lang="en-US" dirty="0" smtClean="0">
                <a:cs typeface="+mj-cs"/>
              </a:rPr>
              <a:t>Heart Surgeries and Cardiac Assistive Devices </a:t>
            </a:r>
            <a:r>
              <a:rPr lang="en-US" sz="2800" b="0" dirty="0" smtClean="0">
                <a:cs typeface="+mj-cs"/>
              </a:rPr>
              <a:t>(2 of 7)</a:t>
            </a:r>
          </a:p>
        </p:txBody>
      </p:sp>
      <p:sp>
        <p:nvSpPr>
          <p:cNvPr id="71683" name="Content Placeholder 2"/>
          <p:cNvSpPr>
            <a:spLocks noGrp="1"/>
          </p:cNvSpPr>
          <p:nvPr>
            <p:ph type="body" idx="1"/>
          </p:nvPr>
        </p:nvSpPr>
        <p:spPr>
          <a:xfrm>
            <a:off x="457200" y="1371600"/>
            <a:ext cx="7772400" cy="4800600"/>
          </a:xfrm>
        </p:spPr>
        <p:txBody>
          <a:bodyPr rIns="228600"/>
          <a:lstStyle/>
          <a:p>
            <a:pPr>
              <a:spcBef>
                <a:spcPct val="35000"/>
              </a:spcBef>
            </a:pPr>
            <a:r>
              <a:rPr lang="en-US" altLang="en-US" dirty="0"/>
              <a:t>Patients who have had open-heart procedures may or may not have long chest scars</a:t>
            </a:r>
            <a:r>
              <a:rPr lang="en-US" altLang="en-US" dirty="0" smtClean="0"/>
              <a:t>. Newer ”keyhole” surgical technique may not leave a long scar on the chest.</a:t>
            </a:r>
            <a:endParaRPr lang="en-US" altLang="en-US" dirty="0"/>
          </a:p>
          <a:p>
            <a:pPr>
              <a:spcBef>
                <a:spcPct val="35000"/>
              </a:spcBef>
            </a:pPr>
            <a:r>
              <a:rPr lang="en-US" altLang="en-US" dirty="0"/>
              <a:t>Treat chest pain in a patient who has had any of these procedures the same as a patient who has never had heart surgery. </a:t>
            </a:r>
          </a:p>
          <a:p>
            <a:pPr>
              <a:spcBef>
                <a:spcPct val="35000"/>
              </a:spcBef>
            </a:pPr>
            <a:r>
              <a:rPr lang="en-US" altLang="en-US" dirty="0"/>
              <a:t>Others have implanted cardiac pacemakers.</a:t>
            </a:r>
          </a:p>
          <a:p>
            <a:pPr>
              <a:spcBef>
                <a:spcPct val="35000"/>
              </a:spcBef>
            </a:pPr>
            <a:endParaRPr lang="en-US"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p:txBody>
          <a:bodyPr/>
          <a:lstStyle/>
          <a:p>
            <a:pPr>
              <a:lnSpc>
                <a:spcPct val="85000"/>
              </a:lnSpc>
              <a:defRPr/>
            </a:pPr>
            <a:r>
              <a:rPr lang="en-US" dirty="0"/>
              <a:t>Heart Surgeries and Cardiac Assistive Devices </a:t>
            </a:r>
            <a:r>
              <a:rPr lang="en-US" sz="2800" b="0" dirty="0" smtClean="0"/>
              <a:t>(3 of 7)</a:t>
            </a:r>
            <a:endParaRPr lang="en-US" sz="2800" b="0" dirty="0" smtClean="0">
              <a:cs typeface="+mj-cs"/>
            </a:endParaRPr>
          </a:p>
        </p:txBody>
      </p:sp>
      <p:sp>
        <p:nvSpPr>
          <p:cNvPr id="72707" name="Content Placeholder 2"/>
          <p:cNvSpPr>
            <a:spLocks noGrp="1"/>
          </p:cNvSpPr>
          <p:nvPr>
            <p:ph type="body" idx="1"/>
          </p:nvPr>
        </p:nvSpPr>
        <p:spPr/>
        <p:txBody>
          <a:bodyPr rIns="228600"/>
          <a:lstStyle/>
          <a:p>
            <a:pPr>
              <a:spcBef>
                <a:spcPct val="35000"/>
              </a:spcBef>
            </a:pPr>
            <a:r>
              <a:rPr lang="en-US" altLang="en-US" dirty="0"/>
              <a:t>Cardiac pacemakers</a:t>
            </a:r>
          </a:p>
          <a:p>
            <a:pPr lvl="1">
              <a:spcBef>
                <a:spcPct val="35000"/>
              </a:spcBef>
            </a:pPr>
            <a:r>
              <a:rPr lang="en-US" altLang="en-US" dirty="0"/>
              <a:t>Maintain regular cardiac rhythm and rate</a:t>
            </a:r>
          </a:p>
          <a:p>
            <a:pPr lvl="1">
              <a:spcBef>
                <a:spcPct val="35000"/>
              </a:spcBef>
            </a:pPr>
            <a:r>
              <a:rPr lang="en-US" altLang="en-US" dirty="0"/>
              <a:t>Deliver electrical impulse through wires in direct contact with the myocardium</a:t>
            </a:r>
          </a:p>
          <a:p>
            <a:pPr lvl="1">
              <a:spcBef>
                <a:spcPct val="35000"/>
              </a:spcBef>
            </a:pPr>
            <a:r>
              <a:rPr lang="en-US" altLang="en-US" dirty="0"/>
              <a:t>Implanted under a heavy muscle or fold of skin in the upper left portion of the </a:t>
            </a:r>
            <a:r>
              <a:rPr lang="en-US" altLang="en-US" dirty="0" smtClean="0"/>
              <a:t>chest</a:t>
            </a:r>
          </a:p>
          <a:p>
            <a:pPr lvl="1">
              <a:spcBef>
                <a:spcPct val="35000"/>
              </a:spcBef>
            </a:pPr>
            <a:r>
              <a:rPr lang="en-US" altLang="en-US" dirty="0">
                <a:solidFill>
                  <a:srgbClr val="FF0000"/>
                </a:solidFill>
              </a:rPr>
              <a:t>E</a:t>
            </a:r>
            <a:r>
              <a:rPr lang="en-US" altLang="en-US" dirty="0" smtClean="0">
                <a:solidFill>
                  <a:srgbClr val="FF0000"/>
                </a:solidFill>
              </a:rPr>
              <a:t>nsure </a:t>
            </a:r>
            <a:r>
              <a:rPr lang="en-US" altLang="en-US" dirty="0">
                <a:solidFill>
                  <a:srgbClr val="FF0000"/>
                </a:solidFill>
              </a:rPr>
              <a:t>that the AED pads are away from the pacemaker</a:t>
            </a:r>
            <a:endParaRPr lang="en-US" altLang="en-US"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lnSpc>
                <a:spcPct val="85000"/>
              </a:lnSpc>
              <a:defRPr/>
            </a:pPr>
            <a:r>
              <a:rPr lang="en-US" dirty="0" smtClean="0">
                <a:cs typeface="+mj-cs"/>
              </a:rPr>
              <a:t>Introduction </a:t>
            </a:r>
            <a:r>
              <a:rPr lang="en-US" sz="2800" b="0" dirty="0" smtClean="0">
                <a:cs typeface="+mj-cs"/>
              </a:rPr>
              <a:t>(1 of 3)</a:t>
            </a:r>
          </a:p>
        </p:txBody>
      </p:sp>
      <p:sp>
        <p:nvSpPr>
          <p:cNvPr id="9219" name="Content Placeholder 2"/>
          <p:cNvSpPr>
            <a:spLocks noGrp="1"/>
          </p:cNvSpPr>
          <p:nvPr>
            <p:ph type="body" idx="1"/>
          </p:nvPr>
        </p:nvSpPr>
        <p:spPr/>
        <p:txBody>
          <a:bodyPr rIns="228600"/>
          <a:lstStyle/>
          <a:p>
            <a:pPr>
              <a:spcBef>
                <a:spcPct val="35000"/>
              </a:spcBef>
            </a:pPr>
            <a:r>
              <a:rPr lang="en-US" altLang="en-US" dirty="0"/>
              <a:t>Cardiovascular disease has been the leading killer of Americans since 1900.</a:t>
            </a:r>
          </a:p>
          <a:p>
            <a:pPr>
              <a:spcBef>
                <a:spcPct val="35000"/>
              </a:spcBef>
            </a:pPr>
            <a:r>
              <a:rPr lang="en-US" altLang="en-US" dirty="0"/>
              <a:t>Accounts for 1 of every 3 deaths</a:t>
            </a:r>
            <a:endParaRPr lang="en-US" altLang="en-US" sz="32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p:txBody>
          <a:bodyPr/>
          <a:lstStyle/>
          <a:p>
            <a:pPr>
              <a:lnSpc>
                <a:spcPct val="85000"/>
              </a:lnSpc>
              <a:defRPr/>
            </a:pPr>
            <a:r>
              <a:rPr lang="en-US" dirty="0"/>
              <a:t>Heart Surgeries and Cardiac Assistive Devices </a:t>
            </a:r>
            <a:r>
              <a:rPr lang="en-US" sz="2800" b="0" dirty="0" smtClean="0"/>
              <a:t>(4 of 7)</a:t>
            </a:r>
            <a:endParaRPr lang="en-US" sz="2800" b="0" dirty="0" smtClean="0">
              <a:cs typeface="+mj-cs"/>
            </a:endParaRPr>
          </a:p>
        </p:txBody>
      </p:sp>
      <p:sp>
        <p:nvSpPr>
          <p:cNvPr id="73731" name="Content Placeholder 2"/>
          <p:cNvSpPr>
            <a:spLocks noGrp="1"/>
          </p:cNvSpPr>
          <p:nvPr>
            <p:ph type="body" idx="1"/>
          </p:nvPr>
        </p:nvSpPr>
        <p:spPr>
          <a:xfrm>
            <a:off x="3810000" y="1447800"/>
            <a:ext cx="4648200" cy="4800600"/>
          </a:xfrm>
        </p:spPr>
        <p:txBody>
          <a:bodyPr rIns="228600"/>
          <a:lstStyle/>
          <a:p>
            <a:pPr>
              <a:spcBef>
                <a:spcPct val="35000"/>
              </a:spcBef>
            </a:pPr>
            <a:r>
              <a:rPr lang="en-US" altLang="en-US"/>
              <a:t>Cardiac pacemakers (cont</a:t>
            </a:r>
            <a:r>
              <a:rPr lang="ja-JP" altLang="en-US"/>
              <a:t>’</a:t>
            </a:r>
            <a:r>
              <a:rPr lang="en-US" altLang="ja-JP"/>
              <a:t>d)</a:t>
            </a:r>
          </a:p>
          <a:p>
            <a:pPr lvl="1">
              <a:spcBef>
                <a:spcPct val="35000"/>
              </a:spcBef>
            </a:pPr>
            <a:r>
              <a:rPr lang="en-US" altLang="en-US"/>
              <a:t>This technology is very reliable.</a:t>
            </a:r>
          </a:p>
          <a:p>
            <a:pPr lvl="1">
              <a:spcBef>
                <a:spcPct val="35000"/>
              </a:spcBef>
            </a:pPr>
            <a:r>
              <a:rPr lang="en-US" altLang="en-US"/>
              <a:t>Pacemaker malfunction can cause syncope, dizziness, or weakness due to an excessively slow heart rate.</a:t>
            </a:r>
          </a:p>
          <a:p>
            <a:pPr lvl="2"/>
            <a:r>
              <a:rPr lang="en-US" altLang="en-US" sz="2400"/>
              <a:t>Transport patients promptly.</a:t>
            </a:r>
          </a:p>
        </p:txBody>
      </p:sp>
      <p:pic>
        <p:nvPicPr>
          <p:cNvPr id="7373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743200"/>
            <a:ext cx="3443288"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905000" y="4838700"/>
            <a:ext cx="2184400" cy="230188"/>
          </a:xfrm>
          <a:prstGeom prst="rect">
            <a:avLst/>
          </a:prstGeom>
        </p:spPr>
        <p:txBody>
          <a:bodyPr>
            <a:spAutoFit/>
          </a:bodyPr>
          <a:lstStyle/>
          <a:p>
            <a:pPr>
              <a:defRPr/>
            </a:pPr>
            <a:r>
              <a:rPr lang="en-IN" sz="900" dirty="0">
                <a:solidFill>
                  <a:schemeClr val="bg1"/>
                </a:solidFill>
                <a:latin typeface="+mj-lt"/>
              </a:rPr>
              <a:t>© Carolina K. Smith, MD/Shutterstock.</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a:lnSpc>
                <a:spcPct val="85000"/>
              </a:lnSpc>
              <a:defRPr/>
            </a:pPr>
            <a:r>
              <a:rPr lang="en-US" dirty="0"/>
              <a:t>Heart Surgeries and Cardiac Assistive Devices </a:t>
            </a:r>
            <a:r>
              <a:rPr lang="en-US" sz="2800" b="0" dirty="0" smtClean="0"/>
              <a:t>(5 of </a:t>
            </a:r>
            <a:r>
              <a:rPr lang="en-US" sz="2800" b="0" dirty="0"/>
              <a:t>7</a:t>
            </a:r>
            <a:r>
              <a:rPr lang="en-US" sz="2800" b="0" dirty="0" smtClean="0"/>
              <a:t>)</a:t>
            </a:r>
            <a:endParaRPr lang="en-US" sz="2800" b="0" dirty="0" smtClean="0">
              <a:cs typeface="+mj-cs"/>
            </a:endParaRPr>
          </a:p>
        </p:txBody>
      </p:sp>
      <p:sp>
        <p:nvSpPr>
          <p:cNvPr id="82947" name="Content Placeholder 2"/>
          <p:cNvSpPr>
            <a:spLocks noGrp="1"/>
          </p:cNvSpPr>
          <p:nvPr>
            <p:ph type="body" idx="1"/>
          </p:nvPr>
        </p:nvSpPr>
        <p:spPr/>
        <p:txBody>
          <a:bodyPr rIns="228600"/>
          <a:lstStyle/>
          <a:p>
            <a:pPr>
              <a:spcBef>
                <a:spcPct val="35000"/>
              </a:spcBef>
              <a:defRPr/>
            </a:pPr>
            <a:r>
              <a:rPr lang="en-US" altLang="en-US" dirty="0" smtClean="0"/>
              <a:t>Automatic implantable cardiac defibrillators </a:t>
            </a:r>
          </a:p>
          <a:p>
            <a:pPr lvl="1">
              <a:spcBef>
                <a:spcPct val="35000"/>
              </a:spcBef>
              <a:defRPr/>
            </a:pPr>
            <a:r>
              <a:rPr lang="en-US" altLang="en-US" dirty="0" smtClean="0"/>
              <a:t>Used by some patients who have survived cardiac arrest due to ventricular </a:t>
            </a:r>
            <a:r>
              <a:rPr lang="en-US" altLang="en-US" dirty="0" smtClean="0"/>
              <a:t>fibrillation</a:t>
            </a:r>
          </a:p>
          <a:p>
            <a:pPr lvl="1">
              <a:spcBef>
                <a:spcPct val="35000"/>
              </a:spcBef>
              <a:defRPr/>
            </a:pPr>
            <a:r>
              <a:rPr lang="en-US" altLang="en-US" dirty="0" smtClean="0"/>
              <a:t>Attached directly to the heart</a:t>
            </a:r>
            <a:endParaRPr lang="en-US" altLang="en-US" dirty="0" smtClean="0"/>
          </a:p>
          <a:p>
            <a:pPr lvl="1">
              <a:spcBef>
                <a:spcPct val="35000"/>
              </a:spcBef>
              <a:defRPr/>
            </a:pPr>
            <a:r>
              <a:rPr lang="en-US" altLang="en-US" dirty="0" smtClean="0"/>
              <a:t>Monitor heart rhythm and shock as needed.</a:t>
            </a:r>
          </a:p>
          <a:p>
            <a:pPr lvl="1">
              <a:spcBef>
                <a:spcPct val="35000"/>
              </a:spcBef>
              <a:defRPr/>
            </a:pPr>
            <a:r>
              <a:rPr lang="en-US" altLang="en-US" dirty="0" smtClean="0"/>
              <a:t>Treat chest pain patients with these devices like other patients having an AMI.</a:t>
            </a:r>
          </a:p>
          <a:p>
            <a:pPr lvl="1">
              <a:spcBef>
                <a:spcPct val="35000"/>
              </a:spcBef>
              <a:defRPr/>
            </a:pPr>
            <a:r>
              <a:rPr lang="en-US" altLang="en-US" dirty="0" smtClean="0"/>
              <a:t>Electricity is low; it will not affect rescuers.</a:t>
            </a:r>
          </a:p>
          <a:p>
            <a:pPr marL="457200" lvl="1" indent="0">
              <a:spcBef>
                <a:spcPct val="35000"/>
              </a:spcBef>
              <a:buFontTx/>
              <a:buNone/>
              <a:defRPr/>
            </a:pPr>
            <a:endParaRPr lang="en-US" altLang="en-US" dirty="0" smtClean="0">
              <a:solidFill>
                <a:schemeClr val="accent1"/>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altLang="en-US"/>
              <a:t>Heart Surgeries and Cardiac Assistive Devices </a:t>
            </a:r>
            <a:r>
              <a:rPr lang="en-US" altLang="en-US" sz="2800" b="0"/>
              <a:t>(6 of 7)</a:t>
            </a:r>
            <a:endParaRPr lang="en-US" altLang="en-US"/>
          </a:p>
        </p:txBody>
      </p:sp>
      <p:sp>
        <p:nvSpPr>
          <p:cNvPr id="75779" name="Content Placeholder 2"/>
          <p:cNvSpPr>
            <a:spLocks noGrp="1"/>
          </p:cNvSpPr>
          <p:nvPr>
            <p:ph idx="1"/>
          </p:nvPr>
        </p:nvSpPr>
        <p:spPr/>
        <p:txBody>
          <a:bodyPr/>
          <a:lstStyle/>
          <a:p>
            <a:r>
              <a:rPr lang="en-US" altLang="en-US"/>
              <a:t>External defibrillator vest</a:t>
            </a:r>
          </a:p>
          <a:p>
            <a:pPr lvl="1"/>
            <a:r>
              <a:rPr lang="en-US" altLang="en-US"/>
              <a:t>A vest with built-in monitoring electrodes and defibrillation pads worn by the patient. </a:t>
            </a:r>
          </a:p>
          <a:p>
            <a:pPr lvl="1"/>
            <a:r>
              <a:rPr lang="en-US" altLang="en-US"/>
              <a:t>Attached to a monitor</a:t>
            </a:r>
          </a:p>
          <a:p>
            <a:pPr lvl="1"/>
            <a:r>
              <a:rPr lang="en-US" altLang="en-US"/>
              <a:t>Uses high-energy shocks</a:t>
            </a:r>
          </a:p>
          <a:p>
            <a:pPr lvl="2"/>
            <a:r>
              <a:rPr lang="en-US" altLang="en-US"/>
              <a:t>Do not touch the patient if devices warns it is about to deliver a shock. </a:t>
            </a:r>
          </a:p>
          <a:p>
            <a:pPr lvl="1"/>
            <a:r>
              <a:rPr lang="en-US" altLang="en-US"/>
              <a:t>Vest should remain in place while CPR is being performed unless it interferes with compressions. </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altLang="en-US"/>
              <a:t>Heart Surgeries and Cardiac Assistive Devices </a:t>
            </a:r>
            <a:r>
              <a:rPr lang="en-US" altLang="en-US" sz="2800" b="0"/>
              <a:t>(7 of 7)</a:t>
            </a:r>
            <a:endParaRPr lang="en-US" altLang="en-US"/>
          </a:p>
        </p:txBody>
      </p:sp>
      <p:sp>
        <p:nvSpPr>
          <p:cNvPr id="76803" name="Content Placeholder 2"/>
          <p:cNvSpPr>
            <a:spLocks noGrp="1"/>
          </p:cNvSpPr>
          <p:nvPr>
            <p:ph idx="1"/>
          </p:nvPr>
        </p:nvSpPr>
        <p:spPr/>
        <p:txBody>
          <a:bodyPr/>
          <a:lstStyle/>
          <a:p>
            <a:r>
              <a:rPr lang="en-US" altLang="en-US"/>
              <a:t>Left ventricular assist devices (LVADs)</a:t>
            </a:r>
          </a:p>
          <a:p>
            <a:pPr lvl="1"/>
            <a:r>
              <a:rPr lang="en-US" altLang="en-US"/>
              <a:t>Used to enhance the pumping of the left ventricle.</a:t>
            </a:r>
          </a:p>
          <a:p>
            <a:pPr lvl="1"/>
            <a:r>
              <a:rPr lang="en-US" altLang="en-US"/>
              <a:t>May be pulsatile or continuous</a:t>
            </a:r>
          </a:p>
          <a:p>
            <a:pPr lvl="1"/>
            <a:r>
              <a:rPr lang="en-US" altLang="en-US"/>
              <a:t>The patient or family can tell you more about the device. </a:t>
            </a:r>
          </a:p>
          <a:p>
            <a:pPr lvl="1"/>
            <a:r>
              <a:rPr lang="en-US" altLang="en-US"/>
              <a:t>Transport all supplies and battery packs with the patient. </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pPr>
              <a:lnSpc>
                <a:spcPct val="85000"/>
              </a:lnSpc>
              <a:defRPr/>
            </a:pPr>
            <a:r>
              <a:rPr lang="en-US" dirty="0" smtClean="0">
                <a:cs typeface="+mj-cs"/>
              </a:rPr>
              <a:t>Cardiac Arrest</a:t>
            </a:r>
          </a:p>
        </p:txBody>
      </p:sp>
      <p:sp>
        <p:nvSpPr>
          <p:cNvPr id="77827" name="Content Placeholder 2"/>
          <p:cNvSpPr>
            <a:spLocks noGrp="1"/>
          </p:cNvSpPr>
          <p:nvPr>
            <p:ph type="body" idx="1"/>
          </p:nvPr>
        </p:nvSpPr>
        <p:spPr/>
        <p:txBody>
          <a:bodyPr rIns="228600"/>
          <a:lstStyle/>
          <a:p>
            <a:pPr>
              <a:spcBef>
                <a:spcPct val="35000"/>
              </a:spcBef>
            </a:pPr>
            <a:r>
              <a:rPr lang="en-US" altLang="en-US"/>
              <a:t>The complete cessation of cardiac activity</a:t>
            </a:r>
          </a:p>
          <a:p>
            <a:pPr>
              <a:spcBef>
                <a:spcPct val="35000"/>
              </a:spcBef>
            </a:pPr>
            <a:r>
              <a:rPr lang="en-US" altLang="en-US"/>
              <a:t>Absence of a carotid pulse</a:t>
            </a:r>
          </a:p>
          <a:p>
            <a:pPr>
              <a:spcBef>
                <a:spcPct val="35000"/>
              </a:spcBef>
            </a:pPr>
            <a:r>
              <a:rPr lang="en-US" altLang="en-US"/>
              <a:t>Was terminal before CPR and external defibrillation were developed in the 1960s</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762000" y="152400"/>
            <a:ext cx="7772400" cy="914400"/>
          </a:xfrm>
        </p:spPr>
        <p:txBody>
          <a:bodyPr/>
          <a:lstStyle/>
          <a:p>
            <a:pPr>
              <a:lnSpc>
                <a:spcPct val="85000"/>
              </a:lnSpc>
              <a:defRPr/>
            </a:pPr>
            <a:r>
              <a:rPr lang="en-US" dirty="0" smtClean="0">
                <a:cs typeface="+mj-cs"/>
              </a:rPr>
              <a:t>Automated External Defibrillation </a:t>
            </a:r>
            <a:r>
              <a:rPr lang="en-US" sz="2800" b="0" dirty="0" smtClean="0">
                <a:cs typeface="+mj-cs"/>
              </a:rPr>
              <a:t>(1 of 11)</a:t>
            </a:r>
          </a:p>
        </p:txBody>
      </p:sp>
      <p:sp>
        <p:nvSpPr>
          <p:cNvPr id="78851" name="Content Placeholder 2"/>
          <p:cNvSpPr>
            <a:spLocks noGrp="1"/>
          </p:cNvSpPr>
          <p:nvPr>
            <p:ph type="body" idx="1"/>
          </p:nvPr>
        </p:nvSpPr>
        <p:spPr>
          <a:xfrm>
            <a:off x="4572000" y="1447800"/>
            <a:ext cx="3886200" cy="4800600"/>
          </a:xfrm>
        </p:spPr>
        <p:txBody>
          <a:bodyPr rIns="228600"/>
          <a:lstStyle/>
          <a:p>
            <a:pPr>
              <a:spcBef>
                <a:spcPct val="35000"/>
              </a:spcBef>
            </a:pPr>
            <a:r>
              <a:rPr lang="en-US" altLang="en-US"/>
              <a:t>Analyzes electrical signals from heart</a:t>
            </a:r>
          </a:p>
          <a:p>
            <a:pPr lvl="1">
              <a:spcBef>
                <a:spcPct val="35000"/>
              </a:spcBef>
            </a:pPr>
            <a:r>
              <a:rPr lang="en-US" altLang="en-US"/>
              <a:t>Identifies ventricular fibrillation</a:t>
            </a:r>
          </a:p>
          <a:p>
            <a:pPr lvl="1">
              <a:spcBef>
                <a:spcPct val="35000"/>
              </a:spcBef>
            </a:pPr>
            <a:r>
              <a:rPr lang="en-US" altLang="en-US"/>
              <a:t>Administers shock to heart when needed</a:t>
            </a:r>
          </a:p>
        </p:txBody>
      </p:sp>
      <p:pic>
        <p:nvPicPr>
          <p:cNvPr id="7885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828800"/>
            <a:ext cx="38608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949575" y="5157788"/>
            <a:ext cx="1647825" cy="231775"/>
          </a:xfrm>
          <a:prstGeom prst="rect">
            <a:avLst/>
          </a:prstGeom>
        </p:spPr>
        <p:txBody>
          <a:bodyPr>
            <a:spAutoFit/>
          </a:bodyPr>
          <a:lstStyle/>
          <a:p>
            <a:pP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pPr>
              <a:lnSpc>
                <a:spcPct val="85000"/>
              </a:lnSpc>
              <a:defRPr/>
            </a:pPr>
            <a:r>
              <a:rPr lang="en-US" dirty="0" smtClean="0">
                <a:cs typeface="+mj-cs"/>
              </a:rPr>
              <a:t>Automated External Defibrillation </a:t>
            </a:r>
            <a:r>
              <a:rPr lang="en-US" sz="2800" b="0" dirty="0" smtClean="0">
                <a:cs typeface="+mj-cs"/>
              </a:rPr>
              <a:t>(2 of 11)</a:t>
            </a:r>
          </a:p>
        </p:txBody>
      </p:sp>
      <p:sp>
        <p:nvSpPr>
          <p:cNvPr id="79875" name="Content Placeholder 2"/>
          <p:cNvSpPr>
            <a:spLocks noGrp="1"/>
          </p:cNvSpPr>
          <p:nvPr>
            <p:ph type="body" idx="1"/>
          </p:nvPr>
        </p:nvSpPr>
        <p:spPr>
          <a:xfrm>
            <a:off x="4038600" y="1447800"/>
            <a:ext cx="4419600" cy="4800600"/>
          </a:xfrm>
        </p:spPr>
        <p:txBody>
          <a:bodyPr rIns="228600"/>
          <a:lstStyle/>
          <a:p>
            <a:pPr>
              <a:spcBef>
                <a:spcPct val="35000"/>
              </a:spcBef>
            </a:pPr>
            <a:r>
              <a:rPr lang="en-US" altLang="en-US"/>
              <a:t>AED models:</a:t>
            </a:r>
          </a:p>
          <a:p>
            <a:pPr lvl="1">
              <a:spcBef>
                <a:spcPct val="35000"/>
              </a:spcBef>
            </a:pPr>
            <a:r>
              <a:rPr lang="en-US" altLang="en-US" sz="2200"/>
              <a:t>All require some operator interaction</a:t>
            </a:r>
            <a:r>
              <a:rPr lang="en-US" altLang="en-US" sz="2100"/>
              <a:t>.</a:t>
            </a:r>
          </a:p>
          <a:p>
            <a:pPr lvl="1">
              <a:spcBef>
                <a:spcPct val="35000"/>
              </a:spcBef>
            </a:pPr>
            <a:r>
              <a:rPr lang="en-US" altLang="en-US" sz="2200"/>
              <a:t>Most have a computer voice synthesizer advising steps to take.</a:t>
            </a:r>
          </a:p>
          <a:p>
            <a:pPr lvl="1">
              <a:spcBef>
                <a:spcPct val="35000"/>
              </a:spcBef>
            </a:pPr>
            <a:r>
              <a:rPr lang="en-US" altLang="en-US" sz="2200"/>
              <a:t>Most are semiautomated.</a:t>
            </a:r>
          </a:p>
          <a:p>
            <a:pPr lvl="1">
              <a:spcBef>
                <a:spcPct val="35000"/>
              </a:spcBef>
            </a:pPr>
            <a:endParaRPr lang="en-US" altLang="en-US" sz="2200" b="1"/>
          </a:p>
        </p:txBody>
      </p:sp>
      <p:pic>
        <p:nvPicPr>
          <p:cNvPr id="7987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828800"/>
            <a:ext cx="3455988"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184400" y="4140200"/>
            <a:ext cx="1892300" cy="230188"/>
          </a:xfrm>
          <a:prstGeom prst="rect">
            <a:avLst/>
          </a:prstGeom>
        </p:spPr>
        <p:txBody>
          <a:bodyPr wrap="none">
            <a:spAutoFit/>
          </a:bodyPr>
          <a:lstStyle/>
          <a:p>
            <a:pPr>
              <a:defRPr/>
            </a:pPr>
            <a:r>
              <a:rPr lang="en-IN" sz="900" dirty="0">
                <a:solidFill>
                  <a:schemeClr val="bg1"/>
                </a:solidFill>
                <a:latin typeface="+mj-lt"/>
              </a:rPr>
              <a:t>© Photographee.eu/Shutterstock.</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p:nvPr>
        </p:nvSpPr>
        <p:spPr/>
        <p:txBody>
          <a:bodyPr/>
          <a:lstStyle/>
          <a:p>
            <a:pPr>
              <a:lnSpc>
                <a:spcPct val="85000"/>
              </a:lnSpc>
              <a:defRPr/>
            </a:pPr>
            <a:r>
              <a:rPr lang="en-US" dirty="0" smtClean="0">
                <a:cs typeface="+mj-cs"/>
              </a:rPr>
              <a:t>Automated External Defibrillation </a:t>
            </a:r>
            <a:r>
              <a:rPr lang="en-US" sz="2800" b="0" dirty="0" smtClean="0">
                <a:cs typeface="+mj-cs"/>
              </a:rPr>
              <a:t>(3 of 11)</a:t>
            </a:r>
          </a:p>
        </p:txBody>
      </p:sp>
      <p:sp>
        <p:nvSpPr>
          <p:cNvPr id="80899" name="Content Placeholder 2"/>
          <p:cNvSpPr>
            <a:spLocks noGrp="1"/>
          </p:cNvSpPr>
          <p:nvPr>
            <p:ph type="body" idx="1"/>
          </p:nvPr>
        </p:nvSpPr>
        <p:spPr/>
        <p:txBody>
          <a:bodyPr rIns="228600"/>
          <a:lstStyle/>
          <a:p>
            <a:pPr>
              <a:spcBef>
                <a:spcPct val="35000"/>
              </a:spcBef>
            </a:pPr>
            <a:r>
              <a:rPr lang="en-US" altLang="en-US" dirty="0"/>
              <a:t>Advantages of AED use:</a:t>
            </a:r>
          </a:p>
          <a:p>
            <a:pPr lvl="1">
              <a:spcBef>
                <a:spcPct val="35000"/>
              </a:spcBef>
            </a:pPr>
            <a:r>
              <a:rPr lang="en-US" altLang="en-US" dirty="0">
                <a:solidFill>
                  <a:srgbClr val="FF0000"/>
                </a:solidFill>
              </a:rPr>
              <a:t>Quick delivery of shock</a:t>
            </a:r>
          </a:p>
          <a:p>
            <a:pPr lvl="1">
              <a:spcBef>
                <a:spcPct val="35000"/>
              </a:spcBef>
            </a:pPr>
            <a:r>
              <a:rPr lang="en-US" altLang="en-US" dirty="0">
                <a:solidFill>
                  <a:srgbClr val="FF0000"/>
                </a:solidFill>
              </a:rPr>
              <a:t>Easy to operate</a:t>
            </a:r>
          </a:p>
          <a:p>
            <a:pPr lvl="1">
              <a:spcBef>
                <a:spcPct val="35000"/>
              </a:spcBef>
            </a:pPr>
            <a:r>
              <a:rPr lang="en-US" altLang="en-US" dirty="0">
                <a:solidFill>
                  <a:srgbClr val="FF0000"/>
                </a:solidFill>
              </a:rPr>
              <a:t>ALS providers do not need to be on scene</a:t>
            </a:r>
          </a:p>
          <a:p>
            <a:pPr lvl="1">
              <a:spcBef>
                <a:spcPct val="35000"/>
              </a:spcBef>
            </a:pPr>
            <a:r>
              <a:rPr lang="en-US" altLang="en-US" dirty="0"/>
              <a:t>Remote, adhesive pads safe to use</a:t>
            </a:r>
          </a:p>
          <a:p>
            <a:pPr lvl="1">
              <a:spcBef>
                <a:spcPct val="35000"/>
              </a:spcBef>
            </a:pPr>
            <a:r>
              <a:rPr lang="en-US" altLang="en-US" dirty="0"/>
              <a:t>Larger pad area = more efficient shocks</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p:txBody>
          <a:bodyPr/>
          <a:lstStyle/>
          <a:p>
            <a:pPr>
              <a:lnSpc>
                <a:spcPct val="85000"/>
              </a:lnSpc>
              <a:defRPr/>
            </a:pPr>
            <a:r>
              <a:rPr lang="en-US" dirty="0" smtClean="0">
                <a:cs typeface="+mj-cs"/>
              </a:rPr>
              <a:t>Automated External Defibrillation </a:t>
            </a:r>
            <a:r>
              <a:rPr lang="en-US" sz="2800" b="0" dirty="0" smtClean="0">
                <a:cs typeface="+mj-cs"/>
              </a:rPr>
              <a:t>(4 of 11)</a:t>
            </a:r>
          </a:p>
        </p:txBody>
      </p:sp>
      <p:sp>
        <p:nvSpPr>
          <p:cNvPr id="81923" name="Content Placeholder 2"/>
          <p:cNvSpPr>
            <a:spLocks noGrp="1"/>
          </p:cNvSpPr>
          <p:nvPr>
            <p:ph type="body" idx="1"/>
          </p:nvPr>
        </p:nvSpPr>
        <p:spPr/>
        <p:txBody>
          <a:bodyPr rIns="228600"/>
          <a:lstStyle/>
          <a:p>
            <a:pPr>
              <a:spcBef>
                <a:spcPct val="35000"/>
              </a:spcBef>
            </a:pPr>
            <a:r>
              <a:rPr lang="en-US" altLang="en-US" dirty="0"/>
              <a:t>Other considerations</a:t>
            </a:r>
          </a:p>
          <a:p>
            <a:pPr lvl="1">
              <a:spcBef>
                <a:spcPct val="35000"/>
              </a:spcBef>
            </a:pPr>
            <a:r>
              <a:rPr lang="en-US" altLang="en-US" dirty="0"/>
              <a:t>Though all cardiac arrest patients should be analyzed, not all require shock.</a:t>
            </a:r>
          </a:p>
          <a:p>
            <a:pPr lvl="1">
              <a:spcBef>
                <a:spcPct val="35000"/>
              </a:spcBef>
            </a:pPr>
            <a:r>
              <a:rPr lang="en-US" altLang="en-US" dirty="0"/>
              <a:t>All patients in cardiac arrest should be analyzed with an AED.</a:t>
            </a:r>
          </a:p>
          <a:p>
            <a:pPr lvl="1">
              <a:spcBef>
                <a:spcPct val="35000"/>
              </a:spcBef>
            </a:pPr>
            <a:r>
              <a:rPr lang="en-US" altLang="en-US" dirty="0"/>
              <a:t>Asystole (</a:t>
            </a:r>
            <a:r>
              <a:rPr lang="en-US" altLang="en-US" dirty="0" err="1"/>
              <a:t>flatline</a:t>
            </a:r>
            <a:r>
              <a:rPr lang="en-US" altLang="en-US" dirty="0"/>
              <a:t>) = no electrical activity</a:t>
            </a:r>
          </a:p>
          <a:p>
            <a:pPr lvl="1">
              <a:spcBef>
                <a:spcPct val="35000"/>
              </a:spcBef>
            </a:pPr>
            <a:r>
              <a:rPr lang="en-US" altLang="en-US" dirty="0"/>
              <a:t>Pulseless electrical activity usually refers to a state of cardiac arrest.</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p:cNvSpPr>
            <a:spLocks noGrp="1"/>
          </p:cNvSpPr>
          <p:nvPr>
            <p:ph type="title"/>
          </p:nvPr>
        </p:nvSpPr>
        <p:spPr/>
        <p:txBody>
          <a:bodyPr/>
          <a:lstStyle/>
          <a:p>
            <a:pPr>
              <a:lnSpc>
                <a:spcPct val="85000"/>
              </a:lnSpc>
              <a:defRPr/>
            </a:pPr>
            <a:r>
              <a:rPr lang="en-US" dirty="0" smtClean="0">
                <a:cs typeface="+mj-cs"/>
              </a:rPr>
              <a:t>Automated External Defibrillation </a:t>
            </a:r>
            <a:r>
              <a:rPr lang="en-US" sz="2800" b="0" dirty="0" smtClean="0">
                <a:cs typeface="+mj-cs"/>
              </a:rPr>
              <a:t>(5 of 11)</a:t>
            </a:r>
          </a:p>
        </p:txBody>
      </p:sp>
      <p:sp>
        <p:nvSpPr>
          <p:cNvPr id="93187" name="Content Placeholder 2"/>
          <p:cNvSpPr>
            <a:spLocks noGrp="1"/>
          </p:cNvSpPr>
          <p:nvPr>
            <p:ph type="body" idx="1"/>
          </p:nvPr>
        </p:nvSpPr>
        <p:spPr/>
        <p:txBody>
          <a:bodyPr rIns="228600"/>
          <a:lstStyle/>
          <a:p>
            <a:pPr>
              <a:spcBef>
                <a:spcPct val="35000"/>
              </a:spcBef>
              <a:defRPr/>
            </a:pPr>
            <a:r>
              <a:rPr lang="en-US" altLang="en-US" dirty="0" smtClean="0"/>
              <a:t>Early defibrillation</a:t>
            </a:r>
          </a:p>
          <a:p>
            <a:pPr lvl="1">
              <a:spcBef>
                <a:spcPct val="35000"/>
              </a:spcBef>
              <a:defRPr/>
            </a:pPr>
            <a:r>
              <a:rPr lang="en-US" altLang="en-US" dirty="0" smtClean="0"/>
              <a:t>Few cardiac arrest patients survive outside a hospital without a rapid sequence of events.</a:t>
            </a:r>
          </a:p>
          <a:p>
            <a:pPr lvl="1">
              <a:spcBef>
                <a:spcPct val="35000"/>
              </a:spcBef>
              <a:defRPr/>
            </a:pPr>
            <a:r>
              <a:rPr lang="en-US" altLang="en-US" dirty="0" smtClean="0"/>
              <a:t>Chain of survival:</a:t>
            </a:r>
          </a:p>
          <a:p>
            <a:pPr lvl="2">
              <a:defRPr/>
            </a:pPr>
            <a:r>
              <a:rPr lang="en-US" altLang="en-US" sz="2400" dirty="0" smtClean="0"/>
              <a:t>Early recognition and activation of EMS</a:t>
            </a:r>
          </a:p>
          <a:p>
            <a:pPr lvl="2">
              <a:defRPr/>
            </a:pPr>
            <a:r>
              <a:rPr lang="en-US" altLang="en-US" sz="2400" dirty="0" smtClean="0"/>
              <a:t>Immediate bystander </a:t>
            </a:r>
            <a:r>
              <a:rPr lang="en-US" altLang="en-US" sz="2400" dirty="0" smtClean="0"/>
              <a:t>CPR </a:t>
            </a:r>
            <a:r>
              <a:rPr lang="en-US" altLang="en-US" sz="2400" b="1" dirty="0" err="1" smtClean="0">
                <a:solidFill>
                  <a:srgbClr val="FF0000"/>
                </a:solidFill>
                <a:latin typeface="Times New Roman" charset="0"/>
                <a:ea typeface="MS PGothic" charset="-128"/>
              </a:rPr>
              <a:t>CPR</a:t>
            </a:r>
            <a:r>
              <a:rPr lang="en-US" altLang="en-US" sz="2400" b="1" dirty="0" smtClean="0">
                <a:solidFill>
                  <a:srgbClr val="FF0000"/>
                </a:solidFill>
                <a:latin typeface="Times New Roman" charset="0"/>
                <a:ea typeface="MS PGothic" charset="-128"/>
              </a:rPr>
              <a:t> </a:t>
            </a:r>
            <a:r>
              <a:rPr lang="en-US" altLang="en-US" sz="2400" b="1" dirty="0">
                <a:solidFill>
                  <a:srgbClr val="FF0000"/>
                </a:solidFill>
                <a:latin typeface="Times New Roman" charset="0"/>
                <a:ea typeface="MS PGothic" charset="-128"/>
              </a:rPr>
              <a:t>is performed in the first 2-3 </a:t>
            </a:r>
            <a:r>
              <a:rPr lang="en-US" altLang="en-US" sz="2400" b="1" dirty="0" smtClean="0">
                <a:solidFill>
                  <a:srgbClr val="FF0000"/>
                </a:solidFill>
                <a:latin typeface="Times New Roman" charset="0"/>
                <a:ea typeface="MS PGothic" charset="-128"/>
              </a:rPr>
              <a:t>minutes</a:t>
            </a:r>
            <a:endParaRPr lang="en-US" altLang="en-US" sz="2400" dirty="0" smtClean="0"/>
          </a:p>
          <a:p>
            <a:pPr lvl="2">
              <a:defRPr/>
            </a:pPr>
            <a:r>
              <a:rPr lang="en-US" altLang="en-US" sz="2400" dirty="0" smtClean="0"/>
              <a:t>Rapid defibrillation</a:t>
            </a:r>
            <a:r>
              <a:rPr lang="en-US" altLang="en-US" sz="2400" b="1" dirty="0">
                <a:solidFill>
                  <a:srgbClr val="FF0000"/>
                </a:solidFill>
                <a:latin typeface="Times New Roman" charset="0"/>
                <a:ea typeface="MS PGothic" charset="-128"/>
              </a:rPr>
              <a:t> </a:t>
            </a:r>
            <a:endParaRPr lang="en-US" altLang="en-US" sz="2400" b="1" dirty="0" smtClean="0">
              <a:solidFill>
                <a:srgbClr val="FF0000"/>
              </a:solidFill>
              <a:latin typeface="Times New Roman" charset="0"/>
              <a:ea typeface="MS PGothic" charset="-128"/>
            </a:endParaRPr>
          </a:p>
          <a:p>
            <a:pPr lvl="2">
              <a:defRPr/>
            </a:pPr>
            <a:r>
              <a:rPr lang="en-US" altLang="en-US" sz="2400" dirty="0" smtClean="0"/>
              <a:t>Basic </a:t>
            </a:r>
            <a:r>
              <a:rPr lang="en-US" altLang="en-US" sz="2400" dirty="0" smtClean="0"/>
              <a:t>and advanced EMS</a:t>
            </a:r>
          </a:p>
          <a:p>
            <a:pPr lvl="2">
              <a:defRPr/>
            </a:pPr>
            <a:r>
              <a:rPr lang="en-US" altLang="en-US" sz="2400" dirty="0" smtClean="0"/>
              <a:t>ALS and postarrest care</a:t>
            </a:r>
          </a:p>
          <a:p>
            <a:pPr marL="914400" lvl="2" indent="0">
              <a:buFontTx/>
              <a:buNone/>
              <a:defRPr/>
            </a:pPr>
            <a:endParaRPr lang="en-US" altLang="en-US" sz="2400" b="1"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lnSpc>
                <a:spcPct val="85000"/>
              </a:lnSpc>
              <a:defRPr/>
            </a:pPr>
            <a:r>
              <a:rPr lang="en-US" dirty="0" smtClean="0">
                <a:cs typeface="+mj-cs"/>
              </a:rPr>
              <a:t>Introduction </a:t>
            </a:r>
            <a:r>
              <a:rPr lang="en-US" sz="2800" b="0" dirty="0" smtClean="0">
                <a:cs typeface="+mj-cs"/>
              </a:rPr>
              <a:t>(2 of 3)</a:t>
            </a:r>
          </a:p>
        </p:txBody>
      </p:sp>
      <p:sp>
        <p:nvSpPr>
          <p:cNvPr id="10243" name="Content Placeholder 2"/>
          <p:cNvSpPr>
            <a:spLocks noGrp="1"/>
          </p:cNvSpPr>
          <p:nvPr>
            <p:ph type="body" idx="1"/>
          </p:nvPr>
        </p:nvSpPr>
        <p:spPr/>
        <p:txBody>
          <a:bodyPr rIns="228600"/>
          <a:lstStyle/>
          <a:p>
            <a:pPr>
              <a:spcBef>
                <a:spcPct val="35000"/>
              </a:spcBef>
              <a:defRPr/>
            </a:pPr>
            <a:r>
              <a:rPr lang="en-US" altLang="en-US" dirty="0" smtClean="0"/>
              <a:t>EMS can help reduce deaths by:  </a:t>
            </a:r>
          </a:p>
          <a:p>
            <a:pPr lvl="1">
              <a:spcBef>
                <a:spcPct val="35000"/>
              </a:spcBef>
              <a:defRPr/>
            </a:pPr>
            <a:r>
              <a:rPr lang="en-US" altLang="en-US" dirty="0" smtClean="0"/>
              <a:t>Encouraging healthy lifestyle</a:t>
            </a:r>
          </a:p>
          <a:p>
            <a:pPr lvl="1">
              <a:spcBef>
                <a:spcPct val="35000"/>
              </a:spcBef>
              <a:defRPr/>
            </a:pPr>
            <a:r>
              <a:rPr lang="en-US" altLang="en-US" dirty="0" smtClean="0"/>
              <a:t>Early access to medical care</a:t>
            </a:r>
          </a:p>
          <a:p>
            <a:pPr lvl="1">
              <a:spcBef>
                <a:spcPct val="35000"/>
              </a:spcBef>
              <a:defRPr/>
            </a:pPr>
            <a:r>
              <a:rPr lang="en-US" altLang="en-US" dirty="0" smtClean="0"/>
              <a:t>More CPR training of laypeople</a:t>
            </a:r>
          </a:p>
          <a:p>
            <a:pPr lvl="1">
              <a:spcBef>
                <a:spcPct val="35000"/>
              </a:spcBef>
              <a:defRPr/>
            </a:pPr>
            <a:r>
              <a:rPr lang="en-US" altLang="en-US" dirty="0" smtClean="0"/>
              <a:t>Increased use of evolving technology in dispatch and cardiac arrest response</a:t>
            </a:r>
          </a:p>
          <a:p>
            <a:pPr marL="457200" lvl="1" indent="0">
              <a:spcBef>
                <a:spcPct val="35000"/>
              </a:spcBef>
              <a:buFontTx/>
              <a:buNone/>
              <a:defRPr/>
            </a:pPr>
            <a:endParaRPr lang="en-US" altLang="en-US" b="1" dirty="0" smtClean="0">
              <a:solidFill>
                <a:srgbClr val="FF0000"/>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title"/>
          </p:nvPr>
        </p:nvSpPr>
        <p:spPr/>
        <p:txBody>
          <a:bodyPr/>
          <a:lstStyle/>
          <a:p>
            <a:pPr>
              <a:lnSpc>
                <a:spcPct val="85000"/>
              </a:lnSpc>
              <a:defRPr/>
            </a:pPr>
            <a:r>
              <a:rPr lang="en-US" dirty="0" smtClean="0">
                <a:cs typeface="+mj-cs"/>
              </a:rPr>
              <a:t>Automated External Defibrillation </a:t>
            </a:r>
            <a:r>
              <a:rPr lang="en-US" sz="2800" b="0" dirty="0" smtClean="0">
                <a:cs typeface="+mj-cs"/>
              </a:rPr>
              <a:t>(6 of 11)</a:t>
            </a:r>
          </a:p>
        </p:txBody>
      </p:sp>
      <p:pic>
        <p:nvPicPr>
          <p:cNvPr id="83971"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362200"/>
            <a:ext cx="7100888" cy="226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4610100" y="4648200"/>
            <a:ext cx="3657600" cy="230188"/>
          </a:xfrm>
          <a:prstGeom prst="rect">
            <a:avLst/>
          </a:prstGeom>
        </p:spPr>
        <p:txBody>
          <a:bodyPr>
            <a:spAutoFit/>
          </a:bodyPr>
          <a:lstStyle/>
          <a:p>
            <a:pPr algn="l">
              <a:defRPr/>
            </a:pPr>
            <a:r>
              <a:rPr lang="en-IN" sz="900" dirty="0">
                <a:solidFill>
                  <a:schemeClr val="bg1"/>
                </a:solidFill>
                <a:latin typeface="+mj-lt"/>
              </a:rPr>
              <a:t>© Jones &amp; Bartlett Learning. Data from American Heart Association.</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p:txBody>
          <a:bodyPr/>
          <a:lstStyle/>
          <a:p>
            <a:pPr>
              <a:lnSpc>
                <a:spcPct val="85000"/>
              </a:lnSpc>
              <a:defRPr/>
            </a:pPr>
            <a:r>
              <a:rPr lang="en-US" dirty="0" smtClean="0">
                <a:cs typeface="+mj-cs"/>
              </a:rPr>
              <a:t>Automated External Defibrillation </a:t>
            </a:r>
            <a:r>
              <a:rPr lang="en-US" sz="2800" b="0" dirty="0" smtClean="0">
                <a:cs typeface="+mj-cs"/>
              </a:rPr>
              <a:t>(7 of 11)</a:t>
            </a:r>
          </a:p>
        </p:txBody>
      </p:sp>
      <p:sp>
        <p:nvSpPr>
          <p:cNvPr id="84995" name="Content Placeholder 2"/>
          <p:cNvSpPr>
            <a:spLocks noGrp="1"/>
          </p:cNvSpPr>
          <p:nvPr>
            <p:ph type="body" idx="1"/>
          </p:nvPr>
        </p:nvSpPr>
        <p:spPr/>
        <p:txBody>
          <a:bodyPr rIns="228600"/>
          <a:lstStyle/>
          <a:p>
            <a:pPr>
              <a:spcBef>
                <a:spcPct val="35000"/>
              </a:spcBef>
            </a:pPr>
            <a:r>
              <a:rPr lang="en-US" altLang="en-US"/>
              <a:t>Early defibrillation (cont</a:t>
            </a:r>
            <a:r>
              <a:rPr lang="ja-JP" altLang="en-US"/>
              <a:t>’</a:t>
            </a:r>
            <a:r>
              <a:rPr lang="en-US" altLang="ja-JP"/>
              <a:t>d)</a:t>
            </a:r>
          </a:p>
          <a:p>
            <a:pPr lvl="1">
              <a:spcBef>
                <a:spcPct val="35000"/>
              </a:spcBef>
            </a:pPr>
            <a:r>
              <a:rPr lang="en-US" altLang="en-US"/>
              <a:t>CPR prolongs period during which defibrillation can be effective.</a:t>
            </a:r>
          </a:p>
          <a:p>
            <a:pPr lvl="1">
              <a:spcBef>
                <a:spcPct val="35000"/>
              </a:spcBef>
            </a:pPr>
            <a:r>
              <a:rPr lang="en-US" altLang="en-US"/>
              <a:t>Has resuscitated patients with cardiac arrest from ventricular fibrillation</a:t>
            </a:r>
          </a:p>
          <a:p>
            <a:pPr lvl="1">
              <a:spcBef>
                <a:spcPct val="35000"/>
              </a:spcBef>
            </a:pPr>
            <a:r>
              <a:rPr lang="en-US" altLang="en-US"/>
              <a:t>Nontraditional first responders are being trained in AED use.</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US" altLang="en-US"/>
              <a:t>Automated External Defibrillation </a:t>
            </a:r>
            <a:r>
              <a:rPr lang="en-US" altLang="en-US" sz="2800"/>
              <a:t>(8 of 11)</a:t>
            </a:r>
            <a:endParaRPr lang="en-US" altLang="en-US"/>
          </a:p>
        </p:txBody>
      </p:sp>
      <p:sp>
        <p:nvSpPr>
          <p:cNvPr id="86019" name="Content Placeholder 2"/>
          <p:cNvSpPr>
            <a:spLocks noGrp="1"/>
          </p:cNvSpPr>
          <p:nvPr>
            <p:ph idx="1"/>
          </p:nvPr>
        </p:nvSpPr>
        <p:spPr/>
        <p:txBody>
          <a:bodyPr/>
          <a:lstStyle/>
          <a:p>
            <a:r>
              <a:rPr lang="en-US" altLang="en-US"/>
              <a:t>ALS and postarrest care</a:t>
            </a:r>
          </a:p>
          <a:p>
            <a:pPr lvl="1"/>
            <a:r>
              <a:rPr lang="en-US" altLang="en-US"/>
              <a:t>Continue ventilation.</a:t>
            </a:r>
          </a:p>
          <a:p>
            <a:pPr lvl="1"/>
            <a:r>
              <a:rPr lang="en-US" altLang="en-US"/>
              <a:t>Maintain oxygen saturation.</a:t>
            </a:r>
          </a:p>
          <a:p>
            <a:pPr lvl="1"/>
            <a:r>
              <a:rPr lang="en-US" altLang="en-US"/>
              <a:t>Assure blood pressure &gt;90 mm Hg.</a:t>
            </a:r>
          </a:p>
          <a:p>
            <a:pPr lvl="1"/>
            <a:r>
              <a:rPr lang="en-US" altLang="en-US"/>
              <a:t>Maintain glucose levels.</a:t>
            </a:r>
          </a:p>
          <a:p>
            <a:pPr lvl="1"/>
            <a:r>
              <a:rPr lang="en-US" altLang="en-US"/>
              <a:t>Rapid transport to appropriate hospital</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p:txBody>
          <a:bodyPr/>
          <a:lstStyle/>
          <a:p>
            <a:pPr>
              <a:lnSpc>
                <a:spcPct val="85000"/>
              </a:lnSpc>
              <a:defRPr/>
            </a:pPr>
            <a:r>
              <a:rPr lang="en-US" dirty="0" smtClean="0">
                <a:cs typeface="+mj-cs"/>
              </a:rPr>
              <a:t>Automated External Defibrillation </a:t>
            </a:r>
            <a:r>
              <a:rPr lang="en-US" sz="2800" b="0" dirty="0" smtClean="0">
                <a:cs typeface="+mj-cs"/>
              </a:rPr>
              <a:t>(9 of 11)</a:t>
            </a:r>
          </a:p>
        </p:txBody>
      </p:sp>
      <p:sp>
        <p:nvSpPr>
          <p:cNvPr id="87043" name="Content Placeholder 2"/>
          <p:cNvSpPr>
            <a:spLocks noGrp="1"/>
          </p:cNvSpPr>
          <p:nvPr>
            <p:ph type="body" idx="1"/>
          </p:nvPr>
        </p:nvSpPr>
        <p:spPr/>
        <p:txBody>
          <a:bodyPr rIns="228600"/>
          <a:lstStyle/>
          <a:p>
            <a:pPr>
              <a:spcBef>
                <a:spcPct val="35000"/>
              </a:spcBef>
            </a:pPr>
            <a:r>
              <a:rPr lang="en-US" altLang="en-US" dirty="0"/>
              <a:t>Integrating the AED and CPR</a:t>
            </a:r>
          </a:p>
          <a:p>
            <a:pPr lvl="1">
              <a:spcBef>
                <a:spcPct val="35000"/>
              </a:spcBef>
            </a:pPr>
            <a:r>
              <a:rPr lang="en-US" altLang="en-US" dirty="0"/>
              <a:t>Work the AED and CPR in </a:t>
            </a:r>
            <a:r>
              <a:rPr lang="en-US" altLang="en-US" dirty="0" smtClean="0"/>
              <a:t>sequence</a:t>
            </a:r>
            <a:endParaRPr lang="en-US" altLang="en-US" dirty="0"/>
          </a:p>
          <a:p>
            <a:pPr lvl="1">
              <a:spcBef>
                <a:spcPct val="35000"/>
              </a:spcBef>
            </a:pPr>
            <a:r>
              <a:rPr lang="en-US" altLang="en-US" dirty="0" smtClean="0"/>
              <a:t>Apply the AED only to pulseless &amp; unresponsive </a:t>
            </a:r>
            <a:endParaRPr lang="en-US" altLang="en-US" dirty="0"/>
          </a:p>
          <a:p>
            <a:pPr lvl="1">
              <a:spcBef>
                <a:spcPct val="35000"/>
              </a:spcBef>
            </a:pPr>
            <a:r>
              <a:rPr lang="en-US" altLang="en-US" dirty="0"/>
              <a:t>Do not touch the patient during analysis and defibrillation.</a:t>
            </a:r>
          </a:p>
          <a:p>
            <a:pPr lvl="1">
              <a:spcBef>
                <a:spcPct val="35000"/>
              </a:spcBef>
            </a:pPr>
            <a:r>
              <a:rPr lang="en-US" altLang="en-US" dirty="0"/>
              <a:t>CPR must stop while AED performs its job.</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p:nvPr>
        </p:nvSpPr>
        <p:spPr/>
        <p:txBody>
          <a:bodyPr/>
          <a:lstStyle/>
          <a:p>
            <a:pPr>
              <a:lnSpc>
                <a:spcPct val="85000"/>
              </a:lnSpc>
              <a:defRPr/>
            </a:pPr>
            <a:r>
              <a:rPr lang="en-US" dirty="0" smtClean="0">
                <a:cs typeface="+mj-cs"/>
              </a:rPr>
              <a:t>Automated External Defibrillation </a:t>
            </a:r>
            <a:r>
              <a:rPr lang="en-US" sz="2800" b="0" dirty="0" smtClean="0">
                <a:cs typeface="+mj-cs"/>
              </a:rPr>
              <a:t>(10 of 11)</a:t>
            </a:r>
          </a:p>
        </p:txBody>
      </p:sp>
      <p:sp>
        <p:nvSpPr>
          <p:cNvPr id="88067" name="Content Placeholder 2"/>
          <p:cNvSpPr>
            <a:spLocks noGrp="1"/>
          </p:cNvSpPr>
          <p:nvPr>
            <p:ph type="body" idx="1"/>
          </p:nvPr>
        </p:nvSpPr>
        <p:spPr/>
        <p:txBody>
          <a:bodyPr rIns="228600"/>
          <a:lstStyle/>
          <a:p>
            <a:pPr>
              <a:spcBef>
                <a:spcPct val="35000"/>
              </a:spcBef>
            </a:pPr>
            <a:r>
              <a:rPr lang="en-US" altLang="en-US"/>
              <a:t>AED maintenance</a:t>
            </a:r>
          </a:p>
          <a:p>
            <a:pPr lvl="1">
              <a:spcBef>
                <a:spcPct val="35000"/>
              </a:spcBef>
            </a:pPr>
            <a:r>
              <a:rPr lang="en-US" altLang="en-US"/>
              <a:t>Maintain as manufacturer recommends.</a:t>
            </a:r>
          </a:p>
          <a:p>
            <a:pPr lvl="1">
              <a:spcBef>
                <a:spcPct val="35000"/>
              </a:spcBef>
            </a:pPr>
            <a:r>
              <a:rPr lang="en-US" altLang="en-US"/>
              <a:t>Read the operator</a:t>
            </a:r>
            <a:r>
              <a:rPr lang="ja-JP" altLang="en-US"/>
              <a:t>’</a:t>
            </a:r>
            <a:r>
              <a:rPr lang="en-US" altLang="ja-JP"/>
              <a:t>s manual.</a:t>
            </a:r>
          </a:p>
          <a:p>
            <a:pPr lvl="1">
              <a:spcBef>
                <a:spcPct val="35000"/>
              </a:spcBef>
            </a:pPr>
            <a:r>
              <a:rPr lang="en-US" altLang="en-US"/>
              <a:t>Document AED failure.</a:t>
            </a:r>
          </a:p>
          <a:p>
            <a:pPr lvl="1">
              <a:spcBef>
                <a:spcPct val="35000"/>
              </a:spcBef>
            </a:pPr>
            <a:r>
              <a:rPr lang="en-US" altLang="en-US"/>
              <a:t>Check equipment daily at beginning of shift.</a:t>
            </a:r>
          </a:p>
          <a:p>
            <a:pPr lvl="1">
              <a:spcBef>
                <a:spcPct val="35000"/>
              </a:spcBef>
            </a:pPr>
            <a:r>
              <a:rPr lang="en-US" altLang="en-US"/>
              <a:t>Ask manufacturer for maintenance checklist.</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p:txBody>
          <a:bodyPr/>
          <a:lstStyle/>
          <a:p>
            <a:pPr>
              <a:lnSpc>
                <a:spcPct val="85000"/>
              </a:lnSpc>
              <a:defRPr/>
            </a:pPr>
            <a:r>
              <a:rPr lang="en-US" dirty="0" smtClean="0">
                <a:cs typeface="+mj-cs"/>
              </a:rPr>
              <a:t>Automated External Defibrillation </a:t>
            </a:r>
            <a:r>
              <a:rPr lang="en-US" sz="2800" b="0" dirty="0" smtClean="0">
                <a:cs typeface="+mj-cs"/>
              </a:rPr>
              <a:t>(11 of 11)</a:t>
            </a:r>
          </a:p>
        </p:txBody>
      </p:sp>
      <p:sp>
        <p:nvSpPr>
          <p:cNvPr id="89091" name="Content Placeholder 2"/>
          <p:cNvSpPr>
            <a:spLocks noGrp="1"/>
          </p:cNvSpPr>
          <p:nvPr>
            <p:ph type="body" idx="1"/>
          </p:nvPr>
        </p:nvSpPr>
        <p:spPr/>
        <p:txBody>
          <a:bodyPr rIns="228600"/>
          <a:lstStyle/>
          <a:p>
            <a:pPr>
              <a:spcBef>
                <a:spcPct val="35000"/>
              </a:spcBef>
            </a:pPr>
            <a:r>
              <a:rPr lang="en-US" altLang="en-US"/>
              <a:t>AED maintenance (cont</a:t>
            </a:r>
            <a:r>
              <a:rPr lang="ja-JP" altLang="en-US"/>
              <a:t>’</a:t>
            </a:r>
            <a:r>
              <a:rPr lang="en-US" altLang="ja-JP"/>
              <a:t>d)</a:t>
            </a:r>
          </a:p>
          <a:p>
            <a:pPr lvl="1">
              <a:spcBef>
                <a:spcPct val="35000"/>
              </a:spcBef>
            </a:pPr>
            <a:r>
              <a:rPr lang="en-US" altLang="en-US"/>
              <a:t>Report AED failures to manufacturer and US Food and Drug Administration (FDA).</a:t>
            </a:r>
          </a:p>
          <a:p>
            <a:pPr lvl="2"/>
            <a:r>
              <a:rPr lang="en-US" altLang="en-US" sz="2400"/>
              <a:t>Follow local protocol for notifying.</a:t>
            </a:r>
          </a:p>
          <a:p>
            <a:pPr>
              <a:spcBef>
                <a:spcPct val="35000"/>
              </a:spcBef>
            </a:pPr>
            <a:r>
              <a:rPr lang="en-US" altLang="en-US"/>
              <a:t>Medical direction should approve written protocol for AED use</a:t>
            </a:r>
          </a:p>
          <a:p>
            <a:pPr>
              <a:spcBef>
                <a:spcPct val="35000"/>
              </a:spcBef>
            </a:pPr>
            <a:r>
              <a:rPr lang="en-US" altLang="en-US"/>
              <a:t>Continuing education with skill competency review is generally required for EMS providers. </a:t>
            </a:r>
          </a:p>
          <a:p>
            <a:pPr>
              <a:spcBef>
                <a:spcPct val="35000"/>
              </a:spcBef>
              <a:buFontTx/>
              <a:buNone/>
            </a:pPr>
            <a:endParaRPr lang="en-US" alt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pPr>
              <a:lnSpc>
                <a:spcPct val="85000"/>
              </a:lnSpc>
              <a:defRPr/>
            </a:pPr>
            <a:r>
              <a:rPr lang="en-US" dirty="0" smtClean="0">
                <a:cs typeface="+mj-cs"/>
              </a:rPr>
              <a:t>Emergency Medical Care for Cardiac Arrest </a:t>
            </a:r>
            <a:r>
              <a:rPr lang="en-US" sz="2800" b="0" dirty="0" smtClean="0">
                <a:cs typeface="+mj-cs"/>
              </a:rPr>
              <a:t>(1 of 7)</a:t>
            </a:r>
          </a:p>
        </p:txBody>
      </p:sp>
      <p:sp>
        <p:nvSpPr>
          <p:cNvPr id="90115" name="Content Placeholder 2"/>
          <p:cNvSpPr>
            <a:spLocks noGrp="1"/>
          </p:cNvSpPr>
          <p:nvPr>
            <p:ph type="body" idx="1"/>
          </p:nvPr>
        </p:nvSpPr>
        <p:spPr/>
        <p:txBody>
          <a:bodyPr rIns="228600"/>
          <a:lstStyle/>
          <a:p>
            <a:pPr>
              <a:spcBef>
                <a:spcPct val="35000"/>
              </a:spcBef>
            </a:pPr>
            <a:r>
              <a:rPr lang="en-US" altLang="en-US" dirty="0"/>
              <a:t>Preparation</a:t>
            </a:r>
          </a:p>
          <a:p>
            <a:pPr lvl="1">
              <a:spcBef>
                <a:spcPct val="35000"/>
              </a:spcBef>
            </a:pPr>
            <a:r>
              <a:rPr lang="en-US" altLang="en-US" dirty="0"/>
              <a:t>Make sure the electricity injures no </a:t>
            </a:r>
            <a:r>
              <a:rPr lang="en-US" altLang="en-US" dirty="0" smtClean="0"/>
              <a:t>one, you.</a:t>
            </a:r>
            <a:endParaRPr lang="en-US" altLang="en-US" dirty="0"/>
          </a:p>
          <a:p>
            <a:pPr lvl="1">
              <a:spcBef>
                <a:spcPct val="35000"/>
              </a:spcBef>
            </a:pPr>
            <a:r>
              <a:rPr lang="en-US" altLang="en-US" dirty="0"/>
              <a:t>Do not defibrillate patients in pooled water. </a:t>
            </a:r>
          </a:p>
          <a:p>
            <a:pPr lvl="1">
              <a:spcBef>
                <a:spcPct val="35000"/>
              </a:spcBef>
            </a:pPr>
            <a:r>
              <a:rPr lang="en-US" altLang="en-US" dirty="0"/>
              <a:t>Do not defibrillate patients touching metal.</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p:cNvSpPr>
          <p:nvPr>
            <p:ph type="title"/>
          </p:nvPr>
        </p:nvSpPr>
        <p:spPr/>
        <p:txBody>
          <a:bodyPr/>
          <a:lstStyle/>
          <a:p>
            <a:pPr>
              <a:lnSpc>
                <a:spcPct val="85000"/>
              </a:lnSpc>
              <a:defRPr/>
            </a:pPr>
            <a:r>
              <a:rPr lang="en-US" dirty="0" smtClean="0">
                <a:cs typeface="+mj-cs"/>
              </a:rPr>
              <a:t>Emergency Medical Care for Cardiac Arrest </a:t>
            </a:r>
            <a:r>
              <a:rPr lang="en-US" sz="2800" b="0" dirty="0" smtClean="0">
                <a:cs typeface="+mj-cs"/>
              </a:rPr>
              <a:t>(2 of 7)</a:t>
            </a:r>
          </a:p>
        </p:txBody>
      </p:sp>
      <p:sp>
        <p:nvSpPr>
          <p:cNvPr id="91139" name="Content Placeholder 2"/>
          <p:cNvSpPr>
            <a:spLocks noGrp="1"/>
          </p:cNvSpPr>
          <p:nvPr>
            <p:ph type="body" idx="1"/>
          </p:nvPr>
        </p:nvSpPr>
        <p:spPr/>
        <p:txBody>
          <a:bodyPr rIns="228600"/>
          <a:lstStyle/>
          <a:p>
            <a:pPr>
              <a:spcBef>
                <a:spcPct val="35000"/>
              </a:spcBef>
            </a:pPr>
            <a:r>
              <a:rPr lang="en-US" altLang="en-US"/>
              <a:t>Preparation (cont</a:t>
            </a:r>
            <a:r>
              <a:rPr lang="ja-JP" altLang="en-US"/>
              <a:t>’</a:t>
            </a:r>
            <a:r>
              <a:rPr lang="en-US" altLang="ja-JP"/>
              <a:t>d)</a:t>
            </a:r>
          </a:p>
          <a:p>
            <a:pPr lvl="1">
              <a:spcBef>
                <a:spcPct val="35000"/>
              </a:spcBef>
            </a:pPr>
            <a:r>
              <a:rPr lang="en-US" altLang="en-US"/>
              <a:t>Carefully remove nitroglycerin patch and wipe with dry towel before shocking.</a:t>
            </a:r>
          </a:p>
          <a:p>
            <a:pPr lvl="1">
              <a:spcBef>
                <a:spcPct val="35000"/>
              </a:spcBef>
            </a:pPr>
            <a:r>
              <a:rPr lang="en-US" altLang="en-US"/>
              <a:t>Shave hairy chest to increase conductivity.</a:t>
            </a:r>
          </a:p>
          <a:p>
            <a:pPr lvl="1">
              <a:spcBef>
                <a:spcPct val="35000"/>
              </a:spcBef>
            </a:pPr>
            <a:r>
              <a:rPr lang="en-US" altLang="en-US"/>
              <a:t>Determine the NOI and/or MOI.</a:t>
            </a:r>
          </a:p>
          <a:p>
            <a:pPr lvl="2"/>
            <a:r>
              <a:rPr lang="en-US" altLang="en-US" sz="2400"/>
              <a:t>Perform spinal immobilization for trauma patients.</a:t>
            </a:r>
          </a:p>
          <a:p>
            <a:pPr>
              <a:spcBef>
                <a:spcPct val="35000"/>
              </a:spcBef>
            </a:pPr>
            <a:r>
              <a:rPr lang="en-US" altLang="en-US"/>
              <a:t>Call for ALS assistance in a tiered system</a:t>
            </a:r>
            <a:r>
              <a:rPr lang="en-US" altLang="en-US">
                <a:solidFill>
                  <a:srgbClr val="3366FF"/>
                </a:solidFill>
              </a:rPr>
              <a:t>.</a:t>
            </a:r>
            <a:endParaRPr lang="en-US" alt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p:cNvSpPr>
            <a:spLocks noGrp="1"/>
          </p:cNvSpPr>
          <p:nvPr>
            <p:ph type="title"/>
          </p:nvPr>
        </p:nvSpPr>
        <p:spPr/>
        <p:txBody>
          <a:bodyPr/>
          <a:lstStyle/>
          <a:p>
            <a:pPr>
              <a:lnSpc>
                <a:spcPct val="85000"/>
              </a:lnSpc>
              <a:defRPr/>
            </a:pPr>
            <a:r>
              <a:rPr lang="en-US" dirty="0" smtClean="0">
                <a:cs typeface="+mj-cs"/>
              </a:rPr>
              <a:t>Emergency Medical Care for Cardiac Arrest </a:t>
            </a:r>
            <a:r>
              <a:rPr lang="en-US" sz="2800" b="0" dirty="0" smtClean="0">
                <a:cs typeface="+mj-cs"/>
              </a:rPr>
              <a:t>(3 of 7)</a:t>
            </a:r>
          </a:p>
        </p:txBody>
      </p:sp>
      <p:pic>
        <p:nvPicPr>
          <p:cNvPr id="9216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612900"/>
            <a:ext cx="5322888" cy="450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3594100" y="6121400"/>
            <a:ext cx="3657600" cy="230188"/>
          </a:xfrm>
          <a:prstGeom prst="rect">
            <a:avLst/>
          </a:prstGeom>
        </p:spPr>
        <p:txBody>
          <a:bodyPr>
            <a:spAutoFit/>
          </a:bodyPr>
          <a:lstStyle/>
          <a:p>
            <a:pPr algn="l">
              <a:defRPr/>
            </a:pPr>
            <a:r>
              <a:rPr lang="en-IN" sz="900" dirty="0">
                <a:solidFill>
                  <a:schemeClr val="bg1"/>
                </a:solidFill>
                <a:latin typeface="+mj-lt"/>
              </a:rPr>
              <a:t>© Jones &amp; Bartlett Learning. Data from American Heart Association.</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p:txBody>
          <a:bodyPr/>
          <a:lstStyle/>
          <a:p>
            <a:pPr>
              <a:lnSpc>
                <a:spcPct val="85000"/>
              </a:lnSpc>
              <a:defRPr/>
            </a:pPr>
            <a:r>
              <a:rPr lang="en-US" dirty="0" smtClean="0">
                <a:cs typeface="+mj-cs"/>
              </a:rPr>
              <a:t>Emergency Medical Care for Cardiac Arrest </a:t>
            </a:r>
            <a:r>
              <a:rPr lang="en-US" sz="2800" b="0" dirty="0" smtClean="0">
                <a:cs typeface="+mj-cs"/>
              </a:rPr>
              <a:t>(4 of 7)</a:t>
            </a:r>
          </a:p>
        </p:txBody>
      </p:sp>
      <p:sp>
        <p:nvSpPr>
          <p:cNvPr id="93187" name="Content Placeholder 2"/>
          <p:cNvSpPr>
            <a:spLocks noGrp="1"/>
          </p:cNvSpPr>
          <p:nvPr>
            <p:ph type="body" idx="1"/>
          </p:nvPr>
        </p:nvSpPr>
        <p:spPr/>
        <p:txBody>
          <a:bodyPr rIns="228600"/>
          <a:lstStyle/>
          <a:p>
            <a:pPr>
              <a:spcBef>
                <a:spcPct val="35000"/>
              </a:spcBef>
            </a:pPr>
            <a:r>
              <a:rPr lang="en-US" altLang="en-US" dirty="0"/>
              <a:t>Begin chest compressions and attach AED as soon as available with witnessed cardiac arrests. </a:t>
            </a:r>
          </a:p>
          <a:p>
            <a:pPr>
              <a:spcBef>
                <a:spcPct val="35000"/>
              </a:spcBef>
            </a:pPr>
            <a:r>
              <a:rPr lang="en-US" altLang="en-US" dirty="0"/>
              <a:t>Follow local protocol for patient care after AED use.</a:t>
            </a:r>
          </a:p>
          <a:p>
            <a:pPr lvl="1">
              <a:spcBef>
                <a:spcPct val="35000"/>
              </a:spcBef>
            </a:pPr>
            <a:r>
              <a:rPr lang="en-US" altLang="en-US" dirty="0"/>
              <a:t>After AED protocol is completed, one of the following is likely:</a:t>
            </a:r>
          </a:p>
          <a:p>
            <a:pPr lvl="2"/>
            <a:r>
              <a:rPr lang="en-US" altLang="en-US" sz="2400" dirty="0"/>
              <a:t>Pulse </a:t>
            </a:r>
            <a:r>
              <a:rPr lang="en-US" altLang="en-US" sz="2400" dirty="0" smtClean="0"/>
              <a:t>regained ROSC</a:t>
            </a:r>
          </a:p>
          <a:p>
            <a:pPr lvl="2"/>
            <a:r>
              <a:rPr lang="en-US" altLang="en-US" sz="2400" b="1" dirty="0" smtClean="0"/>
              <a:t>R</a:t>
            </a:r>
            <a:r>
              <a:rPr lang="en-US" altLang="en-US" sz="2400" dirty="0" smtClean="0"/>
              <a:t>eturn </a:t>
            </a:r>
            <a:r>
              <a:rPr lang="en-US" altLang="en-US" sz="2400" b="1" dirty="0" smtClean="0"/>
              <a:t>O</a:t>
            </a:r>
            <a:r>
              <a:rPr lang="en-US" altLang="en-US" sz="2400" dirty="0" smtClean="0"/>
              <a:t>f </a:t>
            </a:r>
            <a:r>
              <a:rPr lang="en-US" altLang="en-US" sz="2400" b="1" dirty="0" smtClean="0"/>
              <a:t>S</a:t>
            </a:r>
            <a:r>
              <a:rPr lang="en-US" altLang="en-US" sz="2400" dirty="0" smtClean="0"/>
              <a:t>pontaneous </a:t>
            </a:r>
            <a:r>
              <a:rPr lang="en-US" altLang="en-US" sz="2400" b="1" dirty="0" smtClean="0"/>
              <a:t>C</a:t>
            </a:r>
            <a:r>
              <a:rPr lang="en-US" altLang="en-US" sz="2400" dirty="0" smtClean="0"/>
              <a:t>irculation</a:t>
            </a:r>
            <a:endParaRPr lang="en-US" altLang="en-US" sz="2400" dirty="0"/>
          </a:p>
          <a:p>
            <a:pPr lvl="2"/>
            <a:r>
              <a:rPr lang="en-US" altLang="en-US" sz="2400" dirty="0"/>
              <a:t>No pulse regained and no shock advised</a:t>
            </a:r>
          </a:p>
          <a:p>
            <a:pPr lvl="2"/>
            <a:r>
              <a:rPr lang="en-US" altLang="en-US" sz="2400" dirty="0"/>
              <a:t>No pulse regained and shock advised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Introduction </a:t>
            </a:r>
            <a:r>
              <a:rPr lang="en-US" altLang="en-US" sz="2800" b="0" dirty="0"/>
              <a:t>(3 of 3)</a:t>
            </a:r>
            <a:endParaRPr lang="en-US" altLang="en-US" dirty="0"/>
          </a:p>
        </p:txBody>
      </p:sp>
      <p:sp>
        <p:nvSpPr>
          <p:cNvPr id="11267" name="Content Placeholder 2"/>
          <p:cNvSpPr>
            <a:spLocks noGrp="1"/>
          </p:cNvSpPr>
          <p:nvPr>
            <p:ph idx="1"/>
          </p:nvPr>
        </p:nvSpPr>
        <p:spPr/>
        <p:txBody>
          <a:bodyPr/>
          <a:lstStyle/>
          <a:p>
            <a:pPr marL="457200" lvl="1">
              <a:spcBef>
                <a:spcPct val="35000"/>
              </a:spcBef>
              <a:buFont typeface="Arial" charset="0"/>
              <a:buChar char="•"/>
            </a:pPr>
            <a:r>
              <a:rPr lang="en-US" altLang="en-US" sz="2800" dirty="0"/>
              <a:t>EMS can help reduce deaths by (cont’d):  </a:t>
            </a:r>
          </a:p>
          <a:p>
            <a:pPr marL="457200" lvl="1">
              <a:spcBef>
                <a:spcPct val="35000"/>
              </a:spcBef>
            </a:pPr>
            <a:r>
              <a:rPr lang="en-US" altLang="en-US" dirty="0"/>
              <a:t>Public access to defibrillation devices</a:t>
            </a:r>
          </a:p>
          <a:p>
            <a:pPr marL="457200" lvl="1">
              <a:spcBef>
                <a:spcPct val="35000"/>
              </a:spcBef>
            </a:pPr>
            <a:r>
              <a:rPr lang="en-US" altLang="en-US" dirty="0"/>
              <a:t>Recognizing need for advanced life support (ALS)</a:t>
            </a:r>
          </a:p>
          <a:p>
            <a:pPr marL="457200" lvl="1">
              <a:spcBef>
                <a:spcPct val="35000"/>
              </a:spcBef>
            </a:pPr>
            <a:r>
              <a:rPr lang="en-US" altLang="en-US" dirty="0"/>
              <a:t>The use of cardiac specialty centers when they are available</a:t>
            </a:r>
          </a:p>
          <a:p>
            <a:endParaRPr lang="en-US"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title"/>
          </p:nvPr>
        </p:nvSpPr>
        <p:spPr/>
        <p:txBody>
          <a:bodyPr/>
          <a:lstStyle/>
          <a:p>
            <a:pPr>
              <a:lnSpc>
                <a:spcPct val="85000"/>
              </a:lnSpc>
              <a:defRPr/>
            </a:pPr>
            <a:r>
              <a:rPr lang="en-US" dirty="0" smtClean="0">
                <a:cs typeface="+mj-cs"/>
              </a:rPr>
              <a:t>Emergency Medical Care for Cardiac Arrest </a:t>
            </a:r>
            <a:r>
              <a:rPr lang="en-US" sz="2800" b="0" dirty="0" smtClean="0">
                <a:cs typeface="+mj-cs"/>
              </a:rPr>
              <a:t>(5 of 7)</a:t>
            </a:r>
          </a:p>
        </p:txBody>
      </p:sp>
      <p:sp>
        <p:nvSpPr>
          <p:cNvPr id="94211" name="Content Placeholder 2"/>
          <p:cNvSpPr>
            <a:spLocks noGrp="1"/>
          </p:cNvSpPr>
          <p:nvPr>
            <p:ph type="body" idx="1"/>
          </p:nvPr>
        </p:nvSpPr>
        <p:spPr/>
        <p:txBody>
          <a:bodyPr rIns="228600"/>
          <a:lstStyle/>
          <a:p>
            <a:pPr>
              <a:spcBef>
                <a:spcPct val="35000"/>
              </a:spcBef>
            </a:pPr>
            <a:r>
              <a:rPr lang="en-US" altLang="en-US" dirty="0"/>
              <a:t>Wait for ALS, and continue shocks and CPR on scene.</a:t>
            </a:r>
          </a:p>
          <a:p>
            <a:pPr>
              <a:spcBef>
                <a:spcPct val="35000"/>
              </a:spcBef>
            </a:pPr>
            <a:r>
              <a:rPr lang="en-US" altLang="en-US" dirty="0"/>
              <a:t>If ALS is not responding and protocols agree, begin transport when:</a:t>
            </a:r>
          </a:p>
          <a:p>
            <a:pPr lvl="1">
              <a:spcBef>
                <a:spcPct val="35000"/>
              </a:spcBef>
            </a:pPr>
            <a:r>
              <a:rPr lang="en-US" altLang="en-US" dirty="0"/>
              <a:t>The patient regains a pulse</a:t>
            </a:r>
            <a:r>
              <a:rPr lang="en-US" altLang="en-US" dirty="0" smtClean="0"/>
              <a:t>. ROSC</a:t>
            </a:r>
            <a:endParaRPr lang="en-US" altLang="en-US" dirty="0"/>
          </a:p>
          <a:p>
            <a:pPr lvl="1">
              <a:spcBef>
                <a:spcPct val="35000"/>
              </a:spcBef>
            </a:pPr>
            <a:r>
              <a:rPr lang="en-US" altLang="en-US" dirty="0"/>
              <a:t>6 to 9 shocks are delivered.</a:t>
            </a:r>
          </a:p>
          <a:p>
            <a:pPr lvl="1">
              <a:spcBef>
                <a:spcPct val="35000"/>
              </a:spcBef>
            </a:pPr>
            <a:r>
              <a:rPr lang="en-US" altLang="en-US" dirty="0"/>
              <a:t>AED gives three consecutive messages </a:t>
            </a:r>
            <a:br>
              <a:rPr lang="en-US" altLang="en-US" dirty="0"/>
            </a:br>
            <a:r>
              <a:rPr lang="en-US" altLang="en-US" dirty="0"/>
              <a:t>(every 2 min of CPR) advising no shock.</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p:txBody>
          <a:bodyPr/>
          <a:lstStyle/>
          <a:p>
            <a:pPr>
              <a:lnSpc>
                <a:spcPct val="85000"/>
              </a:lnSpc>
              <a:defRPr/>
            </a:pPr>
            <a:r>
              <a:rPr lang="en-US" dirty="0" smtClean="0">
                <a:cs typeface="+mj-cs"/>
              </a:rPr>
              <a:t>Emergency Medical Care for Cardiac Arrest </a:t>
            </a:r>
            <a:r>
              <a:rPr lang="en-US" sz="2800" b="0" dirty="0" smtClean="0">
                <a:cs typeface="+mj-cs"/>
              </a:rPr>
              <a:t>(6 of 7)</a:t>
            </a:r>
          </a:p>
        </p:txBody>
      </p:sp>
      <p:sp>
        <p:nvSpPr>
          <p:cNvPr id="95235" name="Content Placeholder 2"/>
          <p:cNvSpPr>
            <a:spLocks noGrp="1"/>
          </p:cNvSpPr>
          <p:nvPr>
            <p:ph type="body" idx="1"/>
          </p:nvPr>
        </p:nvSpPr>
        <p:spPr/>
        <p:txBody>
          <a:bodyPr rIns="228600"/>
          <a:lstStyle/>
          <a:p>
            <a:pPr>
              <a:spcBef>
                <a:spcPct val="35000"/>
              </a:spcBef>
            </a:pPr>
            <a:r>
              <a:rPr lang="en-US" altLang="en-US"/>
              <a:t>Cardiac arrest during transport:</a:t>
            </a:r>
          </a:p>
          <a:p>
            <a:pPr lvl="1">
              <a:spcBef>
                <a:spcPct val="35000"/>
              </a:spcBef>
            </a:pPr>
            <a:r>
              <a:rPr lang="en-US" altLang="en-US"/>
              <a:t>Stop the vehicle.</a:t>
            </a:r>
          </a:p>
          <a:p>
            <a:pPr lvl="1">
              <a:spcBef>
                <a:spcPct val="35000"/>
              </a:spcBef>
            </a:pPr>
            <a:r>
              <a:rPr lang="en-US" altLang="en-US"/>
              <a:t>Begin CPR if AED is not immediately available</a:t>
            </a:r>
          </a:p>
          <a:p>
            <a:pPr lvl="1">
              <a:spcBef>
                <a:spcPct val="35000"/>
              </a:spcBef>
            </a:pPr>
            <a:r>
              <a:rPr lang="en-US" altLang="en-US"/>
              <a:t>Call for ALS support. </a:t>
            </a:r>
          </a:p>
          <a:p>
            <a:pPr lvl="1">
              <a:spcBef>
                <a:spcPct val="35000"/>
              </a:spcBef>
            </a:pPr>
            <a:r>
              <a:rPr lang="en-US" altLang="en-US"/>
              <a:t>Analyze rhythm.</a:t>
            </a:r>
          </a:p>
          <a:p>
            <a:pPr lvl="1">
              <a:spcBef>
                <a:spcPct val="35000"/>
              </a:spcBef>
            </a:pPr>
            <a:r>
              <a:rPr lang="en-US" altLang="en-US"/>
              <a:t>Deliver shock, if indicated, and resume CPR</a:t>
            </a:r>
          </a:p>
          <a:p>
            <a:pPr lvl="1">
              <a:spcBef>
                <a:spcPct val="35000"/>
              </a:spcBef>
            </a:pPr>
            <a:r>
              <a:rPr lang="en-US" altLang="en-US"/>
              <a:t>Continue resuscitation per local protocol. </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itle 1"/>
          <p:cNvSpPr>
            <a:spLocks noGrp="1"/>
          </p:cNvSpPr>
          <p:nvPr>
            <p:ph type="title"/>
          </p:nvPr>
        </p:nvSpPr>
        <p:spPr/>
        <p:txBody>
          <a:bodyPr/>
          <a:lstStyle/>
          <a:p>
            <a:pPr>
              <a:lnSpc>
                <a:spcPct val="85000"/>
              </a:lnSpc>
              <a:defRPr/>
            </a:pPr>
            <a:r>
              <a:rPr lang="en-US" dirty="0" smtClean="0">
                <a:cs typeface="+mj-cs"/>
              </a:rPr>
              <a:t>Emergency Medical Care for Cardiac Arrest </a:t>
            </a:r>
            <a:r>
              <a:rPr lang="en-US" sz="2800" b="0" dirty="0" smtClean="0">
                <a:cs typeface="+mj-cs"/>
              </a:rPr>
              <a:t>(7 of 7)</a:t>
            </a:r>
          </a:p>
        </p:txBody>
      </p:sp>
      <p:sp>
        <p:nvSpPr>
          <p:cNvPr id="96259" name="Content Placeholder 2"/>
          <p:cNvSpPr>
            <a:spLocks noGrp="1"/>
          </p:cNvSpPr>
          <p:nvPr>
            <p:ph type="body" idx="1"/>
          </p:nvPr>
        </p:nvSpPr>
        <p:spPr/>
        <p:txBody>
          <a:bodyPr rIns="228600"/>
          <a:lstStyle/>
          <a:p>
            <a:pPr>
              <a:spcBef>
                <a:spcPct val="35000"/>
              </a:spcBef>
            </a:pPr>
            <a:r>
              <a:rPr lang="en-US" altLang="en-US"/>
              <a:t>Coordination with ALS personnel</a:t>
            </a:r>
          </a:p>
          <a:p>
            <a:pPr lvl="1">
              <a:spcBef>
                <a:spcPct val="35000"/>
              </a:spcBef>
            </a:pPr>
            <a:r>
              <a:rPr lang="en-US" altLang="en-US"/>
              <a:t>If AED available, do not wait for ALS.</a:t>
            </a:r>
          </a:p>
          <a:p>
            <a:pPr lvl="1">
              <a:spcBef>
                <a:spcPct val="35000"/>
              </a:spcBef>
            </a:pPr>
            <a:r>
              <a:rPr lang="en-US" altLang="en-US"/>
              <a:t>Notify ALS of cardiac arrest.</a:t>
            </a:r>
          </a:p>
          <a:p>
            <a:pPr lvl="1">
              <a:spcBef>
                <a:spcPct val="35000"/>
              </a:spcBef>
            </a:pPr>
            <a:r>
              <a:rPr lang="en-US" altLang="en-US"/>
              <a:t>Do not delay defibrillation.</a:t>
            </a:r>
          </a:p>
          <a:p>
            <a:pPr lvl="1">
              <a:spcBef>
                <a:spcPct val="35000"/>
              </a:spcBef>
            </a:pPr>
            <a:r>
              <a:rPr lang="en-US" altLang="en-US"/>
              <a:t>Follow local protocols for coordination.</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r>
              <a:rPr lang="en-US" altLang="en-US"/>
              <a:t>Management of Return of Spontaneous Circulation</a:t>
            </a:r>
          </a:p>
        </p:txBody>
      </p:sp>
      <p:sp>
        <p:nvSpPr>
          <p:cNvPr id="97283" name="Content Placeholder 2"/>
          <p:cNvSpPr>
            <a:spLocks noGrp="1"/>
          </p:cNvSpPr>
          <p:nvPr>
            <p:ph idx="1"/>
          </p:nvPr>
        </p:nvSpPr>
        <p:spPr/>
        <p:txBody>
          <a:bodyPr/>
          <a:lstStyle/>
          <a:p>
            <a:pPr>
              <a:spcBef>
                <a:spcPct val="0"/>
              </a:spcBef>
            </a:pPr>
            <a:r>
              <a:rPr lang="en-US" altLang="en-US" sz="2600"/>
              <a:t>Monitor for respirations.</a:t>
            </a:r>
          </a:p>
          <a:p>
            <a:pPr>
              <a:spcBef>
                <a:spcPct val="0"/>
              </a:spcBef>
            </a:pPr>
            <a:r>
              <a:rPr lang="en-US" altLang="en-US" sz="2600"/>
              <a:t>Provide oxygen via BVM at 10 to 12 breaths/min.</a:t>
            </a:r>
          </a:p>
          <a:p>
            <a:pPr>
              <a:spcBef>
                <a:spcPct val="0"/>
              </a:spcBef>
            </a:pPr>
            <a:r>
              <a:rPr lang="en-US" altLang="en-US" sz="2600"/>
              <a:t>Maintain oxygen saturation between 95% and 99%. </a:t>
            </a:r>
          </a:p>
          <a:p>
            <a:pPr>
              <a:spcBef>
                <a:spcPct val="0"/>
              </a:spcBef>
            </a:pPr>
            <a:r>
              <a:rPr lang="en-US" altLang="en-US" sz="2600"/>
              <a:t>Assess blood pressure.</a:t>
            </a:r>
          </a:p>
          <a:p>
            <a:pPr>
              <a:spcBef>
                <a:spcPct val="0"/>
              </a:spcBef>
            </a:pPr>
            <a:r>
              <a:rPr lang="en-US" altLang="en-US" sz="2600"/>
              <a:t>See if patient can follow simple commands.</a:t>
            </a:r>
          </a:p>
          <a:p>
            <a:pPr>
              <a:spcBef>
                <a:spcPct val="0"/>
              </a:spcBef>
            </a:pPr>
            <a:r>
              <a:rPr lang="en-US" altLang="en-US" sz="2600"/>
              <a:t>Immediately begin transport if ALS is not en route per local protocol. </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98307" name="Rectangle 3"/>
          <p:cNvSpPr>
            <a:spLocks noGrp="1" noChangeArrowheads="1"/>
          </p:cNvSpPr>
          <p:nvPr>
            <p:ph type="body" idx="1"/>
          </p:nvPr>
        </p:nvSpPr>
        <p:spPr/>
        <p:txBody>
          <a:bodyPr rIns="228600"/>
          <a:lstStyle/>
          <a:p>
            <a:pPr marL="457200" indent="-457200">
              <a:spcBef>
                <a:spcPct val="35000"/>
              </a:spcBef>
              <a:buFontTx/>
              <a:buAutoNum type="arabicPeriod"/>
            </a:pPr>
            <a:r>
              <a:rPr lang="en-US" altLang="en-US"/>
              <a:t>All of the following are common signs and symptoms of cardiac ischemia, EXCEPT:</a:t>
            </a:r>
          </a:p>
          <a:p>
            <a:pPr marL="1016000" lvl="1" indent="-444500">
              <a:spcBef>
                <a:spcPct val="35000"/>
              </a:spcBef>
              <a:buFontTx/>
              <a:buAutoNum type="alphaUcPeriod"/>
            </a:pPr>
            <a:r>
              <a:rPr lang="en-US" altLang="en-US"/>
              <a:t>headache. </a:t>
            </a:r>
          </a:p>
          <a:p>
            <a:pPr marL="1016000" lvl="1" indent="-444500">
              <a:spcBef>
                <a:spcPct val="35000"/>
              </a:spcBef>
              <a:buFontTx/>
              <a:buAutoNum type="alphaUcPeriod"/>
            </a:pPr>
            <a:r>
              <a:rPr lang="en-US" altLang="en-US"/>
              <a:t>chest pressure.</a:t>
            </a:r>
          </a:p>
          <a:p>
            <a:pPr marL="1016000" lvl="1" indent="-444500">
              <a:spcBef>
                <a:spcPct val="35000"/>
              </a:spcBef>
              <a:buFontTx/>
              <a:buAutoNum type="alphaUcPeriod"/>
            </a:pPr>
            <a:r>
              <a:rPr lang="en-US" altLang="en-US"/>
              <a:t>shortness of breath.</a:t>
            </a:r>
          </a:p>
          <a:p>
            <a:pPr marL="1016000" lvl="1" indent="-444500">
              <a:spcBef>
                <a:spcPct val="35000"/>
              </a:spcBef>
              <a:buFontTx/>
              <a:buAutoNum type="alphaUcPeriod"/>
            </a:pPr>
            <a:r>
              <a:rPr lang="en-US" altLang="en-US"/>
              <a:t>anxiety or restlessness. </a:t>
            </a: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99331"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A</a:t>
            </a:r>
          </a:p>
          <a:p>
            <a:pPr marL="0" indent="0">
              <a:spcBef>
                <a:spcPct val="35000"/>
              </a:spcBef>
              <a:buFontTx/>
              <a:buNone/>
            </a:pPr>
            <a:r>
              <a:rPr lang="en-US" altLang="en-US" b="1" dirty="0"/>
              <a:t>Rationale: </a:t>
            </a:r>
            <a:r>
              <a:rPr lang="en-US" altLang="en-US" dirty="0"/>
              <a:t>Cardiac ischemia occurs when the heart</a:t>
            </a:r>
            <a:r>
              <a:rPr lang="ja-JP" altLang="en-US" dirty="0"/>
              <a:t>’</a:t>
            </a:r>
            <a:r>
              <a:rPr lang="en-US" altLang="ja-JP" dirty="0"/>
              <a:t>s demand for oxygen exceeds the available supply. Common signs and symptoms of cardiac ischemia include chest pain or discomfort, shortness of breath (dyspnea), and anxiety or restlessness. Headache is not a common symptom of cardiac ischemia. </a:t>
            </a:r>
            <a:endParaRPr lang="en-US" altLang="en-US" dirty="0"/>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00355" name="Rectangle 3"/>
          <p:cNvSpPr>
            <a:spLocks noGrp="1" noChangeArrowheads="1"/>
          </p:cNvSpPr>
          <p:nvPr>
            <p:ph type="body" idx="1"/>
          </p:nvPr>
        </p:nvSpPr>
        <p:spPr/>
        <p:txBody>
          <a:bodyPr rIns="228600"/>
          <a:lstStyle/>
          <a:p>
            <a:pPr marL="457200" indent="-457200">
              <a:spcBef>
                <a:spcPct val="35000"/>
              </a:spcBef>
              <a:buFontTx/>
              <a:buAutoNum type="arabicPeriod"/>
            </a:pPr>
            <a:r>
              <a:rPr lang="en-US" altLang="en-US"/>
              <a:t>All of the following are common signs and symptoms of cardiac ischemia, EXCEPT:</a:t>
            </a:r>
          </a:p>
          <a:p>
            <a:pPr marL="1016000" lvl="1" indent="-444500">
              <a:spcBef>
                <a:spcPct val="35000"/>
              </a:spcBef>
              <a:buFontTx/>
              <a:buAutoNum type="alphaUcPeriod"/>
            </a:pPr>
            <a:r>
              <a:rPr lang="en-US" altLang="en-US"/>
              <a:t>headache. </a:t>
            </a:r>
            <a:br>
              <a:rPr lang="en-US" altLang="en-US"/>
            </a:br>
            <a:r>
              <a:rPr lang="en-US" altLang="en-US" b="1"/>
              <a:t>Rationale:</a:t>
            </a:r>
            <a:r>
              <a:rPr lang="en-US" altLang="en-US" b="1">
                <a:solidFill>
                  <a:srgbClr val="000000"/>
                </a:solidFill>
              </a:rPr>
              <a:t> </a:t>
            </a:r>
            <a:r>
              <a:rPr lang="en-US" altLang="en-US">
                <a:solidFill>
                  <a:srgbClr val="F37021"/>
                </a:solidFill>
              </a:rPr>
              <a:t>Correct answer</a:t>
            </a:r>
          </a:p>
          <a:p>
            <a:pPr marL="1016000" lvl="1" indent="-444500">
              <a:spcBef>
                <a:spcPct val="35000"/>
              </a:spcBef>
              <a:buFontTx/>
              <a:buAutoNum type="alphaUcPeriod"/>
            </a:pPr>
            <a:r>
              <a:rPr lang="en-US" altLang="en-US"/>
              <a:t>chest pressure.</a:t>
            </a:r>
            <a:br>
              <a:rPr lang="en-US" altLang="en-US"/>
            </a:br>
            <a:r>
              <a:rPr lang="en-US" altLang="en-US" b="1"/>
              <a:t>Rationale:</a:t>
            </a:r>
            <a:r>
              <a:rPr lang="en-US" altLang="en-US" b="1">
                <a:solidFill>
                  <a:srgbClr val="000000"/>
                </a:solidFill>
              </a:rPr>
              <a:t> </a:t>
            </a:r>
            <a:r>
              <a:rPr lang="en-US" altLang="en-US">
                <a:solidFill>
                  <a:srgbClr val="F37021"/>
                </a:solidFill>
              </a:rPr>
              <a:t>Chest pressure is a definite symptom of a cardiac event.</a:t>
            </a: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01379" name="Rectangle 3"/>
          <p:cNvSpPr>
            <a:spLocks noGrp="1" noChangeArrowheads="1"/>
          </p:cNvSpPr>
          <p:nvPr>
            <p:ph type="body" idx="1"/>
          </p:nvPr>
        </p:nvSpPr>
        <p:spPr/>
        <p:txBody>
          <a:bodyPr rIns="228600"/>
          <a:lstStyle/>
          <a:p>
            <a:pPr marL="457200" indent="-457200">
              <a:spcBef>
                <a:spcPct val="35000"/>
              </a:spcBef>
              <a:buFontTx/>
              <a:buAutoNum type="arabicPeriod"/>
            </a:pPr>
            <a:r>
              <a:rPr lang="en-US" altLang="en-US"/>
              <a:t>All of the following are common signs and symptoms of cardiac ischemia, EXCEPT:</a:t>
            </a:r>
          </a:p>
          <a:p>
            <a:pPr marL="1016000" lvl="1" indent="-444500">
              <a:spcBef>
                <a:spcPct val="35000"/>
              </a:spcBef>
              <a:buFontTx/>
              <a:buAutoNum type="alphaUcPeriod" startAt="3"/>
            </a:pPr>
            <a:r>
              <a:rPr lang="en-US" altLang="en-US"/>
              <a:t>shortness of breath.</a:t>
            </a:r>
            <a:br>
              <a:rPr lang="en-US" altLang="en-US"/>
            </a:br>
            <a:r>
              <a:rPr lang="en-US" altLang="en-US" b="1"/>
              <a:t>Rationale:</a:t>
            </a:r>
            <a:r>
              <a:rPr lang="en-US" altLang="en-US" b="1">
                <a:solidFill>
                  <a:srgbClr val="000000"/>
                </a:solidFill>
              </a:rPr>
              <a:t> </a:t>
            </a:r>
            <a:r>
              <a:rPr lang="en-US" altLang="en-US">
                <a:solidFill>
                  <a:srgbClr val="F37021"/>
                </a:solidFill>
              </a:rPr>
              <a:t>This is a response to decreased cardiac output and hypoxia.</a:t>
            </a:r>
          </a:p>
          <a:p>
            <a:pPr marL="1016000" lvl="1" indent="-444500">
              <a:spcBef>
                <a:spcPct val="35000"/>
              </a:spcBef>
              <a:buFontTx/>
              <a:buAutoNum type="alphaUcPeriod" startAt="3"/>
            </a:pPr>
            <a:r>
              <a:rPr lang="en-US" altLang="en-US"/>
              <a:t>anxiety or restlessness. </a:t>
            </a:r>
            <a:br>
              <a:rPr lang="en-US" altLang="en-US"/>
            </a:br>
            <a:r>
              <a:rPr lang="en-US" altLang="en-US" b="1"/>
              <a:t>Rationale:</a:t>
            </a:r>
            <a:r>
              <a:rPr lang="en-US" altLang="en-US" b="1">
                <a:solidFill>
                  <a:srgbClr val="000000"/>
                </a:solidFill>
              </a:rPr>
              <a:t> </a:t>
            </a:r>
            <a:r>
              <a:rPr lang="en-US" altLang="en-US">
                <a:solidFill>
                  <a:srgbClr val="F37021"/>
                </a:solidFill>
              </a:rPr>
              <a:t>This is caused by a fear of death and is a result of hypoxia, decreased cardiac output, and ischemia.</a:t>
            </a: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02403"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a:t>While palpating the radial pulse of a 56-year-old man with chest pain, you note that the pulse rate is 86 beats/min and irregular. This indicates:</a:t>
            </a:r>
          </a:p>
          <a:p>
            <a:pPr marL="1016000" lvl="1" indent="-444500">
              <a:spcBef>
                <a:spcPct val="35000"/>
              </a:spcBef>
              <a:buFontTx/>
              <a:buAutoNum type="alphaUcPeriod"/>
            </a:pPr>
            <a:r>
              <a:rPr lang="en-US" altLang="en-US"/>
              <a:t>pain.</a:t>
            </a:r>
          </a:p>
          <a:p>
            <a:pPr marL="1016000" lvl="1" indent="-444500">
              <a:spcBef>
                <a:spcPct val="35000"/>
              </a:spcBef>
              <a:buFontTx/>
              <a:buAutoNum type="alphaUcPeriod"/>
            </a:pPr>
            <a:r>
              <a:rPr lang="en-US" altLang="en-US"/>
              <a:t>fear.</a:t>
            </a:r>
          </a:p>
          <a:p>
            <a:pPr marL="1016000" lvl="1" indent="-444500">
              <a:spcBef>
                <a:spcPct val="35000"/>
              </a:spcBef>
              <a:buFontTx/>
              <a:buAutoNum type="alphaUcPeriod"/>
            </a:pPr>
            <a:r>
              <a:rPr lang="en-US" altLang="en-US"/>
              <a:t>anxiety.</a:t>
            </a:r>
          </a:p>
          <a:p>
            <a:pPr marL="1016000" lvl="1" indent="-444500">
              <a:spcBef>
                <a:spcPct val="35000"/>
              </a:spcBef>
              <a:buFontTx/>
              <a:buAutoNum type="alphaUcPeriod"/>
            </a:pPr>
            <a:r>
              <a:rPr lang="en-US" altLang="en-US"/>
              <a:t>dysrhythmia.</a:t>
            </a: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03427"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D</a:t>
            </a:r>
          </a:p>
          <a:p>
            <a:pPr marL="0" indent="0">
              <a:spcBef>
                <a:spcPct val="35000"/>
              </a:spcBef>
              <a:buFontTx/>
              <a:buNone/>
            </a:pPr>
            <a:r>
              <a:rPr lang="en-US" altLang="en-US" b="1" dirty="0"/>
              <a:t>Rationale: </a:t>
            </a:r>
            <a:r>
              <a:rPr lang="en-US" altLang="en-US" dirty="0"/>
              <a:t>An irregular pulse in a patient with a cardiac problem suggests dysrhythmia — an abnormality in the heart</a:t>
            </a:r>
            <a:r>
              <a:rPr lang="ja-JP" altLang="en-US" dirty="0"/>
              <a:t>’</a:t>
            </a:r>
            <a:r>
              <a:rPr lang="en-US" altLang="ja-JP" dirty="0"/>
              <a:t>s electrical conduction system. Patients with signs of cardiac compromise, who have an irregular pulse, must be monitored closely for cardiac arrest.</a:t>
            </a:r>
            <a:endParaRPr lang="en-US" altLang="en-US" dirty="0"/>
          </a:p>
        </p:txBody>
      </p:sp>
    </p:spTree>
  </p:cSld>
  <p:clrMapOvr>
    <a:masterClrMapping/>
  </p:clrMapOvr>
  <p:transition/>
</p:sld>
</file>

<file path=ppt/theme/theme1.xml><?xml version="1.0" encoding="utf-8"?>
<a:theme xmlns:a="http://schemas.openxmlformats.org/drawingml/2006/main" name="design_template">
  <a:themeElements>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sign_template">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ヒラギノ角ゴ Pro W3" pitchFamily="1" charset="-128"/>
          </a:defRPr>
        </a:defPPr>
      </a:lstStyle>
    </a:spDef>
    <a:lnDef>
      <a:spPr bwMode="auto">
        <a:xfrm>
          <a:off x="0" y="0"/>
          <a:ext cx="1" cy="1"/>
        </a:xfrm>
        <a:custGeom>
          <a:avLst/>
          <a:gdLst/>
          <a:ahLst/>
          <a:cxnLst/>
          <a:rect l="0" t="0" r="0" b="0"/>
          <a:pathLst/>
        </a:cu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ヒラギノ角ゴ Pro W3" pitchFamily="1" charset="-128"/>
          </a:defRPr>
        </a:defPPr>
      </a:lstStyle>
    </a:lnDef>
  </a:objectDefaults>
  <a:extraClrSchemeLst>
    <a:extraClrScheme>
      <a:clrScheme name="design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sign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sign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sign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sign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sign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EMT_TEMPLT</Template>
  <TotalTime>9572</TotalTime>
  <Words>8464</Words>
  <Application>Microsoft Office PowerPoint</Application>
  <PresentationFormat>On-screen Show (4:3)</PresentationFormat>
  <Paragraphs>1600</Paragraphs>
  <Slides>133</Slides>
  <Notes>103</Notes>
  <HiddenSlides>0</HiddenSlides>
  <MMClips>0</MMClips>
  <ScaleCrop>false</ScaleCrop>
  <HeadingPairs>
    <vt:vector size="4" baseType="variant">
      <vt:variant>
        <vt:lpstr>Theme</vt:lpstr>
      </vt:variant>
      <vt:variant>
        <vt:i4>1</vt:i4>
      </vt:variant>
      <vt:variant>
        <vt:lpstr>Slide Titles</vt:lpstr>
      </vt:variant>
      <vt:variant>
        <vt:i4>133</vt:i4>
      </vt:variant>
    </vt:vector>
  </HeadingPairs>
  <TitlesOfParts>
    <vt:vector size="134" baseType="lpstr">
      <vt:lpstr>design_template</vt:lpstr>
      <vt:lpstr>PowerPoint Presentation</vt:lpstr>
      <vt:lpstr>National EMS Education Standard Competencies (1 of 5)</vt:lpstr>
      <vt:lpstr>National EMS Education Standard Competencies (2 of 5)</vt:lpstr>
      <vt:lpstr>National EMS Education Standard Competencies (3 of 5)</vt:lpstr>
      <vt:lpstr>National EMS Education Standard Competencies (4 of 5)</vt:lpstr>
      <vt:lpstr>National EMS Education Standard Competencies (5 of 5)</vt:lpstr>
      <vt:lpstr>Introduction (1 of 3)</vt:lpstr>
      <vt:lpstr>Introduction (2 of 3)</vt:lpstr>
      <vt:lpstr>Introduction (3 of 3)</vt:lpstr>
      <vt:lpstr>Anatomy and Physiology (1 of 17)</vt:lpstr>
      <vt:lpstr>Anatomy and Physiology (2 of 17)</vt:lpstr>
      <vt:lpstr>Anatomy and Physiology (3 of 17)</vt:lpstr>
      <vt:lpstr>Anatomy and Physiology (4 of 17)</vt:lpstr>
      <vt:lpstr>Anatomy and Physiology (5 of 17)</vt:lpstr>
      <vt:lpstr>Anatomy and Physiology (6 of 17)</vt:lpstr>
      <vt:lpstr>Anatomy and Physiology (7 of 17)</vt:lpstr>
      <vt:lpstr>Anatomy and Physiology (8 of 17)</vt:lpstr>
      <vt:lpstr>Anatomy and Physiology (9 of 17)</vt:lpstr>
      <vt:lpstr>Anatomy and Physiology (10 of 17)</vt:lpstr>
      <vt:lpstr>Anatomy and Physiology (11 of 17)</vt:lpstr>
      <vt:lpstr>Anatomy and Physiology (12 of 17)</vt:lpstr>
      <vt:lpstr>Anatomy and Physiology (13 of 17)</vt:lpstr>
      <vt:lpstr>Anatomy and Physiology (14 of 17)</vt:lpstr>
      <vt:lpstr>Anatomy and Physiology (15 of 17)</vt:lpstr>
      <vt:lpstr>Anatomy and Physiology (16 of 17)</vt:lpstr>
      <vt:lpstr>Anatomy and Physiology (17 of 17)</vt:lpstr>
      <vt:lpstr>Pathophysiology (1 of 22)</vt:lpstr>
      <vt:lpstr>Pathophysiology (2 of 22)</vt:lpstr>
      <vt:lpstr>Pathophysiology (3 of 22)</vt:lpstr>
      <vt:lpstr>Pathophysiology (4 of 22)</vt:lpstr>
      <vt:lpstr>Pathophysiology (5 of 22)</vt:lpstr>
      <vt:lpstr>Pathophysiology (6 of 22)</vt:lpstr>
      <vt:lpstr>Pathophysiology (7 of 22)</vt:lpstr>
      <vt:lpstr>Pathophysiology (8 of 22)</vt:lpstr>
      <vt:lpstr>Pathophysiology (9 of 22)</vt:lpstr>
      <vt:lpstr>Pathophysiology (10 of 22)</vt:lpstr>
      <vt:lpstr>Pathophysiology (11 of 22)</vt:lpstr>
      <vt:lpstr>Pathophysiology (12 of 22)</vt:lpstr>
      <vt:lpstr>Pathophysiology (13 of 22)</vt:lpstr>
      <vt:lpstr>Pathophysiology (14 of 22)</vt:lpstr>
      <vt:lpstr>Pathophysiology (15 of 22)</vt:lpstr>
      <vt:lpstr>Pathophysiology (16 of 22)</vt:lpstr>
      <vt:lpstr>Pathophysiology (17 of 22)</vt:lpstr>
      <vt:lpstr>Pathophysiology (18 of 22)</vt:lpstr>
      <vt:lpstr>Pathophysiology (19 of 22)</vt:lpstr>
      <vt:lpstr>Pathophysiology (20 of 22)</vt:lpstr>
      <vt:lpstr>Pathophysiology (21 of 22)</vt:lpstr>
      <vt:lpstr>Pathophysiology (22 of 22)</vt:lpstr>
      <vt:lpstr>Scene Size-up</vt:lpstr>
      <vt:lpstr>Primary Assessment (1 of 2)</vt:lpstr>
      <vt:lpstr>Primary Assessment (2 of 2)</vt:lpstr>
      <vt:lpstr>History Taking (1 of 2)</vt:lpstr>
      <vt:lpstr>History Taking (2 of 2)</vt:lpstr>
      <vt:lpstr>Secondary Assessment</vt:lpstr>
      <vt:lpstr>Reassessment </vt:lpstr>
      <vt:lpstr>Emergency Medical Care for Chest Pain or Discomfort (1 of 7)</vt:lpstr>
      <vt:lpstr>Emergency Medical Care for Chest Pain or Discomfort (2 of 7)</vt:lpstr>
      <vt:lpstr>Emergency Medical Care for Chest Pain or Discomfort (3 of 7)</vt:lpstr>
      <vt:lpstr>Emergency Medical Care for Chest Pain or Discomfort (4 of 7)</vt:lpstr>
      <vt:lpstr>Emergency Medical Care for Chest Pain or Discomfort (5 of 7)</vt:lpstr>
      <vt:lpstr>Emergency Medical Care for Chest Pain or Discomfort (6 of 7)</vt:lpstr>
      <vt:lpstr>Emergency Medical Care for Chest Pain or Discomfort (7 of 7)</vt:lpstr>
      <vt:lpstr>Cardiac Monitoring (1 of 4)</vt:lpstr>
      <vt:lpstr>Cardiac Monitoring (2 of 4)</vt:lpstr>
      <vt:lpstr>Cardiac Monitoring (3 of 4)</vt:lpstr>
      <vt:lpstr>Cardiac Monitoring (4 of 4)</vt:lpstr>
      <vt:lpstr>Heart Surgeries and Cardiac Assistive Devices (1 of 7)</vt:lpstr>
      <vt:lpstr>Heart Surgeries and Cardiac Assistive Devices (2 of 7)</vt:lpstr>
      <vt:lpstr>Heart Surgeries and Cardiac Assistive Devices (3 of 7)</vt:lpstr>
      <vt:lpstr>Heart Surgeries and Cardiac Assistive Devices (4 of 7)</vt:lpstr>
      <vt:lpstr>Heart Surgeries and Cardiac Assistive Devices (5 of 7)</vt:lpstr>
      <vt:lpstr>Heart Surgeries and Cardiac Assistive Devices (6 of 7)</vt:lpstr>
      <vt:lpstr>Heart Surgeries and Cardiac Assistive Devices (7 of 7)</vt:lpstr>
      <vt:lpstr>Cardiac Arrest</vt:lpstr>
      <vt:lpstr>Automated External Defibrillation (1 of 11)</vt:lpstr>
      <vt:lpstr>Automated External Defibrillation (2 of 11)</vt:lpstr>
      <vt:lpstr>Automated External Defibrillation (3 of 11)</vt:lpstr>
      <vt:lpstr>Automated External Defibrillation (4 of 11)</vt:lpstr>
      <vt:lpstr>Automated External Defibrillation (5 of 11)</vt:lpstr>
      <vt:lpstr>Automated External Defibrillation (6 of 11)</vt:lpstr>
      <vt:lpstr>Automated External Defibrillation (7 of 11)</vt:lpstr>
      <vt:lpstr>Automated External Defibrillation (8 of 11)</vt:lpstr>
      <vt:lpstr>Automated External Defibrillation (9 of 11)</vt:lpstr>
      <vt:lpstr>Automated External Defibrillation (10 of 11)</vt:lpstr>
      <vt:lpstr>Automated External Defibrillation (11 of 11)</vt:lpstr>
      <vt:lpstr>Emergency Medical Care for Cardiac Arrest (1 of 7)</vt:lpstr>
      <vt:lpstr>Emergency Medical Care for Cardiac Arrest (2 of 7)</vt:lpstr>
      <vt:lpstr>Emergency Medical Care for Cardiac Arrest (3 of 7)</vt:lpstr>
      <vt:lpstr>Emergency Medical Care for Cardiac Arrest (4 of 7)</vt:lpstr>
      <vt:lpstr>Emergency Medical Care for Cardiac Arrest (5 of 7)</vt:lpstr>
      <vt:lpstr>Emergency Medical Care for Cardiac Arrest (6 of 7)</vt:lpstr>
      <vt:lpstr>Emergency Medical Care for Cardiac Arrest (7 of 7)</vt:lpstr>
      <vt:lpstr>Management of Return of Spontaneous Circulation</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 </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vector>
  </TitlesOfParts>
  <Company>jones and bartlett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CarolB</dc:creator>
  <cp:lastModifiedBy>Teri</cp:lastModifiedBy>
  <cp:revision>408</cp:revision>
  <dcterms:created xsi:type="dcterms:W3CDTF">2002-02-12T20:19:46Z</dcterms:created>
  <dcterms:modified xsi:type="dcterms:W3CDTF">2017-09-23T01:40:27Z</dcterms:modified>
</cp:coreProperties>
</file>