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0"/>
  </p:notesMasterIdLst>
  <p:handoutMasterIdLst>
    <p:handoutMasterId r:id="rId191"/>
  </p:handoutMasterIdLst>
  <p:sldIdLst>
    <p:sldId id="278" r:id="rId2"/>
    <p:sldId id="335" r:id="rId3"/>
    <p:sldId id="412" r:id="rId4"/>
    <p:sldId id="451" r:id="rId5"/>
    <p:sldId id="502" r:id="rId6"/>
    <p:sldId id="448" r:id="rId7"/>
    <p:sldId id="503" r:id="rId8"/>
    <p:sldId id="454" r:id="rId9"/>
    <p:sldId id="388" r:id="rId10"/>
    <p:sldId id="456" r:id="rId11"/>
    <p:sldId id="457" r:id="rId12"/>
    <p:sldId id="458" r:id="rId13"/>
    <p:sldId id="491" r:id="rId14"/>
    <p:sldId id="459" r:id="rId15"/>
    <p:sldId id="492" r:id="rId16"/>
    <p:sldId id="462" r:id="rId17"/>
    <p:sldId id="463" r:id="rId18"/>
    <p:sldId id="464" r:id="rId19"/>
    <p:sldId id="519" r:id="rId20"/>
    <p:sldId id="520" r:id="rId21"/>
    <p:sldId id="494" r:id="rId22"/>
    <p:sldId id="522" r:id="rId23"/>
    <p:sldId id="523" r:id="rId24"/>
    <p:sldId id="524" r:id="rId25"/>
    <p:sldId id="466" r:id="rId26"/>
    <p:sldId id="467" r:id="rId27"/>
    <p:sldId id="640" r:id="rId28"/>
    <p:sldId id="525" r:id="rId29"/>
    <p:sldId id="526" r:id="rId30"/>
    <p:sldId id="527" r:id="rId31"/>
    <p:sldId id="528" r:id="rId32"/>
    <p:sldId id="530" r:id="rId33"/>
    <p:sldId id="531" r:id="rId34"/>
    <p:sldId id="532" r:id="rId35"/>
    <p:sldId id="533" r:id="rId36"/>
    <p:sldId id="534" r:id="rId37"/>
    <p:sldId id="535" r:id="rId38"/>
    <p:sldId id="536" r:id="rId39"/>
    <p:sldId id="537" r:id="rId40"/>
    <p:sldId id="538" r:id="rId41"/>
    <p:sldId id="465" r:id="rId42"/>
    <p:sldId id="468" r:id="rId43"/>
    <p:sldId id="539" r:id="rId44"/>
    <p:sldId id="540" r:id="rId45"/>
    <p:sldId id="541" r:id="rId46"/>
    <p:sldId id="542" r:id="rId47"/>
    <p:sldId id="495" r:id="rId48"/>
    <p:sldId id="543" r:id="rId49"/>
    <p:sldId id="544" r:id="rId50"/>
    <p:sldId id="496" r:id="rId51"/>
    <p:sldId id="545" r:id="rId52"/>
    <p:sldId id="546" r:id="rId53"/>
    <p:sldId id="497" r:id="rId54"/>
    <p:sldId id="498" r:id="rId55"/>
    <p:sldId id="547" r:id="rId56"/>
    <p:sldId id="548" r:id="rId57"/>
    <p:sldId id="549" r:id="rId58"/>
    <p:sldId id="469" r:id="rId59"/>
    <p:sldId id="499" r:id="rId60"/>
    <p:sldId id="550" r:id="rId61"/>
    <p:sldId id="551" r:id="rId62"/>
    <p:sldId id="552" r:id="rId63"/>
    <p:sldId id="553" r:id="rId64"/>
    <p:sldId id="470" r:id="rId65"/>
    <p:sldId id="554" r:id="rId66"/>
    <p:sldId id="555" r:id="rId67"/>
    <p:sldId id="556" r:id="rId68"/>
    <p:sldId id="471" r:id="rId69"/>
    <p:sldId id="557" r:id="rId70"/>
    <p:sldId id="558" r:id="rId71"/>
    <p:sldId id="559" r:id="rId72"/>
    <p:sldId id="472" r:id="rId73"/>
    <p:sldId id="473" r:id="rId74"/>
    <p:sldId id="560" r:id="rId75"/>
    <p:sldId id="561" r:id="rId76"/>
    <p:sldId id="563" r:id="rId77"/>
    <p:sldId id="474" r:id="rId78"/>
    <p:sldId id="564" r:id="rId79"/>
    <p:sldId id="565" r:id="rId80"/>
    <p:sldId id="475" r:id="rId81"/>
    <p:sldId id="476" r:id="rId82"/>
    <p:sldId id="566" r:id="rId83"/>
    <p:sldId id="569" r:id="rId84"/>
    <p:sldId id="570" r:id="rId85"/>
    <p:sldId id="571" r:id="rId86"/>
    <p:sldId id="572" r:id="rId87"/>
    <p:sldId id="663" r:id="rId88"/>
    <p:sldId id="664" r:id="rId89"/>
    <p:sldId id="665" r:id="rId90"/>
    <p:sldId id="666" r:id="rId91"/>
    <p:sldId id="667" r:id="rId92"/>
    <p:sldId id="668" r:id="rId93"/>
    <p:sldId id="670" r:id="rId94"/>
    <p:sldId id="671" r:id="rId95"/>
    <p:sldId id="644" r:id="rId96"/>
    <p:sldId id="645" r:id="rId97"/>
    <p:sldId id="646" r:id="rId98"/>
    <p:sldId id="647" r:id="rId99"/>
    <p:sldId id="648" r:id="rId100"/>
    <p:sldId id="649" r:id="rId101"/>
    <p:sldId id="650" r:id="rId102"/>
    <p:sldId id="651" r:id="rId103"/>
    <p:sldId id="652" r:id="rId104"/>
    <p:sldId id="653" r:id="rId105"/>
    <p:sldId id="654" r:id="rId106"/>
    <p:sldId id="655" r:id="rId107"/>
    <p:sldId id="656" r:id="rId108"/>
    <p:sldId id="657" r:id="rId109"/>
    <p:sldId id="658" r:id="rId110"/>
    <p:sldId id="478" r:id="rId111"/>
    <p:sldId id="573" r:id="rId112"/>
    <p:sldId id="574" r:id="rId113"/>
    <p:sldId id="577" r:id="rId114"/>
    <p:sldId id="578" r:id="rId115"/>
    <p:sldId id="579" r:id="rId116"/>
    <p:sldId id="672" r:id="rId117"/>
    <p:sldId id="674" r:id="rId118"/>
    <p:sldId id="676" r:id="rId119"/>
    <p:sldId id="677" r:id="rId120"/>
    <p:sldId id="487" r:id="rId121"/>
    <p:sldId id="399" r:id="rId122"/>
    <p:sldId id="580" r:id="rId123"/>
    <p:sldId id="480" r:id="rId124"/>
    <p:sldId id="581" r:id="rId125"/>
    <p:sldId id="582" r:id="rId126"/>
    <p:sldId id="481" r:id="rId127"/>
    <p:sldId id="482" r:id="rId128"/>
    <p:sldId id="584" r:id="rId129"/>
    <p:sldId id="483" r:id="rId130"/>
    <p:sldId id="585" r:id="rId131"/>
    <p:sldId id="679" r:id="rId132"/>
    <p:sldId id="678" r:id="rId133"/>
    <p:sldId id="486" r:id="rId134"/>
    <p:sldId id="500" r:id="rId135"/>
    <p:sldId id="589" r:id="rId136"/>
    <p:sldId id="501" r:id="rId137"/>
    <p:sldId id="488" r:id="rId138"/>
    <p:sldId id="591" r:id="rId139"/>
    <p:sldId id="592" r:id="rId140"/>
    <p:sldId id="489" r:id="rId141"/>
    <p:sldId id="490" r:id="rId142"/>
    <p:sldId id="593" r:id="rId143"/>
    <p:sldId id="594" r:id="rId144"/>
    <p:sldId id="595" r:id="rId145"/>
    <p:sldId id="596" r:id="rId146"/>
    <p:sldId id="597" r:id="rId147"/>
    <p:sldId id="598" r:id="rId148"/>
    <p:sldId id="599" r:id="rId149"/>
    <p:sldId id="600" r:id="rId150"/>
    <p:sldId id="601" r:id="rId151"/>
    <p:sldId id="605" r:id="rId152"/>
    <p:sldId id="606" r:id="rId153"/>
    <p:sldId id="607" r:id="rId154"/>
    <p:sldId id="627" r:id="rId155"/>
    <p:sldId id="628" r:id="rId156"/>
    <p:sldId id="629" r:id="rId157"/>
    <p:sldId id="633" r:id="rId158"/>
    <p:sldId id="602" r:id="rId159"/>
    <p:sldId id="603" r:id="rId160"/>
    <p:sldId id="604" r:id="rId161"/>
    <p:sldId id="630" r:id="rId162"/>
    <p:sldId id="631" r:id="rId163"/>
    <p:sldId id="632" r:id="rId164"/>
    <p:sldId id="638" r:id="rId165"/>
    <p:sldId id="634" r:id="rId166"/>
    <p:sldId id="611" r:id="rId167"/>
    <p:sldId id="612" r:id="rId168"/>
    <p:sldId id="613" r:id="rId169"/>
    <p:sldId id="635" r:id="rId170"/>
    <p:sldId id="617" r:id="rId171"/>
    <p:sldId id="618" r:id="rId172"/>
    <p:sldId id="619" r:id="rId173"/>
    <p:sldId id="620" r:id="rId174"/>
    <p:sldId id="639" r:id="rId175"/>
    <p:sldId id="624" r:id="rId176"/>
    <p:sldId id="625" r:id="rId177"/>
    <p:sldId id="626" r:id="rId178"/>
    <p:sldId id="636" r:id="rId179"/>
    <p:sldId id="614" r:id="rId180"/>
    <p:sldId id="615" r:id="rId181"/>
    <p:sldId id="616" r:id="rId182"/>
    <p:sldId id="637" r:id="rId183"/>
    <p:sldId id="608" r:id="rId184"/>
    <p:sldId id="609" r:id="rId185"/>
    <p:sldId id="610" r:id="rId186"/>
    <p:sldId id="621" r:id="rId187"/>
    <p:sldId id="622" r:id="rId188"/>
    <p:sldId id="623" r:id="rId189"/>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ヒラギノ角ゴ Pro W3" charset="-128"/>
        <a:cs typeface="+mn-cs"/>
      </a:defRPr>
    </a:lvl1pPr>
    <a:lvl2pPr marL="457200" algn="ctr" rtl="0" fontAlgn="base">
      <a:spcBef>
        <a:spcPct val="0"/>
      </a:spcBef>
      <a:spcAft>
        <a:spcPct val="0"/>
      </a:spcAft>
      <a:defRPr sz="2400" kern="1200">
        <a:solidFill>
          <a:schemeClr val="tx1"/>
        </a:solidFill>
        <a:latin typeface="Times New Roman" charset="0"/>
        <a:ea typeface="ヒラギノ角ゴ Pro W3" charset="-128"/>
        <a:cs typeface="+mn-cs"/>
      </a:defRPr>
    </a:lvl2pPr>
    <a:lvl3pPr marL="914400" algn="ctr" rtl="0" fontAlgn="base">
      <a:spcBef>
        <a:spcPct val="0"/>
      </a:spcBef>
      <a:spcAft>
        <a:spcPct val="0"/>
      </a:spcAft>
      <a:defRPr sz="2400" kern="1200">
        <a:solidFill>
          <a:schemeClr val="tx1"/>
        </a:solidFill>
        <a:latin typeface="Times New Roman" charset="0"/>
        <a:ea typeface="ヒラギノ角ゴ Pro W3" charset="-128"/>
        <a:cs typeface="+mn-cs"/>
      </a:defRPr>
    </a:lvl3pPr>
    <a:lvl4pPr marL="1371600" algn="ctr" rtl="0" fontAlgn="base">
      <a:spcBef>
        <a:spcPct val="0"/>
      </a:spcBef>
      <a:spcAft>
        <a:spcPct val="0"/>
      </a:spcAft>
      <a:defRPr sz="2400" kern="1200">
        <a:solidFill>
          <a:schemeClr val="tx1"/>
        </a:solidFill>
        <a:latin typeface="Times New Roman" charset="0"/>
        <a:ea typeface="ヒラギノ角ゴ Pro W3" charset="-128"/>
        <a:cs typeface="+mn-cs"/>
      </a:defRPr>
    </a:lvl4pPr>
    <a:lvl5pPr marL="1828800" algn="ctr" rtl="0" fontAlgn="base">
      <a:spcBef>
        <a:spcPct val="0"/>
      </a:spcBef>
      <a:spcAft>
        <a:spcPct val="0"/>
      </a:spcAft>
      <a:defRPr sz="2400" kern="1200">
        <a:solidFill>
          <a:schemeClr val="tx1"/>
        </a:solidFill>
        <a:latin typeface="Times New Roman" charset="0"/>
        <a:ea typeface="ヒラギノ角ゴ Pro W3" charset="-128"/>
        <a:cs typeface="+mn-cs"/>
      </a:defRPr>
    </a:lvl5pPr>
    <a:lvl6pPr marL="2286000" algn="l" defTabSz="914400" rtl="0" eaLnBrk="1" latinLnBrk="0" hangingPunct="1">
      <a:defRPr sz="2400" kern="1200">
        <a:solidFill>
          <a:schemeClr val="tx1"/>
        </a:solidFill>
        <a:latin typeface="Times New Roman" charset="0"/>
        <a:ea typeface="ヒラギノ角ゴ Pro W3" charset="-128"/>
        <a:cs typeface="+mn-cs"/>
      </a:defRPr>
    </a:lvl6pPr>
    <a:lvl7pPr marL="2743200" algn="l" defTabSz="914400" rtl="0" eaLnBrk="1" latinLnBrk="0" hangingPunct="1">
      <a:defRPr sz="2400" kern="1200">
        <a:solidFill>
          <a:schemeClr val="tx1"/>
        </a:solidFill>
        <a:latin typeface="Times New Roman" charset="0"/>
        <a:ea typeface="ヒラギノ角ゴ Pro W3" charset="-128"/>
        <a:cs typeface="+mn-cs"/>
      </a:defRPr>
    </a:lvl7pPr>
    <a:lvl8pPr marL="3200400" algn="l" defTabSz="914400" rtl="0" eaLnBrk="1" latinLnBrk="0" hangingPunct="1">
      <a:defRPr sz="2400" kern="1200">
        <a:solidFill>
          <a:schemeClr val="tx1"/>
        </a:solidFill>
        <a:latin typeface="Times New Roman" charset="0"/>
        <a:ea typeface="ヒラギノ角ゴ Pro W3" charset="-128"/>
        <a:cs typeface="+mn-cs"/>
      </a:defRPr>
    </a:lvl8pPr>
    <a:lvl9pPr marL="3657600" algn="l" defTabSz="914400" rtl="0" eaLnBrk="1" latinLnBrk="0" hangingPunct="1">
      <a:defRPr sz="2400" kern="1200">
        <a:solidFill>
          <a:schemeClr val="tx1"/>
        </a:solidFill>
        <a:latin typeface="Times New Roman" charset="0"/>
        <a:ea typeface="ヒラギノ角ゴ Pro W3" charset="-128"/>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912">
          <p15:clr>
            <a:srgbClr val="A4A3A4"/>
          </p15:clr>
        </p15:guide>
        <p15:guide id="3" orient="horz" pos="3936">
          <p15:clr>
            <a:srgbClr val="A4A3A4"/>
          </p15:clr>
        </p15:guide>
        <p15:guide id="4" pos="2880">
          <p15:clr>
            <a:srgbClr val="A4A3A4"/>
          </p15:clr>
        </p15:guide>
        <p15:guide id="5" pos="432">
          <p15:clr>
            <a:srgbClr val="A4A3A4"/>
          </p15:clr>
        </p15:guide>
        <p15:guide id="6" pos="53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37021"/>
    <a:srgbClr val="00652E"/>
    <a:srgbClr val="4D207A"/>
    <a:srgbClr val="8C0051"/>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2" autoAdjust="0"/>
    <p:restoredTop sz="70442" autoAdjust="0"/>
  </p:normalViewPr>
  <p:slideViewPr>
    <p:cSldViewPr>
      <p:cViewPr>
        <p:scale>
          <a:sx n="50" d="100"/>
          <a:sy n="50" d="100"/>
        </p:scale>
        <p:origin x="-2448" y="-390"/>
      </p:cViewPr>
      <p:guideLst>
        <p:guide orient="horz" pos="2160"/>
        <p:guide orient="horz" pos="912"/>
        <p:guide orient="horz" pos="3936"/>
        <p:guide pos="2880"/>
        <p:guide pos="432"/>
        <p:guide pos="53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3" d="100"/>
        <a:sy n="93" d="100"/>
      </p:scale>
      <p:origin x="0" y="34592"/>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tableStyles" Target="tableStyles.xml"/><Relationship Id="rId190"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215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dirty="0">
                <a:latin typeface="Times New Roman" pitchFamily="18" charset="0"/>
                <a:ea typeface="+mn-ea"/>
                <a:cs typeface="+mn-cs"/>
              </a:defRPr>
            </a:lvl1pPr>
          </a:lstStyle>
          <a:p>
            <a:pPr>
              <a:defRPr/>
            </a:pPr>
            <a:endParaRPr lang="en-US"/>
          </a:p>
        </p:txBody>
      </p:sp>
      <p:sp>
        <p:nvSpPr>
          <p:cNvPr id="215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215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S PGothic" charset="-128"/>
              </a:defRPr>
            </a:lvl1pPr>
          </a:lstStyle>
          <a:p>
            <a:fld id="{69F1BD62-BD0C-C043-A695-DE2959FB7D3E}" type="slidenum">
              <a:rPr lang="en-US" altLang="en-US"/>
              <a:pPr/>
              <a:t>‹#›</a:t>
            </a:fld>
            <a:endParaRPr lang="en-US" altLang="en-US"/>
          </a:p>
        </p:txBody>
      </p:sp>
    </p:spTree>
    <p:extLst>
      <p:ext uri="{BB962C8B-B14F-4D97-AF65-F5344CB8AC3E}">
        <p14:creationId xmlns:p14="http://schemas.microsoft.com/office/powerpoint/2010/main" val="5365802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1638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dirty="0">
                <a:latin typeface="Times New Roman" pitchFamily="18" charset="0"/>
                <a:ea typeface="+mn-ea"/>
                <a:cs typeface="+mn-cs"/>
              </a:defRPr>
            </a:lvl1pPr>
          </a:lstStyle>
          <a:p>
            <a:pPr>
              <a:defRPr/>
            </a:pPr>
            <a:endParaRPr lang="en-US"/>
          </a:p>
        </p:txBody>
      </p:sp>
      <p:sp>
        <p:nvSpPr>
          <p:cNvPr id="1955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S PGothic" charset="-128"/>
              </a:defRPr>
            </a:lvl1pPr>
          </a:lstStyle>
          <a:p>
            <a:fld id="{99C228E0-C095-6E4E-ACD4-5628A87DB313}" type="slidenum">
              <a:rPr lang="en-US" altLang="en-US"/>
              <a:pPr/>
              <a:t>‹#›</a:t>
            </a:fld>
            <a:endParaRPr lang="en-US" altLang="en-US"/>
          </a:p>
        </p:txBody>
      </p:sp>
    </p:spTree>
    <p:extLst>
      <p:ext uri="{BB962C8B-B14F-4D97-AF65-F5344CB8AC3E}">
        <p14:creationId xmlns:p14="http://schemas.microsoft.com/office/powerpoint/2010/main" val="13357726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Chapter 35: Geriatric Emergencies</a:t>
            </a:r>
          </a:p>
        </p:txBody>
      </p:sp>
      <p:sp>
        <p:nvSpPr>
          <p:cNvPr id="196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E6A33CF-EF15-5748-B0FF-68C2BC46F781}" type="slidenum">
              <a:rPr lang="en-US" altLang="en-US" sz="1200"/>
              <a:pPr eaLnBrk="1" hangingPunct="1"/>
              <a:t>1</a:t>
            </a:fld>
            <a:endParaRPr lang="en-US" altLang="en-US" sz="1200"/>
          </a:p>
        </p:txBody>
      </p:sp>
    </p:spTree>
    <p:extLst>
      <p:ext uri="{BB962C8B-B14F-4D97-AF65-F5344CB8AC3E}">
        <p14:creationId xmlns:p14="http://schemas.microsoft.com/office/powerpoint/2010/main" val="1021033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II. Generational Considerations</a:t>
            </a:r>
          </a:p>
          <a:p>
            <a:pPr>
              <a:spcBef>
                <a:spcPts val="1800"/>
              </a:spcBef>
              <a:spcAft>
                <a:spcPts val="600"/>
              </a:spcAft>
              <a:defRPr/>
            </a:pPr>
            <a:r>
              <a:rPr lang="en-IN" sz="1800" dirty="0" smtClean="0">
                <a:latin typeface="Times New Roman"/>
                <a:ea typeface="Times New Roman"/>
                <a:cs typeface="+mn-cs"/>
              </a:rPr>
              <a:t>A. It is important to understand and appreciate how the life of an older person might differ from yours.</a:t>
            </a:r>
          </a:p>
          <a:p>
            <a:pPr>
              <a:spcBef>
                <a:spcPts val="1800"/>
              </a:spcBef>
              <a:spcAft>
                <a:spcPts val="600"/>
              </a:spcAft>
              <a:defRPr/>
            </a:pPr>
            <a:r>
              <a:rPr lang="en-IN" sz="1800" dirty="0" smtClean="0">
                <a:latin typeface="Times New Roman"/>
                <a:ea typeface="Times New Roman"/>
                <a:cs typeface="+mn-cs"/>
              </a:rPr>
              <a:t>	1. Older people may have recently lost a spouse, face financial difficulties, or be struggling to stay independent.</a:t>
            </a:r>
          </a:p>
          <a:p>
            <a:pPr>
              <a:spcBef>
                <a:spcPts val="1800"/>
              </a:spcBef>
              <a:spcAft>
                <a:spcPts val="600"/>
              </a:spcAft>
              <a:defRPr/>
            </a:pPr>
            <a:r>
              <a:rPr lang="en-IN" sz="1800" dirty="0" smtClean="0">
                <a:latin typeface="Times New Roman"/>
                <a:ea typeface="Times New Roman"/>
                <a:cs typeface="+mn-cs"/>
              </a:rPr>
              <a:t>B. It takes time and patience to interact with an older person.</a:t>
            </a:r>
          </a:p>
          <a:p>
            <a:pPr>
              <a:spcBef>
                <a:spcPts val="1800"/>
              </a:spcBef>
              <a:spcAft>
                <a:spcPts val="600"/>
              </a:spcAft>
              <a:defRPr/>
            </a:pPr>
            <a:r>
              <a:rPr lang="en-IN" sz="1800" dirty="0" smtClean="0">
                <a:latin typeface="Times New Roman"/>
                <a:ea typeface="Times New Roman"/>
                <a:cs typeface="+mn-cs"/>
              </a:rPr>
              <a:t>	1. Have patience and treat the patient with respect.</a:t>
            </a:r>
          </a:p>
          <a:p>
            <a:pPr>
              <a:defRPr/>
            </a:pPr>
            <a:endParaRPr lang="en-US" dirty="0">
              <a:cs typeface="+mn-cs"/>
            </a:endParaRPr>
          </a:p>
        </p:txBody>
      </p:sp>
      <p:sp>
        <p:nvSpPr>
          <p:cNvPr id="205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6B5330D-B6A6-5A4D-AA59-79C0B22E6A1A}" type="slidenum">
              <a:rPr lang="en-US" altLang="en-US" sz="1200"/>
              <a:pPr eaLnBrk="1" hangingPunct="1"/>
              <a:t>10</a:t>
            </a:fld>
            <a:endParaRPr lang="en-US" altLang="en-US" sz="1200"/>
          </a:p>
        </p:txBody>
      </p:sp>
    </p:spTree>
    <p:extLst>
      <p:ext uri="{BB962C8B-B14F-4D97-AF65-F5344CB8AC3E}">
        <p14:creationId xmlns:p14="http://schemas.microsoft.com/office/powerpoint/2010/main" val="91503746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d. Priority patients include patients who have:</a:t>
            </a:r>
          </a:p>
          <a:p>
            <a:pPr marL="685800" indent="-228600">
              <a:spcBef>
                <a:spcPts val="0"/>
              </a:spcBef>
              <a:spcAft>
                <a:spcPts val="300"/>
              </a:spcAft>
              <a:tabLst>
                <a:tab pos="685800" algn="l"/>
              </a:tabLst>
              <a:defRPr/>
            </a:pPr>
            <a:r>
              <a:rPr lang="en-IN" dirty="0" smtClean="0">
                <a:latin typeface="Times New Roman"/>
                <a:ea typeface="Times New Roman"/>
                <a:cs typeface="+mn-cs"/>
              </a:rPr>
              <a:t>	i. Poor general impression</a:t>
            </a:r>
          </a:p>
          <a:p>
            <a:pPr marL="685800" indent="-228600">
              <a:spcBef>
                <a:spcPts val="0"/>
              </a:spcBef>
              <a:spcAft>
                <a:spcPts val="300"/>
              </a:spcAft>
              <a:tabLst>
                <a:tab pos="685800" algn="l"/>
              </a:tabLst>
              <a:defRPr/>
            </a:pPr>
            <a:r>
              <a:rPr lang="en-IN" dirty="0" smtClean="0">
                <a:latin typeface="Times New Roman"/>
                <a:ea typeface="Times New Roman"/>
                <a:cs typeface="+mn-cs"/>
              </a:rPr>
              <a:t>	ii. Airway or breathing problems</a:t>
            </a:r>
          </a:p>
          <a:p>
            <a:pPr marL="685800" indent="-228600">
              <a:spcBef>
                <a:spcPts val="0"/>
              </a:spcBef>
              <a:spcAft>
                <a:spcPts val="300"/>
              </a:spcAft>
              <a:tabLst>
                <a:tab pos="685800" algn="l"/>
              </a:tabLst>
              <a:defRPr/>
            </a:pPr>
            <a:r>
              <a:rPr lang="en-IN" dirty="0" smtClean="0">
                <a:latin typeface="Times New Roman"/>
                <a:ea typeface="Times New Roman"/>
                <a:cs typeface="+mn-cs"/>
              </a:rPr>
              <a:t>	iii. Acute altered level of consciousness</a:t>
            </a:r>
          </a:p>
          <a:p>
            <a:pPr marL="685800" indent="-228600">
              <a:spcBef>
                <a:spcPts val="0"/>
              </a:spcBef>
              <a:spcAft>
                <a:spcPts val="300"/>
              </a:spcAft>
              <a:tabLst>
                <a:tab pos="685800" algn="l"/>
              </a:tabLst>
              <a:defRPr/>
            </a:pPr>
            <a:r>
              <a:rPr lang="en-IN" dirty="0" smtClean="0">
                <a:latin typeface="Times New Roman"/>
                <a:ea typeface="Times New Roman"/>
                <a:cs typeface="+mn-cs"/>
              </a:rPr>
              <a:t>	iv. Shock</a:t>
            </a:r>
          </a:p>
          <a:p>
            <a:pPr marL="685800" indent="-228600">
              <a:spcBef>
                <a:spcPts val="0"/>
              </a:spcBef>
              <a:spcAft>
                <a:spcPts val="300"/>
              </a:spcAft>
              <a:tabLst>
                <a:tab pos="685800" algn="l"/>
              </a:tabLst>
              <a:defRPr/>
            </a:pPr>
            <a:r>
              <a:rPr lang="en-IN" dirty="0" smtClean="0">
                <a:latin typeface="Times New Roman"/>
                <a:ea typeface="Times New Roman"/>
                <a:cs typeface="+mn-cs"/>
              </a:rPr>
              <a:t>	v. Severe pain</a:t>
            </a:r>
          </a:p>
          <a:p>
            <a:pPr marL="685800" indent="-228600">
              <a:spcBef>
                <a:spcPts val="0"/>
              </a:spcBef>
              <a:spcAft>
                <a:spcPts val="300"/>
              </a:spcAft>
              <a:tabLst>
                <a:tab pos="685800" algn="l"/>
              </a:tabLst>
              <a:defRPr/>
            </a:pPr>
            <a:r>
              <a:rPr lang="en-IN" dirty="0" smtClean="0">
                <a:latin typeface="Times New Roman"/>
                <a:ea typeface="Times New Roman"/>
                <a:cs typeface="+mn-cs"/>
              </a:rPr>
              <a:t>	vi. Uncontrolled bleeding</a:t>
            </a:r>
          </a:p>
          <a:p>
            <a:pPr marL="685800" indent="-228600">
              <a:spcBef>
                <a:spcPts val="0"/>
              </a:spcBef>
              <a:spcAft>
                <a:spcPts val="300"/>
              </a:spcAft>
              <a:tabLst>
                <a:tab pos="685800" algn="l"/>
              </a:tabLst>
              <a:defRPr/>
            </a:pPr>
            <a:r>
              <a:rPr lang="en-IN" dirty="0" smtClean="0">
                <a:latin typeface="Times New Roman"/>
                <a:ea typeface="Times New Roman"/>
                <a:cs typeface="+mn-cs"/>
              </a:rPr>
              <a:t>e. Older people do not have the reserves that younger people do, and they will easily decompensate.</a:t>
            </a:r>
          </a:p>
          <a:p>
            <a:pPr marL="685800" indent="-228600">
              <a:spcBef>
                <a:spcPts val="0"/>
              </a:spcBef>
              <a:spcAft>
                <a:spcPts val="300"/>
              </a:spcAft>
              <a:tabLst>
                <a:tab pos="685800" algn="l"/>
              </a:tabLst>
              <a:defRPr/>
            </a:pPr>
            <a:r>
              <a:rPr lang="en-IN" dirty="0" smtClean="0">
                <a:latin typeface="Times New Roman"/>
                <a:ea typeface="Times New Roman"/>
                <a:cs typeface="+mn-cs"/>
              </a:rPr>
              <a:t>f. Consider early on if ALS treatment and immediate transport is appropriate and available.</a:t>
            </a:r>
          </a:p>
          <a:p>
            <a:pPr marL="685800" indent="-228600">
              <a:spcBef>
                <a:spcPts val="0"/>
              </a:spcBef>
              <a:spcAft>
                <a:spcPts val="300"/>
              </a:spcAft>
              <a:tabLst>
                <a:tab pos="685800" algn="l"/>
              </a:tabLst>
              <a:defRPr/>
            </a:pPr>
            <a:endParaRPr lang="en-US" dirty="0" smtClean="0">
              <a:latin typeface="Times New Roman"/>
              <a:ea typeface="Times New Roman"/>
              <a:cs typeface="+mn-cs"/>
            </a:endParaRPr>
          </a:p>
          <a:p>
            <a:pPr>
              <a:defRPr/>
            </a:pPr>
            <a:endParaRPr lang="en-US" dirty="0">
              <a:cs typeface="+mn-cs"/>
            </a:endParaRPr>
          </a:p>
        </p:txBody>
      </p:sp>
      <p:sp>
        <p:nvSpPr>
          <p:cNvPr id="297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242231C-E464-734B-8651-324B8A9A8C45}" type="slidenum">
              <a:rPr lang="en-US" altLang="en-US" sz="1200"/>
              <a:pPr eaLnBrk="1" hangingPunct="1"/>
              <a:t>100</a:t>
            </a:fld>
            <a:endParaRPr lang="en-US" altLang="en-US" sz="1200"/>
          </a:p>
        </p:txBody>
      </p:sp>
    </p:spTree>
    <p:extLst>
      <p:ext uri="{BB962C8B-B14F-4D97-AF65-F5344CB8AC3E}">
        <p14:creationId xmlns:p14="http://schemas.microsoft.com/office/powerpoint/2010/main" val="134926921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Slide Image Placeholder 1"/>
          <p:cNvSpPr>
            <a:spLocks noGrp="1" noRot="1" noChangeAspect="1" noTextEdit="1"/>
          </p:cNvSpPr>
          <p:nvPr>
            <p:ph type="sldImg"/>
          </p:nvPr>
        </p:nvSpPr>
        <p:spPr>
          <a:ln/>
        </p:spPr>
      </p:sp>
      <p:sp>
        <p:nvSpPr>
          <p:cNvPr id="299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sz="1400">
                <a:latin typeface="Times New Roman" charset="0"/>
                <a:ea typeface="MS PGothic" charset="-128"/>
              </a:rPr>
              <a:t>D. History taking</a:t>
            </a:r>
          </a:p>
          <a:p>
            <a:pPr>
              <a:spcBef>
                <a:spcPts val="600"/>
              </a:spcBef>
              <a:spcAft>
                <a:spcPts val="600"/>
              </a:spcAft>
            </a:pPr>
            <a:r>
              <a:rPr lang="en-IN" altLang="en-US" sz="1400">
                <a:latin typeface="Times New Roman" charset="0"/>
                <a:ea typeface="MS PGothic" charset="-128"/>
              </a:rPr>
              <a:t>	1. Investigate the chief complaint.</a:t>
            </a:r>
          </a:p>
          <a:p>
            <a:pPr>
              <a:spcBef>
                <a:spcPts val="600"/>
              </a:spcBef>
              <a:spcAft>
                <a:spcPts val="600"/>
              </a:spcAft>
            </a:pPr>
            <a:r>
              <a:rPr lang="en-IN" altLang="en-US" sz="1400">
                <a:latin typeface="Times New Roman" charset="0"/>
                <a:ea typeface="MS PGothic" charset="-128"/>
              </a:rPr>
              <a:t>		a. Find and account for all medications.</a:t>
            </a:r>
          </a:p>
          <a:p>
            <a:pPr>
              <a:spcBef>
                <a:spcPts val="600"/>
              </a:spcBef>
              <a:spcAft>
                <a:spcPts val="600"/>
              </a:spcAft>
            </a:pPr>
            <a:r>
              <a:rPr lang="en-IN" altLang="en-US" sz="1400">
                <a:latin typeface="Times New Roman" charset="0"/>
                <a:ea typeface="MS PGothic" charset="-128"/>
              </a:rPr>
              <a:t>		b. Communication may be more complicated with an older adult, but it is critical that you obtain a thorough patient history.</a:t>
            </a:r>
          </a:p>
          <a:p>
            <a:pPr>
              <a:spcBef>
                <a:spcPts val="600"/>
              </a:spcBef>
              <a:spcAft>
                <a:spcPts val="600"/>
              </a:spcAft>
            </a:pPr>
            <a:r>
              <a:rPr lang="en-IN" altLang="en-US" sz="1400">
                <a:latin typeface="Times New Roman" charset="0"/>
                <a:ea typeface="MS PGothic" charset="-128"/>
              </a:rPr>
              <a:t>		c. The determination should be made early on as to whether the altered level of consciousness is acute or chronic.</a:t>
            </a:r>
          </a:p>
          <a:p>
            <a:pPr>
              <a:spcBef>
                <a:spcPts val="600"/>
              </a:spcBef>
              <a:spcAft>
                <a:spcPts val="600"/>
              </a:spcAft>
            </a:pPr>
            <a:r>
              <a:rPr lang="en-IN" altLang="en-US" sz="1400">
                <a:latin typeface="Times New Roman" charset="0"/>
                <a:ea typeface="MS PGothic" charset="-128"/>
              </a:rPr>
              <a:t>			i. Chronic mental status impairment is not a normal process of aging but is caused by a pathologic or disease process; you should never accept confusion as normal.</a:t>
            </a:r>
          </a:p>
          <a:p>
            <a:pPr>
              <a:spcBef>
                <a:spcPts val="600"/>
              </a:spcBef>
              <a:spcAft>
                <a:spcPts val="600"/>
              </a:spcAft>
            </a:pPr>
            <a:r>
              <a:rPr lang="en-IN" altLang="en-US" sz="1400">
                <a:latin typeface="Times New Roman" charset="0"/>
                <a:ea typeface="MS PGothic" charset="-128"/>
              </a:rPr>
              <a:t>			ii. Older people may not show severe symptoms even if they are very ill.</a:t>
            </a:r>
          </a:p>
          <a:p>
            <a:pPr>
              <a:spcBef>
                <a:spcPts val="600"/>
              </a:spcBef>
              <a:spcAft>
                <a:spcPts val="600"/>
              </a:spcAft>
            </a:pPr>
            <a:r>
              <a:rPr lang="en-IN" altLang="en-US" sz="1400">
                <a:latin typeface="Times New Roman" charset="0"/>
                <a:ea typeface="MS PGothic" charset="-128"/>
              </a:rPr>
              <a:t>		d. Multiple disease processes and multiple and/or vague complaints can make assessment complicated.</a:t>
            </a:r>
          </a:p>
          <a:p>
            <a:pPr>
              <a:spcBef>
                <a:spcPts val="600"/>
              </a:spcBef>
              <a:spcAft>
                <a:spcPts val="600"/>
              </a:spcAft>
            </a:pPr>
            <a:r>
              <a:rPr lang="en-IN" altLang="en-US" sz="1400">
                <a:latin typeface="Times New Roman" charset="0"/>
                <a:ea typeface="MS PGothic" charset="-128"/>
              </a:rPr>
              <a:t>			i. Ask questions to assess the nature of the problem, and determine whether it may or may not be life threatening.</a:t>
            </a:r>
          </a:p>
          <a:p>
            <a:pPr>
              <a:spcBef>
                <a:spcPts val="600"/>
              </a:spcBef>
              <a:spcAft>
                <a:spcPts val="600"/>
              </a:spcAft>
            </a:pPr>
            <a:r>
              <a:rPr lang="en-IN" altLang="en-US" sz="1400">
                <a:latin typeface="Times New Roman" charset="0"/>
                <a:ea typeface="MS PGothic" charset="-128"/>
              </a:rPr>
              <a:t>			ii. Take a full set of vital signs; ask what is “normal” for that patient.</a:t>
            </a:r>
          </a:p>
        </p:txBody>
      </p:sp>
      <p:sp>
        <p:nvSpPr>
          <p:cNvPr id="299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1124CFF-7306-2A4E-BD2C-F1F8264EB19B}" type="slidenum">
              <a:rPr lang="en-US" altLang="en-US" sz="1200"/>
              <a:pPr eaLnBrk="1" hangingPunct="1"/>
              <a:t>101</a:t>
            </a:fld>
            <a:endParaRPr lang="en-US" altLang="en-US" sz="1200"/>
          </a:p>
        </p:txBody>
      </p:sp>
    </p:spTree>
    <p:extLst>
      <p:ext uri="{BB962C8B-B14F-4D97-AF65-F5344CB8AC3E}">
        <p14:creationId xmlns:p14="http://schemas.microsoft.com/office/powerpoint/2010/main" val="188790144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Slide Image Placeholder 1"/>
          <p:cNvSpPr>
            <a:spLocks noGrp="1" noRot="1" noChangeAspect="1" noTextEdit="1"/>
          </p:cNvSpPr>
          <p:nvPr>
            <p:ph type="sldImg"/>
          </p:nvPr>
        </p:nvSpPr>
        <p:spPr>
          <a:ln/>
        </p:spPr>
      </p:sp>
      <p:sp>
        <p:nvSpPr>
          <p:cNvPr id="300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sz="1400">
                <a:latin typeface="Times New Roman" charset="0"/>
                <a:ea typeface="MS PGothic" charset="-128"/>
              </a:rPr>
              <a:t>2. SAMPLE history</a:t>
            </a:r>
          </a:p>
          <a:p>
            <a:pPr>
              <a:spcBef>
                <a:spcPct val="0"/>
              </a:spcBef>
              <a:spcAft>
                <a:spcPts val="300"/>
              </a:spcAft>
            </a:pPr>
            <a:r>
              <a:rPr lang="en-IN" altLang="en-US" sz="1400">
                <a:latin typeface="Times New Roman" charset="0"/>
                <a:ea typeface="MS PGothic" charset="-128"/>
              </a:rPr>
              <a:t>	a. You may have to rely on a relative or caregiver to help you in collecting a SAMPLE history.</a:t>
            </a:r>
          </a:p>
          <a:p>
            <a:pPr>
              <a:spcBef>
                <a:spcPct val="0"/>
              </a:spcBef>
              <a:spcAft>
                <a:spcPts val="300"/>
              </a:spcAft>
            </a:pPr>
            <a:r>
              <a:rPr lang="en-IN" altLang="en-US" sz="1400">
                <a:latin typeface="Times New Roman" charset="0"/>
                <a:ea typeface="MS PGothic" charset="-128"/>
              </a:rPr>
              <a:t>	b. Note the signs you observe and your general impression.</a:t>
            </a:r>
          </a:p>
          <a:p>
            <a:pPr>
              <a:spcBef>
                <a:spcPct val="0"/>
              </a:spcBef>
              <a:spcAft>
                <a:spcPts val="300"/>
              </a:spcAft>
            </a:pPr>
            <a:r>
              <a:rPr lang="en-IN" altLang="en-US" sz="1400">
                <a:latin typeface="Times New Roman" charset="0"/>
                <a:ea typeface="MS PGothic" charset="-128"/>
              </a:rPr>
              <a:t>	c. Make sure you have a list of the patient’s medications or take the medications with you to the hospital, if possible.</a:t>
            </a:r>
          </a:p>
          <a:p>
            <a:pPr>
              <a:spcBef>
                <a:spcPct val="0"/>
              </a:spcBef>
              <a:spcAft>
                <a:spcPts val="300"/>
              </a:spcAft>
            </a:pPr>
            <a:r>
              <a:rPr lang="en-IN" altLang="en-US" sz="1400">
                <a:latin typeface="Times New Roman" charset="0"/>
                <a:ea typeface="MS PGothic" charset="-128"/>
              </a:rPr>
              <a:t>	d. The last meal is particularly important in a patient with diabetes, but negative nutrition can have a negative effect on a patient.</a:t>
            </a:r>
          </a:p>
          <a:p>
            <a:pPr>
              <a:spcBef>
                <a:spcPct val="0"/>
              </a:spcBef>
              <a:spcAft>
                <a:spcPts val="300"/>
              </a:spcAft>
            </a:pPr>
            <a:r>
              <a:rPr lang="en-IN" altLang="en-US" sz="1400">
                <a:latin typeface="Times New Roman" charset="0"/>
                <a:ea typeface="MS PGothic" charset="-128"/>
              </a:rPr>
              <a:t>	e. It is advantageous to provide transport to a facility that knows the patient’s medical history.</a:t>
            </a:r>
          </a:p>
          <a:p>
            <a:endParaRPr lang="en-US" altLang="en-US">
              <a:latin typeface="Times New Roman" charset="0"/>
              <a:ea typeface="MS PGothic" charset="-128"/>
            </a:endParaRPr>
          </a:p>
        </p:txBody>
      </p:sp>
      <p:sp>
        <p:nvSpPr>
          <p:cNvPr id="300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51074BF-3705-8A4A-9721-2BFAA3BFC37B}" type="slidenum">
              <a:rPr lang="en-US" altLang="en-US" sz="1200"/>
              <a:pPr eaLnBrk="1" hangingPunct="1"/>
              <a:t>102</a:t>
            </a:fld>
            <a:endParaRPr lang="en-US" altLang="en-US" sz="1200"/>
          </a:p>
        </p:txBody>
      </p:sp>
    </p:spTree>
    <p:extLst>
      <p:ext uri="{BB962C8B-B14F-4D97-AF65-F5344CB8AC3E}">
        <p14:creationId xmlns:p14="http://schemas.microsoft.com/office/powerpoint/2010/main" val="88871849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sz="1400" dirty="0" smtClean="0">
                <a:latin typeface="Times New Roman"/>
                <a:ea typeface="Times New Roman"/>
                <a:cs typeface="+mn-cs"/>
              </a:rPr>
              <a:t>E. Secondary assessment</a:t>
            </a:r>
          </a:p>
          <a:p>
            <a:pPr marL="228600" indent="-228600">
              <a:spcBef>
                <a:spcPts val="600"/>
              </a:spcBef>
              <a:spcAft>
                <a:spcPts val="600"/>
              </a:spcAft>
              <a:tabLst>
                <a:tab pos="228600" algn="l"/>
              </a:tabLst>
              <a:defRPr/>
            </a:pPr>
            <a:r>
              <a:rPr lang="en-IN" sz="1400" dirty="0" smtClean="0">
                <a:latin typeface="Times New Roman"/>
                <a:ea typeface="Times New Roman"/>
                <a:cs typeface="+mn-cs"/>
              </a:rPr>
              <a:t>	1. The secondary assessment may be performed on scene, en route to the emergency department, or not at all.</a:t>
            </a:r>
          </a:p>
          <a:p>
            <a:pPr marL="228600" indent="-228600">
              <a:spcBef>
                <a:spcPts val="600"/>
              </a:spcBef>
              <a:spcAft>
                <a:spcPts val="600"/>
              </a:spcAft>
              <a:tabLst>
                <a:tab pos="228600" algn="l"/>
              </a:tabLst>
              <a:defRPr/>
            </a:pPr>
            <a:r>
              <a:rPr lang="en-IN" sz="1400" dirty="0" smtClean="0">
                <a:latin typeface="Times New Roman"/>
                <a:ea typeface="Times New Roman"/>
                <a:cs typeface="+mn-cs"/>
              </a:rPr>
              <a:t>	2. Physical examinations</a:t>
            </a:r>
          </a:p>
          <a:p>
            <a:pPr marL="228600" indent="-228600">
              <a:spcBef>
                <a:spcPts val="600"/>
              </a:spcBef>
              <a:spcAft>
                <a:spcPts val="600"/>
              </a:spcAft>
              <a:tabLst>
                <a:tab pos="228600" algn="l"/>
              </a:tabLst>
              <a:defRPr/>
            </a:pPr>
            <a:r>
              <a:rPr lang="en-IN" sz="1400" dirty="0" smtClean="0">
                <a:latin typeface="Times New Roman"/>
                <a:ea typeface="Times New Roman"/>
                <a:cs typeface="+mn-cs"/>
              </a:rPr>
              <a:t>		a. Your older patient may not be comfortable with being exposed.</a:t>
            </a:r>
          </a:p>
          <a:p>
            <a:pPr marL="228600" indent="-228600">
              <a:spcBef>
                <a:spcPts val="600"/>
              </a:spcBef>
              <a:spcAft>
                <a:spcPts val="600"/>
              </a:spcAft>
              <a:tabLst>
                <a:tab pos="228600" algn="l"/>
              </a:tabLst>
              <a:defRPr/>
            </a:pPr>
            <a:r>
              <a:rPr lang="en-IN" sz="1400" dirty="0" smtClean="0">
                <a:latin typeface="Times New Roman"/>
                <a:ea typeface="Times New Roman"/>
                <a:cs typeface="+mn-cs"/>
              </a:rPr>
              <a:t>		b. Protect his or her modesty.</a:t>
            </a:r>
          </a:p>
          <a:p>
            <a:pPr marL="228600" indent="-228600">
              <a:spcBef>
                <a:spcPts val="600"/>
              </a:spcBef>
              <a:spcAft>
                <a:spcPts val="600"/>
              </a:spcAft>
              <a:tabLst>
                <a:tab pos="228600" algn="l"/>
              </a:tabLst>
              <a:defRPr/>
            </a:pPr>
            <a:r>
              <a:rPr lang="en-IN" sz="1400" dirty="0" smtClean="0">
                <a:latin typeface="Times New Roman"/>
                <a:ea typeface="Times New Roman"/>
                <a:cs typeface="+mn-cs"/>
              </a:rPr>
              <a:t>		c. Consider the need to keep your patient warm during the exam.</a:t>
            </a:r>
          </a:p>
        </p:txBody>
      </p:sp>
      <p:sp>
        <p:nvSpPr>
          <p:cNvPr id="301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963AEB6-6487-0C4E-B457-2949E243B451}" type="slidenum">
              <a:rPr lang="en-US" altLang="en-US" sz="1200"/>
              <a:pPr eaLnBrk="1" hangingPunct="1"/>
              <a:t>103</a:t>
            </a:fld>
            <a:endParaRPr lang="en-US" altLang="en-US" sz="1200"/>
          </a:p>
        </p:txBody>
      </p:sp>
    </p:spTree>
    <p:extLst>
      <p:ext uri="{BB962C8B-B14F-4D97-AF65-F5344CB8AC3E}">
        <p14:creationId xmlns:p14="http://schemas.microsoft.com/office/powerpoint/2010/main" val="94301419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3. Vital signs</a:t>
            </a:r>
          </a:p>
          <a:p>
            <a:pPr marL="457200" indent="-228600">
              <a:spcBef>
                <a:spcPts val="0"/>
              </a:spcBef>
              <a:spcAft>
                <a:spcPts val="300"/>
              </a:spcAft>
              <a:tabLst>
                <a:tab pos="457200" algn="l"/>
              </a:tabLst>
              <a:defRPr/>
            </a:pPr>
            <a:r>
              <a:rPr lang="en-IN" sz="1400" dirty="0" smtClean="0">
                <a:latin typeface="Times New Roman"/>
                <a:ea typeface="Times New Roman"/>
                <a:cs typeface="+mn-cs"/>
              </a:rPr>
              <a:t>	a. The heart rate should be in the normal adult range but may be compromised by medications such as beta-blockers.</a:t>
            </a:r>
          </a:p>
          <a:p>
            <a:pPr marL="457200" indent="-228600">
              <a:spcBef>
                <a:spcPts val="0"/>
              </a:spcBef>
              <a:spcAft>
                <a:spcPts val="300"/>
              </a:spcAft>
              <a:tabLst>
                <a:tab pos="457200" algn="l"/>
              </a:tabLst>
              <a:defRPr/>
            </a:pPr>
            <a:r>
              <a:rPr lang="en-IN" sz="1400" dirty="0" smtClean="0">
                <a:latin typeface="Times New Roman"/>
                <a:ea typeface="Times New Roman"/>
                <a:cs typeface="+mn-cs"/>
              </a:rPr>
              <a:t>	b. Weak and irregular pulses are common in older patients.</a:t>
            </a:r>
          </a:p>
          <a:p>
            <a:pPr marL="457200" indent="-228600">
              <a:spcBef>
                <a:spcPts val="0"/>
              </a:spcBef>
              <a:spcAft>
                <a:spcPts val="300"/>
              </a:spcAft>
              <a:tabLst>
                <a:tab pos="457200" algn="l"/>
              </a:tabLst>
              <a:defRPr/>
            </a:pPr>
            <a:r>
              <a:rPr lang="en-IN" sz="1400" dirty="0" smtClean="0">
                <a:latin typeface="Times New Roman"/>
                <a:ea typeface="Times New Roman"/>
                <a:cs typeface="+mn-cs"/>
              </a:rPr>
              <a:t>	c. Circulatory compromise may make it difficult to feel a radial pulse in an older patient, and other pulse points may need to be considered.</a:t>
            </a:r>
          </a:p>
        </p:txBody>
      </p:sp>
      <p:sp>
        <p:nvSpPr>
          <p:cNvPr id="302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727AFAF-7BF6-294B-BF24-2784CEB74C91}" type="slidenum">
              <a:rPr lang="en-US" altLang="en-US" sz="1200"/>
              <a:pPr eaLnBrk="1" hangingPunct="1"/>
              <a:t>104</a:t>
            </a:fld>
            <a:endParaRPr lang="en-US" altLang="en-US" sz="1200"/>
          </a:p>
        </p:txBody>
      </p:sp>
    </p:spTree>
    <p:extLst>
      <p:ext uri="{BB962C8B-B14F-4D97-AF65-F5344CB8AC3E}">
        <p14:creationId xmlns:p14="http://schemas.microsoft.com/office/powerpoint/2010/main" val="81024369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lide Image Placeholder 1"/>
          <p:cNvSpPr>
            <a:spLocks noGrp="1" noRot="1" noChangeAspect="1" noTextEdit="1"/>
          </p:cNvSpPr>
          <p:nvPr>
            <p:ph type="sldImg"/>
          </p:nvPr>
        </p:nvSpPr>
        <p:spPr>
          <a:ln/>
        </p:spPr>
      </p:sp>
      <p:sp>
        <p:nvSpPr>
          <p:cNvPr id="303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a:latin typeface="Times New Roman" charset="0"/>
                <a:ea typeface="MS PGothic" charset="-128"/>
              </a:rPr>
              <a:t>d. Blood pressure tends to be higher in older people.</a:t>
            </a:r>
          </a:p>
          <a:p>
            <a:pPr>
              <a:spcBef>
                <a:spcPct val="0"/>
              </a:spcBef>
              <a:spcAft>
                <a:spcPts val="300"/>
              </a:spcAft>
            </a:pPr>
            <a:r>
              <a:rPr lang="en-IN" altLang="en-US">
                <a:latin typeface="Times New Roman" charset="0"/>
                <a:ea typeface="MS PGothic" charset="-128"/>
              </a:rPr>
              <a:t>e. Capillary refill is not a good assessment because of skin changes and reduced circulation to the skin.</a:t>
            </a:r>
          </a:p>
          <a:p>
            <a:pPr>
              <a:spcBef>
                <a:spcPct val="0"/>
              </a:spcBef>
              <a:spcAft>
                <a:spcPts val="300"/>
              </a:spcAft>
            </a:pPr>
            <a:r>
              <a:rPr lang="en-IN" altLang="en-US">
                <a:latin typeface="Times New Roman" charset="0"/>
                <a:ea typeface="MS PGothic" charset="-128"/>
              </a:rPr>
              <a:t>f. The respiratory rate should be in the same range as in a younger adult, but remember that chest rise will be compromised by increased chest wall stiffness.</a:t>
            </a:r>
          </a:p>
          <a:p>
            <a:pPr>
              <a:spcBef>
                <a:spcPct val="0"/>
              </a:spcBef>
              <a:spcAft>
                <a:spcPts val="300"/>
              </a:spcAft>
            </a:pPr>
            <a:r>
              <a:rPr lang="en-IN" altLang="en-US">
                <a:latin typeface="Times New Roman" charset="0"/>
                <a:ea typeface="MS PGothic" charset="-128"/>
              </a:rPr>
              <a:t>g. Be sure to auscultate breath sounds to listen for:</a:t>
            </a:r>
          </a:p>
          <a:p>
            <a:pPr>
              <a:spcBef>
                <a:spcPct val="0"/>
              </a:spcBef>
              <a:spcAft>
                <a:spcPts val="300"/>
              </a:spcAft>
            </a:pPr>
            <a:r>
              <a:rPr lang="en-IN" altLang="en-US">
                <a:latin typeface="Times New Roman" charset="0"/>
                <a:ea typeface="MS PGothic" charset="-128"/>
              </a:rPr>
              <a:t>	i. Crackles associated with pulmonary edema</a:t>
            </a:r>
          </a:p>
          <a:p>
            <a:pPr>
              <a:spcBef>
                <a:spcPct val="0"/>
              </a:spcBef>
              <a:spcAft>
                <a:spcPts val="300"/>
              </a:spcAft>
            </a:pPr>
            <a:r>
              <a:rPr lang="en-IN" altLang="en-US">
                <a:latin typeface="Times New Roman" charset="0"/>
                <a:ea typeface="MS PGothic" charset="-128"/>
              </a:rPr>
              <a:t>	ii. Rhonchi or rattles associated with pneumonia</a:t>
            </a:r>
          </a:p>
          <a:p>
            <a:pPr>
              <a:spcBef>
                <a:spcPct val="0"/>
              </a:spcBef>
              <a:spcAft>
                <a:spcPts val="300"/>
              </a:spcAft>
            </a:pPr>
            <a:r>
              <a:rPr lang="en-IN" altLang="en-US">
                <a:latin typeface="Times New Roman" charset="0"/>
                <a:ea typeface="MS PGothic" charset="-128"/>
              </a:rPr>
              <a:t>	iii. Wheezes associated with asthma</a:t>
            </a:r>
          </a:p>
          <a:p>
            <a:pPr>
              <a:spcBef>
                <a:spcPct val="0"/>
              </a:spcBef>
              <a:spcAft>
                <a:spcPts val="300"/>
              </a:spcAft>
            </a:pPr>
            <a:r>
              <a:rPr lang="en-IN" altLang="en-US">
                <a:latin typeface="Times New Roman" charset="0"/>
                <a:ea typeface="MS PGothic" charset="-128"/>
              </a:rPr>
              <a:t>h. Monitoring devices</a:t>
            </a:r>
          </a:p>
          <a:p>
            <a:pPr>
              <a:spcBef>
                <a:spcPct val="0"/>
              </a:spcBef>
              <a:spcAft>
                <a:spcPts val="300"/>
              </a:spcAft>
            </a:pPr>
            <a:r>
              <a:rPr lang="en-IN" altLang="en-US">
                <a:latin typeface="Times New Roman" charset="0"/>
                <a:ea typeface="MS PGothic" charset="-128"/>
              </a:rPr>
              <a:t>	i. Careful interpretation of pulse oximetry data is necessary in older adults because the pulse oximetry device requires adequate perfusion to get an accurate reading.</a:t>
            </a:r>
          </a:p>
          <a:p>
            <a:pPr>
              <a:spcBef>
                <a:spcPct val="0"/>
              </a:spcBef>
              <a:spcAft>
                <a:spcPts val="300"/>
              </a:spcAft>
            </a:pPr>
            <a:r>
              <a:rPr lang="en-IN" altLang="en-US">
                <a:latin typeface="Times New Roman" charset="0"/>
                <a:ea typeface="MS PGothic" charset="-128"/>
              </a:rPr>
              <a:t>	ii. Adhesive probes might help confirm accuracy of the data.</a:t>
            </a:r>
          </a:p>
          <a:p>
            <a:pPr>
              <a:spcBef>
                <a:spcPct val="0"/>
              </a:spcBef>
              <a:spcAft>
                <a:spcPts val="300"/>
              </a:spcAft>
            </a:pPr>
            <a:r>
              <a:rPr lang="en-IN" altLang="en-US">
                <a:latin typeface="Times New Roman" charset="0"/>
                <a:ea typeface="MS PGothic" charset="-128"/>
              </a:rPr>
              <a:t>	iii. Determine what the patient’s normal blood pressure is; your baseline blood pressure and any change from the patient’s normal baseline can alert you to a potential problem.</a:t>
            </a:r>
          </a:p>
          <a:p>
            <a:pPr>
              <a:spcBef>
                <a:spcPct val="0"/>
              </a:spcBef>
              <a:spcAft>
                <a:spcPts val="300"/>
              </a:spcAft>
            </a:pPr>
            <a:endParaRPr lang="en-US" altLang="ja-JP">
              <a:latin typeface="Times New Roman" charset="0"/>
              <a:ea typeface="MS PGothic" charset="-128"/>
            </a:endParaRPr>
          </a:p>
          <a:p>
            <a:endParaRPr lang="en-US" altLang="en-US">
              <a:latin typeface="Times New Roman" charset="0"/>
              <a:ea typeface="MS PGothic" charset="-128"/>
            </a:endParaRPr>
          </a:p>
        </p:txBody>
      </p:sp>
      <p:sp>
        <p:nvSpPr>
          <p:cNvPr id="303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35C9FAF-442B-0C4B-B65A-31429D841E2C}" type="slidenum">
              <a:rPr lang="en-US" altLang="en-US" sz="1200"/>
              <a:pPr eaLnBrk="1" hangingPunct="1"/>
              <a:t>105</a:t>
            </a:fld>
            <a:endParaRPr lang="en-US" altLang="en-US" sz="1200"/>
          </a:p>
        </p:txBody>
      </p:sp>
    </p:spTree>
    <p:extLst>
      <p:ext uri="{BB962C8B-B14F-4D97-AF65-F5344CB8AC3E}">
        <p14:creationId xmlns:p14="http://schemas.microsoft.com/office/powerpoint/2010/main" val="57202665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a:ln/>
        </p:spPr>
      </p:sp>
      <p:sp>
        <p:nvSpPr>
          <p:cNvPr id="304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tabLst>
                <a:tab pos="228600" algn="l"/>
              </a:tabLst>
            </a:pPr>
            <a:r>
              <a:rPr lang="en-US" altLang="en-US">
                <a:latin typeface="Times New Roman" charset="0"/>
                <a:ea typeface="MS PGothic" charset="-128"/>
              </a:rPr>
              <a:t>Lecture Outline</a:t>
            </a:r>
          </a:p>
          <a:p>
            <a:pPr marL="228600" indent="-228600">
              <a:spcBef>
                <a:spcPts val="600"/>
              </a:spcBef>
              <a:spcAft>
                <a:spcPts val="600"/>
              </a:spcAft>
              <a:tabLst>
                <a:tab pos="228600" algn="l"/>
              </a:tabLst>
            </a:pPr>
            <a:endParaRPr lang="en-US" altLang="en-US">
              <a:latin typeface="Times New Roman" charset="0"/>
              <a:ea typeface="MS PGothic" charset="-128"/>
            </a:endParaRPr>
          </a:p>
          <a:p>
            <a:pPr marL="228600" indent="-228600">
              <a:spcBef>
                <a:spcPts val="600"/>
              </a:spcBef>
              <a:spcAft>
                <a:spcPts val="600"/>
              </a:spcAft>
              <a:tabLst>
                <a:tab pos="228600" algn="l"/>
              </a:tabLst>
            </a:pPr>
            <a:r>
              <a:rPr lang="en-IN" altLang="en-US">
                <a:latin typeface="Times New Roman" charset="0"/>
                <a:ea typeface="MS PGothic" charset="-128"/>
              </a:rPr>
              <a:t>F. Reassessment</a:t>
            </a:r>
          </a:p>
          <a:p>
            <a:pPr marL="228600" indent="-228600">
              <a:spcBef>
                <a:spcPts val="600"/>
              </a:spcBef>
              <a:spcAft>
                <a:spcPts val="600"/>
              </a:spcAft>
              <a:tabLst>
                <a:tab pos="228600" algn="l"/>
              </a:tabLst>
            </a:pPr>
            <a:r>
              <a:rPr lang="en-IN" altLang="en-US">
                <a:latin typeface="Times New Roman" charset="0"/>
                <a:ea typeface="MS PGothic" charset="-128"/>
              </a:rPr>
              <a:t>	1. Reassess the geriatric patient often because the condition of an older adult may deteriorate quickly. </a:t>
            </a:r>
          </a:p>
          <a:p>
            <a:pPr marL="228600" indent="-228600">
              <a:spcBef>
                <a:spcPts val="600"/>
              </a:spcBef>
              <a:spcAft>
                <a:spcPts val="600"/>
              </a:spcAft>
              <a:tabLst>
                <a:tab pos="228600" algn="l"/>
              </a:tabLst>
            </a:pPr>
            <a:r>
              <a:rPr lang="en-IN" altLang="en-US">
                <a:latin typeface="Times New Roman" charset="0"/>
                <a:ea typeface="MS PGothic" charset="-128"/>
              </a:rPr>
              <a:t>	2. Reassess the vital signs.</a:t>
            </a:r>
          </a:p>
          <a:p>
            <a:pPr marL="228600" indent="-228600">
              <a:spcBef>
                <a:spcPts val="600"/>
              </a:spcBef>
              <a:spcAft>
                <a:spcPts val="600"/>
              </a:spcAft>
              <a:tabLst>
                <a:tab pos="228600" algn="l"/>
              </a:tabLst>
            </a:pPr>
            <a:r>
              <a:rPr lang="en-IN" altLang="en-US">
                <a:latin typeface="Times New Roman" charset="0"/>
                <a:ea typeface="MS PGothic" charset="-128"/>
              </a:rPr>
              <a:t>	3. Reassess the patient’s complaint.</a:t>
            </a:r>
          </a:p>
          <a:p>
            <a:pPr marL="228600" indent="-228600">
              <a:spcBef>
                <a:spcPts val="600"/>
              </a:spcBef>
              <a:spcAft>
                <a:spcPts val="600"/>
              </a:spcAft>
              <a:tabLst>
                <a:tab pos="228600" algn="l"/>
              </a:tabLst>
            </a:pPr>
            <a:r>
              <a:rPr lang="en-IN" altLang="en-US">
                <a:latin typeface="Times New Roman" charset="0"/>
                <a:ea typeface="MS PGothic" charset="-128"/>
              </a:rPr>
              <a:t>	4. Recheck interventions.</a:t>
            </a:r>
          </a:p>
          <a:p>
            <a:pPr marL="228600" indent="-228600">
              <a:spcBef>
                <a:spcPts val="600"/>
              </a:spcBef>
              <a:spcAft>
                <a:spcPts val="600"/>
              </a:spcAft>
              <a:tabLst>
                <a:tab pos="228600" algn="l"/>
              </a:tabLst>
            </a:pPr>
            <a:r>
              <a:rPr lang="en-IN" altLang="en-US">
                <a:latin typeface="Times New Roman" charset="0"/>
                <a:ea typeface="MS PGothic" charset="-128"/>
              </a:rPr>
              <a:t>	5. Identify and treat changes in the patient’s condition.</a:t>
            </a:r>
          </a:p>
          <a:p>
            <a:pPr marL="228600" indent="-228600">
              <a:tabLst>
                <a:tab pos="228600" algn="l"/>
              </a:tabLst>
            </a:pPr>
            <a:endParaRPr lang="en-US" altLang="en-US">
              <a:latin typeface="Times New Roman" charset="0"/>
              <a:ea typeface="MS PGothic" charset="-128"/>
            </a:endParaRPr>
          </a:p>
        </p:txBody>
      </p:sp>
      <p:sp>
        <p:nvSpPr>
          <p:cNvPr id="304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4C4DA24-53EC-DB4F-B1FC-6F0EAC764729}" type="slidenum">
              <a:rPr lang="en-US" altLang="en-US" sz="1200"/>
              <a:pPr eaLnBrk="1" hangingPunct="1"/>
              <a:t>106</a:t>
            </a:fld>
            <a:endParaRPr lang="en-US" altLang="en-US" sz="1200"/>
          </a:p>
        </p:txBody>
      </p:sp>
    </p:spTree>
    <p:extLst>
      <p:ext uri="{BB962C8B-B14F-4D97-AF65-F5344CB8AC3E}">
        <p14:creationId xmlns:p14="http://schemas.microsoft.com/office/powerpoint/2010/main" val="191525384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6. Interventions</a:t>
            </a:r>
          </a:p>
          <a:p>
            <a:pPr marL="457200" indent="-228600">
              <a:spcBef>
                <a:spcPts val="0"/>
              </a:spcBef>
              <a:spcAft>
                <a:spcPts val="300"/>
              </a:spcAft>
              <a:tabLst>
                <a:tab pos="457200" algn="l"/>
              </a:tabLst>
              <a:defRPr/>
            </a:pPr>
            <a:r>
              <a:rPr lang="en-IN" sz="1400" dirty="0" smtClean="0">
                <a:latin typeface="Times New Roman"/>
                <a:ea typeface="Times New Roman"/>
                <a:cs typeface="+mn-cs"/>
              </a:rPr>
              <a:t>	a. Accommodate positioning requests when possible, especially when patient is experiencing shortness of breath. </a:t>
            </a:r>
          </a:p>
          <a:p>
            <a:pPr marL="457200" indent="-228600">
              <a:spcBef>
                <a:spcPts val="0"/>
              </a:spcBef>
              <a:spcAft>
                <a:spcPts val="300"/>
              </a:spcAft>
              <a:tabLst>
                <a:tab pos="457200" algn="l"/>
              </a:tabLst>
              <a:defRPr/>
            </a:pPr>
            <a:r>
              <a:rPr lang="en-IN" sz="1400" dirty="0" smtClean="0">
                <a:latin typeface="Times New Roman"/>
                <a:ea typeface="Times New Roman"/>
                <a:cs typeface="+mn-cs"/>
              </a:rPr>
              <a:t>	b. Allow the patient to maintain a position of comfort, unless contraindicated.</a:t>
            </a:r>
          </a:p>
          <a:p>
            <a:pPr marL="457200" indent="-228600">
              <a:spcBef>
                <a:spcPts val="0"/>
              </a:spcBef>
              <a:spcAft>
                <a:spcPts val="300"/>
              </a:spcAft>
              <a:tabLst>
                <a:tab pos="457200" algn="l"/>
              </a:tabLst>
              <a:defRPr/>
            </a:pPr>
            <a:r>
              <a:rPr lang="en-IN" sz="1400" dirty="0" smtClean="0">
                <a:latin typeface="Times New Roman"/>
                <a:ea typeface="Times New Roman"/>
                <a:cs typeface="+mn-cs"/>
              </a:rPr>
              <a:t>	c. Assist ventilation as needed.</a:t>
            </a:r>
          </a:p>
          <a:p>
            <a:pPr marL="457200" indent="-228600">
              <a:spcBef>
                <a:spcPts val="0"/>
              </a:spcBef>
              <a:spcAft>
                <a:spcPts val="300"/>
              </a:spcAft>
              <a:tabLst>
                <a:tab pos="457200" algn="l"/>
              </a:tabLst>
              <a:defRPr/>
            </a:pPr>
            <a:r>
              <a:rPr lang="en-IN" sz="1400" dirty="0" smtClean="0">
                <a:latin typeface="Times New Roman"/>
                <a:ea typeface="Times New Roman"/>
                <a:cs typeface="+mn-cs"/>
              </a:rPr>
              <a:t>	d. Administer glucose for a patient with diabetes who has altered mental status and a manageable airway.</a:t>
            </a:r>
          </a:p>
          <a:p>
            <a:pPr marL="457200" indent="-228600">
              <a:spcBef>
                <a:spcPts val="0"/>
              </a:spcBef>
              <a:spcAft>
                <a:spcPts val="300"/>
              </a:spcAft>
              <a:tabLst>
                <a:tab pos="457200" algn="l"/>
              </a:tabLst>
              <a:defRPr/>
            </a:pPr>
            <a:r>
              <a:rPr lang="en-IN" sz="1400" dirty="0" smtClean="0">
                <a:latin typeface="Times New Roman"/>
                <a:ea typeface="Times New Roman"/>
                <a:cs typeface="+mn-cs"/>
              </a:rPr>
              <a:t>	e. In specific cases, you may also assist with nitroglycerin, aspirin, or inhalers; pharmacologic interventions require medical direction and are based on local protocol</a:t>
            </a:r>
          </a:p>
          <a:p>
            <a:pPr marL="457200" indent="-228600">
              <a:spcBef>
                <a:spcPts val="0"/>
              </a:spcBef>
              <a:spcAft>
                <a:spcPts val="300"/>
              </a:spcAft>
              <a:tabLst>
                <a:tab pos="457200" algn="l"/>
              </a:tabLst>
              <a:defRPr/>
            </a:pPr>
            <a:r>
              <a:rPr lang="en-IN" sz="1400" dirty="0" smtClean="0">
                <a:latin typeface="Times New Roman"/>
                <a:ea typeface="Times New Roman"/>
                <a:cs typeface="+mn-cs"/>
              </a:rPr>
              <a:t>	f. Administration of oxygen may be a useful therapy for many geriatric problems.</a:t>
            </a:r>
          </a:p>
          <a:p>
            <a:pPr marL="457200" indent="-228600">
              <a:spcBef>
                <a:spcPts val="0"/>
              </a:spcBef>
              <a:spcAft>
                <a:spcPts val="300"/>
              </a:spcAft>
              <a:tabLst>
                <a:tab pos="457200" algn="l"/>
              </a:tabLst>
              <a:defRPr/>
            </a:pPr>
            <a:r>
              <a:rPr lang="en-IN" sz="1400" dirty="0" smtClean="0">
                <a:latin typeface="Times New Roman"/>
                <a:ea typeface="Times New Roman"/>
                <a:cs typeface="+mn-cs"/>
              </a:rPr>
              <a:t>		i. Be mindful of monitoring the level of consciousness in a patient with COPD.</a:t>
            </a:r>
          </a:p>
          <a:p>
            <a:pPr marL="457200" indent="-228600">
              <a:spcBef>
                <a:spcPts val="0"/>
              </a:spcBef>
              <a:spcAft>
                <a:spcPts val="300"/>
              </a:spcAft>
              <a:tabLst>
                <a:tab pos="457200" algn="l"/>
              </a:tabLst>
              <a:defRPr/>
            </a:pPr>
            <a:r>
              <a:rPr lang="en-IN" sz="1400" dirty="0" smtClean="0">
                <a:latin typeface="Times New Roman"/>
                <a:ea typeface="Times New Roman"/>
                <a:cs typeface="+mn-cs"/>
              </a:rPr>
              <a:t>	g. Be prepared to ventilate if breathing becomes inadequate.</a:t>
            </a:r>
          </a:p>
          <a:p>
            <a:pPr marL="457200" indent="-228600">
              <a:spcBef>
                <a:spcPts val="0"/>
              </a:spcBef>
              <a:spcAft>
                <a:spcPts val="300"/>
              </a:spcAft>
              <a:tabLst>
                <a:tab pos="457200" algn="l"/>
              </a:tabLst>
              <a:defRPr/>
            </a:pPr>
            <a:r>
              <a:rPr lang="en-IN" sz="1400" dirty="0" smtClean="0">
                <a:latin typeface="Times New Roman"/>
                <a:ea typeface="Times New Roman"/>
                <a:cs typeface="+mn-cs"/>
              </a:rPr>
              <a:t>	h. Listen to your patient, respond to your patient, and provide reassurance.</a:t>
            </a:r>
            <a:endParaRPr lang="en-US" dirty="0" smtClean="0">
              <a:latin typeface="Times New Roman"/>
              <a:ea typeface="Times New Roman"/>
              <a:cs typeface="+mn-cs"/>
            </a:endParaRPr>
          </a:p>
          <a:p>
            <a:pPr>
              <a:defRPr/>
            </a:pPr>
            <a:endParaRPr lang="en-US" dirty="0">
              <a:cs typeface="+mn-cs"/>
            </a:endParaRPr>
          </a:p>
        </p:txBody>
      </p:sp>
      <p:sp>
        <p:nvSpPr>
          <p:cNvPr id="305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5C14BCD-BBE1-E240-8D08-5DA64A43322D}" type="slidenum">
              <a:rPr lang="en-US" altLang="en-US" sz="1200"/>
              <a:pPr eaLnBrk="1" hangingPunct="1"/>
              <a:t>107</a:t>
            </a:fld>
            <a:endParaRPr lang="en-US" altLang="en-US" sz="1200"/>
          </a:p>
        </p:txBody>
      </p:sp>
    </p:spTree>
    <p:extLst>
      <p:ext uri="{BB962C8B-B14F-4D97-AF65-F5344CB8AC3E}">
        <p14:creationId xmlns:p14="http://schemas.microsoft.com/office/powerpoint/2010/main" val="103892080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7. Communication and documentation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a. Communicate your findings and the interventions you used to emergency department personnel.</a:t>
            </a:r>
          </a:p>
          <a:p>
            <a:pPr marL="457200" indent="-228600">
              <a:spcBef>
                <a:spcPts val="0"/>
              </a:spcBef>
              <a:spcAft>
                <a:spcPts val="300"/>
              </a:spcAft>
              <a:tabLst>
                <a:tab pos="457200" algn="l"/>
              </a:tabLst>
              <a:defRPr/>
            </a:pPr>
            <a:r>
              <a:rPr lang="en-IN" sz="1400" dirty="0" smtClean="0">
                <a:latin typeface="Times New Roman"/>
                <a:ea typeface="Times New Roman"/>
                <a:cs typeface="+mn-cs"/>
              </a:rPr>
              <a:t>	b. Document all history, medication, assessment, and intervention information.</a:t>
            </a:r>
          </a:p>
        </p:txBody>
      </p:sp>
      <p:sp>
        <p:nvSpPr>
          <p:cNvPr id="306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20E2DCE-C1CF-0541-B628-27BB426B0885}" type="slidenum">
              <a:rPr lang="en-US" altLang="en-US" sz="1200"/>
              <a:pPr eaLnBrk="1" hangingPunct="1"/>
              <a:t>108</a:t>
            </a:fld>
            <a:endParaRPr lang="en-US" altLang="en-US" sz="1200"/>
          </a:p>
        </p:txBody>
      </p:sp>
    </p:spTree>
    <p:extLst>
      <p:ext uri="{BB962C8B-B14F-4D97-AF65-F5344CB8AC3E}">
        <p14:creationId xmlns:p14="http://schemas.microsoft.com/office/powerpoint/2010/main" val="209990271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Slide Image Placeholder 1"/>
          <p:cNvSpPr>
            <a:spLocks noGrp="1" noRot="1" noChangeAspect="1" noTextEdit="1"/>
          </p:cNvSpPr>
          <p:nvPr>
            <p:ph type="sldImg"/>
          </p:nvPr>
        </p:nvSpPr>
        <p:spPr>
          <a:ln/>
        </p:spPr>
      </p:sp>
      <p:sp>
        <p:nvSpPr>
          <p:cNvPr id="307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table on this slide provides guidelines for assessing geriatric patients.</a:t>
            </a:r>
          </a:p>
        </p:txBody>
      </p:sp>
      <p:sp>
        <p:nvSpPr>
          <p:cNvPr id="307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0F9DCA0-58C3-CC46-8CBD-BC61F74625BC}" type="slidenum">
              <a:rPr lang="en-US" altLang="en-US" sz="1200"/>
              <a:pPr eaLnBrk="1" hangingPunct="1"/>
              <a:t>109</a:t>
            </a:fld>
            <a:endParaRPr lang="en-US" altLang="en-US" sz="1200"/>
          </a:p>
        </p:txBody>
      </p:sp>
    </p:spTree>
    <p:extLst>
      <p:ext uri="{BB962C8B-B14F-4D97-AF65-F5344CB8AC3E}">
        <p14:creationId xmlns:p14="http://schemas.microsoft.com/office/powerpoint/2010/main" val="1318726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marL="457200" indent="-228600">
              <a:spcBef>
                <a:spcPts val="0"/>
              </a:spcBef>
              <a:spcAft>
                <a:spcPts val="300"/>
              </a:spcAft>
              <a:tabLst>
                <a:tab pos="457200" algn="l"/>
              </a:tabLst>
              <a:defRPr/>
            </a:pPr>
            <a:endParaRPr lang="en-US" dirty="0" smtClean="0">
              <a:cs typeface="+mn-cs"/>
            </a:endParaRPr>
          </a:p>
          <a:p>
            <a:pPr indent="-228600">
              <a:spcBef>
                <a:spcPts val="0"/>
              </a:spcBef>
              <a:spcAft>
                <a:spcPts val="300"/>
              </a:spcAft>
              <a:tabLst>
                <a:tab pos="457200" algn="l"/>
              </a:tabLst>
              <a:defRPr/>
            </a:pPr>
            <a:r>
              <a:rPr lang="en-IN" dirty="0" smtClean="0">
                <a:latin typeface="Times New Roman"/>
                <a:ea typeface="Times New Roman"/>
                <a:cs typeface="+mn-cs"/>
              </a:rPr>
              <a:t>2. Make every attempt to avoid ageism, the stereotyping of older people that often leads to discrimination.</a:t>
            </a:r>
          </a:p>
          <a:p>
            <a:pPr marL="457200" indent="-228600">
              <a:spcBef>
                <a:spcPts val="0"/>
              </a:spcBef>
              <a:spcAft>
                <a:spcPts val="300"/>
              </a:spcAft>
              <a:tabLst>
                <a:tab pos="457200" algn="l"/>
              </a:tabLst>
              <a:defRPr/>
            </a:pPr>
            <a:r>
              <a:rPr lang="en-IN" dirty="0" smtClean="0">
                <a:latin typeface="Times New Roman"/>
                <a:ea typeface="Times New Roman"/>
                <a:cs typeface="+mn-cs"/>
              </a:rPr>
              <a:t>	a. Not all older people have dementia.</a:t>
            </a:r>
          </a:p>
          <a:p>
            <a:pPr marL="457200" indent="-228600">
              <a:spcBef>
                <a:spcPts val="0"/>
              </a:spcBef>
              <a:spcAft>
                <a:spcPts val="300"/>
              </a:spcAft>
              <a:tabLst>
                <a:tab pos="457200" algn="l"/>
              </a:tabLst>
              <a:defRPr/>
            </a:pPr>
            <a:r>
              <a:rPr lang="en-IN" dirty="0" smtClean="0">
                <a:latin typeface="Times New Roman"/>
                <a:ea typeface="Times New Roman"/>
                <a:cs typeface="+mn-cs"/>
              </a:rPr>
              <a:t>	b. Not all older people are hard of hearing.</a:t>
            </a:r>
          </a:p>
          <a:p>
            <a:pPr marL="457200" indent="-228600">
              <a:spcBef>
                <a:spcPts val="0"/>
              </a:spcBef>
              <a:spcAft>
                <a:spcPts val="300"/>
              </a:spcAft>
              <a:tabLst>
                <a:tab pos="457200" algn="l"/>
              </a:tabLst>
              <a:defRPr/>
            </a:pPr>
            <a:r>
              <a:rPr lang="en-IN" dirty="0" smtClean="0">
                <a:latin typeface="Times New Roman"/>
                <a:ea typeface="Times New Roman"/>
                <a:cs typeface="+mn-cs"/>
              </a:rPr>
              <a:t>	c. Not all older people are sedentary or immobile.</a:t>
            </a:r>
          </a:p>
          <a:p>
            <a:pPr indent="-228600">
              <a:spcBef>
                <a:spcPts val="0"/>
              </a:spcBef>
              <a:spcAft>
                <a:spcPts val="300"/>
              </a:spcAft>
              <a:tabLst>
                <a:tab pos="457200" algn="l"/>
              </a:tabLst>
              <a:defRPr/>
            </a:pPr>
            <a:r>
              <a:rPr lang="en-IN" dirty="0" smtClean="0">
                <a:latin typeface="Times New Roman"/>
                <a:ea typeface="Times New Roman"/>
                <a:cs typeface="+mn-cs"/>
              </a:rPr>
              <a:t>3. Older people can stay fit and be active, even though they are not able to perform at the same level as they did in their youth.</a:t>
            </a:r>
          </a:p>
        </p:txBody>
      </p:sp>
      <p:sp>
        <p:nvSpPr>
          <p:cNvPr id="206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098A42D-78F3-3D41-BBB9-D9B6BF74BB0E}" type="slidenum">
              <a:rPr lang="en-US" altLang="en-US" sz="1200"/>
              <a:pPr eaLnBrk="1" hangingPunct="1"/>
              <a:t>11</a:t>
            </a:fld>
            <a:endParaRPr lang="en-US" altLang="en-US" sz="1200"/>
          </a:p>
        </p:txBody>
      </p:sp>
    </p:spTree>
    <p:extLst>
      <p:ext uri="{BB962C8B-B14F-4D97-AF65-F5344CB8AC3E}">
        <p14:creationId xmlns:p14="http://schemas.microsoft.com/office/powerpoint/2010/main" val="9043117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XIX. Trauma and Geriatric Patients</a:t>
            </a:r>
          </a:p>
          <a:p>
            <a:pPr>
              <a:spcBef>
                <a:spcPts val="1800"/>
              </a:spcBef>
              <a:spcAft>
                <a:spcPts val="600"/>
              </a:spcAft>
              <a:defRPr/>
            </a:pPr>
            <a:r>
              <a:rPr lang="en-IN" sz="1800" dirty="0" smtClean="0">
                <a:latin typeface="Times New Roman"/>
                <a:ea typeface="Times New Roman"/>
                <a:cs typeface="+mn-cs"/>
              </a:rPr>
              <a:t>A. In general, the risk of serious injury or death is more common in older patients who experience trauma than in younger patients.</a:t>
            </a:r>
          </a:p>
          <a:p>
            <a:pPr>
              <a:spcBef>
                <a:spcPts val="1800"/>
              </a:spcBef>
              <a:spcAft>
                <a:spcPts val="600"/>
              </a:spcAft>
              <a:defRPr/>
            </a:pPr>
            <a:r>
              <a:rPr lang="en-IN" sz="1800" dirty="0" smtClean="0">
                <a:latin typeface="Times New Roman"/>
                <a:ea typeface="Times New Roman"/>
                <a:cs typeface="+mn-cs"/>
              </a:rPr>
              <a:t>	1. Conditions that create risk and complicate the assessment of geriatric patients:</a:t>
            </a:r>
          </a:p>
          <a:p>
            <a:pPr>
              <a:spcBef>
                <a:spcPts val="1800"/>
              </a:spcBef>
              <a:spcAft>
                <a:spcPts val="600"/>
              </a:spcAft>
              <a:defRPr/>
            </a:pPr>
            <a:r>
              <a:rPr lang="en-IN" sz="1800" dirty="0" smtClean="0">
                <a:latin typeface="Times New Roman"/>
                <a:ea typeface="Times New Roman"/>
                <a:cs typeface="+mn-cs"/>
              </a:rPr>
              <a:t>		a. Slower homeostatic compensatory mechanisms</a:t>
            </a:r>
          </a:p>
          <a:p>
            <a:pPr>
              <a:spcBef>
                <a:spcPts val="1800"/>
              </a:spcBef>
              <a:spcAft>
                <a:spcPts val="600"/>
              </a:spcAft>
              <a:defRPr/>
            </a:pPr>
            <a:r>
              <a:rPr lang="en-IN" sz="1800" dirty="0" smtClean="0">
                <a:latin typeface="Times New Roman"/>
                <a:ea typeface="Times New Roman"/>
                <a:cs typeface="+mn-cs"/>
              </a:rPr>
              <a:t>		b. Limited physiologic reserves</a:t>
            </a:r>
          </a:p>
          <a:p>
            <a:pPr>
              <a:spcBef>
                <a:spcPts val="1800"/>
              </a:spcBef>
              <a:spcAft>
                <a:spcPts val="600"/>
              </a:spcAft>
              <a:defRPr/>
            </a:pPr>
            <a:r>
              <a:rPr lang="en-IN" sz="1800" dirty="0" smtClean="0">
                <a:latin typeface="Times New Roman"/>
                <a:ea typeface="Times New Roman"/>
                <a:cs typeface="+mn-cs"/>
              </a:rPr>
              <a:t>		c. Normal effects of aging on the body</a:t>
            </a:r>
          </a:p>
          <a:p>
            <a:pPr>
              <a:spcBef>
                <a:spcPts val="1800"/>
              </a:spcBef>
              <a:spcAft>
                <a:spcPts val="600"/>
              </a:spcAft>
              <a:defRPr/>
            </a:pPr>
            <a:r>
              <a:rPr lang="en-IN" sz="1800" dirty="0" smtClean="0">
                <a:latin typeface="Times New Roman"/>
                <a:ea typeface="Times New Roman"/>
                <a:cs typeface="+mn-cs"/>
              </a:rPr>
              <a:t>		d. Existing medical issues</a:t>
            </a:r>
          </a:p>
          <a:p>
            <a:pPr>
              <a:defRPr/>
            </a:pPr>
            <a:endParaRPr lang="en-US" dirty="0">
              <a:cs typeface="+mn-cs"/>
            </a:endParaRPr>
          </a:p>
        </p:txBody>
      </p:sp>
      <p:sp>
        <p:nvSpPr>
          <p:cNvPr id="308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FF4231E-A5D8-814B-919A-1C8C3EC0B435}" type="slidenum">
              <a:rPr lang="en-US" altLang="en-US" sz="1200"/>
              <a:pPr eaLnBrk="1" hangingPunct="1"/>
              <a:t>110</a:t>
            </a:fld>
            <a:endParaRPr lang="en-US" altLang="en-US" sz="1200"/>
          </a:p>
        </p:txBody>
      </p:sp>
    </p:spTree>
    <p:extLst>
      <p:ext uri="{BB962C8B-B14F-4D97-AF65-F5344CB8AC3E}">
        <p14:creationId xmlns:p14="http://schemas.microsoft.com/office/powerpoint/2010/main" val="180719975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2. Physical findings in an older adult may be more subtle and more easily missed.</a:t>
            </a:r>
          </a:p>
          <a:p>
            <a:pPr marL="457200" indent="-228600">
              <a:spcBef>
                <a:spcPts val="0"/>
              </a:spcBef>
              <a:spcAft>
                <a:spcPts val="300"/>
              </a:spcAft>
              <a:tabLst>
                <a:tab pos="457200" algn="l"/>
              </a:tabLst>
              <a:defRPr/>
            </a:pPr>
            <a:r>
              <a:rPr lang="en-IN" sz="1400" dirty="0" smtClean="0">
                <a:latin typeface="Times New Roman"/>
                <a:ea typeface="Times New Roman"/>
                <a:cs typeface="+mn-cs"/>
              </a:rPr>
              <a:t>	a. The mechanisms that cause serious injury in older people are usually much more minimal than in younger people.</a:t>
            </a:r>
          </a:p>
          <a:p>
            <a:pPr marL="457200" indent="-228600">
              <a:spcBef>
                <a:spcPts val="0"/>
              </a:spcBef>
              <a:spcAft>
                <a:spcPts val="300"/>
              </a:spcAft>
              <a:tabLst>
                <a:tab pos="457200" algn="l"/>
              </a:tabLst>
              <a:defRPr/>
            </a:pPr>
            <a:r>
              <a:rPr lang="en-IN" sz="1400" dirty="0" smtClean="0">
                <a:latin typeface="Times New Roman"/>
                <a:ea typeface="Times New Roman"/>
                <a:cs typeface="+mn-cs"/>
              </a:rPr>
              <a:t>	b. Recuperation from trauma is longer and often less successful in older people.</a:t>
            </a:r>
          </a:p>
          <a:p>
            <a:pPr marL="457200" indent="-228600">
              <a:spcBef>
                <a:spcPts val="0"/>
              </a:spcBef>
              <a:spcAft>
                <a:spcPts val="300"/>
              </a:spcAft>
              <a:tabLst>
                <a:tab pos="457200" algn="l"/>
              </a:tabLst>
              <a:defRPr/>
            </a:pPr>
            <a:r>
              <a:rPr lang="en-IN" sz="1400" dirty="0" smtClean="0">
                <a:latin typeface="Times New Roman"/>
                <a:ea typeface="Times New Roman"/>
                <a:cs typeface="+mn-cs"/>
              </a:rPr>
              <a:t>	c. Many injuries in older people are undertriaged and undertreated.</a:t>
            </a:r>
          </a:p>
        </p:txBody>
      </p:sp>
      <p:sp>
        <p:nvSpPr>
          <p:cNvPr id="309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25D7C22-43FC-3849-999F-6FEAF6274E1B}" type="slidenum">
              <a:rPr lang="en-US" altLang="en-US" sz="1200"/>
              <a:pPr eaLnBrk="1" hangingPunct="1"/>
              <a:t>111</a:t>
            </a:fld>
            <a:endParaRPr lang="en-US" altLang="en-US" sz="1200"/>
          </a:p>
        </p:txBody>
      </p:sp>
    </p:spTree>
    <p:extLst>
      <p:ext uri="{BB962C8B-B14F-4D97-AF65-F5344CB8AC3E}">
        <p14:creationId xmlns:p14="http://schemas.microsoft.com/office/powerpoint/2010/main" val="174507957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dirty="0" smtClean="0">
                <a:latin typeface="Times New Roman"/>
                <a:ea typeface="Times New Roman"/>
                <a:cs typeface="+mn-cs"/>
              </a:rPr>
              <a:t>B. Because of changes in the body, older pedestrians are more likely to have life-threatening complications after being struck by a vehicle.</a:t>
            </a:r>
          </a:p>
          <a:p>
            <a:pPr marL="228600" indent="-228600">
              <a:spcBef>
                <a:spcPts val="600"/>
              </a:spcBef>
              <a:spcAft>
                <a:spcPts val="600"/>
              </a:spcAft>
              <a:tabLst>
                <a:tab pos="228600" algn="l"/>
              </a:tabLst>
              <a:defRPr/>
            </a:pPr>
            <a:r>
              <a:rPr lang="en-IN" dirty="0" smtClean="0">
                <a:latin typeface="Times New Roman"/>
                <a:ea typeface="Times New Roman"/>
                <a:cs typeface="+mn-cs"/>
              </a:rPr>
              <a:t>	1. Older pedestrians commonly suffer injury to the legs and arms.</a:t>
            </a:r>
          </a:p>
          <a:p>
            <a:pPr marL="228600" indent="-228600">
              <a:spcBef>
                <a:spcPts val="600"/>
              </a:spcBef>
              <a:spcAft>
                <a:spcPts val="600"/>
              </a:spcAft>
              <a:tabLst>
                <a:tab pos="228600" algn="l"/>
              </a:tabLst>
              <a:defRPr/>
            </a:pPr>
            <a:r>
              <a:rPr lang="en-IN" dirty="0" smtClean="0">
                <a:latin typeface="Times New Roman"/>
                <a:ea typeface="Times New Roman"/>
                <a:cs typeface="+mn-cs"/>
              </a:rPr>
              <a:t>	2. Other injuries can be caused by a secondary collision onto the street, often involving the head.</a:t>
            </a:r>
          </a:p>
        </p:txBody>
      </p:sp>
      <p:sp>
        <p:nvSpPr>
          <p:cNvPr id="310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BEDABA6-E13C-A049-B2AD-EB5338F943F4}" type="slidenum">
              <a:rPr lang="en-US" altLang="en-US" sz="1200"/>
              <a:pPr eaLnBrk="1" hangingPunct="1"/>
              <a:t>112</a:t>
            </a:fld>
            <a:endParaRPr lang="en-US" altLang="en-US" sz="1200"/>
          </a:p>
        </p:txBody>
      </p:sp>
    </p:spTree>
    <p:extLst>
      <p:ext uri="{BB962C8B-B14F-4D97-AF65-F5344CB8AC3E}">
        <p14:creationId xmlns:p14="http://schemas.microsoft.com/office/powerpoint/2010/main" val="136818271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dirty="0" smtClean="0">
                <a:latin typeface="Times New Roman"/>
                <a:ea typeface="Times New Roman"/>
                <a:cs typeface="+mn-cs"/>
              </a:rPr>
              <a:t>C. Older people are more likely to experience burns because of altered mental status, inattention, and a compromised neurologic status.</a:t>
            </a:r>
          </a:p>
          <a:p>
            <a:pPr marL="228600" indent="-228600">
              <a:spcBef>
                <a:spcPts val="600"/>
              </a:spcBef>
              <a:spcAft>
                <a:spcPts val="600"/>
              </a:spcAft>
              <a:tabLst>
                <a:tab pos="228600" algn="l"/>
              </a:tabLst>
              <a:defRPr/>
            </a:pPr>
            <a:r>
              <a:rPr lang="en-IN" dirty="0" smtClean="0">
                <a:latin typeface="Times New Roman"/>
                <a:ea typeface="Times New Roman"/>
                <a:cs typeface="+mn-cs"/>
              </a:rPr>
              <a:t>	1. Risk of mortality from burns is increased when:</a:t>
            </a:r>
          </a:p>
          <a:p>
            <a:pPr marL="228600" indent="-228600">
              <a:spcBef>
                <a:spcPts val="600"/>
              </a:spcBef>
              <a:spcAft>
                <a:spcPts val="600"/>
              </a:spcAft>
              <a:tabLst>
                <a:tab pos="228600" algn="l"/>
              </a:tabLst>
              <a:defRPr/>
            </a:pPr>
            <a:r>
              <a:rPr lang="en-IN" dirty="0" smtClean="0">
                <a:latin typeface="Times New Roman"/>
                <a:ea typeface="Times New Roman"/>
                <a:cs typeface="+mn-cs"/>
              </a:rPr>
              <a:t>		a. Preexisting medical conditions exist</a:t>
            </a:r>
          </a:p>
          <a:p>
            <a:pPr marL="228600" indent="-228600">
              <a:spcBef>
                <a:spcPts val="600"/>
              </a:spcBef>
              <a:spcAft>
                <a:spcPts val="600"/>
              </a:spcAft>
              <a:tabLst>
                <a:tab pos="228600" algn="l"/>
              </a:tabLst>
              <a:defRPr/>
            </a:pPr>
            <a:r>
              <a:rPr lang="en-IN" dirty="0" smtClean="0">
                <a:latin typeface="Times New Roman"/>
                <a:ea typeface="Times New Roman"/>
                <a:cs typeface="+mn-cs"/>
              </a:rPr>
              <a:t>		b. The immune system is weakened</a:t>
            </a:r>
          </a:p>
          <a:p>
            <a:pPr marL="228600" indent="-228600">
              <a:spcBef>
                <a:spcPts val="600"/>
              </a:spcBef>
              <a:spcAft>
                <a:spcPts val="600"/>
              </a:spcAft>
              <a:tabLst>
                <a:tab pos="228600" algn="l"/>
              </a:tabLst>
              <a:defRPr/>
            </a:pPr>
            <a:r>
              <a:rPr lang="en-IN" dirty="0" smtClean="0">
                <a:latin typeface="Times New Roman"/>
                <a:ea typeface="Times New Roman"/>
                <a:cs typeface="+mn-cs"/>
              </a:rPr>
              <a:t>		c. Fluid replacement is complicated by renal compromise</a:t>
            </a:r>
          </a:p>
        </p:txBody>
      </p:sp>
      <p:sp>
        <p:nvSpPr>
          <p:cNvPr id="311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135B2E8-AD61-4849-8257-70A872470EB5}" type="slidenum">
              <a:rPr lang="en-US" altLang="en-US" sz="1200"/>
              <a:pPr eaLnBrk="1" hangingPunct="1"/>
              <a:t>113</a:t>
            </a:fld>
            <a:endParaRPr lang="en-US" altLang="en-US" sz="1200"/>
          </a:p>
        </p:txBody>
      </p:sp>
    </p:spTree>
    <p:extLst>
      <p:ext uri="{BB962C8B-B14F-4D97-AF65-F5344CB8AC3E}">
        <p14:creationId xmlns:p14="http://schemas.microsoft.com/office/powerpoint/2010/main" val="193953299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dirty="0" smtClean="0">
                <a:latin typeface="Times New Roman"/>
                <a:ea typeface="Times New Roman"/>
                <a:cs typeface="+mn-cs"/>
              </a:rPr>
              <a:t>D. There is higher mortality from penetrating trauma in older adults, especially in the case of gunshot wounds.</a:t>
            </a:r>
          </a:p>
          <a:p>
            <a:pPr marL="228600" indent="-228600">
              <a:spcBef>
                <a:spcPts val="600"/>
              </a:spcBef>
              <a:spcAft>
                <a:spcPts val="600"/>
              </a:spcAft>
              <a:tabLst>
                <a:tab pos="228600" algn="l"/>
              </a:tabLst>
              <a:defRPr/>
            </a:pPr>
            <a:r>
              <a:rPr lang="en-IN" dirty="0" smtClean="0">
                <a:latin typeface="Times New Roman"/>
                <a:ea typeface="Times New Roman"/>
                <a:cs typeface="+mn-cs"/>
              </a:rPr>
              <a:t>	1. Penetrating trauma can easily cause serious internal bleeding.</a:t>
            </a:r>
          </a:p>
          <a:p>
            <a:pPr marL="228600" indent="-228600">
              <a:spcBef>
                <a:spcPts val="600"/>
              </a:spcBef>
              <a:spcAft>
                <a:spcPts val="600"/>
              </a:spcAft>
              <a:tabLst>
                <a:tab pos="228600" algn="l"/>
              </a:tabLst>
              <a:defRPr/>
            </a:pPr>
            <a:r>
              <a:rPr lang="en-IN" dirty="0" smtClean="0">
                <a:latin typeface="Times New Roman"/>
                <a:ea typeface="Times New Roman"/>
                <a:cs typeface="+mn-cs"/>
              </a:rPr>
              <a:t>E. Falls are the leading cause of fatal and nonfatal injuries in older adults.</a:t>
            </a:r>
          </a:p>
          <a:p>
            <a:pPr marL="228600" indent="-228600">
              <a:spcBef>
                <a:spcPts val="600"/>
              </a:spcBef>
              <a:spcAft>
                <a:spcPts val="600"/>
              </a:spcAft>
              <a:tabLst>
                <a:tab pos="228600" algn="l"/>
              </a:tabLst>
              <a:defRPr/>
            </a:pPr>
            <a:r>
              <a:rPr lang="en-IN" dirty="0" smtClean="0">
                <a:latin typeface="Times New Roman"/>
                <a:ea typeface="Times New Roman"/>
                <a:cs typeface="+mn-cs"/>
              </a:rPr>
              <a:t>	1. Nearly half of fatal falls in geriatric patients result in traumatic brain injury.</a:t>
            </a:r>
          </a:p>
        </p:txBody>
      </p:sp>
      <p:sp>
        <p:nvSpPr>
          <p:cNvPr id="312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0281BBF-4B9B-3E4B-9238-5FBA78AF4977}" type="slidenum">
              <a:rPr lang="en-US" altLang="en-US" sz="1200"/>
              <a:pPr eaLnBrk="1" hangingPunct="1"/>
              <a:t>114</a:t>
            </a:fld>
            <a:endParaRPr lang="en-US" altLang="en-US" sz="1200"/>
          </a:p>
        </p:txBody>
      </p:sp>
    </p:spTree>
    <p:extLst>
      <p:ext uri="{BB962C8B-B14F-4D97-AF65-F5344CB8AC3E}">
        <p14:creationId xmlns:p14="http://schemas.microsoft.com/office/powerpoint/2010/main" val="107680276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Slide Image Placeholder 1"/>
          <p:cNvSpPr>
            <a:spLocks noGrp="1" noRot="1" noChangeAspect="1" noTextEdit="1"/>
          </p:cNvSpPr>
          <p:nvPr>
            <p:ph type="sldImg"/>
          </p:nvPr>
        </p:nvSpPr>
        <p:spPr>
          <a:ln/>
        </p:spPr>
      </p:sp>
      <p:sp>
        <p:nvSpPr>
          <p:cNvPr id="313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sz="1400">
                <a:latin typeface="Times New Roman" charset="0"/>
                <a:ea typeface="MS PGothic" charset="-128"/>
              </a:rPr>
              <a:t>F. Anatomic changes and trauma</a:t>
            </a:r>
          </a:p>
          <a:p>
            <a:pPr>
              <a:spcBef>
                <a:spcPts val="600"/>
              </a:spcBef>
              <a:spcAft>
                <a:spcPts val="600"/>
              </a:spcAft>
            </a:pPr>
            <a:r>
              <a:rPr lang="en-IN" altLang="en-US" sz="1400">
                <a:latin typeface="Times New Roman" charset="0"/>
                <a:ea typeface="MS PGothic" charset="-128"/>
              </a:rPr>
              <a:t>	1. Changes in pulmonary, cardiovascular, neurologic, and musculoskeletal systems make older patients more susceptible to trauma.</a:t>
            </a:r>
          </a:p>
          <a:p>
            <a:pPr>
              <a:spcBef>
                <a:spcPts val="600"/>
              </a:spcBef>
              <a:spcAft>
                <a:spcPts val="600"/>
              </a:spcAft>
            </a:pPr>
            <a:r>
              <a:rPr lang="en-IN" altLang="en-US" sz="1400">
                <a:latin typeface="Times New Roman" charset="0"/>
                <a:ea typeface="MS PGothic" charset="-128"/>
              </a:rPr>
              <a:t>		a. The brain shrinks, leading to higher risks of cerebral bleeding following head trauma.</a:t>
            </a:r>
          </a:p>
          <a:p>
            <a:pPr>
              <a:spcBef>
                <a:spcPts val="600"/>
              </a:spcBef>
              <a:spcAft>
                <a:spcPts val="600"/>
              </a:spcAft>
            </a:pPr>
            <a:r>
              <a:rPr lang="en-IN" altLang="en-US" sz="1400">
                <a:latin typeface="Times New Roman" charset="0"/>
                <a:ea typeface="MS PGothic" charset="-128"/>
              </a:rPr>
              <a:t>		b. Skeletal changes cause curvature of the upper spine that often requires additional padding during spinal immobilization.</a:t>
            </a:r>
          </a:p>
          <a:p>
            <a:pPr>
              <a:spcBef>
                <a:spcPts val="600"/>
              </a:spcBef>
              <a:spcAft>
                <a:spcPts val="600"/>
              </a:spcAft>
            </a:pPr>
            <a:r>
              <a:rPr lang="en-IN" altLang="en-US" sz="1400">
                <a:latin typeface="Times New Roman" charset="0"/>
                <a:ea typeface="MS PGothic" charset="-128"/>
              </a:rPr>
              <a:t>		c. Loss of strength, sensory impairment, and medical illness all increase the risk of falls.</a:t>
            </a:r>
          </a:p>
          <a:p>
            <a:pPr>
              <a:spcBef>
                <a:spcPts val="600"/>
              </a:spcBef>
              <a:spcAft>
                <a:spcPts val="600"/>
              </a:spcAft>
            </a:pPr>
            <a:r>
              <a:rPr lang="en-IN" altLang="en-US" sz="1400">
                <a:latin typeface="Times New Roman" charset="0"/>
                <a:ea typeface="MS PGothic" charset="-128"/>
              </a:rPr>
              <a:t>	2. A geriatric patient’s overall physical condition may lessen the ability of the patient’s body to compensate for the effects of even simple injuries.</a:t>
            </a:r>
          </a:p>
          <a:p>
            <a:pPr>
              <a:spcBef>
                <a:spcPts val="600"/>
              </a:spcBef>
              <a:spcAft>
                <a:spcPts val="600"/>
              </a:spcAft>
            </a:pPr>
            <a:r>
              <a:rPr lang="en-IN" altLang="en-US" sz="1400">
                <a:latin typeface="Times New Roman" charset="0"/>
                <a:ea typeface="MS PGothic" charset="-128"/>
              </a:rPr>
              <a:t>		a. A geriatric patient’s blood pressure drops sooner than in a younger adult patient during a traumatic emergency.</a:t>
            </a:r>
            <a:endParaRPr lang="en-US" altLang="ja-JP">
              <a:latin typeface="Times New Roman" charset="0"/>
              <a:ea typeface="MS PGothic" charset="-128"/>
            </a:endParaRPr>
          </a:p>
          <a:p>
            <a:endParaRPr lang="en-US" altLang="en-US">
              <a:latin typeface="Times New Roman" charset="0"/>
              <a:ea typeface="MS PGothic" charset="-128"/>
            </a:endParaRPr>
          </a:p>
        </p:txBody>
      </p:sp>
      <p:sp>
        <p:nvSpPr>
          <p:cNvPr id="313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E7D4833-6868-0543-BC52-6E605E3B950F}" type="slidenum">
              <a:rPr lang="en-US" altLang="en-US" sz="1200"/>
              <a:pPr eaLnBrk="1" hangingPunct="1"/>
              <a:t>115</a:t>
            </a:fld>
            <a:endParaRPr lang="en-US" altLang="en-US" sz="1200"/>
          </a:p>
        </p:txBody>
      </p:sp>
    </p:spTree>
    <p:extLst>
      <p:ext uri="{BB962C8B-B14F-4D97-AF65-F5344CB8AC3E}">
        <p14:creationId xmlns:p14="http://schemas.microsoft.com/office/powerpoint/2010/main" val="97939489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3. As a result of bone loss from osteoporosis, older patients of both sexes are prone to fractures, especially of the hip.</a:t>
            </a:r>
          </a:p>
          <a:p>
            <a:pPr marL="457200" indent="-228600">
              <a:spcBef>
                <a:spcPts val="0"/>
              </a:spcBef>
              <a:spcAft>
                <a:spcPts val="300"/>
              </a:spcAft>
              <a:tabLst>
                <a:tab pos="457200" algn="l"/>
              </a:tabLst>
              <a:defRPr/>
            </a:pPr>
            <a:r>
              <a:rPr lang="en-IN" sz="1400" dirty="0" smtClean="0">
                <a:latin typeface="Times New Roman"/>
                <a:ea typeface="Times New Roman"/>
                <a:cs typeface="+mn-cs"/>
              </a:rPr>
              <a:t>	a. Hip fractures are much more common among women.</a:t>
            </a:r>
          </a:p>
          <a:p>
            <a:pPr marL="457200" indent="-228600">
              <a:spcBef>
                <a:spcPts val="0"/>
              </a:spcBef>
              <a:spcAft>
                <a:spcPts val="300"/>
              </a:spcAft>
              <a:tabLst>
                <a:tab pos="457200" algn="l"/>
              </a:tabLst>
              <a:defRPr/>
            </a:pPr>
            <a:r>
              <a:rPr lang="en-IN" sz="1400" dirty="0" smtClean="0">
                <a:latin typeface="Times New Roman"/>
                <a:ea typeface="Times New Roman"/>
                <a:cs typeface="+mn-cs"/>
              </a:rPr>
              <a:t>	b. Contributing factors include:</a:t>
            </a:r>
          </a:p>
          <a:p>
            <a:pPr marL="457200" indent="-228600">
              <a:spcBef>
                <a:spcPts val="0"/>
              </a:spcBef>
              <a:spcAft>
                <a:spcPts val="300"/>
              </a:spcAft>
              <a:tabLst>
                <a:tab pos="457200" algn="l"/>
              </a:tabLst>
              <a:defRPr/>
            </a:pPr>
            <a:r>
              <a:rPr lang="en-IN" sz="1400" dirty="0" smtClean="0">
                <a:latin typeface="Times New Roman"/>
                <a:ea typeface="Times New Roman"/>
                <a:cs typeface="+mn-cs"/>
              </a:rPr>
              <a:t>		i. Stresses of ordinary activity</a:t>
            </a:r>
          </a:p>
          <a:p>
            <a:pPr marL="457200" indent="-228600">
              <a:spcBef>
                <a:spcPts val="0"/>
              </a:spcBef>
              <a:spcAft>
                <a:spcPts val="300"/>
              </a:spcAft>
              <a:tabLst>
                <a:tab pos="457200" algn="l"/>
              </a:tabLst>
              <a:defRPr/>
            </a:pPr>
            <a:r>
              <a:rPr lang="en-IN" sz="1400" dirty="0" smtClean="0">
                <a:latin typeface="Times New Roman"/>
                <a:ea typeface="Times New Roman"/>
                <a:cs typeface="+mn-cs"/>
              </a:rPr>
              <a:t>		ii. A standing fall</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Vitamin D and calcium deficiencies</a:t>
            </a:r>
          </a:p>
          <a:p>
            <a:pPr marL="457200" indent="-228600">
              <a:spcBef>
                <a:spcPts val="0"/>
              </a:spcBef>
              <a:spcAft>
                <a:spcPts val="300"/>
              </a:spcAft>
              <a:tabLst>
                <a:tab pos="457200" algn="l"/>
              </a:tabLst>
              <a:defRPr/>
            </a:pPr>
            <a:r>
              <a:rPr lang="en-IN" sz="1400" dirty="0" smtClean="0">
                <a:latin typeface="Times New Roman"/>
                <a:ea typeface="Times New Roman"/>
                <a:cs typeface="+mn-cs"/>
              </a:rPr>
              <a:t>		iv. Metabolic bone diseases</a:t>
            </a:r>
          </a:p>
          <a:p>
            <a:pPr marL="457200" indent="-228600">
              <a:spcBef>
                <a:spcPts val="0"/>
              </a:spcBef>
              <a:spcAft>
                <a:spcPts val="300"/>
              </a:spcAft>
              <a:tabLst>
                <a:tab pos="457200" algn="l"/>
              </a:tabLst>
              <a:defRPr/>
            </a:pPr>
            <a:r>
              <a:rPr lang="en-IN" sz="1400" dirty="0" smtClean="0">
                <a:latin typeface="Times New Roman"/>
                <a:ea typeface="Times New Roman"/>
                <a:cs typeface="+mn-cs"/>
              </a:rPr>
              <a:t>		v. Tumors</a:t>
            </a:r>
          </a:p>
          <a:p>
            <a:pPr marL="457200" indent="-228600">
              <a:spcBef>
                <a:spcPts val="0"/>
              </a:spcBef>
              <a:spcAft>
                <a:spcPts val="300"/>
              </a:spcAft>
              <a:tabLst>
                <a:tab pos="457200" algn="l"/>
              </a:tabLst>
              <a:defRPr/>
            </a:pPr>
            <a:r>
              <a:rPr lang="en-IN" sz="1400" dirty="0" smtClean="0">
                <a:latin typeface="Times New Roman"/>
                <a:ea typeface="Times New Roman"/>
                <a:cs typeface="+mn-cs"/>
              </a:rPr>
              <a:t>	c. Injuries to the hip tend to be recurring.</a:t>
            </a:r>
          </a:p>
          <a:p>
            <a:pPr>
              <a:defRPr/>
            </a:pPr>
            <a:endParaRPr lang="en-US" dirty="0">
              <a:cs typeface="+mn-cs"/>
            </a:endParaRPr>
          </a:p>
        </p:txBody>
      </p:sp>
      <p:sp>
        <p:nvSpPr>
          <p:cNvPr id="314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25C7731-E2FA-224B-BBB7-FB0EA45C4547}" type="slidenum">
              <a:rPr lang="en-US" altLang="en-US" sz="1200"/>
              <a:pPr eaLnBrk="1" hangingPunct="1"/>
              <a:t>116</a:t>
            </a:fld>
            <a:endParaRPr lang="en-US" altLang="en-US" sz="1200"/>
          </a:p>
        </p:txBody>
      </p:sp>
    </p:spTree>
    <p:extLst>
      <p:ext uri="{BB962C8B-B14F-4D97-AF65-F5344CB8AC3E}">
        <p14:creationId xmlns:p14="http://schemas.microsoft.com/office/powerpoint/2010/main" val="22781239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685800" indent="-228600">
              <a:spcBef>
                <a:spcPts val="0"/>
              </a:spcBef>
              <a:spcAft>
                <a:spcPts val="300"/>
              </a:spcAft>
              <a:tabLst>
                <a:tab pos="685800" algn="l"/>
              </a:tabLst>
              <a:defRPr/>
            </a:pPr>
            <a:r>
              <a:rPr lang="en-IN" dirty="0" smtClean="0">
                <a:solidFill>
                  <a:srgbClr val="000000"/>
                </a:solidFill>
                <a:latin typeface="Times New Roman"/>
                <a:ea typeface="Times New Roman"/>
                <a:cs typeface="+mn-cs"/>
              </a:rPr>
              <a:t>	d. Older patients with osteoporosis are also at risk for pelvic fractures.</a:t>
            </a:r>
          </a:p>
          <a:p>
            <a:pPr marL="685800" indent="-228600">
              <a:spcBef>
                <a:spcPts val="0"/>
              </a:spcBef>
              <a:spcAft>
                <a:spcPts val="300"/>
              </a:spcAft>
              <a:tabLst>
                <a:tab pos="685800" algn="l"/>
              </a:tabLst>
              <a:defRPr/>
            </a:pPr>
            <a:r>
              <a:rPr lang="en-IN" dirty="0" smtClean="0">
                <a:solidFill>
                  <a:srgbClr val="000000"/>
                </a:solidFill>
                <a:latin typeface="Times New Roman"/>
                <a:ea typeface="Times New Roman"/>
                <a:cs typeface="+mn-cs"/>
              </a:rPr>
              <a:t>	e. Recovering from these kinds of injuries can be complicated for an older person.</a:t>
            </a:r>
          </a:p>
          <a:p>
            <a:pPr indent="-228600">
              <a:spcBef>
                <a:spcPts val="0"/>
              </a:spcBef>
              <a:spcAft>
                <a:spcPts val="300"/>
              </a:spcAft>
              <a:tabLst>
                <a:tab pos="685800" algn="l"/>
              </a:tabLst>
              <a:defRPr/>
            </a:pPr>
            <a:r>
              <a:rPr lang="en-IN" dirty="0" smtClean="0">
                <a:solidFill>
                  <a:srgbClr val="000000"/>
                </a:solidFill>
                <a:latin typeface="Times New Roman"/>
                <a:ea typeface="Times New Roman"/>
                <a:cs typeface="+mn-cs"/>
              </a:rPr>
              <a:t>4. With age, the spine stiffens as a result of shrinkage of disk spaces, and vertebrae become brittle.</a:t>
            </a:r>
          </a:p>
          <a:p>
            <a:pPr marL="685800" indent="-228600">
              <a:spcBef>
                <a:spcPts val="0"/>
              </a:spcBef>
              <a:spcAft>
                <a:spcPts val="300"/>
              </a:spcAft>
              <a:tabLst>
                <a:tab pos="685800" algn="l"/>
              </a:tabLst>
              <a:defRPr/>
            </a:pPr>
            <a:r>
              <a:rPr lang="en-IN" dirty="0" smtClean="0">
                <a:solidFill>
                  <a:srgbClr val="000000"/>
                </a:solidFill>
                <a:latin typeface="Times New Roman"/>
                <a:ea typeface="Times New Roman"/>
                <a:cs typeface="+mn-cs"/>
              </a:rPr>
              <a:t>	a. Compression fractures of the spine are more likely to occur.</a:t>
            </a:r>
          </a:p>
        </p:txBody>
      </p:sp>
      <p:sp>
        <p:nvSpPr>
          <p:cNvPr id="315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2F91D64-3DE3-7A48-B062-0FB345ECC991}" type="slidenum">
              <a:rPr lang="en-US" altLang="en-US" sz="1200"/>
              <a:pPr eaLnBrk="1" hangingPunct="1"/>
              <a:t>117</a:t>
            </a:fld>
            <a:endParaRPr lang="en-US" altLang="en-US" sz="1200"/>
          </a:p>
        </p:txBody>
      </p:sp>
    </p:spTree>
    <p:extLst>
      <p:ext uri="{BB962C8B-B14F-4D97-AF65-F5344CB8AC3E}">
        <p14:creationId xmlns:p14="http://schemas.microsoft.com/office/powerpoint/2010/main" val="202708061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5. Because brain tissue shrinks with age, older patients are more likely to sustain closed head injuries, such as subdural hematomas.</a:t>
            </a:r>
          </a:p>
          <a:p>
            <a:pPr marL="457200" indent="-228600">
              <a:spcBef>
                <a:spcPts val="0"/>
              </a:spcBef>
              <a:spcAft>
                <a:spcPts val="300"/>
              </a:spcAft>
              <a:tabLst>
                <a:tab pos="457200" algn="l"/>
              </a:tabLst>
              <a:defRPr/>
            </a:pPr>
            <a:r>
              <a:rPr lang="en-IN" sz="1400" dirty="0" smtClean="0">
                <a:latin typeface="Times New Roman"/>
                <a:ea typeface="Times New Roman"/>
                <a:cs typeface="+mn-cs"/>
              </a:rPr>
              <a:t>	a. Acute subdural hematomas are among the deadliest of all head injuries.</a:t>
            </a:r>
          </a:p>
          <a:p>
            <a:pPr marL="457200" indent="-228600">
              <a:spcBef>
                <a:spcPts val="0"/>
              </a:spcBef>
              <a:spcAft>
                <a:spcPts val="300"/>
              </a:spcAft>
              <a:tabLst>
                <a:tab pos="457200" algn="l"/>
              </a:tabLst>
              <a:defRPr/>
            </a:pPr>
            <a:r>
              <a:rPr lang="en-IN" sz="1400" dirty="0" smtClean="0">
                <a:latin typeface="Times New Roman"/>
                <a:ea typeface="Times New Roman"/>
                <a:cs typeface="+mn-cs"/>
              </a:rPr>
              <a:t>		i. Tiny veins between the surface of the brain and its outer covering stretch and tear, allowing blood to collect.</a:t>
            </a:r>
          </a:p>
          <a:p>
            <a:pPr marL="457200" indent="-228600">
              <a:spcBef>
                <a:spcPts val="0"/>
              </a:spcBef>
              <a:spcAft>
                <a:spcPts val="300"/>
              </a:spcAft>
              <a:tabLst>
                <a:tab pos="457200" algn="l"/>
              </a:tabLst>
              <a:defRPr/>
            </a:pPr>
            <a:r>
              <a:rPr lang="en-IN" sz="1400" dirty="0" smtClean="0">
                <a:latin typeface="Times New Roman"/>
                <a:ea typeface="Times New Roman"/>
                <a:cs typeface="+mn-cs"/>
              </a:rPr>
              <a:t>		ii. Blood fills the skull very rapidly, compressing brain tissue, which often results in brain injury.</a:t>
            </a:r>
          </a:p>
          <a:p>
            <a:pPr marL="457200" indent="-228600">
              <a:spcBef>
                <a:spcPts val="0"/>
              </a:spcBef>
              <a:spcAft>
                <a:spcPts val="300"/>
              </a:spcAft>
              <a:tabLst>
                <a:tab pos="457200" algn="l"/>
              </a:tabLst>
              <a:defRPr/>
            </a:pPr>
            <a:r>
              <a:rPr lang="en-IN" sz="1400" dirty="0" smtClean="0">
                <a:latin typeface="Times New Roman"/>
                <a:ea typeface="Times New Roman"/>
                <a:cs typeface="+mn-cs"/>
              </a:rPr>
              <a:t>	b. Serious head injuries are often missed in older patients because the mechanism may seem relatively minor.</a:t>
            </a:r>
          </a:p>
        </p:txBody>
      </p:sp>
      <p:sp>
        <p:nvSpPr>
          <p:cNvPr id="316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B92FEFF-D945-5444-BDD3-7F5B54201995}" type="slidenum">
              <a:rPr lang="en-US" altLang="en-US" sz="1200"/>
              <a:pPr eaLnBrk="1" hangingPunct="1"/>
              <a:t>118</a:t>
            </a:fld>
            <a:endParaRPr lang="en-US" altLang="en-US" sz="1200"/>
          </a:p>
        </p:txBody>
      </p:sp>
    </p:spTree>
    <p:extLst>
      <p:ext uri="{BB962C8B-B14F-4D97-AF65-F5344CB8AC3E}">
        <p14:creationId xmlns:p14="http://schemas.microsoft.com/office/powerpoint/2010/main" val="146337071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c. Other factors that predispose an older patient to a serious head injury include:</a:t>
            </a:r>
          </a:p>
          <a:p>
            <a:pPr marL="685800" indent="-228600">
              <a:spcBef>
                <a:spcPts val="0"/>
              </a:spcBef>
              <a:spcAft>
                <a:spcPts val="300"/>
              </a:spcAft>
              <a:tabLst>
                <a:tab pos="685800" algn="l"/>
              </a:tabLst>
              <a:defRPr/>
            </a:pPr>
            <a:r>
              <a:rPr lang="en-IN" dirty="0" smtClean="0">
                <a:latin typeface="Times New Roman"/>
                <a:ea typeface="Times New Roman"/>
                <a:cs typeface="+mn-cs"/>
              </a:rPr>
              <a:t>	i. Long-term abuse of alcohol</a:t>
            </a:r>
          </a:p>
          <a:p>
            <a:pPr marL="685800" indent="-228600">
              <a:spcBef>
                <a:spcPts val="0"/>
              </a:spcBef>
              <a:spcAft>
                <a:spcPts val="300"/>
              </a:spcAft>
              <a:tabLst>
                <a:tab pos="685800" algn="l"/>
              </a:tabLst>
              <a:defRPr/>
            </a:pPr>
            <a:r>
              <a:rPr lang="en-IN" dirty="0" smtClean="0">
                <a:latin typeface="Times New Roman"/>
                <a:ea typeface="Times New Roman"/>
                <a:cs typeface="+mn-cs"/>
              </a:rPr>
              <a:t>	ii. Recurrent falls or repeated head injury</a:t>
            </a:r>
          </a:p>
          <a:p>
            <a:pPr marL="685800" indent="-228600">
              <a:spcBef>
                <a:spcPts val="0"/>
              </a:spcBef>
              <a:spcAft>
                <a:spcPts val="300"/>
              </a:spcAft>
              <a:tabLst>
                <a:tab pos="685800" algn="l"/>
              </a:tabLst>
              <a:defRPr/>
            </a:pPr>
            <a:r>
              <a:rPr lang="en-IN" dirty="0" smtClean="0">
                <a:latin typeface="Times New Roman"/>
                <a:ea typeface="Times New Roman"/>
                <a:cs typeface="+mn-cs"/>
              </a:rPr>
              <a:t>	iii. Anticoagulant medication</a:t>
            </a:r>
          </a:p>
        </p:txBody>
      </p:sp>
      <p:sp>
        <p:nvSpPr>
          <p:cNvPr id="317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8145867-84C8-EF4A-AF20-2CE3FA162E4C}" type="slidenum">
              <a:rPr lang="en-US" altLang="en-US" sz="1200"/>
              <a:pPr eaLnBrk="1" hangingPunct="1"/>
              <a:t>119</a:t>
            </a:fld>
            <a:endParaRPr lang="en-US" altLang="en-US" sz="1200"/>
          </a:p>
        </p:txBody>
      </p:sp>
    </p:spTree>
    <p:extLst>
      <p:ext uri="{BB962C8B-B14F-4D97-AF65-F5344CB8AC3E}">
        <p14:creationId xmlns:p14="http://schemas.microsoft.com/office/powerpoint/2010/main" val="1888931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a:ln/>
        </p:spPr>
      </p:sp>
      <p:sp>
        <p:nvSpPr>
          <p:cNvPr id="207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IN" altLang="en-US" sz="1800">
                <a:latin typeface="Times New Roman" charset="0"/>
                <a:ea typeface="MS PGothic" charset="-128"/>
              </a:rPr>
              <a:t>III. Communication and Older Adults</a:t>
            </a:r>
          </a:p>
          <a:p>
            <a:pPr>
              <a:spcBef>
                <a:spcPts val="1800"/>
              </a:spcBef>
              <a:spcAft>
                <a:spcPts val="600"/>
              </a:spcAft>
            </a:pPr>
            <a:r>
              <a:rPr lang="en-IN" altLang="en-US" sz="1800">
                <a:latin typeface="Times New Roman" charset="0"/>
                <a:ea typeface="MS PGothic" charset="-128"/>
              </a:rPr>
              <a:t>A. Effective verbal communication skills are essential to the successful assessment and treatment of older patients.</a:t>
            </a:r>
          </a:p>
          <a:p>
            <a:pPr>
              <a:spcBef>
                <a:spcPts val="1800"/>
              </a:spcBef>
              <a:spcAft>
                <a:spcPts val="600"/>
              </a:spcAft>
            </a:pPr>
            <a:r>
              <a:rPr lang="en-IN" altLang="en-US" sz="1800">
                <a:latin typeface="Times New Roman" charset="0"/>
                <a:ea typeface="MS PGothic" charset="-128"/>
              </a:rPr>
              <a:t>	1. The aging process brings with it changes in vision, hearing, taste, smell, touch, and pain sensation.</a:t>
            </a:r>
          </a:p>
          <a:p>
            <a:pPr>
              <a:spcBef>
                <a:spcPts val="1800"/>
              </a:spcBef>
              <a:spcAft>
                <a:spcPts val="600"/>
              </a:spcAft>
            </a:pPr>
            <a:r>
              <a:rPr lang="en-IN" altLang="en-US" sz="1800">
                <a:latin typeface="Times New Roman" charset="0"/>
                <a:ea typeface="MS PGothic" charset="-128"/>
              </a:rPr>
              <a:t>	2. Changes in communication abilities accompany aging, such as dementia and other diseases.</a:t>
            </a:r>
          </a:p>
          <a:p>
            <a:pPr>
              <a:spcBef>
                <a:spcPts val="1800"/>
              </a:spcBef>
              <a:spcAft>
                <a:spcPts val="600"/>
              </a:spcAft>
            </a:pPr>
            <a:r>
              <a:rPr lang="en-IN" altLang="en-US" sz="1800">
                <a:latin typeface="Times New Roman" charset="0"/>
                <a:ea typeface="MS PGothic" charset="-128"/>
              </a:rPr>
              <a:t>B. Communication techniques</a:t>
            </a:r>
          </a:p>
          <a:p>
            <a:pPr>
              <a:spcBef>
                <a:spcPts val="1800"/>
              </a:spcBef>
              <a:spcAft>
                <a:spcPts val="600"/>
              </a:spcAft>
            </a:pPr>
            <a:r>
              <a:rPr lang="en-IN" altLang="en-US" sz="1800">
                <a:latin typeface="Times New Roman" charset="0"/>
                <a:ea typeface="MS PGothic" charset="-128"/>
              </a:rPr>
              <a:t>	1. Your first words to the patient and the attitude behind them can gain or lose a patient’s trust.</a:t>
            </a:r>
          </a:p>
          <a:p>
            <a:pPr>
              <a:spcBef>
                <a:spcPts val="1800"/>
              </a:spcBef>
              <a:spcAft>
                <a:spcPts val="600"/>
              </a:spcAft>
            </a:pPr>
            <a:r>
              <a:rPr lang="en-IN" altLang="en-US" sz="1800">
                <a:latin typeface="Times New Roman" charset="0"/>
                <a:ea typeface="MS PGothic" charset="-128"/>
              </a:rPr>
              <a:t>		a. Speak respectfully when you introduce yourself.</a:t>
            </a:r>
          </a:p>
          <a:p>
            <a:pPr>
              <a:spcBef>
                <a:spcPts val="1800"/>
              </a:spcBef>
              <a:spcAft>
                <a:spcPts val="600"/>
              </a:spcAft>
            </a:pPr>
            <a:r>
              <a:rPr lang="en-IN" altLang="en-US" sz="1800">
                <a:latin typeface="Times New Roman" charset="0"/>
                <a:ea typeface="MS PGothic" charset="-128"/>
              </a:rPr>
              <a:t>		b. Address the patient by using “sir” or “ma’am.”</a:t>
            </a:r>
          </a:p>
          <a:p>
            <a:pPr>
              <a:spcBef>
                <a:spcPts val="1800"/>
              </a:spcBef>
              <a:spcAft>
                <a:spcPts val="600"/>
              </a:spcAft>
            </a:pPr>
            <a:r>
              <a:rPr lang="en-IN" altLang="en-US" sz="1800">
                <a:latin typeface="Times New Roman" charset="0"/>
                <a:ea typeface="MS PGothic" charset="-128"/>
              </a:rPr>
              <a:t>		c. If you know the patient’s last name, use “Mr.,” “Mrs.,” or “Ms.”</a:t>
            </a:r>
          </a:p>
          <a:p>
            <a:pPr>
              <a:spcBef>
                <a:spcPts val="1800"/>
              </a:spcBef>
              <a:spcAft>
                <a:spcPts val="600"/>
              </a:spcAft>
            </a:pPr>
            <a:r>
              <a:rPr lang="en-IN" altLang="en-US" sz="1800">
                <a:latin typeface="Times New Roman" charset="0"/>
                <a:ea typeface="MS PGothic" charset="-128"/>
              </a:rPr>
              <a:t>		d. Never use familiar or casual terms when referring to your patients unless they have invited you to do so.</a:t>
            </a:r>
          </a:p>
          <a:p>
            <a:pPr>
              <a:spcBef>
                <a:spcPts val="1800"/>
              </a:spcBef>
              <a:spcAft>
                <a:spcPts val="600"/>
              </a:spcAft>
            </a:pPr>
            <a:r>
              <a:rPr lang="en-IN" altLang="en-US" sz="1800">
                <a:latin typeface="Times New Roman" charset="0"/>
                <a:ea typeface="MS PGothic" charset="-128"/>
              </a:rPr>
              <a:t>	2. When you interview an older patient, the following techniques should be used:</a:t>
            </a:r>
          </a:p>
          <a:p>
            <a:pPr>
              <a:spcBef>
                <a:spcPts val="1800"/>
              </a:spcBef>
              <a:spcAft>
                <a:spcPts val="600"/>
              </a:spcAft>
            </a:pPr>
            <a:r>
              <a:rPr lang="en-IN" altLang="en-US" sz="1800">
                <a:latin typeface="Times New Roman" charset="0"/>
                <a:ea typeface="MS PGothic" charset="-128"/>
              </a:rPr>
              <a:t>		a. Identify yourself.</a:t>
            </a:r>
          </a:p>
          <a:p>
            <a:pPr>
              <a:spcBef>
                <a:spcPts val="1800"/>
              </a:spcBef>
              <a:spcAft>
                <a:spcPts val="600"/>
              </a:spcAft>
            </a:pPr>
            <a:r>
              <a:rPr lang="en-IN" altLang="en-US" sz="1800">
                <a:latin typeface="Times New Roman" charset="0"/>
                <a:ea typeface="MS PGothic" charset="-128"/>
              </a:rPr>
              <a:t>		b. Be aware of how you present yourself.</a:t>
            </a:r>
          </a:p>
          <a:p>
            <a:pPr>
              <a:spcBef>
                <a:spcPts val="1800"/>
              </a:spcBef>
              <a:spcAft>
                <a:spcPts val="600"/>
              </a:spcAft>
            </a:pPr>
            <a:r>
              <a:rPr lang="en-IN" altLang="en-US" sz="1800">
                <a:latin typeface="Times New Roman" charset="0"/>
                <a:ea typeface="MS PGothic" charset="-128"/>
              </a:rPr>
              <a:t>		c. Look directly at the patient at eye level and ensure good lighting.</a:t>
            </a:r>
          </a:p>
          <a:p>
            <a:pPr>
              <a:spcBef>
                <a:spcPts val="1800"/>
              </a:spcBef>
              <a:spcAft>
                <a:spcPts val="600"/>
              </a:spcAft>
            </a:pPr>
            <a:r>
              <a:rPr lang="en-IN" altLang="en-US" sz="1800">
                <a:latin typeface="Times New Roman" charset="0"/>
                <a:ea typeface="MS PGothic" charset="-128"/>
              </a:rPr>
              <a:t>		d. Speak slowly and distinctly.</a:t>
            </a:r>
            <a:endParaRPr lang="en-US" altLang="en-US" sz="1100">
              <a:latin typeface="Times New Roman" charset="0"/>
              <a:ea typeface="MS PGothic" charset="-128"/>
            </a:endParaRPr>
          </a:p>
          <a:p>
            <a:endParaRPr lang="en-US" altLang="en-US">
              <a:latin typeface="Times New Roman" charset="0"/>
              <a:ea typeface="MS PGothic" charset="-128"/>
            </a:endParaRPr>
          </a:p>
        </p:txBody>
      </p:sp>
      <p:sp>
        <p:nvSpPr>
          <p:cNvPr id="207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03946D3-5AB5-7149-B982-6FF2AE105574}" type="slidenum">
              <a:rPr lang="en-US" altLang="en-US" sz="1200"/>
              <a:pPr eaLnBrk="1" hangingPunct="1"/>
              <a:t>12</a:t>
            </a:fld>
            <a:endParaRPr lang="en-US" altLang="en-US" sz="1200"/>
          </a:p>
        </p:txBody>
      </p:sp>
    </p:spTree>
    <p:extLst>
      <p:ext uri="{BB962C8B-B14F-4D97-AF65-F5344CB8AC3E}">
        <p14:creationId xmlns:p14="http://schemas.microsoft.com/office/powerpoint/2010/main" val="102500569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dirty="0" smtClean="0">
                <a:latin typeface="Times New Roman"/>
                <a:ea typeface="Times New Roman"/>
                <a:cs typeface="+mn-cs"/>
              </a:rPr>
              <a:t>G. Environmental Injury</a:t>
            </a:r>
          </a:p>
          <a:p>
            <a:pPr marL="228600" indent="-228600">
              <a:spcBef>
                <a:spcPts val="600"/>
              </a:spcBef>
              <a:spcAft>
                <a:spcPts val="600"/>
              </a:spcAft>
              <a:tabLst>
                <a:tab pos="228600" algn="l"/>
              </a:tabLst>
              <a:defRPr/>
            </a:pPr>
            <a:r>
              <a:rPr lang="en-IN" dirty="0" smtClean="0">
                <a:latin typeface="Times New Roman"/>
                <a:ea typeface="Times New Roman"/>
                <a:cs typeface="+mn-cs"/>
              </a:rPr>
              <a:t>	1. Internal temperature regulation slows with age owing to:</a:t>
            </a:r>
          </a:p>
          <a:p>
            <a:pPr marL="228600" indent="-228600">
              <a:spcBef>
                <a:spcPts val="600"/>
              </a:spcBef>
              <a:spcAft>
                <a:spcPts val="600"/>
              </a:spcAft>
              <a:tabLst>
                <a:tab pos="228600" algn="l"/>
              </a:tabLst>
              <a:defRPr/>
            </a:pPr>
            <a:r>
              <a:rPr lang="en-IN" dirty="0" smtClean="0">
                <a:latin typeface="Times New Roman"/>
                <a:ea typeface="Times New Roman"/>
                <a:cs typeface="+mn-cs"/>
              </a:rPr>
              <a:t>		a. Slowed endocrine system </a:t>
            </a:r>
          </a:p>
          <a:p>
            <a:pPr marL="228600" indent="-228600">
              <a:spcBef>
                <a:spcPts val="600"/>
              </a:spcBef>
              <a:spcAft>
                <a:spcPts val="600"/>
              </a:spcAft>
              <a:tabLst>
                <a:tab pos="228600" algn="l"/>
              </a:tabLst>
              <a:defRPr/>
            </a:pPr>
            <a:r>
              <a:rPr lang="en-IN" dirty="0" smtClean="0">
                <a:latin typeface="Times New Roman"/>
                <a:ea typeface="Times New Roman"/>
                <a:cs typeface="+mn-cs"/>
              </a:rPr>
              <a:t>		b. Slowed circulation</a:t>
            </a:r>
          </a:p>
          <a:p>
            <a:pPr marL="228600" indent="-228600">
              <a:spcBef>
                <a:spcPts val="600"/>
              </a:spcBef>
              <a:spcAft>
                <a:spcPts val="600"/>
              </a:spcAft>
              <a:tabLst>
                <a:tab pos="228600" algn="l"/>
              </a:tabLst>
              <a:defRPr/>
            </a:pPr>
            <a:r>
              <a:rPr lang="en-IN" dirty="0" smtClean="0">
                <a:latin typeface="Times New Roman"/>
                <a:ea typeface="Times New Roman"/>
                <a:cs typeface="+mn-cs"/>
              </a:rPr>
              <a:t>		c. Decreased sweat production in the skin</a:t>
            </a:r>
          </a:p>
          <a:p>
            <a:pPr marL="228600" indent="-228600">
              <a:spcBef>
                <a:spcPts val="600"/>
              </a:spcBef>
              <a:spcAft>
                <a:spcPts val="600"/>
              </a:spcAft>
              <a:tabLst>
                <a:tab pos="228600" algn="l"/>
              </a:tabLst>
              <a:defRPr/>
            </a:pPr>
            <a:r>
              <a:rPr lang="en-IN" dirty="0" smtClean="0">
                <a:latin typeface="Times New Roman"/>
                <a:ea typeface="Times New Roman"/>
                <a:cs typeface="+mn-cs"/>
              </a:rPr>
              <a:t>		d. Chronic disease, medication use, and alcohol use</a:t>
            </a:r>
          </a:p>
          <a:p>
            <a:pPr marL="228600" indent="-228600">
              <a:spcBef>
                <a:spcPts val="600"/>
              </a:spcBef>
              <a:spcAft>
                <a:spcPts val="600"/>
              </a:spcAft>
              <a:tabLst>
                <a:tab pos="228600" algn="l"/>
              </a:tabLst>
              <a:defRPr/>
            </a:pPr>
            <a:r>
              <a:rPr lang="en-IN" dirty="0" smtClean="0">
                <a:latin typeface="Times New Roman"/>
                <a:ea typeface="Times New Roman"/>
                <a:cs typeface="+mn-cs"/>
              </a:rPr>
              <a:t>	2. Half of all deaths from hypothermia occur in older people; most indoor hypothermia deaths involve geriatric patients.</a:t>
            </a:r>
          </a:p>
          <a:p>
            <a:pPr marL="228600" indent="-228600">
              <a:spcBef>
                <a:spcPts val="600"/>
              </a:spcBef>
              <a:spcAft>
                <a:spcPts val="600"/>
              </a:spcAft>
              <a:tabLst>
                <a:tab pos="228600" algn="l"/>
              </a:tabLst>
              <a:defRPr/>
            </a:pPr>
            <a:r>
              <a:rPr lang="en-IN" dirty="0" smtClean="0">
                <a:latin typeface="Times New Roman"/>
                <a:ea typeface="Times New Roman"/>
                <a:cs typeface="+mn-cs"/>
              </a:rPr>
              <a:t>		a. Living where harsh winters occur is a risk factor.</a:t>
            </a:r>
          </a:p>
          <a:p>
            <a:pPr marL="228600" indent="-228600">
              <a:spcBef>
                <a:spcPts val="600"/>
              </a:spcBef>
              <a:spcAft>
                <a:spcPts val="600"/>
              </a:spcAft>
              <a:tabLst>
                <a:tab pos="228600" algn="l"/>
              </a:tabLst>
              <a:defRPr/>
            </a:pPr>
            <a:r>
              <a:rPr lang="en-IN" dirty="0" smtClean="0">
                <a:latin typeface="Times New Roman"/>
                <a:ea typeface="Times New Roman"/>
                <a:cs typeface="+mn-cs"/>
              </a:rPr>
              <a:t>		b. Hypothermia can also develop at temperatures above freezing when an older person is exposed for a prolonged period.</a:t>
            </a:r>
          </a:p>
          <a:p>
            <a:pPr marL="228600" indent="-228600">
              <a:spcBef>
                <a:spcPts val="600"/>
              </a:spcBef>
              <a:spcAft>
                <a:spcPts val="600"/>
              </a:spcAft>
              <a:tabLst>
                <a:tab pos="228600" algn="l"/>
              </a:tabLst>
              <a:defRPr/>
            </a:pPr>
            <a:r>
              <a:rPr lang="en-IN" dirty="0" smtClean="0">
                <a:latin typeface="Times New Roman"/>
                <a:ea typeface="Times New Roman"/>
                <a:cs typeface="+mn-cs"/>
              </a:rPr>
              <a:t>	3. Death rates from hyperthermia more than double in older people compared with younger people; people older than 85 years are at highest risk. </a:t>
            </a:r>
          </a:p>
          <a:p>
            <a:pPr marL="457200" indent="-228600">
              <a:spcBef>
                <a:spcPts val="0"/>
              </a:spcBef>
              <a:spcAft>
                <a:spcPts val="300"/>
              </a:spcAft>
              <a:tabLst>
                <a:tab pos="457200" algn="l"/>
              </a:tabLst>
              <a:defRPr/>
            </a:pPr>
            <a:endParaRPr lang="en-US" dirty="0" smtClean="0">
              <a:latin typeface="Times New Roman"/>
              <a:ea typeface="Times New Roman"/>
              <a:cs typeface="+mn-cs"/>
            </a:endParaRPr>
          </a:p>
          <a:p>
            <a:pPr>
              <a:defRPr/>
            </a:pPr>
            <a:endParaRPr lang="en-US" dirty="0">
              <a:cs typeface="+mn-cs"/>
            </a:endParaRPr>
          </a:p>
        </p:txBody>
      </p:sp>
      <p:sp>
        <p:nvSpPr>
          <p:cNvPr id="318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9FF85D9-6A40-9A4F-8248-23D9E0D41350}" type="slidenum">
              <a:rPr lang="en-US" altLang="en-US" sz="1200"/>
              <a:pPr eaLnBrk="1" hangingPunct="1"/>
              <a:t>120</a:t>
            </a:fld>
            <a:endParaRPr lang="en-US" altLang="en-US" sz="1200"/>
          </a:p>
        </p:txBody>
      </p:sp>
    </p:spTree>
    <p:extLst>
      <p:ext uri="{BB962C8B-B14F-4D97-AF65-F5344CB8AC3E}">
        <p14:creationId xmlns:p14="http://schemas.microsoft.com/office/powerpoint/2010/main" val="102906787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XX. Special Considerations in Assessing Geriatric Trauma Patients</a:t>
            </a:r>
          </a:p>
          <a:p>
            <a:pPr>
              <a:spcBef>
                <a:spcPts val="1800"/>
              </a:spcBef>
              <a:spcAft>
                <a:spcPts val="600"/>
              </a:spcAft>
              <a:defRPr/>
            </a:pPr>
            <a:r>
              <a:rPr lang="en-IN" sz="1800" dirty="0" smtClean="0">
                <a:latin typeface="Times New Roman"/>
                <a:ea typeface="Times New Roman"/>
                <a:cs typeface="+mn-cs"/>
              </a:rPr>
              <a:t>A. Trauma is never isolated to a single issue when you are assessing and caring for a geriatric patient.</a:t>
            </a:r>
          </a:p>
        </p:txBody>
      </p:sp>
      <p:sp>
        <p:nvSpPr>
          <p:cNvPr id="319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9BCACE1-EC6B-4148-B7D7-BB9BA88A9598}" type="slidenum">
              <a:rPr lang="en-US" altLang="en-US" sz="1200"/>
              <a:pPr eaLnBrk="1" hangingPunct="1"/>
              <a:t>121</a:t>
            </a:fld>
            <a:endParaRPr lang="en-US" altLang="en-US" sz="1200"/>
          </a:p>
        </p:txBody>
      </p:sp>
    </p:spTree>
    <p:extLst>
      <p:ext uri="{BB962C8B-B14F-4D97-AF65-F5344CB8AC3E}">
        <p14:creationId xmlns:p14="http://schemas.microsoft.com/office/powerpoint/2010/main" val="185793222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Slide Image Placeholder 1"/>
          <p:cNvSpPr>
            <a:spLocks noGrp="1" noRot="1" noChangeAspect="1" noTextEdit="1"/>
          </p:cNvSpPr>
          <p:nvPr>
            <p:ph type="sldImg"/>
          </p:nvPr>
        </p:nvSpPr>
        <p:spPr>
          <a:ln/>
        </p:spPr>
      </p:sp>
      <p:sp>
        <p:nvSpPr>
          <p:cNvPr id="320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sz="1400">
                <a:solidFill>
                  <a:srgbClr val="000000"/>
                </a:solidFill>
                <a:latin typeface="Times New Roman" charset="0"/>
                <a:ea typeface="MS PGothic" charset="-128"/>
              </a:rPr>
              <a:t>B. Scene size-up</a:t>
            </a:r>
          </a:p>
          <a:p>
            <a:pPr>
              <a:spcBef>
                <a:spcPts val="600"/>
              </a:spcBef>
              <a:spcAft>
                <a:spcPts val="600"/>
              </a:spcAft>
            </a:pPr>
            <a:r>
              <a:rPr lang="en-IN" altLang="en-US" sz="1400">
                <a:solidFill>
                  <a:srgbClr val="000000"/>
                </a:solidFill>
                <a:latin typeface="Times New Roman" charset="0"/>
                <a:ea typeface="MS PGothic" charset="-128"/>
              </a:rPr>
              <a:t>	1. Scene safety</a:t>
            </a:r>
          </a:p>
          <a:p>
            <a:pPr>
              <a:spcBef>
                <a:spcPts val="600"/>
              </a:spcBef>
              <a:spcAft>
                <a:spcPts val="600"/>
              </a:spcAft>
            </a:pPr>
            <a:r>
              <a:rPr lang="en-IN" altLang="en-US" sz="1400">
                <a:solidFill>
                  <a:srgbClr val="000000"/>
                </a:solidFill>
                <a:latin typeface="Times New Roman" charset="0"/>
                <a:ea typeface="MS PGothic" charset="-128"/>
              </a:rPr>
              <a:t>		a. Ensure your own safety first.</a:t>
            </a:r>
          </a:p>
          <a:p>
            <a:pPr>
              <a:spcBef>
                <a:spcPts val="600"/>
              </a:spcBef>
              <a:spcAft>
                <a:spcPts val="600"/>
              </a:spcAft>
            </a:pPr>
            <a:r>
              <a:rPr lang="en-IN" altLang="en-US" sz="1400">
                <a:solidFill>
                  <a:srgbClr val="000000"/>
                </a:solidFill>
                <a:latin typeface="Times New Roman" charset="0"/>
                <a:ea typeface="MS PGothic" charset="-128"/>
              </a:rPr>
              <a:t>		b. Take standard precautions.</a:t>
            </a:r>
          </a:p>
          <a:p>
            <a:pPr>
              <a:spcBef>
                <a:spcPts val="600"/>
              </a:spcBef>
              <a:spcAft>
                <a:spcPts val="600"/>
              </a:spcAft>
            </a:pPr>
            <a:r>
              <a:rPr lang="en-IN" altLang="en-US" sz="1400">
                <a:solidFill>
                  <a:srgbClr val="000000"/>
                </a:solidFill>
                <a:latin typeface="Times New Roman" charset="0"/>
                <a:ea typeface="MS PGothic" charset="-128"/>
              </a:rPr>
              <a:t>		c. Consider the number of patients.</a:t>
            </a:r>
          </a:p>
          <a:p>
            <a:pPr>
              <a:spcBef>
                <a:spcPts val="600"/>
              </a:spcBef>
              <a:spcAft>
                <a:spcPts val="600"/>
              </a:spcAft>
            </a:pPr>
            <a:r>
              <a:rPr lang="en-IN" altLang="en-US" sz="1400">
                <a:solidFill>
                  <a:srgbClr val="000000"/>
                </a:solidFill>
                <a:latin typeface="Times New Roman" charset="0"/>
                <a:ea typeface="MS PGothic" charset="-128"/>
              </a:rPr>
              <a:t>		d. Determine if you need additional or specialized resources.</a:t>
            </a:r>
          </a:p>
          <a:p>
            <a:pPr>
              <a:spcBef>
                <a:spcPts val="600"/>
              </a:spcBef>
              <a:spcAft>
                <a:spcPts val="600"/>
              </a:spcAft>
            </a:pPr>
            <a:r>
              <a:rPr lang="en-IN" altLang="en-US" sz="1400">
                <a:solidFill>
                  <a:srgbClr val="000000"/>
                </a:solidFill>
                <a:latin typeface="Times New Roman" charset="0"/>
                <a:ea typeface="MS PGothic" charset="-128"/>
              </a:rPr>
              <a:t>	2. Mechanism of injury/nature of illness</a:t>
            </a:r>
          </a:p>
          <a:p>
            <a:pPr>
              <a:spcBef>
                <a:spcPts val="600"/>
              </a:spcBef>
              <a:spcAft>
                <a:spcPts val="600"/>
              </a:spcAft>
            </a:pPr>
            <a:r>
              <a:rPr lang="en-IN" altLang="en-US" sz="1400">
                <a:solidFill>
                  <a:srgbClr val="000000"/>
                </a:solidFill>
                <a:latin typeface="Times New Roman" charset="0"/>
                <a:ea typeface="MS PGothic" charset="-128"/>
              </a:rPr>
              <a:t>		a. Look for clues that indicate whether your patient’s traumatic incident may have been preceded by a medical incident.</a:t>
            </a:r>
          </a:p>
          <a:p>
            <a:pPr>
              <a:spcBef>
                <a:spcPts val="600"/>
              </a:spcBef>
              <a:spcAft>
                <a:spcPts val="600"/>
              </a:spcAft>
            </a:pPr>
            <a:r>
              <a:rPr lang="en-IN" altLang="en-US" sz="1400">
                <a:solidFill>
                  <a:srgbClr val="000000"/>
                </a:solidFill>
                <a:latin typeface="Times New Roman" charset="0"/>
                <a:ea typeface="MS PGothic" charset="-128"/>
              </a:rPr>
              <a:t>		b. Bystander information may help determine if a loss of consciousness occurred.</a:t>
            </a:r>
          </a:p>
          <a:p>
            <a:pPr>
              <a:spcBef>
                <a:spcPts val="600"/>
              </a:spcBef>
              <a:spcAft>
                <a:spcPts val="600"/>
              </a:spcAft>
            </a:pPr>
            <a:r>
              <a:rPr lang="en-IN" altLang="en-US" sz="1400">
                <a:solidFill>
                  <a:srgbClr val="000000"/>
                </a:solidFill>
                <a:latin typeface="Times New Roman" charset="0"/>
                <a:ea typeface="MS PGothic" charset="-128"/>
              </a:rPr>
              <a:t>		c. MOI is important in establishing whether an injury is considered critical, and it affects treatment and transport considerations.</a:t>
            </a:r>
          </a:p>
          <a:p>
            <a:pPr>
              <a:spcBef>
                <a:spcPct val="0"/>
              </a:spcBef>
              <a:spcAft>
                <a:spcPts val="300"/>
              </a:spcAft>
            </a:pPr>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320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5935CCC-33AE-CC44-B351-E70DBB9511CD}" type="slidenum">
              <a:rPr lang="en-US" altLang="en-US" sz="1200"/>
              <a:pPr eaLnBrk="1" hangingPunct="1"/>
              <a:t>122</a:t>
            </a:fld>
            <a:endParaRPr lang="en-US" altLang="en-US" sz="1200"/>
          </a:p>
        </p:txBody>
      </p:sp>
    </p:spTree>
    <p:extLst>
      <p:ext uri="{BB962C8B-B14F-4D97-AF65-F5344CB8AC3E}">
        <p14:creationId xmlns:p14="http://schemas.microsoft.com/office/powerpoint/2010/main" val="185459416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Slide Image Placeholder 1"/>
          <p:cNvSpPr>
            <a:spLocks noGrp="1" noRot="1" noChangeAspect="1" noTextEdit="1"/>
          </p:cNvSpPr>
          <p:nvPr>
            <p:ph type="sldImg"/>
          </p:nvPr>
        </p:nvSpPr>
        <p:spPr>
          <a:ln/>
        </p:spPr>
      </p:sp>
      <p:sp>
        <p:nvSpPr>
          <p:cNvPr id="321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sz="1400">
                <a:latin typeface="Times New Roman" charset="0"/>
                <a:ea typeface="MS PGothic" charset="-128"/>
              </a:rPr>
              <a:t>C. Primary assessment</a:t>
            </a:r>
          </a:p>
          <a:p>
            <a:pPr>
              <a:spcBef>
                <a:spcPts val="600"/>
              </a:spcBef>
              <a:spcAft>
                <a:spcPts val="600"/>
              </a:spcAft>
            </a:pPr>
            <a:r>
              <a:rPr lang="en-IN" altLang="en-US" sz="1400">
                <a:latin typeface="Times New Roman" charset="0"/>
                <a:ea typeface="MS PGothic" charset="-128"/>
              </a:rPr>
              <a:t>	1. Address life threats.</a:t>
            </a:r>
          </a:p>
          <a:p>
            <a:pPr>
              <a:spcBef>
                <a:spcPts val="600"/>
              </a:spcBef>
              <a:spcAft>
                <a:spcPts val="600"/>
              </a:spcAft>
            </a:pPr>
            <a:r>
              <a:rPr lang="en-IN" altLang="en-US" sz="1400">
                <a:latin typeface="Times New Roman" charset="0"/>
                <a:ea typeface="MS PGothic" charset="-128"/>
              </a:rPr>
              <a:t>	2. Determine the transport priority of the patient.</a:t>
            </a:r>
          </a:p>
          <a:p>
            <a:pPr>
              <a:spcBef>
                <a:spcPts val="600"/>
              </a:spcBef>
              <a:spcAft>
                <a:spcPts val="600"/>
              </a:spcAft>
            </a:pPr>
            <a:r>
              <a:rPr lang="en-IN" altLang="en-US" sz="1400">
                <a:latin typeface="Times New Roman" charset="0"/>
                <a:ea typeface="MS PGothic" charset="-128"/>
              </a:rPr>
              <a:t>		a. It is recommended that older trauma patients be transported to a trauma center.</a:t>
            </a:r>
          </a:p>
          <a:p>
            <a:pPr>
              <a:spcBef>
                <a:spcPts val="600"/>
              </a:spcBef>
              <a:spcAft>
                <a:spcPts val="600"/>
              </a:spcAft>
            </a:pPr>
            <a:r>
              <a:rPr lang="en-IN" altLang="en-US" sz="1400">
                <a:latin typeface="Times New Roman" charset="0"/>
                <a:ea typeface="MS PGothic" charset="-128"/>
              </a:rPr>
              <a:t>	3. Form a general impression.</a:t>
            </a:r>
          </a:p>
          <a:p>
            <a:pPr>
              <a:spcBef>
                <a:spcPts val="600"/>
              </a:spcBef>
              <a:spcAft>
                <a:spcPts val="600"/>
              </a:spcAft>
            </a:pPr>
            <a:r>
              <a:rPr lang="en-IN" altLang="en-US" sz="1400">
                <a:latin typeface="Times New Roman" charset="0"/>
                <a:ea typeface="MS PGothic" charset="-128"/>
              </a:rPr>
              <a:t>		a. As you approach the patient, you should be able to tell if he or she is generally in stable or unstable condition.</a:t>
            </a:r>
          </a:p>
          <a:p>
            <a:pPr>
              <a:spcBef>
                <a:spcPts val="600"/>
              </a:spcBef>
              <a:spcAft>
                <a:spcPts val="600"/>
              </a:spcAft>
            </a:pPr>
            <a:r>
              <a:rPr lang="en-IN" altLang="en-US" sz="1400">
                <a:latin typeface="Times New Roman" charset="0"/>
                <a:ea typeface="MS PGothic" charset="-128"/>
              </a:rPr>
              <a:t>		b. Determining neurologic status may be difficult if you do not know the patient’s baseline.</a:t>
            </a:r>
          </a:p>
          <a:p>
            <a:pPr>
              <a:spcBef>
                <a:spcPts val="600"/>
              </a:spcBef>
              <a:spcAft>
                <a:spcPts val="600"/>
              </a:spcAft>
            </a:pPr>
            <a:r>
              <a:rPr lang="en-IN" altLang="en-US" sz="1400">
                <a:latin typeface="Times New Roman" charset="0"/>
                <a:ea typeface="MS PGothic" charset="-128"/>
              </a:rPr>
              <a:t>			i. Try to get information from someone familiar with the patient, if possible.</a:t>
            </a:r>
          </a:p>
          <a:p>
            <a:pPr>
              <a:spcBef>
                <a:spcPts val="600"/>
              </a:spcBef>
              <a:spcAft>
                <a:spcPts val="600"/>
              </a:spcAft>
            </a:pPr>
            <a:r>
              <a:rPr lang="en-IN" altLang="en-US" sz="1400">
                <a:latin typeface="Times New Roman" charset="0"/>
                <a:ea typeface="MS PGothic" charset="-128"/>
              </a:rPr>
              <a:t>		c. Use the AVPU and the Glasgow Coma Scale to determine mental status.</a:t>
            </a:r>
          </a:p>
          <a:p>
            <a:pPr>
              <a:spcBef>
                <a:spcPts val="600"/>
              </a:spcBef>
              <a:spcAft>
                <a:spcPts val="600"/>
              </a:spcAft>
            </a:pPr>
            <a:r>
              <a:rPr lang="en-IN" altLang="en-US" sz="1400">
                <a:latin typeface="Times New Roman" charset="0"/>
                <a:ea typeface="MS PGothic" charset="-128"/>
              </a:rPr>
              <a:t>			i. An important consideration with any patient is the inability to remember the event.</a:t>
            </a:r>
          </a:p>
          <a:p>
            <a:pPr>
              <a:spcBef>
                <a:spcPct val="0"/>
              </a:spcBef>
              <a:spcAft>
                <a:spcPts val="300"/>
              </a:spcAft>
            </a:pPr>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321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68D355A-7079-074E-97DE-F6E3C2BB1170}" type="slidenum">
              <a:rPr lang="en-US" altLang="en-US" sz="1200"/>
              <a:pPr eaLnBrk="1" hangingPunct="1"/>
              <a:t>123</a:t>
            </a:fld>
            <a:endParaRPr lang="en-US" altLang="en-US" sz="1200"/>
          </a:p>
        </p:txBody>
      </p:sp>
    </p:spTree>
    <p:extLst>
      <p:ext uri="{BB962C8B-B14F-4D97-AF65-F5344CB8AC3E}">
        <p14:creationId xmlns:p14="http://schemas.microsoft.com/office/powerpoint/2010/main" val="158639456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4. Airway and breathing</a:t>
            </a:r>
          </a:p>
          <a:p>
            <a:pPr marL="457200" indent="-228600">
              <a:spcBef>
                <a:spcPts val="0"/>
              </a:spcBef>
              <a:spcAft>
                <a:spcPts val="300"/>
              </a:spcAft>
              <a:tabLst>
                <a:tab pos="457200" algn="l"/>
              </a:tabLst>
              <a:defRPr/>
            </a:pPr>
            <a:r>
              <a:rPr lang="en-IN" sz="1400" dirty="0" smtClean="0">
                <a:latin typeface="Times New Roman"/>
                <a:ea typeface="Times New Roman"/>
                <a:cs typeface="+mn-cs"/>
              </a:rPr>
              <a:t>	a. If the patient is talking to you, the airway is patent.</a:t>
            </a:r>
          </a:p>
          <a:p>
            <a:pPr marL="457200" indent="-228600">
              <a:spcBef>
                <a:spcPts val="0"/>
              </a:spcBef>
              <a:spcAft>
                <a:spcPts val="300"/>
              </a:spcAft>
              <a:tabLst>
                <a:tab pos="457200" algn="l"/>
              </a:tabLst>
              <a:defRPr/>
            </a:pPr>
            <a:r>
              <a:rPr lang="en-IN" sz="1400" dirty="0" smtClean="0">
                <a:latin typeface="Times New Roman"/>
                <a:ea typeface="Times New Roman"/>
                <a:cs typeface="+mn-cs"/>
              </a:rPr>
              <a:t>	b. Patients who have noisy respirations have airway compromise.</a:t>
            </a:r>
          </a:p>
          <a:p>
            <a:pPr marL="457200" indent="-228600">
              <a:spcBef>
                <a:spcPts val="0"/>
              </a:spcBef>
              <a:spcAft>
                <a:spcPts val="300"/>
              </a:spcAft>
              <a:tabLst>
                <a:tab pos="457200" algn="l"/>
              </a:tabLst>
              <a:defRPr/>
            </a:pPr>
            <a:r>
              <a:rPr lang="en-IN" sz="1400" dirty="0" smtClean="0">
                <a:latin typeface="Times New Roman"/>
                <a:ea typeface="Times New Roman"/>
                <a:cs typeface="+mn-cs"/>
              </a:rPr>
              <a:t>	c. Older patients may have a diminished ability to cough, so suctioning is important.</a:t>
            </a:r>
          </a:p>
          <a:p>
            <a:pPr marL="457200" indent="-228600">
              <a:spcBef>
                <a:spcPts val="0"/>
              </a:spcBef>
              <a:spcAft>
                <a:spcPts val="300"/>
              </a:spcAft>
              <a:tabLst>
                <a:tab pos="457200" algn="l"/>
              </a:tabLst>
              <a:defRPr/>
            </a:pPr>
            <a:r>
              <a:rPr lang="en-IN" sz="1400" dirty="0" smtClean="0">
                <a:latin typeface="Times New Roman"/>
                <a:ea typeface="Times New Roman"/>
                <a:cs typeface="+mn-cs"/>
              </a:rPr>
              <a:t>	d. Assess for the presence of dentures but do not remove them unless they are creating an airway patency problem.</a:t>
            </a:r>
          </a:p>
          <a:p>
            <a:pPr marL="457200" indent="-228600">
              <a:spcBef>
                <a:spcPts val="0"/>
              </a:spcBef>
              <a:spcAft>
                <a:spcPts val="300"/>
              </a:spcAft>
              <a:tabLst>
                <a:tab pos="457200" algn="l"/>
              </a:tabLst>
              <a:defRPr/>
            </a:pPr>
            <a:r>
              <a:rPr lang="en-IN" sz="1400" dirty="0" smtClean="0">
                <a:latin typeface="Times New Roman"/>
                <a:ea typeface="Times New Roman"/>
                <a:cs typeface="+mn-cs"/>
              </a:rPr>
              <a:t>	e. In an unresponsive patient, open the airway with a modified jaw-thrust maneuver.</a:t>
            </a:r>
          </a:p>
          <a:p>
            <a:pPr marL="457200" indent="-228600">
              <a:spcBef>
                <a:spcPts val="0"/>
              </a:spcBef>
              <a:spcAft>
                <a:spcPts val="300"/>
              </a:spcAft>
              <a:tabLst>
                <a:tab pos="457200" algn="l"/>
              </a:tabLst>
              <a:defRPr/>
            </a:pPr>
            <a:r>
              <a:rPr lang="en-IN" sz="1400" dirty="0" smtClean="0">
                <a:latin typeface="Times New Roman"/>
                <a:ea typeface="Times New Roman"/>
                <a:cs typeface="+mn-cs"/>
              </a:rPr>
              <a:t>	f. Perform a thorough respiratory assessment and physical assessment of the chest, and treat accordingly.</a:t>
            </a:r>
          </a:p>
          <a:p>
            <a:pPr marL="457200" indent="-228600">
              <a:spcBef>
                <a:spcPts val="0"/>
              </a:spcBef>
              <a:spcAft>
                <a:spcPts val="300"/>
              </a:spcAft>
              <a:tabLst>
                <a:tab pos="457200" algn="l"/>
              </a:tabLst>
              <a:defRPr/>
            </a:pPr>
            <a:r>
              <a:rPr lang="en-IN" sz="1400" dirty="0" smtClean="0">
                <a:latin typeface="Times New Roman"/>
                <a:ea typeface="Times New Roman"/>
                <a:cs typeface="+mn-cs"/>
              </a:rPr>
              <a:t>	g. Use pulse oximetry to monitor oxygenation.</a:t>
            </a:r>
          </a:p>
          <a:p>
            <a:pPr>
              <a:defRPr/>
            </a:pPr>
            <a:endParaRPr lang="en-US" dirty="0">
              <a:cs typeface="+mn-cs"/>
            </a:endParaRPr>
          </a:p>
        </p:txBody>
      </p:sp>
      <p:sp>
        <p:nvSpPr>
          <p:cNvPr id="322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7BCFE9A-6D44-D447-A1C5-C9EB4C912676}" type="slidenum">
              <a:rPr lang="en-US" altLang="en-US" sz="1200"/>
              <a:pPr eaLnBrk="1" hangingPunct="1"/>
              <a:t>124</a:t>
            </a:fld>
            <a:endParaRPr lang="en-US" altLang="en-US" sz="1200"/>
          </a:p>
        </p:txBody>
      </p:sp>
    </p:spTree>
    <p:extLst>
      <p:ext uri="{BB962C8B-B14F-4D97-AF65-F5344CB8AC3E}">
        <p14:creationId xmlns:p14="http://schemas.microsoft.com/office/powerpoint/2010/main" val="152392602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5. Circulation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a. Manage any external bleeding immediately.</a:t>
            </a:r>
          </a:p>
          <a:p>
            <a:pPr marL="457200" indent="-228600">
              <a:spcBef>
                <a:spcPts val="0"/>
              </a:spcBef>
              <a:spcAft>
                <a:spcPts val="300"/>
              </a:spcAft>
              <a:tabLst>
                <a:tab pos="457200" algn="l"/>
              </a:tabLst>
              <a:defRPr/>
            </a:pPr>
            <a:r>
              <a:rPr lang="en-IN" sz="1400" dirty="0" smtClean="0">
                <a:latin typeface="Times New Roman"/>
                <a:ea typeface="Times New Roman"/>
                <a:cs typeface="+mn-cs"/>
              </a:rPr>
              <a:t>	b. Drinking alcohol and taking anticoagulant medications that can make internal bleeding worse or external bleeding more difficult to control.</a:t>
            </a:r>
          </a:p>
          <a:p>
            <a:pPr marL="457200" indent="-228600">
              <a:spcBef>
                <a:spcPts val="0"/>
              </a:spcBef>
              <a:spcAft>
                <a:spcPts val="300"/>
              </a:spcAft>
              <a:tabLst>
                <a:tab pos="457200" algn="l"/>
              </a:tabLst>
              <a:defRPr/>
            </a:pPr>
            <a:r>
              <a:rPr lang="en-IN" sz="1400" dirty="0" smtClean="0">
                <a:latin typeface="Times New Roman"/>
                <a:ea typeface="Times New Roman"/>
                <a:cs typeface="+mn-cs"/>
              </a:rPr>
              <a:t>	c. Physiologic changes secondary to aging can worsen the effects of trauma.</a:t>
            </a:r>
          </a:p>
          <a:p>
            <a:pPr marL="457200" indent="-228600">
              <a:spcBef>
                <a:spcPts val="0"/>
              </a:spcBef>
              <a:spcAft>
                <a:spcPts val="300"/>
              </a:spcAft>
              <a:tabLst>
                <a:tab pos="457200" algn="l"/>
              </a:tabLst>
              <a:defRPr/>
            </a:pPr>
            <a:r>
              <a:rPr lang="en-IN" sz="1400" dirty="0" smtClean="0">
                <a:latin typeface="Times New Roman"/>
                <a:ea typeface="Times New Roman"/>
                <a:cs typeface="+mn-cs"/>
              </a:rPr>
              <a:t>	d. Older people do not heal from trauma as easily as younger adults.</a:t>
            </a:r>
          </a:p>
          <a:p>
            <a:pPr marL="457200" indent="-228600">
              <a:spcBef>
                <a:spcPts val="0"/>
              </a:spcBef>
              <a:spcAft>
                <a:spcPts val="300"/>
              </a:spcAft>
              <a:tabLst>
                <a:tab pos="457200" algn="l"/>
              </a:tabLst>
              <a:defRPr/>
            </a:pPr>
            <a:r>
              <a:rPr lang="en-IN" sz="1400" dirty="0" smtClean="0">
                <a:latin typeface="Times New Roman"/>
                <a:ea typeface="Times New Roman"/>
                <a:cs typeface="+mn-cs"/>
              </a:rPr>
              <a:t>	e. Older patients can more easily go into shock.</a:t>
            </a:r>
          </a:p>
          <a:p>
            <a:pPr marL="457200" indent="-228600">
              <a:spcBef>
                <a:spcPts val="0"/>
              </a:spcBef>
              <a:spcAft>
                <a:spcPts val="300"/>
              </a:spcAft>
              <a:tabLst>
                <a:tab pos="457200" algn="l"/>
              </a:tabLst>
              <a:defRPr/>
            </a:pPr>
            <a:r>
              <a:rPr lang="en-IN" sz="1400" dirty="0" smtClean="0">
                <a:latin typeface="Times New Roman"/>
                <a:ea typeface="Times New Roman"/>
                <a:cs typeface="+mn-cs"/>
              </a:rPr>
              <a:t>	f. Patients who were hypertensive prior to injury may have a normal blood pressure when they are actually in shock.</a:t>
            </a:r>
          </a:p>
          <a:p>
            <a:pPr>
              <a:defRPr/>
            </a:pPr>
            <a:endParaRPr lang="en-US" dirty="0">
              <a:cs typeface="+mn-cs"/>
            </a:endParaRPr>
          </a:p>
        </p:txBody>
      </p:sp>
      <p:sp>
        <p:nvSpPr>
          <p:cNvPr id="323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DEF7CF1-80B1-E14F-BA9C-6AFEE0A608A6}" type="slidenum">
              <a:rPr lang="en-US" altLang="en-US" sz="1200"/>
              <a:pPr eaLnBrk="1" hangingPunct="1"/>
              <a:t>125</a:t>
            </a:fld>
            <a:endParaRPr lang="en-US" altLang="en-US" sz="1200"/>
          </a:p>
        </p:txBody>
      </p:sp>
    </p:spTree>
    <p:extLst>
      <p:ext uri="{BB962C8B-B14F-4D97-AF65-F5344CB8AC3E}">
        <p14:creationId xmlns:p14="http://schemas.microsoft.com/office/powerpoint/2010/main" val="173479528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Slide Image Placeholder 1"/>
          <p:cNvSpPr>
            <a:spLocks noGrp="1" noRot="1" noChangeAspect="1" noTextEdit="1"/>
          </p:cNvSpPr>
          <p:nvPr>
            <p:ph type="sldImg"/>
          </p:nvPr>
        </p:nvSpPr>
        <p:spPr>
          <a:ln/>
        </p:spPr>
      </p:sp>
      <p:sp>
        <p:nvSpPr>
          <p:cNvPr id="324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sz="1400">
                <a:latin typeface="Times New Roman" charset="0"/>
                <a:ea typeface="MS PGothic" charset="-128"/>
              </a:rPr>
              <a:t>D. History taking</a:t>
            </a:r>
          </a:p>
          <a:p>
            <a:pPr>
              <a:spcBef>
                <a:spcPts val="600"/>
              </a:spcBef>
              <a:spcAft>
                <a:spcPts val="600"/>
              </a:spcAft>
            </a:pPr>
            <a:r>
              <a:rPr lang="en-IN" altLang="en-US" sz="1400">
                <a:latin typeface="Times New Roman" charset="0"/>
                <a:ea typeface="MS PGothic" charset="-128"/>
              </a:rPr>
              <a:t>	1. Investigate the chief complaint.</a:t>
            </a:r>
          </a:p>
          <a:p>
            <a:pPr>
              <a:spcBef>
                <a:spcPts val="600"/>
              </a:spcBef>
              <a:spcAft>
                <a:spcPts val="600"/>
              </a:spcAft>
            </a:pPr>
            <a:r>
              <a:rPr lang="en-IN" altLang="en-US" sz="1400">
                <a:latin typeface="Times New Roman" charset="0"/>
                <a:ea typeface="MS PGothic" charset="-128"/>
              </a:rPr>
              <a:t>		a. Considerations in your assessment of the patient’s condition and stability must include past medical conditions, even if they are not currently acute or symptomatic.</a:t>
            </a:r>
          </a:p>
          <a:p>
            <a:endParaRPr lang="en-US" altLang="en-US">
              <a:latin typeface="Times New Roman" charset="0"/>
              <a:ea typeface="MS PGothic" charset="-128"/>
            </a:endParaRPr>
          </a:p>
        </p:txBody>
      </p:sp>
      <p:sp>
        <p:nvSpPr>
          <p:cNvPr id="324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7D7847F-07F1-D044-9DFF-A3B838B4B998}" type="slidenum">
              <a:rPr lang="en-US" altLang="en-US" sz="1200"/>
              <a:pPr eaLnBrk="1" hangingPunct="1"/>
              <a:t>126</a:t>
            </a:fld>
            <a:endParaRPr lang="en-US" altLang="en-US" sz="1200"/>
          </a:p>
        </p:txBody>
      </p:sp>
    </p:spTree>
    <p:extLst>
      <p:ext uri="{BB962C8B-B14F-4D97-AF65-F5344CB8AC3E}">
        <p14:creationId xmlns:p14="http://schemas.microsoft.com/office/powerpoint/2010/main" val="31881244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sz="1400" dirty="0" smtClean="0">
                <a:latin typeface="Times New Roman"/>
                <a:ea typeface="Times New Roman"/>
                <a:cs typeface="+mn-cs"/>
              </a:rPr>
              <a:t>E. Secondary assessment</a:t>
            </a:r>
          </a:p>
          <a:p>
            <a:pPr marL="228600" indent="-228600">
              <a:spcBef>
                <a:spcPts val="600"/>
              </a:spcBef>
              <a:spcAft>
                <a:spcPts val="600"/>
              </a:spcAft>
              <a:tabLst>
                <a:tab pos="228600" algn="l"/>
              </a:tabLst>
              <a:defRPr/>
            </a:pPr>
            <a:r>
              <a:rPr lang="en-IN" sz="1400" dirty="0" smtClean="0">
                <a:latin typeface="Times New Roman"/>
                <a:ea typeface="Times New Roman"/>
                <a:cs typeface="+mn-cs"/>
              </a:rPr>
              <a:t>	1. Physical examinations</a:t>
            </a:r>
          </a:p>
          <a:p>
            <a:pPr marL="228600" indent="-228600">
              <a:spcBef>
                <a:spcPts val="600"/>
              </a:spcBef>
              <a:spcAft>
                <a:spcPts val="600"/>
              </a:spcAft>
              <a:tabLst>
                <a:tab pos="228600" algn="l"/>
              </a:tabLst>
              <a:defRPr/>
            </a:pPr>
            <a:r>
              <a:rPr lang="en-IN" sz="1400" dirty="0" smtClean="0">
                <a:latin typeface="Times New Roman"/>
                <a:ea typeface="Times New Roman"/>
                <a:cs typeface="+mn-cs"/>
              </a:rPr>
              <a:t>		a. Should be performed on a geriatric trauma patient in the same manner as for any adult but with consideration of the higher likelihood of damage from trauma</a:t>
            </a:r>
          </a:p>
          <a:p>
            <a:pPr marL="228600" indent="-228600">
              <a:spcBef>
                <a:spcPts val="600"/>
              </a:spcBef>
              <a:spcAft>
                <a:spcPts val="600"/>
              </a:spcAft>
              <a:tabLst>
                <a:tab pos="228600" algn="l"/>
              </a:tabLst>
              <a:defRPr/>
            </a:pPr>
            <a:r>
              <a:rPr lang="en-IN" sz="1400" dirty="0" smtClean="0">
                <a:latin typeface="Times New Roman"/>
                <a:ea typeface="Times New Roman"/>
                <a:cs typeface="+mn-cs"/>
              </a:rPr>
              <a:t>		b. Any head injury can be life threatening in an older adult.</a:t>
            </a:r>
          </a:p>
          <a:p>
            <a:pPr marL="228600" indent="-228600">
              <a:spcBef>
                <a:spcPts val="600"/>
              </a:spcBef>
              <a:spcAft>
                <a:spcPts val="600"/>
              </a:spcAft>
              <a:tabLst>
                <a:tab pos="228600" algn="l"/>
              </a:tabLst>
              <a:defRPr/>
            </a:pPr>
            <a:r>
              <a:rPr lang="en-IN" sz="1400" dirty="0" smtClean="0">
                <a:latin typeface="Times New Roman"/>
                <a:ea typeface="Times New Roman"/>
                <a:cs typeface="+mn-cs"/>
              </a:rPr>
              <a:t>		c. When examining the chest, consider that breathing may be impaired.</a:t>
            </a:r>
          </a:p>
          <a:p>
            <a:pPr marL="228600" indent="-228600">
              <a:spcBef>
                <a:spcPts val="600"/>
              </a:spcBef>
              <a:spcAft>
                <a:spcPts val="600"/>
              </a:spcAft>
              <a:tabLst>
                <a:tab pos="228600" algn="l"/>
              </a:tabLst>
              <a:defRPr/>
            </a:pPr>
            <a:r>
              <a:rPr lang="en-IN" sz="1400" dirty="0" smtClean="0">
                <a:latin typeface="Times New Roman"/>
                <a:ea typeface="Times New Roman"/>
                <a:cs typeface="+mn-cs"/>
              </a:rPr>
              <a:t>		d. Check lung sounds, and look to see if there is any evidence of pacemakers or previous cardiac surgery.</a:t>
            </a:r>
          </a:p>
          <a:p>
            <a:pPr marL="228600" indent="-228600">
              <a:spcBef>
                <a:spcPts val="600"/>
              </a:spcBef>
              <a:spcAft>
                <a:spcPts val="600"/>
              </a:spcAft>
              <a:tabLst>
                <a:tab pos="228600" algn="l"/>
              </a:tabLst>
              <a:defRPr/>
            </a:pPr>
            <a:r>
              <a:rPr lang="en-IN" sz="1400" dirty="0" smtClean="0">
                <a:latin typeface="Times New Roman"/>
                <a:ea typeface="Times New Roman"/>
                <a:cs typeface="+mn-cs"/>
              </a:rPr>
              <a:t>		e. Decreased muscle size in the abdomen may mask abdominal trauma.</a:t>
            </a:r>
          </a:p>
          <a:p>
            <a:pPr marL="228600" indent="-228600">
              <a:spcBef>
                <a:spcPts val="600"/>
              </a:spcBef>
              <a:spcAft>
                <a:spcPts val="600"/>
              </a:spcAft>
              <a:tabLst>
                <a:tab pos="228600" algn="l"/>
              </a:tabLst>
              <a:defRPr/>
            </a:pPr>
            <a:r>
              <a:rPr lang="en-IN" sz="1400" dirty="0" smtClean="0">
                <a:latin typeface="Times New Roman"/>
                <a:ea typeface="Times New Roman"/>
                <a:cs typeface="+mn-cs"/>
              </a:rPr>
              <a:t>		f. Look for bruising and other evidence of trauma.</a:t>
            </a:r>
          </a:p>
          <a:p>
            <a:pPr marL="228600" indent="-228600">
              <a:spcBef>
                <a:spcPts val="600"/>
              </a:spcBef>
              <a:spcAft>
                <a:spcPts val="600"/>
              </a:spcAft>
              <a:tabLst>
                <a:tab pos="228600" algn="l"/>
              </a:tabLst>
              <a:defRPr/>
            </a:pPr>
            <a:r>
              <a:rPr lang="en-IN" sz="1400" dirty="0" smtClean="0">
                <a:latin typeface="Times New Roman"/>
                <a:ea typeface="Times New Roman"/>
                <a:cs typeface="+mn-cs"/>
              </a:rPr>
              <a:t>		g. Injury to the liver or spleen may present with diffuse abdominal pain, or pain may refer to the left shoulder.</a:t>
            </a:r>
          </a:p>
          <a:p>
            <a:pPr marL="685800" indent="-228600">
              <a:spcBef>
                <a:spcPts val="0"/>
              </a:spcBef>
              <a:spcAft>
                <a:spcPts val="300"/>
              </a:spcAft>
              <a:tabLst>
                <a:tab pos="685800" algn="l"/>
              </a:tabLst>
              <a:defRPr/>
            </a:pPr>
            <a:endParaRPr lang="en-US" dirty="0" smtClean="0">
              <a:latin typeface="Times New Roman"/>
              <a:ea typeface="Times New Roman"/>
              <a:cs typeface="+mn-cs"/>
            </a:endParaRPr>
          </a:p>
          <a:p>
            <a:pPr>
              <a:defRPr/>
            </a:pPr>
            <a:endParaRPr lang="en-US" dirty="0">
              <a:cs typeface="+mn-cs"/>
            </a:endParaRPr>
          </a:p>
        </p:txBody>
      </p:sp>
      <p:sp>
        <p:nvSpPr>
          <p:cNvPr id="325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013DDCA-8173-0241-A701-64B872246109}" type="slidenum">
              <a:rPr lang="en-US" altLang="en-US" sz="1200"/>
              <a:pPr eaLnBrk="1" hangingPunct="1"/>
              <a:t>127</a:t>
            </a:fld>
            <a:endParaRPr lang="en-US" altLang="en-US" sz="1200"/>
          </a:p>
        </p:txBody>
      </p:sp>
    </p:spTree>
    <p:extLst>
      <p:ext uri="{BB962C8B-B14F-4D97-AF65-F5344CB8AC3E}">
        <p14:creationId xmlns:p14="http://schemas.microsoft.com/office/powerpoint/2010/main" val="30911427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2. Vital signs</a:t>
            </a:r>
          </a:p>
          <a:p>
            <a:pPr marL="457200" indent="-228600">
              <a:spcBef>
                <a:spcPts val="0"/>
              </a:spcBef>
              <a:spcAft>
                <a:spcPts val="300"/>
              </a:spcAft>
              <a:tabLst>
                <a:tab pos="457200" algn="l"/>
              </a:tabLst>
              <a:defRPr/>
            </a:pPr>
            <a:r>
              <a:rPr lang="en-IN" sz="1400" dirty="0" smtClean="0">
                <a:latin typeface="Times New Roman"/>
                <a:ea typeface="Times New Roman"/>
                <a:cs typeface="+mn-cs"/>
              </a:rPr>
              <a:t>	a. Assess the pulse, blood pressure, and skin signs.</a:t>
            </a:r>
          </a:p>
          <a:p>
            <a:pPr marL="457200" indent="-228600">
              <a:spcBef>
                <a:spcPts val="0"/>
              </a:spcBef>
              <a:spcAft>
                <a:spcPts val="300"/>
              </a:spcAft>
              <a:tabLst>
                <a:tab pos="457200" algn="l"/>
              </a:tabLst>
              <a:defRPr/>
            </a:pPr>
            <a:r>
              <a:rPr lang="en-IN" sz="1400" dirty="0" smtClean="0">
                <a:latin typeface="Times New Roman"/>
                <a:ea typeface="Times New Roman"/>
                <a:cs typeface="+mn-cs"/>
              </a:rPr>
              <a:t>	b. Capillary refill is unreliable in older people because of compromised circulation.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c. Remember that some older people take beta-blockers, which will inhibit their heart from becoming tachycardic as you would expect in shock.</a:t>
            </a:r>
          </a:p>
          <a:p>
            <a:pPr>
              <a:defRPr/>
            </a:pPr>
            <a:endParaRPr lang="en-US" dirty="0">
              <a:cs typeface="+mn-cs"/>
            </a:endParaRPr>
          </a:p>
        </p:txBody>
      </p:sp>
      <p:sp>
        <p:nvSpPr>
          <p:cNvPr id="326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3CD6126-1151-FA4A-97B6-318E30FD6BA5}" type="slidenum">
              <a:rPr lang="en-US" altLang="en-US" sz="1200"/>
              <a:pPr eaLnBrk="1" hangingPunct="1"/>
              <a:t>128</a:t>
            </a:fld>
            <a:endParaRPr lang="en-US" altLang="en-US" sz="1200"/>
          </a:p>
        </p:txBody>
      </p:sp>
    </p:spTree>
    <p:extLst>
      <p:ext uri="{BB962C8B-B14F-4D97-AF65-F5344CB8AC3E}">
        <p14:creationId xmlns:p14="http://schemas.microsoft.com/office/powerpoint/2010/main" val="52061060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sz="1400" dirty="0" smtClean="0">
                <a:latin typeface="Times New Roman"/>
                <a:ea typeface="Times New Roman"/>
                <a:cs typeface="+mn-cs"/>
              </a:rPr>
              <a:t>F. Reassessment</a:t>
            </a:r>
          </a:p>
          <a:p>
            <a:pPr marL="228600" indent="-228600">
              <a:spcBef>
                <a:spcPts val="600"/>
              </a:spcBef>
              <a:spcAft>
                <a:spcPts val="600"/>
              </a:spcAft>
              <a:tabLst>
                <a:tab pos="228600" algn="l"/>
              </a:tabLst>
              <a:defRPr/>
            </a:pPr>
            <a:r>
              <a:rPr lang="en-IN" sz="1400" dirty="0" smtClean="0">
                <a:latin typeface="Times New Roman"/>
                <a:ea typeface="Times New Roman"/>
                <a:cs typeface="+mn-cs"/>
              </a:rPr>
              <a:t>	1. Repeat the primary assessment.</a:t>
            </a:r>
          </a:p>
          <a:p>
            <a:pPr marL="228600" indent="-228600">
              <a:spcBef>
                <a:spcPts val="600"/>
              </a:spcBef>
              <a:spcAft>
                <a:spcPts val="600"/>
              </a:spcAft>
              <a:tabLst>
                <a:tab pos="228600" algn="l"/>
              </a:tabLst>
              <a:defRPr/>
            </a:pPr>
            <a:r>
              <a:rPr lang="en-IN" sz="1400" dirty="0" smtClean="0">
                <a:latin typeface="Times New Roman"/>
                <a:ea typeface="Times New Roman"/>
                <a:cs typeface="+mn-cs"/>
              </a:rPr>
              <a:t>		a. Remember that a geriatric patient has a higher likelihood of decompensating after trauma.</a:t>
            </a:r>
          </a:p>
          <a:p>
            <a:pPr marL="228600" indent="-228600">
              <a:spcBef>
                <a:spcPts val="600"/>
              </a:spcBef>
              <a:spcAft>
                <a:spcPts val="600"/>
              </a:spcAft>
              <a:tabLst>
                <a:tab pos="228600" algn="l"/>
              </a:tabLst>
              <a:defRPr/>
            </a:pPr>
            <a:r>
              <a:rPr lang="en-IN" sz="1400" dirty="0" smtClean="0">
                <a:latin typeface="Times New Roman"/>
                <a:ea typeface="Times New Roman"/>
                <a:cs typeface="+mn-cs"/>
              </a:rPr>
              <a:t>	2. Interventions</a:t>
            </a:r>
          </a:p>
          <a:p>
            <a:pPr marL="228600" indent="-228600">
              <a:spcBef>
                <a:spcPts val="600"/>
              </a:spcBef>
              <a:spcAft>
                <a:spcPts val="600"/>
              </a:spcAft>
              <a:tabLst>
                <a:tab pos="228600" algn="l"/>
              </a:tabLst>
              <a:defRPr/>
            </a:pPr>
            <a:r>
              <a:rPr lang="en-IN" sz="1400" dirty="0" smtClean="0">
                <a:latin typeface="Times New Roman"/>
                <a:ea typeface="Times New Roman"/>
                <a:cs typeface="+mn-cs"/>
              </a:rPr>
              <a:t>		a. Broken bones are common and should be splinted in a manner appropriate to the injury.</a:t>
            </a:r>
          </a:p>
        </p:txBody>
      </p:sp>
      <p:sp>
        <p:nvSpPr>
          <p:cNvPr id="327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18668C4-CE97-4646-A135-3BDA87609355}" type="slidenum">
              <a:rPr lang="en-US" altLang="en-US" sz="1200"/>
              <a:pPr eaLnBrk="1" hangingPunct="1"/>
              <a:t>129</a:t>
            </a:fld>
            <a:endParaRPr lang="en-US" altLang="en-US" sz="1200"/>
          </a:p>
        </p:txBody>
      </p:sp>
    </p:spTree>
    <p:extLst>
      <p:ext uri="{BB962C8B-B14F-4D97-AF65-F5344CB8AC3E}">
        <p14:creationId xmlns:p14="http://schemas.microsoft.com/office/powerpoint/2010/main" val="1054043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e. Have one person talk to the patient and ask only one question at a time.</a:t>
            </a:r>
          </a:p>
          <a:p>
            <a:pPr indent="-228600">
              <a:spcBef>
                <a:spcPts val="0"/>
              </a:spcBef>
              <a:spcAft>
                <a:spcPts val="300"/>
              </a:spcAft>
              <a:tabLst>
                <a:tab pos="685800" algn="l"/>
              </a:tabLst>
              <a:defRPr/>
            </a:pPr>
            <a:r>
              <a:rPr lang="en-IN" dirty="0" smtClean="0">
                <a:latin typeface="Times New Roman"/>
                <a:ea typeface="Times New Roman"/>
                <a:cs typeface="+mn-cs"/>
              </a:rPr>
              <a:t>f. Do not assume that all older patients are hard of hearing.</a:t>
            </a:r>
          </a:p>
          <a:p>
            <a:pPr indent="-228600">
              <a:spcBef>
                <a:spcPts val="0"/>
              </a:spcBef>
              <a:spcAft>
                <a:spcPts val="300"/>
              </a:spcAft>
              <a:tabLst>
                <a:tab pos="685800" algn="l"/>
              </a:tabLst>
              <a:defRPr/>
            </a:pPr>
            <a:r>
              <a:rPr lang="en-IN" dirty="0" smtClean="0">
                <a:latin typeface="Times New Roman"/>
                <a:ea typeface="Times New Roman"/>
                <a:cs typeface="+mn-cs"/>
              </a:rPr>
              <a:t>g. Give the patient time to respond unless the condition appears urgent.</a:t>
            </a:r>
          </a:p>
          <a:p>
            <a:pPr indent="-228600">
              <a:spcBef>
                <a:spcPts val="0"/>
              </a:spcBef>
              <a:spcAft>
                <a:spcPts val="300"/>
              </a:spcAft>
              <a:tabLst>
                <a:tab pos="685800" algn="l"/>
              </a:tabLst>
              <a:defRPr/>
            </a:pPr>
            <a:r>
              <a:rPr lang="en-IN" dirty="0" smtClean="0">
                <a:latin typeface="Times New Roman"/>
                <a:ea typeface="Times New Roman"/>
                <a:cs typeface="+mn-cs"/>
              </a:rPr>
              <a:t>h. Listen to the answer the patient gives you.</a:t>
            </a:r>
          </a:p>
          <a:p>
            <a:pPr indent="-228600">
              <a:spcBef>
                <a:spcPts val="0"/>
              </a:spcBef>
              <a:spcAft>
                <a:spcPts val="300"/>
              </a:spcAft>
              <a:tabLst>
                <a:tab pos="685800" algn="l"/>
              </a:tabLst>
              <a:defRPr/>
            </a:pPr>
            <a:r>
              <a:rPr lang="en-IN" dirty="0" smtClean="0">
                <a:latin typeface="Times New Roman"/>
                <a:ea typeface="Times New Roman"/>
                <a:cs typeface="+mn-cs"/>
              </a:rPr>
              <a:t>i. Explain what you will do before you do it.</a:t>
            </a:r>
          </a:p>
          <a:p>
            <a:pPr indent="-228600">
              <a:spcBef>
                <a:spcPts val="0"/>
              </a:spcBef>
              <a:spcAft>
                <a:spcPts val="300"/>
              </a:spcAft>
              <a:tabLst>
                <a:tab pos="685800" algn="l"/>
              </a:tabLst>
              <a:defRPr/>
            </a:pPr>
            <a:r>
              <a:rPr lang="en-IN" dirty="0" smtClean="0">
                <a:latin typeface="Times New Roman"/>
                <a:ea typeface="Times New Roman"/>
                <a:cs typeface="+mn-cs"/>
              </a:rPr>
              <a:t>j. Do not talk about the patient in front of him or her as though the patient is not there.</a:t>
            </a:r>
          </a:p>
        </p:txBody>
      </p:sp>
      <p:sp>
        <p:nvSpPr>
          <p:cNvPr id="208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D05A6E9-7588-A74D-B0C9-E5CE5F5ACE82}" type="slidenum">
              <a:rPr lang="en-US" altLang="en-US" sz="1200"/>
              <a:pPr eaLnBrk="1" hangingPunct="1"/>
              <a:t>13</a:t>
            </a:fld>
            <a:endParaRPr lang="en-US" altLang="en-US" sz="1200"/>
          </a:p>
        </p:txBody>
      </p:sp>
    </p:spTree>
    <p:extLst>
      <p:ext uri="{BB962C8B-B14F-4D97-AF65-F5344CB8AC3E}">
        <p14:creationId xmlns:p14="http://schemas.microsoft.com/office/powerpoint/2010/main" val="15689963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Slide Image Placeholder 1"/>
          <p:cNvSpPr>
            <a:spLocks noGrp="1" noRot="1" noChangeAspect="1" noTextEdit="1"/>
          </p:cNvSpPr>
          <p:nvPr>
            <p:ph type="sldImg"/>
          </p:nvPr>
        </p:nvSpPr>
        <p:spPr>
          <a:ln/>
        </p:spPr>
      </p:sp>
      <p:sp>
        <p:nvSpPr>
          <p:cNvPr id="328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pPr>
              <a:spcBef>
                <a:spcPct val="0"/>
              </a:spcBef>
              <a:spcAft>
                <a:spcPts val="300"/>
              </a:spcAft>
            </a:pPr>
            <a:endParaRPr lang="en-US" altLang="en-US">
              <a:solidFill>
                <a:srgbClr val="000000"/>
              </a:solidFill>
              <a:latin typeface="Times New Roman" charset="0"/>
              <a:ea typeface="MS PGothic" charset="-128"/>
            </a:endParaRPr>
          </a:p>
          <a:p>
            <a:pPr>
              <a:spcBef>
                <a:spcPct val="0"/>
              </a:spcBef>
              <a:spcAft>
                <a:spcPts val="300"/>
              </a:spcAft>
            </a:pPr>
            <a:r>
              <a:rPr lang="en-IN" altLang="en-US">
                <a:solidFill>
                  <a:srgbClr val="000000"/>
                </a:solidFill>
                <a:latin typeface="Times New Roman" charset="0"/>
                <a:ea typeface="MS PGothic" charset="-128"/>
              </a:rPr>
              <a:t>b. Effective application of conventional splints and backboards may be difficult or impossible unless a large amount of padding is used.</a:t>
            </a:r>
          </a:p>
          <a:p>
            <a:pPr>
              <a:spcBef>
                <a:spcPct val="0"/>
              </a:spcBef>
              <a:spcAft>
                <a:spcPts val="300"/>
              </a:spcAft>
            </a:pPr>
            <a:r>
              <a:rPr lang="en-IN" altLang="en-US">
                <a:solidFill>
                  <a:srgbClr val="000000"/>
                </a:solidFill>
                <a:latin typeface="Times New Roman" charset="0"/>
                <a:ea typeface="MS PGothic" charset="-128"/>
              </a:rPr>
              <a:t>c. Trying to force a patient into a “normal” anatomic position can harm the patient.</a:t>
            </a:r>
          </a:p>
          <a:p>
            <a:pPr>
              <a:spcBef>
                <a:spcPct val="0"/>
              </a:spcBef>
              <a:spcAft>
                <a:spcPts val="300"/>
              </a:spcAft>
            </a:pPr>
            <a:r>
              <a:rPr lang="en-IN" altLang="en-US">
                <a:solidFill>
                  <a:srgbClr val="000000"/>
                </a:solidFill>
                <a:latin typeface="Times New Roman" charset="0"/>
                <a:ea typeface="MS PGothic" charset="-128"/>
              </a:rPr>
              <a:t>d. In hip and pelvic fractures, avoid log rolling the patient.</a:t>
            </a:r>
          </a:p>
          <a:p>
            <a:pPr>
              <a:spcBef>
                <a:spcPct val="0"/>
              </a:spcBef>
              <a:spcAft>
                <a:spcPts val="300"/>
              </a:spcAft>
            </a:pPr>
            <a:r>
              <a:rPr lang="en-IN" altLang="en-US">
                <a:solidFill>
                  <a:srgbClr val="000000"/>
                </a:solidFill>
                <a:latin typeface="Times New Roman" charset="0"/>
                <a:ea typeface="MS PGothic" charset="-128"/>
              </a:rPr>
              <a:t>e. In general, padding should be done for comfort and to help decrease the likelihood of decubitis ulcers forming.</a:t>
            </a:r>
          </a:p>
          <a:p>
            <a:pPr>
              <a:spcBef>
                <a:spcPct val="0"/>
              </a:spcBef>
              <a:spcAft>
                <a:spcPts val="300"/>
              </a:spcAft>
            </a:pPr>
            <a:r>
              <a:rPr lang="en-IN" altLang="en-US">
                <a:solidFill>
                  <a:srgbClr val="000000"/>
                </a:solidFill>
                <a:latin typeface="Times New Roman" charset="0"/>
                <a:ea typeface="MS PGothic" charset="-128"/>
              </a:rPr>
              <a:t>f. Provide blankets and heat to prevent hypothermia.</a:t>
            </a:r>
          </a:p>
          <a:p>
            <a:endParaRPr lang="en-US" altLang="en-US">
              <a:latin typeface="Times New Roman" charset="0"/>
              <a:ea typeface="MS PGothic" charset="-128"/>
            </a:endParaRPr>
          </a:p>
        </p:txBody>
      </p:sp>
      <p:sp>
        <p:nvSpPr>
          <p:cNvPr id="328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8A38B05-50B8-464F-8607-822DDD28AC65}" type="slidenum">
              <a:rPr lang="en-US" altLang="en-US" sz="1200"/>
              <a:pPr eaLnBrk="1" hangingPunct="1"/>
              <a:t>130</a:t>
            </a:fld>
            <a:endParaRPr lang="en-US" altLang="en-US" sz="1200"/>
          </a:p>
        </p:txBody>
      </p:sp>
    </p:spTree>
    <p:extLst>
      <p:ext uri="{BB962C8B-B14F-4D97-AF65-F5344CB8AC3E}">
        <p14:creationId xmlns:p14="http://schemas.microsoft.com/office/powerpoint/2010/main" val="71734074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Slide Image Placeholder 1"/>
          <p:cNvSpPr>
            <a:spLocks noGrp="1" noRot="1" noChangeAspect="1" noTextEdit="1"/>
          </p:cNvSpPr>
          <p:nvPr>
            <p:ph type="sldImg"/>
          </p:nvPr>
        </p:nvSpPr>
        <p:spPr>
          <a:ln/>
        </p:spPr>
      </p:sp>
      <p:sp>
        <p:nvSpPr>
          <p:cNvPr id="329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sz="1400">
                <a:latin typeface="Times New Roman" charset="0"/>
                <a:ea typeface="MS PGothic" charset="-128"/>
              </a:rPr>
              <a:t>3. Communication and documentation</a:t>
            </a:r>
          </a:p>
          <a:p>
            <a:pPr>
              <a:spcBef>
                <a:spcPct val="0"/>
              </a:spcBef>
              <a:spcAft>
                <a:spcPts val="300"/>
              </a:spcAft>
            </a:pPr>
            <a:r>
              <a:rPr lang="en-IN" altLang="en-US" sz="1400">
                <a:latin typeface="Times New Roman" charset="0"/>
                <a:ea typeface="MS PGothic" charset="-128"/>
              </a:rPr>
              <a:t>	a. Communication with older people can be challenging.</a:t>
            </a:r>
          </a:p>
          <a:p>
            <a:pPr>
              <a:spcBef>
                <a:spcPct val="0"/>
              </a:spcBef>
              <a:spcAft>
                <a:spcPts val="300"/>
              </a:spcAft>
            </a:pPr>
            <a:r>
              <a:rPr lang="en-IN" altLang="en-US" sz="1400">
                <a:latin typeface="Times New Roman" charset="0"/>
                <a:ea typeface="MS PGothic" charset="-128"/>
              </a:rPr>
              <a:t>	b. Provide psychological support as well as medical treatment.</a:t>
            </a:r>
          </a:p>
          <a:p>
            <a:pPr>
              <a:spcBef>
                <a:spcPct val="0"/>
              </a:spcBef>
              <a:spcAft>
                <a:spcPts val="300"/>
              </a:spcAft>
            </a:pPr>
            <a:r>
              <a:rPr lang="en-IN" altLang="en-US" sz="1400">
                <a:latin typeface="Times New Roman" charset="0"/>
                <a:ea typeface="MS PGothic" charset="-128"/>
              </a:rPr>
              <a:t>	c. Document assessment, treatment, and reassessment, including any changes in the patient’s status.</a:t>
            </a:r>
          </a:p>
        </p:txBody>
      </p:sp>
      <p:sp>
        <p:nvSpPr>
          <p:cNvPr id="329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2CCEB1C-8A64-3946-9368-2B478DE6D0C7}" type="slidenum">
              <a:rPr lang="en-US" altLang="en-US" sz="1200"/>
              <a:pPr eaLnBrk="1" hangingPunct="1"/>
              <a:t>131</a:t>
            </a:fld>
            <a:endParaRPr lang="en-US" altLang="en-US" sz="1200"/>
          </a:p>
        </p:txBody>
      </p:sp>
    </p:spTree>
    <p:extLst>
      <p:ext uri="{BB962C8B-B14F-4D97-AF65-F5344CB8AC3E}">
        <p14:creationId xmlns:p14="http://schemas.microsoft.com/office/powerpoint/2010/main" val="37274057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XXI. Assessment of Falls</a:t>
            </a:r>
          </a:p>
          <a:p>
            <a:pPr>
              <a:spcBef>
                <a:spcPts val="1800"/>
              </a:spcBef>
              <a:spcAft>
                <a:spcPts val="600"/>
              </a:spcAft>
              <a:defRPr/>
            </a:pPr>
            <a:r>
              <a:rPr lang="en-IN" sz="1800" dirty="0" smtClean="0">
                <a:latin typeface="Times New Roman"/>
                <a:ea typeface="Times New Roman"/>
                <a:cs typeface="+mn-cs"/>
              </a:rPr>
              <a:t>A. Falls can be caused by a medical condition such as fainting, a cardiac rhythm disturbance, or a medication interaction. </a:t>
            </a:r>
          </a:p>
          <a:p>
            <a:pPr>
              <a:spcBef>
                <a:spcPts val="1800"/>
              </a:spcBef>
              <a:spcAft>
                <a:spcPts val="600"/>
              </a:spcAft>
              <a:defRPr/>
            </a:pPr>
            <a:r>
              <a:rPr lang="en-IN" sz="1800" dirty="0" smtClean="0">
                <a:latin typeface="Times New Roman"/>
                <a:ea typeface="Times New Roman"/>
                <a:cs typeface="+mn-cs"/>
              </a:rPr>
              <a:t>	1. Whenever you assess a geriatric patient who has fallen, it is important to find out why the fall occurred.</a:t>
            </a:r>
          </a:p>
          <a:p>
            <a:pPr>
              <a:spcBef>
                <a:spcPts val="1800"/>
              </a:spcBef>
              <a:spcAft>
                <a:spcPts val="600"/>
              </a:spcAft>
              <a:defRPr/>
            </a:pPr>
            <a:r>
              <a:rPr lang="en-IN" sz="1800" dirty="0" smtClean="0">
                <a:latin typeface="Times New Roman"/>
                <a:ea typeface="Times New Roman"/>
                <a:cs typeface="+mn-cs"/>
              </a:rPr>
              <a:t>	2. Consider that the fall may have been caused by a medical condition.</a:t>
            </a:r>
          </a:p>
          <a:p>
            <a:pPr>
              <a:spcBef>
                <a:spcPts val="1800"/>
              </a:spcBef>
              <a:spcAft>
                <a:spcPts val="600"/>
              </a:spcAft>
              <a:defRPr/>
            </a:pPr>
            <a:r>
              <a:rPr lang="en-IN" sz="1800" dirty="0" smtClean="0">
                <a:latin typeface="Times New Roman"/>
                <a:ea typeface="Times New Roman"/>
                <a:cs typeface="+mn-cs"/>
              </a:rPr>
              <a:t>		a. Look carefully for clues from the patient, bystanders, and the environment.</a:t>
            </a:r>
          </a:p>
          <a:p>
            <a:pPr>
              <a:spcBef>
                <a:spcPts val="1800"/>
              </a:spcBef>
              <a:spcAft>
                <a:spcPts val="600"/>
              </a:spcAft>
              <a:defRPr/>
            </a:pPr>
            <a:r>
              <a:rPr lang="en-IN" sz="1800" dirty="0" smtClean="0">
                <a:latin typeface="Times New Roman"/>
                <a:ea typeface="Times New Roman"/>
                <a:cs typeface="+mn-cs"/>
              </a:rPr>
              <a:t>		b. Consider that if a medical condition caused the fall, it may be life threatening.</a:t>
            </a:r>
          </a:p>
        </p:txBody>
      </p:sp>
      <p:sp>
        <p:nvSpPr>
          <p:cNvPr id="330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D5FC19E-2304-AA41-88AB-97ADD92E99DE}" type="slidenum">
              <a:rPr lang="en-US" altLang="en-US" sz="1200"/>
              <a:pPr eaLnBrk="1" hangingPunct="1"/>
              <a:t>132</a:t>
            </a:fld>
            <a:endParaRPr lang="en-US" altLang="en-US" sz="1200"/>
          </a:p>
        </p:txBody>
      </p:sp>
    </p:spTree>
    <p:extLst>
      <p:ext uri="{BB962C8B-B14F-4D97-AF65-F5344CB8AC3E}">
        <p14:creationId xmlns:p14="http://schemas.microsoft.com/office/powerpoint/2010/main" val="44097849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Slide Image Placeholder 1"/>
          <p:cNvSpPr>
            <a:spLocks noGrp="1" noRot="1" noChangeAspect="1" noTextEdit="1"/>
          </p:cNvSpPr>
          <p:nvPr>
            <p:ph type="sldImg"/>
          </p:nvPr>
        </p:nvSpPr>
        <p:spPr>
          <a:ln/>
        </p:spPr>
      </p:sp>
      <p:sp>
        <p:nvSpPr>
          <p:cNvPr id="331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IN" altLang="en-US" sz="2000">
                <a:latin typeface="Times New Roman" charset="0"/>
                <a:ea typeface="MS PGothic" charset="-128"/>
              </a:rPr>
              <a:t>XXII. Response to Nursing and Skilled Care Facilities</a:t>
            </a:r>
          </a:p>
          <a:p>
            <a:pPr>
              <a:spcBef>
                <a:spcPts val="1800"/>
              </a:spcBef>
              <a:spcAft>
                <a:spcPts val="600"/>
              </a:spcAft>
            </a:pPr>
            <a:r>
              <a:rPr lang="en-IN" altLang="en-US" sz="2000">
                <a:latin typeface="Times New Roman" charset="0"/>
                <a:ea typeface="MS PGothic" charset="-128"/>
              </a:rPr>
              <a:t>A. With many of your geriatric patients with whom you interact, the call will occur at a nursing home or other skilled care facility.</a:t>
            </a:r>
          </a:p>
          <a:p>
            <a:pPr>
              <a:spcBef>
                <a:spcPts val="1800"/>
              </a:spcBef>
              <a:spcAft>
                <a:spcPts val="600"/>
              </a:spcAft>
            </a:pPr>
            <a:r>
              <a:rPr lang="en-IN" altLang="en-US" sz="2000">
                <a:latin typeface="Times New Roman" charset="0"/>
                <a:ea typeface="MS PGothic" charset="-128"/>
              </a:rPr>
              <a:t>	1. The kind of facility will depend on the type of care needed.</a:t>
            </a:r>
          </a:p>
          <a:p>
            <a:pPr>
              <a:spcBef>
                <a:spcPts val="1800"/>
              </a:spcBef>
              <a:spcAft>
                <a:spcPts val="600"/>
              </a:spcAft>
            </a:pPr>
            <a:r>
              <a:rPr lang="en-IN" altLang="en-US" sz="2000">
                <a:latin typeface="Times New Roman" charset="0"/>
                <a:ea typeface="MS PGothic" charset="-128"/>
              </a:rPr>
              <a:t>	2. Nursing homes are facilities that serve patients who need 24-hour care and are sometimes a step down from an acute care hospital.</a:t>
            </a:r>
          </a:p>
          <a:p>
            <a:pPr>
              <a:spcBef>
                <a:spcPts val="1800"/>
              </a:spcBef>
              <a:spcAft>
                <a:spcPts val="600"/>
              </a:spcAft>
            </a:pPr>
            <a:r>
              <a:rPr lang="en-IN" altLang="en-US" sz="2000">
                <a:latin typeface="Times New Roman" charset="0"/>
                <a:ea typeface="MS PGothic" charset="-128"/>
              </a:rPr>
              <a:t>		a. Patients require assistance with daily living and need therapeutic or rehabilitation services.</a:t>
            </a:r>
          </a:p>
          <a:p>
            <a:pPr>
              <a:spcBef>
                <a:spcPts val="1800"/>
              </a:spcBef>
              <a:spcAft>
                <a:spcPts val="600"/>
              </a:spcAft>
            </a:pPr>
            <a:r>
              <a:rPr lang="en-IN" altLang="en-US" sz="2000">
                <a:latin typeface="Times New Roman" charset="0"/>
                <a:ea typeface="MS PGothic" charset="-128"/>
              </a:rPr>
              <a:t>	3. Calls to these types of facilities can sometimes be challenging.</a:t>
            </a:r>
          </a:p>
          <a:p>
            <a:pPr>
              <a:spcBef>
                <a:spcPts val="1800"/>
              </a:spcBef>
              <a:spcAft>
                <a:spcPts val="600"/>
              </a:spcAft>
            </a:pPr>
            <a:r>
              <a:rPr lang="en-IN" altLang="en-US" sz="2000">
                <a:latin typeface="Times New Roman" charset="0"/>
                <a:ea typeface="MS PGothic" charset="-128"/>
              </a:rPr>
              <a:t>		a. Patients often have an altered level of consciousness and may not be able to give you a nature of illness or mechanism of injury.</a:t>
            </a:r>
          </a:p>
          <a:p>
            <a:pPr>
              <a:spcBef>
                <a:spcPts val="1800"/>
              </a:spcBef>
              <a:spcAft>
                <a:spcPts val="600"/>
              </a:spcAft>
            </a:pPr>
            <a:r>
              <a:rPr lang="en-IN" altLang="en-US" sz="2000">
                <a:latin typeface="Times New Roman" charset="0"/>
                <a:ea typeface="MS PGothic" charset="-128"/>
              </a:rPr>
              <a:t>		b. The staff is usually spread thin.</a:t>
            </a:r>
          </a:p>
          <a:p>
            <a:pPr>
              <a:spcBef>
                <a:spcPts val="1800"/>
              </a:spcBef>
              <a:spcAft>
                <a:spcPts val="600"/>
              </a:spcAft>
            </a:pPr>
            <a:r>
              <a:rPr lang="en-IN" altLang="en-US" sz="2000">
                <a:latin typeface="Times New Roman" charset="0"/>
                <a:ea typeface="MS PGothic" charset="-128"/>
              </a:rPr>
              <a:t>		c. The most important piece of information you need to establish immediately is, “What is wrong with the patient that is new or different today that made you call 9-1-1?”</a:t>
            </a:r>
          </a:p>
          <a:p>
            <a:pPr>
              <a:spcBef>
                <a:spcPts val="1800"/>
              </a:spcBef>
              <a:spcAft>
                <a:spcPts val="600"/>
              </a:spcAft>
            </a:pPr>
            <a:r>
              <a:rPr lang="en-IN" altLang="en-US" sz="2000">
                <a:latin typeface="Times New Roman" charset="0"/>
                <a:ea typeface="MS PGothic" charset="-128"/>
              </a:rPr>
              <a:t>		d. Talk to the staff who directly care for the patient on a daily basis.</a:t>
            </a:r>
          </a:p>
          <a:p>
            <a:pPr>
              <a:spcBef>
                <a:spcPts val="1800"/>
              </a:spcBef>
              <a:spcAft>
                <a:spcPts val="600"/>
              </a:spcAft>
            </a:pPr>
            <a:r>
              <a:rPr lang="en-IN" altLang="en-US" sz="2000">
                <a:latin typeface="Times New Roman" charset="0"/>
                <a:ea typeface="MS PGothic" charset="-128"/>
              </a:rPr>
              <a:t>		e. With potentially limited information, you need to do an assessment to determine if the patient’s problem is life threatening and/or requires ALS-level care.</a:t>
            </a:r>
          </a:p>
          <a:p>
            <a:pPr>
              <a:spcBef>
                <a:spcPct val="0"/>
              </a:spcBef>
              <a:spcAft>
                <a:spcPts val="300"/>
              </a:spcAft>
            </a:pPr>
            <a:endParaRPr lang="en-US" altLang="ja-JP">
              <a:latin typeface="Times New Roman" charset="0"/>
              <a:ea typeface="MS PGothic" charset="-128"/>
            </a:endParaRPr>
          </a:p>
          <a:p>
            <a:r>
              <a:rPr lang="en-US" altLang="en-US">
                <a:latin typeface="Times New Roman" charset="0"/>
                <a:ea typeface="MS PGothic" charset="-128"/>
              </a:rPr>
              <a:t>	</a:t>
            </a:r>
          </a:p>
        </p:txBody>
      </p:sp>
      <p:sp>
        <p:nvSpPr>
          <p:cNvPr id="331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F1473C7-6957-C448-8B50-DAA3D3C93D24}" type="slidenum">
              <a:rPr lang="en-US" altLang="en-US" sz="1200"/>
              <a:pPr eaLnBrk="1" hangingPunct="1"/>
              <a:t>133</a:t>
            </a:fld>
            <a:endParaRPr lang="en-US" altLang="en-US" sz="1200"/>
          </a:p>
        </p:txBody>
      </p:sp>
    </p:spTree>
    <p:extLst>
      <p:ext uri="{BB962C8B-B14F-4D97-AF65-F5344CB8AC3E}">
        <p14:creationId xmlns:p14="http://schemas.microsoft.com/office/powerpoint/2010/main" val="55955008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457200" indent="-228600">
              <a:spcBef>
                <a:spcPts val="0"/>
              </a:spcBef>
              <a:spcAft>
                <a:spcPts val="300"/>
              </a:spcAft>
              <a:tabLst>
                <a:tab pos="457200" algn="l"/>
              </a:tabLst>
              <a:defRPr/>
            </a:pPr>
            <a:r>
              <a:rPr lang="en-IN" sz="1400" dirty="0" smtClean="0">
                <a:latin typeface="Times New Roman"/>
                <a:ea typeface="Times New Roman"/>
                <a:cs typeface="+mn-cs"/>
              </a:rPr>
              <a:t>	4. Infection control needs to be a high priority for EMTs when visiting these facilities.</a:t>
            </a:r>
          </a:p>
          <a:p>
            <a:pPr marL="457200" indent="-228600">
              <a:spcBef>
                <a:spcPts val="0"/>
              </a:spcBef>
              <a:spcAft>
                <a:spcPts val="300"/>
              </a:spcAft>
              <a:tabLst>
                <a:tab pos="457200" algn="l"/>
              </a:tabLst>
              <a:defRPr/>
            </a:pPr>
            <a:r>
              <a:rPr lang="en-IN" sz="1400" dirty="0" smtClean="0">
                <a:latin typeface="Times New Roman"/>
                <a:ea typeface="Times New Roman"/>
                <a:cs typeface="+mn-cs"/>
              </a:rPr>
              <a:t>		a. Good handwashing and standard precautions can inhibit the spread of infectious pathogens to people who already have compromised immune systems.</a:t>
            </a:r>
          </a:p>
          <a:p>
            <a:pPr marL="457200" indent="-228600">
              <a:spcBef>
                <a:spcPts val="0"/>
              </a:spcBef>
              <a:spcAft>
                <a:spcPts val="300"/>
              </a:spcAft>
              <a:tabLst>
                <a:tab pos="457200" algn="l"/>
              </a:tabLst>
              <a:defRPr/>
            </a:pPr>
            <a:r>
              <a:rPr lang="en-IN" sz="1400" dirty="0" smtClean="0">
                <a:latin typeface="Times New Roman"/>
                <a:ea typeface="Times New Roman"/>
                <a:cs typeface="+mn-cs"/>
              </a:rPr>
              <a:t>		b. An infection in an older patient can lead to life-threatening sepsis.</a:t>
            </a:r>
          </a:p>
          <a:p>
            <a:pPr indent="-228600">
              <a:spcBef>
                <a:spcPts val="0"/>
              </a:spcBef>
              <a:spcAft>
                <a:spcPts val="300"/>
              </a:spcAft>
              <a:tabLst>
                <a:tab pos="457200" algn="l"/>
              </a:tabLst>
              <a:defRPr/>
            </a:pPr>
            <a:r>
              <a:rPr lang="en-IN" sz="1400" dirty="0" smtClean="0">
                <a:latin typeface="Times New Roman"/>
                <a:ea typeface="Times New Roman"/>
                <a:cs typeface="+mn-cs"/>
              </a:rPr>
              <a:t>B. There are many risks to the patients and the EMTs.</a:t>
            </a:r>
          </a:p>
          <a:p>
            <a:pPr marL="457200" indent="-228600">
              <a:spcBef>
                <a:spcPts val="0"/>
              </a:spcBef>
              <a:spcAft>
                <a:spcPts val="300"/>
              </a:spcAft>
              <a:tabLst>
                <a:tab pos="457200" algn="l"/>
              </a:tabLst>
              <a:defRPr/>
            </a:pPr>
            <a:r>
              <a:rPr lang="en-IN" sz="1400" dirty="0" smtClean="0">
                <a:latin typeface="Times New Roman"/>
                <a:ea typeface="Times New Roman"/>
                <a:cs typeface="+mn-cs"/>
              </a:rPr>
              <a:t>	1. Methicillin-resistant </a:t>
            </a:r>
            <a:r>
              <a:rPr lang="en-IN" sz="1400" i="1" dirty="0" smtClean="0">
                <a:latin typeface="Times New Roman"/>
                <a:ea typeface="Times New Roman"/>
                <a:cs typeface="+mn-cs"/>
              </a:rPr>
              <a:t>Staphylococcus aureus</a:t>
            </a:r>
            <a:r>
              <a:rPr lang="en-IN" sz="1400" dirty="0" smtClean="0">
                <a:latin typeface="Times New Roman"/>
                <a:ea typeface="Times New Roman"/>
                <a:cs typeface="+mn-cs"/>
              </a:rPr>
              <a:t> (MRSA) infections are common among people who are living in close quarters such as nursing homes.</a:t>
            </a:r>
          </a:p>
          <a:p>
            <a:pPr marL="457200" indent="-228600">
              <a:spcBef>
                <a:spcPts val="0"/>
              </a:spcBef>
              <a:spcAft>
                <a:spcPts val="300"/>
              </a:spcAft>
              <a:tabLst>
                <a:tab pos="457200" algn="l"/>
              </a:tabLst>
              <a:defRPr/>
            </a:pPr>
            <a:r>
              <a:rPr lang="en-IN" sz="1400" dirty="0" smtClean="0">
                <a:latin typeface="Times New Roman"/>
                <a:ea typeface="Times New Roman"/>
                <a:cs typeface="+mn-cs"/>
              </a:rPr>
              <a:t>		a. The organism can be found in decubitus ulcers, on feeding tubes, and on indwelling urinary catheters.</a:t>
            </a:r>
          </a:p>
          <a:p>
            <a:pPr marL="457200" indent="-228600">
              <a:spcBef>
                <a:spcPts val="0"/>
              </a:spcBef>
              <a:spcAft>
                <a:spcPts val="300"/>
              </a:spcAft>
              <a:tabLst>
                <a:tab pos="457200" algn="l"/>
              </a:tabLst>
              <a:defRPr/>
            </a:pPr>
            <a:r>
              <a:rPr lang="en-IN" sz="1400" dirty="0" smtClean="0">
                <a:latin typeface="Times New Roman"/>
                <a:ea typeface="Times New Roman"/>
                <a:cs typeface="+mn-cs"/>
              </a:rPr>
              <a:t>		b. Can cause mild infections on the skin or invade the bloodstream, lungs, or the urinary tract</a:t>
            </a:r>
          </a:p>
          <a:p>
            <a:pPr marL="457200" indent="-228600">
              <a:spcBef>
                <a:spcPts val="0"/>
              </a:spcBef>
              <a:spcAft>
                <a:spcPts val="300"/>
              </a:spcAft>
              <a:tabLst>
                <a:tab pos="457200" algn="l"/>
              </a:tabLst>
              <a:defRPr/>
            </a:pPr>
            <a:r>
              <a:rPr lang="en-IN" sz="1400" dirty="0" smtClean="0">
                <a:latin typeface="Times New Roman"/>
                <a:ea typeface="Times New Roman"/>
                <a:cs typeface="+mn-cs"/>
              </a:rPr>
              <a:t>		c. Primarily spread by broken skin-to-skin contact, but is also acquired by touching objects that have the bacteria on them</a:t>
            </a:r>
          </a:p>
          <a:p>
            <a:pPr marL="457200" indent="-228600">
              <a:spcBef>
                <a:spcPts val="0"/>
              </a:spcBef>
              <a:spcAft>
                <a:spcPts val="300"/>
              </a:spcAft>
              <a:tabLst>
                <a:tab pos="457200" algn="l"/>
              </a:tabLst>
              <a:defRPr/>
            </a:pPr>
            <a:r>
              <a:rPr lang="en-IN" sz="1400" dirty="0" smtClean="0">
                <a:latin typeface="Times New Roman"/>
                <a:ea typeface="Times New Roman"/>
                <a:cs typeface="+mn-cs"/>
              </a:rPr>
              <a:t>		d. To protect yourself and reduce the spread of MRSA infections, you should wash your hands before and after every patient contact, properly dispose of or disinfect all medical equipment, and take appropriate standard precautions with every patient.</a:t>
            </a:r>
          </a:p>
          <a:p>
            <a:pPr marL="457200" indent="-228600">
              <a:spcBef>
                <a:spcPts val="0"/>
              </a:spcBef>
              <a:spcAft>
                <a:spcPts val="300"/>
              </a:spcAft>
              <a:tabLst>
                <a:tab pos="457200" algn="l"/>
              </a:tabLst>
              <a:defRPr/>
            </a:pPr>
            <a:r>
              <a:rPr lang="en-IN" sz="1400" dirty="0" smtClean="0">
                <a:latin typeface="Times New Roman"/>
                <a:ea typeface="Times New Roman"/>
                <a:cs typeface="+mn-cs"/>
              </a:rPr>
              <a:t>	2. Many infections in hospitals are caused by vancomycin-resistant enterococci (VRE).</a:t>
            </a:r>
          </a:p>
          <a:p>
            <a:pPr marL="457200" indent="-228600">
              <a:spcBef>
                <a:spcPts val="0"/>
              </a:spcBef>
              <a:spcAft>
                <a:spcPts val="300"/>
              </a:spcAft>
              <a:tabLst>
                <a:tab pos="457200" algn="l"/>
              </a:tabLst>
              <a:defRPr/>
            </a:pPr>
            <a:r>
              <a:rPr lang="en-IN" sz="1400" dirty="0" smtClean="0">
                <a:latin typeface="Times New Roman"/>
                <a:ea typeface="Times New Roman"/>
                <a:cs typeface="+mn-cs"/>
              </a:rPr>
              <a:t>		a. Enterococci are bacteria that are normally present in the human intestines and the female reproductive tract.</a:t>
            </a:r>
          </a:p>
          <a:p>
            <a:pPr marL="457200" indent="-228600">
              <a:spcBef>
                <a:spcPts val="0"/>
              </a:spcBef>
              <a:spcAft>
                <a:spcPts val="300"/>
              </a:spcAft>
              <a:tabLst>
                <a:tab pos="457200" algn="l"/>
              </a:tabLst>
              <a:defRPr/>
            </a:pPr>
            <a:r>
              <a:rPr lang="en-IN" sz="1400" dirty="0" smtClean="0">
                <a:latin typeface="Times New Roman"/>
                <a:ea typeface="Times New Roman"/>
                <a:cs typeface="+mn-cs"/>
              </a:rPr>
              <a:t>		b. Some of the enterococci have become resistant to the antibiotic commonly used to treat these infections, which is vancomycin.</a:t>
            </a:r>
          </a:p>
          <a:p>
            <a:pPr marL="457200" indent="-228600">
              <a:spcBef>
                <a:spcPts val="0"/>
              </a:spcBef>
              <a:spcAft>
                <a:spcPts val="300"/>
              </a:spcAft>
              <a:tabLst>
                <a:tab pos="457200" algn="l"/>
              </a:tabLst>
              <a:defRPr/>
            </a:pPr>
            <a:r>
              <a:rPr lang="en-IN" sz="1400" dirty="0" smtClean="0">
                <a:latin typeface="Times New Roman"/>
                <a:ea typeface="Times New Roman"/>
                <a:cs typeface="+mn-cs"/>
              </a:rPr>
              <a:t>	3. The respiratory syncytial virus (RSV) causes an infection of the upper and lower respiratory tracts.</a:t>
            </a:r>
          </a:p>
          <a:p>
            <a:pPr marL="457200" indent="-228600">
              <a:spcBef>
                <a:spcPts val="0"/>
              </a:spcBef>
              <a:spcAft>
                <a:spcPts val="300"/>
              </a:spcAft>
              <a:tabLst>
                <a:tab pos="457200" algn="l"/>
              </a:tabLst>
              <a:defRPr/>
            </a:pPr>
            <a:r>
              <a:rPr lang="en-IN" sz="1400" dirty="0" smtClean="0">
                <a:latin typeface="Times New Roman"/>
                <a:ea typeface="Times New Roman"/>
                <a:cs typeface="+mn-cs"/>
              </a:rPr>
              <a:t>		a. The symptoms are similar to the common cold but can be more severe and last longer.</a:t>
            </a:r>
          </a:p>
          <a:p>
            <a:pPr marL="457200" indent="-228600">
              <a:spcBef>
                <a:spcPts val="0"/>
              </a:spcBef>
              <a:spcAft>
                <a:spcPts val="300"/>
              </a:spcAft>
              <a:tabLst>
                <a:tab pos="457200" algn="l"/>
              </a:tabLst>
              <a:defRPr/>
            </a:pPr>
            <a:r>
              <a:rPr lang="en-IN" sz="1400" dirty="0" smtClean="0">
                <a:latin typeface="Times New Roman"/>
                <a:ea typeface="Times New Roman"/>
                <a:cs typeface="+mn-cs"/>
              </a:rPr>
              <a:t>		b. The virus is highly contagious and is found in discharges from the nose and throat of an infected person.</a:t>
            </a:r>
          </a:p>
          <a:p>
            <a:pPr marL="457200" indent="-228600">
              <a:spcBef>
                <a:spcPts val="0"/>
              </a:spcBef>
              <a:spcAft>
                <a:spcPts val="300"/>
              </a:spcAft>
              <a:tabLst>
                <a:tab pos="457200" algn="l"/>
              </a:tabLst>
              <a:defRPr/>
            </a:pPr>
            <a:r>
              <a:rPr lang="en-IN" sz="1400" dirty="0" smtClean="0">
                <a:latin typeface="Times New Roman"/>
                <a:ea typeface="Times New Roman"/>
                <a:cs typeface="+mn-cs"/>
              </a:rPr>
              <a:t>		c. Also transmitted by direct contact with droplets from coughs or sneezes and by touching a contaminated surface</a:t>
            </a:r>
          </a:p>
          <a:p>
            <a:pPr marL="457200" indent="-228600">
              <a:spcBef>
                <a:spcPts val="0"/>
              </a:spcBef>
              <a:spcAft>
                <a:spcPts val="300"/>
              </a:spcAft>
              <a:tabLst>
                <a:tab pos="457200" algn="l"/>
              </a:tabLst>
              <a:defRPr/>
            </a:pPr>
            <a:r>
              <a:rPr lang="en-IN" sz="1400" dirty="0" smtClean="0">
                <a:latin typeface="Times New Roman"/>
                <a:ea typeface="Times New Roman"/>
                <a:cs typeface="+mn-cs"/>
              </a:rPr>
              <a:t>		d. MRSA and respiratory syncytial virus infections can be life threatening, especially in an immune-compromised patient.</a:t>
            </a:r>
          </a:p>
          <a:p>
            <a:pPr marL="457200" indent="-228600">
              <a:spcBef>
                <a:spcPts val="0"/>
              </a:spcBef>
              <a:spcAft>
                <a:spcPts val="300"/>
              </a:spcAft>
              <a:tabLst>
                <a:tab pos="457200" algn="l"/>
              </a:tabLst>
              <a:defRPr/>
            </a:pPr>
            <a:r>
              <a:rPr lang="en-IN" sz="1400" dirty="0" smtClean="0">
                <a:latin typeface="Times New Roman"/>
                <a:ea typeface="Times New Roman"/>
                <a:cs typeface="+mn-cs"/>
              </a:rPr>
              <a:t>			i. Wear appropriate PPE and decontaminate your ambulance and diagnostic equipment.</a:t>
            </a:r>
          </a:p>
          <a:p>
            <a:pPr marL="457200" indent="-228600">
              <a:spcBef>
                <a:spcPts val="0"/>
              </a:spcBef>
              <a:spcAft>
                <a:spcPts val="300"/>
              </a:spcAft>
              <a:tabLst>
                <a:tab pos="457200" algn="l"/>
              </a:tabLst>
              <a:defRPr/>
            </a:pPr>
            <a:r>
              <a:rPr lang="en-IN" sz="1400" dirty="0" smtClean="0">
                <a:latin typeface="Times New Roman"/>
                <a:ea typeface="Times New Roman"/>
                <a:cs typeface="+mn-cs"/>
              </a:rPr>
              <a:t>			ii. Document the infection control issue.</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Advise the receiving facility of infectious disease in the patient.</a:t>
            </a:r>
          </a:p>
          <a:p>
            <a:pPr marL="457200" indent="-228600">
              <a:spcBef>
                <a:spcPts val="0"/>
              </a:spcBef>
              <a:spcAft>
                <a:spcPts val="300"/>
              </a:spcAft>
              <a:tabLst>
                <a:tab pos="457200" algn="l"/>
              </a:tabLst>
              <a:defRPr/>
            </a:pPr>
            <a:r>
              <a:rPr lang="en-IN" sz="1400" dirty="0" smtClean="0">
                <a:latin typeface="Times New Roman"/>
                <a:ea typeface="Times New Roman"/>
                <a:cs typeface="+mn-cs"/>
              </a:rPr>
              <a:t>			iv. Report an infectious disease to your company or the local health department.</a:t>
            </a:r>
            <a:endParaRPr lang="en-US" dirty="0" smtClean="0">
              <a:latin typeface="Times New Roman"/>
              <a:ea typeface="Times New Roman"/>
              <a:cs typeface="+mn-cs"/>
            </a:endParaRPr>
          </a:p>
          <a:p>
            <a:pPr>
              <a:defRPr/>
            </a:pPr>
            <a:endParaRPr lang="en-US" dirty="0">
              <a:cs typeface="+mn-cs"/>
            </a:endParaRPr>
          </a:p>
        </p:txBody>
      </p:sp>
      <p:sp>
        <p:nvSpPr>
          <p:cNvPr id="332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4CE8746-BC74-5F42-A6CA-57DA9015AF96}" type="slidenum">
              <a:rPr lang="en-US" altLang="en-US" sz="1200"/>
              <a:pPr eaLnBrk="1" hangingPunct="1"/>
              <a:t>134</a:t>
            </a:fld>
            <a:endParaRPr lang="en-US" altLang="en-US" sz="1200"/>
          </a:p>
        </p:txBody>
      </p:sp>
    </p:spTree>
    <p:extLst>
      <p:ext uri="{BB962C8B-B14F-4D97-AF65-F5344CB8AC3E}">
        <p14:creationId xmlns:p14="http://schemas.microsoft.com/office/powerpoint/2010/main" val="52745561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4. </a:t>
            </a:r>
            <a:r>
              <a:rPr lang="en-IN" sz="1400" i="1" dirty="0" smtClean="0">
                <a:latin typeface="Times New Roman"/>
                <a:ea typeface="Times New Roman"/>
                <a:cs typeface="+mn-cs"/>
              </a:rPr>
              <a:t>Clostridium difficile</a:t>
            </a:r>
            <a:r>
              <a:rPr lang="en-IN" sz="1400" dirty="0" smtClean="0">
                <a:latin typeface="Times New Roman"/>
                <a:ea typeface="Times New Roman"/>
                <a:cs typeface="+mn-cs"/>
              </a:rPr>
              <a:t> is a bacterium responsible for the most common cause of hospital-acquired infectious diarrhea.</a:t>
            </a:r>
          </a:p>
          <a:p>
            <a:pPr marL="457200" indent="-228600">
              <a:spcBef>
                <a:spcPts val="0"/>
              </a:spcBef>
              <a:spcAft>
                <a:spcPts val="300"/>
              </a:spcAft>
              <a:tabLst>
                <a:tab pos="457200" algn="l"/>
              </a:tabLst>
              <a:defRPr/>
            </a:pPr>
            <a:r>
              <a:rPr lang="en-IN" sz="1400" dirty="0" smtClean="0">
                <a:latin typeface="Times New Roman"/>
                <a:ea typeface="Times New Roman"/>
                <a:cs typeface="+mn-cs"/>
              </a:rPr>
              <a:t>	a. It is a bacterium that normally grows in the intestines.</a:t>
            </a:r>
          </a:p>
          <a:p>
            <a:pPr marL="457200" indent="-228600">
              <a:spcBef>
                <a:spcPts val="0"/>
              </a:spcBef>
              <a:spcAft>
                <a:spcPts val="300"/>
              </a:spcAft>
              <a:tabLst>
                <a:tab pos="457200" algn="l"/>
              </a:tabLst>
              <a:defRPr/>
            </a:pPr>
            <a:r>
              <a:rPr lang="en-IN" sz="1400" dirty="0" smtClean="0">
                <a:latin typeface="Times New Roman"/>
                <a:ea typeface="Times New Roman"/>
                <a:cs typeface="+mn-cs"/>
              </a:rPr>
              <a:t>	b. Health care workers may carry this bacterium following contact with contaminated feces.</a:t>
            </a:r>
          </a:p>
          <a:p>
            <a:pPr marL="457200" indent="-228600">
              <a:spcBef>
                <a:spcPts val="0"/>
              </a:spcBef>
              <a:spcAft>
                <a:spcPts val="300"/>
              </a:spcAft>
              <a:tabLst>
                <a:tab pos="457200" algn="l"/>
              </a:tabLst>
              <a:defRPr/>
            </a:pPr>
            <a:r>
              <a:rPr lang="en-IN" sz="1400" dirty="0" smtClean="0">
                <a:latin typeface="Times New Roman"/>
                <a:ea typeface="Times New Roman"/>
                <a:cs typeface="+mn-cs"/>
              </a:rPr>
              <a:t>	c. It can also be found on environmental surfaces such as:</a:t>
            </a:r>
          </a:p>
          <a:p>
            <a:pPr marL="457200" indent="-228600">
              <a:spcBef>
                <a:spcPts val="0"/>
              </a:spcBef>
              <a:spcAft>
                <a:spcPts val="300"/>
              </a:spcAft>
              <a:tabLst>
                <a:tab pos="457200" algn="l"/>
              </a:tabLst>
              <a:defRPr/>
            </a:pPr>
            <a:r>
              <a:rPr lang="en-IN" sz="1400" dirty="0" smtClean="0">
                <a:latin typeface="Times New Roman"/>
                <a:ea typeface="Times New Roman"/>
                <a:cs typeface="+mn-cs"/>
              </a:rPr>
              <a:t>		i. Furniture</a:t>
            </a:r>
          </a:p>
          <a:p>
            <a:pPr marL="457200" indent="-228600">
              <a:spcBef>
                <a:spcPts val="0"/>
              </a:spcBef>
              <a:spcAft>
                <a:spcPts val="300"/>
              </a:spcAft>
              <a:tabLst>
                <a:tab pos="457200" algn="l"/>
              </a:tabLst>
              <a:defRPr/>
            </a:pPr>
            <a:r>
              <a:rPr lang="en-IN" sz="1400" dirty="0" smtClean="0">
                <a:latin typeface="Times New Roman"/>
                <a:ea typeface="Times New Roman"/>
                <a:cs typeface="+mn-cs"/>
              </a:rPr>
              <a:t>		ii. Floors</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Toilets</a:t>
            </a:r>
          </a:p>
          <a:p>
            <a:pPr marL="457200" indent="-228600">
              <a:spcBef>
                <a:spcPts val="0"/>
              </a:spcBef>
              <a:spcAft>
                <a:spcPts val="300"/>
              </a:spcAft>
              <a:tabLst>
                <a:tab pos="457200" algn="l"/>
              </a:tabLst>
              <a:defRPr/>
            </a:pPr>
            <a:r>
              <a:rPr lang="en-IN" sz="1400" dirty="0" smtClean="0">
                <a:latin typeface="Times New Roman"/>
                <a:ea typeface="Times New Roman"/>
                <a:cs typeface="+mn-cs"/>
              </a:rPr>
              <a:t>		iv. Sinks</a:t>
            </a:r>
          </a:p>
          <a:p>
            <a:pPr marL="457200" indent="-228600">
              <a:spcBef>
                <a:spcPts val="0"/>
              </a:spcBef>
              <a:spcAft>
                <a:spcPts val="300"/>
              </a:spcAft>
              <a:tabLst>
                <a:tab pos="457200" algn="l"/>
              </a:tabLst>
              <a:defRPr/>
            </a:pPr>
            <a:r>
              <a:rPr lang="en-IN" sz="1400" dirty="0" smtClean="0">
                <a:latin typeface="Times New Roman"/>
                <a:ea typeface="Times New Roman"/>
                <a:cs typeface="+mn-cs"/>
              </a:rPr>
              <a:t>		v. Bedding</a:t>
            </a:r>
          </a:p>
          <a:p>
            <a:pPr marL="457200" indent="-228600">
              <a:spcBef>
                <a:spcPts val="0"/>
              </a:spcBef>
              <a:spcAft>
                <a:spcPts val="300"/>
              </a:spcAft>
              <a:tabLst>
                <a:tab pos="457200" algn="l"/>
              </a:tabLst>
              <a:defRPr/>
            </a:pPr>
            <a:r>
              <a:rPr lang="en-IN" sz="1400" dirty="0" smtClean="0">
                <a:latin typeface="Times New Roman"/>
                <a:ea typeface="Times New Roman"/>
                <a:cs typeface="+mn-cs"/>
              </a:rPr>
              <a:t>	d. Symptoms can range from minor diarrhea to a life-threatening inflammation of the colon.</a:t>
            </a:r>
          </a:p>
          <a:p>
            <a:pPr marL="457200" indent="-228600">
              <a:spcBef>
                <a:spcPts val="0"/>
              </a:spcBef>
              <a:spcAft>
                <a:spcPts val="300"/>
              </a:spcAft>
              <a:tabLst>
                <a:tab pos="457200" algn="l"/>
              </a:tabLst>
              <a:defRPr/>
            </a:pPr>
            <a:r>
              <a:rPr lang="en-IN" sz="1400" dirty="0" smtClean="0">
                <a:latin typeface="Times New Roman"/>
                <a:ea typeface="Times New Roman"/>
                <a:cs typeface="+mn-cs"/>
              </a:rPr>
              <a:t>	e. Typical alcohol-based hand sanitizers do not inactivate or kill </a:t>
            </a:r>
            <a:r>
              <a:rPr lang="en-IN" sz="1400" i="1" dirty="0" smtClean="0">
                <a:latin typeface="Times New Roman"/>
                <a:ea typeface="Times New Roman"/>
                <a:cs typeface="+mn-cs"/>
              </a:rPr>
              <a:t>C. difficile</a:t>
            </a:r>
            <a:r>
              <a:rPr lang="en-IN" sz="1400" dirty="0" smtClean="0">
                <a:latin typeface="Times New Roman"/>
                <a:ea typeface="Times New Roman"/>
                <a:cs typeface="+mn-cs"/>
              </a:rPr>
              <a:t>. Contact precautions with gowns and gloves and handwashing with soap and water after each and every patient contact is essential to prevent transmission.</a:t>
            </a:r>
            <a:endParaRPr lang="en-US" dirty="0" smtClean="0">
              <a:latin typeface="Times New Roman"/>
              <a:ea typeface="Times New Roman"/>
              <a:cs typeface="+mn-cs"/>
            </a:endParaRPr>
          </a:p>
          <a:p>
            <a:pPr>
              <a:defRPr/>
            </a:pPr>
            <a:endParaRPr lang="en-US" dirty="0">
              <a:cs typeface="+mn-cs"/>
            </a:endParaRPr>
          </a:p>
        </p:txBody>
      </p:sp>
      <p:sp>
        <p:nvSpPr>
          <p:cNvPr id="333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370E2B1-C443-B84A-B5CF-C03CF74B4144}" type="slidenum">
              <a:rPr lang="en-US" altLang="en-US" sz="1200"/>
              <a:pPr eaLnBrk="1" hangingPunct="1"/>
              <a:t>135</a:t>
            </a:fld>
            <a:endParaRPr lang="en-US" altLang="en-US" sz="1200"/>
          </a:p>
        </p:txBody>
      </p:sp>
    </p:spTree>
    <p:extLst>
      <p:ext uri="{BB962C8B-B14F-4D97-AF65-F5344CB8AC3E}">
        <p14:creationId xmlns:p14="http://schemas.microsoft.com/office/powerpoint/2010/main" val="13394245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2000" dirty="0" smtClean="0">
                <a:latin typeface="Times New Roman"/>
                <a:ea typeface="Times New Roman"/>
                <a:cs typeface="+mn-cs"/>
              </a:rPr>
              <a:t>XXIII. Dying Patients</a:t>
            </a:r>
          </a:p>
          <a:p>
            <a:pPr>
              <a:spcBef>
                <a:spcPts val="1800"/>
              </a:spcBef>
              <a:spcAft>
                <a:spcPts val="600"/>
              </a:spcAft>
              <a:defRPr/>
            </a:pPr>
            <a:r>
              <a:rPr lang="en-IN" sz="2000" dirty="0" smtClean="0">
                <a:latin typeface="Times New Roman"/>
                <a:ea typeface="Times New Roman"/>
                <a:cs typeface="+mn-cs"/>
              </a:rPr>
              <a:t>A. As older patients are living longer, more terminally ill patients are choosing to die at home rather than in a hospital.</a:t>
            </a:r>
          </a:p>
          <a:p>
            <a:pPr>
              <a:spcBef>
                <a:spcPts val="1800"/>
              </a:spcBef>
              <a:spcAft>
                <a:spcPts val="600"/>
              </a:spcAft>
              <a:defRPr/>
            </a:pPr>
            <a:r>
              <a:rPr lang="en-IN" sz="2000" dirty="0" smtClean="0">
                <a:latin typeface="Times New Roman"/>
                <a:ea typeface="Times New Roman"/>
                <a:cs typeface="+mn-cs"/>
              </a:rPr>
              <a:t>	1. Often the patient comes to terms with his or her impending death before the family does.</a:t>
            </a:r>
          </a:p>
          <a:p>
            <a:pPr>
              <a:spcBef>
                <a:spcPts val="1800"/>
              </a:spcBef>
              <a:spcAft>
                <a:spcPts val="600"/>
              </a:spcAft>
              <a:defRPr/>
            </a:pPr>
            <a:r>
              <a:rPr lang="en-IN" sz="2000" dirty="0" smtClean="0">
                <a:latin typeface="Times New Roman"/>
                <a:ea typeface="Times New Roman"/>
                <a:cs typeface="+mn-cs"/>
              </a:rPr>
              <a:t>	2. Dying patients receive what is called palliative, or comfort, care.</a:t>
            </a:r>
          </a:p>
          <a:p>
            <a:pPr>
              <a:spcBef>
                <a:spcPts val="1800"/>
              </a:spcBef>
              <a:spcAft>
                <a:spcPts val="600"/>
              </a:spcAft>
              <a:defRPr/>
            </a:pPr>
            <a:r>
              <a:rPr lang="en-IN" sz="2000" dirty="0" smtClean="0">
                <a:latin typeface="Times New Roman"/>
                <a:ea typeface="Times New Roman"/>
                <a:cs typeface="+mn-cs"/>
              </a:rPr>
              <a:t>		a. Palliative care recognizes that death is a normal part of the life cycle.</a:t>
            </a:r>
          </a:p>
          <a:p>
            <a:pPr>
              <a:spcBef>
                <a:spcPts val="1800"/>
              </a:spcBef>
              <a:spcAft>
                <a:spcPts val="600"/>
              </a:spcAft>
              <a:defRPr/>
            </a:pPr>
            <a:r>
              <a:rPr lang="en-IN" sz="2000" dirty="0" smtClean="0">
                <a:latin typeface="Times New Roman"/>
                <a:ea typeface="Times New Roman"/>
                <a:cs typeface="+mn-cs"/>
              </a:rPr>
              <a:t>		b. It does not hasten or prolong death, but focuses on relieving pain and providing emotional support and comfort for the patient and his or her loved ones.</a:t>
            </a:r>
          </a:p>
          <a:p>
            <a:pPr>
              <a:spcBef>
                <a:spcPts val="1800"/>
              </a:spcBef>
              <a:spcAft>
                <a:spcPts val="600"/>
              </a:spcAft>
              <a:defRPr/>
            </a:pPr>
            <a:r>
              <a:rPr lang="en-IN" sz="2000" dirty="0" smtClean="0">
                <a:latin typeface="Times New Roman"/>
                <a:ea typeface="Times New Roman"/>
                <a:cs typeface="+mn-cs"/>
              </a:rPr>
              <a:t>	3. Your interaction with a dying patient will have a long-term effect on the family.</a:t>
            </a:r>
          </a:p>
          <a:p>
            <a:pPr>
              <a:spcBef>
                <a:spcPts val="1800"/>
              </a:spcBef>
              <a:spcAft>
                <a:spcPts val="600"/>
              </a:spcAft>
              <a:defRPr/>
            </a:pPr>
            <a:r>
              <a:rPr lang="en-IN" sz="2000" dirty="0" smtClean="0">
                <a:latin typeface="Times New Roman"/>
                <a:ea typeface="Times New Roman"/>
                <a:cs typeface="+mn-cs"/>
              </a:rPr>
              <a:t>		a. Be understanding, sensitive, and compassionate.</a:t>
            </a:r>
          </a:p>
          <a:p>
            <a:pPr>
              <a:spcBef>
                <a:spcPts val="1800"/>
              </a:spcBef>
              <a:spcAft>
                <a:spcPts val="600"/>
              </a:spcAft>
              <a:defRPr/>
            </a:pPr>
            <a:r>
              <a:rPr lang="en-IN" sz="2000" dirty="0" smtClean="0">
                <a:latin typeface="Times New Roman"/>
                <a:ea typeface="Times New Roman"/>
                <a:cs typeface="+mn-cs"/>
              </a:rPr>
              <a:t>		b. Determine if the family wishes for the patient to go to the hospital or stay in the home.</a:t>
            </a:r>
          </a:p>
          <a:p>
            <a:pPr marL="685800" indent="-228600">
              <a:spcBef>
                <a:spcPts val="0"/>
              </a:spcBef>
              <a:spcAft>
                <a:spcPts val="300"/>
              </a:spcAft>
              <a:tabLst>
                <a:tab pos="685800" algn="l"/>
              </a:tabLst>
              <a:defRPr/>
            </a:pPr>
            <a:endParaRPr lang="en-US" dirty="0" smtClean="0">
              <a:latin typeface="Times New Roman"/>
              <a:ea typeface="Times New Roman"/>
              <a:cs typeface="+mn-cs"/>
            </a:endParaRPr>
          </a:p>
          <a:p>
            <a:pPr>
              <a:defRPr/>
            </a:pPr>
            <a:endParaRPr lang="en-US" dirty="0">
              <a:cs typeface="+mn-cs"/>
            </a:endParaRPr>
          </a:p>
        </p:txBody>
      </p:sp>
      <p:sp>
        <p:nvSpPr>
          <p:cNvPr id="334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A03F6A6-DB80-0A41-B73F-7A80986E7DCA}" type="slidenum">
              <a:rPr lang="en-US" altLang="en-US" sz="1200"/>
              <a:pPr eaLnBrk="1" hangingPunct="1"/>
              <a:t>136</a:t>
            </a:fld>
            <a:endParaRPr lang="en-US" altLang="en-US" sz="1200"/>
          </a:p>
        </p:txBody>
      </p:sp>
    </p:spTree>
    <p:extLst>
      <p:ext uri="{BB962C8B-B14F-4D97-AF65-F5344CB8AC3E}">
        <p14:creationId xmlns:p14="http://schemas.microsoft.com/office/powerpoint/2010/main" val="60796232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dirty="0" smtClean="0">
                <a:latin typeface="Times New Roman"/>
                <a:ea typeface="Times New Roman"/>
                <a:cs typeface="+mn-cs"/>
              </a:rPr>
              <a:t>B. Advance directives are specific legal papers that direct relatives and caregivers about what kind of medical treatment may be given to patients who cannot speak for themselves.</a:t>
            </a:r>
          </a:p>
          <a:p>
            <a:pPr marL="228600" indent="-228600">
              <a:spcBef>
                <a:spcPts val="600"/>
              </a:spcBef>
              <a:spcAft>
                <a:spcPts val="600"/>
              </a:spcAft>
              <a:tabLst>
                <a:tab pos="228600" algn="l"/>
              </a:tabLst>
              <a:defRPr/>
            </a:pPr>
            <a:r>
              <a:rPr lang="en-IN" dirty="0" smtClean="0">
                <a:latin typeface="Times New Roman"/>
                <a:ea typeface="Times New Roman"/>
                <a:cs typeface="+mn-cs"/>
              </a:rPr>
              <a:t>	1. Dealing with advance directives has become more common for EMS providers because more people are electing to use hospice services and spend their final days at home.</a:t>
            </a:r>
          </a:p>
        </p:txBody>
      </p:sp>
      <p:sp>
        <p:nvSpPr>
          <p:cNvPr id="335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6B429D2-145D-F147-850F-A7BB0D538AA8}" type="slidenum">
              <a:rPr lang="en-US" altLang="en-US" sz="1200"/>
              <a:pPr eaLnBrk="1" hangingPunct="1"/>
              <a:t>137</a:t>
            </a:fld>
            <a:endParaRPr lang="en-US" altLang="en-US" sz="1200"/>
          </a:p>
        </p:txBody>
      </p:sp>
    </p:spTree>
    <p:extLst>
      <p:ext uri="{BB962C8B-B14F-4D97-AF65-F5344CB8AC3E}">
        <p14:creationId xmlns:p14="http://schemas.microsoft.com/office/powerpoint/2010/main" val="295553428"/>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Slide Image Placeholder 1"/>
          <p:cNvSpPr>
            <a:spLocks noGrp="1" noRot="1" noChangeAspect="1" noTextEdit="1"/>
          </p:cNvSpPr>
          <p:nvPr>
            <p:ph type="sldImg"/>
          </p:nvPr>
        </p:nvSpPr>
        <p:spPr>
          <a:ln/>
        </p:spPr>
      </p:sp>
      <p:sp>
        <p:nvSpPr>
          <p:cNvPr id="336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a:latin typeface="Times New Roman" charset="0"/>
                <a:ea typeface="MS PGothic" charset="-128"/>
              </a:rPr>
              <a:t>B. Advance directives may take the form of a do not resuscitate (DNR) order.</a:t>
            </a:r>
          </a:p>
          <a:p>
            <a:pPr>
              <a:spcBef>
                <a:spcPts val="600"/>
              </a:spcBef>
              <a:spcAft>
                <a:spcPts val="600"/>
              </a:spcAft>
            </a:pPr>
            <a:r>
              <a:rPr lang="en-IN" altLang="en-US">
                <a:latin typeface="Times New Roman" charset="0"/>
                <a:ea typeface="MS PGothic" charset="-128"/>
              </a:rPr>
              <a:t>	1. A DNR order gives you permission not to attempt resuscitation for a patient in cardiac arrest.</a:t>
            </a:r>
          </a:p>
          <a:p>
            <a:pPr>
              <a:spcBef>
                <a:spcPts val="600"/>
              </a:spcBef>
              <a:spcAft>
                <a:spcPts val="600"/>
              </a:spcAft>
            </a:pPr>
            <a:r>
              <a:rPr lang="en-IN" altLang="en-US">
                <a:latin typeface="Times New Roman" charset="0"/>
                <a:ea typeface="MS PGothic" charset="-128"/>
              </a:rPr>
              <a:t>	2. For a DNR order to be valid, the form must be signed by the patient or legal surrogate and by one or more physicians or other licensed health care providers.</a:t>
            </a:r>
          </a:p>
          <a:p>
            <a:pPr>
              <a:spcBef>
                <a:spcPts val="600"/>
              </a:spcBef>
              <a:spcAft>
                <a:spcPts val="600"/>
              </a:spcAft>
            </a:pPr>
            <a:r>
              <a:rPr lang="en-IN" altLang="en-US">
                <a:latin typeface="Times New Roman" charset="0"/>
                <a:ea typeface="MS PGothic" charset="-128"/>
              </a:rPr>
              <a:t>	3. DNR does not mean “do not treat.”</a:t>
            </a:r>
          </a:p>
          <a:p>
            <a:pPr>
              <a:spcBef>
                <a:spcPts val="600"/>
              </a:spcBef>
              <a:spcAft>
                <a:spcPts val="600"/>
              </a:spcAft>
            </a:pPr>
            <a:r>
              <a:rPr lang="en-IN" altLang="en-US">
                <a:latin typeface="Times New Roman" charset="0"/>
                <a:ea typeface="MS PGothic" charset="-128"/>
              </a:rPr>
              <a:t>		a. If the patient is still alive, you are obligated to provide supportive measures that may include oxygen delivery, pain relief, and comfort.</a:t>
            </a:r>
          </a:p>
          <a:p>
            <a:pPr>
              <a:spcBef>
                <a:spcPts val="600"/>
              </a:spcBef>
              <a:spcAft>
                <a:spcPts val="600"/>
              </a:spcAft>
            </a:pPr>
            <a:r>
              <a:rPr lang="en-IN" altLang="en-US">
                <a:latin typeface="Times New Roman" charset="0"/>
                <a:ea typeface="MS PGothic" charset="-128"/>
              </a:rPr>
              <a:t>		b. Basic airway, breathing, and circulatory support should be provided.</a:t>
            </a:r>
          </a:p>
          <a:p>
            <a:pPr>
              <a:spcBef>
                <a:spcPts val="600"/>
              </a:spcBef>
              <a:spcAft>
                <a:spcPts val="600"/>
              </a:spcAft>
            </a:pPr>
            <a:r>
              <a:rPr lang="en-IN" altLang="en-US">
                <a:latin typeface="Times New Roman" charset="0"/>
                <a:ea typeface="MS PGothic" charset="-128"/>
              </a:rPr>
              <a:t>		c. Cardiopulmonary resuscitation may not be provided.</a:t>
            </a:r>
          </a:p>
          <a:p>
            <a:pPr>
              <a:spcBef>
                <a:spcPts val="600"/>
              </a:spcBef>
              <a:spcAft>
                <a:spcPts val="600"/>
              </a:spcAft>
            </a:pPr>
            <a:r>
              <a:rPr lang="en-IN" altLang="en-US">
                <a:latin typeface="Times New Roman" charset="0"/>
                <a:ea typeface="MS PGothic" charset="-128"/>
              </a:rPr>
              <a:t>	4. A health care power of attorney is an advance directive that is exercised by a person who has been authorized by the patient to make medical decisions for him or her.</a:t>
            </a:r>
          </a:p>
          <a:p>
            <a:pPr>
              <a:spcBef>
                <a:spcPct val="0"/>
              </a:spcBef>
              <a:spcAft>
                <a:spcPts val="300"/>
              </a:spcAft>
            </a:pPr>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336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D17D85E-5B65-8A4C-BD76-C3D7A1444F78}" type="slidenum">
              <a:rPr lang="en-US" altLang="en-US" sz="1200"/>
              <a:pPr eaLnBrk="1" hangingPunct="1"/>
              <a:t>138</a:t>
            </a:fld>
            <a:endParaRPr lang="en-US" altLang="en-US" sz="1200"/>
          </a:p>
        </p:txBody>
      </p:sp>
    </p:spTree>
    <p:extLst>
      <p:ext uri="{BB962C8B-B14F-4D97-AF65-F5344CB8AC3E}">
        <p14:creationId xmlns:p14="http://schemas.microsoft.com/office/powerpoint/2010/main" val="23678888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5. When transporting patients from nursing facilities, consider the following general guidelines:</a:t>
            </a:r>
          </a:p>
          <a:p>
            <a:pPr marL="457200" indent="-228600">
              <a:spcBef>
                <a:spcPts val="0"/>
              </a:spcBef>
              <a:spcAft>
                <a:spcPts val="300"/>
              </a:spcAft>
              <a:tabLst>
                <a:tab pos="457200" algn="l"/>
              </a:tabLst>
              <a:defRPr/>
            </a:pPr>
            <a:r>
              <a:rPr lang="en-IN" sz="1400" dirty="0" smtClean="0">
                <a:latin typeface="Times New Roman"/>
                <a:ea typeface="Times New Roman"/>
                <a:cs typeface="+mn-cs"/>
              </a:rPr>
              <a:t>	a. Patients have the right to refuse treatment, including resuscitative efforts, provided that they are able to communicate their wishes.</a:t>
            </a:r>
          </a:p>
          <a:p>
            <a:pPr marL="457200" indent="-228600">
              <a:spcBef>
                <a:spcPts val="0"/>
              </a:spcBef>
              <a:spcAft>
                <a:spcPts val="300"/>
              </a:spcAft>
              <a:tabLst>
                <a:tab pos="457200" algn="l"/>
              </a:tabLst>
              <a:defRPr/>
            </a:pPr>
            <a:r>
              <a:rPr lang="en-IN" sz="1400" dirty="0" smtClean="0">
                <a:latin typeface="Times New Roman"/>
                <a:ea typeface="Times New Roman"/>
                <a:cs typeface="+mn-cs"/>
              </a:rPr>
              <a:t>	b. A DNR order is valid in a health care facility only if it is in the form of a written order by a physician.</a:t>
            </a:r>
          </a:p>
          <a:p>
            <a:pPr marL="457200" indent="-228600">
              <a:spcBef>
                <a:spcPts val="0"/>
              </a:spcBef>
              <a:spcAft>
                <a:spcPts val="300"/>
              </a:spcAft>
              <a:tabLst>
                <a:tab pos="457200" algn="l"/>
              </a:tabLst>
              <a:defRPr/>
            </a:pPr>
            <a:r>
              <a:rPr lang="en-IN" sz="1400" dirty="0" smtClean="0">
                <a:latin typeface="Times New Roman"/>
                <a:ea typeface="Times New Roman"/>
                <a:cs typeface="+mn-cs"/>
              </a:rPr>
              <a:t>	c. You should periodically review state and local protocols and legislation regarding advance directives.</a:t>
            </a:r>
          </a:p>
          <a:p>
            <a:pPr marL="457200" indent="-228600">
              <a:spcBef>
                <a:spcPts val="0"/>
              </a:spcBef>
              <a:spcAft>
                <a:spcPts val="300"/>
              </a:spcAft>
              <a:tabLst>
                <a:tab pos="457200" algn="l"/>
              </a:tabLst>
              <a:defRPr/>
            </a:pPr>
            <a:r>
              <a:rPr lang="en-IN" sz="1400" dirty="0" smtClean="0">
                <a:latin typeface="Times New Roman"/>
                <a:ea typeface="Times New Roman"/>
                <a:cs typeface="+mn-cs"/>
              </a:rPr>
              <a:t>	d. When you are in doubt or when there are no written orders, you should try to resuscitate the patient.</a:t>
            </a:r>
          </a:p>
        </p:txBody>
      </p:sp>
      <p:sp>
        <p:nvSpPr>
          <p:cNvPr id="337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55ADA74-70EB-A441-8F0F-F58ECCA473ED}" type="slidenum">
              <a:rPr lang="en-US" altLang="en-US" sz="1200"/>
              <a:pPr eaLnBrk="1" hangingPunct="1"/>
              <a:t>139</a:t>
            </a:fld>
            <a:endParaRPr lang="en-US" altLang="en-US" sz="1200"/>
          </a:p>
        </p:txBody>
      </p:sp>
    </p:spTree>
    <p:extLst>
      <p:ext uri="{BB962C8B-B14F-4D97-AF65-F5344CB8AC3E}">
        <p14:creationId xmlns:p14="http://schemas.microsoft.com/office/powerpoint/2010/main" val="423592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IV. Common Complaints and the Leading Causes of Death in Older People</a:t>
            </a:r>
          </a:p>
          <a:p>
            <a:pPr>
              <a:spcBef>
                <a:spcPts val="1800"/>
              </a:spcBef>
              <a:spcAft>
                <a:spcPts val="600"/>
              </a:spcAft>
              <a:defRPr/>
            </a:pPr>
            <a:r>
              <a:rPr lang="en-IN" sz="1800" dirty="0" smtClean="0">
                <a:latin typeface="Times New Roman"/>
                <a:ea typeface="Times New Roman"/>
                <a:cs typeface="+mn-cs"/>
              </a:rPr>
              <a:t>A. The changing physiology of geriatric patients can predispose this population to a host of problems not seen in youth.</a:t>
            </a:r>
          </a:p>
          <a:p>
            <a:pPr>
              <a:spcBef>
                <a:spcPts val="1800"/>
              </a:spcBef>
              <a:spcAft>
                <a:spcPts val="600"/>
              </a:spcAft>
              <a:defRPr/>
            </a:pPr>
            <a:r>
              <a:rPr lang="en-IN" sz="1800" dirty="0" smtClean="0">
                <a:latin typeface="Times New Roman"/>
                <a:ea typeface="Times New Roman"/>
                <a:cs typeface="+mn-cs"/>
              </a:rPr>
              <a:t>	1. A simple rib fracture in an 80- or 90-year-old can result in pneumonia or even death.</a:t>
            </a:r>
          </a:p>
          <a:p>
            <a:pPr>
              <a:spcBef>
                <a:spcPts val="1800"/>
              </a:spcBef>
              <a:spcAft>
                <a:spcPts val="600"/>
              </a:spcAft>
              <a:defRPr/>
            </a:pPr>
            <a:r>
              <a:rPr lang="en-IN" sz="1800" dirty="0" smtClean="0">
                <a:latin typeface="Times New Roman"/>
                <a:ea typeface="Times New Roman"/>
                <a:cs typeface="+mn-cs"/>
              </a:rPr>
              <a:t>	2. A hip fracture from a low-mechanism fall is common in older people and may have dire consequences.</a:t>
            </a:r>
          </a:p>
          <a:p>
            <a:pPr>
              <a:spcBef>
                <a:spcPts val="1800"/>
              </a:spcBef>
              <a:spcAft>
                <a:spcPts val="600"/>
              </a:spcAft>
              <a:defRPr/>
            </a:pPr>
            <a:r>
              <a:rPr lang="en-IN" sz="1800" dirty="0" smtClean="0">
                <a:latin typeface="Times New Roman"/>
                <a:ea typeface="Times New Roman"/>
                <a:cs typeface="+mn-cs"/>
              </a:rPr>
              <a:t>		a. Hip fractures are more likely to occur when bones are weakened by osteoporosis or infection.</a:t>
            </a:r>
          </a:p>
          <a:p>
            <a:pPr>
              <a:spcBef>
                <a:spcPts val="1800"/>
              </a:spcBef>
              <a:spcAft>
                <a:spcPts val="600"/>
              </a:spcAft>
              <a:defRPr/>
            </a:pPr>
            <a:r>
              <a:rPr lang="en-IN" sz="1800" dirty="0" smtClean="0">
                <a:latin typeface="Times New Roman"/>
                <a:ea typeface="Times New Roman"/>
                <a:cs typeface="+mn-cs"/>
              </a:rPr>
              <a:t>		b. Sedentary behavior while healing can predispose the patient to pneumonia and blood clots.</a:t>
            </a:r>
          </a:p>
          <a:p>
            <a:pPr>
              <a:defRPr/>
            </a:pPr>
            <a:endParaRPr lang="en-US" dirty="0">
              <a:cs typeface="+mn-cs"/>
            </a:endParaRPr>
          </a:p>
        </p:txBody>
      </p:sp>
      <p:sp>
        <p:nvSpPr>
          <p:cNvPr id="209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5E8B01C-E84C-864A-B00F-FEC2C31846E6}" type="slidenum">
              <a:rPr lang="en-US" altLang="en-US" sz="1200"/>
              <a:pPr eaLnBrk="1" hangingPunct="1"/>
              <a:t>14</a:t>
            </a:fld>
            <a:endParaRPr lang="en-US" altLang="en-US" sz="1200"/>
          </a:p>
        </p:txBody>
      </p:sp>
    </p:spTree>
    <p:extLst>
      <p:ext uri="{BB962C8B-B14F-4D97-AF65-F5344CB8AC3E}">
        <p14:creationId xmlns:p14="http://schemas.microsoft.com/office/powerpoint/2010/main" val="204966334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Slide Image Placeholder 1"/>
          <p:cNvSpPr>
            <a:spLocks noGrp="1" noRot="1" noChangeAspect="1" noTextEdit="1"/>
          </p:cNvSpPr>
          <p:nvPr>
            <p:ph type="sldImg"/>
          </p:nvPr>
        </p:nvSpPr>
        <p:spPr>
          <a:ln/>
        </p:spPr>
      </p:sp>
      <p:sp>
        <p:nvSpPr>
          <p:cNvPr id="338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IN" altLang="en-US" sz="1800">
                <a:latin typeface="Times New Roman" charset="0"/>
                <a:ea typeface="MS PGothic" charset="-128"/>
              </a:rPr>
              <a:t>XXIV. Elder Abuse and Neglect</a:t>
            </a:r>
          </a:p>
          <a:p>
            <a:pPr>
              <a:spcBef>
                <a:spcPts val="1800"/>
              </a:spcBef>
              <a:spcAft>
                <a:spcPts val="600"/>
              </a:spcAft>
            </a:pPr>
            <a:r>
              <a:rPr lang="en-IN" altLang="en-US" sz="1800">
                <a:latin typeface="Times New Roman" charset="0"/>
                <a:ea typeface="MS PGothic" charset="-128"/>
              </a:rPr>
              <a:t>A. Elder abuse is defined as any action on the part of an older person’s family member, caregiver, or other associated person that takes advantage of the older person’s person, property, or emotional state.</a:t>
            </a:r>
          </a:p>
          <a:p>
            <a:pPr>
              <a:spcBef>
                <a:spcPts val="1800"/>
              </a:spcBef>
              <a:spcAft>
                <a:spcPts val="600"/>
              </a:spcAft>
            </a:pPr>
            <a:r>
              <a:rPr lang="en-IN" altLang="en-US" sz="1800">
                <a:latin typeface="Times New Roman" charset="0"/>
                <a:ea typeface="MS PGothic" charset="-128"/>
              </a:rPr>
              <a:t>	1. Abuse can result from acts of commission (words or actions that cause harm), such as verbal, physical, or sexual assault. </a:t>
            </a:r>
          </a:p>
          <a:p>
            <a:pPr>
              <a:spcBef>
                <a:spcPts val="1800"/>
              </a:spcBef>
              <a:spcAft>
                <a:spcPts val="600"/>
              </a:spcAft>
            </a:pPr>
            <a:r>
              <a:rPr lang="en-IN" altLang="en-US" sz="1800">
                <a:latin typeface="Times New Roman" charset="0"/>
                <a:ea typeface="MS PGothic" charset="-128"/>
              </a:rPr>
              <a:t>	2. Abuse can also result from acts of omission (failure to act), such as denying an older person adequate nutrition or medical care.</a:t>
            </a:r>
          </a:p>
        </p:txBody>
      </p:sp>
      <p:sp>
        <p:nvSpPr>
          <p:cNvPr id="338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D5FB57B-C35D-C442-BC82-E877950A1E0D}" type="slidenum">
              <a:rPr lang="en-US" altLang="en-US" sz="1200"/>
              <a:pPr eaLnBrk="1" hangingPunct="1"/>
              <a:t>140</a:t>
            </a:fld>
            <a:endParaRPr lang="en-US" altLang="en-US" sz="1200"/>
          </a:p>
        </p:txBody>
      </p:sp>
    </p:spTree>
    <p:extLst>
      <p:ext uri="{BB962C8B-B14F-4D97-AF65-F5344CB8AC3E}">
        <p14:creationId xmlns:p14="http://schemas.microsoft.com/office/powerpoint/2010/main" val="407563523"/>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3. The exact extent of elder abuse is not known for several reasons, including the following:</a:t>
            </a:r>
          </a:p>
          <a:p>
            <a:pPr marL="457200" indent="-228600">
              <a:spcBef>
                <a:spcPts val="0"/>
              </a:spcBef>
              <a:spcAft>
                <a:spcPts val="300"/>
              </a:spcAft>
              <a:tabLst>
                <a:tab pos="457200" algn="l"/>
              </a:tabLst>
              <a:defRPr/>
            </a:pPr>
            <a:r>
              <a:rPr lang="en-IN" sz="1400" dirty="0" smtClean="0">
                <a:latin typeface="Times New Roman"/>
                <a:ea typeface="Times New Roman"/>
                <a:cs typeface="+mn-cs"/>
              </a:rPr>
              <a:t>	a. Elder abuse is a problem that has been largely hidden from society.</a:t>
            </a:r>
          </a:p>
          <a:p>
            <a:pPr marL="457200" indent="-228600">
              <a:spcBef>
                <a:spcPts val="0"/>
              </a:spcBef>
              <a:spcAft>
                <a:spcPts val="300"/>
              </a:spcAft>
              <a:tabLst>
                <a:tab pos="457200" algn="l"/>
              </a:tabLst>
              <a:defRPr/>
            </a:pPr>
            <a:r>
              <a:rPr lang="en-IN" sz="1400" dirty="0" smtClean="0">
                <a:latin typeface="Times New Roman"/>
                <a:ea typeface="Times New Roman"/>
                <a:cs typeface="+mn-cs"/>
              </a:rPr>
              <a:t>	b. The definitions of abuse and neglect among the geriatric population vary.</a:t>
            </a:r>
          </a:p>
          <a:p>
            <a:pPr marL="457200" indent="-228600">
              <a:spcBef>
                <a:spcPts val="0"/>
              </a:spcBef>
              <a:spcAft>
                <a:spcPts val="300"/>
              </a:spcAft>
              <a:tabLst>
                <a:tab pos="457200" algn="l"/>
              </a:tabLst>
              <a:defRPr/>
            </a:pPr>
            <a:r>
              <a:rPr lang="en-IN" sz="1400" dirty="0" smtClean="0">
                <a:latin typeface="Times New Roman"/>
                <a:ea typeface="Times New Roman"/>
                <a:cs typeface="+mn-cs"/>
              </a:rPr>
              <a:t>	c. Victims of elder abuse are often hesitant to report the problem to law enforcement agencies or human and social welfare personnel.</a:t>
            </a:r>
          </a:p>
        </p:txBody>
      </p:sp>
      <p:sp>
        <p:nvSpPr>
          <p:cNvPr id="339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80CA397-53A8-8649-AD7C-0886B6982D48}" type="slidenum">
              <a:rPr lang="en-US" altLang="en-US" sz="1200"/>
              <a:pPr eaLnBrk="1" hangingPunct="1"/>
              <a:t>141</a:t>
            </a:fld>
            <a:endParaRPr lang="en-US" altLang="en-US" sz="1200"/>
          </a:p>
        </p:txBody>
      </p:sp>
    </p:spTree>
    <p:extLst>
      <p:ext uri="{BB962C8B-B14F-4D97-AF65-F5344CB8AC3E}">
        <p14:creationId xmlns:p14="http://schemas.microsoft.com/office/powerpoint/2010/main" val="159478077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4. The abused person may feel traumatized by the situation or be afraid that the abuser will punish him or her for reporting the abuse.</a:t>
            </a:r>
          </a:p>
          <a:p>
            <a:pPr marL="457200" indent="-228600">
              <a:spcBef>
                <a:spcPts val="0"/>
              </a:spcBef>
              <a:spcAft>
                <a:spcPts val="300"/>
              </a:spcAft>
              <a:tabLst>
                <a:tab pos="457200" algn="l"/>
              </a:tabLst>
              <a:defRPr/>
            </a:pPr>
            <a:r>
              <a:rPr lang="en-IN" sz="1400" dirty="0" smtClean="0">
                <a:latin typeface="Times New Roman"/>
                <a:ea typeface="Times New Roman"/>
                <a:cs typeface="+mn-cs"/>
              </a:rPr>
              <a:t>	a. The abused person may be frail and have multiple chronic medical conditions or dementia.</a:t>
            </a:r>
          </a:p>
          <a:p>
            <a:pPr indent="-228600">
              <a:spcBef>
                <a:spcPts val="0"/>
              </a:spcBef>
              <a:spcAft>
                <a:spcPts val="300"/>
              </a:spcAft>
              <a:tabLst>
                <a:tab pos="457200" algn="l"/>
              </a:tabLst>
              <a:defRPr/>
            </a:pPr>
            <a:r>
              <a:rPr lang="en-IN" sz="1400" dirty="0" smtClean="0">
                <a:latin typeface="Times New Roman"/>
                <a:ea typeface="Times New Roman"/>
                <a:cs typeface="+mn-cs"/>
              </a:rPr>
              <a:t>5. Elder abuse occurs most often in women older than 75 years.</a:t>
            </a:r>
          </a:p>
          <a:p>
            <a:pPr marL="457200" indent="-228600">
              <a:spcBef>
                <a:spcPts val="0"/>
              </a:spcBef>
              <a:spcAft>
                <a:spcPts val="300"/>
              </a:spcAft>
              <a:tabLst>
                <a:tab pos="457200" algn="l"/>
              </a:tabLst>
              <a:defRPr/>
            </a:pPr>
            <a:r>
              <a:rPr lang="en-IN" sz="1400" dirty="0" smtClean="0">
                <a:latin typeface="Times New Roman"/>
                <a:ea typeface="Times New Roman"/>
                <a:cs typeface="+mn-cs"/>
              </a:rPr>
              <a:t>	a. The physical and emotional signs of abuse, such as rape, spouse beating, and nutritional deprivation, are often overlooked or not accurately identified.</a:t>
            </a:r>
          </a:p>
          <a:p>
            <a:pPr marL="457200" indent="-228600">
              <a:spcBef>
                <a:spcPts val="0"/>
              </a:spcBef>
              <a:spcAft>
                <a:spcPts val="300"/>
              </a:spcAft>
              <a:tabLst>
                <a:tab pos="457200" algn="l"/>
              </a:tabLst>
              <a:defRPr/>
            </a:pPr>
            <a:r>
              <a:rPr lang="en-IN" sz="1400" dirty="0" smtClean="0">
                <a:latin typeface="Times New Roman"/>
                <a:ea typeface="Times New Roman"/>
                <a:cs typeface="+mn-cs"/>
              </a:rPr>
              <a:t>	b. Older women in particular are not likely to report incidents of sexual assault to law enforcement agencies.</a:t>
            </a:r>
          </a:p>
          <a:p>
            <a:pPr marL="457200" indent="-228600">
              <a:spcBef>
                <a:spcPts val="0"/>
              </a:spcBef>
              <a:spcAft>
                <a:spcPts val="300"/>
              </a:spcAft>
              <a:tabLst>
                <a:tab pos="457200" algn="l"/>
              </a:tabLst>
              <a:defRPr/>
            </a:pPr>
            <a:r>
              <a:rPr lang="en-IN" sz="1400" dirty="0" smtClean="0">
                <a:latin typeface="Times New Roman"/>
                <a:ea typeface="Times New Roman"/>
                <a:cs typeface="+mn-cs"/>
              </a:rPr>
              <a:t>	c. Patients with sensory deficits, dementia, and other forms of altered mental status may not be able to report abuse.</a:t>
            </a:r>
          </a:p>
          <a:p>
            <a:pPr indent="-228600">
              <a:spcBef>
                <a:spcPts val="0"/>
              </a:spcBef>
              <a:spcAft>
                <a:spcPts val="300"/>
              </a:spcAft>
              <a:tabLst>
                <a:tab pos="457200" algn="l"/>
              </a:tabLst>
              <a:defRPr/>
            </a:pPr>
            <a:r>
              <a:rPr lang="en-IN" sz="1400" dirty="0" smtClean="0">
                <a:latin typeface="Times New Roman"/>
                <a:ea typeface="Times New Roman"/>
                <a:cs typeface="+mn-cs"/>
              </a:rPr>
              <a:t>6. Abusers of older people are sometimes products of child abuse themselves, and the abuse that is inflicted on the older person may be retaliatory.</a:t>
            </a:r>
          </a:p>
          <a:p>
            <a:pPr marL="457200" indent="-228600">
              <a:spcBef>
                <a:spcPts val="0"/>
              </a:spcBef>
              <a:spcAft>
                <a:spcPts val="300"/>
              </a:spcAft>
              <a:tabLst>
                <a:tab pos="457200" algn="l"/>
              </a:tabLst>
              <a:defRPr/>
            </a:pPr>
            <a:r>
              <a:rPr lang="en-IN" sz="1400" dirty="0" smtClean="0">
                <a:latin typeface="Times New Roman"/>
                <a:ea typeface="Times New Roman"/>
                <a:cs typeface="+mn-cs"/>
              </a:rPr>
              <a:t>	a. Most of these abusers are not trained in the particular care that older people require and have little relief time.</a:t>
            </a:r>
          </a:p>
          <a:p>
            <a:pPr marL="457200" indent="-228600">
              <a:spcBef>
                <a:spcPts val="0"/>
              </a:spcBef>
              <a:spcAft>
                <a:spcPts val="300"/>
              </a:spcAft>
              <a:tabLst>
                <a:tab pos="457200" algn="l"/>
              </a:tabLst>
              <a:defRPr/>
            </a:pPr>
            <a:r>
              <a:rPr lang="en-IN" sz="1400" dirty="0" smtClean="0">
                <a:latin typeface="Times New Roman"/>
                <a:ea typeface="Times New Roman"/>
                <a:cs typeface="+mn-cs"/>
              </a:rPr>
              <a:t>	b. Their lives are now significantly complicated by the constant, demanding needs of the older person they have to care for.</a:t>
            </a:r>
          </a:p>
          <a:p>
            <a:pPr marL="457200" indent="-228600">
              <a:spcBef>
                <a:spcPts val="0"/>
              </a:spcBef>
              <a:spcAft>
                <a:spcPts val="300"/>
              </a:spcAft>
              <a:tabLst>
                <a:tab pos="457200" algn="l"/>
              </a:tabLst>
              <a:defRPr/>
            </a:pPr>
            <a:r>
              <a:rPr lang="en-IN" sz="1400" dirty="0" smtClean="0">
                <a:latin typeface="Times New Roman"/>
                <a:ea typeface="Times New Roman"/>
                <a:cs typeface="+mn-cs"/>
              </a:rPr>
              <a:t>	c. The abuser may also have marked fatigue, be unemployed with financial difficulties, or abuse one or more substances.</a:t>
            </a:r>
          </a:p>
          <a:p>
            <a:pPr indent="-228600">
              <a:spcBef>
                <a:spcPts val="0"/>
              </a:spcBef>
              <a:spcAft>
                <a:spcPts val="300"/>
              </a:spcAft>
              <a:tabLst>
                <a:tab pos="457200" algn="l"/>
              </a:tabLst>
              <a:defRPr/>
            </a:pPr>
            <a:r>
              <a:rPr lang="en-IN" sz="1400" dirty="0" smtClean="0">
                <a:latin typeface="Times New Roman"/>
                <a:ea typeface="Times New Roman"/>
                <a:cs typeface="+mn-cs"/>
              </a:rPr>
              <a:t>7. Environments such as nursing, convalescent, and continuing care centers are also sites where older people sustain physical, psychological, financial, or pharmacologic harm.</a:t>
            </a:r>
          </a:p>
          <a:p>
            <a:pPr marL="457200" indent="-228600">
              <a:spcBef>
                <a:spcPts val="0"/>
              </a:spcBef>
              <a:spcAft>
                <a:spcPts val="300"/>
              </a:spcAft>
              <a:tabLst>
                <a:tab pos="457200" algn="l"/>
              </a:tabLst>
              <a:defRPr/>
            </a:pPr>
            <a:r>
              <a:rPr lang="en-IN" sz="1400" dirty="0" smtClean="0">
                <a:latin typeface="Times New Roman"/>
                <a:ea typeface="Times New Roman"/>
                <a:cs typeface="+mn-cs"/>
              </a:rPr>
              <a:t>	a. Often, care providers in these environments consider older people to be management problems or categorize them as obstinate and undesirable patients.</a:t>
            </a:r>
          </a:p>
          <a:p>
            <a:pPr marL="457200" indent="-228600">
              <a:spcBef>
                <a:spcPts val="0"/>
              </a:spcBef>
              <a:spcAft>
                <a:spcPts val="300"/>
              </a:spcAft>
              <a:tabLst>
                <a:tab pos="457200" algn="l"/>
              </a:tabLst>
              <a:defRPr/>
            </a:pPr>
            <a:r>
              <a:rPr lang="en-IN" sz="1400" dirty="0" smtClean="0">
                <a:latin typeface="Times New Roman"/>
                <a:ea typeface="Times New Roman"/>
                <a:cs typeface="+mn-cs"/>
              </a:rPr>
              <a:t>	b. Consult local authorities, but in general you should assume that you have the same obligation to report suspected elder abuse as you do suspected child abuse. </a:t>
            </a:r>
          </a:p>
          <a:p>
            <a:pPr marL="457200" indent="-228600">
              <a:spcBef>
                <a:spcPts val="0"/>
              </a:spcBef>
              <a:spcAft>
                <a:spcPts val="300"/>
              </a:spcAft>
              <a:tabLst>
                <a:tab pos="457200" algn="l"/>
              </a:tabLst>
              <a:defRPr/>
            </a:pPr>
            <a:r>
              <a:rPr lang="en-IN" sz="1400" dirty="0" smtClean="0">
                <a:latin typeface="Times New Roman"/>
                <a:ea typeface="Times New Roman"/>
                <a:cs typeface="+mn-cs"/>
              </a:rPr>
              <a:t>		i. Notify receiving hospital personnel of your concerns.</a:t>
            </a:r>
          </a:p>
          <a:p>
            <a:pPr marL="457200" indent="-228600">
              <a:spcBef>
                <a:spcPts val="0"/>
              </a:spcBef>
              <a:spcAft>
                <a:spcPts val="300"/>
              </a:spcAft>
              <a:tabLst>
                <a:tab pos="457200" algn="l"/>
              </a:tabLst>
              <a:defRPr/>
            </a:pPr>
            <a:r>
              <a:rPr lang="en-IN" sz="1400" dirty="0" smtClean="0">
                <a:latin typeface="Times New Roman"/>
                <a:ea typeface="Times New Roman"/>
                <a:cs typeface="+mn-cs"/>
              </a:rPr>
              <a:t>		ii. Report to the proper authorities based on local protocols.</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Factually document your findings.</a:t>
            </a:r>
            <a:endParaRPr lang="en-US" dirty="0" smtClean="0">
              <a:latin typeface="Times New Roman"/>
              <a:ea typeface="Times New Roman"/>
              <a:cs typeface="+mn-cs"/>
            </a:endParaRPr>
          </a:p>
          <a:p>
            <a:pPr>
              <a:defRPr/>
            </a:pPr>
            <a:endParaRPr lang="en-US" dirty="0">
              <a:cs typeface="+mn-cs"/>
            </a:endParaRPr>
          </a:p>
        </p:txBody>
      </p:sp>
      <p:sp>
        <p:nvSpPr>
          <p:cNvPr id="340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8CAEF89-7BF2-1347-B2F1-AB842CA114FC}" type="slidenum">
              <a:rPr lang="en-US" altLang="en-US" sz="1200"/>
              <a:pPr eaLnBrk="1" hangingPunct="1"/>
              <a:t>142</a:t>
            </a:fld>
            <a:endParaRPr lang="en-US" altLang="en-US" sz="1200"/>
          </a:p>
        </p:txBody>
      </p:sp>
    </p:spTree>
    <p:extLst>
      <p:ext uri="{BB962C8B-B14F-4D97-AF65-F5344CB8AC3E}">
        <p14:creationId xmlns:p14="http://schemas.microsoft.com/office/powerpoint/2010/main" val="73713763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Slide Image Placeholder 1"/>
          <p:cNvSpPr>
            <a:spLocks noGrp="1" noRot="1" noChangeAspect="1" noTextEdit="1"/>
          </p:cNvSpPr>
          <p:nvPr>
            <p:ph type="sldImg"/>
          </p:nvPr>
        </p:nvSpPr>
        <p:spPr>
          <a:ln/>
        </p:spPr>
      </p:sp>
      <p:sp>
        <p:nvSpPr>
          <p:cNvPr id="342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a:latin typeface="Times New Roman" charset="0"/>
                <a:ea typeface="MS PGothic" charset="-128"/>
              </a:rPr>
              <a:t>B. Assessment of elder abuse</a:t>
            </a:r>
          </a:p>
          <a:p>
            <a:pPr>
              <a:spcBef>
                <a:spcPts val="600"/>
              </a:spcBef>
              <a:spcAft>
                <a:spcPts val="600"/>
              </a:spcAft>
            </a:pPr>
            <a:r>
              <a:rPr lang="en-IN" altLang="en-US">
                <a:latin typeface="Times New Roman" charset="0"/>
                <a:ea typeface="MS PGothic" charset="-128"/>
              </a:rPr>
              <a:t>	1. Take note of the environment and conditions a patient lives in, and of soft-tissue injuries that cannot be explained by the person’s lifestyle and physical condition.</a:t>
            </a:r>
          </a:p>
          <a:p>
            <a:pPr>
              <a:spcBef>
                <a:spcPts val="600"/>
              </a:spcBef>
              <a:spcAft>
                <a:spcPts val="600"/>
              </a:spcAft>
            </a:pPr>
            <a:r>
              <a:rPr lang="en-IN" altLang="en-US">
                <a:latin typeface="Times New Roman" charset="0"/>
                <a:ea typeface="MS PGothic" charset="-128"/>
              </a:rPr>
              <a:t>	2. You should suspect abuse when answers to questions about what caused the injury are concealed or avoided.</a:t>
            </a:r>
          </a:p>
          <a:p>
            <a:pPr>
              <a:spcBef>
                <a:spcPts val="600"/>
              </a:spcBef>
              <a:spcAft>
                <a:spcPts val="600"/>
              </a:spcAft>
            </a:pPr>
            <a:r>
              <a:rPr lang="en-IN" altLang="en-US">
                <a:latin typeface="Times New Roman" charset="0"/>
                <a:ea typeface="MS PGothic" charset="-128"/>
              </a:rPr>
              <a:t>	3. Suspect abuse when you are given unbelievable answers.</a:t>
            </a:r>
          </a:p>
        </p:txBody>
      </p:sp>
      <p:sp>
        <p:nvSpPr>
          <p:cNvPr id="342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9F521EF-D7CE-7940-BBE0-F8EAE87F6F77}" type="slidenum">
              <a:rPr lang="en-US" altLang="en-US" sz="1200"/>
              <a:pPr eaLnBrk="1" hangingPunct="1"/>
              <a:t>143</a:t>
            </a:fld>
            <a:endParaRPr lang="en-US" altLang="en-US" sz="1200"/>
          </a:p>
        </p:txBody>
      </p:sp>
    </p:spTree>
    <p:extLst>
      <p:ext uri="{BB962C8B-B14F-4D97-AF65-F5344CB8AC3E}">
        <p14:creationId xmlns:p14="http://schemas.microsoft.com/office/powerpoint/2010/main" val="23913913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Slide Image Placeholder 1"/>
          <p:cNvSpPr>
            <a:spLocks noGrp="1" noRot="1" noChangeAspect="1" noTextEdit="1"/>
          </p:cNvSpPr>
          <p:nvPr>
            <p:ph type="sldImg"/>
          </p:nvPr>
        </p:nvSpPr>
        <p:spPr>
          <a:ln/>
        </p:spPr>
      </p:sp>
      <p:sp>
        <p:nvSpPr>
          <p:cNvPr id="343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sz="1400">
                <a:latin typeface="Times New Roman" charset="0"/>
                <a:ea typeface="MS PGothic" charset="-128"/>
              </a:rPr>
              <a:t>4. Information that may be important in assessing possible abuse includes the following:</a:t>
            </a:r>
          </a:p>
          <a:p>
            <a:pPr>
              <a:spcBef>
                <a:spcPct val="0"/>
              </a:spcBef>
              <a:spcAft>
                <a:spcPts val="300"/>
              </a:spcAft>
            </a:pPr>
            <a:r>
              <a:rPr lang="en-IN" altLang="en-US" sz="1400">
                <a:latin typeface="Times New Roman" charset="0"/>
                <a:ea typeface="MS PGothic" charset="-128"/>
              </a:rPr>
              <a:t>	a. Caregiver apathy about the patient’s condition</a:t>
            </a:r>
          </a:p>
          <a:p>
            <a:pPr>
              <a:spcBef>
                <a:spcPct val="0"/>
              </a:spcBef>
              <a:spcAft>
                <a:spcPts val="300"/>
              </a:spcAft>
            </a:pPr>
            <a:r>
              <a:rPr lang="en-IN" altLang="en-US" sz="1400">
                <a:latin typeface="Times New Roman" charset="0"/>
                <a:ea typeface="MS PGothic" charset="-128"/>
              </a:rPr>
              <a:t>	b. Overly defensive reaction by caregiver to your questions</a:t>
            </a:r>
          </a:p>
          <a:p>
            <a:pPr>
              <a:spcBef>
                <a:spcPct val="0"/>
              </a:spcBef>
              <a:spcAft>
                <a:spcPts val="300"/>
              </a:spcAft>
            </a:pPr>
            <a:r>
              <a:rPr lang="en-IN" altLang="en-US" sz="1400">
                <a:latin typeface="Times New Roman" charset="0"/>
                <a:ea typeface="MS PGothic" charset="-128"/>
              </a:rPr>
              <a:t>	c. Caregiver does not allow patient to answer questions</a:t>
            </a:r>
          </a:p>
          <a:p>
            <a:pPr>
              <a:spcBef>
                <a:spcPct val="0"/>
              </a:spcBef>
              <a:spcAft>
                <a:spcPts val="300"/>
              </a:spcAft>
            </a:pPr>
            <a:r>
              <a:rPr lang="en-IN" altLang="en-US" sz="1400">
                <a:latin typeface="Times New Roman" charset="0"/>
                <a:ea typeface="MS PGothic" charset="-128"/>
              </a:rPr>
              <a:t>	d. Repeated visits to the emergency department or clinic</a:t>
            </a:r>
          </a:p>
          <a:p>
            <a:pPr>
              <a:spcBef>
                <a:spcPct val="0"/>
              </a:spcBef>
              <a:spcAft>
                <a:spcPts val="300"/>
              </a:spcAft>
            </a:pPr>
            <a:r>
              <a:rPr lang="en-IN" altLang="en-US" sz="1400">
                <a:latin typeface="Times New Roman" charset="0"/>
                <a:ea typeface="MS PGothic" charset="-128"/>
              </a:rPr>
              <a:t>	e. A history of being accident-prone</a:t>
            </a:r>
          </a:p>
          <a:p>
            <a:pPr>
              <a:spcBef>
                <a:spcPct val="0"/>
              </a:spcBef>
              <a:spcAft>
                <a:spcPts val="300"/>
              </a:spcAft>
            </a:pPr>
            <a:r>
              <a:rPr lang="en-IN" altLang="en-US" sz="1400">
                <a:latin typeface="Times New Roman" charset="0"/>
                <a:ea typeface="MS PGothic" charset="-128"/>
              </a:rPr>
              <a:t>	f. Soft-tissue injuries</a:t>
            </a:r>
          </a:p>
          <a:p>
            <a:pPr>
              <a:spcBef>
                <a:spcPct val="0"/>
              </a:spcBef>
              <a:spcAft>
                <a:spcPts val="300"/>
              </a:spcAft>
            </a:pPr>
            <a:r>
              <a:rPr lang="en-IN" altLang="en-US" sz="1400">
                <a:latin typeface="Times New Roman" charset="0"/>
                <a:ea typeface="MS PGothic" charset="-128"/>
              </a:rPr>
              <a:t>	g. Unbelievable, vague, or inconsistent explanations of injuries</a:t>
            </a:r>
          </a:p>
        </p:txBody>
      </p:sp>
      <p:sp>
        <p:nvSpPr>
          <p:cNvPr id="343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77DA88F-4898-0B4D-BA5C-30AE391F9CEB}" type="slidenum">
              <a:rPr lang="en-US" altLang="en-US" sz="1200"/>
              <a:pPr eaLnBrk="1" hangingPunct="1"/>
              <a:t>144</a:t>
            </a:fld>
            <a:endParaRPr lang="en-US" altLang="en-US" sz="1200"/>
          </a:p>
        </p:txBody>
      </p:sp>
    </p:spTree>
    <p:extLst>
      <p:ext uri="{BB962C8B-B14F-4D97-AF65-F5344CB8AC3E}">
        <p14:creationId xmlns:p14="http://schemas.microsoft.com/office/powerpoint/2010/main" val="126945437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685800" indent="-228600">
              <a:spcBef>
                <a:spcPts val="0"/>
              </a:spcBef>
              <a:spcAft>
                <a:spcPts val="300"/>
              </a:spcAft>
              <a:tabLst>
                <a:tab pos="685800" algn="l"/>
              </a:tabLst>
              <a:defRPr/>
            </a:pPr>
            <a:r>
              <a:rPr lang="en-IN" dirty="0" smtClean="0">
                <a:latin typeface="Times New Roman"/>
                <a:ea typeface="Times New Roman"/>
                <a:cs typeface="+mn-cs"/>
              </a:rPr>
              <a:t>	h. Psychosomatic complaints</a:t>
            </a:r>
          </a:p>
          <a:p>
            <a:pPr marL="685800" indent="-228600">
              <a:spcBef>
                <a:spcPts val="0"/>
              </a:spcBef>
              <a:spcAft>
                <a:spcPts val="300"/>
              </a:spcAft>
              <a:tabLst>
                <a:tab pos="685800" algn="l"/>
              </a:tabLst>
              <a:defRPr/>
            </a:pPr>
            <a:r>
              <a:rPr lang="en-IN" dirty="0" smtClean="0">
                <a:latin typeface="Times New Roman"/>
                <a:ea typeface="Times New Roman"/>
                <a:cs typeface="+mn-cs"/>
              </a:rPr>
              <a:t>	i. Chronic pain without medical explanation</a:t>
            </a:r>
          </a:p>
          <a:p>
            <a:pPr marL="685800" indent="-228600">
              <a:spcBef>
                <a:spcPts val="0"/>
              </a:spcBef>
              <a:spcAft>
                <a:spcPts val="300"/>
              </a:spcAft>
              <a:tabLst>
                <a:tab pos="685800" algn="l"/>
              </a:tabLst>
              <a:defRPr/>
            </a:pPr>
            <a:r>
              <a:rPr lang="en-IN" dirty="0" smtClean="0">
                <a:latin typeface="Times New Roman"/>
                <a:ea typeface="Times New Roman"/>
                <a:cs typeface="+mn-cs"/>
              </a:rPr>
              <a:t>	j. Self-destructive behavior</a:t>
            </a:r>
          </a:p>
          <a:p>
            <a:pPr marL="685800" indent="-228600">
              <a:spcBef>
                <a:spcPts val="0"/>
              </a:spcBef>
              <a:spcAft>
                <a:spcPts val="300"/>
              </a:spcAft>
              <a:tabLst>
                <a:tab pos="685800" algn="l"/>
              </a:tabLst>
              <a:defRPr/>
            </a:pPr>
            <a:r>
              <a:rPr lang="en-IN" dirty="0" smtClean="0">
                <a:latin typeface="Times New Roman"/>
                <a:ea typeface="Times New Roman"/>
                <a:cs typeface="+mn-cs"/>
              </a:rPr>
              <a:t>	k. Eating and sleep disorders</a:t>
            </a:r>
          </a:p>
          <a:p>
            <a:pPr marL="685800" indent="-228600">
              <a:spcBef>
                <a:spcPts val="0"/>
              </a:spcBef>
              <a:spcAft>
                <a:spcPts val="300"/>
              </a:spcAft>
              <a:tabLst>
                <a:tab pos="685800" algn="l"/>
              </a:tabLst>
              <a:defRPr/>
            </a:pPr>
            <a:r>
              <a:rPr lang="en-IN" dirty="0" smtClean="0">
                <a:latin typeface="Times New Roman"/>
                <a:ea typeface="Times New Roman"/>
                <a:cs typeface="+mn-cs"/>
              </a:rPr>
              <a:t>	l. Depression or a lack of energy</a:t>
            </a:r>
          </a:p>
          <a:p>
            <a:pPr marL="685800" indent="-228600">
              <a:spcBef>
                <a:spcPts val="0"/>
              </a:spcBef>
              <a:spcAft>
                <a:spcPts val="300"/>
              </a:spcAft>
              <a:tabLst>
                <a:tab pos="685800" algn="l"/>
              </a:tabLst>
              <a:defRPr/>
            </a:pPr>
            <a:r>
              <a:rPr lang="en-IN" dirty="0" smtClean="0">
                <a:latin typeface="Times New Roman"/>
                <a:ea typeface="Times New Roman"/>
                <a:cs typeface="+mn-cs"/>
              </a:rPr>
              <a:t>	m. Substance and/or sexual abuse history</a:t>
            </a:r>
          </a:p>
          <a:p>
            <a:pPr indent="-228600">
              <a:spcBef>
                <a:spcPts val="0"/>
              </a:spcBef>
              <a:spcAft>
                <a:spcPts val="300"/>
              </a:spcAft>
              <a:tabLst>
                <a:tab pos="685800" algn="l"/>
              </a:tabLst>
              <a:defRPr/>
            </a:pPr>
            <a:r>
              <a:rPr lang="en-IN" dirty="0" smtClean="0">
                <a:latin typeface="Times New Roman"/>
                <a:ea typeface="Times New Roman"/>
                <a:cs typeface="+mn-cs"/>
              </a:rPr>
              <a:t>5. Many patients who are being abused are so afraid of retribution that they make false statements.</a:t>
            </a:r>
            <a:endParaRPr lang="en-US" sz="1400" dirty="0" smtClean="0">
              <a:latin typeface="Times New Roman"/>
              <a:ea typeface="Times New Roman"/>
              <a:cs typeface="+mn-cs"/>
            </a:endParaRPr>
          </a:p>
          <a:p>
            <a:pPr>
              <a:defRPr/>
            </a:pPr>
            <a:endParaRPr lang="en-US" b="1" dirty="0">
              <a:cs typeface="+mn-cs"/>
            </a:endParaRPr>
          </a:p>
        </p:txBody>
      </p:sp>
      <p:sp>
        <p:nvSpPr>
          <p:cNvPr id="344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19C2501-E04D-904D-93C3-7B1057957E5B}" type="slidenum">
              <a:rPr lang="en-US" altLang="en-US" sz="1200"/>
              <a:pPr eaLnBrk="1" hangingPunct="1"/>
              <a:t>145</a:t>
            </a:fld>
            <a:endParaRPr lang="en-US" altLang="en-US" sz="1200"/>
          </a:p>
        </p:txBody>
      </p:sp>
    </p:spTree>
    <p:extLst>
      <p:ext uri="{BB962C8B-B14F-4D97-AF65-F5344CB8AC3E}">
        <p14:creationId xmlns:p14="http://schemas.microsoft.com/office/powerpoint/2010/main" val="46961406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6. Repeated abuse can lead to a high risk of death.</a:t>
            </a:r>
          </a:p>
          <a:p>
            <a:pPr marL="457200" indent="-228600">
              <a:spcBef>
                <a:spcPts val="0"/>
              </a:spcBef>
              <a:spcAft>
                <a:spcPts val="300"/>
              </a:spcAft>
              <a:tabLst>
                <a:tab pos="457200" algn="l"/>
              </a:tabLst>
              <a:defRPr/>
            </a:pPr>
            <a:r>
              <a:rPr lang="en-IN" sz="1400" dirty="0" smtClean="0">
                <a:latin typeface="Times New Roman"/>
                <a:ea typeface="Times New Roman"/>
                <a:cs typeface="+mn-cs"/>
              </a:rPr>
              <a:t>	a. A preventive measure in reducing additional maltreatment of the patient is identification of the abuse.</a:t>
            </a:r>
          </a:p>
        </p:txBody>
      </p:sp>
      <p:sp>
        <p:nvSpPr>
          <p:cNvPr id="345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097906C-648D-C74E-800D-86B9320A0084}" type="slidenum">
              <a:rPr lang="en-US" altLang="en-US" sz="1200"/>
              <a:pPr eaLnBrk="1" hangingPunct="1"/>
              <a:t>146</a:t>
            </a:fld>
            <a:endParaRPr lang="en-US" altLang="en-US" sz="1200"/>
          </a:p>
        </p:txBody>
      </p:sp>
    </p:spTree>
    <p:extLst>
      <p:ext uri="{BB962C8B-B14F-4D97-AF65-F5344CB8AC3E}">
        <p14:creationId xmlns:p14="http://schemas.microsoft.com/office/powerpoint/2010/main" val="80120453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Slide Image Placeholder 1"/>
          <p:cNvSpPr>
            <a:spLocks noGrp="1" noRot="1" noChangeAspect="1" noTextEdit="1"/>
          </p:cNvSpPr>
          <p:nvPr>
            <p:ph type="sldImg"/>
          </p:nvPr>
        </p:nvSpPr>
        <p:spPr>
          <a:ln/>
        </p:spPr>
      </p:sp>
      <p:sp>
        <p:nvSpPr>
          <p:cNvPr id="346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a:latin typeface="Times New Roman" charset="0"/>
                <a:ea typeface="MS PGothic" charset="-128"/>
              </a:rPr>
              <a:t>C. Signs of physical abuse</a:t>
            </a:r>
          </a:p>
          <a:p>
            <a:pPr>
              <a:spcBef>
                <a:spcPts val="600"/>
              </a:spcBef>
              <a:spcAft>
                <a:spcPts val="600"/>
              </a:spcAft>
            </a:pPr>
            <a:r>
              <a:rPr lang="en-IN" altLang="en-US">
                <a:latin typeface="Times New Roman" charset="0"/>
                <a:ea typeface="MS PGothic" charset="-128"/>
              </a:rPr>
              <a:t>	1. Injuries may be the result of acute or chronic abuse or neglect.</a:t>
            </a:r>
          </a:p>
          <a:p>
            <a:pPr>
              <a:spcBef>
                <a:spcPts val="600"/>
              </a:spcBef>
              <a:spcAft>
                <a:spcPts val="600"/>
              </a:spcAft>
            </a:pPr>
            <a:r>
              <a:rPr lang="en-IN" altLang="en-US">
                <a:latin typeface="Times New Roman" charset="0"/>
                <a:ea typeface="MS PGothic" charset="-128"/>
              </a:rPr>
              <a:t>	2. Inflicted bruises are usually found on the:</a:t>
            </a:r>
          </a:p>
          <a:p>
            <a:pPr>
              <a:spcBef>
                <a:spcPts val="600"/>
              </a:spcBef>
              <a:spcAft>
                <a:spcPts val="600"/>
              </a:spcAft>
            </a:pPr>
            <a:r>
              <a:rPr lang="en-IN" altLang="en-US">
                <a:latin typeface="Times New Roman" charset="0"/>
                <a:ea typeface="MS PGothic" charset="-128"/>
              </a:rPr>
              <a:t>		a. Buttocks and lower back, genitals, and inner thighs</a:t>
            </a:r>
          </a:p>
          <a:p>
            <a:pPr>
              <a:spcBef>
                <a:spcPts val="600"/>
              </a:spcBef>
              <a:spcAft>
                <a:spcPts val="600"/>
              </a:spcAft>
            </a:pPr>
            <a:r>
              <a:rPr lang="en-IN" altLang="en-US">
                <a:latin typeface="Times New Roman" charset="0"/>
                <a:ea typeface="MS PGothic" charset="-128"/>
              </a:rPr>
              <a:t>		b. Cheeks or earlobes</a:t>
            </a:r>
          </a:p>
          <a:p>
            <a:pPr>
              <a:spcBef>
                <a:spcPts val="600"/>
              </a:spcBef>
              <a:spcAft>
                <a:spcPts val="600"/>
              </a:spcAft>
            </a:pPr>
            <a:r>
              <a:rPr lang="en-IN" altLang="en-US">
                <a:latin typeface="Times New Roman" charset="0"/>
                <a:ea typeface="MS PGothic" charset="-128"/>
              </a:rPr>
              <a:t>		c. Neck</a:t>
            </a:r>
          </a:p>
          <a:p>
            <a:pPr>
              <a:spcBef>
                <a:spcPts val="600"/>
              </a:spcBef>
              <a:spcAft>
                <a:spcPts val="600"/>
              </a:spcAft>
            </a:pPr>
            <a:r>
              <a:rPr lang="en-IN" altLang="en-US">
                <a:latin typeface="Times New Roman" charset="0"/>
                <a:ea typeface="MS PGothic" charset="-128"/>
              </a:rPr>
              <a:t>		d. Upper lip</a:t>
            </a:r>
          </a:p>
          <a:p>
            <a:pPr>
              <a:spcBef>
                <a:spcPts val="600"/>
              </a:spcBef>
              <a:spcAft>
                <a:spcPts val="600"/>
              </a:spcAft>
            </a:pPr>
            <a:r>
              <a:rPr lang="en-IN" altLang="en-US">
                <a:latin typeface="Times New Roman" charset="0"/>
                <a:ea typeface="MS PGothic" charset="-128"/>
              </a:rPr>
              <a:t>		e. Inside the mouth</a:t>
            </a:r>
          </a:p>
          <a:p>
            <a:pPr>
              <a:spcBef>
                <a:spcPts val="600"/>
              </a:spcBef>
              <a:spcAft>
                <a:spcPts val="600"/>
              </a:spcAft>
            </a:pPr>
            <a:r>
              <a:rPr lang="en-IN" altLang="en-US">
                <a:latin typeface="Times New Roman" charset="0"/>
                <a:ea typeface="MS PGothic" charset="-128"/>
              </a:rPr>
              <a:t>	3. Pressure bruises caused by the human hand may be identified by oval grab marks, pinch marks, or handprints.</a:t>
            </a:r>
          </a:p>
          <a:p>
            <a:pPr>
              <a:spcBef>
                <a:spcPts val="600"/>
              </a:spcBef>
              <a:spcAft>
                <a:spcPts val="600"/>
              </a:spcAft>
            </a:pPr>
            <a:r>
              <a:rPr lang="en-IN" altLang="en-US">
                <a:latin typeface="Times New Roman" charset="0"/>
                <a:ea typeface="MS PGothic" charset="-128"/>
              </a:rPr>
              <a:t>	4. Human bites are typically inflicted on the upper extremities and can cause lacerations and infection.</a:t>
            </a:r>
          </a:p>
          <a:p>
            <a:pPr>
              <a:spcBef>
                <a:spcPts val="600"/>
              </a:spcBef>
              <a:spcAft>
                <a:spcPts val="600"/>
              </a:spcAft>
            </a:pPr>
            <a:r>
              <a:rPr lang="en-IN" altLang="en-US">
                <a:latin typeface="Times New Roman" charset="0"/>
                <a:ea typeface="MS PGothic" charset="-128"/>
              </a:rPr>
              <a:t>	5. Inspect the patient’s ears for indications of twisting, pulling, or pinching, and evidence of frequent blows to the outer ears.</a:t>
            </a:r>
          </a:p>
          <a:p>
            <a:pPr>
              <a:spcBef>
                <a:spcPts val="600"/>
              </a:spcBef>
              <a:spcAft>
                <a:spcPts val="600"/>
              </a:spcAft>
            </a:pPr>
            <a:r>
              <a:rPr lang="en-IN" altLang="en-US">
                <a:latin typeface="Times New Roman" charset="0"/>
                <a:ea typeface="MS PGothic" charset="-128"/>
              </a:rPr>
              <a:t>	6. Investigate multiple bruises in various states of healing.</a:t>
            </a:r>
          </a:p>
        </p:txBody>
      </p:sp>
      <p:sp>
        <p:nvSpPr>
          <p:cNvPr id="346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6C61D3F-E7BA-D844-91D5-48657757173E}" type="slidenum">
              <a:rPr lang="en-US" altLang="en-US" sz="1200"/>
              <a:pPr eaLnBrk="1" hangingPunct="1"/>
              <a:t>147</a:t>
            </a:fld>
            <a:endParaRPr lang="en-US" altLang="en-US" sz="1200"/>
          </a:p>
        </p:txBody>
      </p:sp>
    </p:spTree>
    <p:extLst>
      <p:ext uri="{BB962C8B-B14F-4D97-AF65-F5344CB8AC3E}">
        <p14:creationId xmlns:p14="http://schemas.microsoft.com/office/powerpoint/2010/main" val="112218666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7. Typical abuse from burns is caused by contact with:</a:t>
            </a:r>
          </a:p>
          <a:p>
            <a:pPr marL="457200" indent="-228600">
              <a:spcBef>
                <a:spcPts val="0"/>
              </a:spcBef>
              <a:spcAft>
                <a:spcPts val="300"/>
              </a:spcAft>
              <a:tabLst>
                <a:tab pos="457200" algn="l"/>
              </a:tabLst>
              <a:defRPr/>
            </a:pPr>
            <a:r>
              <a:rPr lang="en-IN" sz="1400" dirty="0" smtClean="0">
                <a:latin typeface="Times New Roman"/>
                <a:ea typeface="Times New Roman"/>
                <a:cs typeface="+mn-cs"/>
              </a:rPr>
              <a:t>	a. Cigarettes</a:t>
            </a:r>
          </a:p>
          <a:p>
            <a:pPr marL="457200" indent="-228600">
              <a:spcBef>
                <a:spcPts val="0"/>
              </a:spcBef>
              <a:spcAft>
                <a:spcPts val="300"/>
              </a:spcAft>
              <a:tabLst>
                <a:tab pos="457200" algn="l"/>
              </a:tabLst>
              <a:defRPr/>
            </a:pPr>
            <a:r>
              <a:rPr lang="en-IN" sz="1400" dirty="0" smtClean="0">
                <a:latin typeface="Times New Roman"/>
                <a:ea typeface="Times New Roman"/>
                <a:cs typeface="+mn-cs"/>
              </a:rPr>
              <a:t>	b. Matches</a:t>
            </a:r>
          </a:p>
          <a:p>
            <a:pPr marL="457200" indent="-228600">
              <a:spcBef>
                <a:spcPts val="0"/>
              </a:spcBef>
              <a:spcAft>
                <a:spcPts val="300"/>
              </a:spcAft>
              <a:tabLst>
                <a:tab pos="457200" algn="l"/>
              </a:tabLst>
              <a:defRPr/>
            </a:pPr>
            <a:r>
              <a:rPr lang="en-IN" sz="1400" dirty="0" smtClean="0">
                <a:latin typeface="Times New Roman"/>
                <a:ea typeface="Times New Roman"/>
                <a:cs typeface="+mn-cs"/>
              </a:rPr>
              <a:t>	c. Heated metal</a:t>
            </a:r>
          </a:p>
          <a:p>
            <a:pPr marL="457200" indent="-228600">
              <a:spcBef>
                <a:spcPts val="0"/>
              </a:spcBef>
              <a:spcAft>
                <a:spcPts val="300"/>
              </a:spcAft>
              <a:tabLst>
                <a:tab pos="457200" algn="l"/>
              </a:tabLst>
              <a:defRPr/>
            </a:pPr>
            <a:r>
              <a:rPr lang="en-IN" sz="1400" dirty="0" smtClean="0">
                <a:latin typeface="Times New Roman"/>
                <a:ea typeface="Times New Roman"/>
                <a:cs typeface="+mn-cs"/>
              </a:rPr>
              <a:t>	d. Forced immersion in hot liquids</a:t>
            </a:r>
          </a:p>
          <a:p>
            <a:pPr marL="457200" indent="-228600">
              <a:spcBef>
                <a:spcPts val="0"/>
              </a:spcBef>
              <a:spcAft>
                <a:spcPts val="300"/>
              </a:spcAft>
              <a:tabLst>
                <a:tab pos="457200" algn="l"/>
              </a:tabLst>
              <a:defRPr/>
            </a:pPr>
            <a:r>
              <a:rPr lang="en-IN" sz="1400" dirty="0" smtClean="0">
                <a:latin typeface="Times New Roman"/>
                <a:ea typeface="Times New Roman"/>
                <a:cs typeface="+mn-cs"/>
              </a:rPr>
              <a:t>	e. Chemicals</a:t>
            </a:r>
          </a:p>
          <a:p>
            <a:pPr marL="457200" indent="-228600">
              <a:spcBef>
                <a:spcPts val="0"/>
              </a:spcBef>
              <a:spcAft>
                <a:spcPts val="300"/>
              </a:spcAft>
              <a:tabLst>
                <a:tab pos="457200" algn="l"/>
              </a:tabLst>
              <a:defRPr/>
            </a:pPr>
            <a:r>
              <a:rPr lang="en-IN" sz="1400" dirty="0" smtClean="0">
                <a:latin typeface="Times New Roman"/>
                <a:ea typeface="Times New Roman"/>
                <a:cs typeface="+mn-cs"/>
              </a:rPr>
              <a:t>	f. Electrical power sources</a:t>
            </a:r>
          </a:p>
        </p:txBody>
      </p:sp>
      <p:sp>
        <p:nvSpPr>
          <p:cNvPr id="347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2385000-27A4-284F-B7FC-7E379178604D}" type="slidenum">
              <a:rPr lang="en-US" altLang="en-US" sz="1200"/>
              <a:pPr eaLnBrk="1" hangingPunct="1"/>
              <a:t>148</a:t>
            </a:fld>
            <a:endParaRPr lang="en-US" altLang="en-US" sz="1200"/>
          </a:p>
        </p:txBody>
      </p:sp>
    </p:spTree>
    <p:extLst>
      <p:ext uri="{BB962C8B-B14F-4D97-AF65-F5344CB8AC3E}">
        <p14:creationId xmlns:p14="http://schemas.microsoft.com/office/powerpoint/2010/main" val="138995792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Slide Image Placeholder 1"/>
          <p:cNvSpPr>
            <a:spLocks noGrp="1" noRot="1" noChangeAspect="1" noTextEdit="1"/>
          </p:cNvSpPr>
          <p:nvPr>
            <p:ph type="sldImg"/>
          </p:nvPr>
        </p:nvSpPr>
        <p:spPr>
          <a:ln/>
        </p:spPr>
      </p:sp>
      <p:sp>
        <p:nvSpPr>
          <p:cNvPr id="348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a:latin typeface="Times New Roman" charset="0"/>
                <a:ea typeface="MS PGothic" charset="-128"/>
              </a:rPr>
              <a:t>8. Observe the patient’s weight and try to determine whether he or she appears undernourished or has been unable to gain weight in the current environment.</a:t>
            </a:r>
          </a:p>
          <a:p>
            <a:pPr>
              <a:spcBef>
                <a:spcPct val="0"/>
              </a:spcBef>
              <a:spcAft>
                <a:spcPts val="300"/>
              </a:spcAft>
            </a:pPr>
            <a:r>
              <a:rPr lang="en-IN" altLang="en-US">
                <a:latin typeface="Times New Roman" charset="0"/>
                <a:ea typeface="MS PGothic" charset="-128"/>
              </a:rPr>
              <a:t>9. Check for signs of neglect, such as evidence of:</a:t>
            </a:r>
          </a:p>
          <a:p>
            <a:pPr>
              <a:spcBef>
                <a:spcPct val="0"/>
              </a:spcBef>
              <a:spcAft>
                <a:spcPts val="300"/>
              </a:spcAft>
            </a:pPr>
            <a:r>
              <a:rPr lang="en-IN" altLang="en-US">
                <a:latin typeface="Times New Roman" charset="0"/>
                <a:ea typeface="MS PGothic" charset="-128"/>
              </a:rPr>
              <a:t>	a. Lack of hygiene</a:t>
            </a:r>
          </a:p>
          <a:p>
            <a:pPr>
              <a:spcBef>
                <a:spcPct val="0"/>
              </a:spcBef>
              <a:spcAft>
                <a:spcPts val="300"/>
              </a:spcAft>
            </a:pPr>
            <a:r>
              <a:rPr lang="en-IN" altLang="en-US">
                <a:latin typeface="Times New Roman" charset="0"/>
                <a:ea typeface="MS PGothic" charset="-128"/>
              </a:rPr>
              <a:t>	b. Poor dental hygiene</a:t>
            </a:r>
          </a:p>
          <a:p>
            <a:pPr>
              <a:spcBef>
                <a:spcPct val="0"/>
              </a:spcBef>
              <a:spcAft>
                <a:spcPts val="300"/>
              </a:spcAft>
            </a:pPr>
            <a:r>
              <a:rPr lang="en-IN" altLang="en-US">
                <a:latin typeface="Times New Roman" charset="0"/>
                <a:ea typeface="MS PGothic" charset="-128"/>
              </a:rPr>
              <a:t>	c. Poor temperature regulation</a:t>
            </a:r>
          </a:p>
          <a:p>
            <a:pPr>
              <a:spcBef>
                <a:spcPct val="0"/>
              </a:spcBef>
              <a:spcAft>
                <a:spcPts val="300"/>
              </a:spcAft>
            </a:pPr>
            <a:r>
              <a:rPr lang="en-IN" altLang="en-US">
                <a:latin typeface="Times New Roman" charset="0"/>
                <a:ea typeface="MS PGothic" charset="-128"/>
              </a:rPr>
              <a:t>	d. Lack of reasonable amenities in the home</a:t>
            </a:r>
          </a:p>
          <a:p>
            <a:pPr>
              <a:spcBef>
                <a:spcPct val="0"/>
              </a:spcBef>
              <a:spcAft>
                <a:spcPts val="300"/>
              </a:spcAft>
            </a:pPr>
            <a:endParaRPr lang="en-US" altLang="en-US" sz="1100">
              <a:latin typeface="Times New Roman" charset="0"/>
              <a:ea typeface="MS PGothic" charset="-128"/>
            </a:endParaRPr>
          </a:p>
          <a:p>
            <a:endParaRPr lang="en-US" altLang="en-US">
              <a:latin typeface="Times New Roman" charset="0"/>
              <a:ea typeface="MS PGothic" charset="-128"/>
            </a:endParaRPr>
          </a:p>
        </p:txBody>
      </p:sp>
      <p:sp>
        <p:nvSpPr>
          <p:cNvPr id="348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3B01F58-0E4A-EE4F-8CA7-761FDEB36398}" type="slidenum">
              <a:rPr lang="en-US" altLang="en-US" sz="1200"/>
              <a:pPr eaLnBrk="1" hangingPunct="1"/>
              <a:t>149</a:t>
            </a:fld>
            <a:endParaRPr lang="en-US" altLang="en-US" sz="1200"/>
          </a:p>
        </p:txBody>
      </p:sp>
    </p:spTree>
    <p:extLst>
      <p:ext uri="{BB962C8B-B14F-4D97-AF65-F5344CB8AC3E}">
        <p14:creationId xmlns:p14="http://schemas.microsoft.com/office/powerpoint/2010/main" val="695800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US" dirty="0" smtClean="0">
                <a:latin typeface="Times New Roman"/>
                <a:ea typeface="Times New Roman"/>
                <a:cs typeface="+mn-cs"/>
              </a:rPr>
              <a:t>B. The most common conditions in geriatric patients are:</a:t>
            </a:r>
          </a:p>
          <a:p>
            <a:pPr marL="228600" indent="-228600">
              <a:spcBef>
                <a:spcPts val="600"/>
              </a:spcBef>
              <a:spcAft>
                <a:spcPts val="600"/>
              </a:spcAft>
              <a:tabLst>
                <a:tab pos="228600" algn="l"/>
              </a:tabLst>
              <a:defRPr/>
            </a:pPr>
            <a:r>
              <a:rPr lang="en-US" dirty="0" smtClean="0">
                <a:latin typeface="Times New Roman"/>
                <a:ea typeface="Times New Roman"/>
                <a:cs typeface="+mn-cs"/>
              </a:rPr>
              <a:t>	1. Hypertension</a:t>
            </a:r>
          </a:p>
          <a:p>
            <a:pPr marL="228600" indent="-228600">
              <a:spcBef>
                <a:spcPts val="600"/>
              </a:spcBef>
              <a:spcAft>
                <a:spcPts val="600"/>
              </a:spcAft>
              <a:tabLst>
                <a:tab pos="228600" algn="l"/>
              </a:tabLst>
              <a:defRPr/>
            </a:pPr>
            <a:r>
              <a:rPr lang="en-US" dirty="0" smtClean="0">
                <a:latin typeface="Times New Roman"/>
                <a:ea typeface="Times New Roman"/>
                <a:cs typeface="+mn-cs"/>
              </a:rPr>
              <a:t>	2. Arthritis </a:t>
            </a:r>
          </a:p>
          <a:p>
            <a:pPr marL="228600" indent="-228600">
              <a:spcBef>
                <a:spcPts val="600"/>
              </a:spcBef>
              <a:spcAft>
                <a:spcPts val="600"/>
              </a:spcAft>
              <a:tabLst>
                <a:tab pos="228600" algn="l"/>
              </a:tabLst>
              <a:defRPr/>
            </a:pPr>
            <a:r>
              <a:rPr lang="en-US" dirty="0" smtClean="0">
                <a:latin typeface="Times New Roman"/>
                <a:ea typeface="Times New Roman"/>
                <a:cs typeface="+mn-cs"/>
              </a:rPr>
              <a:t>	3. Heart disease </a:t>
            </a:r>
          </a:p>
          <a:p>
            <a:pPr marL="228600" indent="-228600">
              <a:spcBef>
                <a:spcPts val="600"/>
              </a:spcBef>
              <a:spcAft>
                <a:spcPts val="600"/>
              </a:spcAft>
              <a:tabLst>
                <a:tab pos="228600" algn="l"/>
              </a:tabLst>
              <a:defRPr/>
            </a:pPr>
            <a:r>
              <a:rPr lang="en-US" dirty="0" smtClean="0">
                <a:latin typeface="Times New Roman"/>
                <a:ea typeface="Times New Roman"/>
                <a:cs typeface="+mn-cs"/>
              </a:rPr>
              <a:t>	4. Cancer </a:t>
            </a:r>
          </a:p>
          <a:p>
            <a:pPr marL="228600" indent="-228600">
              <a:spcBef>
                <a:spcPts val="600"/>
              </a:spcBef>
              <a:spcAft>
                <a:spcPts val="600"/>
              </a:spcAft>
              <a:tabLst>
                <a:tab pos="228600" algn="l"/>
              </a:tabLst>
              <a:defRPr/>
            </a:pPr>
            <a:r>
              <a:rPr lang="en-US" dirty="0" smtClean="0">
                <a:latin typeface="Times New Roman"/>
                <a:ea typeface="Times New Roman"/>
                <a:cs typeface="+mn-cs"/>
              </a:rPr>
              <a:t>	5. Diabetes mellitus</a:t>
            </a:r>
          </a:p>
          <a:p>
            <a:pPr marL="228600" indent="-228600">
              <a:spcBef>
                <a:spcPts val="600"/>
              </a:spcBef>
              <a:spcAft>
                <a:spcPts val="600"/>
              </a:spcAft>
              <a:tabLst>
                <a:tab pos="228600" algn="l"/>
              </a:tabLst>
              <a:defRPr/>
            </a:pPr>
            <a:r>
              <a:rPr lang="en-US" dirty="0" smtClean="0">
                <a:latin typeface="Times New Roman"/>
                <a:ea typeface="Times New Roman"/>
                <a:cs typeface="+mn-cs"/>
              </a:rPr>
              <a:t>	6. Asthma</a:t>
            </a:r>
          </a:p>
          <a:p>
            <a:pPr marL="228600" indent="-228600">
              <a:spcBef>
                <a:spcPts val="600"/>
              </a:spcBef>
              <a:spcAft>
                <a:spcPts val="600"/>
              </a:spcAft>
              <a:tabLst>
                <a:tab pos="228600" algn="l"/>
              </a:tabLst>
              <a:defRPr/>
            </a:pPr>
            <a:r>
              <a:rPr lang="en-US" dirty="0" smtClean="0">
                <a:latin typeface="Times New Roman"/>
                <a:ea typeface="Times New Roman"/>
                <a:cs typeface="+mn-cs"/>
              </a:rPr>
              <a:t>	7. Chronic bronchitis or emphysema</a:t>
            </a:r>
          </a:p>
          <a:p>
            <a:pPr marL="228600" indent="-228600">
              <a:spcBef>
                <a:spcPts val="600"/>
              </a:spcBef>
              <a:spcAft>
                <a:spcPts val="600"/>
              </a:spcAft>
              <a:tabLst>
                <a:tab pos="228600" algn="l"/>
              </a:tabLst>
              <a:defRPr/>
            </a:pPr>
            <a:r>
              <a:rPr lang="en-US" dirty="0" smtClean="0">
                <a:latin typeface="Times New Roman"/>
                <a:ea typeface="Times New Roman"/>
                <a:cs typeface="+mn-cs"/>
              </a:rPr>
              <a:t>	8. Stroke</a:t>
            </a:r>
          </a:p>
          <a:p>
            <a:pPr marL="228600" indent="-228600">
              <a:spcBef>
                <a:spcPts val="600"/>
              </a:spcBef>
              <a:spcAft>
                <a:spcPts val="600"/>
              </a:spcAft>
              <a:tabLst>
                <a:tab pos="228600" algn="l"/>
              </a:tabLst>
              <a:defRPr/>
            </a:pPr>
            <a:r>
              <a:rPr lang="en-US" dirty="0" smtClean="0">
                <a:latin typeface="Times New Roman"/>
                <a:ea typeface="Times New Roman"/>
                <a:cs typeface="+mn-cs"/>
              </a:rPr>
              <a:t>C. The leading causes of death in the geriatric population include:</a:t>
            </a:r>
          </a:p>
          <a:p>
            <a:pPr marL="228600" indent="-228600">
              <a:spcBef>
                <a:spcPts val="600"/>
              </a:spcBef>
              <a:spcAft>
                <a:spcPts val="600"/>
              </a:spcAft>
              <a:tabLst>
                <a:tab pos="228600" algn="l"/>
              </a:tabLst>
              <a:defRPr/>
            </a:pPr>
            <a:r>
              <a:rPr lang="en-US" dirty="0" smtClean="0">
                <a:latin typeface="Times New Roman"/>
                <a:ea typeface="Times New Roman"/>
                <a:cs typeface="+mn-cs"/>
              </a:rPr>
              <a:t>	1. Heart disease</a:t>
            </a:r>
          </a:p>
          <a:p>
            <a:pPr marL="228600" indent="-228600">
              <a:spcBef>
                <a:spcPts val="600"/>
              </a:spcBef>
              <a:spcAft>
                <a:spcPts val="600"/>
              </a:spcAft>
              <a:tabLst>
                <a:tab pos="228600" algn="l"/>
              </a:tabLst>
              <a:defRPr/>
            </a:pPr>
            <a:r>
              <a:rPr lang="en-US" dirty="0" smtClean="0">
                <a:latin typeface="Times New Roman"/>
                <a:ea typeface="Times New Roman"/>
                <a:cs typeface="+mn-cs"/>
              </a:rPr>
              <a:t>	2. Cancer</a:t>
            </a:r>
          </a:p>
          <a:p>
            <a:pPr marL="228600" indent="-228600">
              <a:spcBef>
                <a:spcPts val="600"/>
              </a:spcBef>
              <a:spcAft>
                <a:spcPts val="600"/>
              </a:spcAft>
              <a:tabLst>
                <a:tab pos="228600" algn="l"/>
              </a:tabLst>
              <a:defRPr/>
            </a:pPr>
            <a:r>
              <a:rPr lang="en-US" dirty="0" smtClean="0">
                <a:latin typeface="Times New Roman"/>
                <a:ea typeface="Times New Roman"/>
                <a:cs typeface="+mn-cs"/>
              </a:rPr>
              <a:t>	3. Chronic lower respiratory disease </a:t>
            </a:r>
          </a:p>
          <a:p>
            <a:pPr marL="228600" indent="-228600">
              <a:spcBef>
                <a:spcPts val="600"/>
              </a:spcBef>
              <a:spcAft>
                <a:spcPts val="600"/>
              </a:spcAft>
              <a:tabLst>
                <a:tab pos="228600" algn="l"/>
              </a:tabLst>
              <a:defRPr/>
            </a:pPr>
            <a:r>
              <a:rPr lang="en-US" dirty="0" smtClean="0">
                <a:latin typeface="Times New Roman"/>
                <a:ea typeface="Times New Roman"/>
                <a:cs typeface="+mn-cs"/>
              </a:rPr>
              <a:t>	4. Stroke </a:t>
            </a:r>
          </a:p>
          <a:p>
            <a:pPr marL="228600" indent="-228600">
              <a:spcBef>
                <a:spcPts val="600"/>
              </a:spcBef>
              <a:spcAft>
                <a:spcPts val="600"/>
              </a:spcAft>
              <a:tabLst>
                <a:tab pos="228600" algn="l"/>
              </a:tabLst>
              <a:defRPr/>
            </a:pPr>
            <a:r>
              <a:rPr lang="en-US" dirty="0" smtClean="0">
                <a:latin typeface="Times New Roman"/>
                <a:ea typeface="Times New Roman"/>
                <a:cs typeface="+mn-cs"/>
              </a:rPr>
              <a:t>	5. Alzheimer disease</a:t>
            </a:r>
          </a:p>
          <a:p>
            <a:pPr marL="228600" indent="-228600">
              <a:spcBef>
                <a:spcPts val="600"/>
              </a:spcBef>
              <a:spcAft>
                <a:spcPts val="600"/>
              </a:spcAft>
              <a:tabLst>
                <a:tab pos="228600" algn="l"/>
              </a:tabLst>
              <a:defRPr/>
            </a:pPr>
            <a:r>
              <a:rPr lang="en-US" dirty="0" smtClean="0">
                <a:latin typeface="Times New Roman"/>
                <a:ea typeface="Times New Roman"/>
                <a:cs typeface="+mn-cs"/>
              </a:rPr>
              <a:t>	5. Diabetes mellitus</a:t>
            </a:r>
          </a:p>
          <a:p>
            <a:pPr marL="228600" indent="-228600">
              <a:spcBef>
                <a:spcPts val="600"/>
              </a:spcBef>
              <a:spcAft>
                <a:spcPts val="600"/>
              </a:spcAft>
              <a:tabLst>
                <a:tab pos="228600" algn="l"/>
              </a:tabLst>
              <a:defRPr/>
            </a:pPr>
            <a:r>
              <a:rPr lang="en-US" dirty="0" smtClean="0">
                <a:latin typeface="Times New Roman"/>
                <a:ea typeface="Times New Roman"/>
                <a:cs typeface="+mn-cs"/>
              </a:rPr>
              <a:t>	6. Influenza and pneumonia</a:t>
            </a:r>
          </a:p>
          <a:p>
            <a:pPr>
              <a:defRPr/>
            </a:pPr>
            <a:endParaRPr lang="en-US" dirty="0">
              <a:cs typeface="+mn-cs"/>
            </a:endParaRPr>
          </a:p>
        </p:txBody>
      </p:sp>
      <p:sp>
        <p:nvSpPr>
          <p:cNvPr id="210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0F6D706-BF85-C24F-8132-94D84CFAD767}" type="slidenum">
              <a:rPr lang="en-US" altLang="en-US" sz="1200"/>
              <a:pPr eaLnBrk="1" hangingPunct="1"/>
              <a:t>15</a:t>
            </a:fld>
            <a:endParaRPr lang="en-US" altLang="en-US" sz="1200"/>
          </a:p>
        </p:txBody>
      </p:sp>
    </p:spTree>
    <p:extLst>
      <p:ext uri="{BB962C8B-B14F-4D97-AF65-F5344CB8AC3E}">
        <p14:creationId xmlns:p14="http://schemas.microsoft.com/office/powerpoint/2010/main" val="90670830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10. Regard injuries to the genitals or rectum with no reported trauma as evidence of sexual abuse in any patient.</a:t>
            </a:r>
          </a:p>
          <a:p>
            <a:pPr marL="457200" indent="-228600">
              <a:spcBef>
                <a:spcPts val="0"/>
              </a:spcBef>
              <a:spcAft>
                <a:spcPts val="300"/>
              </a:spcAft>
              <a:tabLst>
                <a:tab pos="457200" algn="l"/>
              </a:tabLst>
              <a:defRPr/>
            </a:pPr>
            <a:r>
              <a:rPr lang="en-IN" sz="1400" dirty="0" smtClean="0">
                <a:latin typeface="Times New Roman"/>
                <a:ea typeface="Times New Roman"/>
                <a:cs typeface="+mn-cs"/>
              </a:rPr>
              <a:t>	a. Geriatric patients with altered mental status may never be able to report sexual abuse.</a:t>
            </a:r>
          </a:p>
          <a:p>
            <a:pPr marL="457200" indent="-228600">
              <a:spcBef>
                <a:spcPts val="0"/>
              </a:spcBef>
              <a:spcAft>
                <a:spcPts val="300"/>
              </a:spcAft>
              <a:tabLst>
                <a:tab pos="457200" algn="l"/>
              </a:tabLst>
              <a:defRPr/>
            </a:pPr>
            <a:r>
              <a:rPr lang="en-IN" sz="1400" dirty="0" smtClean="0">
                <a:latin typeface="Times New Roman"/>
                <a:ea typeface="Times New Roman"/>
                <a:cs typeface="+mn-cs"/>
              </a:rPr>
              <a:t>	b. Many women do not report cases of sexual abuse because of shame and the pressure to remain silent.</a:t>
            </a:r>
          </a:p>
        </p:txBody>
      </p:sp>
      <p:sp>
        <p:nvSpPr>
          <p:cNvPr id="349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94CC2A7-31E0-7C45-9065-09A72C07A411}" type="slidenum">
              <a:rPr lang="en-US" altLang="en-US" sz="1200"/>
              <a:pPr eaLnBrk="1" hangingPunct="1"/>
              <a:t>150</a:t>
            </a:fld>
            <a:endParaRPr lang="en-US" altLang="en-US" sz="1200"/>
          </a:p>
        </p:txBody>
      </p:sp>
    </p:spTree>
    <p:extLst>
      <p:ext uri="{BB962C8B-B14F-4D97-AF65-F5344CB8AC3E}">
        <p14:creationId xmlns:p14="http://schemas.microsoft.com/office/powerpoint/2010/main" val="1272848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V. Changes in the Body</a:t>
            </a:r>
          </a:p>
          <a:p>
            <a:pPr>
              <a:spcBef>
                <a:spcPts val="1800"/>
              </a:spcBef>
              <a:spcAft>
                <a:spcPts val="600"/>
              </a:spcAft>
              <a:defRPr/>
            </a:pPr>
            <a:r>
              <a:rPr lang="en-IN" sz="1800" dirty="0" smtClean="0">
                <a:latin typeface="Times New Roman"/>
                <a:ea typeface="Times New Roman"/>
                <a:cs typeface="+mn-cs"/>
              </a:rPr>
              <a:t>A. Human growth and development peaks in the late 20s and early 30s, at which point the aging process begins.</a:t>
            </a:r>
          </a:p>
          <a:p>
            <a:pPr>
              <a:spcBef>
                <a:spcPts val="1800"/>
              </a:spcBef>
              <a:spcAft>
                <a:spcPts val="600"/>
              </a:spcAft>
              <a:defRPr/>
            </a:pPr>
            <a:r>
              <a:rPr lang="en-IN" sz="1800" dirty="0" smtClean="0">
                <a:latin typeface="Times New Roman"/>
                <a:ea typeface="Times New Roman"/>
                <a:cs typeface="+mn-cs"/>
              </a:rPr>
              <a:t>	1. The process of aging is gradual and starts much earlier than most people realize.</a:t>
            </a:r>
          </a:p>
          <a:p>
            <a:pPr>
              <a:spcBef>
                <a:spcPts val="1800"/>
              </a:spcBef>
              <a:spcAft>
                <a:spcPts val="600"/>
              </a:spcAft>
              <a:defRPr/>
            </a:pPr>
            <a:r>
              <a:rPr lang="en-IN" sz="1800" dirty="0" smtClean="0">
                <a:latin typeface="Times New Roman"/>
                <a:ea typeface="Times New Roman"/>
                <a:cs typeface="+mn-cs"/>
              </a:rPr>
              <a:t>	2. The aging process can vary dramatically from one person to another.</a:t>
            </a:r>
          </a:p>
          <a:p>
            <a:pPr>
              <a:spcBef>
                <a:spcPts val="1800"/>
              </a:spcBef>
              <a:spcAft>
                <a:spcPts val="600"/>
              </a:spcAft>
              <a:defRPr/>
            </a:pPr>
            <a:r>
              <a:rPr lang="en-IN" sz="1800" dirty="0" smtClean="0">
                <a:latin typeface="Times New Roman"/>
                <a:ea typeface="Times New Roman"/>
                <a:cs typeface="+mn-cs"/>
              </a:rPr>
              <a:t>B. The aging process is inevitably accompanied by changes in physiologic function, such as a decline in the function of the liver and kidneys.</a:t>
            </a:r>
          </a:p>
          <a:p>
            <a:pPr>
              <a:spcBef>
                <a:spcPts val="1800"/>
              </a:spcBef>
              <a:spcAft>
                <a:spcPts val="600"/>
              </a:spcAft>
              <a:defRPr/>
            </a:pPr>
            <a:r>
              <a:rPr lang="en-IN" sz="1800" dirty="0" smtClean="0">
                <a:latin typeface="Times New Roman"/>
                <a:ea typeface="Times New Roman"/>
                <a:cs typeface="+mn-cs"/>
              </a:rPr>
              <a:t>	1. All tissues in the body undergo aging.</a:t>
            </a:r>
          </a:p>
          <a:p>
            <a:pPr>
              <a:spcBef>
                <a:spcPts val="1800"/>
              </a:spcBef>
              <a:spcAft>
                <a:spcPts val="600"/>
              </a:spcAft>
              <a:defRPr/>
            </a:pPr>
            <a:r>
              <a:rPr lang="en-IN" sz="1800" dirty="0" smtClean="0">
                <a:latin typeface="Times New Roman"/>
                <a:ea typeface="Times New Roman"/>
                <a:cs typeface="+mn-cs"/>
              </a:rPr>
              <a:t>	2. The decrease in the functional capacity of various organ systems is normal but can affect the way in which a patient responds to illness.</a:t>
            </a:r>
          </a:p>
        </p:txBody>
      </p:sp>
      <p:sp>
        <p:nvSpPr>
          <p:cNvPr id="211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6C554E2-4E27-8A47-AB95-144272045F90}" type="slidenum">
              <a:rPr lang="en-US" altLang="en-US" sz="1200"/>
              <a:pPr eaLnBrk="1" hangingPunct="1"/>
              <a:t>16</a:t>
            </a:fld>
            <a:endParaRPr lang="en-US" altLang="en-US" sz="1200"/>
          </a:p>
        </p:txBody>
      </p:sp>
    </p:spTree>
    <p:extLst>
      <p:ext uri="{BB962C8B-B14F-4D97-AF65-F5344CB8AC3E}">
        <p14:creationId xmlns:p14="http://schemas.microsoft.com/office/powerpoint/2010/main" val="5025902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a:ln/>
        </p:spPr>
      </p:sp>
      <p:sp>
        <p:nvSpPr>
          <p:cNvPr id="212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sz="1400">
                <a:latin typeface="Times New Roman" charset="0"/>
                <a:ea typeface="MS PGothic" charset="-128"/>
              </a:rPr>
              <a:t>3. Do not mistake the changes for signs of illness and give treatment when none is necessary.</a:t>
            </a:r>
          </a:p>
          <a:p>
            <a:pPr>
              <a:spcBef>
                <a:spcPct val="0"/>
              </a:spcBef>
              <a:spcAft>
                <a:spcPts val="300"/>
              </a:spcAft>
            </a:pPr>
            <a:r>
              <a:rPr lang="en-IN" altLang="en-US" sz="1400">
                <a:latin typeface="Times New Roman" charset="0"/>
                <a:ea typeface="MS PGothic" charset="-128"/>
              </a:rPr>
              <a:t>	a. At the other end of the spectrum, do not attribute genuine disease symptoms to “just getting old” and neglect their treatment.</a:t>
            </a:r>
          </a:p>
        </p:txBody>
      </p:sp>
      <p:sp>
        <p:nvSpPr>
          <p:cNvPr id="212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3D61296-EFB0-7E4B-94B3-8D6886DDC6DF}" type="slidenum">
              <a:rPr lang="en-US" altLang="en-US" sz="1200"/>
              <a:pPr eaLnBrk="1" hangingPunct="1"/>
              <a:t>17</a:t>
            </a:fld>
            <a:endParaRPr lang="en-US" altLang="en-US" sz="1200"/>
          </a:p>
        </p:txBody>
      </p:sp>
    </p:spTree>
    <p:extLst>
      <p:ext uri="{BB962C8B-B14F-4D97-AF65-F5344CB8AC3E}">
        <p14:creationId xmlns:p14="http://schemas.microsoft.com/office/powerpoint/2010/main" val="9811649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a:ln/>
        </p:spPr>
      </p:sp>
      <p:sp>
        <p:nvSpPr>
          <p:cNvPr id="214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IN" altLang="en-US" sz="1800">
                <a:latin typeface="Times New Roman" charset="0"/>
                <a:ea typeface="MS PGothic" charset="-128"/>
              </a:rPr>
              <a:t>VI. Changes in the Respiratory System</a:t>
            </a:r>
          </a:p>
          <a:p>
            <a:pPr>
              <a:spcBef>
                <a:spcPts val="1800"/>
              </a:spcBef>
              <a:spcAft>
                <a:spcPts val="600"/>
              </a:spcAft>
            </a:pPr>
            <a:r>
              <a:rPr lang="en-IN" altLang="en-US" sz="1800">
                <a:latin typeface="Times New Roman" charset="0"/>
                <a:ea typeface="MS PGothic" charset="-128"/>
              </a:rPr>
              <a:t>A. Anatomy and physiology</a:t>
            </a:r>
          </a:p>
          <a:p>
            <a:pPr>
              <a:spcBef>
                <a:spcPts val="1800"/>
              </a:spcBef>
              <a:spcAft>
                <a:spcPts val="600"/>
              </a:spcAft>
            </a:pPr>
            <a:r>
              <a:rPr lang="en-IN" altLang="en-US" sz="1800">
                <a:latin typeface="Times New Roman" charset="0"/>
                <a:ea typeface="MS PGothic" charset="-128"/>
              </a:rPr>
              <a:t>	1. Age-related changes can predispose an older adult to respiratory illness.</a:t>
            </a:r>
          </a:p>
          <a:p>
            <a:pPr>
              <a:spcBef>
                <a:spcPts val="1800"/>
              </a:spcBef>
              <a:spcAft>
                <a:spcPts val="600"/>
              </a:spcAft>
            </a:pPr>
            <a:r>
              <a:rPr lang="en-IN" altLang="en-US" sz="1800">
                <a:latin typeface="Times New Roman" charset="0"/>
                <a:ea typeface="MS PGothic" charset="-128"/>
              </a:rPr>
              <a:t>	2. One of the conditions contributing to breathing problems is weakening of the airway musculature, which can cause decreased breathing capacity.</a:t>
            </a:r>
          </a:p>
          <a:p>
            <a:pPr>
              <a:spcBef>
                <a:spcPts val="1800"/>
              </a:spcBef>
              <a:spcAft>
                <a:spcPts val="600"/>
              </a:spcAft>
            </a:pPr>
            <a:r>
              <a:rPr lang="en-IN" altLang="en-US" sz="1800">
                <a:latin typeface="Times New Roman" charset="0"/>
                <a:ea typeface="MS PGothic" charset="-128"/>
              </a:rPr>
              <a:t>		a. Older patients have less help from muscles in the chest wall when they have trouble breathing.</a:t>
            </a:r>
          </a:p>
          <a:p>
            <a:pPr>
              <a:spcBef>
                <a:spcPts val="1800"/>
              </a:spcBef>
              <a:spcAft>
                <a:spcPts val="600"/>
              </a:spcAft>
            </a:pPr>
            <a:r>
              <a:rPr lang="en-IN" altLang="en-US" sz="1800">
                <a:latin typeface="Times New Roman" charset="0"/>
                <a:ea typeface="MS PGothic" charset="-128"/>
              </a:rPr>
              <a:t>	3. The alveoli in lung tissue can become enlarged and the elasticity decreases, making it harder to expel used air.</a:t>
            </a:r>
          </a:p>
          <a:p>
            <a:pPr>
              <a:spcBef>
                <a:spcPts val="1800"/>
              </a:spcBef>
              <a:spcAft>
                <a:spcPts val="600"/>
              </a:spcAft>
            </a:pPr>
            <a:r>
              <a:rPr lang="en-IN" altLang="en-US" sz="1800">
                <a:latin typeface="Times New Roman" charset="0"/>
                <a:ea typeface="MS PGothic" charset="-128"/>
              </a:rPr>
              <a:t>	4. The body’s chemoreceptors, which monitor the changes in oxygen and carbon dioxide levels in the blood, slow with age, causing the body to respond more slowly to hypoxia.</a:t>
            </a:r>
          </a:p>
        </p:txBody>
      </p:sp>
      <p:sp>
        <p:nvSpPr>
          <p:cNvPr id="214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0E0B91A-8188-344F-947C-7925F22ED7F2}" type="slidenum">
              <a:rPr lang="en-US" altLang="en-US" sz="1200"/>
              <a:pPr eaLnBrk="1" hangingPunct="1"/>
              <a:t>18</a:t>
            </a:fld>
            <a:endParaRPr lang="en-US" altLang="en-US" sz="1200"/>
          </a:p>
        </p:txBody>
      </p:sp>
    </p:spTree>
    <p:extLst>
      <p:ext uri="{BB962C8B-B14F-4D97-AF65-F5344CB8AC3E}">
        <p14:creationId xmlns:p14="http://schemas.microsoft.com/office/powerpoint/2010/main" val="2059133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sz="1400" dirty="0" smtClean="0">
                <a:latin typeface="Times New Roman"/>
                <a:ea typeface="Times New Roman"/>
                <a:cs typeface="+mn-cs"/>
              </a:rPr>
              <a:t>B. Pathophysiology</a:t>
            </a:r>
          </a:p>
          <a:p>
            <a:pPr marL="228600" indent="-228600">
              <a:spcBef>
                <a:spcPts val="600"/>
              </a:spcBef>
              <a:spcAft>
                <a:spcPts val="600"/>
              </a:spcAft>
              <a:tabLst>
                <a:tab pos="228600" algn="l"/>
              </a:tabLst>
              <a:defRPr/>
            </a:pPr>
            <a:r>
              <a:rPr lang="en-IN" sz="1400" dirty="0" smtClean="0">
                <a:latin typeface="Times New Roman"/>
                <a:ea typeface="Times New Roman"/>
                <a:cs typeface="+mn-cs"/>
              </a:rPr>
              <a:t>	1. Pneumonia</a:t>
            </a:r>
          </a:p>
          <a:p>
            <a:pPr marL="228600" indent="-228600">
              <a:spcBef>
                <a:spcPts val="600"/>
              </a:spcBef>
              <a:spcAft>
                <a:spcPts val="600"/>
              </a:spcAft>
              <a:tabLst>
                <a:tab pos="228600" algn="l"/>
              </a:tabLst>
              <a:defRPr/>
            </a:pPr>
            <a:r>
              <a:rPr lang="en-IN" sz="1400" dirty="0" smtClean="0">
                <a:latin typeface="Times New Roman"/>
                <a:ea typeface="Times New Roman"/>
                <a:cs typeface="+mn-cs"/>
              </a:rPr>
              <a:t>		a. Chronic lower respiratory disease, influenza, and pneumonia are in the top five causes of geriatric deaths.</a:t>
            </a:r>
          </a:p>
          <a:p>
            <a:pPr marL="228600" indent="-228600">
              <a:spcBef>
                <a:spcPts val="600"/>
              </a:spcBef>
              <a:spcAft>
                <a:spcPts val="600"/>
              </a:spcAft>
              <a:tabLst>
                <a:tab pos="228600" algn="l"/>
              </a:tabLst>
              <a:defRPr/>
            </a:pPr>
            <a:r>
              <a:rPr lang="en-IN" sz="1400" dirty="0" smtClean="0">
                <a:latin typeface="Times New Roman"/>
                <a:ea typeface="Times New Roman"/>
                <a:cs typeface="+mn-cs"/>
              </a:rPr>
              <a:t>		b. Pneumonia is an inflammation/infection of the lung from bacterial, viral, or fungal causes.</a:t>
            </a:r>
          </a:p>
          <a:p>
            <a:pPr marL="228600" indent="-228600">
              <a:spcBef>
                <a:spcPts val="600"/>
              </a:spcBef>
              <a:spcAft>
                <a:spcPts val="600"/>
              </a:spcAft>
              <a:tabLst>
                <a:tab pos="228600" algn="l"/>
              </a:tabLst>
              <a:defRPr/>
            </a:pPr>
            <a:r>
              <a:rPr lang="en-IN" sz="1400" dirty="0" smtClean="0">
                <a:latin typeface="Times New Roman"/>
                <a:ea typeface="Times New Roman"/>
                <a:cs typeface="+mn-cs"/>
              </a:rPr>
              <a:t>		c. It is the leading cause of death from infection in Americans older than 65 years.</a:t>
            </a:r>
          </a:p>
          <a:p>
            <a:pPr marL="228600" indent="-228600">
              <a:spcBef>
                <a:spcPts val="600"/>
              </a:spcBef>
              <a:spcAft>
                <a:spcPts val="600"/>
              </a:spcAft>
              <a:tabLst>
                <a:tab pos="228600" algn="l"/>
              </a:tabLst>
              <a:defRPr/>
            </a:pPr>
            <a:r>
              <a:rPr lang="en-IN" sz="1400" dirty="0" smtClean="0">
                <a:latin typeface="Times New Roman"/>
                <a:ea typeface="Times New Roman"/>
                <a:cs typeface="+mn-cs"/>
              </a:rPr>
              <a:t>		d. Aging causes some immune suppression and increases the risk of contracting infections like pneumonia. </a:t>
            </a:r>
          </a:p>
        </p:txBody>
      </p:sp>
      <p:sp>
        <p:nvSpPr>
          <p:cNvPr id="215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A922694-C8B5-E146-B9F6-E68F712B6281}" type="slidenum">
              <a:rPr lang="en-US" altLang="en-US" sz="1200"/>
              <a:pPr eaLnBrk="1" hangingPunct="1"/>
              <a:t>19</a:t>
            </a:fld>
            <a:endParaRPr lang="en-US" altLang="en-US" sz="1200"/>
          </a:p>
        </p:txBody>
      </p:sp>
    </p:spTree>
    <p:extLst>
      <p:ext uri="{BB962C8B-B14F-4D97-AF65-F5344CB8AC3E}">
        <p14:creationId xmlns:p14="http://schemas.microsoft.com/office/powerpoint/2010/main" val="1157359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a:t>
            </a:r>
          </a:p>
          <a:p>
            <a:endParaRPr lang="en-US" altLang="en-US" b="1">
              <a:latin typeface="Times New Roman" charset="0"/>
              <a:ea typeface="MS PGothic" charset="-128"/>
            </a:endParaRPr>
          </a:p>
          <a:p>
            <a:r>
              <a:rPr lang="en-US" altLang="en-US">
                <a:latin typeface="Times New Roman" charset="0"/>
                <a:ea typeface="MS PGothic" charset="-128"/>
              </a:rPr>
              <a:t>Special Patient Populations</a:t>
            </a:r>
          </a:p>
          <a:p>
            <a:r>
              <a:rPr lang="en-US" altLang="en-US">
                <a:latin typeface="Times New Roman" charset="0"/>
                <a:ea typeface="MS PGothic" charset="-128"/>
              </a:rPr>
              <a:t>Applies a fundamental knowledge of growth, development, and aging and assessment findings to provide basic emergency care and transportation for a patient with special needs.</a:t>
            </a:r>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5ED1C4D-ECFD-7E49-B8FF-8DA78F22C629}" type="slidenum">
              <a:rPr lang="en-US" altLang="en-US" sz="1200"/>
              <a:pPr eaLnBrk="1" hangingPunct="1"/>
              <a:t>2</a:t>
            </a:fld>
            <a:endParaRPr lang="en-US" altLang="en-US" sz="1200"/>
          </a:p>
        </p:txBody>
      </p:sp>
    </p:spTree>
    <p:extLst>
      <p:ext uri="{BB962C8B-B14F-4D97-AF65-F5344CB8AC3E}">
        <p14:creationId xmlns:p14="http://schemas.microsoft.com/office/powerpoint/2010/main" val="2108115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solidFill>
                  <a:srgbClr val="000000"/>
                </a:solidFill>
                <a:latin typeface="Times New Roman"/>
                <a:ea typeface="Times New Roman"/>
                <a:cs typeface="+mn-cs"/>
              </a:rPr>
              <a:t>e. Increased mucus production, pulmonary secretions, and the inflammatory effects of infection all interfere with the ability of the alveoli to oxygenate the blood. </a:t>
            </a:r>
          </a:p>
          <a:p>
            <a:pPr indent="-228600">
              <a:spcBef>
                <a:spcPts val="0"/>
              </a:spcBef>
              <a:spcAft>
                <a:spcPts val="300"/>
              </a:spcAft>
              <a:tabLst>
                <a:tab pos="685800" algn="l"/>
              </a:tabLst>
              <a:defRPr/>
            </a:pPr>
            <a:r>
              <a:rPr lang="en-IN" dirty="0" smtClean="0">
                <a:solidFill>
                  <a:srgbClr val="000000"/>
                </a:solidFill>
                <a:latin typeface="Times New Roman"/>
                <a:ea typeface="Times New Roman"/>
                <a:cs typeface="+mn-cs"/>
              </a:rPr>
              <a:t>f. Management of pneumonia is the same for any patient; however, maintain a high index of suspicion for any geriatric patient with signs and symptoms of pneumonia.</a:t>
            </a:r>
          </a:p>
          <a:p>
            <a:pPr indent="-228600">
              <a:spcBef>
                <a:spcPts val="0"/>
              </a:spcBef>
              <a:spcAft>
                <a:spcPts val="300"/>
              </a:spcAft>
              <a:tabLst>
                <a:tab pos="685800" algn="l"/>
              </a:tabLst>
              <a:defRPr/>
            </a:pPr>
            <a:r>
              <a:rPr lang="en-IN" dirty="0" smtClean="0">
                <a:solidFill>
                  <a:srgbClr val="000000"/>
                </a:solidFill>
                <a:latin typeface="Times New Roman"/>
                <a:ea typeface="Times New Roman"/>
                <a:cs typeface="+mn-cs"/>
              </a:rPr>
              <a:t>g. Remember to wear respiratory protection when assessing a patient with a potentially infectious respiratory disease.</a:t>
            </a:r>
          </a:p>
        </p:txBody>
      </p:sp>
      <p:sp>
        <p:nvSpPr>
          <p:cNvPr id="216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E950E83-D140-ED41-B128-9F246AF984D9}" type="slidenum">
              <a:rPr lang="en-US" altLang="en-US" sz="1200"/>
              <a:pPr eaLnBrk="1" hangingPunct="1"/>
              <a:t>20</a:t>
            </a:fld>
            <a:endParaRPr lang="en-US" altLang="en-US" sz="1200"/>
          </a:p>
        </p:txBody>
      </p:sp>
    </p:spTree>
    <p:extLst>
      <p:ext uri="{BB962C8B-B14F-4D97-AF65-F5344CB8AC3E}">
        <p14:creationId xmlns:p14="http://schemas.microsoft.com/office/powerpoint/2010/main" val="1985540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2. Pulmonary embolism</a:t>
            </a:r>
          </a:p>
          <a:p>
            <a:pPr marL="457200" indent="-228600">
              <a:spcBef>
                <a:spcPts val="0"/>
              </a:spcBef>
              <a:spcAft>
                <a:spcPts val="300"/>
              </a:spcAft>
              <a:tabLst>
                <a:tab pos="457200" algn="l"/>
              </a:tabLst>
              <a:defRPr/>
            </a:pPr>
            <a:r>
              <a:rPr lang="en-IN" sz="1400" dirty="0" smtClean="0">
                <a:latin typeface="Times New Roman"/>
                <a:ea typeface="Times New Roman"/>
                <a:cs typeface="+mn-cs"/>
              </a:rPr>
              <a:t>	a. Pulmonary embolism is a condition that causes a sudden blockage of an artery by a venous clot.</a:t>
            </a:r>
          </a:p>
          <a:p>
            <a:pPr marL="457200" indent="-228600">
              <a:spcBef>
                <a:spcPts val="0"/>
              </a:spcBef>
              <a:spcAft>
                <a:spcPts val="300"/>
              </a:spcAft>
              <a:tabLst>
                <a:tab pos="457200" algn="l"/>
              </a:tabLst>
              <a:defRPr/>
            </a:pPr>
            <a:r>
              <a:rPr lang="en-IN" sz="1400" dirty="0" smtClean="0">
                <a:latin typeface="Times New Roman"/>
                <a:ea typeface="Times New Roman"/>
                <a:cs typeface="+mn-cs"/>
              </a:rPr>
              <a:t>	b. A patient with a pulmonary embolism will present with shortness of breath and sometimes chest pain.</a:t>
            </a:r>
          </a:p>
          <a:p>
            <a:pPr marL="457200" indent="-228600">
              <a:spcBef>
                <a:spcPts val="0"/>
              </a:spcBef>
              <a:spcAft>
                <a:spcPts val="300"/>
              </a:spcAft>
              <a:tabLst>
                <a:tab pos="457200" algn="l"/>
              </a:tabLst>
              <a:defRPr/>
            </a:pPr>
            <a:r>
              <a:rPr lang="en-IN" sz="1400" dirty="0" smtClean="0">
                <a:latin typeface="Times New Roman"/>
                <a:ea typeface="Times New Roman"/>
                <a:cs typeface="+mn-cs"/>
              </a:rPr>
              <a:t>		i. It can be confused with a cardiac, lung, or musculoskeletal problem.</a:t>
            </a:r>
          </a:p>
        </p:txBody>
      </p:sp>
      <p:sp>
        <p:nvSpPr>
          <p:cNvPr id="217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B4C242D-5767-484D-8108-1E383C58E48E}" type="slidenum">
              <a:rPr lang="en-US" altLang="en-US" sz="1200"/>
              <a:pPr eaLnBrk="1" hangingPunct="1"/>
              <a:t>21</a:t>
            </a:fld>
            <a:endParaRPr lang="en-US" altLang="en-US" sz="1200"/>
          </a:p>
        </p:txBody>
      </p:sp>
    </p:spTree>
    <p:extLst>
      <p:ext uri="{BB962C8B-B14F-4D97-AF65-F5344CB8AC3E}">
        <p14:creationId xmlns:p14="http://schemas.microsoft.com/office/powerpoint/2010/main" val="1236002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US" dirty="0" smtClean="0">
                <a:latin typeface="Times New Roman"/>
                <a:ea typeface="Times New Roman"/>
                <a:cs typeface="+mn-cs"/>
              </a:rPr>
              <a:t>c. Risk factors include:</a:t>
            </a:r>
          </a:p>
          <a:p>
            <a:pPr marL="685800" indent="-228600">
              <a:spcBef>
                <a:spcPts val="0"/>
              </a:spcBef>
              <a:spcAft>
                <a:spcPts val="300"/>
              </a:spcAft>
              <a:tabLst>
                <a:tab pos="685800" algn="l"/>
              </a:tabLst>
              <a:defRPr/>
            </a:pPr>
            <a:r>
              <a:rPr lang="en-US" dirty="0" smtClean="0">
                <a:latin typeface="Times New Roman"/>
                <a:ea typeface="Times New Roman"/>
                <a:cs typeface="+mn-cs"/>
              </a:rPr>
              <a:t>	i. Living in a nursing home or recent hospitalization for medical illness or surgery</a:t>
            </a:r>
          </a:p>
          <a:p>
            <a:pPr marL="685800" indent="-228600">
              <a:spcBef>
                <a:spcPts val="0"/>
              </a:spcBef>
              <a:spcAft>
                <a:spcPts val="300"/>
              </a:spcAft>
              <a:tabLst>
                <a:tab pos="685800" algn="l"/>
              </a:tabLst>
              <a:defRPr/>
            </a:pPr>
            <a:r>
              <a:rPr lang="en-US" dirty="0" smtClean="0">
                <a:latin typeface="Times New Roman"/>
                <a:ea typeface="Times New Roman"/>
                <a:cs typeface="+mn-cs"/>
              </a:rPr>
              <a:t>	ii. Trauma</a:t>
            </a:r>
          </a:p>
          <a:p>
            <a:pPr marL="685800" indent="-228600">
              <a:spcBef>
                <a:spcPts val="0"/>
              </a:spcBef>
              <a:spcAft>
                <a:spcPts val="300"/>
              </a:spcAft>
              <a:tabLst>
                <a:tab pos="685800" algn="l"/>
              </a:tabLst>
              <a:defRPr/>
            </a:pPr>
            <a:r>
              <a:rPr lang="en-US" dirty="0" smtClean="0">
                <a:latin typeface="Times New Roman"/>
                <a:ea typeface="Times New Roman"/>
                <a:cs typeface="+mn-cs"/>
              </a:rPr>
              <a:t>	iii. Cancer</a:t>
            </a:r>
          </a:p>
          <a:p>
            <a:pPr marL="685800" indent="-228600">
              <a:spcBef>
                <a:spcPts val="0"/>
              </a:spcBef>
              <a:spcAft>
                <a:spcPts val="300"/>
              </a:spcAft>
              <a:tabLst>
                <a:tab pos="685800" algn="l"/>
              </a:tabLst>
              <a:defRPr/>
            </a:pPr>
            <a:r>
              <a:rPr lang="en-US" dirty="0" smtClean="0">
                <a:latin typeface="Times New Roman"/>
                <a:ea typeface="Times New Roman"/>
                <a:cs typeface="+mn-cs"/>
              </a:rPr>
              <a:t>	iv. History of blood clots or heart failure</a:t>
            </a:r>
          </a:p>
          <a:p>
            <a:pPr marL="685800" indent="-228600">
              <a:spcBef>
                <a:spcPts val="0"/>
              </a:spcBef>
              <a:spcAft>
                <a:spcPts val="300"/>
              </a:spcAft>
              <a:tabLst>
                <a:tab pos="685800" algn="l"/>
              </a:tabLst>
              <a:defRPr/>
            </a:pPr>
            <a:r>
              <a:rPr lang="en-US" dirty="0" smtClean="0">
                <a:latin typeface="Times New Roman"/>
                <a:ea typeface="Times New Roman"/>
                <a:cs typeface="+mn-cs"/>
              </a:rPr>
              <a:t>	v. Presence of a pacemaker or central venous catheter</a:t>
            </a:r>
          </a:p>
          <a:p>
            <a:pPr marL="685800" indent="-228600">
              <a:spcBef>
                <a:spcPts val="0"/>
              </a:spcBef>
              <a:spcAft>
                <a:spcPts val="300"/>
              </a:spcAft>
              <a:tabLst>
                <a:tab pos="685800" algn="l"/>
              </a:tabLst>
              <a:defRPr/>
            </a:pPr>
            <a:r>
              <a:rPr lang="en-US" dirty="0" smtClean="0">
                <a:latin typeface="Times New Roman"/>
                <a:ea typeface="Times New Roman"/>
                <a:cs typeface="+mn-cs"/>
              </a:rPr>
              <a:t>	vi Paralyzed extremities</a:t>
            </a:r>
          </a:p>
          <a:p>
            <a:pPr marL="685800" indent="-228600">
              <a:spcBef>
                <a:spcPts val="0"/>
              </a:spcBef>
              <a:spcAft>
                <a:spcPts val="300"/>
              </a:spcAft>
              <a:tabLst>
                <a:tab pos="685800" algn="l"/>
              </a:tabLst>
              <a:defRPr/>
            </a:pPr>
            <a:r>
              <a:rPr lang="en-US" dirty="0" smtClean="0">
                <a:latin typeface="Times New Roman"/>
                <a:ea typeface="Times New Roman"/>
                <a:cs typeface="+mn-cs"/>
              </a:rPr>
              <a:t>	vii. Obesity</a:t>
            </a:r>
          </a:p>
          <a:p>
            <a:pPr marL="685800" indent="-228600">
              <a:spcBef>
                <a:spcPts val="0"/>
              </a:spcBef>
              <a:spcAft>
                <a:spcPts val="300"/>
              </a:spcAft>
              <a:tabLst>
                <a:tab pos="685800" algn="l"/>
              </a:tabLst>
              <a:defRPr/>
            </a:pPr>
            <a:r>
              <a:rPr lang="en-US" dirty="0" smtClean="0">
                <a:latin typeface="Times New Roman"/>
                <a:ea typeface="Times New Roman"/>
                <a:cs typeface="+mn-cs"/>
              </a:rPr>
              <a:t>	viii. Recent long-distance travel</a:t>
            </a:r>
          </a:p>
          <a:p>
            <a:pPr marL="685800" indent="-228600">
              <a:spcBef>
                <a:spcPts val="0"/>
              </a:spcBef>
              <a:spcAft>
                <a:spcPts val="300"/>
              </a:spcAft>
              <a:tabLst>
                <a:tab pos="685800" algn="l"/>
              </a:tabLst>
              <a:defRPr/>
            </a:pPr>
            <a:r>
              <a:rPr lang="en-US" dirty="0" smtClean="0">
                <a:latin typeface="Times New Roman"/>
                <a:ea typeface="Times New Roman"/>
                <a:cs typeface="+mn-cs"/>
              </a:rPr>
              <a:t>	ix. Sedentary behavior</a:t>
            </a:r>
          </a:p>
        </p:txBody>
      </p:sp>
      <p:sp>
        <p:nvSpPr>
          <p:cNvPr id="218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4864FDE-5B6D-4041-A867-ADEB01197028}" type="slidenum">
              <a:rPr lang="en-US" altLang="en-US" sz="1200"/>
              <a:pPr eaLnBrk="1" hangingPunct="1"/>
              <a:t>22</a:t>
            </a:fld>
            <a:endParaRPr lang="en-US" altLang="en-US" sz="1200"/>
          </a:p>
        </p:txBody>
      </p:sp>
    </p:spTree>
    <p:extLst>
      <p:ext uri="{BB962C8B-B14F-4D97-AF65-F5344CB8AC3E}">
        <p14:creationId xmlns:p14="http://schemas.microsoft.com/office/powerpoint/2010/main" val="8920447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d. Patients present with:</a:t>
            </a:r>
          </a:p>
          <a:p>
            <a:pPr marL="685800" indent="-228600">
              <a:spcBef>
                <a:spcPts val="0"/>
              </a:spcBef>
              <a:spcAft>
                <a:spcPts val="300"/>
              </a:spcAft>
              <a:tabLst>
                <a:tab pos="685800" algn="l"/>
              </a:tabLst>
              <a:defRPr/>
            </a:pPr>
            <a:r>
              <a:rPr lang="en-IN" dirty="0" smtClean="0">
                <a:latin typeface="Times New Roman"/>
                <a:ea typeface="Times New Roman"/>
                <a:cs typeface="+mn-cs"/>
              </a:rPr>
              <a:t>	i. Tachycardia</a:t>
            </a:r>
          </a:p>
          <a:p>
            <a:pPr marL="685800" indent="-228600">
              <a:spcBef>
                <a:spcPts val="0"/>
              </a:spcBef>
              <a:spcAft>
                <a:spcPts val="300"/>
              </a:spcAft>
              <a:tabLst>
                <a:tab pos="685800" algn="l"/>
              </a:tabLst>
              <a:defRPr/>
            </a:pPr>
            <a:r>
              <a:rPr lang="en-IN" dirty="0" smtClean="0">
                <a:latin typeface="Times New Roman"/>
                <a:ea typeface="Times New Roman"/>
                <a:cs typeface="+mn-cs"/>
              </a:rPr>
              <a:t>	ii. Sudden onset of dyspnea</a:t>
            </a:r>
          </a:p>
          <a:p>
            <a:pPr marL="685800" indent="-228600">
              <a:spcBef>
                <a:spcPts val="0"/>
              </a:spcBef>
              <a:spcAft>
                <a:spcPts val="300"/>
              </a:spcAft>
              <a:tabLst>
                <a:tab pos="685800" algn="l"/>
              </a:tabLst>
              <a:defRPr/>
            </a:pPr>
            <a:r>
              <a:rPr lang="en-IN" dirty="0" smtClean="0">
                <a:latin typeface="Times New Roman"/>
                <a:ea typeface="Times New Roman"/>
                <a:cs typeface="+mn-cs"/>
              </a:rPr>
              <a:t>	iii. Shoulder, back, or chest pain</a:t>
            </a:r>
          </a:p>
          <a:p>
            <a:pPr marL="685800" indent="-228600">
              <a:spcBef>
                <a:spcPts val="0"/>
              </a:spcBef>
              <a:spcAft>
                <a:spcPts val="300"/>
              </a:spcAft>
              <a:tabLst>
                <a:tab pos="685800" algn="l"/>
              </a:tabLst>
              <a:defRPr/>
            </a:pPr>
            <a:r>
              <a:rPr lang="en-IN" dirty="0" smtClean="0">
                <a:latin typeface="Times New Roman"/>
                <a:ea typeface="Times New Roman"/>
                <a:cs typeface="+mn-cs"/>
              </a:rPr>
              <a:t>	iv. Cough</a:t>
            </a:r>
          </a:p>
          <a:p>
            <a:pPr marL="685800" indent="-228600">
              <a:spcBef>
                <a:spcPts val="0"/>
              </a:spcBef>
              <a:spcAft>
                <a:spcPts val="300"/>
              </a:spcAft>
              <a:tabLst>
                <a:tab pos="685800" algn="l"/>
              </a:tabLst>
              <a:defRPr/>
            </a:pPr>
            <a:r>
              <a:rPr lang="en-IN" dirty="0" smtClean="0">
                <a:latin typeface="Times New Roman"/>
                <a:ea typeface="Times New Roman"/>
                <a:cs typeface="+mn-cs"/>
              </a:rPr>
              <a:t>	v. Syncope in patients in whom the clot is larger</a:t>
            </a:r>
          </a:p>
          <a:p>
            <a:pPr marL="685800" indent="-228600">
              <a:spcBef>
                <a:spcPts val="0"/>
              </a:spcBef>
              <a:spcAft>
                <a:spcPts val="300"/>
              </a:spcAft>
              <a:tabLst>
                <a:tab pos="685800" algn="l"/>
              </a:tabLst>
              <a:defRPr/>
            </a:pPr>
            <a:r>
              <a:rPr lang="en-IN" dirty="0" smtClean="0">
                <a:latin typeface="Times New Roman"/>
                <a:ea typeface="Times New Roman"/>
                <a:cs typeface="+mn-cs"/>
              </a:rPr>
              <a:t>	vi. Anxiety</a:t>
            </a:r>
          </a:p>
        </p:txBody>
      </p:sp>
      <p:sp>
        <p:nvSpPr>
          <p:cNvPr id="219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4263076-5F9C-BA46-A691-83F1CA91D0FB}" type="slidenum">
              <a:rPr lang="en-US" altLang="en-US" sz="1200"/>
              <a:pPr eaLnBrk="1" hangingPunct="1"/>
              <a:t>23</a:t>
            </a:fld>
            <a:endParaRPr lang="en-US" altLang="en-US" sz="1200"/>
          </a:p>
        </p:txBody>
      </p:sp>
    </p:spTree>
    <p:extLst>
      <p:ext uri="{BB962C8B-B14F-4D97-AF65-F5344CB8AC3E}">
        <p14:creationId xmlns:p14="http://schemas.microsoft.com/office/powerpoint/2010/main" val="1012403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914400" indent="-228600">
              <a:spcBef>
                <a:spcPts val="0"/>
              </a:spcBef>
              <a:spcAft>
                <a:spcPts val="300"/>
              </a:spcAft>
              <a:tabLst>
                <a:tab pos="914400" algn="l"/>
              </a:tabLst>
              <a:defRPr/>
            </a:pPr>
            <a:r>
              <a:rPr lang="en-US" dirty="0" smtClean="0">
                <a:latin typeface="Times New Roman"/>
                <a:ea typeface="Times New Roman"/>
                <a:cs typeface="+mn-cs"/>
              </a:rPr>
              <a:t>	vii. Apprehension</a:t>
            </a:r>
          </a:p>
          <a:p>
            <a:pPr marL="914400" indent="-228600">
              <a:spcBef>
                <a:spcPts val="0"/>
              </a:spcBef>
              <a:spcAft>
                <a:spcPts val="300"/>
              </a:spcAft>
              <a:tabLst>
                <a:tab pos="914400" algn="l"/>
              </a:tabLst>
              <a:defRPr/>
            </a:pPr>
            <a:r>
              <a:rPr lang="en-US" dirty="0" smtClean="0">
                <a:latin typeface="Times New Roman"/>
                <a:ea typeface="Times New Roman"/>
                <a:cs typeface="+mn-cs"/>
              </a:rPr>
              <a:t>	viii. Low-grade fever</a:t>
            </a:r>
          </a:p>
          <a:p>
            <a:pPr marL="914400" indent="-228600">
              <a:spcBef>
                <a:spcPts val="0"/>
              </a:spcBef>
              <a:spcAft>
                <a:spcPts val="300"/>
              </a:spcAft>
              <a:tabLst>
                <a:tab pos="914400" algn="l"/>
              </a:tabLst>
              <a:defRPr/>
            </a:pPr>
            <a:r>
              <a:rPr lang="en-US" dirty="0" smtClean="0">
                <a:latin typeface="Times New Roman"/>
                <a:ea typeface="Times New Roman"/>
                <a:cs typeface="+mn-cs"/>
              </a:rPr>
              <a:t>	ix. Hemoptysis</a:t>
            </a:r>
          </a:p>
          <a:p>
            <a:pPr marL="914400" indent="-228600">
              <a:spcBef>
                <a:spcPts val="0"/>
              </a:spcBef>
              <a:spcAft>
                <a:spcPts val="300"/>
              </a:spcAft>
              <a:tabLst>
                <a:tab pos="914400" algn="l"/>
              </a:tabLst>
              <a:defRPr/>
            </a:pPr>
            <a:r>
              <a:rPr lang="en-US" dirty="0" smtClean="0">
                <a:latin typeface="Times New Roman"/>
                <a:ea typeface="Times New Roman"/>
                <a:cs typeface="+mn-cs"/>
              </a:rPr>
              <a:t>	x. Leg pain, redness, and unilateral pedal edema</a:t>
            </a:r>
          </a:p>
          <a:p>
            <a:pPr marL="914400" indent="-228600">
              <a:spcBef>
                <a:spcPts val="0"/>
              </a:spcBef>
              <a:spcAft>
                <a:spcPts val="300"/>
              </a:spcAft>
              <a:tabLst>
                <a:tab pos="914400" algn="l"/>
              </a:tabLst>
              <a:defRPr/>
            </a:pPr>
            <a:r>
              <a:rPr lang="en-US" dirty="0" smtClean="0">
                <a:latin typeface="Times New Roman"/>
                <a:ea typeface="Times New Roman"/>
                <a:cs typeface="+mn-cs"/>
              </a:rPr>
              <a:t>	xi. Fatigue</a:t>
            </a:r>
          </a:p>
          <a:p>
            <a:pPr marL="914400" indent="-228600">
              <a:spcBef>
                <a:spcPts val="0"/>
              </a:spcBef>
              <a:spcAft>
                <a:spcPts val="300"/>
              </a:spcAft>
              <a:tabLst>
                <a:tab pos="914400" algn="l"/>
              </a:tabLst>
              <a:defRPr/>
            </a:pPr>
            <a:r>
              <a:rPr lang="en-US" dirty="0" smtClean="0">
                <a:latin typeface="Times New Roman"/>
                <a:ea typeface="Times New Roman"/>
                <a:cs typeface="+mn-cs"/>
              </a:rPr>
              <a:t>	xii. Cardiac arrest (worst-case scenario)</a:t>
            </a:r>
          </a:p>
          <a:p>
            <a:pPr indent="-228600">
              <a:spcBef>
                <a:spcPts val="0"/>
              </a:spcBef>
              <a:spcAft>
                <a:spcPts val="300"/>
              </a:spcAft>
              <a:tabLst>
                <a:tab pos="914400" algn="l"/>
              </a:tabLst>
              <a:defRPr/>
            </a:pPr>
            <a:r>
              <a:rPr lang="en-US" dirty="0" smtClean="0">
                <a:latin typeface="Times New Roman"/>
                <a:ea typeface="Times New Roman"/>
                <a:cs typeface="+mn-cs"/>
              </a:rPr>
              <a:t>e. Treatment should focus on airway, ventilatory, and circulatory support.</a:t>
            </a:r>
          </a:p>
          <a:p>
            <a:pPr marL="914400" indent="-228600">
              <a:spcBef>
                <a:spcPts val="0"/>
              </a:spcBef>
              <a:spcAft>
                <a:spcPts val="300"/>
              </a:spcAft>
              <a:tabLst>
                <a:tab pos="914400" algn="l"/>
              </a:tabLst>
              <a:defRPr/>
            </a:pPr>
            <a:r>
              <a:rPr lang="en-US" dirty="0" smtClean="0">
                <a:latin typeface="Times New Roman"/>
                <a:ea typeface="Times New Roman"/>
                <a:cs typeface="+mn-cs"/>
              </a:rPr>
              <a:t>	i. Any blood that is coughed up should be cleared from the airway.</a:t>
            </a:r>
          </a:p>
          <a:p>
            <a:pPr marL="914400" indent="-228600">
              <a:spcBef>
                <a:spcPts val="0"/>
              </a:spcBef>
              <a:spcAft>
                <a:spcPts val="300"/>
              </a:spcAft>
              <a:tabLst>
                <a:tab pos="914400" algn="l"/>
              </a:tabLst>
              <a:defRPr/>
            </a:pPr>
            <a:r>
              <a:rPr lang="en-US" dirty="0" smtClean="0">
                <a:latin typeface="Times New Roman"/>
                <a:ea typeface="Times New Roman"/>
                <a:cs typeface="+mn-cs"/>
              </a:rPr>
              <a:t>	ii. Supplemental oxygen is mandatory.</a:t>
            </a:r>
          </a:p>
        </p:txBody>
      </p:sp>
      <p:sp>
        <p:nvSpPr>
          <p:cNvPr id="220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39DE9FB-7EC1-FD49-BD33-FA88BD87DD71}" type="slidenum">
              <a:rPr lang="en-US" altLang="en-US" sz="1200"/>
              <a:pPr eaLnBrk="1" hangingPunct="1"/>
              <a:t>24</a:t>
            </a:fld>
            <a:endParaRPr lang="en-US" altLang="en-US" sz="1200"/>
          </a:p>
        </p:txBody>
      </p:sp>
    </p:spTree>
    <p:extLst>
      <p:ext uri="{BB962C8B-B14F-4D97-AF65-F5344CB8AC3E}">
        <p14:creationId xmlns:p14="http://schemas.microsoft.com/office/powerpoint/2010/main" val="957546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2000" dirty="0" smtClean="0">
                <a:latin typeface="Times New Roman"/>
                <a:ea typeface="Times New Roman"/>
                <a:cs typeface="+mn-cs"/>
              </a:rPr>
              <a:t>VII. Changes in the Cardiovascular System</a:t>
            </a:r>
          </a:p>
          <a:p>
            <a:pPr>
              <a:spcBef>
                <a:spcPts val="1800"/>
              </a:spcBef>
              <a:spcAft>
                <a:spcPts val="600"/>
              </a:spcAft>
              <a:defRPr/>
            </a:pPr>
            <a:r>
              <a:rPr lang="en-IN" sz="2000" dirty="0" smtClean="0">
                <a:latin typeface="Times New Roman"/>
                <a:ea typeface="Times New Roman"/>
                <a:cs typeface="+mn-cs"/>
              </a:rPr>
              <a:t>A. Anatomy and physiology</a:t>
            </a:r>
          </a:p>
          <a:p>
            <a:pPr>
              <a:spcBef>
                <a:spcPts val="1800"/>
              </a:spcBef>
              <a:spcAft>
                <a:spcPts val="600"/>
              </a:spcAft>
              <a:defRPr/>
            </a:pPr>
            <a:r>
              <a:rPr lang="en-IN" sz="2000" dirty="0" smtClean="0">
                <a:latin typeface="Times New Roman"/>
                <a:ea typeface="Times New Roman"/>
                <a:cs typeface="+mn-cs"/>
              </a:rPr>
              <a:t>	1. A variety of changes occur in the cardiovascular system as a person grows older, with the net effect of a decrease in the efficiency of the system.</a:t>
            </a:r>
          </a:p>
          <a:p>
            <a:pPr>
              <a:spcBef>
                <a:spcPts val="1800"/>
              </a:spcBef>
              <a:spcAft>
                <a:spcPts val="600"/>
              </a:spcAft>
              <a:defRPr/>
            </a:pPr>
            <a:r>
              <a:rPr lang="en-IN" sz="2000" dirty="0" smtClean="0">
                <a:latin typeface="Times New Roman"/>
                <a:ea typeface="Times New Roman"/>
                <a:cs typeface="+mn-cs"/>
              </a:rPr>
              <a:t>		a. The heart hypertrophies with age, probably in response to the chronically increased afterload imposed by stiffened blood vessels.</a:t>
            </a:r>
          </a:p>
          <a:p>
            <a:pPr>
              <a:spcBef>
                <a:spcPts val="1800"/>
              </a:spcBef>
              <a:spcAft>
                <a:spcPts val="600"/>
              </a:spcAft>
              <a:defRPr/>
            </a:pPr>
            <a:r>
              <a:rPr lang="en-IN" sz="2000" dirty="0" smtClean="0">
                <a:latin typeface="Times New Roman"/>
                <a:ea typeface="Times New Roman"/>
                <a:cs typeface="+mn-cs"/>
              </a:rPr>
              <a:t>		b. Over time, cardiac output declines, mostly as a result of a decreasing stroke volume.</a:t>
            </a:r>
          </a:p>
          <a:p>
            <a:pPr>
              <a:spcBef>
                <a:spcPts val="1800"/>
              </a:spcBef>
              <a:spcAft>
                <a:spcPts val="600"/>
              </a:spcAft>
              <a:defRPr/>
            </a:pPr>
            <a:r>
              <a:rPr lang="en-IN" sz="2000" dirty="0" smtClean="0">
                <a:latin typeface="Times New Roman"/>
                <a:ea typeface="Times New Roman"/>
                <a:cs typeface="+mn-cs"/>
              </a:rPr>
              <a:t>		c. Arteriosclerosis (a disease that causes the arteries to thicken, harden, and calcify) contributes to systolic hypertension, which places an extra burden on the heart.</a:t>
            </a:r>
          </a:p>
          <a:p>
            <a:pPr>
              <a:spcBef>
                <a:spcPts val="1800"/>
              </a:spcBef>
              <a:spcAft>
                <a:spcPts val="600"/>
              </a:spcAft>
              <a:defRPr/>
            </a:pPr>
            <a:r>
              <a:rPr lang="en-IN" sz="2000" dirty="0" smtClean="0">
                <a:latin typeface="Times New Roman"/>
                <a:ea typeface="Times New Roman"/>
                <a:cs typeface="+mn-cs"/>
              </a:rPr>
              <a:t>	2. Some changes in cardiovascular performance are probably not a direct consequence of aging, but rather reflect the deconditioning effect of a sedentary lifestyle.</a:t>
            </a:r>
          </a:p>
          <a:p>
            <a:pPr>
              <a:spcBef>
                <a:spcPts val="1800"/>
              </a:spcBef>
              <a:spcAft>
                <a:spcPts val="600"/>
              </a:spcAft>
              <a:defRPr/>
            </a:pPr>
            <a:r>
              <a:rPr lang="en-IN" sz="2000" dirty="0" smtClean="0">
                <a:latin typeface="Times New Roman"/>
                <a:ea typeface="Times New Roman"/>
                <a:cs typeface="+mn-cs"/>
              </a:rPr>
              <a:t>		a. Many people tend to limit physical activity and exercise as they grow older.</a:t>
            </a:r>
          </a:p>
        </p:txBody>
      </p:sp>
      <p:sp>
        <p:nvSpPr>
          <p:cNvPr id="221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F25B39A-6B9F-7E48-BFDC-C68E548FF5AE}" type="slidenum">
              <a:rPr lang="en-US" altLang="en-US" sz="1200"/>
              <a:pPr eaLnBrk="1" hangingPunct="1"/>
              <a:t>25</a:t>
            </a:fld>
            <a:endParaRPr lang="en-US" altLang="en-US" sz="1200"/>
          </a:p>
        </p:txBody>
      </p:sp>
    </p:spTree>
    <p:extLst>
      <p:ext uri="{BB962C8B-B14F-4D97-AF65-F5344CB8AC3E}">
        <p14:creationId xmlns:p14="http://schemas.microsoft.com/office/powerpoint/2010/main" val="2422807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Slide Image Placeholder 1"/>
          <p:cNvSpPr>
            <a:spLocks noGrp="1" noRot="1" noChangeAspect="1" noTextEdit="1"/>
          </p:cNvSpPr>
          <p:nvPr>
            <p:ph type="sldImg"/>
          </p:nvPr>
        </p:nvSpPr>
        <p:spPr>
          <a:ln/>
        </p:spPr>
      </p:sp>
      <p:sp>
        <p:nvSpPr>
          <p:cNvPr id="222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a:latin typeface="Times New Roman" charset="0"/>
                <a:ea typeface="MS PGothic" charset="-128"/>
              </a:rPr>
              <a:t>B. Pathophysiology</a:t>
            </a:r>
          </a:p>
          <a:p>
            <a:pPr>
              <a:spcBef>
                <a:spcPts val="600"/>
              </a:spcBef>
              <a:spcAft>
                <a:spcPts val="600"/>
              </a:spcAft>
            </a:pPr>
            <a:r>
              <a:rPr lang="en-IN" altLang="en-US">
                <a:latin typeface="Times New Roman" charset="0"/>
                <a:ea typeface="MS PGothic" charset="-128"/>
              </a:rPr>
              <a:t>	1. With aging, a person’s ability to speed up contractions, increase contraction strength, and constrict or narrow blood vessels is decreased because of stiffer vessels.</a:t>
            </a:r>
          </a:p>
          <a:p>
            <a:pPr>
              <a:spcBef>
                <a:spcPts val="600"/>
              </a:spcBef>
              <a:spcAft>
                <a:spcPts val="600"/>
              </a:spcAft>
            </a:pPr>
            <a:r>
              <a:rPr lang="en-IN" altLang="en-US">
                <a:latin typeface="Times New Roman" charset="0"/>
                <a:ea typeface="MS PGothic" charset="-128"/>
              </a:rPr>
              <a:t>		a. As stroke volume is reduced, cardiac output decreases. </a:t>
            </a:r>
          </a:p>
          <a:p>
            <a:pPr>
              <a:spcBef>
                <a:spcPts val="600"/>
              </a:spcBef>
              <a:spcAft>
                <a:spcPts val="600"/>
              </a:spcAft>
            </a:pPr>
            <a:r>
              <a:rPr lang="en-IN" altLang="en-US">
                <a:latin typeface="Times New Roman" charset="0"/>
                <a:ea typeface="MS PGothic" charset="-128"/>
              </a:rPr>
              <a:t>		b. The heart may lose its ability to raise cardiac output to meet the needs of the body.</a:t>
            </a:r>
          </a:p>
          <a:p>
            <a:pPr>
              <a:spcBef>
                <a:spcPts val="600"/>
              </a:spcBef>
              <a:spcAft>
                <a:spcPts val="600"/>
              </a:spcAft>
            </a:pPr>
            <a:r>
              <a:rPr lang="en-IN" altLang="en-US">
                <a:latin typeface="Times New Roman" charset="0"/>
                <a:ea typeface="MS PGothic" charset="-128"/>
              </a:rPr>
              <a:t>	2. Geriatric patients are at risk for atherosclerosis, an accumulation of fat and cholesterol in the arteries.</a:t>
            </a:r>
          </a:p>
          <a:p>
            <a:pPr>
              <a:spcBef>
                <a:spcPts val="600"/>
              </a:spcBef>
              <a:spcAft>
                <a:spcPts val="600"/>
              </a:spcAft>
            </a:pPr>
            <a:r>
              <a:rPr lang="en-IN" altLang="en-US">
                <a:latin typeface="Times New Roman" charset="0"/>
                <a:ea typeface="MS PGothic" charset="-128"/>
              </a:rPr>
              <a:t>		a. Major complications include myocardial infarction and stroke.</a:t>
            </a:r>
          </a:p>
          <a:p>
            <a:pPr>
              <a:spcBef>
                <a:spcPts val="600"/>
              </a:spcBef>
              <a:spcAft>
                <a:spcPts val="600"/>
              </a:spcAft>
            </a:pPr>
            <a:r>
              <a:rPr lang="en-IN" altLang="en-US">
                <a:latin typeface="Times New Roman" charset="0"/>
                <a:ea typeface="MS PGothic" charset="-128"/>
              </a:rPr>
              <a:t>		b. Affects more than 60% of people older than 65 years</a:t>
            </a:r>
          </a:p>
          <a:p>
            <a:pPr>
              <a:spcBef>
                <a:spcPts val="600"/>
              </a:spcBef>
              <a:spcAft>
                <a:spcPts val="600"/>
              </a:spcAft>
            </a:pPr>
            <a:r>
              <a:rPr lang="en-IN" altLang="en-US">
                <a:latin typeface="Times New Roman" charset="0"/>
                <a:ea typeface="MS PGothic" charset="-128"/>
              </a:rPr>
              <a:t>		c. Atherosclerosis makes stroke, heart disease, hypertension, and bowel infarction more likely.</a:t>
            </a:r>
          </a:p>
        </p:txBody>
      </p:sp>
      <p:sp>
        <p:nvSpPr>
          <p:cNvPr id="222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87BCC08-E067-4648-9285-01D66C24ED31}" type="slidenum">
              <a:rPr lang="en-US" altLang="en-US" sz="1200"/>
              <a:pPr eaLnBrk="1" hangingPunct="1"/>
              <a:t>26</a:t>
            </a:fld>
            <a:endParaRPr lang="en-US" altLang="en-US" sz="1200"/>
          </a:p>
        </p:txBody>
      </p:sp>
    </p:spTree>
    <p:extLst>
      <p:ext uri="{BB962C8B-B14F-4D97-AF65-F5344CB8AC3E}">
        <p14:creationId xmlns:p14="http://schemas.microsoft.com/office/powerpoint/2010/main" val="3840075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p:cNvSpPr>
            <a:spLocks noGrp="1" noRot="1" noChangeAspect="1" noTextEdit="1"/>
          </p:cNvSpPr>
          <p:nvPr>
            <p:ph type="sldImg"/>
          </p:nvPr>
        </p:nvSpPr>
        <p:spPr>
          <a:ln/>
        </p:spPr>
      </p:sp>
      <p:sp>
        <p:nvSpPr>
          <p:cNvPr id="223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shows atherosclerosis, the buildup of fat and cholesterol in the arteries.</a:t>
            </a:r>
          </a:p>
        </p:txBody>
      </p:sp>
      <p:sp>
        <p:nvSpPr>
          <p:cNvPr id="223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8BFC2E0-E78C-B848-80AD-DF025FE7E57F}" type="slidenum">
              <a:rPr lang="en-US" altLang="en-US" sz="1200"/>
              <a:pPr eaLnBrk="1" hangingPunct="1"/>
              <a:t>27</a:t>
            </a:fld>
            <a:endParaRPr lang="en-US" altLang="en-US" sz="1200"/>
          </a:p>
        </p:txBody>
      </p:sp>
    </p:spTree>
    <p:extLst>
      <p:ext uri="{BB962C8B-B14F-4D97-AF65-F5344CB8AC3E}">
        <p14:creationId xmlns:p14="http://schemas.microsoft.com/office/powerpoint/2010/main" val="8260294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a:ln/>
        </p:spPr>
      </p:sp>
      <p:sp>
        <p:nvSpPr>
          <p:cNvPr id="224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a:latin typeface="Times New Roman" charset="0"/>
                <a:ea typeface="MS PGothic" charset="-128"/>
              </a:rPr>
              <a:t>3. Older people are also at an increased risk for formation of an aneurysm, an abnormal, blood-filled dilation of the wall of a blood vessel.</a:t>
            </a:r>
          </a:p>
          <a:p>
            <a:pPr>
              <a:spcBef>
                <a:spcPct val="0"/>
              </a:spcBef>
              <a:spcAft>
                <a:spcPts val="300"/>
              </a:spcAft>
            </a:pPr>
            <a:r>
              <a:rPr lang="en-IN" altLang="en-US">
                <a:latin typeface="Times New Roman" charset="0"/>
                <a:ea typeface="MS PGothic" charset="-128"/>
              </a:rPr>
              <a:t>	a. Severe blood loss can occur when an aneurysm ruptures.</a:t>
            </a:r>
          </a:p>
          <a:p>
            <a:pPr>
              <a:spcBef>
                <a:spcPct val="0"/>
              </a:spcBef>
              <a:spcAft>
                <a:spcPts val="300"/>
              </a:spcAft>
            </a:pPr>
            <a:r>
              <a:rPr lang="en-IN" altLang="en-US">
                <a:latin typeface="Times New Roman" charset="0"/>
                <a:ea typeface="MS PGothic" charset="-128"/>
              </a:rPr>
              <a:t>4. The blood vessels themselves become stiff, which results in a higher systolic blood pressure.</a:t>
            </a:r>
          </a:p>
          <a:p>
            <a:pPr>
              <a:spcBef>
                <a:spcPct val="0"/>
              </a:spcBef>
              <a:spcAft>
                <a:spcPts val="300"/>
              </a:spcAft>
            </a:pPr>
            <a:r>
              <a:rPr lang="en-IN" altLang="en-US">
                <a:latin typeface="Times New Roman" charset="0"/>
                <a:ea typeface="MS PGothic" charset="-128"/>
              </a:rPr>
              <a:t>5. Other anatomic changes include stiffening and degeneration of the heart valves, which may impede normal blood flow in and out of the heart.</a:t>
            </a:r>
          </a:p>
          <a:p>
            <a:pPr>
              <a:spcBef>
                <a:spcPct val="0"/>
              </a:spcBef>
              <a:spcAft>
                <a:spcPts val="300"/>
              </a:spcAft>
            </a:pPr>
            <a:r>
              <a:rPr lang="en-IN" altLang="en-US">
                <a:latin typeface="Times New Roman" charset="0"/>
                <a:ea typeface="MS PGothic" charset="-128"/>
              </a:rPr>
              <a:t>	a. Aging also alters the heart’s electrical conduction system.</a:t>
            </a:r>
          </a:p>
          <a:p>
            <a:pPr>
              <a:spcBef>
                <a:spcPct val="0"/>
              </a:spcBef>
              <a:spcAft>
                <a:spcPts val="300"/>
              </a:spcAft>
            </a:pPr>
            <a:r>
              <a:rPr lang="en-IN" altLang="en-US">
                <a:latin typeface="Times New Roman" charset="0"/>
                <a:ea typeface="MS PGothic" charset="-128"/>
              </a:rPr>
              <a:t>	b. This can cause a heart rate that is too fast, too slow, or too erratic to provide effective blood flow to the body.</a:t>
            </a:r>
          </a:p>
          <a:p>
            <a:pPr>
              <a:spcBef>
                <a:spcPct val="0"/>
              </a:spcBef>
              <a:spcAft>
                <a:spcPts val="300"/>
              </a:spcAft>
            </a:pPr>
            <a:r>
              <a:rPr lang="en-IN" altLang="en-US">
                <a:latin typeface="Times New Roman" charset="0"/>
                <a:ea typeface="MS PGothic" charset="-128"/>
              </a:rPr>
              <a:t>6. Orthostatic hypotension is a drop in blood pressure with a change in position.</a:t>
            </a:r>
          </a:p>
          <a:p>
            <a:pPr>
              <a:spcBef>
                <a:spcPct val="0"/>
              </a:spcBef>
              <a:spcAft>
                <a:spcPts val="300"/>
              </a:spcAft>
            </a:pPr>
            <a:r>
              <a:rPr lang="en-IN" altLang="en-US">
                <a:latin typeface="Times New Roman" charset="0"/>
                <a:ea typeface="MS PGothic" charset="-128"/>
              </a:rPr>
              <a:t>	a. The body is less able to adapt to rapid postural changes.</a:t>
            </a:r>
          </a:p>
          <a:p>
            <a:pPr>
              <a:spcBef>
                <a:spcPct val="0"/>
              </a:spcBef>
              <a:spcAft>
                <a:spcPts val="300"/>
              </a:spcAft>
            </a:pPr>
            <a:endParaRPr lang="en-US" altLang="en-US">
              <a:solidFill>
                <a:srgbClr val="000000"/>
              </a:solidFill>
              <a:latin typeface="Times New Roman" charset="0"/>
              <a:ea typeface="MS PGothic" charset="-128"/>
            </a:endParaRPr>
          </a:p>
          <a:p>
            <a:pPr>
              <a:spcBef>
                <a:spcPct val="0"/>
              </a:spcBef>
              <a:spcAft>
                <a:spcPts val="300"/>
              </a:spcAft>
              <a:buFontTx/>
              <a:buAutoNum type="alphaLcPeriod" startAt="2"/>
            </a:pPr>
            <a:endParaRPr lang="en-US" altLang="en-US" sz="1100">
              <a:latin typeface="Times New Roman" charset="0"/>
              <a:ea typeface="MS PGothic" charset="-128"/>
            </a:endParaRPr>
          </a:p>
        </p:txBody>
      </p:sp>
      <p:sp>
        <p:nvSpPr>
          <p:cNvPr id="224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7338617-79CC-9740-925F-3A32B4FBD328}" type="slidenum">
              <a:rPr lang="en-US" altLang="en-US" sz="1200"/>
              <a:pPr eaLnBrk="1" hangingPunct="1"/>
              <a:t>28</a:t>
            </a:fld>
            <a:endParaRPr lang="en-US" altLang="en-US" sz="1200"/>
          </a:p>
        </p:txBody>
      </p:sp>
    </p:spTree>
    <p:extLst>
      <p:ext uri="{BB962C8B-B14F-4D97-AF65-F5344CB8AC3E}">
        <p14:creationId xmlns:p14="http://schemas.microsoft.com/office/powerpoint/2010/main" val="17419156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7. Another vessel-related problem is called venous stasis.</a:t>
            </a:r>
          </a:p>
          <a:p>
            <a:pPr marL="457200" indent="-228600">
              <a:spcBef>
                <a:spcPts val="0"/>
              </a:spcBef>
              <a:spcAft>
                <a:spcPts val="300"/>
              </a:spcAft>
              <a:tabLst>
                <a:tab pos="457200" algn="l"/>
              </a:tabLst>
              <a:defRPr/>
            </a:pPr>
            <a:r>
              <a:rPr lang="en-IN" sz="1400" dirty="0" smtClean="0">
                <a:latin typeface="Times New Roman"/>
                <a:ea typeface="Times New Roman"/>
                <a:cs typeface="+mn-cs"/>
              </a:rPr>
              <a:t>	a. Refers to the loss of proper function of the veins in the legs that would normally carry blood back to the heart</a:t>
            </a:r>
          </a:p>
          <a:p>
            <a:pPr marL="457200" indent="-228600">
              <a:spcBef>
                <a:spcPts val="0"/>
              </a:spcBef>
              <a:spcAft>
                <a:spcPts val="300"/>
              </a:spcAft>
              <a:tabLst>
                <a:tab pos="457200" algn="l"/>
              </a:tabLst>
              <a:defRPr/>
            </a:pPr>
            <a:r>
              <a:rPr lang="en-IN" sz="1400" dirty="0" smtClean="0">
                <a:latin typeface="Times New Roman"/>
                <a:ea typeface="Times New Roman"/>
                <a:cs typeface="+mn-cs"/>
              </a:rPr>
              <a:t>	b. Causes blood clots in the superficial veins (superficial phlebitis) and blood clots in the deep veins (deep venous thrombosis)</a:t>
            </a:r>
          </a:p>
          <a:p>
            <a:pPr marL="457200" indent="-228600">
              <a:spcBef>
                <a:spcPts val="0"/>
              </a:spcBef>
              <a:spcAft>
                <a:spcPts val="300"/>
              </a:spcAft>
              <a:tabLst>
                <a:tab pos="457200" algn="l"/>
              </a:tabLst>
              <a:defRPr/>
            </a:pPr>
            <a:r>
              <a:rPr lang="en-IN" sz="1400" dirty="0" smtClean="0">
                <a:latin typeface="Times New Roman"/>
                <a:ea typeface="Times New Roman"/>
                <a:cs typeface="+mn-cs"/>
              </a:rPr>
              <a:t>	c. Deep vein thrombosis can lead to pulmonary embolism.</a:t>
            </a:r>
          </a:p>
          <a:p>
            <a:pPr marL="457200" indent="-228600">
              <a:spcBef>
                <a:spcPts val="0"/>
              </a:spcBef>
              <a:spcAft>
                <a:spcPts val="300"/>
              </a:spcAft>
              <a:tabLst>
                <a:tab pos="457200" algn="l"/>
              </a:tabLst>
              <a:defRPr/>
            </a:pPr>
            <a:r>
              <a:rPr lang="en-IN" sz="1400" dirty="0" smtClean="0">
                <a:latin typeface="Times New Roman"/>
                <a:ea typeface="Times New Roman"/>
                <a:cs typeface="+mn-cs"/>
              </a:rPr>
              <a:t>	d. People with this condition usually exhibit edema, or swelling, of the legs and ankles.</a:t>
            </a:r>
          </a:p>
          <a:p>
            <a:pPr marL="457200" indent="-228600">
              <a:spcBef>
                <a:spcPts val="0"/>
              </a:spcBef>
              <a:spcAft>
                <a:spcPts val="300"/>
              </a:spcAft>
              <a:tabLst>
                <a:tab pos="457200" algn="l"/>
              </a:tabLst>
              <a:defRPr/>
            </a:pPr>
            <a:r>
              <a:rPr lang="en-IN" sz="1400" dirty="0" smtClean="0">
                <a:latin typeface="Times New Roman"/>
                <a:ea typeface="Times New Roman"/>
                <a:cs typeface="+mn-cs"/>
              </a:rPr>
              <a:t>	e. Eventually causes a reddish-brown discoloration on the skin and, in some cases, skin ulcers</a:t>
            </a:r>
          </a:p>
        </p:txBody>
      </p:sp>
      <p:sp>
        <p:nvSpPr>
          <p:cNvPr id="225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493449D-3C10-7D4E-8E33-D0D9A5CA4BBA}" type="slidenum">
              <a:rPr lang="en-US" altLang="en-US" sz="1200"/>
              <a:pPr eaLnBrk="1" hangingPunct="1"/>
              <a:t>29</a:t>
            </a:fld>
            <a:endParaRPr lang="en-US" altLang="en-US" sz="1200"/>
          </a:p>
        </p:txBody>
      </p:sp>
    </p:spTree>
    <p:extLst>
      <p:ext uri="{BB962C8B-B14F-4D97-AF65-F5344CB8AC3E}">
        <p14:creationId xmlns:p14="http://schemas.microsoft.com/office/powerpoint/2010/main" val="1878867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198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Geriatrics</a:t>
            </a:r>
          </a:p>
          <a:p>
            <a:r>
              <a:rPr lang="en-US" altLang="en-US">
                <a:latin typeface="Times New Roman" charset="0"/>
                <a:ea typeface="MS PGothic" charset="-128"/>
              </a:rPr>
              <a:t>• Impact of age-related changes on assessment and care</a:t>
            </a:r>
          </a:p>
        </p:txBody>
      </p:sp>
      <p:sp>
        <p:nvSpPr>
          <p:cNvPr id="198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F790ED8-5F7B-3746-92F3-5F1B8D994023}" type="slidenum">
              <a:rPr lang="en-US" altLang="en-US" sz="1200"/>
              <a:pPr eaLnBrk="1" hangingPunct="1"/>
              <a:t>3</a:t>
            </a:fld>
            <a:endParaRPr lang="en-US" altLang="en-US" sz="1200"/>
          </a:p>
        </p:txBody>
      </p:sp>
    </p:spTree>
    <p:extLst>
      <p:ext uri="{BB962C8B-B14F-4D97-AF65-F5344CB8AC3E}">
        <p14:creationId xmlns:p14="http://schemas.microsoft.com/office/powerpoint/2010/main" val="19038152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noTextEdit="1"/>
          </p:cNvSpPr>
          <p:nvPr>
            <p:ph type="sldImg"/>
          </p:nvPr>
        </p:nvSpPr>
        <p:spPr>
          <a:ln/>
        </p:spPr>
      </p:sp>
      <p:sp>
        <p:nvSpPr>
          <p:cNvPr id="226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sz="1400">
                <a:latin typeface="Times New Roman" charset="0"/>
                <a:ea typeface="MS PGothic" charset="-128"/>
              </a:rPr>
              <a:t>8. Heart attack (myocardial infarction)</a:t>
            </a:r>
          </a:p>
          <a:p>
            <a:pPr>
              <a:spcBef>
                <a:spcPct val="0"/>
              </a:spcBef>
              <a:spcAft>
                <a:spcPts val="300"/>
              </a:spcAft>
            </a:pPr>
            <a:r>
              <a:rPr lang="en-IN" altLang="en-US" sz="1400">
                <a:latin typeface="Times New Roman" charset="0"/>
                <a:ea typeface="MS PGothic" charset="-128"/>
              </a:rPr>
              <a:t>	a. The classic symptoms of a heart attack are often not present in geriatric patients.</a:t>
            </a:r>
          </a:p>
          <a:p>
            <a:pPr>
              <a:spcBef>
                <a:spcPct val="0"/>
              </a:spcBef>
              <a:spcAft>
                <a:spcPts val="300"/>
              </a:spcAft>
            </a:pPr>
            <a:r>
              <a:rPr lang="en-IN" altLang="en-US" sz="1400">
                <a:latin typeface="Times New Roman" charset="0"/>
                <a:ea typeface="MS PGothic" charset="-128"/>
              </a:rPr>
              <a:t>		i. “Silent” heart attacks are particularly common in women and people with diabetes.</a:t>
            </a:r>
          </a:p>
        </p:txBody>
      </p:sp>
      <p:sp>
        <p:nvSpPr>
          <p:cNvPr id="226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E6A27FA-1D99-534C-87E5-7D0D56F112EE}" type="slidenum">
              <a:rPr lang="en-US" altLang="en-US" sz="1200"/>
              <a:pPr eaLnBrk="1" hangingPunct="1"/>
              <a:t>30</a:t>
            </a:fld>
            <a:endParaRPr lang="en-US" altLang="en-US" sz="1200"/>
          </a:p>
        </p:txBody>
      </p:sp>
    </p:spTree>
    <p:extLst>
      <p:ext uri="{BB962C8B-B14F-4D97-AF65-F5344CB8AC3E}">
        <p14:creationId xmlns:p14="http://schemas.microsoft.com/office/powerpoint/2010/main" val="15195521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US" dirty="0" smtClean="0">
                <a:latin typeface="Times New Roman"/>
                <a:ea typeface="Times New Roman"/>
                <a:cs typeface="+mn-cs"/>
              </a:rPr>
              <a:t>b. Any of the following symptoms may be a manifestation of acute cardiac disease in older patients:</a:t>
            </a:r>
          </a:p>
          <a:p>
            <a:pPr marL="685800" indent="-228600">
              <a:spcBef>
                <a:spcPts val="0"/>
              </a:spcBef>
              <a:spcAft>
                <a:spcPts val="300"/>
              </a:spcAft>
              <a:tabLst>
                <a:tab pos="685800" algn="l"/>
              </a:tabLst>
              <a:defRPr/>
            </a:pPr>
            <a:r>
              <a:rPr lang="en-US" dirty="0" smtClean="0">
                <a:latin typeface="Times New Roman"/>
                <a:ea typeface="Times New Roman"/>
                <a:cs typeface="+mn-cs"/>
              </a:rPr>
              <a:t>	i. Dyspnea</a:t>
            </a:r>
          </a:p>
          <a:p>
            <a:pPr marL="685800" indent="-228600">
              <a:spcBef>
                <a:spcPts val="0"/>
              </a:spcBef>
              <a:spcAft>
                <a:spcPts val="300"/>
              </a:spcAft>
              <a:tabLst>
                <a:tab pos="685800" algn="l"/>
              </a:tabLst>
              <a:defRPr/>
            </a:pPr>
            <a:r>
              <a:rPr lang="en-US" dirty="0" smtClean="0">
                <a:latin typeface="Times New Roman"/>
                <a:ea typeface="Times New Roman"/>
                <a:cs typeface="+mn-cs"/>
              </a:rPr>
              <a:t>	ii. Epigastric and abdominal pain</a:t>
            </a:r>
          </a:p>
          <a:p>
            <a:pPr marL="685800" indent="-228600">
              <a:spcBef>
                <a:spcPts val="0"/>
              </a:spcBef>
              <a:spcAft>
                <a:spcPts val="300"/>
              </a:spcAft>
              <a:tabLst>
                <a:tab pos="685800" algn="l"/>
              </a:tabLst>
              <a:defRPr/>
            </a:pPr>
            <a:r>
              <a:rPr lang="en-US" dirty="0" smtClean="0">
                <a:latin typeface="Times New Roman"/>
                <a:ea typeface="Times New Roman"/>
                <a:cs typeface="+mn-cs"/>
              </a:rPr>
              <a:t>	iii. Loss of bladder and bowel control</a:t>
            </a:r>
          </a:p>
          <a:p>
            <a:pPr marL="685800" indent="-228600">
              <a:spcBef>
                <a:spcPts val="0"/>
              </a:spcBef>
              <a:spcAft>
                <a:spcPts val="300"/>
              </a:spcAft>
              <a:tabLst>
                <a:tab pos="685800" algn="l"/>
              </a:tabLst>
              <a:defRPr/>
            </a:pPr>
            <a:r>
              <a:rPr lang="en-US" dirty="0" smtClean="0">
                <a:latin typeface="Times New Roman"/>
                <a:ea typeface="Times New Roman"/>
                <a:cs typeface="+mn-cs"/>
              </a:rPr>
              <a:t>	iv. Nausea and vomiting</a:t>
            </a:r>
          </a:p>
          <a:p>
            <a:pPr marL="685800" indent="-228600">
              <a:spcBef>
                <a:spcPts val="0"/>
              </a:spcBef>
              <a:spcAft>
                <a:spcPts val="300"/>
              </a:spcAft>
              <a:tabLst>
                <a:tab pos="685800" algn="l"/>
              </a:tabLst>
              <a:defRPr/>
            </a:pPr>
            <a:r>
              <a:rPr lang="en-US" dirty="0" smtClean="0">
                <a:latin typeface="Times New Roman"/>
                <a:ea typeface="Times New Roman"/>
                <a:cs typeface="+mn-cs"/>
              </a:rPr>
              <a:t>	v. Weakness, dizziness, light-headedness, and syncope</a:t>
            </a:r>
          </a:p>
          <a:p>
            <a:pPr marL="685800" indent="-228600">
              <a:spcBef>
                <a:spcPts val="0"/>
              </a:spcBef>
              <a:spcAft>
                <a:spcPts val="300"/>
              </a:spcAft>
              <a:tabLst>
                <a:tab pos="685800" algn="l"/>
              </a:tabLst>
              <a:defRPr/>
            </a:pPr>
            <a:r>
              <a:rPr lang="en-US" dirty="0" smtClean="0">
                <a:latin typeface="Times New Roman"/>
                <a:ea typeface="Times New Roman"/>
                <a:cs typeface="+mn-cs"/>
              </a:rPr>
              <a:t>	vi. Fatigue</a:t>
            </a:r>
          </a:p>
          <a:p>
            <a:pPr marL="685800" indent="-228600">
              <a:spcBef>
                <a:spcPts val="0"/>
              </a:spcBef>
              <a:spcAft>
                <a:spcPts val="300"/>
              </a:spcAft>
              <a:tabLst>
                <a:tab pos="685800" algn="l"/>
              </a:tabLst>
              <a:defRPr/>
            </a:pPr>
            <a:r>
              <a:rPr lang="en-US" dirty="0" smtClean="0">
                <a:latin typeface="Times New Roman"/>
                <a:ea typeface="Times New Roman"/>
                <a:cs typeface="+mn-cs"/>
              </a:rPr>
              <a:t>	vii. Confusion</a:t>
            </a:r>
          </a:p>
        </p:txBody>
      </p:sp>
      <p:sp>
        <p:nvSpPr>
          <p:cNvPr id="227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C9DDA2D-E03A-0A40-8913-87D257764A36}" type="slidenum">
              <a:rPr lang="en-US" altLang="en-US" sz="1200"/>
              <a:pPr eaLnBrk="1" hangingPunct="1"/>
              <a:t>31</a:t>
            </a:fld>
            <a:endParaRPr lang="en-US" altLang="en-US" sz="1200"/>
          </a:p>
        </p:txBody>
      </p:sp>
    </p:spTree>
    <p:extLst>
      <p:ext uri="{BB962C8B-B14F-4D97-AF65-F5344CB8AC3E}">
        <p14:creationId xmlns:p14="http://schemas.microsoft.com/office/powerpoint/2010/main" val="12367322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a:latin typeface="Times New Roman" charset="0"/>
                <a:ea typeface="MS PGothic" charset="-128"/>
              </a:rPr>
              <a:t>c. Other signs and symptoms that can indicate a cardiovascular problem include:</a:t>
            </a:r>
          </a:p>
          <a:p>
            <a:pPr>
              <a:spcBef>
                <a:spcPct val="0"/>
              </a:spcBef>
              <a:spcAft>
                <a:spcPts val="300"/>
              </a:spcAft>
            </a:pPr>
            <a:r>
              <a:rPr lang="en-IN" altLang="en-US">
                <a:latin typeface="Times New Roman" charset="0"/>
                <a:ea typeface="MS PGothic" charset="-128"/>
              </a:rPr>
              <a:t>	i. Issues with circulation</a:t>
            </a:r>
          </a:p>
          <a:p>
            <a:pPr>
              <a:spcBef>
                <a:spcPct val="0"/>
              </a:spcBef>
              <a:spcAft>
                <a:spcPts val="300"/>
              </a:spcAft>
            </a:pPr>
            <a:r>
              <a:rPr lang="en-IN" altLang="en-US">
                <a:latin typeface="Times New Roman" charset="0"/>
                <a:ea typeface="MS PGothic" charset="-128"/>
              </a:rPr>
              <a:t>	ii. Diaphoresis (profound sweating)</a:t>
            </a:r>
          </a:p>
          <a:p>
            <a:pPr>
              <a:spcBef>
                <a:spcPct val="0"/>
              </a:spcBef>
              <a:spcAft>
                <a:spcPts val="300"/>
              </a:spcAft>
            </a:pPr>
            <a:r>
              <a:rPr lang="en-IN" altLang="en-US">
                <a:latin typeface="Times New Roman" charset="0"/>
                <a:ea typeface="MS PGothic" charset="-128"/>
              </a:rPr>
              <a:t>	iii. Pale, cyanotic, or mottled skin</a:t>
            </a:r>
          </a:p>
          <a:p>
            <a:pPr>
              <a:spcBef>
                <a:spcPct val="0"/>
              </a:spcBef>
              <a:spcAft>
                <a:spcPts val="300"/>
              </a:spcAft>
            </a:pPr>
            <a:r>
              <a:rPr lang="en-IN" altLang="en-US">
                <a:latin typeface="Times New Roman" charset="0"/>
                <a:ea typeface="MS PGothic" charset="-128"/>
              </a:rPr>
              <a:t>	iv. Abnormal or decreased breath sounds</a:t>
            </a:r>
          </a:p>
          <a:p>
            <a:pPr>
              <a:spcBef>
                <a:spcPct val="0"/>
              </a:spcBef>
              <a:spcAft>
                <a:spcPts val="300"/>
              </a:spcAft>
            </a:pPr>
            <a:r>
              <a:rPr lang="en-IN" altLang="en-US">
                <a:latin typeface="Times New Roman" charset="0"/>
                <a:ea typeface="MS PGothic" charset="-128"/>
              </a:rPr>
              <a:t>	v. Increased peripheral edema</a:t>
            </a:r>
          </a:p>
          <a:p>
            <a:pPr>
              <a:spcBef>
                <a:spcPct val="0"/>
              </a:spcBef>
              <a:spcAft>
                <a:spcPts val="300"/>
              </a:spcAft>
            </a:pPr>
            <a:r>
              <a:rPr lang="en-IN" altLang="en-US">
                <a:latin typeface="Times New Roman" charset="0"/>
                <a:ea typeface="MS PGothic" charset="-128"/>
              </a:rPr>
              <a:t>d. Obtain baseline vital signs.</a:t>
            </a:r>
          </a:p>
          <a:p>
            <a:pPr>
              <a:spcBef>
                <a:spcPct val="0"/>
              </a:spcBef>
              <a:spcAft>
                <a:spcPts val="300"/>
              </a:spcAft>
            </a:pPr>
            <a:r>
              <a:rPr lang="en-IN" altLang="en-US">
                <a:latin typeface="Times New Roman" charset="0"/>
                <a:ea typeface="MS PGothic" charset="-128"/>
              </a:rPr>
              <a:t>	i. This information will provide you with a primary picture of the severity of your patient’s condition.</a:t>
            </a:r>
          </a:p>
          <a:p>
            <a:pPr>
              <a:spcBef>
                <a:spcPct val="0"/>
              </a:spcBef>
              <a:spcAft>
                <a:spcPts val="300"/>
              </a:spcAft>
            </a:pPr>
            <a:r>
              <a:rPr lang="en-IN" altLang="en-US">
                <a:latin typeface="Times New Roman" charset="0"/>
                <a:ea typeface="MS PGothic" charset="-128"/>
              </a:rPr>
              <a:t>	ii. You can use these findings to measure against in your ongoing assessment of the patient.</a:t>
            </a:r>
          </a:p>
          <a:p>
            <a:pPr>
              <a:spcBef>
                <a:spcPct val="0"/>
              </a:spcBef>
              <a:spcAft>
                <a:spcPts val="300"/>
              </a:spcAft>
            </a:pPr>
            <a:r>
              <a:rPr lang="en-IN" altLang="en-US">
                <a:latin typeface="Times New Roman" charset="0"/>
                <a:ea typeface="MS PGothic" charset="-128"/>
              </a:rPr>
              <a:t>f. Treatment mostly consists of airway, ventilatory, and circulatory support.</a:t>
            </a:r>
          </a:p>
          <a:p>
            <a:pPr>
              <a:spcBef>
                <a:spcPct val="0"/>
              </a:spcBef>
              <a:spcAft>
                <a:spcPts val="300"/>
              </a:spcAft>
            </a:pPr>
            <a:r>
              <a:rPr lang="en-IN" altLang="en-US">
                <a:latin typeface="Times New Roman" charset="0"/>
                <a:ea typeface="MS PGothic" charset="-128"/>
              </a:rPr>
              <a:t>	i. Give oxygen.</a:t>
            </a:r>
          </a:p>
          <a:p>
            <a:pPr>
              <a:spcBef>
                <a:spcPct val="0"/>
              </a:spcBef>
              <a:spcAft>
                <a:spcPts val="300"/>
              </a:spcAft>
            </a:pPr>
            <a:r>
              <a:rPr lang="en-IN" altLang="en-US">
                <a:latin typeface="Times New Roman" charset="0"/>
                <a:ea typeface="MS PGothic" charset="-128"/>
              </a:rPr>
              <a:t>	ii. Continue to evaluate.</a:t>
            </a:r>
          </a:p>
          <a:p>
            <a:pPr>
              <a:spcBef>
                <a:spcPct val="0"/>
              </a:spcBef>
              <a:spcAft>
                <a:spcPts val="300"/>
              </a:spcAft>
            </a:pPr>
            <a:r>
              <a:rPr lang="en-IN" altLang="en-US">
                <a:latin typeface="Times New Roman" charset="0"/>
                <a:ea typeface="MS PGothic" charset="-128"/>
              </a:rPr>
              <a:t>	iii. Cardiac problems can be expected to worsen suddenly, so be prepared.</a:t>
            </a:r>
          </a:p>
          <a:p>
            <a:endParaRPr lang="en-US" altLang="en-US">
              <a:latin typeface="Times New Roman" charset="0"/>
              <a:ea typeface="MS PGothic" charset="-128"/>
            </a:endParaRPr>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AD36593-2E55-C749-A310-3D2461C441B2}" type="slidenum">
              <a:rPr lang="en-US" altLang="en-US" sz="1200"/>
              <a:pPr eaLnBrk="1" hangingPunct="1"/>
              <a:t>32</a:t>
            </a:fld>
            <a:endParaRPr lang="en-US" altLang="en-US" sz="1200"/>
          </a:p>
        </p:txBody>
      </p:sp>
    </p:spTree>
    <p:extLst>
      <p:ext uri="{BB962C8B-B14F-4D97-AF65-F5344CB8AC3E}">
        <p14:creationId xmlns:p14="http://schemas.microsoft.com/office/powerpoint/2010/main" val="2642862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9. Heart failure</a:t>
            </a:r>
          </a:p>
          <a:p>
            <a:pPr marL="457200" indent="-228600">
              <a:spcBef>
                <a:spcPts val="0"/>
              </a:spcBef>
              <a:spcAft>
                <a:spcPts val="300"/>
              </a:spcAft>
              <a:tabLst>
                <a:tab pos="457200" algn="l"/>
              </a:tabLst>
              <a:defRPr/>
            </a:pPr>
            <a:r>
              <a:rPr lang="en-IN" sz="1400" dirty="0" smtClean="0">
                <a:latin typeface="Times New Roman"/>
                <a:ea typeface="Times New Roman"/>
                <a:cs typeface="+mn-cs"/>
              </a:rPr>
              <a:t>	a. The signs and symptoms will differ depending on the extent to which the right and/or left side of the heart is not functioning correctly.</a:t>
            </a:r>
          </a:p>
        </p:txBody>
      </p:sp>
      <p:sp>
        <p:nvSpPr>
          <p:cNvPr id="2293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6B15800-AF89-4442-9BEC-4B51ABDA428B}" type="slidenum">
              <a:rPr lang="en-US" altLang="en-US" sz="1200"/>
              <a:pPr eaLnBrk="1" hangingPunct="1"/>
              <a:t>33</a:t>
            </a:fld>
            <a:endParaRPr lang="en-US" altLang="en-US" sz="1200"/>
          </a:p>
        </p:txBody>
      </p:sp>
    </p:spTree>
    <p:extLst>
      <p:ext uri="{BB962C8B-B14F-4D97-AF65-F5344CB8AC3E}">
        <p14:creationId xmlns:p14="http://schemas.microsoft.com/office/powerpoint/2010/main" val="8630234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b. Right-sided heart failure occurs when the fluid backs up into the body.</a:t>
            </a:r>
          </a:p>
          <a:p>
            <a:pPr marL="685800" indent="-228600">
              <a:spcBef>
                <a:spcPts val="0"/>
              </a:spcBef>
              <a:spcAft>
                <a:spcPts val="300"/>
              </a:spcAft>
              <a:tabLst>
                <a:tab pos="685800" algn="l"/>
              </a:tabLst>
              <a:defRPr/>
            </a:pPr>
            <a:r>
              <a:rPr lang="en-IN" dirty="0" smtClean="0">
                <a:latin typeface="Times New Roman"/>
                <a:ea typeface="Times New Roman"/>
                <a:cs typeface="+mn-cs"/>
              </a:rPr>
              <a:t>	i. You will see jugular vein distention, ascites, and peripheral edema.</a:t>
            </a:r>
          </a:p>
          <a:p>
            <a:pPr marL="685800" indent="-228600">
              <a:spcBef>
                <a:spcPts val="0"/>
              </a:spcBef>
              <a:spcAft>
                <a:spcPts val="300"/>
              </a:spcAft>
              <a:tabLst>
                <a:tab pos="685800" algn="l"/>
              </a:tabLst>
              <a:defRPr/>
            </a:pPr>
            <a:r>
              <a:rPr lang="en-IN" dirty="0" smtClean="0">
                <a:latin typeface="Times New Roman"/>
                <a:ea typeface="Times New Roman"/>
                <a:cs typeface="+mn-cs"/>
              </a:rPr>
              <a:t>	ii. An enlarged liver may also be present, which is determined by palpation.</a:t>
            </a:r>
          </a:p>
          <a:p>
            <a:pPr marL="685800" indent="-228600">
              <a:spcBef>
                <a:spcPts val="0"/>
              </a:spcBef>
              <a:spcAft>
                <a:spcPts val="300"/>
              </a:spcAft>
              <a:tabLst>
                <a:tab pos="685800" algn="l"/>
              </a:tabLst>
              <a:defRPr/>
            </a:pPr>
            <a:r>
              <a:rPr lang="en-IN" dirty="0" smtClean="0">
                <a:latin typeface="Times New Roman"/>
                <a:ea typeface="Times New Roman"/>
                <a:cs typeface="+mn-cs"/>
              </a:rPr>
              <a:t>	iii. Right-sided heart failure is often caused by left-sided heart failure, so it is common to see signs of both.</a:t>
            </a:r>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9331777-51AF-024E-AD5A-A3563E155FC6}" type="slidenum">
              <a:rPr lang="en-US" altLang="en-US" sz="1200"/>
              <a:pPr eaLnBrk="1" hangingPunct="1"/>
              <a:t>34</a:t>
            </a:fld>
            <a:endParaRPr lang="en-US" altLang="en-US" sz="1200"/>
          </a:p>
        </p:txBody>
      </p:sp>
    </p:spTree>
    <p:extLst>
      <p:ext uri="{BB962C8B-B14F-4D97-AF65-F5344CB8AC3E}">
        <p14:creationId xmlns:p14="http://schemas.microsoft.com/office/powerpoint/2010/main" val="7303706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c. With left-sided heart failure, fluid backs up into the lungs.</a:t>
            </a:r>
          </a:p>
          <a:p>
            <a:pPr marL="685800" indent="-228600">
              <a:spcBef>
                <a:spcPts val="0"/>
              </a:spcBef>
              <a:spcAft>
                <a:spcPts val="300"/>
              </a:spcAft>
              <a:tabLst>
                <a:tab pos="685800" algn="l"/>
              </a:tabLst>
              <a:defRPr/>
            </a:pPr>
            <a:r>
              <a:rPr lang="en-IN" dirty="0" smtClean="0">
                <a:latin typeface="Times New Roman"/>
                <a:ea typeface="Times New Roman"/>
                <a:cs typeface="+mn-cs"/>
              </a:rPr>
              <a:t>	i. Causes pulmonary edema</a:t>
            </a:r>
          </a:p>
          <a:p>
            <a:pPr marL="685800" indent="-228600">
              <a:spcBef>
                <a:spcPts val="0"/>
              </a:spcBef>
              <a:spcAft>
                <a:spcPts val="300"/>
              </a:spcAft>
              <a:tabLst>
                <a:tab pos="685800" algn="l"/>
              </a:tabLst>
              <a:defRPr/>
            </a:pPr>
            <a:r>
              <a:rPr lang="en-IN" dirty="0" smtClean="0">
                <a:latin typeface="Times New Roman"/>
                <a:ea typeface="Times New Roman"/>
                <a:cs typeface="+mn-cs"/>
              </a:rPr>
              <a:t>	ii. The patient will have severe shortness of breath and hypoxia with crackles in the lungs.</a:t>
            </a:r>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F842B85-22A0-A74C-A26E-8F3CBBC43927}" type="slidenum">
              <a:rPr lang="en-US" altLang="en-US" sz="1200"/>
              <a:pPr eaLnBrk="1" hangingPunct="1"/>
              <a:t>35</a:t>
            </a:fld>
            <a:endParaRPr lang="en-US" altLang="en-US" sz="1200"/>
          </a:p>
        </p:txBody>
      </p:sp>
    </p:spTree>
    <p:extLst>
      <p:ext uri="{BB962C8B-B14F-4D97-AF65-F5344CB8AC3E}">
        <p14:creationId xmlns:p14="http://schemas.microsoft.com/office/powerpoint/2010/main" val="3226185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a:ln/>
        </p:spPr>
      </p:sp>
      <p:sp>
        <p:nvSpPr>
          <p:cNvPr id="232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a:latin typeface="Times New Roman" charset="0"/>
                <a:ea typeface="MS PGothic" charset="-128"/>
              </a:rPr>
              <a:t>d. Paroxysmal nocturnal dyspnea is a condition that is characterized by a sudden attack of respiratory distress that wakes the person at night when he or she is reclining.</a:t>
            </a:r>
          </a:p>
          <a:p>
            <a:pPr>
              <a:spcBef>
                <a:spcPct val="0"/>
              </a:spcBef>
              <a:spcAft>
                <a:spcPts val="300"/>
              </a:spcAft>
            </a:pPr>
            <a:r>
              <a:rPr lang="en-IN" altLang="en-US">
                <a:latin typeface="Times New Roman" charset="0"/>
                <a:ea typeface="MS PGothic" charset="-128"/>
              </a:rPr>
              <a:t>	i. Caused by fluid accumulation in the lungs</a:t>
            </a:r>
          </a:p>
          <a:p>
            <a:pPr>
              <a:spcBef>
                <a:spcPct val="0"/>
              </a:spcBef>
              <a:spcAft>
                <a:spcPts val="300"/>
              </a:spcAft>
            </a:pPr>
            <a:r>
              <a:rPr lang="en-IN" altLang="en-US">
                <a:latin typeface="Times New Roman" charset="0"/>
                <a:ea typeface="MS PGothic" charset="-128"/>
              </a:rPr>
              <a:t>	ii. Patients report coughing, feeling suffocated, and cold sweats; you will notice tachycardia.</a:t>
            </a:r>
          </a:p>
          <a:p>
            <a:pPr>
              <a:spcBef>
                <a:spcPct val="0"/>
              </a:spcBef>
              <a:spcAft>
                <a:spcPts val="300"/>
              </a:spcAft>
            </a:pPr>
            <a:r>
              <a:rPr lang="en-IN" altLang="en-US">
                <a:latin typeface="Times New Roman" charset="0"/>
                <a:ea typeface="MS PGothic" charset="-128"/>
              </a:rPr>
              <a:t>	iii. If you suspect congestive heart failure, one question you can ask is, “Do you sleep sitting up?”</a:t>
            </a:r>
          </a:p>
          <a:p>
            <a:pPr>
              <a:spcBef>
                <a:spcPct val="0"/>
              </a:spcBef>
              <a:spcAft>
                <a:spcPts val="300"/>
              </a:spcAft>
            </a:pPr>
            <a:r>
              <a:rPr lang="en-IN" altLang="en-US">
                <a:latin typeface="Times New Roman" charset="0"/>
                <a:ea typeface="MS PGothic" charset="-128"/>
              </a:rPr>
              <a:t>e. Treatment should consist of airway, ventilatory, and circulatory support.</a:t>
            </a:r>
          </a:p>
          <a:p>
            <a:pPr>
              <a:spcBef>
                <a:spcPct val="0"/>
              </a:spcBef>
              <a:spcAft>
                <a:spcPts val="300"/>
              </a:spcAft>
            </a:pPr>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232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2ED13B6-9D34-C642-A975-DA7338763AD5}" type="slidenum">
              <a:rPr lang="en-US" altLang="en-US" sz="1200"/>
              <a:pPr eaLnBrk="1" hangingPunct="1"/>
              <a:t>36</a:t>
            </a:fld>
            <a:endParaRPr lang="en-US" altLang="en-US" sz="1200"/>
          </a:p>
        </p:txBody>
      </p:sp>
    </p:spTree>
    <p:extLst>
      <p:ext uri="{BB962C8B-B14F-4D97-AF65-F5344CB8AC3E}">
        <p14:creationId xmlns:p14="http://schemas.microsoft.com/office/powerpoint/2010/main" val="20011439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10. Stroke</a:t>
            </a:r>
          </a:p>
          <a:p>
            <a:pPr marL="457200" indent="-228600">
              <a:spcBef>
                <a:spcPts val="0"/>
              </a:spcBef>
              <a:spcAft>
                <a:spcPts val="300"/>
              </a:spcAft>
              <a:tabLst>
                <a:tab pos="457200" algn="l"/>
              </a:tabLst>
              <a:defRPr/>
            </a:pPr>
            <a:r>
              <a:rPr lang="en-IN" sz="1400" dirty="0" smtClean="0">
                <a:latin typeface="Times New Roman"/>
                <a:ea typeface="Times New Roman"/>
                <a:cs typeface="+mn-cs"/>
              </a:rPr>
              <a:t>	a. Stroke is a leading cause of death in older people.</a:t>
            </a:r>
          </a:p>
          <a:p>
            <a:pPr marL="457200" indent="-228600">
              <a:spcBef>
                <a:spcPts val="0"/>
              </a:spcBef>
              <a:spcAft>
                <a:spcPts val="300"/>
              </a:spcAft>
              <a:tabLst>
                <a:tab pos="457200" algn="l"/>
              </a:tabLst>
              <a:defRPr/>
            </a:pPr>
            <a:r>
              <a:rPr lang="en-IN" sz="1400" dirty="0" smtClean="0">
                <a:latin typeface="Times New Roman"/>
                <a:ea typeface="Times New Roman"/>
                <a:cs typeface="+mn-cs"/>
              </a:rPr>
              <a:t>	b. Preventable risk factors include smoking, hypertension, diabetes, atrial fibrillation, obesity, and a sedentary lifestyle.</a:t>
            </a:r>
          </a:p>
          <a:p>
            <a:pPr marL="457200" indent="-228600">
              <a:spcBef>
                <a:spcPts val="0"/>
              </a:spcBef>
              <a:spcAft>
                <a:spcPts val="300"/>
              </a:spcAft>
              <a:tabLst>
                <a:tab pos="457200" algn="l"/>
              </a:tabLst>
              <a:defRPr/>
            </a:pPr>
            <a:r>
              <a:rPr lang="en-IN" sz="1400" dirty="0" smtClean="0">
                <a:latin typeface="Times New Roman"/>
                <a:ea typeface="Times New Roman"/>
                <a:cs typeface="+mn-cs"/>
              </a:rPr>
              <a:t>	c. Uncontrollable factors include age, race, and gender.</a:t>
            </a:r>
          </a:p>
        </p:txBody>
      </p:sp>
      <p:sp>
        <p:nvSpPr>
          <p:cNvPr id="233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DFA1C83-4D8E-564C-984F-B7E0AB30BA02}" type="slidenum">
              <a:rPr lang="en-US" altLang="en-US" sz="1200"/>
              <a:pPr eaLnBrk="1" hangingPunct="1"/>
              <a:t>37</a:t>
            </a:fld>
            <a:endParaRPr lang="en-US" altLang="en-US" sz="1200"/>
          </a:p>
        </p:txBody>
      </p:sp>
    </p:spTree>
    <p:extLst>
      <p:ext uri="{BB962C8B-B14F-4D97-AF65-F5344CB8AC3E}">
        <p14:creationId xmlns:p14="http://schemas.microsoft.com/office/powerpoint/2010/main" val="1485476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US" dirty="0" smtClean="0">
                <a:latin typeface="Times New Roman"/>
                <a:ea typeface="Times New Roman"/>
                <a:cs typeface="+mn-cs"/>
              </a:rPr>
              <a:t>d. Signs and symptoms include:</a:t>
            </a:r>
          </a:p>
          <a:p>
            <a:pPr marL="685800" indent="-228600">
              <a:spcBef>
                <a:spcPts val="0"/>
              </a:spcBef>
              <a:spcAft>
                <a:spcPts val="300"/>
              </a:spcAft>
              <a:tabLst>
                <a:tab pos="685800" algn="l"/>
              </a:tabLst>
              <a:defRPr/>
            </a:pPr>
            <a:r>
              <a:rPr lang="en-US" dirty="0" smtClean="0">
                <a:latin typeface="Times New Roman"/>
                <a:ea typeface="Times New Roman"/>
                <a:cs typeface="+mn-cs"/>
              </a:rPr>
              <a:t>	i. Acute altered level of consciousness</a:t>
            </a:r>
          </a:p>
          <a:p>
            <a:pPr marL="685800" indent="-228600">
              <a:spcBef>
                <a:spcPts val="0"/>
              </a:spcBef>
              <a:spcAft>
                <a:spcPts val="300"/>
              </a:spcAft>
              <a:tabLst>
                <a:tab pos="685800" algn="l"/>
              </a:tabLst>
              <a:defRPr/>
            </a:pPr>
            <a:r>
              <a:rPr lang="en-US" dirty="0" smtClean="0">
                <a:latin typeface="Times New Roman"/>
                <a:ea typeface="Times New Roman"/>
                <a:cs typeface="+mn-cs"/>
              </a:rPr>
              <a:t>	ii. Numbness, weakness, or paralysis on one side of the body</a:t>
            </a:r>
          </a:p>
          <a:p>
            <a:pPr marL="685800" indent="-228600">
              <a:spcBef>
                <a:spcPts val="0"/>
              </a:spcBef>
              <a:spcAft>
                <a:spcPts val="300"/>
              </a:spcAft>
              <a:tabLst>
                <a:tab pos="685800" algn="l"/>
              </a:tabLst>
              <a:defRPr/>
            </a:pPr>
            <a:r>
              <a:rPr lang="en-US" dirty="0" smtClean="0">
                <a:latin typeface="Times New Roman"/>
                <a:ea typeface="Times New Roman"/>
                <a:cs typeface="+mn-cs"/>
              </a:rPr>
              <a:t>	iii. Slurred speech</a:t>
            </a:r>
          </a:p>
          <a:p>
            <a:pPr marL="685800" indent="-228600">
              <a:spcBef>
                <a:spcPts val="0"/>
              </a:spcBef>
              <a:spcAft>
                <a:spcPts val="300"/>
              </a:spcAft>
              <a:tabLst>
                <a:tab pos="685800" algn="l"/>
              </a:tabLst>
              <a:defRPr/>
            </a:pPr>
            <a:r>
              <a:rPr lang="en-US" dirty="0" smtClean="0">
                <a:latin typeface="Times New Roman"/>
                <a:ea typeface="Times New Roman"/>
                <a:cs typeface="+mn-cs"/>
              </a:rPr>
              <a:t>	iv. Difficulty speaking (aphasia)</a:t>
            </a:r>
          </a:p>
          <a:p>
            <a:pPr marL="685800" indent="-228600">
              <a:spcBef>
                <a:spcPts val="0"/>
              </a:spcBef>
              <a:spcAft>
                <a:spcPts val="300"/>
              </a:spcAft>
              <a:tabLst>
                <a:tab pos="685800" algn="l"/>
              </a:tabLst>
              <a:defRPr/>
            </a:pPr>
            <a:r>
              <a:rPr lang="en-US" dirty="0" smtClean="0">
                <a:latin typeface="Times New Roman"/>
                <a:ea typeface="Times New Roman"/>
                <a:cs typeface="+mn-cs"/>
              </a:rPr>
              <a:t>	v. Visual disturbances</a:t>
            </a:r>
          </a:p>
          <a:p>
            <a:pPr marL="685800" indent="-228600">
              <a:spcBef>
                <a:spcPts val="0"/>
              </a:spcBef>
              <a:spcAft>
                <a:spcPts val="300"/>
              </a:spcAft>
              <a:tabLst>
                <a:tab pos="685800" algn="l"/>
              </a:tabLst>
              <a:defRPr/>
            </a:pPr>
            <a:r>
              <a:rPr lang="en-US" dirty="0" smtClean="0">
                <a:latin typeface="Times New Roman"/>
                <a:ea typeface="Times New Roman"/>
                <a:cs typeface="+mn-cs"/>
              </a:rPr>
              <a:t>	vi. Headache and dizziness</a:t>
            </a:r>
          </a:p>
          <a:p>
            <a:pPr marL="685800" indent="-228600">
              <a:spcBef>
                <a:spcPts val="0"/>
              </a:spcBef>
              <a:spcAft>
                <a:spcPts val="300"/>
              </a:spcAft>
              <a:tabLst>
                <a:tab pos="685800" algn="l"/>
              </a:tabLst>
              <a:defRPr/>
            </a:pPr>
            <a:r>
              <a:rPr lang="en-US" dirty="0" smtClean="0">
                <a:latin typeface="Times New Roman"/>
                <a:ea typeface="Times New Roman"/>
                <a:cs typeface="+mn-cs"/>
              </a:rPr>
              <a:t>	vii. Incontinence</a:t>
            </a:r>
          </a:p>
          <a:p>
            <a:pPr marL="685800" indent="-228600">
              <a:spcBef>
                <a:spcPts val="0"/>
              </a:spcBef>
              <a:spcAft>
                <a:spcPts val="300"/>
              </a:spcAft>
              <a:tabLst>
                <a:tab pos="685800" algn="l"/>
              </a:tabLst>
              <a:defRPr/>
            </a:pPr>
            <a:r>
              <a:rPr lang="en-US" dirty="0" smtClean="0">
                <a:latin typeface="Times New Roman"/>
                <a:ea typeface="Times New Roman"/>
                <a:cs typeface="+mn-cs"/>
              </a:rPr>
              <a:t>	viii. Seizure</a:t>
            </a:r>
          </a:p>
        </p:txBody>
      </p:sp>
      <p:sp>
        <p:nvSpPr>
          <p:cNvPr id="234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40E6CFE-4E2E-634D-B428-83FFEE6E9135}" type="slidenum">
              <a:rPr lang="en-US" altLang="en-US" sz="1200"/>
              <a:pPr eaLnBrk="1" hangingPunct="1"/>
              <a:t>38</a:t>
            </a:fld>
            <a:endParaRPr lang="en-US" altLang="en-US" sz="1200"/>
          </a:p>
        </p:txBody>
      </p:sp>
    </p:spTree>
    <p:extLst>
      <p:ext uri="{BB962C8B-B14F-4D97-AF65-F5344CB8AC3E}">
        <p14:creationId xmlns:p14="http://schemas.microsoft.com/office/powerpoint/2010/main" val="19009793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e. Hemorrhagic strokes, in which a broken blood vessel causes bleeding into the brain, are less common and more likely to be fatal.</a:t>
            </a:r>
          </a:p>
          <a:p>
            <a:pPr indent="-228600">
              <a:spcBef>
                <a:spcPts val="0"/>
              </a:spcBef>
              <a:spcAft>
                <a:spcPts val="300"/>
              </a:spcAft>
              <a:tabLst>
                <a:tab pos="685800" algn="l"/>
              </a:tabLst>
              <a:defRPr/>
            </a:pPr>
            <a:r>
              <a:rPr lang="en-IN" dirty="0" smtClean="0">
                <a:latin typeface="Times New Roman"/>
                <a:ea typeface="Times New Roman"/>
                <a:cs typeface="+mn-cs"/>
              </a:rPr>
              <a:t>f. Ischemic strokes occur when a blood clot blocks the flow of blood to a portion of the brain.</a:t>
            </a:r>
          </a:p>
        </p:txBody>
      </p:sp>
      <p:sp>
        <p:nvSpPr>
          <p:cNvPr id="235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CA6A163-F61E-8745-A0FA-51E9D83D27AB}" type="slidenum">
              <a:rPr lang="en-US" altLang="en-US" sz="1200"/>
              <a:pPr eaLnBrk="1" hangingPunct="1"/>
              <a:t>39</a:t>
            </a:fld>
            <a:endParaRPr lang="en-US" altLang="en-US" sz="1200"/>
          </a:p>
        </p:txBody>
      </p:sp>
    </p:spTree>
    <p:extLst>
      <p:ext uri="{BB962C8B-B14F-4D97-AF65-F5344CB8AC3E}">
        <p14:creationId xmlns:p14="http://schemas.microsoft.com/office/powerpoint/2010/main" val="1646156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2290"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smtClean="0"/>
              <a:t>National EMS Education Standard Competencies </a:t>
            </a:r>
          </a:p>
          <a:p>
            <a:pPr>
              <a:defRPr/>
            </a:pPr>
            <a:endParaRPr lang="en-US" dirty="0" smtClean="0"/>
          </a:p>
          <a:p>
            <a:pPr>
              <a:defRPr/>
            </a:pPr>
            <a:r>
              <a:rPr lang="en-US" dirty="0" smtClean="0"/>
              <a:t>• Changes associated with aging, psychosocial aspects of aging, and age-related assessment and treatment modifications for the major or common geriatric diseases and/or emergencies</a:t>
            </a:r>
          </a:p>
          <a:p>
            <a:pPr marL="171450" indent="-171450">
              <a:buFont typeface="Arial" panose="020B0604020202020204" pitchFamily="34" charset="0"/>
              <a:buChar char="•"/>
              <a:defRPr/>
            </a:pPr>
            <a:r>
              <a:rPr lang="en-US" dirty="0" smtClean="0"/>
              <a:t>Cardiovascular diseases </a:t>
            </a:r>
          </a:p>
          <a:p>
            <a:pPr marL="171450" indent="-171450">
              <a:buFont typeface="Arial" panose="020B0604020202020204" pitchFamily="34" charset="0"/>
              <a:buChar char="•"/>
              <a:defRPr/>
            </a:pPr>
            <a:r>
              <a:rPr lang="en-US" dirty="0" smtClean="0"/>
              <a:t>Respiratory diseases </a:t>
            </a:r>
          </a:p>
          <a:p>
            <a:pPr marL="171450" indent="-171450">
              <a:buFont typeface="Arial" panose="020B0604020202020204" pitchFamily="34" charset="0"/>
              <a:buChar char="•"/>
              <a:defRPr/>
            </a:pPr>
            <a:r>
              <a:rPr lang="en-US" dirty="0" smtClean="0"/>
              <a:t>Neurologic diseases </a:t>
            </a:r>
          </a:p>
          <a:p>
            <a:pPr>
              <a:defRPr/>
            </a:pPr>
            <a:endParaRPr lang="en-US" dirty="0" smtClean="0"/>
          </a:p>
        </p:txBody>
      </p:sp>
      <p:sp>
        <p:nvSpPr>
          <p:cNvPr id="199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97359D8-8125-F94E-BD99-64E40FA991E8}" type="slidenum">
              <a:rPr lang="en-US" altLang="en-US" sz="1200"/>
              <a:pPr eaLnBrk="1" hangingPunct="1"/>
              <a:t>4</a:t>
            </a:fld>
            <a:endParaRPr lang="en-US" altLang="en-US" sz="1200"/>
          </a:p>
        </p:txBody>
      </p:sp>
    </p:spTree>
    <p:extLst>
      <p:ext uri="{BB962C8B-B14F-4D97-AF65-F5344CB8AC3E}">
        <p14:creationId xmlns:p14="http://schemas.microsoft.com/office/powerpoint/2010/main" val="20646383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g. The treatment goal is to salvage as much of the surrounding brain tissue as possible.</a:t>
            </a:r>
          </a:p>
          <a:p>
            <a:pPr indent="-228600">
              <a:spcBef>
                <a:spcPts val="0"/>
              </a:spcBef>
              <a:spcAft>
                <a:spcPts val="300"/>
              </a:spcAft>
              <a:tabLst>
                <a:tab pos="685800" algn="l"/>
              </a:tabLst>
              <a:defRPr/>
            </a:pPr>
            <a:r>
              <a:rPr lang="en-IN" dirty="0" smtClean="0">
                <a:latin typeface="Times New Roman"/>
                <a:ea typeface="Times New Roman"/>
                <a:cs typeface="+mn-cs"/>
              </a:rPr>
              <a:t>h. Determining the onset of the symptoms of stroke is important.</a:t>
            </a:r>
          </a:p>
          <a:p>
            <a:pPr indent="-228600">
              <a:spcBef>
                <a:spcPts val="0"/>
              </a:spcBef>
              <a:spcAft>
                <a:spcPts val="300"/>
              </a:spcAft>
              <a:tabLst>
                <a:tab pos="685800" algn="l"/>
              </a:tabLst>
              <a:defRPr/>
            </a:pPr>
            <a:r>
              <a:rPr lang="en-IN" dirty="0" smtClean="0">
                <a:latin typeface="Times New Roman"/>
                <a:ea typeface="Times New Roman"/>
                <a:cs typeface="+mn-cs"/>
              </a:rPr>
              <a:t>i. If the symptoms occurred within the past few hours, the patient will be a candidate for stroke center therapy.</a:t>
            </a:r>
          </a:p>
          <a:p>
            <a:pPr indent="-228600">
              <a:spcBef>
                <a:spcPts val="0"/>
              </a:spcBef>
              <a:spcAft>
                <a:spcPts val="300"/>
              </a:spcAft>
              <a:tabLst>
                <a:tab pos="685800" algn="l"/>
              </a:tabLst>
              <a:defRPr/>
            </a:pPr>
            <a:r>
              <a:rPr lang="en-IN" dirty="0" smtClean="0">
                <a:latin typeface="Times New Roman"/>
                <a:ea typeface="Times New Roman"/>
                <a:cs typeface="+mn-cs"/>
              </a:rPr>
              <a:t>j. Transient ischemic attack (TIA) can present with the same signs and symptoms as a stroke; always manage the patient as if he or she is having a stroke.</a:t>
            </a:r>
          </a:p>
        </p:txBody>
      </p:sp>
      <p:sp>
        <p:nvSpPr>
          <p:cNvPr id="236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FA4F4A5-0908-2543-8A7C-440A3F184448}" type="slidenum">
              <a:rPr lang="en-US" altLang="en-US" sz="1200"/>
              <a:pPr eaLnBrk="1" hangingPunct="1"/>
              <a:t>40</a:t>
            </a:fld>
            <a:endParaRPr lang="en-US" altLang="en-US" sz="1200"/>
          </a:p>
        </p:txBody>
      </p:sp>
    </p:spTree>
    <p:extLst>
      <p:ext uri="{BB962C8B-B14F-4D97-AF65-F5344CB8AC3E}">
        <p14:creationId xmlns:p14="http://schemas.microsoft.com/office/powerpoint/2010/main" val="9122861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2000" dirty="0" smtClean="0">
                <a:latin typeface="Times New Roman"/>
                <a:ea typeface="Times New Roman"/>
                <a:cs typeface="+mn-cs"/>
              </a:rPr>
              <a:t>VIII. Changes in the Nervous System</a:t>
            </a:r>
          </a:p>
          <a:p>
            <a:pPr>
              <a:spcBef>
                <a:spcPts val="1800"/>
              </a:spcBef>
              <a:spcAft>
                <a:spcPts val="600"/>
              </a:spcAft>
              <a:defRPr/>
            </a:pPr>
            <a:r>
              <a:rPr lang="en-IN" sz="2000" dirty="0" smtClean="0">
                <a:latin typeface="Times New Roman"/>
                <a:ea typeface="Times New Roman"/>
                <a:cs typeface="+mn-cs"/>
              </a:rPr>
              <a:t>A. Anatomy and physiology</a:t>
            </a:r>
          </a:p>
          <a:p>
            <a:pPr>
              <a:spcBef>
                <a:spcPts val="1800"/>
              </a:spcBef>
              <a:spcAft>
                <a:spcPts val="600"/>
              </a:spcAft>
              <a:defRPr/>
            </a:pPr>
            <a:r>
              <a:rPr lang="en-IN" sz="2000" dirty="0" smtClean="0">
                <a:latin typeface="Times New Roman"/>
                <a:ea typeface="Times New Roman"/>
                <a:cs typeface="+mn-cs"/>
              </a:rPr>
              <a:t>	1. Changing in thinking speed, memory, and posture stability are the most common normal findings in older people.</a:t>
            </a:r>
          </a:p>
          <a:p>
            <a:pPr>
              <a:spcBef>
                <a:spcPts val="1800"/>
              </a:spcBef>
              <a:spcAft>
                <a:spcPts val="600"/>
              </a:spcAft>
              <a:defRPr/>
            </a:pPr>
            <a:r>
              <a:rPr lang="en-IN" sz="2000" dirty="0" smtClean="0">
                <a:latin typeface="Times New Roman"/>
                <a:ea typeface="Times New Roman"/>
                <a:cs typeface="+mn-cs"/>
              </a:rPr>
              <a:t>	2. The brain decreases in terms of weight (10% to 20%) and volume as a person ages.</a:t>
            </a:r>
          </a:p>
          <a:p>
            <a:pPr>
              <a:spcBef>
                <a:spcPts val="1800"/>
              </a:spcBef>
              <a:spcAft>
                <a:spcPts val="600"/>
              </a:spcAft>
              <a:defRPr/>
            </a:pPr>
            <a:r>
              <a:rPr lang="en-IN" sz="2000" dirty="0" smtClean="0">
                <a:latin typeface="Times New Roman"/>
                <a:ea typeface="Times New Roman"/>
                <a:cs typeface="+mn-cs"/>
              </a:rPr>
              <a:t>		a. This increases the amount of space in the cranium, thus increasing the change for head injuries.</a:t>
            </a:r>
          </a:p>
          <a:p>
            <a:pPr>
              <a:spcBef>
                <a:spcPts val="1800"/>
              </a:spcBef>
              <a:spcAft>
                <a:spcPts val="600"/>
              </a:spcAft>
              <a:defRPr/>
            </a:pPr>
            <a:r>
              <a:rPr lang="en-IN" sz="2000" dirty="0" smtClean="0">
                <a:latin typeface="Times New Roman"/>
                <a:ea typeface="Times New Roman"/>
                <a:cs typeface="+mn-cs"/>
              </a:rPr>
              <a:t>		b. Head injuries with a minimal mechanism are commonly missed in older patients.</a:t>
            </a:r>
          </a:p>
          <a:p>
            <a:pPr>
              <a:spcBef>
                <a:spcPts val="1800"/>
              </a:spcBef>
              <a:spcAft>
                <a:spcPts val="600"/>
              </a:spcAft>
              <a:defRPr/>
            </a:pPr>
            <a:r>
              <a:rPr lang="en-IN" sz="2000" dirty="0" smtClean="0">
                <a:latin typeface="Times New Roman"/>
                <a:ea typeface="Times New Roman"/>
                <a:cs typeface="+mn-cs"/>
              </a:rPr>
              <a:t>	3. There is a 5% to 50% loss of neurons in older people.</a:t>
            </a:r>
          </a:p>
          <a:p>
            <a:pPr>
              <a:spcBef>
                <a:spcPts val="1800"/>
              </a:spcBef>
              <a:spcAft>
                <a:spcPts val="600"/>
              </a:spcAft>
              <a:defRPr/>
            </a:pPr>
            <a:r>
              <a:rPr lang="en-IN" sz="2000" dirty="0" smtClean="0">
                <a:latin typeface="Times New Roman"/>
                <a:ea typeface="Times New Roman"/>
                <a:cs typeface="+mn-cs"/>
              </a:rPr>
              <a:t>		a. Neurons are responsible for transmission of impulses, so the motor and sensory neural networks slow down with age.</a:t>
            </a:r>
          </a:p>
          <a:p>
            <a:pPr>
              <a:spcBef>
                <a:spcPts val="1800"/>
              </a:spcBef>
              <a:spcAft>
                <a:spcPts val="600"/>
              </a:spcAft>
              <a:defRPr/>
            </a:pPr>
            <a:r>
              <a:rPr lang="en-IN" sz="2000" dirty="0" smtClean="0">
                <a:latin typeface="Times New Roman"/>
                <a:ea typeface="Times New Roman"/>
                <a:cs typeface="+mn-cs"/>
              </a:rPr>
              <a:t>		b. This affects the control of the rate and depth of breathing, heart rate, blood pressure, hunger, thirst, and body temperature.</a:t>
            </a:r>
          </a:p>
          <a:p>
            <a:pPr>
              <a:spcBef>
                <a:spcPts val="1800"/>
              </a:spcBef>
              <a:spcAft>
                <a:spcPts val="600"/>
              </a:spcAft>
              <a:defRPr/>
            </a:pPr>
            <a:r>
              <a:rPr lang="en-IN" sz="2000" dirty="0" smtClean="0">
                <a:latin typeface="Times New Roman"/>
                <a:ea typeface="Times New Roman"/>
                <a:cs typeface="+mn-cs"/>
              </a:rPr>
              <a:t>	4. The performance of most of the sense organs declines with increasing age.</a:t>
            </a:r>
          </a:p>
          <a:p>
            <a:pPr>
              <a:defRPr/>
            </a:pPr>
            <a:endParaRPr lang="en-US" dirty="0">
              <a:cs typeface="+mn-cs"/>
            </a:endParaRPr>
          </a:p>
        </p:txBody>
      </p:sp>
      <p:sp>
        <p:nvSpPr>
          <p:cNvPr id="237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FC6BC3F-5E83-3845-935D-C922385F3161}" type="slidenum">
              <a:rPr lang="en-US" altLang="en-US" sz="1200"/>
              <a:pPr eaLnBrk="1" hangingPunct="1"/>
              <a:t>41</a:t>
            </a:fld>
            <a:endParaRPr lang="en-US" altLang="en-US" sz="1200"/>
          </a:p>
        </p:txBody>
      </p:sp>
    </p:spTree>
    <p:extLst>
      <p:ext uri="{BB962C8B-B14F-4D97-AF65-F5344CB8AC3E}">
        <p14:creationId xmlns:p14="http://schemas.microsoft.com/office/powerpoint/2010/main" val="19082393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5. Vision</a:t>
            </a:r>
          </a:p>
          <a:p>
            <a:pPr marL="457200" indent="-228600">
              <a:spcBef>
                <a:spcPts val="0"/>
              </a:spcBef>
              <a:spcAft>
                <a:spcPts val="300"/>
              </a:spcAft>
              <a:tabLst>
                <a:tab pos="457200" algn="l"/>
              </a:tabLst>
              <a:defRPr/>
            </a:pPr>
            <a:r>
              <a:rPr lang="en-IN" sz="1400" dirty="0" smtClean="0">
                <a:latin typeface="Times New Roman"/>
                <a:ea typeface="Times New Roman"/>
                <a:cs typeface="+mn-cs"/>
              </a:rPr>
              <a:t>	a. Visual acuity, depth perception, and the ability of the eyes to accommodate to light change with age.</a:t>
            </a:r>
          </a:p>
          <a:p>
            <a:pPr marL="457200" indent="-228600">
              <a:spcBef>
                <a:spcPts val="0"/>
              </a:spcBef>
              <a:spcAft>
                <a:spcPts val="300"/>
              </a:spcAft>
              <a:tabLst>
                <a:tab pos="457200" algn="l"/>
              </a:tabLst>
              <a:defRPr/>
            </a:pPr>
            <a:r>
              <a:rPr lang="en-IN" sz="1400" dirty="0" smtClean="0">
                <a:latin typeface="Times New Roman"/>
                <a:ea typeface="Times New Roman"/>
                <a:cs typeface="+mn-cs"/>
              </a:rPr>
              <a:t>	b. Cataracts, clouding of the lenses or their surrounding membranes, interfere with vision and make it difficult to distinguish colors and see clearly.</a:t>
            </a:r>
          </a:p>
          <a:p>
            <a:pPr marL="457200" indent="-228600">
              <a:spcBef>
                <a:spcPts val="0"/>
              </a:spcBef>
              <a:spcAft>
                <a:spcPts val="300"/>
              </a:spcAft>
              <a:tabLst>
                <a:tab pos="457200" algn="l"/>
              </a:tabLst>
              <a:defRPr/>
            </a:pPr>
            <a:r>
              <a:rPr lang="en-IN" sz="1400" dirty="0" smtClean="0">
                <a:latin typeface="Times New Roman"/>
                <a:ea typeface="Times New Roman"/>
                <a:cs typeface="+mn-cs"/>
              </a:rPr>
              <a:t>	c. Decreased tear production leads to drier eyes.</a:t>
            </a:r>
          </a:p>
          <a:p>
            <a:pPr>
              <a:defRPr/>
            </a:pPr>
            <a:endParaRPr lang="en-US" dirty="0">
              <a:cs typeface="+mn-cs"/>
            </a:endParaRPr>
          </a:p>
        </p:txBody>
      </p:sp>
      <p:sp>
        <p:nvSpPr>
          <p:cNvPr id="238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B465B64-1CE6-684D-9FFF-679458414CCD}" type="slidenum">
              <a:rPr lang="en-US" altLang="en-US" sz="1200"/>
              <a:pPr eaLnBrk="1" hangingPunct="1"/>
              <a:t>42</a:t>
            </a:fld>
            <a:endParaRPr lang="en-US" altLang="en-US" sz="1200"/>
          </a:p>
        </p:txBody>
      </p:sp>
    </p:spTree>
    <p:extLst>
      <p:ext uri="{BB962C8B-B14F-4D97-AF65-F5344CB8AC3E}">
        <p14:creationId xmlns:p14="http://schemas.microsoft.com/office/powerpoint/2010/main" val="12587610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d. Older people develop an inability to differentiate colors and have decreased night vision. </a:t>
            </a:r>
          </a:p>
          <a:p>
            <a:pPr indent="-228600">
              <a:spcBef>
                <a:spcPts val="0"/>
              </a:spcBef>
              <a:spcAft>
                <a:spcPts val="300"/>
              </a:spcAft>
              <a:tabLst>
                <a:tab pos="685800" algn="l"/>
              </a:tabLst>
              <a:defRPr/>
            </a:pPr>
            <a:r>
              <a:rPr lang="en-IN" dirty="0" smtClean="0">
                <a:latin typeface="Times New Roman"/>
                <a:ea typeface="Times New Roman"/>
                <a:cs typeface="+mn-cs"/>
              </a:rPr>
              <a:t>e. The inability to see up close is called presbyopia and it is caused by a loss of elasticity of the crystalline lens.</a:t>
            </a:r>
          </a:p>
          <a:p>
            <a:pPr indent="-228600">
              <a:spcBef>
                <a:spcPts val="0"/>
              </a:spcBef>
              <a:spcAft>
                <a:spcPts val="300"/>
              </a:spcAft>
              <a:tabLst>
                <a:tab pos="685800" algn="l"/>
              </a:tabLst>
              <a:defRPr/>
            </a:pPr>
            <a:r>
              <a:rPr lang="en-IN" dirty="0" smtClean="0">
                <a:latin typeface="Times New Roman"/>
                <a:ea typeface="Times New Roman"/>
                <a:cs typeface="+mn-cs"/>
              </a:rPr>
              <a:t>f. A number of other disease processes plague the vision of older adults, including:</a:t>
            </a:r>
          </a:p>
          <a:p>
            <a:pPr marL="685800" indent="-228600">
              <a:spcBef>
                <a:spcPts val="0"/>
              </a:spcBef>
              <a:spcAft>
                <a:spcPts val="300"/>
              </a:spcAft>
              <a:tabLst>
                <a:tab pos="685800" algn="l"/>
              </a:tabLst>
              <a:defRPr/>
            </a:pPr>
            <a:r>
              <a:rPr lang="en-IN" dirty="0" smtClean="0">
                <a:latin typeface="Times New Roman"/>
                <a:ea typeface="Times New Roman"/>
                <a:cs typeface="+mn-cs"/>
              </a:rPr>
              <a:t>	i. Glaucoma</a:t>
            </a:r>
          </a:p>
          <a:p>
            <a:pPr marL="685800" indent="-228600">
              <a:spcBef>
                <a:spcPts val="0"/>
              </a:spcBef>
              <a:spcAft>
                <a:spcPts val="300"/>
              </a:spcAft>
              <a:tabLst>
                <a:tab pos="685800" algn="l"/>
              </a:tabLst>
              <a:defRPr/>
            </a:pPr>
            <a:r>
              <a:rPr lang="en-IN" dirty="0" smtClean="0">
                <a:latin typeface="Times New Roman"/>
                <a:ea typeface="Times New Roman"/>
                <a:cs typeface="+mn-cs"/>
              </a:rPr>
              <a:t>	ii. Macular degeneration</a:t>
            </a:r>
          </a:p>
          <a:p>
            <a:pPr marL="685800" indent="-228600">
              <a:spcBef>
                <a:spcPts val="0"/>
              </a:spcBef>
              <a:spcAft>
                <a:spcPts val="300"/>
              </a:spcAft>
              <a:tabLst>
                <a:tab pos="685800" algn="l"/>
              </a:tabLst>
              <a:defRPr/>
            </a:pPr>
            <a:r>
              <a:rPr lang="en-IN" dirty="0" smtClean="0">
                <a:latin typeface="Times New Roman"/>
                <a:ea typeface="Times New Roman"/>
                <a:cs typeface="+mn-cs"/>
              </a:rPr>
              <a:t>	iii. Retinal detachment</a:t>
            </a:r>
          </a:p>
          <a:p>
            <a:pPr>
              <a:defRPr/>
            </a:pPr>
            <a:endParaRPr lang="en-US" dirty="0">
              <a:cs typeface="+mn-cs"/>
            </a:endParaRPr>
          </a:p>
        </p:txBody>
      </p:sp>
      <p:sp>
        <p:nvSpPr>
          <p:cNvPr id="2396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72BB1E4-4419-D847-BB5C-6D2386EE960A}" type="slidenum">
              <a:rPr lang="en-US" altLang="en-US" sz="1200"/>
              <a:pPr eaLnBrk="1" hangingPunct="1"/>
              <a:t>43</a:t>
            </a:fld>
            <a:endParaRPr lang="en-US" altLang="en-US" sz="1200"/>
          </a:p>
        </p:txBody>
      </p:sp>
    </p:spTree>
    <p:extLst>
      <p:ext uri="{BB962C8B-B14F-4D97-AF65-F5344CB8AC3E}">
        <p14:creationId xmlns:p14="http://schemas.microsoft.com/office/powerpoint/2010/main" val="11360817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6. Hearing</a:t>
            </a:r>
          </a:p>
          <a:p>
            <a:pPr marL="457200" indent="-228600">
              <a:spcBef>
                <a:spcPts val="0"/>
              </a:spcBef>
              <a:spcAft>
                <a:spcPts val="300"/>
              </a:spcAft>
              <a:tabLst>
                <a:tab pos="457200" algn="l"/>
              </a:tabLst>
              <a:defRPr/>
            </a:pPr>
            <a:r>
              <a:rPr lang="en-IN" sz="1400" dirty="0" smtClean="0">
                <a:latin typeface="Times New Roman"/>
                <a:ea typeface="Times New Roman"/>
                <a:cs typeface="+mn-cs"/>
              </a:rPr>
              <a:t>	a. Typical hearing problems cause changes in the inner ear and make hearing high-frequency sounds difficult.</a:t>
            </a:r>
          </a:p>
          <a:p>
            <a:pPr marL="457200" indent="-228600">
              <a:spcBef>
                <a:spcPts val="0"/>
              </a:spcBef>
              <a:spcAft>
                <a:spcPts val="300"/>
              </a:spcAft>
              <a:tabLst>
                <a:tab pos="457200" algn="l"/>
              </a:tabLst>
              <a:defRPr/>
            </a:pPr>
            <a:r>
              <a:rPr lang="en-IN" sz="1400" dirty="0" smtClean="0">
                <a:latin typeface="Times New Roman"/>
                <a:ea typeface="Times New Roman"/>
                <a:cs typeface="+mn-cs"/>
              </a:rPr>
              <a:t>	b. Changes in the ear can also cause problems with balance and make falls more likely.</a:t>
            </a:r>
          </a:p>
          <a:p>
            <a:pPr marL="457200" indent="-228600">
              <a:spcBef>
                <a:spcPts val="0"/>
              </a:spcBef>
              <a:spcAft>
                <a:spcPts val="300"/>
              </a:spcAft>
              <a:tabLst>
                <a:tab pos="457200" algn="l"/>
              </a:tabLst>
              <a:defRPr/>
            </a:pPr>
            <a:r>
              <a:rPr lang="en-IN" sz="1400" dirty="0" smtClean="0">
                <a:latin typeface="Times New Roman"/>
                <a:ea typeface="Times New Roman"/>
                <a:cs typeface="+mn-cs"/>
              </a:rPr>
              <a:t>	c. Presbycusis is a gradual hearing loss that occurs as we age.</a:t>
            </a:r>
          </a:p>
          <a:p>
            <a:pPr marL="457200" indent="-228600">
              <a:spcBef>
                <a:spcPts val="0"/>
              </a:spcBef>
              <a:spcAft>
                <a:spcPts val="300"/>
              </a:spcAft>
              <a:tabLst>
                <a:tab pos="457200" algn="l"/>
              </a:tabLst>
              <a:defRPr/>
            </a:pPr>
            <a:r>
              <a:rPr lang="en-IN" sz="1400" dirty="0" smtClean="0">
                <a:latin typeface="Times New Roman"/>
                <a:ea typeface="Times New Roman"/>
                <a:cs typeface="+mn-cs"/>
              </a:rPr>
              <a:t>	d. Heredity and long-term exposure to loud noises are the main factors that contribute to hearing loss.</a:t>
            </a:r>
          </a:p>
          <a:p>
            <a:pPr marL="457200" indent="-228600">
              <a:spcBef>
                <a:spcPts val="0"/>
              </a:spcBef>
              <a:spcAft>
                <a:spcPts val="300"/>
              </a:spcAft>
              <a:tabLst>
                <a:tab pos="457200" algn="l"/>
              </a:tabLst>
              <a:defRPr/>
            </a:pPr>
            <a:r>
              <a:rPr lang="en-IN" sz="1400" dirty="0" smtClean="0">
                <a:latin typeface="Times New Roman"/>
                <a:ea typeface="Times New Roman"/>
                <a:cs typeface="+mn-cs"/>
              </a:rPr>
              <a:t>	e. When assessing your patient, check for the use of hearing aids.</a:t>
            </a:r>
          </a:p>
        </p:txBody>
      </p:sp>
      <p:sp>
        <p:nvSpPr>
          <p:cNvPr id="240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F30704C-B506-2040-BD06-36D46D753657}" type="slidenum">
              <a:rPr lang="en-US" altLang="en-US" sz="1200"/>
              <a:pPr eaLnBrk="1" hangingPunct="1"/>
              <a:t>44</a:t>
            </a:fld>
            <a:endParaRPr lang="en-US" altLang="en-US" sz="1200"/>
          </a:p>
        </p:txBody>
      </p:sp>
    </p:spTree>
    <p:extLst>
      <p:ext uri="{BB962C8B-B14F-4D97-AF65-F5344CB8AC3E}">
        <p14:creationId xmlns:p14="http://schemas.microsoft.com/office/powerpoint/2010/main" val="8492029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7. Taste</a:t>
            </a:r>
          </a:p>
          <a:p>
            <a:pPr marL="457200" indent="-228600">
              <a:spcBef>
                <a:spcPts val="0"/>
              </a:spcBef>
              <a:spcAft>
                <a:spcPts val="300"/>
              </a:spcAft>
              <a:tabLst>
                <a:tab pos="457200" algn="l"/>
              </a:tabLst>
              <a:defRPr/>
            </a:pPr>
            <a:r>
              <a:rPr lang="en-IN" sz="1400" dirty="0" smtClean="0">
                <a:latin typeface="Times New Roman"/>
                <a:ea typeface="Times New Roman"/>
                <a:cs typeface="+mn-cs"/>
              </a:rPr>
              <a:t>	a. The sense of taste can be diminished because of a decrease in the number of taste buds.</a:t>
            </a:r>
          </a:p>
          <a:p>
            <a:pPr marL="457200" indent="-228600">
              <a:spcBef>
                <a:spcPts val="0"/>
              </a:spcBef>
              <a:spcAft>
                <a:spcPts val="300"/>
              </a:spcAft>
              <a:tabLst>
                <a:tab pos="457200" algn="l"/>
              </a:tabLst>
              <a:defRPr/>
            </a:pPr>
            <a:r>
              <a:rPr lang="en-IN" sz="1400" dirty="0" smtClean="0">
                <a:latin typeface="Times New Roman"/>
                <a:ea typeface="Times New Roman"/>
                <a:cs typeface="+mn-cs"/>
              </a:rPr>
              <a:t>	b. The negative result might be lessened interest in eating, which can lead to:</a:t>
            </a:r>
          </a:p>
          <a:p>
            <a:pPr marL="457200" indent="-228600">
              <a:spcBef>
                <a:spcPts val="0"/>
              </a:spcBef>
              <a:spcAft>
                <a:spcPts val="300"/>
              </a:spcAft>
              <a:tabLst>
                <a:tab pos="457200" algn="l"/>
              </a:tabLst>
              <a:defRPr/>
            </a:pPr>
            <a:r>
              <a:rPr lang="en-IN" sz="1400" dirty="0" smtClean="0">
                <a:latin typeface="Times New Roman"/>
                <a:ea typeface="Times New Roman"/>
                <a:cs typeface="+mn-cs"/>
              </a:rPr>
              <a:t>		i. Weight loss</a:t>
            </a:r>
          </a:p>
          <a:p>
            <a:pPr marL="457200" indent="-228600">
              <a:spcBef>
                <a:spcPts val="0"/>
              </a:spcBef>
              <a:spcAft>
                <a:spcPts val="300"/>
              </a:spcAft>
              <a:tabLst>
                <a:tab pos="457200" algn="l"/>
              </a:tabLst>
              <a:defRPr/>
            </a:pPr>
            <a:r>
              <a:rPr lang="en-IN" sz="1400" dirty="0" smtClean="0">
                <a:latin typeface="Times New Roman"/>
                <a:ea typeface="Times New Roman"/>
                <a:cs typeface="+mn-cs"/>
              </a:rPr>
              <a:t>		ii. Malnutrition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Complaints of fatigue</a:t>
            </a:r>
          </a:p>
          <a:p>
            <a:pPr>
              <a:defRPr/>
            </a:pPr>
            <a:endParaRPr lang="en-US" dirty="0">
              <a:cs typeface="+mn-cs"/>
            </a:endParaRPr>
          </a:p>
        </p:txBody>
      </p:sp>
      <p:sp>
        <p:nvSpPr>
          <p:cNvPr id="241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22CB8BD-7BCB-7D49-888E-666FF60A6EF1}" type="slidenum">
              <a:rPr lang="en-US" altLang="en-US" sz="1200"/>
              <a:pPr eaLnBrk="1" hangingPunct="1"/>
              <a:t>45</a:t>
            </a:fld>
            <a:endParaRPr lang="en-US" altLang="en-US" sz="1200"/>
          </a:p>
        </p:txBody>
      </p:sp>
    </p:spTree>
    <p:extLst>
      <p:ext uri="{BB962C8B-B14F-4D97-AF65-F5344CB8AC3E}">
        <p14:creationId xmlns:p14="http://schemas.microsoft.com/office/powerpoint/2010/main" val="3770408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8. Touch</a:t>
            </a:r>
          </a:p>
          <a:p>
            <a:pPr marL="457200" indent="-228600">
              <a:spcBef>
                <a:spcPts val="0"/>
              </a:spcBef>
              <a:spcAft>
                <a:spcPts val="300"/>
              </a:spcAft>
              <a:tabLst>
                <a:tab pos="457200" algn="l"/>
              </a:tabLst>
              <a:defRPr/>
            </a:pPr>
            <a:r>
              <a:rPr lang="en-IN" sz="1400" dirty="0" smtClean="0">
                <a:latin typeface="Times New Roman"/>
                <a:ea typeface="Times New Roman"/>
                <a:cs typeface="+mn-cs"/>
              </a:rPr>
              <a:t>	a. An older person may have a decreased sense of touch and pain perception from the loss of the end nerve fibers.</a:t>
            </a:r>
          </a:p>
          <a:p>
            <a:pPr marL="457200" indent="-228600">
              <a:spcBef>
                <a:spcPts val="0"/>
              </a:spcBef>
              <a:spcAft>
                <a:spcPts val="300"/>
              </a:spcAft>
              <a:tabLst>
                <a:tab pos="457200" algn="l"/>
              </a:tabLst>
              <a:defRPr/>
            </a:pPr>
            <a:r>
              <a:rPr lang="en-IN" sz="1400" dirty="0" smtClean="0">
                <a:latin typeface="Times New Roman"/>
                <a:ea typeface="Times New Roman"/>
                <a:cs typeface="+mn-cs"/>
              </a:rPr>
              <a:t>	b. This loss can create situations in which an older person may be injured and not know it.</a:t>
            </a:r>
          </a:p>
          <a:p>
            <a:pPr marL="457200" indent="-228600">
              <a:spcBef>
                <a:spcPts val="0"/>
              </a:spcBef>
              <a:spcAft>
                <a:spcPts val="300"/>
              </a:spcAft>
              <a:tabLst>
                <a:tab pos="457200" algn="l"/>
              </a:tabLst>
              <a:defRPr/>
            </a:pPr>
            <a:r>
              <a:rPr lang="en-IN" sz="1400" dirty="0" smtClean="0">
                <a:latin typeface="Times New Roman"/>
                <a:ea typeface="Times New Roman"/>
                <a:cs typeface="+mn-cs"/>
              </a:rPr>
              <a:t>		i. Specifically, there is a decreased sensation of hot and cold.</a:t>
            </a:r>
          </a:p>
        </p:txBody>
      </p:sp>
      <p:sp>
        <p:nvSpPr>
          <p:cNvPr id="242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57ED318-B5D8-5048-A0DD-83D148B62732}" type="slidenum">
              <a:rPr lang="en-US" altLang="en-US" sz="1200"/>
              <a:pPr eaLnBrk="1" hangingPunct="1"/>
              <a:t>46</a:t>
            </a:fld>
            <a:endParaRPr lang="en-US" altLang="en-US" sz="1200"/>
          </a:p>
        </p:txBody>
      </p:sp>
    </p:spTree>
    <p:extLst>
      <p:ext uri="{BB962C8B-B14F-4D97-AF65-F5344CB8AC3E}">
        <p14:creationId xmlns:p14="http://schemas.microsoft.com/office/powerpoint/2010/main" val="18484543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sz="1400" dirty="0" smtClean="0">
                <a:latin typeface="Times New Roman"/>
                <a:ea typeface="Times New Roman"/>
                <a:cs typeface="+mn-cs"/>
              </a:rPr>
              <a:t>B. Pathophysiology</a:t>
            </a:r>
          </a:p>
          <a:p>
            <a:pPr marL="228600" indent="-228600">
              <a:spcBef>
                <a:spcPts val="600"/>
              </a:spcBef>
              <a:spcAft>
                <a:spcPts val="600"/>
              </a:spcAft>
              <a:tabLst>
                <a:tab pos="228600" algn="l"/>
              </a:tabLst>
              <a:defRPr/>
            </a:pPr>
            <a:r>
              <a:rPr lang="en-IN" sz="1400" dirty="0" smtClean="0">
                <a:latin typeface="Times New Roman"/>
                <a:ea typeface="Times New Roman"/>
                <a:cs typeface="+mn-cs"/>
              </a:rPr>
              <a:t>	1. Dementia</a:t>
            </a:r>
          </a:p>
          <a:p>
            <a:pPr marL="228600" indent="-228600">
              <a:spcBef>
                <a:spcPts val="600"/>
              </a:spcBef>
              <a:spcAft>
                <a:spcPts val="600"/>
              </a:spcAft>
              <a:tabLst>
                <a:tab pos="228600" algn="l"/>
              </a:tabLst>
              <a:defRPr/>
            </a:pPr>
            <a:r>
              <a:rPr lang="en-IN" sz="1400" dirty="0" smtClean="0">
                <a:latin typeface="Times New Roman"/>
                <a:ea typeface="Times New Roman"/>
                <a:cs typeface="+mn-cs"/>
              </a:rPr>
              <a:t>		a. Dementia is the slow onset of progressive disorientation, shortened attention span, and loss of cognitive function.</a:t>
            </a:r>
          </a:p>
          <a:p>
            <a:pPr marL="228600" indent="-228600">
              <a:spcBef>
                <a:spcPts val="600"/>
              </a:spcBef>
              <a:spcAft>
                <a:spcPts val="600"/>
              </a:spcAft>
              <a:tabLst>
                <a:tab pos="228600" algn="l"/>
              </a:tabLst>
              <a:defRPr/>
            </a:pPr>
            <a:r>
              <a:rPr lang="en-IN" sz="1400" dirty="0" smtClean="0">
                <a:latin typeface="Times New Roman"/>
                <a:ea typeface="Times New Roman"/>
                <a:cs typeface="+mn-cs"/>
              </a:rPr>
              <a:t>		b. It is a chronic, generally irreversible condition that causes a progressive loss of cognitive abilities, psychomotor skills, and social skills.</a:t>
            </a:r>
          </a:p>
        </p:txBody>
      </p:sp>
      <p:sp>
        <p:nvSpPr>
          <p:cNvPr id="243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2546A46-CEBC-7248-A92F-E64BD3498AEC}" type="slidenum">
              <a:rPr lang="en-US" altLang="en-US" sz="1200"/>
              <a:pPr eaLnBrk="1" hangingPunct="1"/>
              <a:t>47</a:t>
            </a:fld>
            <a:endParaRPr lang="en-US" altLang="en-US" sz="1200"/>
          </a:p>
        </p:txBody>
      </p:sp>
    </p:spTree>
    <p:extLst>
      <p:ext uri="{BB962C8B-B14F-4D97-AF65-F5344CB8AC3E}">
        <p14:creationId xmlns:p14="http://schemas.microsoft.com/office/powerpoint/2010/main" val="14738733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244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a:latin typeface="Times New Roman" charset="0"/>
                <a:ea typeface="MS PGothic" charset="-128"/>
              </a:rPr>
              <a:t>c. Dementia is the result of many neurologic diseases and may be caused by:</a:t>
            </a:r>
          </a:p>
          <a:p>
            <a:pPr>
              <a:spcBef>
                <a:spcPct val="0"/>
              </a:spcBef>
              <a:spcAft>
                <a:spcPts val="300"/>
              </a:spcAft>
            </a:pPr>
            <a:r>
              <a:rPr lang="en-IN" altLang="en-US">
                <a:latin typeface="Times New Roman" charset="0"/>
                <a:ea typeface="MS PGothic" charset="-128"/>
              </a:rPr>
              <a:t>	i. Alzheimer disease</a:t>
            </a:r>
          </a:p>
          <a:p>
            <a:pPr>
              <a:spcBef>
                <a:spcPct val="0"/>
              </a:spcBef>
              <a:spcAft>
                <a:spcPts val="300"/>
              </a:spcAft>
            </a:pPr>
            <a:r>
              <a:rPr lang="en-IN" altLang="en-US">
                <a:latin typeface="Times New Roman" charset="0"/>
                <a:ea typeface="MS PGothic" charset="-128"/>
              </a:rPr>
              <a:t>	ii. Parkinson disease</a:t>
            </a:r>
          </a:p>
          <a:p>
            <a:pPr>
              <a:spcBef>
                <a:spcPct val="0"/>
              </a:spcBef>
              <a:spcAft>
                <a:spcPts val="300"/>
              </a:spcAft>
            </a:pPr>
            <a:r>
              <a:rPr lang="en-IN" altLang="en-US">
                <a:latin typeface="Times New Roman" charset="0"/>
                <a:ea typeface="MS PGothic" charset="-128"/>
              </a:rPr>
              <a:t>	iii. Cerebrovascular accidents</a:t>
            </a:r>
          </a:p>
          <a:p>
            <a:pPr>
              <a:spcBef>
                <a:spcPct val="0"/>
              </a:spcBef>
              <a:spcAft>
                <a:spcPts val="300"/>
              </a:spcAft>
            </a:pPr>
            <a:r>
              <a:rPr lang="en-IN" altLang="en-US">
                <a:latin typeface="Times New Roman" charset="0"/>
                <a:ea typeface="MS PGothic" charset="-128"/>
              </a:rPr>
              <a:t>	iv. Genetic factors</a:t>
            </a:r>
          </a:p>
          <a:p>
            <a:pPr>
              <a:spcBef>
                <a:spcPct val="0"/>
              </a:spcBef>
              <a:spcAft>
                <a:spcPts val="300"/>
              </a:spcAft>
            </a:pPr>
            <a:r>
              <a:rPr lang="en-IN" altLang="en-US">
                <a:latin typeface="Times New Roman" charset="0"/>
                <a:ea typeface="MS PGothic" charset="-128"/>
              </a:rPr>
              <a:t>d. Determine the patient’s normal mental status by questioning family members or friends; evaluate history, risk factors, and current medications.</a:t>
            </a:r>
          </a:p>
        </p:txBody>
      </p:sp>
      <p:sp>
        <p:nvSpPr>
          <p:cNvPr id="244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D7C7105-86B1-B44B-A025-8A3A9DCDFE07}" type="slidenum">
              <a:rPr lang="en-US" altLang="en-US" sz="1200"/>
              <a:pPr eaLnBrk="1" hangingPunct="1"/>
              <a:t>48</a:t>
            </a:fld>
            <a:endParaRPr lang="en-US" altLang="en-US" sz="1200"/>
          </a:p>
        </p:txBody>
      </p:sp>
    </p:spTree>
    <p:extLst>
      <p:ext uri="{BB962C8B-B14F-4D97-AF65-F5344CB8AC3E}">
        <p14:creationId xmlns:p14="http://schemas.microsoft.com/office/powerpoint/2010/main" val="1658446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e. On assessment, the patient might exhibit loss of cognitive function.</a:t>
            </a:r>
          </a:p>
          <a:p>
            <a:pPr marL="685800" indent="-228600">
              <a:spcBef>
                <a:spcPts val="0"/>
              </a:spcBef>
              <a:spcAft>
                <a:spcPts val="300"/>
              </a:spcAft>
              <a:tabLst>
                <a:tab pos="685800" algn="l"/>
              </a:tabLst>
              <a:defRPr/>
            </a:pPr>
            <a:r>
              <a:rPr lang="en-IN" dirty="0" smtClean="0">
                <a:latin typeface="Times New Roman"/>
                <a:ea typeface="Times New Roman"/>
                <a:cs typeface="+mn-cs"/>
              </a:rPr>
              <a:t>	i. Patients may have short- and long-term memory problems and a decreased attention span, or they may be unable to perform their daily routines.</a:t>
            </a:r>
          </a:p>
          <a:p>
            <a:pPr marL="685800" indent="-228600">
              <a:spcBef>
                <a:spcPts val="0"/>
              </a:spcBef>
              <a:spcAft>
                <a:spcPts val="300"/>
              </a:spcAft>
              <a:tabLst>
                <a:tab pos="685800" algn="l"/>
              </a:tabLst>
              <a:defRPr/>
            </a:pPr>
            <a:r>
              <a:rPr lang="en-IN" dirty="0" smtClean="0">
                <a:latin typeface="Times New Roman"/>
                <a:ea typeface="Times New Roman"/>
                <a:cs typeface="+mn-cs"/>
              </a:rPr>
              <a:t>	ii. They also may show a decreased ability to communicate and appear confused.</a:t>
            </a:r>
          </a:p>
          <a:p>
            <a:pPr indent="-228600">
              <a:spcBef>
                <a:spcPts val="0"/>
              </a:spcBef>
              <a:spcAft>
                <a:spcPts val="300"/>
              </a:spcAft>
              <a:tabLst>
                <a:tab pos="685800" algn="l"/>
              </a:tabLst>
              <a:defRPr/>
            </a:pPr>
            <a:r>
              <a:rPr lang="en-IN" dirty="0" smtClean="0">
                <a:latin typeface="Times New Roman"/>
                <a:ea typeface="Times New Roman"/>
                <a:cs typeface="+mn-cs"/>
              </a:rPr>
              <a:t>f. Other aspects of dementia can complicate your ability to assess and manage the patient.</a:t>
            </a:r>
          </a:p>
          <a:p>
            <a:pPr marL="685800" indent="-228600">
              <a:spcBef>
                <a:spcPts val="0"/>
              </a:spcBef>
              <a:spcAft>
                <a:spcPts val="300"/>
              </a:spcAft>
              <a:tabLst>
                <a:tab pos="685800" algn="l"/>
              </a:tabLst>
              <a:defRPr/>
            </a:pPr>
            <a:r>
              <a:rPr lang="en-IN" dirty="0" smtClean="0">
                <a:latin typeface="Times New Roman"/>
                <a:ea typeface="Times New Roman"/>
                <a:cs typeface="+mn-cs"/>
              </a:rPr>
              <a:t>	i. Sometimes patients are not only confused, but angry as well.</a:t>
            </a:r>
          </a:p>
          <a:p>
            <a:pPr marL="685800" indent="-228600">
              <a:spcBef>
                <a:spcPts val="0"/>
              </a:spcBef>
              <a:spcAft>
                <a:spcPts val="300"/>
              </a:spcAft>
              <a:tabLst>
                <a:tab pos="685800" algn="l"/>
              </a:tabLst>
              <a:defRPr/>
            </a:pPr>
            <a:r>
              <a:rPr lang="en-IN" dirty="0" smtClean="0">
                <a:latin typeface="Times New Roman"/>
                <a:ea typeface="Times New Roman"/>
                <a:cs typeface="+mn-cs"/>
              </a:rPr>
              <a:t>	ii. They will have impaired judgment.</a:t>
            </a:r>
          </a:p>
          <a:p>
            <a:pPr marL="685800" indent="-228600">
              <a:spcBef>
                <a:spcPts val="0"/>
              </a:spcBef>
              <a:spcAft>
                <a:spcPts val="300"/>
              </a:spcAft>
              <a:tabLst>
                <a:tab pos="685800" algn="l"/>
              </a:tabLst>
              <a:defRPr/>
            </a:pPr>
            <a:r>
              <a:rPr lang="en-IN" dirty="0" smtClean="0">
                <a:latin typeface="Times New Roman"/>
                <a:ea typeface="Times New Roman"/>
                <a:cs typeface="+mn-cs"/>
              </a:rPr>
              <a:t>	iii. They may be unable to vocalize areas of pain and current symptoms.</a:t>
            </a:r>
          </a:p>
          <a:p>
            <a:pPr marL="685800" indent="-228600">
              <a:spcBef>
                <a:spcPts val="0"/>
              </a:spcBef>
              <a:spcAft>
                <a:spcPts val="300"/>
              </a:spcAft>
              <a:tabLst>
                <a:tab pos="685800" algn="l"/>
              </a:tabLst>
              <a:defRPr/>
            </a:pPr>
            <a:r>
              <a:rPr lang="en-IN" dirty="0" smtClean="0">
                <a:latin typeface="Times New Roman"/>
                <a:ea typeface="Times New Roman"/>
                <a:cs typeface="+mn-cs"/>
              </a:rPr>
              <a:t>	iv. They may be unable to follow commands.</a:t>
            </a:r>
          </a:p>
          <a:p>
            <a:pPr indent="-228600">
              <a:spcBef>
                <a:spcPts val="0"/>
              </a:spcBef>
              <a:spcAft>
                <a:spcPts val="300"/>
              </a:spcAft>
              <a:tabLst>
                <a:tab pos="685800" algn="l"/>
              </a:tabLst>
              <a:defRPr/>
            </a:pPr>
            <a:r>
              <a:rPr lang="en-IN" dirty="0" smtClean="0">
                <a:latin typeface="Times New Roman"/>
                <a:ea typeface="Times New Roman"/>
                <a:cs typeface="+mn-cs"/>
              </a:rPr>
              <a:t>g. Patients with dementia may express anxiety over movement out of their current residence.</a:t>
            </a:r>
          </a:p>
          <a:p>
            <a:pPr marL="685800" indent="-228600">
              <a:spcBef>
                <a:spcPts val="0"/>
              </a:spcBef>
              <a:spcAft>
                <a:spcPts val="300"/>
              </a:spcAft>
              <a:tabLst>
                <a:tab pos="685800" algn="l"/>
              </a:tabLst>
              <a:defRPr/>
            </a:pPr>
            <a:r>
              <a:rPr lang="en-IN" dirty="0" smtClean="0">
                <a:latin typeface="Times New Roman"/>
                <a:ea typeface="Times New Roman"/>
                <a:cs typeface="+mn-cs"/>
              </a:rPr>
              <a:t>	i. You must exercise extreme tolerance and patience.</a:t>
            </a:r>
          </a:p>
          <a:p>
            <a:pPr marL="914400" indent="-228600">
              <a:spcBef>
                <a:spcPts val="0"/>
              </a:spcBef>
              <a:spcAft>
                <a:spcPts val="300"/>
              </a:spcAft>
              <a:tabLst>
                <a:tab pos="914400" algn="l"/>
              </a:tabLst>
              <a:defRPr/>
            </a:pPr>
            <a:endParaRPr lang="en-US" dirty="0" smtClean="0">
              <a:latin typeface="Times New Roman"/>
              <a:ea typeface="Times New Roman"/>
              <a:cs typeface="+mn-cs"/>
            </a:endParaRPr>
          </a:p>
          <a:p>
            <a:pPr>
              <a:defRPr/>
            </a:pPr>
            <a:endParaRPr lang="en-US" dirty="0">
              <a:cs typeface="+mn-cs"/>
            </a:endParaRPr>
          </a:p>
        </p:txBody>
      </p:sp>
      <p:sp>
        <p:nvSpPr>
          <p:cNvPr id="245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30BD9C5-8DE5-A44A-9288-7EE741FA8898}" type="slidenum">
              <a:rPr lang="en-US" altLang="en-US" sz="1200"/>
              <a:pPr eaLnBrk="1" hangingPunct="1"/>
              <a:t>49</a:t>
            </a:fld>
            <a:endParaRPr lang="en-US" altLang="en-US" sz="1200"/>
          </a:p>
        </p:txBody>
      </p:sp>
    </p:spTree>
    <p:extLst>
      <p:ext uri="{BB962C8B-B14F-4D97-AF65-F5344CB8AC3E}">
        <p14:creationId xmlns:p14="http://schemas.microsoft.com/office/powerpoint/2010/main" val="2064540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smtClean="0"/>
              <a:t>National EMS Education Standard Competencies </a:t>
            </a:r>
          </a:p>
          <a:p>
            <a:pPr>
              <a:defRPr/>
            </a:pPr>
            <a:endParaRPr lang="en-US" dirty="0" smtClean="0"/>
          </a:p>
          <a:p>
            <a:pPr>
              <a:defRPr/>
            </a:pPr>
            <a:r>
              <a:rPr lang="en-US" dirty="0" smtClean="0"/>
              <a:t>• Changes associated with aging, psychosocial aspects of aging, and age-related assessment and treatment modifications for the major or common geriatric diseases and/or emergencies</a:t>
            </a:r>
          </a:p>
          <a:p>
            <a:pPr marL="171450" indent="-171450">
              <a:buFont typeface="Arial" panose="020B0604020202020204" pitchFamily="34" charset="0"/>
              <a:buChar char="•"/>
              <a:defRPr/>
            </a:pPr>
            <a:r>
              <a:rPr lang="en-US" dirty="0" smtClean="0"/>
              <a:t>Endocrine diseases </a:t>
            </a:r>
          </a:p>
          <a:p>
            <a:pPr marL="171450" indent="-171450">
              <a:buFont typeface="Arial" panose="020B0604020202020204" pitchFamily="34" charset="0"/>
              <a:buChar char="•"/>
              <a:defRPr/>
            </a:pPr>
            <a:r>
              <a:rPr lang="en-US" dirty="0" smtClean="0"/>
              <a:t>Alzheimer disease </a:t>
            </a:r>
          </a:p>
          <a:p>
            <a:pPr marL="171450" indent="-171450">
              <a:buFont typeface="Arial" panose="020B0604020202020204" pitchFamily="34" charset="0"/>
              <a:buChar char="•"/>
              <a:defRPr/>
            </a:pPr>
            <a:r>
              <a:rPr lang="en-US" dirty="0" smtClean="0"/>
              <a:t>Dementia </a:t>
            </a:r>
          </a:p>
          <a:p>
            <a:pPr>
              <a:defRPr/>
            </a:pPr>
            <a:endParaRPr lang="en-US" dirty="0" smtClean="0"/>
          </a:p>
        </p:txBody>
      </p:sp>
      <p:sp>
        <p:nvSpPr>
          <p:cNvPr id="200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FC698DA-F21F-6143-999E-4577A8C73F45}" type="slidenum">
              <a:rPr lang="en-US" altLang="en-US" sz="1200"/>
              <a:pPr eaLnBrk="1" hangingPunct="1"/>
              <a:t>5</a:t>
            </a:fld>
            <a:endParaRPr lang="en-US" altLang="en-US" sz="1200"/>
          </a:p>
        </p:txBody>
      </p:sp>
    </p:spTree>
    <p:extLst>
      <p:ext uri="{BB962C8B-B14F-4D97-AF65-F5344CB8AC3E}">
        <p14:creationId xmlns:p14="http://schemas.microsoft.com/office/powerpoint/2010/main" val="13358457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2. Delirium</a:t>
            </a:r>
          </a:p>
          <a:p>
            <a:pPr marL="457200" indent="-228600">
              <a:spcBef>
                <a:spcPts val="0"/>
              </a:spcBef>
              <a:spcAft>
                <a:spcPts val="300"/>
              </a:spcAft>
              <a:tabLst>
                <a:tab pos="457200" algn="l"/>
              </a:tabLst>
              <a:defRPr/>
            </a:pPr>
            <a:r>
              <a:rPr lang="en-IN" sz="1400" dirty="0" smtClean="0">
                <a:latin typeface="Times New Roman"/>
                <a:ea typeface="Times New Roman"/>
                <a:cs typeface="+mn-cs"/>
              </a:rPr>
              <a:t>	a. Delirium is a sudden change in mental status, consciousness, or cognitive processes.</a:t>
            </a:r>
          </a:p>
          <a:p>
            <a:pPr marL="457200" indent="-228600">
              <a:spcBef>
                <a:spcPts val="0"/>
              </a:spcBef>
              <a:spcAft>
                <a:spcPts val="300"/>
              </a:spcAft>
              <a:tabLst>
                <a:tab pos="457200" algn="l"/>
              </a:tabLst>
              <a:defRPr/>
            </a:pPr>
            <a:r>
              <a:rPr lang="en-IN" sz="1400" dirty="0" smtClean="0">
                <a:latin typeface="Times New Roman"/>
                <a:ea typeface="Times New Roman"/>
                <a:cs typeface="+mn-cs"/>
              </a:rPr>
              <a:t>	b. Marked by the inability to focus, think logically, and maintain attention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c. Delirium affects 15% to 50% of hospitalized people aged 70 years or older.</a:t>
            </a:r>
          </a:p>
          <a:p>
            <a:pPr marL="457200" indent="-228600">
              <a:spcBef>
                <a:spcPts val="0"/>
              </a:spcBef>
              <a:spcAft>
                <a:spcPts val="300"/>
              </a:spcAft>
              <a:tabLst>
                <a:tab pos="457200" algn="l"/>
              </a:tabLst>
              <a:defRPr/>
            </a:pPr>
            <a:r>
              <a:rPr lang="en-IN" sz="1400" dirty="0" smtClean="0">
                <a:latin typeface="Times New Roman"/>
                <a:ea typeface="Times New Roman"/>
                <a:cs typeface="+mn-cs"/>
              </a:rPr>
              <a:t>	d. Acute anxiety may be present in addition to the other symptoms.</a:t>
            </a:r>
          </a:p>
          <a:p>
            <a:pPr marL="457200" indent="-228600">
              <a:spcBef>
                <a:spcPts val="0"/>
              </a:spcBef>
              <a:spcAft>
                <a:spcPts val="300"/>
              </a:spcAft>
              <a:tabLst>
                <a:tab pos="457200" algn="l"/>
              </a:tabLst>
              <a:defRPr/>
            </a:pPr>
            <a:r>
              <a:rPr lang="en-IN" sz="1400" dirty="0" smtClean="0">
                <a:latin typeface="Times New Roman"/>
                <a:ea typeface="Times New Roman"/>
                <a:cs typeface="+mn-cs"/>
              </a:rPr>
              <a:t>		i. Usually memory remains intact.</a:t>
            </a:r>
          </a:p>
        </p:txBody>
      </p:sp>
      <p:sp>
        <p:nvSpPr>
          <p:cNvPr id="246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0EF98A7-9038-544F-A643-F3E22E5CD21E}" type="slidenum">
              <a:rPr lang="en-US" altLang="en-US" sz="1200"/>
              <a:pPr eaLnBrk="1" hangingPunct="1"/>
              <a:t>50</a:t>
            </a:fld>
            <a:endParaRPr lang="en-US" altLang="en-US" sz="1200"/>
          </a:p>
        </p:txBody>
      </p:sp>
    </p:spTree>
    <p:extLst>
      <p:ext uri="{BB962C8B-B14F-4D97-AF65-F5344CB8AC3E}">
        <p14:creationId xmlns:p14="http://schemas.microsoft.com/office/powerpoint/2010/main" val="18423779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e. This condition is generally the result of a reversible physical ailment, such as tumors or fever, or metabolic causes.</a:t>
            </a:r>
          </a:p>
          <a:p>
            <a:pPr indent="-228600">
              <a:spcBef>
                <a:spcPts val="0"/>
              </a:spcBef>
              <a:spcAft>
                <a:spcPts val="300"/>
              </a:spcAft>
              <a:tabLst>
                <a:tab pos="685800" algn="l"/>
              </a:tabLst>
              <a:defRPr/>
            </a:pPr>
            <a:r>
              <a:rPr lang="en-IN" dirty="0" smtClean="0">
                <a:latin typeface="Times New Roman"/>
                <a:ea typeface="Times New Roman"/>
                <a:cs typeface="+mn-cs"/>
              </a:rPr>
              <a:t>f. Other important things to look for in the history are:</a:t>
            </a:r>
          </a:p>
          <a:p>
            <a:pPr marL="685800" indent="-228600">
              <a:spcBef>
                <a:spcPts val="0"/>
              </a:spcBef>
              <a:spcAft>
                <a:spcPts val="300"/>
              </a:spcAft>
              <a:tabLst>
                <a:tab pos="685800" algn="l"/>
              </a:tabLst>
              <a:defRPr/>
            </a:pPr>
            <a:r>
              <a:rPr lang="en-IN" dirty="0" smtClean="0">
                <a:latin typeface="Times New Roman"/>
                <a:ea typeface="Times New Roman"/>
                <a:cs typeface="+mn-cs"/>
              </a:rPr>
              <a:t>	i. Intoxication or withdrawal from alcohol</a:t>
            </a:r>
          </a:p>
          <a:p>
            <a:pPr marL="685800" indent="-228600">
              <a:spcBef>
                <a:spcPts val="0"/>
              </a:spcBef>
              <a:spcAft>
                <a:spcPts val="300"/>
              </a:spcAft>
              <a:tabLst>
                <a:tab pos="685800" algn="l"/>
              </a:tabLst>
              <a:defRPr/>
            </a:pPr>
            <a:r>
              <a:rPr lang="en-IN" dirty="0" smtClean="0">
                <a:latin typeface="Times New Roman"/>
                <a:ea typeface="Times New Roman"/>
                <a:cs typeface="+mn-cs"/>
              </a:rPr>
              <a:t>	ii. Withdrawal from sedatives</a:t>
            </a:r>
          </a:p>
          <a:p>
            <a:pPr marL="685800" indent="-228600">
              <a:spcBef>
                <a:spcPts val="0"/>
              </a:spcBef>
              <a:spcAft>
                <a:spcPts val="300"/>
              </a:spcAft>
              <a:tabLst>
                <a:tab pos="685800" algn="l"/>
              </a:tabLst>
              <a:defRPr/>
            </a:pPr>
            <a:r>
              <a:rPr lang="en-IN" dirty="0" smtClean="0">
                <a:latin typeface="Times New Roman"/>
                <a:ea typeface="Times New Roman"/>
                <a:cs typeface="+mn-cs"/>
              </a:rPr>
              <a:t>	iii. Medical conditions such as urinary tract infections, bowel obstructions, dehydration, fever, cardiovascular disease, and hyper- or hypoglycemia</a:t>
            </a:r>
          </a:p>
          <a:p>
            <a:pPr marL="685800" indent="-228600">
              <a:spcBef>
                <a:spcPts val="0"/>
              </a:spcBef>
              <a:spcAft>
                <a:spcPts val="300"/>
              </a:spcAft>
              <a:tabLst>
                <a:tab pos="685800" algn="l"/>
              </a:tabLst>
              <a:defRPr/>
            </a:pPr>
            <a:r>
              <a:rPr lang="en-IN" dirty="0" smtClean="0">
                <a:latin typeface="Times New Roman"/>
                <a:ea typeface="Times New Roman"/>
                <a:cs typeface="+mn-cs"/>
              </a:rPr>
              <a:t>	iv. Psychiatric disorders such as depression</a:t>
            </a:r>
          </a:p>
          <a:p>
            <a:pPr marL="685800" indent="-228600">
              <a:spcBef>
                <a:spcPts val="0"/>
              </a:spcBef>
              <a:spcAft>
                <a:spcPts val="300"/>
              </a:spcAft>
              <a:tabLst>
                <a:tab pos="685800" algn="l"/>
              </a:tabLst>
              <a:defRPr/>
            </a:pPr>
            <a:r>
              <a:rPr lang="en-IN" dirty="0" smtClean="0">
                <a:latin typeface="Times New Roman"/>
                <a:ea typeface="Times New Roman"/>
                <a:cs typeface="+mn-cs"/>
              </a:rPr>
              <a:t>	v. Malnutrition or vitamin deficiencies</a:t>
            </a:r>
          </a:p>
          <a:p>
            <a:pPr marL="685800" indent="-228600">
              <a:spcBef>
                <a:spcPts val="0"/>
              </a:spcBef>
              <a:spcAft>
                <a:spcPts val="300"/>
              </a:spcAft>
              <a:tabLst>
                <a:tab pos="685800" algn="l"/>
              </a:tabLst>
              <a:defRPr/>
            </a:pPr>
            <a:r>
              <a:rPr lang="en-IN" dirty="0" smtClean="0">
                <a:latin typeface="Times New Roman"/>
                <a:ea typeface="Times New Roman"/>
                <a:cs typeface="+mn-cs"/>
              </a:rPr>
              <a:t>	vi. Environmental emergencies</a:t>
            </a:r>
          </a:p>
        </p:txBody>
      </p:sp>
      <p:sp>
        <p:nvSpPr>
          <p:cNvPr id="247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52AE019-CAE3-AF4C-AB0B-9828A7B4D3DB}" type="slidenum">
              <a:rPr lang="en-US" altLang="en-US" sz="1200"/>
              <a:pPr eaLnBrk="1" hangingPunct="1"/>
              <a:t>51</a:t>
            </a:fld>
            <a:endParaRPr lang="en-US" altLang="en-US" sz="1200"/>
          </a:p>
        </p:txBody>
      </p:sp>
    </p:spTree>
    <p:extLst>
      <p:ext uri="{BB962C8B-B14F-4D97-AF65-F5344CB8AC3E}">
        <p14:creationId xmlns:p14="http://schemas.microsoft.com/office/powerpoint/2010/main" val="2798356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US" dirty="0" smtClean="0">
                <a:latin typeface="Times New Roman"/>
                <a:ea typeface="Times New Roman"/>
                <a:cs typeface="+mn-cs"/>
              </a:rPr>
              <a:t>g. Assess and manage the patient for:</a:t>
            </a:r>
          </a:p>
          <a:p>
            <a:pPr marL="685800" indent="-228600">
              <a:spcBef>
                <a:spcPts val="0"/>
              </a:spcBef>
              <a:spcAft>
                <a:spcPts val="300"/>
              </a:spcAft>
              <a:tabLst>
                <a:tab pos="685800" algn="l"/>
              </a:tabLst>
              <a:defRPr/>
            </a:pPr>
            <a:r>
              <a:rPr lang="en-US" dirty="0" smtClean="0">
                <a:latin typeface="Times New Roman"/>
                <a:ea typeface="Times New Roman"/>
                <a:cs typeface="+mn-cs"/>
              </a:rPr>
              <a:t>	i. Hypoxia</a:t>
            </a:r>
          </a:p>
          <a:p>
            <a:pPr marL="685800" indent="-228600">
              <a:spcBef>
                <a:spcPts val="0"/>
              </a:spcBef>
              <a:spcAft>
                <a:spcPts val="300"/>
              </a:spcAft>
              <a:tabLst>
                <a:tab pos="685800" algn="l"/>
              </a:tabLst>
              <a:defRPr/>
            </a:pPr>
            <a:r>
              <a:rPr lang="en-US" dirty="0" smtClean="0">
                <a:latin typeface="Times New Roman"/>
                <a:ea typeface="Times New Roman"/>
                <a:cs typeface="+mn-cs"/>
              </a:rPr>
              <a:t>	ii. Hypovolemia</a:t>
            </a:r>
          </a:p>
          <a:p>
            <a:pPr marL="685800" indent="-228600">
              <a:spcBef>
                <a:spcPts val="0"/>
              </a:spcBef>
              <a:spcAft>
                <a:spcPts val="300"/>
              </a:spcAft>
              <a:tabLst>
                <a:tab pos="685800" algn="l"/>
              </a:tabLst>
              <a:defRPr/>
            </a:pPr>
            <a:r>
              <a:rPr lang="en-US" dirty="0" smtClean="0">
                <a:latin typeface="Times New Roman"/>
                <a:ea typeface="Times New Roman"/>
                <a:cs typeface="+mn-cs"/>
              </a:rPr>
              <a:t>	iii. Hypoglycemia</a:t>
            </a:r>
          </a:p>
          <a:p>
            <a:pPr marL="685800" indent="-228600">
              <a:spcBef>
                <a:spcPts val="0"/>
              </a:spcBef>
              <a:spcAft>
                <a:spcPts val="300"/>
              </a:spcAft>
              <a:tabLst>
                <a:tab pos="685800" algn="l"/>
              </a:tabLst>
              <a:defRPr/>
            </a:pPr>
            <a:r>
              <a:rPr lang="en-US" dirty="0" smtClean="0">
                <a:latin typeface="Times New Roman"/>
                <a:ea typeface="Times New Roman"/>
                <a:cs typeface="+mn-cs"/>
              </a:rPr>
              <a:t>	iv. Hypothermia</a:t>
            </a:r>
          </a:p>
          <a:p>
            <a:pPr indent="-228600">
              <a:spcBef>
                <a:spcPts val="0"/>
              </a:spcBef>
              <a:spcAft>
                <a:spcPts val="300"/>
              </a:spcAft>
              <a:tabLst>
                <a:tab pos="685800" algn="l"/>
              </a:tabLst>
              <a:defRPr/>
            </a:pPr>
            <a:r>
              <a:rPr lang="en-US" dirty="0" smtClean="0">
                <a:latin typeface="Times New Roman"/>
                <a:ea typeface="Times New Roman"/>
                <a:cs typeface="+mn-cs"/>
              </a:rPr>
              <a:t>h. Critical BLS and ALS interventions may include supplemental oxygen, treatment of shock, glucose, and rewarming measures.</a:t>
            </a:r>
          </a:p>
          <a:p>
            <a:pPr indent="-228600">
              <a:spcBef>
                <a:spcPts val="0"/>
              </a:spcBef>
              <a:spcAft>
                <a:spcPts val="300"/>
              </a:spcAft>
              <a:tabLst>
                <a:tab pos="685800" algn="l"/>
              </a:tabLst>
              <a:defRPr/>
            </a:pPr>
            <a:r>
              <a:rPr lang="en-US" dirty="0" smtClean="0">
                <a:latin typeface="Times New Roman"/>
                <a:ea typeface="Times New Roman"/>
                <a:cs typeface="+mn-cs"/>
              </a:rPr>
              <a:t>i. During the physical examination, you may see changes in circulation, breath sounds, motor function, and pupillary response.</a:t>
            </a:r>
          </a:p>
          <a:p>
            <a:pPr marL="685800" indent="-228600">
              <a:spcBef>
                <a:spcPts val="0"/>
              </a:spcBef>
              <a:spcAft>
                <a:spcPts val="300"/>
              </a:spcAft>
              <a:tabLst>
                <a:tab pos="685800" algn="l"/>
              </a:tabLst>
              <a:defRPr/>
            </a:pPr>
            <a:r>
              <a:rPr lang="en-US" dirty="0" smtClean="0">
                <a:latin typeface="Times New Roman"/>
                <a:ea typeface="Times New Roman"/>
                <a:cs typeface="+mn-cs"/>
              </a:rPr>
              <a:t>	i. Hypotension can indicate hypovolemia.</a:t>
            </a:r>
          </a:p>
          <a:p>
            <a:pPr marL="685800" indent="-228600">
              <a:spcBef>
                <a:spcPts val="0"/>
              </a:spcBef>
              <a:spcAft>
                <a:spcPts val="300"/>
              </a:spcAft>
              <a:tabLst>
                <a:tab pos="685800" algn="l"/>
              </a:tabLst>
              <a:defRPr/>
            </a:pPr>
            <a:r>
              <a:rPr lang="en-US" dirty="0" smtClean="0">
                <a:latin typeface="Times New Roman"/>
                <a:ea typeface="Times New Roman"/>
                <a:cs typeface="+mn-cs"/>
              </a:rPr>
              <a:t>	ii. Dilated pupils could suggest hypoxia.</a:t>
            </a:r>
          </a:p>
          <a:p>
            <a:pPr marL="685800" indent="-228600">
              <a:spcBef>
                <a:spcPts val="0"/>
              </a:spcBef>
              <a:spcAft>
                <a:spcPts val="300"/>
              </a:spcAft>
              <a:tabLst>
                <a:tab pos="685800" algn="l"/>
              </a:tabLst>
              <a:defRPr/>
            </a:pPr>
            <a:r>
              <a:rPr lang="en-US" dirty="0" smtClean="0">
                <a:latin typeface="Times New Roman"/>
                <a:ea typeface="Times New Roman"/>
                <a:cs typeface="+mn-cs"/>
              </a:rPr>
              <a:t>	iii. Wheezing, crackles, and rhonchi</a:t>
            </a:r>
          </a:p>
          <a:p>
            <a:pPr indent="-228600">
              <a:spcBef>
                <a:spcPts val="0"/>
              </a:spcBef>
              <a:spcAft>
                <a:spcPts val="300"/>
              </a:spcAft>
              <a:tabLst>
                <a:tab pos="685800" algn="l"/>
              </a:tabLst>
              <a:defRPr/>
            </a:pPr>
            <a:r>
              <a:rPr lang="en-US" dirty="0" smtClean="0">
                <a:latin typeface="Times New Roman"/>
                <a:ea typeface="Times New Roman"/>
                <a:cs typeface="+mn-cs"/>
              </a:rPr>
              <a:t>j. Treatment should include airway, ventilatory, and circulatory support and oxygen with airway adjuncts.</a:t>
            </a:r>
          </a:p>
          <a:p>
            <a:pPr>
              <a:defRPr/>
            </a:pPr>
            <a:endParaRPr lang="en-US" dirty="0">
              <a:cs typeface="+mn-cs"/>
            </a:endParaRPr>
          </a:p>
        </p:txBody>
      </p:sp>
      <p:sp>
        <p:nvSpPr>
          <p:cNvPr id="248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845B999-565C-5340-B34A-9206EE994EFB}" type="slidenum">
              <a:rPr lang="en-US" altLang="en-US" sz="1200"/>
              <a:pPr eaLnBrk="1" hangingPunct="1"/>
              <a:t>52</a:t>
            </a:fld>
            <a:endParaRPr lang="en-US" altLang="en-US" sz="1200"/>
          </a:p>
        </p:txBody>
      </p:sp>
    </p:spTree>
    <p:extLst>
      <p:ext uri="{BB962C8B-B14F-4D97-AF65-F5344CB8AC3E}">
        <p14:creationId xmlns:p14="http://schemas.microsoft.com/office/powerpoint/2010/main" val="2093725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3. Syncope (fainting)</a:t>
            </a:r>
          </a:p>
          <a:p>
            <a:pPr marL="457200" indent="-228600">
              <a:spcBef>
                <a:spcPts val="0"/>
              </a:spcBef>
              <a:spcAft>
                <a:spcPts val="300"/>
              </a:spcAft>
              <a:tabLst>
                <a:tab pos="457200" algn="l"/>
              </a:tabLst>
              <a:defRPr/>
            </a:pPr>
            <a:r>
              <a:rPr lang="en-IN" sz="1400" dirty="0" smtClean="0">
                <a:latin typeface="Times New Roman"/>
                <a:ea typeface="Times New Roman"/>
                <a:cs typeface="+mn-cs"/>
              </a:rPr>
              <a:t>	a. Always assume that this is a life-threatening problem until proven otherwise.</a:t>
            </a:r>
          </a:p>
          <a:p>
            <a:pPr marL="457200" indent="-228600">
              <a:spcBef>
                <a:spcPts val="0"/>
              </a:spcBef>
              <a:spcAft>
                <a:spcPts val="300"/>
              </a:spcAft>
              <a:tabLst>
                <a:tab pos="457200" algn="l"/>
              </a:tabLst>
              <a:defRPr/>
            </a:pPr>
            <a:r>
              <a:rPr lang="en-IN" sz="1400" dirty="0" smtClean="0">
                <a:latin typeface="Times New Roman"/>
                <a:ea typeface="Times New Roman"/>
                <a:cs typeface="+mn-cs"/>
              </a:rPr>
              <a:t>	b. Syncope is often caused by an interruption of blood flow to the brain.</a:t>
            </a:r>
          </a:p>
          <a:p>
            <a:pPr marL="457200" indent="-228600">
              <a:spcBef>
                <a:spcPts val="0"/>
              </a:spcBef>
              <a:spcAft>
                <a:spcPts val="300"/>
              </a:spcAft>
              <a:tabLst>
                <a:tab pos="457200" algn="l"/>
              </a:tabLst>
              <a:defRPr/>
            </a:pPr>
            <a:r>
              <a:rPr lang="en-IN" sz="1400" dirty="0" smtClean="0">
                <a:latin typeface="Times New Roman"/>
                <a:ea typeface="Times New Roman"/>
                <a:cs typeface="+mn-cs"/>
              </a:rPr>
              <a:t>	c. An older person who has a period of unconsciousness should be examined to determine the cause of the syncope.</a:t>
            </a:r>
          </a:p>
        </p:txBody>
      </p:sp>
      <p:sp>
        <p:nvSpPr>
          <p:cNvPr id="249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6A62B1E-25B2-1348-B2F0-E22814FBA906}" type="slidenum">
              <a:rPr lang="en-US" altLang="en-US" sz="1200"/>
              <a:pPr eaLnBrk="1" hangingPunct="1"/>
              <a:t>53</a:t>
            </a:fld>
            <a:endParaRPr lang="en-US" altLang="en-US" sz="1200"/>
          </a:p>
        </p:txBody>
      </p:sp>
    </p:spTree>
    <p:extLst>
      <p:ext uri="{BB962C8B-B14F-4D97-AF65-F5344CB8AC3E}">
        <p14:creationId xmlns:p14="http://schemas.microsoft.com/office/powerpoint/2010/main" val="13462172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4. Neuropathy</a:t>
            </a:r>
          </a:p>
          <a:p>
            <a:pPr marL="457200" indent="-228600">
              <a:spcBef>
                <a:spcPts val="0"/>
              </a:spcBef>
              <a:spcAft>
                <a:spcPts val="300"/>
              </a:spcAft>
              <a:tabLst>
                <a:tab pos="457200" algn="l"/>
              </a:tabLst>
              <a:defRPr/>
            </a:pPr>
            <a:r>
              <a:rPr lang="en-IN" sz="1400" dirty="0" smtClean="0">
                <a:latin typeface="Times New Roman"/>
                <a:ea typeface="Times New Roman"/>
                <a:cs typeface="+mn-cs"/>
              </a:rPr>
              <a:t>	a. A disorder of the nerves of the peripheral nervous system in which function and structure of the peripheral motor, sensory, and autonomic neurons are impaired</a:t>
            </a:r>
          </a:p>
          <a:p>
            <a:pPr marL="457200" indent="-228600">
              <a:spcBef>
                <a:spcPts val="0"/>
              </a:spcBef>
              <a:spcAft>
                <a:spcPts val="300"/>
              </a:spcAft>
              <a:tabLst>
                <a:tab pos="457200" algn="l"/>
              </a:tabLst>
              <a:defRPr/>
            </a:pPr>
            <a:r>
              <a:rPr lang="en-IN" sz="1400" dirty="0" smtClean="0">
                <a:latin typeface="Times New Roman"/>
                <a:ea typeface="Times New Roman"/>
                <a:cs typeface="+mn-cs"/>
              </a:rPr>
              <a:t>	b. Symptoms depend on whether the nerves affected are motor, sensory, or autonomic and where the nerves are located.</a:t>
            </a:r>
          </a:p>
          <a:p>
            <a:pPr marL="685800" indent="-228600">
              <a:spcBef>
                <a:spcPts val="0"/>
              </a:spcBef>
              <a:spcAft>
                <a:spcPts val="300"/>
              </a:spcAft>
              <a:tabLst>
                <a:tab pos="685800" algn="l"/>
              </a:tabLst>
              <a:defRPr/>
            </a:pPr>
            <a:endParaRPr lang="en-US" dirty="0">
              <a:latin typeface="Times New Roman"/>
              <a:ea typeface="Times New Roman"/>
              <a:cs typeface="+mn-cs"/>
            </a:endParaRPr>
          </a:p>
        </p:txBody>
      </p:sp>
      <p:sp>
        <p:nvSpPr>
          <p:cNvPr id="250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9344B39-5D11-694F-9A3D-39705380255B}" type="slidenum">
              <a:rPr lang="en-US" altLang="en-US" sz="1200"/>
              <a:pPr eaLnBrk="1" hangingPunct="1"/>
              <a:t>54</a:t>
            </a:fld>
            <a:endParaRPr lang="en-US" altLang="en-US" sz="1200"/>
          </a:p>
        </p:txBody>
      </p:sp>
    </p:spTree>
    <p:extLst>
      <p:ext uri="{BB962C8B-B14F-4D97-AF65-F5344CB8AC3E}">
        <p14:creationId xmlns:p14="http://schemas.microsoft.com/office/powerpoint/2010/main" val="21332172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c. Motor nerves</a:t>
            </a:r>
          </a:p>
          <a:p>
            <a:pPr marL="685800" indent="-228600">
              <a:spcBef>
                <a:spcPts val="0"/>
              </a:spcBef>
              <a:spcAft>
                <a:spcPts val="300"/>
              </a:spcAft>
              <a:tabLst>
                <a:tab pos="685800" algn="l"/>
              </a:tabLst>
              <a:defRPr/>
            </a:pPr>
            <a:r>
              <a:rPr lang="en-IN" dirty="0" smtClean="0">
                <a:latin typeface="Times New Roman"/>
                <a:ea typeface="Times New Roman"/>
                <a:cs typeface="+mn-cs"/>
              </a:rPr>
              <a:t>	i. Muscle weakness</a:t>
            </a:r>
          </a:p>
          <a:p>
            <a:pPr marL="685800" indent="-228600">
              <a:spcBef>
                <a:spcPts val="0"/>
              </a:spcBef>
              <a:spcAft>
                <a:spcPts val="300"/>
              </a:spcAft>
              <a:tabLst>
                <a:tab pos="685800" algn="l"/>
              </a:tabLst>
              <a:defRPr/>
            </a:pPr>
            <a:r>
              <a:rPr lang="en-IN" dirty="0" smtClean="0">
                <a:latin typeface="Times New Roman"/>
                <a:ea typeface="Times New Roman"/>
                <a:cs typeface="+mn-cs"/>
              </a:rPr>
              <a:t>	ii. Cramps</a:t>
            </a:r>
          </a:p>
          <a:p>
            <a:pPr marL="685800" indent="-228600">
              <a:spcBef>
                <a:spcPts val="0"/>
              </a:spcBef>
              <a:spcAft>
                <a:spcPts val="300"/>
              </a:spcAft>
              <a:tabLst>
                <a:tab pos="685800" algn="l"/>
              </a:tabLst>
              <a:defRPr/>
            </a:pPr>
            <a:r>
              <a:rPr lang="en-IN" dirty="0" smtClean="0">
                <a:latin typeface="Times New Roman"/>
                <a:ea typeface="Times New Roman"/>
                <a:cs typeface="+mn-cs"/>
              </a:rPr>
              <a:t>	iii. Spasms</a:t>
            </a:r>
          </a:p>
          <a:p>
            <a:pPr marL="685800" indent="-228600">
              <a:spcBef>
                <a:spcPts val="0"/>
              </a:spcBef>
              <a:spcAft>
                <a:spcPts val="300"/>
              </a:spcAft>
              <a:tabLst>
                <a:tab pos="685800" algn="l"/>
              </a:tabLst>
              <a:defRPr/>
            </a:pPr>
            <a:r>
              <a:rPr lang="en-IN" dirty="0" smtClean="0">
                <a:latin typeface="Times New Roman"/>
                <a:ea typeface="Times New Roman"/>
                <a:cs typeface="+mn-cs"/>
              </a:rPr>
              <a:t>	iv. Loss of balance</a:t>
            </a:r>
          </a:p>
          <a:p>
            <a:pPr marL="685800" indent="-228600">
              <a:spcBef>
                <a:spcPts val="0"/>
              </a:spcBef>
              <a:spcAft>
                <a:spcPts val="300"/>
              </a:spcAft>
              <a:tabLst>
                <a:tab pos="685800" algn="l"/>
              </a:tabLst>
              <a:defRPr/>
            </a:pPr>
            <a:r>
              <a:rPr lang="en-IN" dirty="0" smtClean="0">
                <a:latin typeface="Times New Roman"/>
                <a:ea typeface="Times New Roman"/>
                <a:cs typeface="+mn-cs"/>
              </a:rPr>
              <a:t>	v. Loss of coordination</a:t>
            </a:r>
          </a:p>
        </p:txBody>
      </p:sp>
      <p:sp>
        <p:nvSpPr>
          <p:cNvPr id="251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A64CDD0-5BEC-3747-99E6-E2F7BDCC4998}" type="slidenum">
              <a:rPr lang="en-US" altLang="en-US" sz="1200"/>
              <a:pPr eaLnBrk="1" hangingPunct="1"/>
              <a:t>55</a:t>
            </a:fld>
            <a:endParaRPr lang="en-US" altLang="en-US" sz="1200"/>
          </a:p>
        </p:txBody>
      </p:sp>
    </p:spTree>
    <p:extLst>
      <p:ext uri="{BB962C8B-B14F-4D97-AF65-F5344CB8AC3E}">
        <p14:creationId xmlns:p14="http://schemas.microsoft.com/office/powerpoint/2010/main" val="7429013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d. Sensory nerves</a:t>
            </a:r>
          </a:p>
          <a:p>
            <a:pPr marL="685800" indent="-228600">
              <a:spcBef>
                <a:spcPts val="0"/>
              </a:spcBef>
              <a:spcAft>
                <a:spcPts val="300"/>
              </a:spcAft>
              <a:tabLst>
                <a:tab pos="685800" algn="l"/>
              </a:tabLst>
              <a:defRPr/>
            </a:pPr>
            <a:r>
              <a:rPr lang="en-IN" dirty="0" smtClean="0">
                <a:latin typeface="Times New Roman"/>
                <a:ea typeface="Times New Roman"/>
                <a:cs typeface="+mn-cs"/>
              </a:rPr>
              <a:t>	i. Tingling</a:t>
            </a:r>
          </a:p>
          <a:p>
            <a:pPr marL="685800" indent="-228600">
              <a:spcBef>
                <a:spcPts val="0"/>
              </a:spcBef>
              <a:spcAft>
                <a:spcPts val="300"/>
              </a:spcAft>
              <a:tabLst>
                <a:tab pos="685800" algn="l"/>
              </a:tabLst>
              <a:defRPr/>
            </a:pPr>
            <a:r>
              <a:rPr lang="en-IN" dirty="0" smtClean="0">
                <a:latin typeface="Times New Roman"/>
                <a:ea typeface="Times New Roman"/>
                <a:cs typeface="+mn-cs"/>
              </a:rPr>
              <a:t>	ii. Numbness</a:t>
            </a:r>
          </a:p>
          <a:p>
            <a:pPr marL="685800" indent="-228600">
              <a:spcBef>
                <a:spcPts val="0"/>
              </a:spcBef>
              <a:spcAft>
                <a:spcPts val="300"/>
              </a:spcAft>
              <a:tabLst>
                <a:tab pos="685800" algn="l"/>
              </a:tabLst>
              <a:defRPr/>
            </a:pPr>
            <a:r>
              <a:rPr lang="en-IN" dirty="0" smtClean="0">
                <a:latin typeface="Times New Roman"/>
                <a:ea typeface="Times New Roman"/>
                <a:cs typeface="+mn-cs"/>
              </a:rPr>
              <a:t>	iii. Itching</a:t>
            </a:r>
          </a:p>
          <a:p>
            <a:pPr marL="685800" indent="-228600">
              <a:spcBef>
                <a:spcPts val="0"/>
              </a:spcBef>
              <a:spcAft>
                <a:spcPts val="300"/>
              </a:spcAft>
              <a:tabLst>
                <a:tab pos="685800" algn="l"/>
              </a:tabLst>
              <a:defRPr/>
            </a:pPr>
            <a:r>
              <a:rPr lang="en-IN" dirty="0" smtClean="0">
                <a:latin typeface="Times New Roman"/>
                <a:ea typeface="Times New Roman"/>
                <a:cs typeface="+mn-cs"/>
              </a:rPr>
              <a:t>	iv. Pain</a:t>
            </a:r>
          </a:p>
          <a:p>
            <a:pPr marL="685800" indent="-228600">
              <a:spcBef>
                <a:spcPts val="0"/>
              </a:spcBef>
              <a:spcAft>
                <a:spcPts val="300"/>
              </a:spcAft>
              <a:tabLst>
                <a:tab pos="685800" algn="l"/>
              </a:tabLst>
              <a:defRPr/>
            </a:pPr>
            <a:r>
              <a:rPr lang="en-IN" dirty="0" smtClean="0">
                <a:latin typeface="Times New Roman"/>
                <a:ea typeface="Times New Roman"/>
                <a:cs typeface="+mn-cs"/>
              </a:rPr>
              <a:t>	v. Burning, freezing, or extreme sensitivity to touch</a:t>
            </a:r>
          </a:p>
        </p:txBody>
      </p:sp>
      <p:sp>
        <p:nvSpPr>
          <p:cNvPr id="252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0F54EA4-B4FF-9245-8AE1-8BCC7787AA49}" type="slidenum">
              <a:rPr lang="en-US" altLang="en-US" sz="1200"/>
              <a:pPr eaLnBrk="1" hangingPunct="1"/>
              <a:t>56</a:t>
            </a:fld>
            <a:endParaRPr lang="en-US" altLang="en-US" sz="1200"/>
          </a:p>
        </p:txBody>
      </p:sp>
    </p:spTree>
    <p:extLst>
      <p:ext uri="{BB962C8B-B14F-4D97-AF65-F5344CB8AC3E}">
        <p14:creationId xmlns:p14="http://schemas.microsoft.com/office/powerpoint/2010/main" val="4724439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685800" algn="l"/>
              </a:tabLst>
              <a:defRPr/>
            </a:pPr>
            <a:r>
              <a:rPr lang="en-IN" dirty="0" smtClean="0">
                <a:latin typeface="Times New Roman"/>
                <a:ea typeface="Times New Roman"/>
                <a:cs typeface="+mn-cs"/>
              </a:rPr>
              <a:t>e. Autonomic nerves</a:t>
            </a:r>
          </a:p>
          <a:p>
            <a:pPr marL="685800" indent="-228600">
              <a:spcBef>
                <a:spcPts val="0"/>
              </a:spcBef>
              <a:spcAft>
                <a:spcPts val="300"/>
              </a:spcAft>
              <a:tabLst>
                <a:tab pos="685800" algn="l"/>
              </a:tabLst>
              <a:defRPr/>
            </a:pPr>
            <a:r>
              <a:rPr lang="en-IN" dirty="0" smtClean="0">
                <a:latin typeface="Times New Roman"/>
                <a:ea typeface="Times New Roman"/>
                <a:cs typeface="+mn-cs"/>
              </a:rPr>
              <a:t>	i. Changes in blood pressure and heart rate</a:t>
            </a:r>
          </a:p>
          <a:p>
            <a:pPr marL="685800" indent="-228600">
              <a:spcBef>
                <a:spcPts val="0"/>
              </a:spcBef>
              <a:spcAft>
                <a:spcPts val="300"/>
              </a:spcAft>
              <a:tabLst>
                <a:tab pos="685800" algn="l"/>
              </a:tabLst>
              <a:defRPr/>
            </a:pPr>
            <a:r>
              <a:rPr lang="en-IN" dirty="0" smtClean="0">
                <a:latin typeface="Times New Roman"/>
                <a:ea typeface="Times New Roman"/>
                <a:cs typeface="+mn-cs"/>
              </a:rPr>
              <a:t>	ii. Constipation</a:t>
            </a:r>
          </a:p>
          <a:p>
            <a:pPr marL="685800" indent="-228600">
              <a:spcBef>
                <a:spcPts val="0"/>
              </a:spcBef>
              <a:spcAft>
                <a:spcPts val="300"/>
              </a:spcAft>
              <a:tabLst>
                <a:tab pos="685800" algn="l"/>
              </a:tabLst>
              <a:defRPr/>
            </a:pPr>
            <a:r>
              <a:rPr lang="en-IN" dirty="0" smtClean="0">
                <a:latin typeface="Times New Roman"/>
                <a:ea typeface="Times New Roman"/>
                <a:cs typeface="+mn-cs"/>
              </a:rPr>
              <a:t>	iii. Bladder and sexual dysfunction</a:t>
            </a:r>
          </a:p>
        </p:txBody>
      </p:sp>
      <p:sp>
        <p:nvSpPr>
          <p:cNvPr id="253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26704A1-F5F4-344B-921D-0DAED45F2B23}" type="slidenum">
              <a:rPr lang="en-US" altLang="en-US" sz="1200"/>
              <a:pPr eaLnBrk="1" hangingPunct="1"/>
              <a:t>57</a:t>
            </a:fld>
            <a:endParaRPr lang="en-US" altLang="en-US" sz="1200"/>
          </a:p>
        </p:txBody>
      </p:sp>
    </p:spTree>
    <p:extLst>
      <p:ext uri="{BB962C8B-B14F-4D97-AF65-F5344CB8AC3E}">
        <p14:creationId xmlns:p14="http://schemas.microsoft.com/office/powerpoint/2010/main" val="11181389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2000" dirty="0" smtClean="0">
                <a:latin typeface="Times New Roman"/>
                <a:ea typeface="Times New Roman"/>
                <a:cs typeface="+mn-cs"/>
              </a:rPr>
              <a:t>IX. Changes in the Gastrointestinal System</a:t>
            </a:r>
          </a:p>
          <a:p>
            <a:pPr>
              <a:spcBef>
                <a:spcPts val="1800"/>
              </a:spcBef>
              <a:spcAft>
                <a:spcPts val="600"/>
              </a:spcAft>
              <a:defRPr/>
            </a:pPr>
            <a:r>
              <a:rPr lang="en-IN" sz="2000" dirty="0" smtClean="0">
                <a:latin typeface="Times New Roman"/>
                <a:ea typeface="Times New Roman"/>
                <a:cs typeface="+mn-cs"/>
              </a:rPr>
              <a:t>A. Anatomy and physiology</a:t>
            </a:r>
          </a:p>
          <a:p>
            <a:pPr>
              <a:spcBef>
                <a:spcPts val="1800"/>
              </a:spcBef>
              <a:spcAft>
                <a:spcPts val="600"/>
              </a:spcAft>
              <a:defRPr/>
            </a:pPr>
            <a:r>
              <a:rPr lang="en-IN" sz="2000" dirty="0" smtClean="0">
                <a:latin typeface="Times New Roman"/>
                <a:ea typeface="Times New Roman"/>
                <a:cs typeface="+mn-cs"/>
              </a:rPr>
              <a:t>	1. Changes in the mouth include a reduction in the volume of saliva, with a resulting dryness of the mouth.</a:t>
            </a:r>
          </a:p>
          <a:p>
            <a:pPr>
              <a:spcBef>
                <a:spcPts val="1800"/>
              </a:spcBef>
              <a:spcAft>
                <a:spcPts val="600"/>
              </a:spcAft>
              <a:defRPr/>
            </a:pPr>
            <a:r>
              <a:rPr lang="en-IN" sz="2000" dirty="0" smtClean="0">
                <a:latin typeface="Times New Roman"/>
                <a:ea typeface="Times New Roman"/>
                <a:cs typeface="+mn-cs"/>
              </a:rPr>
              <a:t>		a. Dental loss is widespread in the older population and contributes to nutritional and digestive problems.</a:t>
            </a:r>
          </a:p>
          <a:p>
            <a:pPr>
              <a:spcBef>
                <a:spcPts val="1800"/>
              </a:spcBef>
              <a:spcAft>
                <a:spcPts val="600"/>
              </a:spcAft>
              <a:defRPr/>
            </a:pPr>
            <a:r>
              <a:rPr lang="en-IN" sz="2000" dirty="0" smtClean="0">
                <a:latin typeface="Times New Roman"/>
                <a:ea typeface="Times New Roman"/>
                <a:cs typeface="+mn-cs"/>
              </a:rPr>
              <a:t>		b. These oral changes increase the risk of choking.</a:t>
            </a:r>
          </a:p>
          <a:p>
            <a:pPr>
              <a:spcBef>
                <a:spcPts val="1800"/>
              </a:spcBef>
              <a:spcAft>
                <a:spcPts val="600"/>
              </a:spcAft>
              <a:defRPr/>
            </a:pPr>
            <a:r>
              <a:rPr lang="en-IN" sz="2000" dirty="0" smtClean="0">
                <a:latin typeface="Times New Roman"/>
                <a:ea typeface="Times New Roman"/>
                <a:cs typeface="+mn-cs"/>
              </a:rPr>
              <a:t>	2. Like oral secretions, gastric secretions are reduced as a person ages.</a:t>
            </a:r>
          </a:p>
          <a:p>
            <a:pPr>
              <a:spcBef>
                <a:spcPts val="1800"/>
              </a:spcBef>
              <a:spcAft>
                <a:spcPts val="600"/>
              </a:spcAft>
              <a:defRPr/>
            </a:pPr>
            <a:r>
              <a:rPr lang="en-IN" sz="2000" dirty="0" smtClean="0">
                <a:latin typeface="Times New Roman"/>
                <a:ea typeface="Times New Roman"/>
                <a:cs typeface="+mn-cs"/>
              </a:rPr>
              <a:t>		a. Enough acid is still present to produce ulcers under certain conditions.</a:t>
            </a:r>
          </a:p>
          <a:p>
            <a:pPr>
              <a:spcBef>
                <a:spcPts val="1800"/>
              </a:spcBef>
              <a:spcAft>
                <a:spcPts val="600"/>
              </a:spcAft>
              <a:defRPr/>
            </a:pPr>
            <a:r>
              <a:rPr lang="en-IN" sz="2000" dirty="0" smtClean="0">
                <a:latin typeface="Times New Roman"/>
                <a:ea typeface="Times New Roman"/>
                <a:cs typeface="+mn-cs"/>
              </a:rPr>
              <a:t>		b. Changes in gastric motility also occur, which may lead to slower gastric emptying.</a:t>
            </a:r>
          </a:p>
          <a:p>
            <a:pPr>
              <a:spcBef>
                <a:spcPts val="1800"/>
              </a:spcBef>
              <a:spcAft>
                <a:spcPts val="600"/>
              </a:spcAft>
              <a:defRPr/>
            </a:pPr>
            <a:r>
              <a:rPr lang="en-IN" sz="2000" dirty="0" smtClean="0">
                <a:latin typeface="Times New Roman"/>
                <a:ea typeface="Times New Roman"/>
                <a:cs typeface="+mn-cs"/>
              </a:rPr>
              <a:t>	3. Function of the small and large bowel changes little as a consequence of aging.</a:t>
            </a:r>
          </a:p>
          <a:p>
            <a:pPr>
              <a:spcBef>
                <a:spcPts val="1800"/>
              </a:spcBef>
              <a:spcAft>
                <a:spcPts val="600"/>
              </a:spcAft>
              <a:defRPr/>
            </a:pPr>
            <a:r>
              <a:rPr lang="en-IN" sz="2000" dirty="0" smtClean="0">
                <a:latin typeface="Times New Roman"/>
                <a:ea typeface="Times New Roman"/>
                <a:cs typeface="+mn-cs"/>
              </a:rPr>
              <a:t>		a. The incidence of certain diseases involving the bowel increases as a person grows older.</a:t>
            </a:r>
          </a:p>
          <a:p>
            <a:pPr>
              <a:spcBef>
                <a:spcPts val="1800"/>
              </a:spcBef>
              <a:spcAft>
                <a:spcPts val="600"/>
              </a:spcAft>
              <a:defRPr/>
            </a:pPr>
            <a:r>
              <a:rPr lang="en-IN" sz="2000" dirty="0" smtClean="0">
                <a:latin typeface="Times New Roman"/>
                <a:ea typeface="Times New Roman"/>
                <a:cs typeface="+mn-cs"/>
              </a:rPr>
              <a:t>		b. Nutrients from food are not as readily absorbed.</a:t>
            </a:r>
          </a:p>
          <a:p>
            <a:pPr>
              <a:spcBef>
                <a:spcPts val="1800"/>
              </a:spcBef>
              <a:spcAft>
                <a:spcPts val="600"/>
              </a:spcAft>
              <a:defRPr/>
            </a:pPr>
            <a:r>
              <a:rPr lang="en-IN" sz="2000" dirty="0" smtClean="0">
                <a:latin typeface="Times New Roman"/>
                <a:ea typeface="Times New Roman"/>
                <a:cs typeface="+mn-cs"/>
              </a:rPr>
              <a:t>4. Blood flow to the liver declines.</a:t>
            </a:r>
          </a:p>
          <a:p>
            <a:pPr>
              <a:spcBef>
                <a:spcPts val="1800"/>
              </a:spcBef>
              <a:spcAft>
                <a:spcPts val="600"/>
              </a:spcAft>
              <a:defRPr/>
            </a:pPr>
            <a:r>
              <a:rPr lang="en-IN" sz="2000" dirty="0" smtClean="0">
                <a:latin typeface="Times New Roman"/>
                <a:ea typeface="Times New Roman"/>
                <a:cs typeface="+mn-cs"/>
              </a:rPr>
              <a:t>	a. The activity of the enzyme systems involved with the detoxification of drugs declines as a person ages.</a:t>
            </a:r>
            <a:endParaRPr lang="en-US" dirty="0" smtClean="0">
              <a:latin typeface="Times New Roman"/>
              <a:ea typeface="Times New Roman"/>
              <a:cs typeface="+mn-cs"/>
            </a:endParaRPr>
          </a:p>
          <a:p>
            <a:pPr>
              <a:defRPr/>
            </a:pPr>
            <a:endParaRPr lang="en-US" dirty="0">
              <a:cs typeface="+mn-cs"/>
            </a:endParaRPr>
          </a:p>
        </p:txBody>
      </p:sp>
      <p:sp>
        <p:nvSpPr>
          <p:cNvPr id="254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1D7261E-B37F-7445-A37C-D60F4A075EC7}" type="slidenum">
              <a:rPr lang="en-US" altLang="en-US" sz="1200"/>
              <a:pPr eaLnBrk="1" hangingPunct="1"/>
              <a:t>58</a:t>
            </a:fld>
            <a:endParaRPr lang="en-US" altLang="en-US" sz="1200"/>
          </a:p>
        </p:txBody>
      </p:sp>
    </p:spTree>
    <p:extLst>
      <p:ext uri="{BB962C8B-B14F-4D97-AF65-F5344CB8AC3E}">
        <p14:creationId xmlns:p14="http://schemas.microsoft.com/office/powerpoint/2010/main" val="20797911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sz="1400" dirty="0" smtClean="0">
                <a:latin typeface="Times New Roman"/>
                <a:ea typeface="Times New Roman"/>
                <a:cs typeface="+mn-cs"/>
              </a:rPr>
              <a:t>B. Pathophysiology</a:t>
            </a:r>
          </a:p>
          <a:p>
            <a:pPr marL="228600" indent="-228600">
              <a:spcBef>
                <a:spcPts val="600"/>
              </a:spcBef>
              <a:spcAft>
                <a:spcPts val="600"/>
              </a:spcAft>
              <a:tabLst>
                <a:tab pos="228600" algn="l"/>
              </a:tabLst>
              <a:defRPr/>
            </a:pPr>
            <a:r>
              <a:rPr lang="en-IN" sz="1400" dirty="0" smtClean="0">
                <a:latin typeface="Times New Roman"/>
                <a:ea typeface="Times New Roman"/>
                <a:cs typeface="+mn-cs"/>
              </a:rPr>
              <a:t>	1. Age-related changes in the gastrointestinal (GI) system include:</a:t>
            </a:r>
          </a:p>
          <a:p>
            <a:pPr marL="228600" indent="-228600">
              <a:spcBef>
                <a:spcPts val="600"/>
              </a:spcBef>
              <a:spcAft>
                <a:spcPts val="600"/>
              </a:spcAft>
              <a:tabLst>
                <a:tab pos="228600" algn="l"/>
              </a:tabLst>
              <a:defRPr/>
            </a:pPr>
            <a:r>
              <a:rPr lang="en-IN" sz="1400" dirty="0" smtClean="0">
                <a:latin typeface="Times New Roman"/>
                <a:ea typeface="Times New Roman"/>
                <a:cs typeface="+mn-cs"/>
              </a:rPr>
              <a:t>		a. Issues with dental problems</a:t>
            </a:r>
          </a:p>
          <a:p>
            <a:pPr marL="228600" indent="-228600">
              <a:spcBef>
                <a:spcPts val="600"/>
              </a:spcBef>
              <a:spcAft>
                <a:spcPts val="600"/>
              </a:spcAft>
              <a:tabLst>
                <a:tab pos="228600" algn="l"/>
              </a:tabLst>
              <a:defRPr/>
            </a:pPr>
            <a:r>
              <a:rPr lang="en-IN" sz="1400" dirty="0" smtClean="0">
                <a:latin typeface="Times New Roman"/>
                <a:ea typeface="Times New Roman"/>
                <a:cs typeface="+mn-cs"/>
              </a:rPr>
              <a:t>		b. Decrease in saliva and sense of taste, leading to poor nutrition</a:t>
            </a:r>
          </a:p>
          <a:p>
            <a:pPr marL="228600" indent="-228600">
              <a:spcBef>
                <a:spcPts val="600"/>
              </a:spcBef>
              <a:spcAft>
                <a:spcPts val="600"/>
              </a:spcAft>
              <a:tabLst>
                <a:tab pos="228600" algn="l"/>
              </a:tabLst>
              <a:defRPr/>
            </a:pPr>
            <a:r>
              <a:rPr lang="en-IN" sz="1400" dirty="0" smtClean="0">
                <a:latin typeface="Times New Roman"/>
                <a:ea typeface="Times New Roman"/>
                <a:cs typeface="+mn-cs"/>
              </a:rPr>
              <a:t>		c. Poor muscle tone of the smooth muscle sphincter between the esophagus and stomach that can cause regurgitation and lead to heartburn and acid reflux</a:t>
            </a:r>
          </a:p>
          <a:p>
            <a:pPr marL="228600" indent="-228600">
              <a:spcBef>
                <a:spcPts val="600"/>
              </a:spcBef>
              <a:spcAft>
                <a:spcPts val="600"/>
              </a:spcAft>
              <a:tabLst>
                <a:tab pos="228600" algn="l"/>
              </a:tabLst>
              <a:defRPr/>
            </a:pPr>
            <a:r>
              <a:rPr lang="en-IN" sz="1400" dirty="0" smtClean="0">
                <a:latin typeface="Times New Roman"/>
                <a:ea typeface="Times New Roman"/>
                <a:cs typeface="+mn-cs"/>
              </a:rPr>
              <a:t>		d. A decrease in hydrochloric acid in the stomach</a:t>
            </a:r>
          </a:p>
          <a:p>
            <a:pPr marL="228600" indent="-228600">
              <a:spcBef>
                <a:spcPts val="600"/>
              </a:spcBef>
              <a:spcAft>
                <a:spcPts val="600"/>
              </a:spcAft>
              <a:tabLst>
                <a:tab pos="228600" algn="l"/>
              </a:tabLst>
              <a:defRPr/>
            </a:pPr>
            <a:r>
              <a:rPr lang="en-IN" sz="1400" dirty="0" smtClean="0">
                <a:latin typeface="Times New Roman"/>
                <a:ea typeface="Times New Roman"/>
                <a:cs typeface="+mn-cs"/>
              </a:rPr>
              <a:t>		e. Alterations in absorption of nutrients and slowing peristalsis</a:t>
            </a:r>
          </a:p>
          <a:p>
            <a:pPr marL="228600" indent="-228600">
              <a:spcBef>
                <a:spcPts val="600"/>
              </a:spcBef>
              <a:spcAft>
                <a:spcPts val="600"/>
              </a:spcAft>
              <a:tabLst>
                <a:tab pos="228600" algn="l"/>
              </a:tabLst>
              <a:defRPr/>
            </a:pPr>
            <a:r>
              <a:rPr lang="en-IN" sz="1400" dirty="0" smtClean="0">
                <a:latin typeface="Times New Roman"/>
                <a:ea typeface="Times New Roman"/>
                <a:cs typeface="+mn-cs"/>
              </a:rPr>
              <a:t>		f. Weakening of the rectal sphincter</a:t>
            </a:r>
          </a:p>
          <a:p>
            <a:pPr marL="228600" indent="-228600">
              <a:spcBef>
                <a:spcPts val="600"/>
              </a:spcBef>
              <a:spcAft>
                <a:spcPts val="600"/>
              </a:spcAft>
              <a:tabLst>
                <a:tab pos="228600" algn="l"/>
              </a:tabLst>
              <a:defRPr/>
            </a:pPr>
            <a:r>
              <a:rPr lang="en-IN" sz="1400" dirty="0" smtClean="0">
                <a:latin typeface="Times New Roman"/>
                <a:ea typeface="Times New Roman"/>
                <a:cs typeface="+mn-cs"/>
              </a:rPr>
              <a:t>	2. Changes in the liver predispose older patients to a number of problems.</a:t>
            </a:r>
          </a:p>
          <a:p>
            <a:pPr marL="228600" indent="-228600">
              <a:spcBef>
                <a:spcPts val="600"/>
              </a:spcBef>
              <a:spcAft>
                <a:spcPts val="600"/>
              </a:spcAft>
              <a:tabLst>
                <a:tab pos="228600" algn="l"/>
              </a:tabLst>
              <a:defRPr/>
            </a:pPr>
            <a:r>
              <a:rPr lang="en-IN" sz="1400" dirty="0" smtClean="0">
                <a:latin typeface="Times New Roman"/>
                <a:ea typeface="Times New Roman"/>
                <a:cs typeface="+mn-cs"/>
              </a:rPr>
              <a:t>		a. The liver, which is responsible for removing toxins and breaking down drugs in the body, shrinks with age.</a:t>
            </a:r>
          </a:p>
          <a:p>
            <a:pPr marL="228600" indent="-228600">
              <a:spcBef>
                <a:spcPts val="600"/>
              </a:spcBef>
              <a:spcAft>
                <a:spcPts val="600"/>
              </a:spcAft>
              <a:tabLst>
                <a:tab pos="228600" algn="l"/>
              </a:tabLst>
              <a:defRPr/>
            </a:pPr>
            <a:r>
              <a:rPr lang="en-IN" sz="1400" dirty="0" smtClean="0">
                <a:latin typeface="Times New Roman"/>
                <a:ea typeface="Times New Roman"/>
                <a:cs typeface="+mn-cs"/>
              </a:rPr>
              <a:t>		b. Blood flow to the liver declines, and there is decreased metabolism.</a:t>
            </a:r>
          </a:p>
          <a:p>
            <a:pPr marL="228600" indent="-228600">
              <a:spcBef>
                <a:spcPts val="600"/>
              </a:spcBef>
              <a:spcAft>
                <a:spcPts val="600"/>
              </a:spcAft>
              <a:tabLst>
                <a:tab pos="228600" algn="l"/>
              </a:tabLst>
              <a:defRPr/>
            </a:pPr>
            <a:r>
              <a:rPr lang="en-IN" sz="1400" dirty="0" smtClean="0">
                <a:latin typeface="Times New Roman"/>
                <a:ea typeface="Times New Roman"/>
                <a:cs typeface="+mn-cs"/>
              </a:rPr>
              <a:t>		c. This has a direct effect on how medications may affect the patient.</a:t>
            </a:r>
          </a:p>
          <a:p>
            <a:pPr marL="685800" indent="-228600">
              <a:spcBef>
                <a:spcPts val="0"/>
              </a:spcBef>
              <a:spcAft>
                <a:spcPts val="300"/>
              </a:spcAft>
              <a:tabLst>
                <a:tab pos="685800" algn="l"/>
              </a:tabLst>
              <a:defRPr/>
            </a:pPr>
            <a:endParaRPr lang="en-US" dirty="0" smtClean="0">
              <a:latin typeface="Times New Roman"/>
              <a:ea typeface="Times New Roman"/>
              <a:cs typeface="+mn-cs"/>
            </a:endParaRPr>
          </a:p>
          <a:p>
            <a:pPr>
              <a:defRPr/>
            </a:pPr>
            <a:endParaRPr lang="en-US" dirty="0">
              <a:cs typeface="+mn-cs"/>
            </a:endParaRPr>
          </a:p>
        </p:txBody>
      </p:sp>
      <p:sp>
        <p:nvSpPr>
          <p:cNvPr id="256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C1B7A84-8711-2946-8050-586822DC81B8}" type="slidenum">
              <a:rPr lang="en-US" altLang="en-US" sz="1200"/>
              <a:pPr eaLnBrk="1" hangingPunct="1"/>
              <a:t>59</a:t>
            </a:fld>
            <a:endParaRPr lang="en-US" altLang="en-US" sz="1200"/>
          </a:p>
        </p:txBody>
      </p:sp>
    </p:spTree>
    <p:extLst>
      <p:ext uri="{BB962C8B-B14F-4D97-AF65-F5344CB8AC3E}">
        <p14:creationId xmlns:p14="http://schemas.microsoft.com/office/powerpoint/2010/main" val="4586030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ln/>
        </p:spPr>
      </p:sp>
      <p:sp>
        <p:nvSpPr>
          <p:cNvPr id="201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Patients With Special Challenges</a:t>
            </a:r>
          </a:p>
          <a:p>
            <a:r>
              <a:rPr lang="en-US" altLang="en-US">
                <a:latin typeface="Times New Roman" charset="0"/>
                <a:ea typeface="MS PGothic" charset="-128"/>
              </a:rPr>
              <a:t>• Recognizing and reporting abuse and neglect</a:t>
            </a:r>
          </a:p>
          <a:p>
            <a:r>
              <a:rPr lang="en-US" altLang="en-US">
                <a:latin typeface="Times New Roman" charset="0"/>
                <a:ea typeface="MS PGothic" charset="-128"/>
              </a:rPr>
              <a:t>Health care implications of</a:t>
            </a:r>
          </a:p>
          <a:p>
            <a:r>
              <a:rPr lang="en-US" altLang="en-US">
                <a:latin typeface="Times New Roman" charset="0"/>
                <a:ea typeface="MS PGothic" charset="-128"/>
              </a:rPr>
              <a:t>• Abuse </a:t>
            </a:r>
          </a:p>
          <a:p>
            <a:r>
              <a:rPr lang="en-US" altLang="en-US">
                <a:latin typeface="Times New Roman" charset="0"/>
                <a:ea typeface="MS PGothic" charset="-128"/>
              </a:rPr>
              <a:t>• Neglect </a:t>
            </a:r>
          </a:p>
          <a:p>
            <a:r>
              <a:rPr lang="en-US" altLang="en-US">
                <a:latin typeface="Times New Roman" charset="0"/>
                <a:ea typeface="MS PGothic" charset="-128"/>
              </a:rPr>
              <a:t>• Homelessness </a:t>
            </a:r>
          </a:p>
          <a:p>
            <a:r>
              <a:rPr lang="en-US" altLang="en-US">
                <a:latin typeface="Times New Roman" charset="0"/>
                <a:ea typeface="MS PGothic" charset="-128"/>
              </a:rPr>
              <a:t>• Poverty</a:t>
            </a:r>
          </a:p>
          <a:p>
            <a:r>
              <a:rPr lang="en-US" altLang="en-US">
                <a:latin typeface="Times New Roman" charset="0"/>
                <a:ea typeface="MS PGothic" charset="-128"/>
              </a:rPr>
              <a:t>• Bariatrics</a:t>
            </a:r>
          </a:p>
          <a:p>
            <a:r>
              <a:rPr lang="en-US" altLang="en-US">
                <a:latin typeface="Times New Roman" charset="0"/>
                <a:ea typeface="MS PGothic" charset="-128"/>
              </a:rPr>
              <a:t>• Technology dependent </a:t>
            </a:r>
          </a:p>
          <a:p>
            <a:r>
              <a:rPr lang="en-US" altLang="en-US">
                <a:latin typeface="Times New Roman" charset="0"/>
                <a:ea typeface="MS PGothic" charset="-128"/>
              </a:rPr>
              <a:t>• Hospice/terminally ill </a:t>
            </a:r>
          </a:p>
          <a:p>
            <a:r>
              <a:rPr lang="en-US" altLang="en-US">
                <a:latin typeface="Times New Roman" charset="0"/>
                <a:ea typeface="MS PGothic" charset="-128"/>
              </a:rPr>
              <a:t>• Tracheostomy care/dysfunction </a:t>
            </a:r>
          </a:p>
          <a:p>
            <a:r>
              <a:rPr lang="en-US" altLang="en-US">
                <a:latin typeface="Times New Roman" charset="0"/>
                <a:ea typeface="MS PGothic" charset="-128"/>
              </a:rPr>
              <a:t>• Homecare </a:t>
            </a:r>
          </a:p>
          <a:p>
            <a:r>
              <a:rPr lang="en-US" altLang="en-US">
                <a:latin typeface="Times New Roman" charset="0"/>
                <a:ea typeface="MS PGothic" charset="-128"/>
              </a:rPr>
              <a:t>• Sensory deficit/loss </a:t>
            </a:r>
          </a:p>
          <a:p>
            <a:r>
              <a:rPr lang="en-US" altLang="en-US">
                <a:latin typeface="Times New Roman" charset="0"/>
                <a:ea typeface="MS PGothic" charset="-128"/>
              </a:rPr>
              <a:t>• Developmental disability</a:t>
            </a:r>
          </a:p>
          <a:p>
            <a:endParaRPr lang="en-US" altLang="en-US">
              <a:latin typeface="Times New Roman" charset="0"/>
              <a:ea typeface="MS PGothic" charset="-128"/>
            </a:endParaRPr>
          </a:p>
        </p:txBody>
      </p:sp>
      <p:sp>
        <p:nvSpPr>
          <p:cNvPr id="201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B67A893-38BF-9840-A4C3-C160820C6F9F}" type="slidenum">
              <a:rPr lang="en-US" altLang="en-US" sz="1200"/>
              <a:pPr eaLnBrk="1" hangingPunct="1"/>
              <a:t>6</a:t>
            </a:fld>
            <a:endParaRPr lang="en-US" altLang="en-US" sz="1200"/>
          </a:p>
        </p:txBody>
      </p:sp>
    </p:spTree>
    <p:extLst>
      <p:ext uri="{BB962C8B-B14F-4D97-AF65-F5344CB8AC3E}">
        <p14:creationId xmlns:p14="http://schemas.microsoft.com/office/powerpoint/2010/main" val="17657770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3. GI bleeding issues that affect older people are:</a:t>
            </a:r>
          </a:p>
          <a:p>
            <a:pPr marL="457200" indent="-228600">
              <a:spcBef>
                <a:spcPts val="0"/>
              </a:spcBef>
              <a:spcAft>
                <a:spcPts val="300"/>
              </a:spcAft>
              <a:tabLst>
                <a:tab pos="457200" algn="l"/>
              </a:tabLst>
              <a:defRPr/>
            </a:pPr>
            <a:r>
              <a:rPr lang="en-IN" sz="1400" dirty="0" smtClean="0">
                <a:latin typeface="Times New Roman"/>
                <a:ea typeface="Times New Roman"/>
                <a:cs typeface="+mn-cs"/>
              </a:rPr>
              <a:t>	a. GI bleeding caused by</a:t>
            </a:r>
          </a:p>
          <a:p>
            <a:pPr marL="457200" indent="-228600">
              <a:spcBef>
                <a:spcPts val="0"/>
              </a:spcBef>
              <a:spcAft>
                <a:spcPts val="300"/>
              </a:spcAft>
              <a:tabLst>
                <a:tab pos="457200" algn="l"/>
              </a:tabLst>
              <a:defRPr/>
            </a:pPr>
            <a:r>
              <a:rPr lang="en-IN" sz="1400" dirty="0" smtClean="0">
                <a:latin typeface="Times New Roman"/>
                <a:ea typeface="Times New Roman"/>
                <a:cs typeface="+mn-cs"/>
              </a:rPr>
              <a:t>		i. Inflammation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ii. Infection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Obstruction of the upper or lower GI tract </a:t>
            </a:r>
          </a:p>
          <a:p>
            <a:pPr marL="457200" indent="-228600">
              <a:spcBef>
                <a:spcPts val="0"/>
              </a:spcBef>
              <a:spcAft>
                <a:spcPts val="300"/>
              </a:spcAft>
              <a:tabLst>
                <a:tab pos="457200" algn="l"/>
              </a:tabLst>
              <a:defRPr/>
            </a:pPr>
            <a:r>
              <a:rPr lang="en-IN" sz="1400" dirty="0" smtClean="0">
                <a:latin typeface="Times New Roman"/>
                <a:ea typeface="Times New Roman"/>
                <a:cs typeface="+mn-cs"/>
              </a:rPr>
              <a:t>	b. Usually heralded by hematemesis</a:t>
            </a:r>
          </a:p>
          <a:p>
            <a:pPr marL="457200" indent="-228600">
              <a:spcBef>
                <a:spcPts val="0"/>
              </a:spcBef>
              <a:spcAft>
                <a:spcPts val="300"/>
              </a:spcAft>
              <a:tabLst>
                <a:tab pos="457200" algn="l"/>
              </a:tabLst>
              <a:defRPr/>
            </a:pPr>
            <a:r>
              <a:rPr lang="en-IN" sz="1400" dirty="0" smtClean="0">
                <a:latin typeface="Times New Roman"/>
                <a:ea typeface="Times New Roman"/>
                <a:cs typeface="+mn-cs"/>
              </a:rPr>
              <a:t>	c. Bleeding that travels through the lower digestive tract usually manifests as melena (black, tarry stools).</a:t>
            </a:r>
          </a:p>
          <a:p>
            <a:pPr marL="457200" indent="-228600">
              <a:spcBef>
                <a:spcPts val="0"/>
              </a:spcBef>
              <a:spcAft>
                <a:spcPts val="300"/>
              </a:spcAft>
              <a:tabLst>
                <a:tab pos="457200" algn="l"/>
              </a:tabLst>
              <a:defRPr/>
            </a:pPr>
            <a:r>
              <a:rPr lang="en-IN" sz="1400" dirty="0" smtClean="0">
                <a:latin typeface="Times New Roman"/>
                <a:ea typeface="Times New Roman"/>
                <a:cs typeface="+mn-cs"/>
              </a:rPr>
              <a:t>	d. Red blood usually means a local source of bleeding, such as hemorrhoids.</a:t>
            </a:r>
          </a:p>
          <a:p>
            <a:pPr marL="457200" indent="-228600">
              <a:spcBef>
                <a:spcPts val="0"/>
              </a:spcBef>
              <a:spcAft>
                <a:spcPts val="300"/>
              </a:spcAft>
              <a:tabLst>
                <a:tab pos="457200" algn="l"/>
              </a:tabLst>
              <a:defRPr/>
            </a:pPr>
            <a:r>
              <a:rPr lang="en-IN" sz="1400" dirty="0" smtClean="0">
                <a:latin typeface="Times New Roman"/>
                <a:ea typeface="Times New Roman"/>
                <a:cs typeface="+mn-cs"/>
              </a:rPr>
              <a:t>	e. A patient with GI bleeding may experience weakness, dizziness, or syncope.</a:t>
            </a:r>
          </a:p>
          <a:p>
            <a:pPr marL="457200" indent="-228600">
              <a:spcBef>
                <a:spcPts val="0"/>
              </a:spcBef>
              <a:spcAft>
                <a:spcPts val="300"/>
              </a:spcAft>
              <a:tabLst>
                <a:tab pos="457200" algn="l"/>
              </a:tabLst>
              <a:defRPr/>
            </a:pPr>
            <a:r>
              <a:rPr lang="en-IN" sz="1400" dirty="0" smtClean="0">
                <a:latin typeface="Times New Roman"/>
                <a:ea typeface="Times New Roman"/>
                <a:cs typeface="+mn-cs"/>
              </a:rPr>
              <a:t>	f. Bleeding in the GI system can be life threatening.</a:t>
            </a:r>
          </a:p>
        </p:txBody>
      </p:sp>
      <p:sp>
        <p:nvSpPr>
          <p:cNvPr id="257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368F3CB-B28A-6047-9CE5-3E51B07D5ABE}" type="slidenum">
              <a:rPr lang="en-US" altLang="en-US" sz="1200"/>
              <a:pPr eaLnBrk="1" hangingPunct="1"/>
              <a:t>60</a:t>
            </a:fld>
            <a:endParaRPr lang="en-US" altLang="en-US" sz="1200"/>
          </a:p>
        </p:txBody>
      </p:sp>
    </p:spTree>
    <p:extLst>
      <p:ext uri="{BB962C8B-B14F-4D97-AF65-F5344CB8AC3E}">
        <p14:creationId xmlns:p14="http://schemas.microsoft.com/office/powerpoint/2010/main" val="42280353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4. Specific GI problems that are more common in older patients include:</a:t>
            </a:r>
          </a:p>
          <a:p>
            <a:pPr marL="457200" indent="-228600">
              <a:spcBef>
                <a:spcPts val="0"/>
              </a:spcBef>
              <a:spcAft>
                <a:spcPts val="300"/>
              </a:spcAft>
              <a:tabLst>
                <a:tab pos="457200" algn="l"/>
              </a:tabLst>
              <a:defRPr/>
            </a:pPr>
            <a:r>
              <a:rPr lang="en-IN" sz="1400" dirty="0" smtClean="0">
                <a:latin typeface="Times New Roman"/>
                <a:ea typeface="Times New Roman"/>
                <a:cs typeface="+mn-cs"/>
              </a:rPr>
              <a:t>	a. Diverticulitis</a:t>
            </a:r>
          </a:p>
          <a:p>
            <a:pPr marL="457200" indent="-228600">
              <a:spcBef>
                <a:spcPts val="0"/>
              </a:spcBef>
              <a:spcAft>
                <a:spcPts val="300"/>
              </a:spcAft>
              <a:tabLst>
                <a:tab pos="457200" algn="l"/>
              </a:tabLst>
              <a:defRPr/>
            </a:pPr>
            <a:r>
              <a:rPr lang="en-IN" sz="1400" dirty="0" smtClean="0">
                <a:latin typeface="Times New Roman"/>
                <a:ea typeface="Times New Roman"/>
                <a:cs typeface="+mn-cs"/>
              </a:rPr>
              <a:t>		i. A condition in which the walls of the gut weaken and small pouches protrude from the colon along those weakened segments</a:t>
            </a:r>
          </a:p>
          <a:p>
            <a:pPr marL="457200" indent="-228600">
              <a:spcBef>
                <a:spcPts val="0"/>
              </a:spcBef>
              <a:spcAft>
                <a:spcPts val="300"/>
              </a:spcAft>
              <a:tabLst>
                <a:tab pos="457200" algn="l"/>
              </a:tabLst>
              <a:defRPr/>
            </a:pPr>
            <a:r>
              <a:rPr lang="en-IN" sz="1400" dirty="0" smtClean="0">
                <a:latin typeface="Times New Roman"/>
                <a:ea typeface="Times New Roman"/>
                <a:cs typeface="+mn-cs"/>
              </a:rPr>
              <a:t>		ii. Inflammation develops in one of these pouches</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A geriatric patient generally presents with left lower quadrant pain and fever.</a:t>
            </a:r>
          </a:p>
          <a:p>
            <a:pPr marL="457200" indent="-228600">
              <a:spcBef>
                <a:spcPts val="0"/>
              </a:spcBef>
              <a:spcAft>
                <a:spcPts val="300"/>
              </a:spcAft>
              <a:tabLst>
                <a:tab pos="457200" algn="l"/>
              </a:tabLst>
              <a:defRPr/>
            </a:pPr>
            <a:r>
              <a:rPr lang="en-IN" sz="1400" dirty="0" smtClean="0">
                <a:latin typeface="Times New Roman"/>
                <a:ea typeface="Times New Roman"/>
                <a:cs typeface="+mn-cs"/>
              </a:rPr>
              <a:t>	b. Bleeding in the upper and lower GI system</a:t>
            </a:r>
          </a:p>
          <a:p>
            <a:pPr marL="457200" indent="-228600">
              <a:spcBef>
                <a:spcPts val="0"/>
              </a:spcBef>
              <a:spcAft>
                <a:spcPts val="300"/>
              </a:spcAft>
              <a:tabLst>
                <a:tab pos="457200" algn="l"/>
              </a:tabLst>
              <a:defRPr/>
            </a:pPr>
            <a:r>
              <a:rPr lang="en-IN" sz="1400" dirty="0" smtClean="0">
                <a:latin typeface="Times New Roman"/>
                <a:ea typeface="Times New Roman"/>
                <a:cs typeface="+mn-cs"/>
              </a:rPr>
              <a:t>		i. Upper GI bleeding occurs in the esophagus, stomach, or duodenum.</a:t>
            </a:r>
          </a:p>
          <a:p>
            <a:pPr marL="457200" indent="-228600">
              <a:spcBef>
                <a:spcPts val="0"/>
              </a:spcBef>
              <a:spcAft>
                <a:spcPts val="300"/>
              </a:spcAft>
              <a:tabLst>
                <a:tab pos="457200" algn="l"/>
              </a:tabLst>
              <a:defRPr/>
            </a:pPr>
            <a:r>
              <a:rPr lang="en-IN" sz="1400" dirty="0" smtClean="0">
                <a:latin typeface="Times New Roman"/>
                <a:ea typeface="Times New Roman"/>
                <a:cs typeface="+mn-cs"/>
              </a:rPr>
              <a:t>		ii. Irritation of the lining of the stomach or ulcers can cause forceful vomiting that tears the esophagus.</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Long-term use of nonsteroidal anti-inflammatory drugs, hepatitis, and cancer can contribute to bleeding problems.</a:t>
            </a:r>
          </a:p>
          <a:p>
            <a:pPr marL="457200" indent="-228600">
              <a:spcBef>
                <a:spcPts val="0"/>
              </a:spcBef>
              <a:spcAft>
                <a:spcPts val="300"/>
              </a:spcAft>
              <a:tabLst>
                <a:tab pos="457200" algn="l"/>
              </a:tabLst>
              <a:defRPr/>
            </a:pPr>
            <a:r>
              <a:rPr lang="en-IN" sz="1400" dirty="0" smtClean="0">
                <a:latin typeface="Times New Roman"/>
                <a:ea typeface="Times New Roman"/>
                <a:cs typeface="+mn-cs"/>
              </a:rPr>
              <a:t>		iv. Lower GI bleeding occurs in the colon or rectum.</a:t>
            </a:r>
          </a:p>
          <a:p>
            <a:pPr marL="457200" indent="-228600">
              <a:spcBef>
                <a:spcPts val="0"/>
              </a:spcBef>
              <a:spcAft>
                <a:spcPts val="300"/>
              </a:spcAft>
              <a:tabLst>
                <a:tab pos="457200" algn="l"/>
              </a:tabLst>
              <a:defRPr/>
            </a:pPr>
            <a:r>
              <a:rPr lang="en-IN" sz="1400" dirty="0" smtClean="0">
                <a:latin typeface="Times New Roman"/>
                <a:ea typeface="Times New Roman"/>
                <a:cs typeface="+mn-cs"/>
              </a:rPr>
              <a:t>	c. Peptic ulcer disease</a:t>
            </a:r>
          </a:p>
          <a:p>
            <a:pPr marL="457200" indent="-228600">
              <a:spcBef>
                <a:spcPts val="0"/>
              </a:spcBef>
              <a:spcAft>
                <a:spcPts val="300"/>
              </a:spcAft>
              <a:tabLst>
                <a:tab pos="457200" algn="l"/>
              </a:tabLst>
              <a:defRPr/>
            </a:pPr>
            <a:r>
              <a:rPr lang="en-IN" sz="1400" dirty="0" smtClean="0">
                <a:latin typeface="Times New Roman"/>
                <a:ea typeface="Times New Roman"/>
                <a:cs typeface="+mn-cs"/>
              </a:rPr>
              <a:t>		i. More common in older adults, especially people who use NSAIDs</a:t>
            </a:r>
          </a:p>
          <a:p>
            <a:pPr marL="457200" indent="-228600">
              <a:spcBef>
                <a:spcPts val="0"/>
              </a:spcBef>
              <a:spcAft>
                <a:spcPts val="300"/>
              </a:spcAft>
              <a:tabLst>
                <a:tab pos="457200" algn="l"/>
              </a:tabLst>
              <a:defRPr/>
            </a:pPr>
            <a:r>
              <a:rPr lang="en-IN" sz="1400" dirty="0" smtClean="0">
                <a:latin typeface="Times New Roman"/>
                <a:ea typeface="Times New Roman"/>
                <a:cs typeface="+mn-cs"/>
              </a:rPr>
              <a:t>		ii. The patient will complain of a gnawing, burning pain in the upper abdomen that improves after eating but returns later.</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Complications include bleeding, anemia, and bowel perforation.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d. Gallbladder disease</a:t>
            </a:r>
          </a:p>
          <a:p>
            <a:pPr marL="457200" indent="-228600">
              <a:spcBef>
                <a:spcPts val="0"/>
              </a:spcBef>
              <a:spcAft>
                <a:spcPts val="300"/>
              </a:spcAft>
              <a:tabLst>
                <a:tab pos="457200" algn="l"/>
              </a:tabLst>
              <a:defRPr/>
            </a:pPr>
            <a:r>
              <a:rPr lang="en-IN" sz="1400" dirty="0" smtClean="0">
                <a:latin typeface="Times New Roman"/>
                <a:ea typeface="Times New Roman"/>
                <a:cs typeface="+mn-cs"/>
              </a:rPr>
              <a:t>		i. More common in older adults, and they have a higher risk of complications from gallstones</a:t>
            </a:r>
          </a:p>
          <a:p>
            <a:pPr marL="457200" indent="-228600">
              <a:spcBef>
                <a:spcPts val="0"/>
              </a:spcBef>
              <a:spcAft>
                <a:spcPts val="300"/>
              </a:spcAft>
              <a:tabLst>
                <a:tab pos="457200" algn="l"/>
              </a:tabLst>
              <a:defRPr/>
            </a:pPr>
            <a:r>
              <a:rPr lang="en-IN" sz="1400" dirty="0" smtClean="0">
                <a:latin typeface="Times New Roman"/>
                <a:ea typeface="Times New Roman"/>
                <a:cs typeface="+mn-cs"/>
              </a:rPr>
              <a:t>		ii. Patients will present with fever and right upper quadrant pain that may radiate to the shoulder.</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Patients may also present with jaundice.</a:t>
            </a:r>
          </a:p>
          <a:p>
            <a:pPr marL="457200" indent="-228600">
              <a:spcBef>
                <a:spcPts val="0"/>
              </a:spcBef>
              <a:spcAft>
                <a:spcPts val="300"/>
              </a:spcAft>
              <a:tabLst>
                <a:tab pos="457200" algn="l"/>
              </a:tabLst>
              <a:defRPr/>
            </a:pPr>
            <a:r>
              <a:rPr lang="en-IN" sz="1400" dirty="0" smtClean="0">
                <a:latin typeface="Times New Roman"/>
                <a:ea typeface="Times New Roman"/>
                <a:cs typeface="+mn-cs"/>
              </a:rPr>
              <a:t>	e. Bowel obstruction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i. The ability of the GI tract to move feces through the system slows with aging, and patients can experience problems having bowel movements.</a:t>
            </a:r>
          </a:p>
          <a:p>
            <a:pPr marL="457200" indent="-228600">
              <a:spcBef>
                <a:spcPts val="0"/>
              </a:spcBef>
              <a:spcAft>
                <a:spcPts val="300"/>
              </a:spcAft>
              <a:tabLst>
                <a:tab pos="457200" algn="l"/>
              </a:tabLst>
              <a:defRPr/>
            </a:pPr>
            <a:r>
              <a:rPr lang="en-IN" sz="1400" dirty="0" smtClean="0">
                <a:latin typeface="Times New Roman"/>
                <a:ea typeface="Times New Roman"/>
                <a:cs typeface="+mn-cs"/>
              </a:rPr>
              <a:t>		ii. When patients are straining to have a bowel movement, they can stimulate the vagus nerve, which can cause a vasovagal response.</a:t>
            </a:r>
          </a:p>
          <a:p>
            <a:pPr marL="457200" indent="-228600">
              <a:spcBef>
                <a:spcPts val="0"/>
              </a:spcBef>
              <a:spcAft>
                <a:spcPts val="300"/>
              </a:spcAft>
              <a:tabLst>
                <a:tab pos="457200" algn="l"/>
              </a:tabLst>
              <a:defRPr/>
            </a:pPr>
            <a:r>
              <a:rPr lang="en-IN" sz="1400" dirty="0" smtClean="0">
                <a:latin typeface="Times New Roman"/>
                <a:ea typeface="Times New Roman"/>
                <a:cs typeface="+mn-cs"/>
              </a:rPr>
              <a:t>		iii. This is a condition in which the heart rate drops dramatically and the patient becomes dizzy or passes out.</a:t>
            </a:r>
            <a:endParaRPr lang="en-US" dirty="0" smtClean="0">
              <a:latin typeface="Times New Roman"/>
              <a:ea typeface="Times New Roman"/>
              <a:cs typeface="+mn-cs"/>
            </a:endParaRPr>
          </a:p>
          <a:p>
            <a:pPr>
              <a:defRPr/>
            </a:pPr>
            <a:endParaRPr lang="en-US" dirty="0">
              <a:cs typeface="+mn-cs"/>
            </a:endParaRPr>
          </a:p>
        </p:txBody>
      </p:sp>
      <p:sp>
        <p:nvSpPr>
          <p:cNvPr id="258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4A9924E-8956-7341-BF78-A538D784E482}" type="slidenum">
              <a:rPr lang="en-US" altLang="en-US" sz="1200"/>
              <a:pPr eaLnBrk="1" hangingPunct="1"/>
              <a:t>61</a:t>
            </a:fld>
            <a:endParaRPr lang="en-US" altLang="en-US" sz="1200"/>
          </a:p>
        </p:txBody>
      </p:sp>
    </p:spTree>
    <p:extLst>
      <p:ext uri="{BB962C8B-B14F-4D97-AF65-F5344CB8AC3E}">
        <p14:creationId xmlns:p14="http://schemas.microsoft.com/office/powerpoint/2010/main" val="3554078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Slide Image Placeholder 1"/>
          <p:cNvSpPr>
            <a:spLocks noGrp="1" noRot="1" noChangeAspect="1" noTextEdit="1"/>
          </p:cNvSpPr>
          <p:nvPr>
            <p:ph type="sldImg"/>
          </p:nvPr>
        </p:nvSpPr>
        <p:spPr>
          <a:ln/>
        </p:spPr>
      </p:sp>
      <p:sp>
        <p:nvSpPr>
          <p:cNvPr id="259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sz="1400">
                <a:latin typeface="Times New Roman" charset="0"/>
                <a:ea typeface="MS PGothic" charset="-128"/>
              </a:rPr>
              <a:t>5. When assessing patients, ask about NSAID and alcohol use.</a:t>
            </a:r>
          </a:p>
          <a:p>
            <a:pPr>
              <a:spcBef>
                <a:spcPct val="0"/>
              </a:spcBef>
              <a:spcAft>
                <a:spcPts val="300"/>
              </a:spcAft>
            </a:pPr>
            <a:r>
              <a:rPr lang="en-IN" altLang="en-US" sz="1400">
                <a:latin typeface="Times New Roman" charset="0"/>
                <a:ea typeface="MS PGothic" charset="-128"/>
              </a:rPr>
              <a:t>	a. Presentation can include:</a:t>
            </a:r>
          </a:p>
          <a:p>
            <a:pPr>
              <a:spcBef>
                <a:spcPct val="0"/>
              </a:spcBef>
              <a:spcAft>
                <a:spcPts val="300"/>
              </a:spcAft>
            </a:pPr>
            <a:r>
              <a:rPr lang="en-IN" altLang="en-US" sz="1400">
                <a:latin typeface="Times New Roman" charset="0"/>
                <a:ea typeface="MS PGothic" charset="-128"/>
              </a:rPr>
              <a:t>		i. Pale or yellow, thin skin</a:t>
            </a:r>
          </a:p>
          <a:p>
            <a:pPr>
              <a:spcBef>
                <a:spcPct val="0"/>
              </a:spcBef>
              <a:spcAft>
                <a:spcPts val="300"/>
              </a:spcAft>
            </a:pPr>
            <a:r>
              <a:rPr lang="en-IN" altLang="en-US" sz="1400">
                <a:latin typeface="Times New Roman" charset="0"/>
                <a:ea typeface="MS PGothic" charset="-128"/>
              </a:rPr>
              <a:t>		ii. Frail musculoskeletal system</a:t>
            </a:r>
          </a:p>
          <a:p>
            <a:pPr>
              <a:spcBef>
                <a:spcPct val="0"/>
              </a:spcBef>
              <a:spcAft>
                <a:spcPts val="300"/>
              </a:spcAft>
            </a:pPr>
            <a:r>
              <a:rPr lang="en-IN" altLang="en-US" sz="1400">
                <a:latin typeface="Times New Roman" charset="0"/>
                <a:ea typeface="MS PGothic" charset="-128"/>
              </a:rPr>
              <a:t>		iii. Peripheral, sacral, and periorbital edema</a:t>
            </a:r>
          </a:p>
          <a:p>
            <a:pPr>
              <a:spcBef>
                <a:spcPct val="0"/>
              </a:spcBef>
              <a:spcAft>
                <a:spcPts val="300"/>
              </a:spcAft>
            </a:pPr>
            <a:r>
              <a:rPr lang="en-IN" altLang="en-US" sz="1400">
                <a:latin typeface="Times New Roman" charset="0"/>
                <a:ea typeface="MS PGothic" charset="-128"/>
              </a:rPr>
              <a:t>		iv. Hypertension</a:t>
            </a:r>
          </a:p>
          <a:p>
            <a:pPr>
              <a:spcBef>
                <a:spcPct val="0"/>
              </a:spcBef>
              <a:spcAft>
                <a:spcPts val="300"/>
              </a:spcAft>
            </a:pPr>
            <a:r>
              <a:rPr lang="en-IN" altLang="en-US" sz="1400">
                <a:latin typeface="Times New Roman" charset="0"/>
                <a:ea typeface="MS PGothic" charset="-128"/>
              </a:rPr>
              <a:t>		v. Fever</a:t>
            </a:r>
          </a:p>
          <a:p>
            <a:pPr>
              <a:spcBef>
                <a:spcPct val="0"/>
              </a:spcBef>
              <a:spcAft>
                <a:spcPts val="300"/>
              </a:spcAft>
            </a:pPr>
            <a:r>
              <a:rPr lang="en-IN" altLang="en-US" sz="1400">
                <a:latin typeface="Times New Roman" charset="0"/>
                <a:ea typeface="MS PGothic" charset="-128"/>
              </a:rPr>
              <a:t>		vi. Tachycardia</a:t>
            </a:r>
          </a:p>
          <a:p>
            <a:pPr>
              <a:spcBef>
                <a:spcPct val="0"/>
              </a:spcBef>
              <a:spcAft>
                <a:spcPts val="300"/>
              </a:spcAft>
            </a:pPr>
            <a:r>
              <a:rPr lang="en-IN" altLang="en-US" sz="1400">
                <a:latin typeface="Times New Roman" charset="0"/>
                <a:ea typeface="MS PGothic" charset="-128"/>
              </a:rPr>
              <a:t>		vii. Dyspnea</a:t>
            </a:r>
          </a:p>
          <a:p>
            <a:pPr>
              <a:spcBef>
                <a:spcPct val="0"/>
              </a:spcBef>
              <a:spcAft>
                <a:spcPts val="300"/>
              </a:spcAft>
            </a:pPr>
            <a:r>
              <a:rPr lang="en-IN" altLang="en-US" sz="1400">
                <a:latin typeface="Times New Roman" charset="0"/>
                <a:ea typeface="MS PGothic" charset="-128"/>
              </a:rPr>
              <a:t>6. Orthostatic vital signs can help determine if a patient is hypovolemic.</a:t>
            </a:r>
          </a:p>
          <a:p>
            <a:pPr>
              <a:spcBef>
                <a:spcPct val="0"/>
              </a:spcBef>
              <a:spcAft>
                <a:spcPts val="300"/>
              </a:spcAft>
            </a:pPr>
            <a:r>
              <a:rPr lang="en-IN" altLang="en-US" sz="1400">
                <a:latin typeface="Times New Roman" charset="0"/>
                <a:ea typeface="MS PGothic" charset="-128"/>
              </a:rPr>
              <a:t>	a. Blood pressures and pulse rates are obtained with the patient lying, sitting, and standing.</a:t>
            </a:r>
          </a:p>
          <a:p>
            <a:pPr>
              <a:spcBef>
                <a:spcPct val="0"/>
              </a:spcBef>
              <a:spcAft>
                <a:spcPts val="300"/>
              </a:spcAft>
            </a:pPr>
            <a:r>
              <a:rPr lang="en-IN" altLang="en-US" sz="1400">
                <a:latin typeface="Times New Roman" charset="0"/>
                <a:ea typeface="MS PGothic" charset="-128"/>
              </a:rPr>
              <a:t>	b. Note any drop in blood pressure and increase in heart rate that occurs as the patient moves to an upright position. </a:t>
            </a:r>
          </a:p>
          <a:p>
            <a:pPr>
              <a:spcBef>
                <a:spcPct val="0"/>
              </a:spcBef>
              <a:spcAft>
                <a:spcPts val="300"/>
              </a:spcAft>
            </a:pPr>
            <a:r>
              <a:rPr lang="en-IN" altLang="en-US" sz="1400">
                <a:latin typeface="Times New Roman" charset="0"/>
                <a:ea typeface="MS PGothic" charset="-128"/>
              </a:rPr>
              <a:t>	c. Do not attempt to assess orthostatic vitals on a patient with obvious signs of shock, hypotension, altered level of consciousness, or possible spinal injury.</a:t>
            </a:r>
          </a:p>
          <a:p>
            <a:pPr>
              <a:spcBef>
                <a:spcPct val="0"/>
              </a:spcBef>
              <a:spcAft>
                <a:spcPts val="300"/>
              </a:spcAft>
            </a:pPr>
            <a:r>
              <a:rPr lang="en-IN" altLang="en-US" sz="1400">
                <a:latin typeface="Times New Roman" charset="0"/>
                <a:ea typeface="MS PGothic" charset="-128"/>
              </a:rPr>
              <a:t>7. Treatment consists of airway, ventilatory, and circulatory support; oxygen should be delivered with adjuncts appropriate to the patient’s condition.</a:t>
            </a:r>
          </a:p>
          <a:p>
            <a:pPr>
              <a:spcBef>
                <a:spcPct val="0"/>
              </a:spcBef>
              <a:spcAft>
                <a:spcPts val="300"/>
              </a:spcAft>
            </a:pPr>
            <a:endParaRPr lang="en-US" altLang="ja-JP">
              <a:latin typeface="Times New Roman" charset="0"/>
              <a:ea typeface="MS PGothic" charset="-128"/>
            </a:endParaRPr>
          </a:p>
          <a:p>
            <a:endParaRPr lang="en-US" altLang="en-US">
              <a:latin typeface="Times New Roman" charset="0"/>
              <a:ea typeface="MS PGothic" charset="-128"/>
            </a:endParaRPr>
          </a:p>
        </p:txBody>
      </p:sp>
      <p:sp>
        <p:nvSpPr>
          <p:cNvPr id="259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E382042-7120-2F43-9D24-E41FA1093CDD}" type="slidenum">
              <a:rPr lang="en-US" altLang="en-US" sz="1200"/>
              <a:pPr eaLnBrk="1" hangingPunct="1"/>
              <a:t>62</a:t>
            </a:fld>
            <a:endParaRPr lang="en-US" altLang="en-US" sz="1200"/>
          </a:p>
        </p:txBody>
      </p:sp>
    </p:spTree>
    <p:extLst>
      <p:ext uri="{BB962C8B-B14F-4D97-AF65-F5344CB8AC3E}">
        <p14:creationId xmlns:p14="http://schemas.microsoft.com/office/powerpoint/2010/main" val="3335532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noTextEdit="1"/>
          </p:cNvSpPr>
          <p:nvPr>
            <p:ph type="sldImg"/>
          </p:nvPr>
        </p:nvSpPr>
        <p:spPr>
          <a:ln/>
        </p:spPr>
      </p:sp>
      <p:sp>
        <p:nvSpPr>
          <p:cNvPr id="260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sz="1400">
                <a:latin typeface="Times New Roman" charset="0"/>
                <a:ea typeface="MS PGothic" charset="-128"/>
              </a:rPr>
              <a:t>8. The acute abdomen—nongastrointestinal complaints</a:t>
            </a:r>
          </a:p>
          <a:p>
            <a:pPr>
              <a:spcBef>
                <a:spcPct val="0"/>
              </a:spcBef>
              <a:spcAft>
                <a:spcPts val="300"/>
              </a:spcAft>
            </a:pPr>
            <a:r>
              <a:rPr lang="en-IN" altLang="en-US" sz="1400">
                <a:latin typeface="Times New Roman" charset="0"/>
                <a:ea typeface="MS PGothic" charset="-128"/>
              </a:rPr>
              <a:t>	a. Abdominal complaints in geriatric patients are extremely difficult to assess.</a:t>
            </a:r>
          </a:p>
          <a:p>
            <a:pPr>
              <a:spcBef>
                <a:spcPct val="0"/>
              </a:spcBef>
              <a:spcAft>
                <a:spcPts val="300"/>
              </a:spcAft>
            </a:pPr>
            <a:r>
              <a:rPr lang="en-IN" altLang="en-US" sz="1400">
                <a:latin typeface="Times New Roman" charset="0"/>
                <a:ea typeface="MS PGothic" charset="-128"/>
              </a:rPr>
              <a:t>	b. In the prehospital setting, the most serious threat from abdominal complaints is blood loss, which can lead to shock and death.</a:t>
            </a:r>
          </a:p>
          <a:p>
            <a:pPr>
              <a:spcBef>
                <a:spcPct val="0"/>
              </a:spcBef>
              <a:spcAft>
                <a:spcPts val="300"/>
              </a:spcAft>
            </a:pPr>
            <a:r>
              <a:rPr lang="en-IN" altLang="en-US" sz="1400">
                <a:latin typeface="Times New Roman" charset="0"/>
                <a:ea typeface="MS PGothic" charset="-128"/>
              </a:rPr>
              <a:t>	c. Abdominal aortic aneurysm (AAA) is one of the most rapidly fatal conditions.</a:t>
            </a:r>
          </a:p>
          <a:p>
            <a:pPr>
              <a:spcBef>
                <a:spcPct val="0"/>
              </a:spcBef>
              <a:spcAft>
                <a:spcPts val="300"/>
              </a:spcAft>
            </a:pPr>
            <a:r>
              <a:rPr lang="en-IN" altLang="en-US" sz="1400">
                <a:latin typeface="Times New Roman" charset="0"/>
                <a:ea typeface="MS PGothic" charset="-128"/>
              </a:rPr>
              <a:t>		i. An AAA tends to develop in people who have a history of hypertension and atherosclerosis.</a:t>
            </a:r>
          </a:p>
          <a:p>
            <a:pPr>
              <a:spcBef>
                <a:spcPct val="0"/>
              </a:spcBef>
              <a:spcAft>
                <a:spcPts val="300"/>
              </a:spcAft>
            </a:pPr>
            <a:r>
              <a:rPr lang="en-IN" altLang="en-US" sz="1400">
                <a:latin typeface="Times New Roman" charset="0"/>
                <a:ea typeface="MS PGothic" charset="-128"/>
              </a:rPr>
              <a:t>		ii. The walls of the aorta weaken, and blood begins to leak into the layers of the vessel, causing the aorta to bulge like a bubble on a tire.</a:t>
            </a:r>
          </a:p>
          <a:p>
            <a:pPr>
              <a:spcBef>
                <a:spcPct val="0"/>
              </a:spcBef>
              <a:spcAft>
                <a:spcPts val="300"/>
              </a:spcAft>
            </a:pPr>
            <a:r>
              <a:rPr lang="en-IN" altLang="en-US" sz="1400">
                <a:latin typeface="Times New Roman" charset="0"/>
                <a:ea typeface="MS PGothic" charset="-128"/>
              </a:rPr>
              <a:t>		iii. If enough blood is lost into the vessel wall itself, shock occurs.</a:t>
            </a:r>
          </a:p>
          <a:p>
            <a:pPr>
              <a:spcBef>
                <a:spcPct val="0"/>
              </a:spcBef>
              <a:spcAft>
                <a:spcPts val="300"/>
              </a:spcAft>
            </a:pPr>
            <a:r>
              <a:rPr lang="en-IN" altLang="en-US" sz="1400">
                <a:latin typeface="Times New Roman" charset="0"/>
                <a:ea typeface="MS PGothic" charset="-128"/>
              </a:rPr>
              <a:t>		iv. If the vessel wall bursts, it rapidly leads to fatal blood loss.</a:t>
            </a:r>
          </a:p>
          <a:p>
            <a:pPr>
              <a:spcBef>
                <a:spcPct val="0"/>
              </a:spcBef>
              <a:spcAft>
                <a:spcPts val="300"/>
              </a:spcAft>
            </a:pPr>
            <a:r>
              <a:rPr lang="en-IN" altLang="en-US" sz="1400">
                <a:latin typeface="Times New Roman" charset="0"/>
                <a:ea typeface="MS PGothic" charset="-128"/>
              </a:rPr>
              <a:t>		v. A patient with an AAA most commonly reports abdominal pain radiating through to the back with occasional flank pain.</a:t>
            </a:r>
          </a:p>
          <a:p>
            <a:pPr>
              <a:spcBef>
                <a:spcPct val="0"/>
              </a:spcBef>
              <a:spcAft>
                <a:spcPts val="300"/>
              </a:spcAft>
            </a:pPr>
            <a:r>
              <a:rPr lang="en-IN" altLang="en-US" sz="1400">
                <a:latin typeface="Times New Roman" charset="0"/>
                <a:ea typeface="MS PGothic" charset="-128"/>
              </a:rPr>
              <a:t>		vi. If you see or palpate a pulsating mass just above and slightly to the left of the navel, do not continue manipulation or allow other providers to palpate the mass.</a:t>
            </a:r>
          </a:p>
          <a:p>
            <a:pPr>
              <a:spcBef>
                <a:spcPct val="0"/>
              </a:spcBef>
              <a:spcAft>
                <a:spcPts val="300"/>
              </a:spcAft>
            </a:pPr>
            <a:r>
              <a:rPr lang="en-IN" altLang="en-US" sz="1400">
                <a:latin typeface="Times New Roman" charset="0"/>
                <a:ea typeface="MS PGothic" charset="-128"/>
              </a:rPr>
              <a:t>		vii. Treat the patient for shock, including high-flow oxygen and thermal regulation, and provide prompt transport to the hospital.</a:t>
            </a:r>
          </a:p>
          <a:p>
            <a:endParaRPr lang="en-US" altLang="en-US">
              <a:latin typeface="Times New Roman" charset="0"/>
              <a:ea typeface="MS PGothic" charset="-128"/>
            </a:endParaRPr>
          </a:p>
        </p:txBody>
      </p:sp>
      <p:sp>
        <p:nvSpPr>
          <p:cNvPr id="260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7E86F33-2A43-FD44-AF70-BF856BB71314}" type="slidenum">
              <a:rPr lang="en-US" altLang="en-US" sz="1200"/>
              <a:pPr eaLnBrk="1" hangingPunct="1"/>
              <a:t>63</a:t>
            </a:fld>
            <a:endParaRPr lang="en-US" altLang="en-US" sz="1200"/>
          </a:p>
        </p:txBody>
      </p:sp>
    </p:spTree>
    <p:extLst>
      <p:ext uri="{BB962C8B-B14F-4D97-AF65-F5344CB8AC3E}">
        <p14:creationId xmlns:p14="http://schemas.microsoft.com/office/powerpoint/2010/main" val="109703643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X. Changes in the Renal System</a:t>
            </a:r>
          </a:p>
          <a:p>
            <a:pPr>
              <a:spcBef>
                <a:spcPts val="1800"/>
              </a:spcBef>
              <a:spcAft>
                <a:spcPts val="600"/>
              </a:spcAft>
              <a:defRPr/>
            </a:pPr>
            <a:r>
              <a:rPr lang="en-IN" sz="1800" dirty="0" smtClean="0">
                <a:latin typeface="Times New Roman"/>
                <a:ea typeface="Times New Roman"/>
                <a:cs typeface="+mn-cs"/>
              </a:rPr>
              <a:t>A. Anatomy and physiology</a:t>
            </a:r>
          </a:p>
          <a:p>
            <a:pPr>
              <a:spcBef>
                <a:spcPts val="1800"/>
              </a:spcBef>
              <a:spcAft>
                <a:spcPts val="600"/>
              </a:spcAft>
              <a:defRPr/>
            </a:pPr>
            <a:r>
              <a:rPr lang="en-IN" sz="1800" dirty="0" smtClean="0">
                <a:latin typeface="Times New Roman"/>
                <a:ea typeface="Times New Roman"/>
                <a:cs typeface="+mn-cs"/>
              </a:rPr>
              <a:t>	1. The largest component of the urinary system is the kidneys, or renal organs.</a:t>
            </a:r>
          </a:p>
          <a:p>
            <a:pPr>
              <a:spcBef>
                <a:spcPts val="1800"/>
              </a:spcBef>
              <a:spcAft>
                <a:spcPts val="600"/>
              </a:spcAft>
              <a:defRPr/>
            </a:pPr>
            <a:r>
              <a:rPr lang="en-IN" sz="1800" dirty="0" smtClean="0">
                <a:latin typeface="Times New Roman"/>
                <a:ea typeface="Times New Roman"/>
                <a:cs typeface="+mn-cs"/>
              </a:rPr>
              <a:t>	2. Age-related changes in the genitourinary system specific to the kidney include:</a:t>
            </a:r>
          </a:p>
          <a:p>
            <a:pPr>
              <a:spcBef>
                <a:spcPts val="1800"/>
              </a:spcBef>
              <a:spcAft>
                <a:spcPts val="600"/>
              </a:spcAft>
              <a:defRPr/>
            </a:pPr>
            <a:r>
              <a:rPr lang="en-IN" sz="1800" dirty="0" smtClean="0">
                <a:latin typeface="Times New Roman"/>
                <a:ea typeface="Times New Roman"/>
                <a:cs typeface="+mn-cs"/>
              </a:rPr>
              <a:t>		a. A reduction in renal function</a:t>
            </a:r>
          </a:p>
          <a:p>
            <a:pPr>
              <a:spcBef>
                <a:spcPts val="1800"/>
              </a:spcBef>
              <a:spcAft>
                <a:spcPts val="600"/>
              </a:spcAft>
              <a:defRPr/>
            </a:pPr>
            <a:r>
              <a:rPr lang="en-IN" sz="1800" dirty="0" smtClean="0">
                <a:latin typeface="Times New Roman"/>
                <a:ea typeface="Times New Roman"/>
                <a:cs typeface="+mn-cs"/>
              </a:rPr>
              <a:t>		b. A reduction in renal blood flow</a:t>
            </a:r>
          </a:p>
          <a:p>
            <a:pPr>
              <a:spcBef>
                <a:spcPts val="1800"/>
              </a:spcBef>
              <a:spcAft>
                <a:spcPts val="600"/>
              </a:spcAft>
              <a:defRPr/>
            </a:pPr>
            <a:r>
              <a:rPr lang="en-IN" sz="1800" dirty="0" smtClean="0">
                <a:latin typeface="Times New Roman"/>
                <a:ea typeface="Times New Roman"/>
                <a:cs typeface="+mn-cs"/>
              </a:rPr>
              <a:t>		c. Tubule degeneration</a:t>
            </a:r>
          </a:p>
        </p:txBody>
      </p:sp>
      <p:sp>
        <p:nvSpPr>
          <p:cNvPr id="261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DB31C79-66A0-D046-BB2A-AA1E4DE9BE10}" type="slidenum">
              <a:rPr lang="en-US" altLang="en-US" sz="1200"/>
              <a:pPr eaLnBrk="1" hangingPunct="1"/>
              <a:t>64</a:t>
            </a:fld>
            <a:endParaRPr lang="en-US" altLang="en-US" sz="1200"/>
          </a:p>
        </p:txBody>
      </p:sp>
    </p:spTree>
    <p:extLst>
      <p:ext uri="{BB962C8B-B14F-4D97-AF65-F5344CB8AC3E}">
        <p14:creationId xmlns:p14="http://schemas.microsoft.com/office/powerpoint/2010/main" val="17441863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a:ln/>
        </p:spPr>
      </p:sp>
      <p:sp>
        <p:nvSpPr>
          <p:cNvPr id="262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a:solidFill>
                  <a:srgbClr val="000000"/>
                </a:solidFill>
                <a:latin typeface="Times New Roman" charset="0"/>
                <a:ea typeface="MS PGothic" charset="-128"/>
              </a:rPr>
              <a:t>3. For the genitourinary system in general, there is:</a:t>
            </a:r>
          </a:p>
          <a:p>
            <a:pPr>
              <a:spcBef>
                <a:spcPct val="0"/>
              </a:spcBef>
              <a:spcAft>
                <a:spcPts val="300"/>
              </a:spcAft>
            </a:pPr>
            <a:r>
              <a:rPr lang="en-IN" altLang="en-US">
                <a:solidFill>
                  <a:srgbClr val="000000"/>
                </a:solidFill>
                <a:latin typeface="Times New Roman" charset="0"/>
                <a:ea typeface="MS PGothic" charset="-128"/>
              </a:rPr>
              <a:t>	a. Decreased bladder capacity</a:t>
            </a:r>
          </a:p>
          <a:p>
            <a:pPr>
              <a:spcBef>
                <a:spcPct val="0"/>
              </a:spcBef>
              <a:spcAft>
                <a:spcPts val="300"/>
              </a:spcAft>
            </a:pPr>
            <a:r>
              <a:rPr lang="en-IN" altLang="en-US">
                <a:solidFill>
                  <a:srgbClr val="000000"/>
                </a:solidFill>
                <a:latin typeface="Times New Roman" charset="0"/>
                <a:ea typeface="MS PGothic" charset="-128"/>
              </a:rPr>
              <a:t>	b. Decline in sphincter muscle control</a:t>
            </a:r>
          </a:p>
          <a:p>
            <a:pPr>
              <a:spcBef>
                <a:spcPct val="0"/>
              </a:spcBef>
              <a:spcAft>
                <a:spcPts val="300"/>
              </a:spcAft>
            </a:pPr>
            <a:r>
              <a:rPr lang="en-IN" altLang="en-US">
                <a:solidFill>
                  <a:srgbClr val="000000"/>
                </a:solidFill>
                <a:latin typeface="Times New Roman" charset="0"/>
                <a:ea typeface="MS PGothic" charset="-128"/>
              </a:rPr>
              <a:t>	c. Decline in voiding senses</a:t>
            </a:r>
          </a:p>
          <a:p>
            <a:pPr>
              <a:spcBef>
                <a:spcPct val="0"/>
              </a:spcBef>
              <a:spcAft>
                <a:spcPts val="300"/>
              </a:spcAft>
            </a:pPr>
            <a:r>
              <a:rPr lang="en-IN" altLang="en-US">
                <a:solidFill>
                  <a:srgbClr val="000000"/>
                </a:solidFill>
                <a:latin typeface="Times New Roman" charset="0"/>
                <a:ea typeface="MS PGothic" charset="-128"/>
              </a:rPr>
              <a:t>	d. Increase in nocturnal voiding</a:t>
            </a:r>
          </a:p>
          <a:p>
            <a:pPr>
              <a:spcBef>
                <a:spcPct val="0"/>
              </a:spcBef>
              <a:spcAft>
                <a:spcPts val="300"/>
              </a:spcAft>
            </a:pPr>
            <a:r>
              <a:rPr lang="en-IN" altLang="en-US">
                <a:solidFill>
                  <a:srgbClr val="000000"/>
                </a:solidFill>
                <a:latin typeface="Times New Roman" charset="0"/>
                <a:ea typeface="MS PGothic" charset="-128"/>
              </a:rPr>
              <a:t>	e. Benign prostatic hypertrophy (enlarged prostate)</a:t>
            </a:r>
          </a:p>
          <a:p>
            <a:pPr>
              <a:spcBef>
                <a:spcPct val="0"/>
              </a:spcBef>
              <a:spcAft>
                <a:spcPts val="300"/>
              </a:spcAft>
            </a:pPr>
            <a:r>
              <a:rPr lang="en-IN" altLang="en-US">
                <a:solidFill>
                  <a:srgbClr val="000000"/>
                </a:solidFill>
                <a:latin typeface="Times New Roman" charset="0"/>
                <a:ea typeface="MS PGothic" charset="-128"/>
              </a:rPr>
              <a:t>4. The kidneys are responsible for maintaining the body’s fluid and electrolyte balance and have important roles in maintaining the body’s long-term acid–base balance and eliminating drugs from the body.</a:t>
            </a:r>
          </a:p>
          <a:p>
            <a:pPr>
              <a:spcBef>
                <a:spcPct val="0"/>
              </a:spcBef>
              <a:spcAft>
                <a:spcPts val="300"/>
              </a:spcAft>
            </a:pPr>
            <a:r>
              <a:rPr lang="en-IN" altLang="en-US">
                <a:solidFill>
                  <a:srgbClr val="000000"/>
                </a:solidFill>
                <a:latin typeface="Times New Roman" charset="0"/>
                <a:ea typeface="MS PGothic" charset="-128"/>
              </a:rPr>
              <a:t>	a. The kidneys decline in weight as a person ages.</a:t>
            </a:r>
          </a:p>
          <a:p>
            <a:pPr>
              <a:spcBef>
                <a:spcPct val="0"/>
              </a:spcBef>
              <a:spcAft>
                <a:spcPts val="300"/>
              </a:spcAft>
            </a:pPr>
            <a:r>
              <a:rPr lang="en-IN" altLang="en-US">
                <a:solidFill>
                  <a:srgbClr val="000000"/>
                </a:solidFill>
                <a:latin typeface="Times New Roman" charset="0"/>
                <a:ea typeface="MS PGothic" charset="-128"/>
              </a:rPr>
              <a:t>	b. Renal blood flow decreases by as much as 50%.</a:t>
            </a:r>
          </a:p>
        </p:txBody>
      </p:sp>
      <p:sp>
        <p:nvSpPr>
          <p:cNvPr id="262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24171B1-F5C7-CA4D-828E-53719EA8EAEA}" type="slidenum">
              <a:rPr lang="en-US" altLang="en-US" sz="1200"/>
              <a:pPr eaLnBrk="1" hangingPunct="1"/>
              <a:t>65</a:t>
            </a:fld>
            <a:endParaRPr lang="en-US" altLang="en-US" sz="1200"/>
          </a:p>
        </p:txBody>
      </p:sp>
    </p:spTree>
    <p:extLst>
      <p:ext uri="{BB962C8B-B14F-4D97-AF65-F5344CB8AC3E}">
        <p14:creationId xmlns:p14="http://schemas.microsoft.com/office/powerpoint/2010/main" val="13877323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sz="1400" dirty="0" smtClean="0">
                <a:latin typeface="Times New Roman"/>
                <a:ea typeface="Times New Roman"/>
                <a:cs typeface="+mn-cs"/>
              </a:rPr>
              <a:t>B. Pathophysiology</a:t>
            </a:r>
          </a:p>
          <a:p>
            <a:pPr marL="228600" indent="-228600">
              <a:spcBef>
                <a:spcPts val="600"/>
              </a:spcBef>
              <a:spcAft>
                <a:spcPts val="600"/>
              </a:spcAft>
              <a:tabLst>
                <a:tab pos="228600" algn="l"/>
              </a:tabLst>
              <a:defRPr/>
            </a:pPr>
            <a:r>
              <a:rPr lang="en-IN" sz="1400" dirty="0" smtClean="0">
                <a:latin typeface="Times New Roman"/>
                <a:ea typeface="Times New Roman"/>
                <a:cs typeface="+mn-cs"/>
              </a:rPr>
              <a:t>	1. Acute illness in older patients is often accompanied by derangements in fluid and electrolyte balance.</a:t>
            </a:r>
          </a:p>
          <a:p>
            <a:pPr marL="228600" indent="-228600">
              <a:spcBef>
                <a:spcPts val="600"/>
              </a:spcBef>
              <a:spcAft>
                <a:spcPts val="600"/>
              </a:spcAft>
              <a:tabLst>
                <a:tab pos="228600" algn="l"/>
              </a:tabLst>
              <a:defRPr/>
            </a:pPr>
            <a:r>
              <a:rPr lang="en-IN" sz="1400" dirty="0" smtClean="0">
                <a:latin typeface="Times New Roman"/>
                <a:ea typeface="Times New Roman"/>
                <a:cs typeface="+mn-cs"/>
              </a:rPr>
              <a:t>	2. Bowel and bladder continence require anatomically correct GI and genitourinary tracts, functioning and intact sphincters, and properly working cognitive and physical functions.</a:t>
            </a:r>
          </a:p>
          <a:p>
            <a:pPr marL="228600" indent="-228600">
              <a:spcBef>
                <a:spcPts val="600"/>
              </a:spcBef>
              <a:spcAft>
                <a:spcPts val="600"/>
              </a:spcAft>
              <a:tabLst>
                <a:tab pos="228600" algn="l"/>
              </a:tabLst>
              <a:defRPr/>
            </a:pPr>
            <a:r>
              <a:rPr lang="en-IN" sz="1400" dirty="0" smtClean="0">
                <a:latin typeface="Times New Roman"/>
                <a:ea typeface="Times New Roman"/>
                <a:cs typeface="+mn-cs"/>
              </a:rPr>
              <a:t>		a. Incontinence is not a normal part of aging and can lead to skin irritation, skin breakdown, and urinary tract infections.</a:t>
            </a:r>
          </a:p>
          <a:p>
            <a:pPr marL="228600" indent="-228600">
              <a:spcBef>
                <a:spcPts val="600"/>
              </a:spcBef>
              <a:spcAft>
                <a:spcPts val="600"/>
              </a:spcAft>
              <a:tabLst>
                <a:tab pos="228600" algn="l"/>
              </a:tabLst>
              <a:defRPr/>
            </a:pPr>
            <a:r>
              <a:rPr lang="en-IN" sz="1400" dirty="0" smtClean="0">
                <a:latin typeface="Times New Roman"/>
                <a:ea typeface="Times New Roman"/>
                <a:cs typeface="+mn-cs"/>
              </a:rPr>
              <a:t>		b. As people age, the capacity of the bladder decreases.</a:t>
            </a:r>
          </a:p>
          <a:p>
            <a:pPr marL="228600" indent="-228600">
              <a:spcBef>
                <a:spcPts val="600"/>
              </a:spcBef>
              <a:spcAft>
                <a:spcPts val="600"/>
              </a:spcAft>
              <a:tabLst>
                <a:tab pos="228600" algn="l"/>
              </a:tabLst>
              <a:defRPr/>
            </a:pPr>
            <a:r>
              <a:rPr lang="en-IN" sz="1400" dirty="0" smtClean="0">
                <a:latin typeface="Times New Roman"/>
                <a:ea typeface="Times New Roman"/>
                <a:cs typeface="+mn-cs"/>
              </a:rPr>
              <a:t>		c. Two major types of incontinence are distinguished: stress and urge.</a:t>
            </a:r>
          </a:p>
          <a:p>
            <a:pPr marL="228600" indent="-228600">
              <a:spcBef>
                <a:spcPts val="600"/>
              </a:spcBef>
              <a:spcAft>
                <a:spcPts val="600"/>
              </a:spcAft>
              <a:tabLst>
                <a:tab pos="228600" algn="l"/>
              </a:tabLst>
              <a:defRPr/>
            </a:pPr>
            <a:r>
              <a:rPr lang="en-IN" sz="1400" dirty="0" smtClean="0">
                <a:latin typeface="Times New Roman"/>
                <a:ea typeface="Times New Roman"/>
                <a:cs typeface="+mn-cs"/>
              </a:rPr>
              <a:t>			i. Stress incontinence occurs during activities such as coughing, laughing, sneezing, lifting, and exercise.</a:t>
            </a:r>
          </a:p>
          <a:p>
            <a:pPr marL="228600" indent="-228600">
              <a:spcBef>
                <a:spcPts val="600"/>
              </a:spcBef>
              <a:spcAft>
                <a:spcPts val="600"/>
              </a:spcAft>
              <a:tabLst>
                <a:tab pos="228600" algn="l"/>
              </a:tabLst>
              <a:defRPr/>
            </a:pPr>
            <a:r>
              <a:rPr lang="en-IN" sz="1400" dirty="0" smtClean="0">
                <a:latin typeface="Times New Roman"/>
                <a:ea typeface="Times New Roman"/>
                <a:cs typeface="+mn-cs"/>
              </a:rPr>
              <a:t>			ii. Urge incontinence is triggered by hot or cold fluids, running water, and even thinking about going to the bathroom.</a:t>
            </a:r>
          </a:p>
          <a:p>
            <a:pPr marL="228600" indent="-228600">
              <a:spcBef>
                <a:spcPts val="600"/>
              </a:spcBef>
              <a:spcAft>
                <a:spcPts val="600"/>
              </a:spcAft>
              <a:tabLst>
                <a:tab pos="228600" algn="l"/>
              </a:tabLst>
              <a:defRPr/>
            </a:pPr>
            <a:r>
              <a:rPr lang="en-IN" sz="1400" dirty="0" smtClean="0">
                <a:latin typeface="Times New Roman"/>
                <a:ea typeface="Times New Roman"/>
                <a:cs typeface="+mn-cs"/>
              </a:rPr>
              <a:t>		d. Treatment consists of medications, physical therapy, and possibly surgery.</a:t>
            </a:r>
            <a:endParaRPr lang="en-US" dirty="0" smtClean="0">
              <a:latin typeface="Times New Roman"/>
              <a:ea typeface="Times New Roman"/>
              <a:cs typeface="+mn-cs"/>
            </a:endParaRPr>
          </a:p>
          <a:p>
            <a:pPr>
              <a:defRPr/>
            </a:pPr>
            <a:endParaRPr lang="en-US" dirty="0">
              <a:cs typeface="+mn-cs"/>
            </a:endParaRPr>
          </a:p>
        </p:txBody>
      </p:sp>
      <p:sp>
        <p:nvSpPr>
          <p:cNvPr id="263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92A4C05-2397-794C-B199-B134306B12FD}" type="slidenum">
              <a:rPr lang="en-US" altLang="en-US" sz="1200"/>
              <a:pPr eaLnBrk="1" hangingPunct="1"/>
              <a:t>66</a:t>
            </a:fld>
            <a:endParaRPr lang="en-US" altLang="en-US" sz="1200"/>
          </a:p>
        </p:txBody>
      </p:sp>
    </p:spTree>
    <p:extLst>
      <p:ext uri="{BB962C8B-B14F-4D97-AF65-F5344CB8AC3E}">
        <p14:creationId xmlns:p14="http://schemas.microsoft.com/office/powerpoint/2010/main" val="19444269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3. The opposite of incontinence is urinary retention or difficulty urinating.</a:t>
            </a:r>
          </a:p>
          <a:p>
            <a:pPr marL="457200" indent="-228600">
              <a:spcBef>
                <a:spcPts val="0"/>
              </a:spcBef>
              <a:spcAft>
                <a:spcPts val="300"/>
              </a:spcAft>
              <a:tabLst>
                <a:tab pos="457200" algn="l"/>
              </a:tabLst>
              <a:defRPr/>
            </a:pPr>
            <a:r>
              <a:rPr lang="en-IN" sz="1400" dirty="0" smtClean="0">
                <a:latin typeface="Times New Roman"/>
                <a:ea typeface="Times New Roman"/>
                <a:cs typeface="+mn-cs"/>
              </a:rPr>
              <a:t>	a. In men, enlargement of the prostate can place pressure on the urethra, making voiding difficult.</a:t>
            </a:r>
          </a:p>
          <a:p>
            <a:pPr marL="457200" indent="-228600">
              <a:spcBef>
                <a:spcPts val="0"/>
              </a:spcBef>
              <a:spcAft>
                <a:spcPts val="300"/>
              </a:spcAft>
              <a:tabLst>
                <a:tab pos="457200" algn="l"/>
              </a:tabLst>
              <a:defRPr/>
            </a:pPr>
            <a:r>
              <a:rPr lang="en-IN" sz="1400" dirty="0" smtClean="0">
                <a:latin typeface="Times New Roman"/>
                <a:ea typeface="Times New Roman"/>
                <a:cs typeface="+mn-cs"/>
              </a:rPr>
              <a:t>	b. Bladder and urinary tract infections can also cause inflammation.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c. In severe cases of urinary retention, patients may experience renal failure.</a:t>
            </a:r>
          </a:p>
        </p:txBody>
      </p:sp>
      <p:sp>
        <p:nvSpPr>
          <p:cNvPr id="264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1375495-C8C3-0941-9EF9-ACF7D67545CB}" type="slidenum">
              <a:rPr lang="en-US" altLang="en-US" sz="1200"/>
              <a:pPr eaLnBrk="1" hangingPunct="1"/>
              <a:t>67</a:t>
            </a:fld>
            <a:endParaRPr lang="en-US" altLang="en-US" sz="1200"/>
          </a:p>
        </p:txBody>
      </p:sp>
    </p:spTree>
    <p:extLst>
      <p:ext uri="{BB962C8B-B14F-4D97-AF65-F5344CB8AC3E}">
        <p14:creationId xmlns:p14="http://schemas.microsoft.com/office/powerpoint/2010/main" val="17243863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a:ln/>
        </p:spPr>
      </p:sp>
      <p:sp>
        <p:nvSpPr>
          <p:cNvPr id="265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1800"/>
              </a:spcBef>
              <a:spcAft>
                <a:spcPts val="600"/>
              </a:spcAft>
            </a:pPr>
            <a:r>
              <a:rPr lang="en-IN" altLang="en-US" sz="1800">
                <a:latin typeface="Times New Roman" charset="0"/>
                <a:ea typeface="MS PGothic" charset="-128"/>
              </a:rPr>
              <a:t>XI. Changes in the Endocrine System</a:t>
            </a:r>
          </a:p>
          <a:p>
            <a:pPr>
              <a:spcBef>
                <a:spcPts val="1800"/>
              </a:spcBef>
              <a:spcAft>
                <a:spcPts val="600"/>
              </a:spcAft>
            </a:pPr>
            <a:r>
              <a:rPr lang="en-IN" altLang="en-US" sz="1800">
                <a:latin typeface="Times New Roman" charset="0"/>
                <a:ea typeface="MS PGothic" charset="-128"/>
              </a:rPr>
              <a:t>A. Anatomy and physiology</a:t>
            </a:r>
          </a:p>
          <a:p>
            <a:pPr>
              <a:spcBef>
                <a:spcPts val="1800"/>
              </a:spcBef>
              <a:spcAft>
                <a:spcPts val="600"/>
              </a:spcAft>
            </a:pPr>
            <a:r>
              <a:rPr lang="en-IN" altLang="en-US" sz="1800">
                <a:latin typeface="Times New Roman" charset="0"/>
                <a:ea typeface="MS PGothic" charset="-128"/>
              </a:rPr>
              <a:t>	1. The endocrine system functions as the control center of the body.</a:t>
            </a:r>
          </a:p>
          <a:p>
            <a:pPr>
              <a:spcBef>
                <a:spcPts val="1800"/>
              </a:spcBef>
              <a:spcAft>
                <a:spcPts val="600"/>
              </a:spcAft>
            </a:pPr>
            <a:r>
              <a:rPr lang="en-IN" altLang="en-US" sz="1800">
                <a:latin typeface="Times New Roman" charset="0"/>
                <a:ea typeface="MS PGothic" charset="-128"/>
              </a:rPr>
              <a:t>	2. A significant change that occurs in an older person is decreased metabolism of thyroxine.</a:t>
            </a:r>
          </a:p>
          <a:p>
            <a:pPr>
              <a:spcBef>
                <a:spcPts val="1800"/>
              </a:spcBef>
              <a:spcAft>
                <a:spcPts val="600"/>
              </a:spcAft>
            </a:pPr>
            <a:r>
              <a:rPr lang="en-IN" altLang="en-US" sz="1800">
                <a:latin typeface="Times New Roman" charset="0"/>
                <a:ea typeface="MS PGothic" charset="-128"/>
              </a:rPr>
              <a:t>	3. Thyroxine affects the body’s metabolism, temperature, growth, and heart rate.</a:t>
            </a:r>
          </a:p>
          <a:p>
            <a:pPr>
              <a:spcBef>
                <a:spcPts val="1800"/>
              </a:spcBef>
              <a:spcAft>
                <a:spcPts val="600"/>
              </a:spcAft>
            </a:pPr>
            <a:r>
              <a:rPr lang="en-IN" altLang="en-US" sz="1800">
                <a:latin typeface="Times New Roman" charset="0"/>
                <a:ea typeface="MS PGothic" charset="-128"/>
              </a:rPr>
              <a:t>		a. A reduction in thyroid hormones can cause a condition called hypothyroidism.</a:t>
            </a:r>
          </a:p>
          <a:p>
            <a:pPr>
              <a:spcBef>
                <a:spcPts val="1800"/>
              </a:spcBef>
              <a:spcAft>
                <a:spcPts val="600"/>
              </a:spcAft>
            </a:pPr>
            <a:r>
              <a:rPr lang="en-IN" altLang="en-US" sz="1800">
                <a:latin typeface="Times New Roman" charset="0"/>
                <a:ea typeface="MS PGothic" charset="-128"/>
              </a:rPr>
              <a:t>	4. Most of the signs and symptoms people experience are attributed to the process of aging and include:</a:t>
            </a:r>
          </a:p>
          <a:p>
            <a:pPr>
              <a:spcBef>
                <a:spcPts val="1800"/>
              </a:spcBef>
              <a:spcAft>
                <a:spcPts val="600"/>
              </a:spcAft>
            </a:pPr>
            <a:r>
              <a:rPr lang="en-IN" altLang="en-US" sz="1800">
                <a:latin typeface="Times New Roman" charset="0"/>
                <a:ea typeface="MS PGothic" charset="-128"/>
              </a:rPr>
              <a:t>		a. Slower heart rate</a:t>
            </a:r>
          </a:p>
          <a:p>
            <a:pPr>
              <a:spcBef>
                <a:spcPts val="1800"/>
              </a:spcBef>
              <a:spcAft>
                <a:spcPts val="600"/>
              </a:spcAft>
            </a:pPr>
            <a:r>
              <a:rPr lang="en-IN" altLang="en-US" sz="1800">
                <a:latin typeface="Times New Roman" charset="0"/>
                <a:ea typeface="MS PGothic" charset="-128"/>
              </a:rPr>
              <a:t>		b. Fatigue</a:t>
            </a:r>
          </a:p>
          <a:p>
            <a:pPr>
              <a:spcBef>
                <a:spcPts val="1800"/>
              </a:spcBef>
              <a:spcAft>
                <a:spcPts val="600"/>
              </a:spcAft>
            </a:pPr>
            <a:r>
              <a:rPr lang="en-IN" altLang="en-US" sz="1800">
                <a:latin typeface="Times New Roman" charset="0"/>
                <a:ea typeface="MS PGothic" charset="-128"/>
              </a:rPr>
              <a:t>		c. Drier skin and hair</a:t>
            </a:r>
          </a:p>
          <a:p>
            <a:pPr>
              <a:spcBef>
                <a:spcPts val="1800"/>
              </a:spcBef>
              <a:spcAft>
                <a:spcPts val="600"/>
              </a:spcAft>
            </a:pPr>
            <a:r>
              <a:rPr lang="en-IN" altLang="en-US" sz="1800">
                <a:latin typeface="Times New Roman" charset="0"/>
                <a:ea typeface="MS PGothic" charset="-128"/>
              </a:rPr>
              <a:t>		d. Cold intolerance</a:t>
            </a:r>
          </a:p>
          <a:p>
            <a:pPr>
              <a:spcBef>
                <a:spcPts val="1800"/>
              </a:spcBef>
              <a:spcAft>
                <a:spcPts val="600"/>
              </a:spcAft>
            </a:pPr>
            <a:r>
              <a:rPr lang="en-IN" altLang="en-US" sz="1800">
                <a:latin typeface="Times New Roman" charset="0"/>
                <a:ea typeface="MS PGothic" charset="-128"/>
              </a:rPr>
              <a:t>		e. Weight gain</a:t>
            </a:r>
            <a:endParaRPr lang="en-US" altLang="en-US" sz="1100">
              <a:latin typeface="Times New Roman" charset="0"/>
              <a:ea typeface="MS PGothic" charset="-128"/>
            </a:endParaRPr>
          </a:p>
          <a:p>
            <a:endParaRPr lang="en-US" altLang="en-US">
              <a:latin typeface="Times New Roman" charset="0"/>
              <a:ea typeface="MS PGothic" charset="-128"/>
            </a:endParaRPr>
          </a:p>
        </p:txBody>
      </p:sp>
      <p:sp>
        <p:nvSpPr>
          <p:cNvPr id="265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5974005-45E6-4D4A-ABBE-A5BD8E2527B6}" type="slidenum">
              <a:rPr lang="en-US" altLang="en-US" sz="1200"/>
              <a:pPr eaLnBrk="1" hangingPunct="1"/>
              <a:t>68</a:t>
            </a:fld>
            <a:endParaRPr lang="en-US" altLang="en-US" sz="1200"/>
          </a:p>
        </p:txBody>
      </p:sp>
    </p:spTree>
    <p:extLst>
      <p:ext uri="{BB962C8B-B14F-4D97-AF65-F5344CB8AC3E}">
        <p14:creationId xmlns:p14="http://schemas.microsoft.com/office/powerpoint/2010/main" val="14696858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5. Other endocrine changes include:</a:t>
            </a:r>
          </a:p>
          <a:p>
            <a:pPr marL="457200" indent="-228600">
              <a:spcBef>
                <a:spcPts val="0"/>
              </a:spcBef>
              <a:spcAft>
                <a:spcPts val="300"/>
              </a:spcAft>
              <a:tabLst>
                <a:tab pos="457200" algn="l"/>
              </a:tabLst>
              <a:defRPr/>
            </a:pPr>
            <a:r>
              <a:rPr lang="en-IN" sz="1400" dirty="0" smtClean="0">
                <a:latin typeface="Times New Roman"/>
                <a:ea typeface="Times New Roman"/>
                <a:cs typeface="+mn-cs"/>
              </a:rPr>
              <a:t>	a. An increase in the secretion of antidiuretic hormone, causing fluid imbalance</a:t>
            </a:r>
          </a:p>
          <a:p>
            <a:pPr marL="457200" indent="-228600">
              <a:spcBef>
                <a:spcPts val="0"/>
              </a:spcBef>
              <a:spcAft>
                <a:spcPts val="300"/>
              </a:spcAft>
              <a:tabLst>
                <a:tab pos="457200" algn="l"/>
              </a:tabLst>
              <a:defRPr/>
            </a:pPr>
            <a:r>
              <a:rPr lang="en-IN" sz="1400" dirty="0" smtClean="0">
                <a:latin typeface="Times New Roman"/>
                <a:ea typeface="Times New Roman"/>
                <a:cs typeface="+mn-cs"/>
              </a:rPr>
              <a:t>	b. Hyperglycemia</a:t>
            </a:r>
          </a:p>
          <a:p>
            <a:pPr marL="457200" indent="-228600">
              <a:spcBef>
                <a:spcPts val="0"/>
              </a:spcBef>
              <a:spcAft>
                <a:spcPts val="300"/>
              </a:spcAft>
              <a:tabLst>
                <a:tab pos="457200" algn="l"/>
              </a:tabLst>
              <a:defRPr/>
            </a:pPr>
            <a:r>
              <a:rPr lang="en-IN" sz="1400" dirty="0" smtClean="0">
                <a:latin typeface="Times New Roman"/>
                <a:ea typeface="Times New Roman"/>
                <a:cs typeface="+mn-cs"/>
              </a:rPr>
              <a:t>	c. Increases in the levels of norepinephrine, possibly having a harmful effect on the cardiovascular system</a:t>
            </a:r>
          </a:p>
        </p:txBody>
      </p:sp>
      <p:sp>
        <p:nvSpPr>
          <p:cNvPr id="266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44869D8-F8C5-214E-86AB-0E4281F32997}" type="slidenum">
              <a:rPr lang="en-US" altLang="en-US" sz="1200"/>
              <a:pPr eaLnBrk="1" hangingPunct="1"/>
              <a:t>69</a:t>
            </a:fld>
            <a:endParaRPr lang="en-US" altLang="en-US" sz="1200"/>
          </a:p>
        </p:txBody>
      </p:sp>
    </p:spTree>
    <p:extLst>
      <p:ext uri="{BB962C8B-B14F-4D97-AF65-F5344CB8AC3E}">
        <p14:creationId xmlns:p14="http://schemas.microsoft.com/office/powerpoint/2010/main" val="652904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a:latin typeface="Times New Roman" charset="0"/>
              <a:ea typeface="MS PGothic" charset="-128"/>
            </a:endParaRPr>
          </a:p>
          <a:p>
            <a:r>
              <a:rPr lang="en-US" altLang="en-US">
                <a:latin typeface="Times New Roman" charset="0"/>
                <a:ea typeface="MS PGothic" charset="-128"/>
              </a:rPr>
              <a:t>Trauma</a:t>
            </a:r>
          </a:p>
          <a:p>
            <a:r>
              <a:rPr lang="en-US" altLang="en-US">
                <a:latin typeface="Times New Roman" charset="0"/>
                <a:ea typeface="MS PGothic" charset="-128"/>
              </a:rPr>
              <a:t>Applies fundamental knowledge to provide basic emergency care and transportation based on assessment findings for an acutely injured patient.</a:t>
            </a:r>
          </a:p>
          <a:p>
            <a:endParaRPr lang="en-US" altLang="en-US">
              <a:latin typeface="Times New Roman" charset="0"/>
              <a:ea typeface="MS PGothic" charset="-128"/>
            </a:endParaRPr>
          </a:p>
        </p:txBody>
      </p:sp>
      <p:sp>
        <p:nvSpPr>
          <p:cNvPr id="202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CC226B3-9FA1-034B-AEC6-BBDCE8FC0537}" type="slidenum">
              <a:rPr lang="en-US" altLang="en-US" sz="1200"/>
              <a:pPr eaLnBrk="1" hangingPunct="1"/>
              <a:t>7</a:t>
            </a:fld>
            <a:endParaRPr lang="en-US" altLang="en-US" sz="1200"/>
          </a:p>
        </p:txBody>
      </p:sp>
    </p:spTree>
    <p:extLst>
      <p:ext uri="{BB962C8B-B14F-4D97-AF65-F5344CB8AC3E}">
        <p14:creationId xmlns:p14="http://schemas.microsoft.com/office/powerpoint/2010/main" val="13381597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US" dirty="0" smtClean="0">
                <a:latin typeface="Times New Roman"/>
                <a:ea typeface="Times New Roman"/>
                <a:cs typeface="+mn-cs"/>
              </a:rPr>
              <a:t>B. Pathophysiology</a:t>
            </a:r>
          </a:p>
          <a:p>
            <a:pPr marL="228600" indent="-228600">
              <a:spcBef>
                <a:spcPts val="600"/>
              </a:spcBef>
              <a:spcAft>
                <a:spcPts val="600"/>
              </a:spcAft>
              <a:tabLst>
                <a:tab pos="228600" algn="l"/>
              </a:tabLst>
              <a:defRPr/>
            </a:pPr>
            <a:r>
              <a:rPr lang="en-US" dirty="0" smtClean="0">
                <a:latin typeface="Times New Roman"/>
                <a:ea typeface="Times New Roman"/>
                <a:cs typeface="+mn-cs"/>
              </a:rPr>
              <a:t>	1. Hyperosmolar hyperglycemic nonketotic syndrome (HHNS) is a diabetic complication in older people and occurs more often in people with type 2 diabetes.</a:t>
            </a:r>
          </a:p>
          <a:p>
            <a:pPr marL="228600" indent="-228600">
              <a:spcBef>
                <a:spcPts val="600"/>
              </a:spcBef>
              <a:spcAft>
                <a:spcPts val="600"/>
              </a:spcAft>
              <a:tabLst>
                <a:tab pos="228600" algn="l"/>
              </a:tabLst>
              <a:defRPr/>
            </a:pPr>
            <a:r>
              <a:rPr lang="en-US" dirty="0" smtClean="0">
                <a:latin typeface="Times New Roman"/>
                <a:ea typeface="Times New Roman"/>
                <a:cs typeface="+mn-cs"/>
              </a:rPr>
              <a:t>	2. The signs and symptoms of HHNS and diabetic ketoacidosis often overlap.</a:t>
            </a:r>
          </a:p>
          <a:p>
            <a:pPr marL="228600" indent="-228600">
              <a:spcBef>
                <a:spcPts val="600"/>
              </a:spcBef>
              <a:spcAft>
                <a:spcPts val="600"/>
              </a:spcAft>
              <a:tabLst>
                <a:tab pos="228600" algn="l"/>
              </a:tabLst>
              <a:defRPr/>
            </a:pPr>
            <a:r>
              <a:rPr lang="en-US" dirty="0" smtClean="0">
                <a:latin typeface="Times New Roman"/>
                <a:ea typeface="Times New Roman"/>
                <a:cs typeface="+mn-cs"/>
              </a:rPr>
              <a:t>		a. Hyperglycemia</a:t>
            </a:r>
          </a:p>
          <a:p>
            <a:pPr marL="228600" indent="-228600">
              <a:spcBef>
                <a:spcPts val="600"/>
              </a:spcBef>
              <a:spcAft>
                <a:spcPts val="600"/>
              </a:spcAft>
              <a:tabLst>
                <a:tab pos="228600" algn="l"/>
              </a:tabLst>
              <a:defRPr/>
            </a:pPr>
            <a:r>
              <a:rPr lang="en-US" dirty="0" smtClean="0">
                <a:latin typeface="Times New Roman"/>
                <a:ea typeface="Times New Roman"/>
                <a:cs typeface="+mn-cs"/>
              </a:rPr>
              <a:t>		b. Polydipsia (thirst)</a:t>
            </a:r>
          </a:p>
          <a:p>
            <a:pPr marL="228600" indent="-228600">
              <a:spcBef>
                <a:spcPts val="600"/>
              </a:spcBef>
              <a:spcAft>
                <a:spcPts val="600"/>
              </a:spcAft>
              <a:tabLst>
                <a:tab pos="228600" algn="l"/>
              </a:tabLst>
              <a:defRPr/>
            </a:pPr>
            <a:r>
              <a:rPr lang="en-US" dirty="0" smtClean="0">
                <a:latin typeface="Times New Roman"/>
                <a:ea typeface="Times New Roman"/>
                <a:cs typeface="+mn-cs"/>
              </a:rPr>
              <a:t>		c. Polyuria (urination)</a:t>
            </a:r>
          </a:p>
          <a:p>
            <a:pPr marL="228600" indent="-228600">
              <a:spcBef>
                <a:spcPts val="600"/>
              </a:spcBef>
              <a:spcAft>
                <a:spcPts val="600"/>
              </a:spcAft>
              <a:tabLst>
                <a:tab pos="228600" algn="l"/>
              </a:tabLst>
              <a:defRPr/>
            </a:pPr>
            <a:r>
              <a:rPr lang="en-US" dirty="0" smtClean="0">
                <a:latin typeface="Times New Roman"/>
                <a:ea typeface="Times New Roman"/>
                <a:cs typeface="+mn-cs"/>
              </a:rPr>
              <a:t>		d. Polyphagia (hunger)</a:t>
            </a:r>
          </a:p>
          <a:p>
            <a:pPr marL="228600" indent="-228600">
              <a:spcBef>
                <a:spcPts val="600"/>
              </a:spcBef>
              <a:spcAft>
                <a:spcPts val="600"/>
              </a:spcAft>
              <a:tabLst>
                <a:tab pos="228600" algn="l"/>
              </a:tabLst>
              <a:defRPr/>
            </a:pPr>
            <a:r>
              <a:rPr lang="en-US" dirty="0" smtClean="0">
                <a:latin typeface="Times New Roman"/>
                <a:ea typeface="Times New Roman"/>
                <a:cs typeface="+mn-cs"/>
              </a:rPr>
              <a:t>		e. Dizziness</a:t>
            </a:r>
          </a:p>
          <a:p>
            <a:pPr marL="228600" indent="-228600">
              <a:spcBef>
                <a:spcPts val="600"/>
              </a:spcBef>
              <a:spcAft>
                <a:spcPts val="600"/>
              </a:spcAft>
              <a:tabLst>
                <a:tab pos="228600" algn="l"/>
              </a:tabLst>
              <a:defRPr/>
            </a:pPr>
            <a:r>
              <a:rPr lang="en-US" dirty="0" smtClean="0">
                <a:latin typeface="Times New Roman"/>
                <a:ea typeface="Times New Roman"/>
                <a:cs typeface="+mn-cs"/>
              </a:rPr>
              <a:t>		f. Confusion</a:t>
            </a:r>
          </a:p>
          <a:p>
            <a:pPr marL="228600" indent="-228600">
              <a:spcBef>
                <a:spcPts val="600"/>
              </a:spcBef>
              <a:spcAft>
                <a:spcPts val="600"/>
              </a:spcAft>
              <a:tabLst>
                <a:tab pos="228600" algn="l"/>
              </a:tabLst>
              <a:defRPr/>
            </a:pPr>
            <a:r>
              <a:rPr lang="en-US" dirty="0" smtClean="0">
                <a:latin typeface="Times New Roman"/>
                <a:ea typeface="Times New Roman"/>
                <a:cs typeface="+mn-cs"/>
              </a:rPr>
              <a:t>		g. Altered mental status</a:t>
            </a:r>
          </a:p>
          <a:p>
            <a:pPr marL="228600" indent="-228600">
              <a:spcBef>
                <a:spcPts val="600"/>
              </a:spcBef>
              <a:spcAft>
                <a:spcPts val="600"/>
              </a:spcAft>
              <a:tabLst>
                <a:tab pos="228600" algn="l"/>
              </a:tabLst>
              <a:defRPr/>
            </a:pPr>
            <a:r>
              <a:rPr lang="en-US" dirty="0" smtClean="0">
                <a:latin typeface="Times New Roman"/>
                <a:ea typeface="Times New Roman"/>
                <a:cs typeface="+mn-cs"/>
              </a:rPr>
              <a:t>		h. Seizures</a:t>
            </a:r>
          </a:p>
          <a:p>
            <a:pPr marL="228600" indent="-228600">
              <a:spcBef>
                <a:spcPts val="600"/>
              </a:spcBef>
              <a:spcAft>
                <a:spcPts val="600"/>
              </a:spcAft>
              <a:tabLst>
                <a:tab pos="228600" algn="l"/>
              </a:tabLst>
              <a:defRPr/>
            </a:pPr>
            <a:r>
              <a:rPr lang="en-US" dirty="0" smtClean="0">
                <a:latin typeface="Times New Roman"/>
                <a:ea typeface="Times New Roman"/>
                <a:cs typeface="+mn-cs"/>
              </a:rPr>
              <a:t>	3. On assessment, you may see changes in circulation such as:</a:t>
            </a:r>
          </a:p>
          <a:p>
            <a:pPr marL="228600" indent="-228600">
              <a:spcBef>
                <a:spcPts val="600"/>
              </a:spcBef>
              <a:spcAft>
                <a:spcPts val="600"/>
              </a:spcAft>
              <a:tabLst>
                <a:tab pos="228600" algn="l"/>
              </a:tabLst>
              <a:defRPr/>
            </a:pPr>
            <a:r>
              <a:rPr lang="en-US" dirty="0" smtClean="0">
                <a:latin typeface="Times New Roman"/>
                <a:ea typeface="Times New Roman"/>
                <a:cs typeface="+mn-cs"/>
              </a:rPr>
              <a:t>		a. Warm, flushed skin</a:t>
            </a:r>
          </a:p>
          <a:p>
            <a:pPr marL="228600" indent="-228600">
              <a:spcBef>
                <a:spcPts val="600"/>
              </a:spcBef>
              <a:spcAft>
                <a:spcPts val="600"/>
              </a:spcAft>
              <a:tabLst>
                <a:tab pos="228600" algn="l"/>
              </a:tabLst>
              <a:defRPr/>
            </a:pPr>
            <a:r>
              <a:rPr lang="en-US" dirty="0" smtClean="0">
                <a:latin typeface="Times New Roman"/>
                <a:ea typeface="Times New Roman"/>
                <a:cs typeface="+mn-cs"/>
              </a:rPr>
              <a:t>		b. Poor skin turgor</a:t>
            </a:r>
          </a:p>
          <a:p>
            <a:pPr marL="228600" indent="-228600">
              <a:spcBef>
                <a:spcPts val="600"/>
              </a:spcBef>
              <a:spcAft>
                <a:spcPts val="600"/>
              </a:spcAft>
              <a:tabLst>
                <a:tab pos="228600" algn="l"/>
              </a:tabLst>
              <a:defRPr/>
            </a:pPr>
            <a:r>
              <a:rPr lang="en-US" dirty="0" smtClean="0">
                <a:latin typeface="Times New Roman"/>
                <a:ea typeface="Times New Roman"/>
                <a:cs typeface="+mn-cs"/>
              </a:rPr>
              <a:t>		c. Pale, dry, oral mucosa</a:t>
            </a:r>
          </a:p>
          <a:p>
            <a:pPr marL="228600" indent="-228600">
              <a:spcBef>
                <a:spcPts val="600"/>
              </a:spcBef>
              <a:spcAft>
                <a:spcPts val="600"/>
              </a:spcAft>
              <a:tabLst>
                <a:tab pos="228600" algn="l"/>
              </a:tabLst>
              <a:defRPr/>
            </a:pPr>
            <a:r>
              <a:rPr lang="en-US" dirty="0" smtClean="0">
                <a:latin typeface="Times New Roman"/>
                <a:ea typeface="Times New Roman"/>
                <a:cs typeface="+mn-cs"/>
              </a:rPr>
              <a:t>		d. Furrowed tongue</a:t>
            </a:r>
          </a:p>
          <a:p>
            <a:pPr marL="228600" indent="-228600">
              <a:spcBef>
                <a:spcPts val="600"/>
              </a:spcBef>
              <a:spcAft>
                <a:spcPts val="600"/>
              </a:spcAft>
              <a:tabLst>
                <a:tab pos="228600" algn="l"/>
              </a:tabLst>
              <a:defRPr/>
            </a:pPr>
            <a:r>
              <a:rPr lang="en-US" dirty="0" smtClean="0">
                <a:latin typeface="Times New Roman"/>
                <a:ea typeface="Times New Roman"/>
                <a:cs typeface="+mn-cs"/>
              </a:rPr>
              <a:t>	4. The patient may present with signs and symptoms of hypotension and shock, including tachycardia.</a:t>
            </a:r>
          </a:p>
          <a:p>
            <a:pPr marL="228600" indent="-228600">
              <a:spcBef>
                <a:spcPts val="600"/>
              </a:spcBef>
              <a:spcAft>
                <a:spcPts val="600"/>
              </a:spcAft>
              <a:tabLst>
                <a:tab pos="228600" algn="l"/>
              </a:tabLst>
              <a:defRPr/>
            </a:pPr>
            <a:r>
              <a:rPr lang="en-US" dirty="0" smtClean="0">
                <a:latin typeface="Times New Roman"/>
                <a:ea typeface="Times New Roman"/>
                <a:cs typeface="+mn-cs"/>
              </a:rPr>
              <a:t>	5. The blood glucose level will be variable in DKA, whereas in HHNS, the value is typically 600 mg/dL or higher.</a:t>
            </a:r>
          </a:p>
          <a:p>
            <a:pPr marL="228600" indent="-228600">
              <a:spcBef>
                <a:spcPts val="600"/>
              </a:spcBef>
              <a:spcAft>
                <a:spcPts val="600"/>
              </a:spcAft>
              <a:tabLst>
                <a:tab pos="228600" algn="l"/>
              </a:tabLst>
              <a:defRPr/>
            </a:pPr>
            <a:r>
              <a:rPr lang="en-US" dirty="0" smtClean="0">
                <a:latin typeface="Times New Roman"/>
                <a:ea typeface="Times New Roman"/>
                <a:cs typeface="+mn-cs"/>
              </a:rPr>
              <a:t>	6. DKA will present with Kussmaul respirations, while HHNS will not.</a:t>
            </a:r>
            <a:endParaRPr lang="en-US" dirty="0" smtClean="0">
              <a:solidFill>
                <a:srgbClr val="000000"/>
              </a:solidFill>
              <a:latin typeface="Times New Roman"/>
              <a:ea typeface="Times New Roman"/>
              <a:cs typeface="+mn-cs"/>
            </a:endParaRPr>
          </a:p>
          <a:p>
            <a:pPr marL="685800" indent="-228600">
              <a:spcBef>
                <a:spcPts val="0"/>
              </a:spcBef>
              <a:spcAft>
                <a:spcPts val="300"/>
              </a:spcAft>
              <a:buFontTx/>
              <a:buAutoNum type="alphaLcPeriod" startAt="4"/>
              <a:tabLst>
                <a:tab pos="685800" algn="l"/>
              </a:tabLst>
              <a:defRPr/>
            </a:pPr>
            <a:endParaRPr lang="en-US" sz="1100" dirty="0">
              <a:latin typeface="Times New Roman"/>
              <a:ea typeface="Times New Roman"/>
              <a:cs typeface="+mn-cs"/>
            </a:endParaRPr>
          </a:p>
        </p:txBody>
      </p:sp>
      <p:sp>
        <p:nvSpPr>
          <p:cNvPr id="267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ECA87AF-85A5-B74B-AB5A-AECC0403F105}" type="slidenum">
              <a:rPr lang="en-US" altLang="en-US" sz="1200"/>
              <a:pPr eaLnBrk="1" hangingPunct="1"/>
              <a:t>70</a:t>
            </a:fld>
            <a:endParaRPr lang="en-US" altLang="en-US" sz="1200"/>
          </a:p>
        </p:txBody>
      </p:sp>
    </p:spTree>
    <p:extLst>
      <p:ext uri="{BB962C8B-B14F-4D97-AF65-F5344CB8AC3E}">
        <p14:creationId xmlns:p14="http://schemas.microsoft.com/office/powerpoint/2010/main" val="186767638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Slide Image Placeholder 1"/>
          <p:cNvSpPr>
            <a:spLocks noGrp="1" noRot="1" noChangeAspect="1" noTextEdit="1"/>
          </p:cNvSpPr>
          <p:nvPr>
            <p:ph type="sldImg"/>
          </p:nvPr>
        </p:nvSpPr>
        <p:spPr>
          <a:ln/>
        </p:spPr>
      </p:sp>
      <p:sp>
        <p:nvSpPr>
          <p:cNvPr id="268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a:latin typeface="Times New Roman" charset="0"/>
                <a:ea typeface="MS PGothic" charset="-128"/>
              </a:rPr>
              <a:t>7. Assessment of the patient should include:</a:t>
            </a:r>
          </a:p>
          <a:p>
            <a:pPr>
              <a:spcBef>
                <a:spcPct val="0"/>
              </a:spcBef>
              <a:spcAft>
                <a:spcPts val="300"/>
              </a:spcAft>
            </a:pPr>
            <a:r>
              <a:rPr lang="en-IN" altLang="en-US">
                <a:latin typeface="Times New Roman" charset="0"/>
                <a:ea typeface="MS PGothic" charset="-128"/>
              </a:rPr>
              <a:t>	a. Obtaining blood pressure</a:t>
            </a:r>
          </a:p>
          <a:p>
            <a:pPr>
              <a:spcBef>
                <a:spcPct val="0"/>
              </a:spcBef>
              <a:spcAft>
                <a:spcPts val="300"/>
              </a:spcAft>
            </a:pPr>
            <a:r>
              <a:rPr lang="en-IN" altLang="en-US">
                <a:latin typeface="Times New Roman" charset="0"/>
                <a:ea typeface="MS PGothic" charset="-128"/>
              </a:rPr>
              <a:t>	b. Distal pulses</a:t>
            </a:r>
          </a:p>
          <a:p>
            <a:pPr>
              <a:spcBef>
                <a:spcPct val="0"/>
              </a:spcBef>
              <a:spcAft>
                <a:spcPts val="300"/>
              </a:spcAft>
            </a:pPr>
            <a:r>
              <a:rPr lang="en-IN" altLang="en-US">
                <a:latin typeface="Times New Roman" charset="0"/>
                <a:ea typeface="MS PGothic" charset="-128"/>
              </a:rPr>
              <a:t>	c. Auscultation of breath sounds </a:t>
            </a:r>
          </a:p>
          <a:p>
            <a:pPr>
              <a:spcBef>
                <a:spcPct val="0"/>
              </a:spcBef>
              <a:spcAft>
                <a:spcPts val="300"/>
              </a:spcAft>
            </a:pPr>
            <a:r>
              <a:rPr lang="en-IN" altLang="en-US">
                <a:latin typeface="Times New Roman" charset="0"/>
                <a:ea typeface="MS PGothic" charset="-128"/>
              </a:rPr>
              <a:t>	d. Temperature</a:t>
            </a:r>
          </a:p>
          <a:p>
            <a:pPr>
              <a:spcBef>
                <a:spcPct val="0"/>
              </a:spcBef>
              <a:spcAft>
                <a:spcPts val="300"/>
              </a:spcAft>
            </a:pPr>
            <a:r>
              <a:rPr lang="en-IN" altLang="en-US">
                <a:latin typeface="Times New Roman" charset="0"/>
                <a:ea typeface="MS PGothic" charset="-128"/>
              </a:rPr>
              <a:t>	e. Assessment of blood glucose level (if permitted by local protocol)</a:t>
            </a:r>
          </a:p>
          <a:p>
            <a:pPr>
              <a:spcBef>
                <a:spcPct val="0"/>
              </a:spcBef>
              <a:spcAft>
                <a:spcPts val="300"/>
              </a:spcAft>
            </a:pPr>
            <a:r>
              <a:rPr lang="en-IN" altLang="en-US">
                <a:latin typeface="Times New Roman" charset="0"/>
                <a:ea typeface="MS PGothic" charset="-128"/>
              </a:rPr>
              <a:t>8. Treatment should include airway, ventilatory, and circulatory support; provide oxygen with adjuncts appropriate to the patient’s condition.</a:t>
            </a:r>
          </a:p>
          <a:p>
            <a:endParaRPr lang="en-US" altLang="en-US">
              <a:latin typeface="Times New Roman" charset="0"/>
              <a:ea typeface="MS PGothic" charset="-128"/>
            </a:endParaRPr>
          </a:p>
        </p:txBody>
      </p:sp>
      <p:sp>
        <p:nvSpPr>
          <p:cNvPr id="268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32C2C42-6F56-F340-B13F-006810239828}" type="slidenum">
              <a:rPr lang="en-US" altLang="en-US" sz="1200"/>
              <a:pPr eaLnBrk="1" hangingPunct="1"/>
              <a:t>71</a:t>
            </a:fld>
            <a:endParaRPr lang="en-US" altLang="en-US" sz="1200"/>
          </a:p>
        </p:txBody>
      </p:sp>
    </p:spTree>
    <p:extLst>
      <p:ext uri="{BB962C8B-B14F-4D97-AF65-F5344CB8AC3E}">
        <p14:creationId xmlns:p14="http://schemas.microsoft.com/office/powerpoint/2010/main" val="26853449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XII. Changes in the Immune System</a:t>
            </a:r>
          </a:p>
          <a:p>
            <a:pPr>
              <a:spcBef>
                <a:spcPts val="1800"/>
              </a:spcBef>
              <a:spcAft>
                <a:spcPts val="600"/>
              </a:spcAft>
              <a:defRPr/>
            </a:pPr>
            <a:r>
              <a:rPr lang="en-IN" sz="1800" dirty="0" smtClean="0">
                <a:latin typeface="Times New Roman"/>
                <a:ea typeface="Times New Roman"/>
                <a:cs typeface="+mn-cs"/>
              </a:rPr>
              <a:t>A. Infections are commonly seen in older people because they generally have an increased risk of infection and are less able to fight infections once they occur.</a:t>
            </a:r>
          </a:p>
          <a:p>
            <a:pPr>
              <a:spcBef>
                <a:spcPts val="1800"/>
              </a:spcBef>
              <a:spcAft>
                <a:spcPts val="600"/>
              </a:spcAft>
              <a:defRPr/>
            </a:pPr>
            <a:r>
              <a:rPr lang="en-IN" sz="1800" dirty="0" smtClean="0">
                <a:latin typeface="Times New Roman"/>
                <a:ea typeface="Times New Roman"/>
                <a:cs typeface="+mn-cs"/>
              </a:rPr>
              <a:t>	1. Many older patients may be unable to develop a fever, and in fact may be hypothermic as a manifestation of severe systemic infection. </a:t>
            </a:r>
          </a:p>
          <a:p>
            <a:pPr>
              <a:spcBef>
                <a:spcPts val="1800"/>
              </a:spcBef>
              <a:spcAft>
                <a:spcPts val="600"/>
              </a:spcAft>
              <a:defRPr/>
            </a:pPr>
            <a:r>
              <a:rPr lang="en-IN" sz="1800" dirty="0" smtClean="0">
                <a:latin typeface="Times New Roman"/>
                <a:ea typeface="Times New Roman"/>
                <a:cs typeface="+mn-cs"/>
              </a:rPr>
              <a:t>	2. Anorexia, fatigue, weight loss, falls, or changes in mental status may be the primary symptoms of infection in these patients.</a:t>
            </a:r>
          </a:p>
          <a:p>
            <a:pPr>
              <a:spcBef>
                <a:spcPts val="1800"/>
              </a:spcBef>
              <a:spcAft>
                <a:spcPts val="600"/>
              </a:spcAft>
              <a:defRPr/>
            </a:pPr>
            <a:r>
              <a:rPr lang="en-IN" sz="1800" dirty="0" smtClean="0">
                <a:latin typeface="Times New Roman"/>
                <a:ea typeface="Times New Roman"/>
                <a:cs typeface="+mn-cs"/>
              </a:rPr>
              <a:t>	3. Pneumonia and urinary tract infection are common in patients who are bedridden.</a:t>
            </a:r>
          </a:p>
          <a:p>
            <a:pPr>
              <a:spcBef>
                <a:spcPts val="1800"/>
              </a:spcBef>
              <a:spcAft>
                <a:spcPts val="600"/>
              </a:spcAft>
              <a:defRPr/>
            </a:pPr>
            <a:r>
              <a:rPr lang="en-IN" sz="1800" dirty="0" smtClean="0">
                <a:latin typeface="Times New Roman"/>
                <a:ea typeface="Times New Roman"/>
                <a:cs typeface="+mn-cs"/>
              </a:rPr>
              <a:t>	4. When infection occurs, signs and symptoms may be decreased or minimized by the patient because of the:</a:t>
            </a:r>
          </a:p>
          <a:p>
            <a:pPr>
              <a:spcBef>
                <a:spcPts val="1800"/>
              </a:spcBef>
              <a:spcAft>
                <a:spcPts val="600"/>
              </a:spcAft>
              <a:defRPr/>
            </a:pPr>
            <a:r>
              <a:rPr lang="en-IN" sz="1800" dirty="0" smtClean="0">
                <a:latin typeface="Times New Roman"/>
                <a:ea typeface="Times New Roman"/>
                <a:cs typeface="+mn-cs"/>
              </a:rPr>
              <a:t>		a. Loss of sensation</a:t>
            </a:r>
          </a:p>
          <a:p>
            <a:pPr>
              <a:spcBef>
                <a:spcPts val="1800"/>
              </a:spcBef>
              <a:spcAft>
                <a:spcPts val="600"/>
              </a:spcAft>
              <a:defRPr/>
            </a:pPr>
            <a:r>
              <a:rPr lang="en-IN" sz="1800" dirty="0" smtClean="0">
                <a:latin typeface="Times New Roman"/>
                <a:ea typeface="Times New Roman"/>
                <a:cs typeface="+mn-cs"/>
              </a:rPr>
              <a:t>		b. Lack of awareness</a:t>
            </a:r>
          </a:p>
          <a:p>
            <a:pPr>
              <a:spcBef>
                <a:spcPts val="1800"/>
              </a:spcBef>
              <a:spcAft>
                <a:spcPts val="600"/>
              </a:spcAft>
              <a:defRPr/>
            </a:pPr>
            <a:r>
              <a:rPr lang="en-IN" sz="1800" dirty="0" smtClean="0">
                <a:latin typeface="Times New Roman"/>
                <a:ea typeface="Times New Roman"/>
                <a:cs typeface="+mn-cs"/>
              </a:rPr>
              <a:t>		c. Fear of being hospitalized</a:t>
            </a:r>
          </a:p>
        </p:txBody>
      </p:sp>
      <p:sp>
        <p:nvSpPr>
          <p:cNvPr id="269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4F14118-884B-1540-BA60-DE70C1789A97}" type="slidenum">
              <a:rPr lang="en-US" altLang="en-US" sz="1200"/>
              <a:pPr eaLnBrk="1" hangingPunct="1"/>
              <a:t>72</a:t>
            </a:fld>
            <a:endParaRPr lang="en-US" altLang="en-US" sz="1200"/>
          </a:p>
        </p:txBody>
      </p:sp>
    </p:spTree>
    <p:extLst>
      <p:ext uri="{BB962C8B-B14F-4D97-AF65-F5344CB8AC3E}">
        <p14:creationId xmlns:p14="http://schemas.microsoft.com/office/powerpoint/2010/main" val="139613192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altLang="en-US" dirty="0" smtClean="0">
                <a:cs typeface="+mn-cs"/>
              </a:rPr>
              <a:t>Lecture Outline</a:t>
            </a:r>
          </a:p>
          <a:p>
            <a:pPr>
              <a:defRPr/>
            </a:pPr>
            <a:endParaRPr lang="en-US" altLang="en-US" dirty="0" smtClean="0">
              <a:cs typeface="+mn-cs"/>
            </a:endParaRPr>
          </a:p>
          <a:p>
            <a:pPr>
              <a:spcBef>
                <a:spcPts val="1800"/>
              </a:spcBef>
              <a:spcAft>
                <a:spcPts val="600"/>
              </a:spcAft>
              <a:defRPr/>
            </a:pPr>
            <a:r>
              <a:rPr lang="en-IN" altLang="en-US" sz="2000" dirty="0" smtClean="0">
                <a:cs typeface="Times New Roman" pitchFamily="18" charset="0"/>
              </a:rPr>
              <a:t>XIII. Changes in the Musculoskeletal System</a:t>
            </a:r>
          </a:p>
          <a:p>
            <a:pPr>
              <a:spcBef>
                <a:spcPts val="1800"/>
              </a:spcBef>
              <a:spcAft>
                <a:spcPts val="600"/>
              </a:spcAft>
              <a:defRPr/>
            </a:pPr>
            <a:r>
              <a:rPr lang="en-IN" altLang="en-US" sz="2000" dirty="0" smtClean="0">
                <a:cs typeface="Times New Roman" pitchFamily="18" charset="0"/>
              </a:rPr>
              <a:t>A. Anatomy and physiology</a:t>
            </a:r>
          </a:p>
          <a:p>
            <a:pPr>
              <a:spcBef>
                <a:spcPts val="1800"/>
              </a:spcBef>
              <a:spcAft>
                <a:spcPts val="600"/>
              </a:spcAft>
              <a:defRPr/>
            </a:pPr>
            <a:r>
              <a:rPr lang="en-IN" altLang="en-US" sz="2000" dirty="0" smtClean="0">
                <a:cs typeface="Times New Roman" pitchFamily="18" charset="0"/>
              </a:rPr>
              <a:t>	1. Aging brings a widespread decrease in bone mass in men and women, but especially among postmenopausal women.</a:t>
            </a:r>
          </a:p>
          <a:p>
            <a:pPr>
              <a:spcBef>
                <a:spcPts val="1800"/>
              </a:spcBef>
              <a:spcAft>
                <a:spcPts val="600"/>
              </a:spcAft>
              <a:defRPr/>
            </a:pPr>
            <a:r>
              <a:rPr lang="en-IN" altLang="en-US" sz="2000" dirty="0" smtClean="0">
                <a:cs typeface="Times New Roman" pitchFamily="18" charset="0"/>
              </a:rPr>
              <a:t>		a. Bones become more brittle and tend to break more easily.</a:t>
            </a:r>
          </a:p>
          <a:p>
            <a:pPr>
              <a:spcBef>
                <a:spcPts val="1800"/>
              </a:spcBef>
              <a:spcAft>
                <a:spcPts val="600"/>
              </a:spcAft>
              <a:defRPr/>
            </a:pPr>
            <a:r>
              <a:rPr lang="en-IN" altLang="en-US" sz="2000" dirty="0" smtClean="0">
                <a:cs typeface="Times New Roman" pitchFamily="18" charset="0"/>
              </a:rPr>
              <a:t>		b. The disks between the vertebrae of the spine begin to narrow, and a decrease in height of between 2″ and 3″ may occur through the lifespan, along with changes in posture.</a:t>
            </a:r>
          </a:p>
          <a:p>
            <a:pPr>
              <a:spcBef>
                <a:spcPts val="1800"/>
              </a:spcBef>
              <a:spcAft>
                <a:spcPts val="600"/>
              </a:spcAft>
              <a:defRPr/>
            </a:pPr>
            <a:r>
              <a:rPr lang="en-IN" altLang="en-US" sz="2000" dirty="0" smtClean="0">
                <a:cs typeface="Times New Roman" pitchFamily="18" charset="0"/>
              </a:rPr>
              <a:t>		c. Joints lose their flexibility and may be further immobilized by arthritic changes.</a:t>
            </a:r>
          </a:p>
          <a:p>
            <a:pPr>
              <a:spcBef>
                <a:spcPts val="1800"/>
              </a:spcBef>
              <a:spcAft>
                <a:spcPts val="600"/>
              </a:spcAft>
              <a:defRPr/>
            </a:pPr>
            <a:r>
              <a:rPr lang="en-IN" altLang="en-US" sz="2000" dirty="0" smtClean="0">
                <a:cs typeface="Times New Roman" pitchFamily="18" charset="0"/>
              </a:rPr>
              <a:t>		d. A decrease in the amount of muscle mass often results in less strength.</a:t>
            </a:r>
          </a:p>
          <a:p>
            <a:pPr marL="685800" indent="-228600">
              <a:spcBef>
                <a:spcPct val="0"/>
              </a:spcBef>
              <a:spcAft>
                <a:spcPts val="300"/>
              </a:spcAft>
              <a:defRPr/>
            </a:pPr>
            <a:endParaRPr lang="en-US" altLang="en-US" dirty="0" smtClean="0">
              <a:cs typeface="Times New Roman" pitchFamily="18" charset="0"/>
            </a:endParaRPr>
          </a:p>
          <a:p>
            <a:pPr marL="457200" indent="-228600">
              <a:defRPr/>
            </a:pPr>
            <a:endParaRPr lang="en-US" altLang="en-US" dirty="0" smtClean="0">
              <a:cs typeface="+mn-cs"/>
            </a:endParaRPr>
          </a:p>
        </p:txBody>
      </p:sp>
      <p:sp>
        <p:nvSpPr>
          <p:cNvPr id="270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3080E93-9A3A-784B-AF29-AB6A40140DC4}" type="slidenum">
              <a:rPr lang="en-US" altLang="en-US" sz="1200"/>
              <a:pPr eaLnBrk="1" hangingPunct="1"/>
              <a:t>73</a:t>
            </a:fld>
            <a:endParaRPr lang="en-US" altLang="en-US" sz="1200"/>
          </a:p>
        </p:txBody>
      </p:sp>
    </p:spTree>
    <p:extLst>
      <p:ext uri="{BB962C8B-B14F-4D97-AF65-F5344CB8AC3E}">
        <p14:creationId xmlns:p14="http://schemas.microsoft.com/office/powerpoint/2010/main" val="138293635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Slide Image Placeholder 1"/>
          <p:cNvSpPr>
            <a:spLocks noGrp="1" noRot="1" noChangeAspect="1" noTextEdit="1"/>
          </p:cNvSpPr>
          <p:nvPr>
            <p:ph type="sldImg"/>
          </p:nvPr>
        </p:nvSpPr>
        <p:spPr>
          <a:ln/>
        </p:spPr>
      </p:sp>
      <p:sp>
        <p:nvSpPr>
          <p:cNvPr id="271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b="1">
              <a:latin typeface="Times New Roman" charset="0"/>
              <a:ea typeface="MS PGothic" charset="-128"/>
            </a:endParaRPr>
          </a:p>
          <a:p>
            <a:pPr>
              <a:spcBef>
                <a:spcPts val="600"/>
              </a:spcBef>
              <a:spcAft>
                <a:spcPts val="600"/>
              </a:spcAft>
            </a:pPr>
            <a:r>
              <a:rPr lang="en-IN" altLang="en-US" sz="1400">
                <a:latin typeface="Times New Roman" charset="0"/>
                <a:ea typeface="MS PGothic" charset="-128"/>
              </a:rPr>
              <a:t>B. Pathophysiology</a:t>
            </a:r>
          </a:p>
          <a:p>
            <a:pPr>
              <a:spcBef>
                <a:spcPts val="600"/>
              </a:spcBef>
              <a:spcAft>
                <a:spcPts val="600"/>
              </a:spcAft>
            </a:pPr>
            <a:r>
              <a:rPr lang="en-IN" altLang="en-US" sz="1400">
                <a:latin typeface="Times New Roman" charset="0"/>
                <a:ea typeface="MS PGothic" charset="-128"/>
              </a:rPr>
              <a:t>	1. Changes in physical abilities can affect older adults’ confidence in their mobility.</a:t>
            </a:r>
          </a:p>
          <a:p>
            <a:pPr>
              <a:spcBef>
                <a:spcPts val="600"/>
              </a:spcBef>
              <a:spcAft>
                <a:spcPts val="600"/>
              </a:spcAft>
            </a:pPr>
            <a:r>
              <a:rPr lang="en-IN" altLang="en-US" sz="1400">
                <a:latin typeface="Times New Roman" charset="0"/>
                <a:ea typeface="MS PGothic" charset="-128"/>
              </a:rPr>
              <a:t>		a. Muscle fibers become smaller and fewer.</a:t>
            </a:r>
          </a:p>
          <a:p>
            <a:pPr>
              <a:spcBef>
                <a:spcPts val="600"/>
              </a:spcBef>
              <a:spcAft>
                <a:spcPts val="600"/>
              </a:spcAft>
            </a:pPr>
            <a:r>
              <a:rPr lang="en-IN" altLang="en-US" sz="1400">
                <a:latin typeface="Times New Roman" charset="0"/>
                <a:ea typeface="MS PGothic" charset="-128"/>
              </a:rPr>
              <a:t>		b. Motor neurons decrease in number.</a:t>
            </a:r>
          </a:p>
          <a:p>
            <a:pPr>
              <a:spcBef>
                <a:spcPts val="600"/>
              </a:spcBef>
              <a:spcAft>
                <a:spcPts val="600"/>
              </a:spcAft>
            </a:pPr>
            <a:r>
              <a:rPr lang="en-IN" altLang="en-US" sz="1400">
                <a:latin typeface="Times New Roman" charset="0"/>
                <a:ea typeface="MS PGothic" charset="-128"/>
              </a:rPr>
              <a:t>		c. Strength declines.</a:t>
            </a:r>
          </a:p>
          <a:p>
            <a:pPr>
              <a:spcBef>
                <a:spcPts val="600"/>
              </a:spcBef>
              <a:spcAft>
                <a:spcPts val="600"/>
              </a:spcAft>
            </a:pPr>
            <a:r>
              <a:rPr lang="en-IN" altLang="en-US" sz="1400">
                <a:latin typeface="Times New Roman" charset="0"/>
                <a:ea typeface="MS PGothic" charset="-128"/>
              </a:rPr>
              <a:t>		d. Ligaments and cartilage of the joints lose their elasticity.</a:t>
            </a:r>
          </a:p>
          <a:p>
            <a:pPr>
              <a:spcBef>
                <a:spcPts val="600"/>
              </a:spcBef>
              <a:spcAft>
                <a:spcPts val="600"/>
              </a:spcAft>
            </a:pPr>
            <a:r>
              <a:rPr lang="en-IN" altLang="en-US" sz="1400">
                <a:latin typeface="Times New Roman" charset="0"/>
                <a:ea typeface="MS PGothic" charset="-128"/>
              </a:rPr>
              <a:t>		e. Cartilage goes through degenerative change.</a:t>
            </a:r>
          </a:p>
          <a:p>
            <a:pPr>
              <a:spcBef>
                <a:spcPts val="600"/>
              </a:spcBef>
              <a:spcAft>
                <a:spcPts val="600"/>
              </a:spcAft>
            </a:pPr>
            <a:r>
              <a:rPr lang="en-IN" altLang="en-US" sz="1400">
                <a:latin typeface="Times New Roman" charset="0"/>
                <a:ea typeface="MS PGothic" charset="-128"/>
              </a:rPr>
              <a:t>	2. The stooped posture of older people comes from atrophy of the supporting structures of the body.</a:t>
            </a:r>
          </a:p>
          <a:p>
            <a:pPr>
              <a:spcBef>
                <a:spcPts val="600"/>
              </a:spcBef>
              <a:spcAft>
                <a:spcPts val="600"/>
              </a:spcAft>
            </a:pPr>
            <a:r>
              <a:rPr lang="en-IN" altLang="en-US" sz="1400">
                <a:latin typeface="Times New Roman" charset="0"/>
                <a:ea typeface="MS PGothic" charset="-128"/>
              </a:rPr>
              <a:t>		a. Two of every three older patients will show some degree of kyphosis.</a:t>
            </a:r>
          </a:p>
          <a:p>
            <a:pPr>
              <a:spcBef>
                <a:spcPts val="600"/>
              </a:spcBef>
              <a:spcAft>
                <a:spcPts val="600"/>
              </a:spcAft>
            </a:pPr>
            <a:r>
              <a:rPr lang="en-IN" altLang="en-US" sz="1400">
                <a:latin typeface="Times New Roman" charset="0"/>
                <a:ea typeface="MS PGothic" charset="-128"/>
              </a:rPr>
              <a:t>		b. Lost height in older adults generally results from compression in the spinal column.</a:t>
            </a:r>
          </a:p>
          <a:p>
            <a:endParaRPr lang="en-US" altLang="en-US">
              <a:latin typeface="Times New Roman" charset="0"/>
              <a:ea typeface="MS PGothic" charset="-128"/>
            </a:endParaRPr>
          </a:p>
        </p:txBody>
      </p:sp>
      <p:sp>
        <p:nvSpPr>
          <p:cNvPr id="271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B7D2280-AD35-2D49-A1E6-D5EB54662843}" type="slidenum">
              <a:rPr lang="en-US" altLang="en-US" sz="1200"/>
              <a:pPr eaLnBrk="1" hangingPunct="1"/>
              <a:t>74</a:t>
            </a:fld>
            <a:endParaRPr lang="en-US" altLang="en-US" sz="1200"/>
          </a:p>
        </p:txBody>
      </p:sp>
    </p:spTree>
    <p:extLst>
      <p:ext uri="{BB962C8B-B14F-4D97-AF65-F5344CB8AC3E}">
        <p14:creationId xmlns:p14="http://schemas.microsoft.com/office/powerpoint/2010/main" val="79577339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dirty="0" smtClean="0">
                <a:latin typeface="Times New Roman"/>
                <a:ea typeface="Times New Roman"/>
                <a:cs typeface="+mn-cs"/>
              </a:rPr>
              <a:t>3. Osteoporosis, a condition that affects men and women, is characterized by a decrease in bone mass leading to reduction in bone strength and greater susceptibility to fracture.</a:t>
            </a:r>
          </a:p>
          <a:p>
            <a:pPr marL="457200" indent="-228600">
              <a:spcBef>
                <a:spcPts val="0"/>
              </a:spcBef>
              <a:spcAft>
                <a:spcPts val="300"/>
              </a:spcAft>
              <a:tabLst>
                <a:tab pos="457200" algn="l"/>
              </a:tabLst>
              <a:defRPr/>
            </a:pPr>
            <a:r>
              <a:rPr lang="en-IN" dirty="0" smtClean="0">
                <a:latin typeface="Times New Roman"/>
                <a:ea typeface="Times New Roman"/>
                <a:cs typeface="+mn-cs"/>
              </a:rPr>
              <a:t>	a. The extent of bone loss that a person undergoes is influenced by numerous factors, including:</a:t>
            </a:r>
          </a:p>
          <a:p>
            <a:pPr marL="457200" indent="-228600">
              <a:spcBef>
                <a:spcPts val="0"/>
              </a:spcBef>
              <a:spcAft>
                <a:spcPts val="300"/>
              </a:spcAft>
              <a:tabLst>
                <a:tab pos="457200" algn="l"/>
              </a:tabLst>
              <a:defRPr/>
            </a:pPr>
            <a:r>
              <a:rPr lang="en-IN" dirty="0" smtClean="0">
                <a:latin typeface="Times New Roman"/>
                <a:ea typeface="Times New Roman"/>
                <a:cs typeface="+mn-cs"/>
              </a:rPr>
              <a:t>		i. Genetics</a:t>
            </a:r>
          </a:p>
          <a:p>
            <a:pPr marL="457200" indent="-228600">
              <a:spcBef>
                <a:spcPts val="0"/>
              </a:spcBef>
              <a:spcAft>
                <a:spcPts val="300"/>
              </a:spcAft>
              <a:tabLst>
                <a:tab pos="457200" algn="l"/>
              </a:tabLst>
              <a:defRPr/>
            </a:pPr>
            <a:r>
              <a:rPr lang="en-IN" dirty="0" smtClean="0">
                <a:latin typeface="Times New Roman"/>
                <a:ea typeface="Times New Roman"/>
                <a:cs typeface="+mn-cs"/>
              </a:rPr>
              <a:t>		ii. Smoking</a:t>
            </a:r>
          </a:p>
          <a:p>
            <a:pPr marL="457200" indent="-228600">
              <a:spcBef>
                <a:spcPts val="0"/>
              </a:spcBef>
              <a:spcAft>
                <a:spcPts val="300"/>
              </a:spcAft>
              <a:tabLst>
                <a:tab pos="457200" algn="l"/>
              </a:tabLst>
              <a:defRPr/>
            </a:pPr>
            <a:r>
              <a:rPr lang="en-IN" dirty="0" smtClean="0">
                <a:latin typeface="Times New Roman"/>
                <a:ea typeface="Times New Roman"/>
                <a:cs typeface="+mn-cs"/>
              </a:rPr>
              <a:t>		iii. Level of activity</a:t>
            </a:r>
          </a:p>
          <a:p>
            <a:pPr marL="457200" indent="-228600">
              <a:spcBef>
                <a:spcPts val="0"/>
              </a:spcBef>
              <a:spcAft>
                <a:spcPts val="300"/>
              </a:spcAft>
              <a:tabLst>
                <a:tab pos="457200" algn="l"/>
              </a:tabLst>
              <a:defRPr/>
            </a:pPr>
            <a:r>
              <a:rPr lang="en-IN" dirty="0" smtClean="0">
                <a:latin typeface="Times New Roman"/>
                <a:ea typeface="Times New Roman"/>
                <a:cs typeface="+mn-cs"/>
              </a:rPr>
              <a:t>		iv. Diet</a:t>
            </a:r>
          </a:p>
          <a:p>
            <a:pPr marL="457200" indent="-228600">
              <a:spcBef>
                <a:spcPts val="0"/>
              </a:spcBef>
              <a:spcAft>
                <a:spcPts val="300"/>
              </a:spcAft>
              <a:tabLst>
                <a:tab pos="457200" algn="l"/>
              </a:tabLst>
              <a:defRPr/>
            </a:pPr>
            <a:r>
              <a:rPr lang="en-IN" dirty="0" smtClean="0">
                <a:latin typeface="Times New Roman"/>
                <a:ea typeface="Times New Roman"/>
                <a:cs typeface="+mn-cs"/>
              </a:rPr>
              <a:t>		v. Alcohol consumption</a:t>
            </a:r>
          </a:p>
          <a:p>
            <a:pPr marL="457200" indent="-228600">
              <a:spcBef>
                <a:spcPts val="0"/>
              </a:spcBef>
              <a:spcAft>
                <a:spcPts val="300"/>
              </a:spcAft>
              <a:tabLst>
                <a:tab pos="457200" algn="l"/>
              </a:tabLst>
              <a:defRPr/>
            </a:pPr>
            <a:r>
              <a:rPr lang="en-IN" dirty="0" smtClean="0">
                <a:latin typeface="Times New Roman"/>
                <a:ea typeface="Times New Roman"/>
                <a:cs typeface="+mn-cs"/>
              </a:rPr>
              <a:t>		vi. Hormonal factors</a:t>
            </a:r>
          </a:p>
          <a:p>
            <a:pPr marL="457200" indent="-228600">
              <a:spcBef>
                <a:spcPts val="0"/>
              </a:spcBef>
              <a:spcAft>
                <a:spcPts val="300"/>
              </a:spcAft>
              <a:tabLst>
                <a:tab pos="457200" algn="l"/>
              </a:tabLst>
              <a:defRPr/>
            </a:pPr>
            <a:r>
              <a:rPr lang="en-IN" dirty="0" smtClean="0">
                <a:latin typeface="Times New Roman"/>
                <a:ea typeface="Times New Roman"/>
                <a:cs typeface="+mn-cs"/>
              </a:rPr>
              <a:t>		vii. Body weight</a:t>
            </a:r>
          </a:p>
          <a:p>
            <a:pPr marL="457200" indent="-228600">
              <a:spcBef>
                <a:spcPts val="0"/>
              </a:spcBef>
              <a:spcAft>
                <a:spcPts val="300"/>
              </a:spcAft>
              <a:tabLst>
                <a:tab pos="457200" algn="l"/>
              </a:tabLst>
              <a:defRPr/>
            </a:pPr>
            <a:r>
              <a:rPr lang="en-IN" dirty="0" smtClean="0">
                <a:latin typeface="Times New Roman"/>
                <a:ea typeface="Times New Roman"/>
                <a:cs typeface="+mn-cs"/>
              </a:rPr>
              <a:t>	b. The most rapid loss of bone occurs in women during the years following menopause.</a:t>
            </a:r>
          </a:p>
          <a:p>
            <a:pPr marL="457200" indent="-228600">
              <a:spcBef>
                <a:spcPts val="0"/>
              </a:spcBef>
              <a:spcAft>
                <a:spcPts val="300"/>
              </a:spcAft>
              <a:tabLst>
                <a:tab pos="457200" algn="l"/>
              </a:tabLst>
              <a:defRPr/>
            </a:pPr>
            <a:r>
              <a:rPr lang="en-IN" dirty="0" smtClean="0">
                <a:latin typeface="Times New Roman"/>
                <a:ea typeface="Times New Roman"/>
                <a:cs typeface="+mn-cs"/>
              </a:rPr>
              <a:t>		i. Many postmenopausal women use hormone replacement therapy as a means to reduce the loss of bone.</a:t>
            </a:r>
          </a:p>
          <a:p>
            <a:pPr marL="457200" indent="-228600">
              <a:spcBef>
                <a:spcPts val="0"/>
              </a:spcBef>
              <a:spcAft>
                <a:spcPts val="300"/>
              </a:spcAft>
              <a:tabLst>
                <a:tab pos="457200" algn="l"/>
              </a:tabLst>
              <a:defRPr/>
            </a:pPr>
            <a:r>
              <a:rPr lang="en-IN" dirty="0" smtClean="0">
                <a:latin typeface="Times New Roman"/>
                <a:ea typeface="Times New Roman"/>
                <a:cs typeface="+mn-cs"/>
              </a:rPr>
              <a:t>	c. Calcium and vitamin D supplementation is another treatment for the condition, and many other medications are available to improve bone strength.</a:t>
            </a:r>
          </a:p>
          <a:p>
            <a:pPr marL="685800" indent="-228600">
              <a:spcBef>
                <a:spcPts val="0"/>
              </a:spcBef>
              <a:spcAft>
                <a:spcPts val="300"/>
              </a:spcAft>
              <a:tabLst>
                <a:tab pos="685800" algn="l"/>
              </a:tabLst>
              <a:defRPr/>
            </a:pPr>
            <a:endParaRPr lang="en-US" dirty="0" smtClean="0">
              <a:solidFill>
                <a:srgbClr val="000000"/>
              </a:solidFill>
              <a:latin typeface="Times New Roman"/>
              <a:ea typeface="Times New Roman"/>
              <a:cs typeface="+mn-cs"/>
            </a:endParaRPr>
          </a:p>
          <a:p>
            <a:pPr>
              <a:defRPr/>
            </a:pPr>
            <a:endParaRPr lang="en-US" dirty="0">
              <a:cs typeface="+mn-cs"/>
            </a:endParaRPr>
          </a:p>
        </p:txBody>
      </p:sp>
      <p:sp>
        <p:nvSpPr>
          <p:cNvPr id="272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370615A-3635-7143-A0D6-FD1788C12CFE}" type="slidenum">
              <a:rPr lang="en-US" altLang="en-US" sz="1200"/>
              <a:pPr eaLnBrk="1" hangingPunct="1"/>
              <a:t>75</a:t>
            </a:fld>
            <a:endParaRPr lang="en-US" altLang="en-US" sz="1200"/>
          </a:p>
        </p:txBody>
      </p:sp>
    </p:spTree>
    <p:extLst>
      <p:ext uri="{BB962C8B-B14F-4D97-AF65-F5344CB8AC3E}">
        <p14:creationId xmlns:p14="http://schemas.microsoft.com/office/powerpoint/2010/main" val="352122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4. Osteoarthritis is a progressive disease of the joints that destroys cartilage, promotes the formation of bone spurs in joints, and leads to joint stiffness.</a:t>
            </a:r>
          </a:p>
          <a:p>
            <a:pPr marL="457200" indent="-228600">
              <a:spcBef>
                <a:spcPts val="0"/>
              </a:spcBef>
              <a:spcAft>
                <a:spcPts val="300"/>
              </a:spcAft>
              <a:tabLst>
                <a:tab pos="457200" algn="l"/>
              </a:tabLst>
              <a:defRPr/>
            </a:pPr>
            <a:r>
              <a:rPr lang="en-IN" sz="1400" dirty="0" smtClean="0">
                <a:latin typeface="Times New Roman"/>
                <a:ea typeface="Times New Roman"/>
                <a:cs typeface="+mn-cs"/>
              </a:rPr>
              <a:t>	a. Results from wear and tear and, in some cases, from repetitive trauma to the joints</a:t>
            </a:r>
          </a:p>
          <a:p>
            <a:pPr marL="457200" indent="-228600">
              <a:spcBef>
                <a:spcPts val="0"/>
              </a:spcBef>
              <a:spcAft>
                <a:spcPts val="300"/>
              </a:spcAft>
              <a:tabLst>
                <a:tab pos="457200" algn="l"/>
              </a:tabLst>
              <a:defRPr/>
            </a:pPr>
            <a:r>
              <a:rPr lang="en-IN" sz="1400" dirty="0" smtClean="0">
                <a:latin typeface="Times New Roman"/>
                <a:ea typeface="Times New Roman"/>
                <a:cs typeface="+mn-cs"/>
              </a:rPr>
              <a:t>	b. Affects 35% to 45% of the population older than 65 years</a:t>
            </a:r>
          </a:p>
          <a:p>
            <a:pPr marL="457200" indent="-228600">
              <a:spcBef>
                <a:spcPts val="0"/>
              </a:spcBef>
              <a:spcAft>
                <a:spcPts val="300"/>
              </a:spcAft>
              <a:tabLst>
                <a:tab pos="457200" algn="l"/>
              </a:tabLst>
              <a:defRPr/>
            </a:pPr>
            <a:r>
              <a:rPr lang="en-IN" sz="1400" dirty="0" smtClean="0">
                <a:latin typeface="Times New Roman"/>
                <a:ea typeface="Times New Roman"/>
                <a:cs typeface="+mn-cs"/>
              </a:rPr>
              <a:t>	c. Affects several joints of the body, most commonly those in the hands, knees, hips, and spine</a:t>
            </a:r>
          </a:p>
          <a:p>
            <a:pPr marL="457200" indent="-228600">
              <a:spcBef>
                <a:spcPts val="0"/>
              </a:spcBef>
              <a:spcAft>
                <a:spcPts val="300"/>
              </a:spcAft>
              <a:tabLst>
                <a:tab pos="457200" algn="l"/>
              </a:tabLst>
              <a:defRPr/>
            </a:pPr>
            <a:r>
              <a:rPr lang="en-IN" sz="1400" dirty="0" smtClean="0">
                <a:latin typeface="Times New Roman"/>
                <a:ea typeface="Times New Roman"/>
                <a:cs typeface="+mn-cs"/>
              </a:rPr>
              <a:t>	d. Patients complain of pain and stiffness that gets worse with exertion.</a:t>
            </a:r>
          </a:p>
          <a:p>
            <a:pPr marL="457200" indent="-228600">
              <a:spcBef>
                <a:spcPts val="0"/>
              </a:spcBef>
              <a:spcAft>
                <a:spcPts val="300"/>
              </a:spcAft>
              <a:tabLst>
                <a:tab pos="457200" algn="l"/>
              </a:tabLst>
              <a:defRPr/>
            </a:pPr>
            <a:r>
              <a:rPr lang="en-IN" sz="1400" dirty="0" smtClean="0">
                <a:latin typeface="Times New Roman"/>
                <a:ea typeface="Times New Roman"/>
                <a:cs typeface="+mn-cs"/>
              </a:rPr>
              <a:t>	e. Patients are typically treated with anti-inflammatory medications and physical therapy.</a:t>
            </a:r>
          </a:p>
          <a:p>
            <a:pPr marL="685800" indent="-228600">
              <a:spcBef>
                <a:spcPts val="0"/>
              </a:spcBef>
              <a:spcAft>
                <a:spcPts val="300"/>
              </a:spcAft>
              <a:tabLst>
                <a:tab pos="685800" algn="l"/>
              </a:tabLst>
              <a:defRPr/>
            </a:pPr>
            <a:endParaRPr lang="en-US" dirty="0" smtClean="0">
              <a:latin typeface="Times New Roman"/>
              <a:ea typeface="Times New Roman"/>
              <a:cs typeface="+mn-cs"/>
            </a:endParaRPr>
          </a:p>
          <a:p>
            <a:pPr>
              <a:defRPr/>
            </a:pPr>
            <a:endParaRPr lang="en-US" dirty="0">
              <a:cs typeface="+mn-cs"/>
            </a:endParaRPr>
          </a:p>
        </p:txBody>
      </p:sp>
      <p:sp>
        <p:nvSpPr>
          <p:cNvPr id="273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0E24EA0-5C72-C549-9DE9-1C0F650AD026}" type="slidenum">
              <a:rPr lang="en-US" altLang="en-US" sz="1200"/>
              <a:pPr eaLnBrk="1" hangingPunct="1"/>
              <a:t>76</a:t>
            </a:fld>
            <a:endParaRPr lang="en-US" altLang="en-US" sz="1200"/>
          </a:p>
        </p:txBody>
      </p:sp>
    </p:spTree>
    <p:extLst>
      <p:ext uri="{BB962C8B-B14F-4D97-AF65-F5344CB8AC3E}">
        <p14:creationId xmlns:p14="http://schemas.microsoft.com/office/powerpoint/2010/main" val="125367777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XIV. Changes in Skin</a:t>
            </a:r>
          </a:p>
          <a:p>
            <a:pPr>
              <a:spcBef>
                <a:spcPts val="1800"/>
              </a:spcBef>
              <a:spcAft>
                <a:spcPts val="600"/>
              </a:spcAft>
              <a:defRPr/>
            </a:pPr>
            <a:r>
              <a:rPr lang="en-IN" sz="1800" dirty="0" smtClean="0">
                <a:latin typeface="Times New Roman"/>
                <a:ea typeface="Times New Roman"/>
                <a:cs typeface="+mn-cs"/>
              </a:rPr>
              <a:t>A. The proteins that make the skin pliable decline with age.</a:t>
            </a:r>
          </a:p>
          <a:p>
            <a:pPr>
              <a:spcBef>
                <a:spcPts val="1800"/>
              </a:spcBef>
              <a:spcAft>
                <a:spcPts val="600"/>
              </a:spcAft>
              <a:defRPr/>
            </a:pPr>
            <a:r>
              <a:rPr lang="en-IN" sz="1800" dirty="0" smtClean="0">
                <a:latin typeface="Times New Roman"/>
                <a:ea typeface="Times New Roman"/>
                <a:cs typeface="+mn-cs"/>
              </a:rPr>
              <a:t>	1. The layer of fat under the skin also becomes thinner because of the redistribution of fluids and proteins.</a:t>
            </a:r>
          </a:p>
          <a:p>
            <a:pPr>
              <a:spcBef>
                <a:spcPts val="1800"/>
              </a:spcBef>
              <a:spcAft>
                <a:spcPts val="600"/>
              </a:spcAft>
              <a:defRPr/>
            </a:pPr>
            <a:r>
              <a:rPr lang="en-IN" sz="1800" dirty="0" smtClean="0">
                <a:latin typeface="Times New Roman"/>
                <a:ea typeface="Times New Roman"/>
                <a:cs typeface="+mn-cs"/>
              </a:rPr>
              <a:t>	2. Bruising becomes more common because the skin can tear more easily.</a:t>
            </a:r>
          </a:p>
          <a:p>
            <a:pPr>
              <a:spcBef>
                <a:spcPts val="1800"/>
              </a:spcBef>
              <a:spcAft>
                <a:spcPts val="600"/>
              </a:spcAft>
              <a:defRPr/>
            </a:pPr>
            <a:r>
              <a:rPr lang="en-IN" sz="1800" dirty="0" smtClean="0">
                <a:latin typeface="Times New Roman"/>
                <a:ea typeface="Times New Roman"/>
                <a:cs typeface="+mn-cs"/>
              </a:rPr>
              <a:t>	3. Exocrine (sweat) glands do not respond as readily to heat because of atrophy and changes to the tissues of the dermal layer of the skin.</a:t>
            </a:r>
          </a:p>
        </p:txBody>
      </p:sp>
      <p:sp>
        <p:nvSpPr>
          <p:cNvPr id="274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99D4B04-14A2-8844-89D3-29BF0139F574}" type="slidenum">
              <a:rPr lang="en-US" altLang="en-US" sz="1200"/>
              <a:pPr eaLnBrk="1" hangingPunct="1"/>
              <a:t>77</a:t>
            </a:fld>
            <a:endParaRPr lang="en-US" altLang="en-US" sz="1200"/>
          </a:p>
        </p:txBody>
      </p:sp>
    </p:spTree>
    <p:extLst>
      <p:ext uri="{BB962C8B-B14F-4D97-AF65-F5344CB8AC3E}">
        <p14:creationId xmlns:p14="http://schemas.microsoft.com/office/powerpoint/2010/main" val="160027009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dirty="0" smtClean="0">
                <a:latin typeface="Times New Roman"/>
                <a:ea typeface="Times New Roman"/>
                <a:cs typeface="+mn-cs"/>
              </a:rPr>
              <a:t>B. Another problem that affects the skin is pressure ulcers, sometimes referred to as bedsores or decubitis ulcers.</a:t>
            </a:r>
          </a:p>
          <a:p>
            <a:pPr marL="228600" indent="-228600">
              <a:spcBef>
                <a:spcPts val="600"/>
              </a:spcBef>
              <a:spcAft>
                <a:spcPts val="600"/>
              </a:spcAft>
              <a:tabLst>
                <a:tab pos="228600" algn="l"/>
              </a:tabLst>
              <a:defRPr/>
            </a:pPr>
            <a:r>
              <a:rPr lang="en-IN" dirty="0" smtClean="0">
                <a:latin typeface="Times New Roman"/>
                <a:ea typeface="Times New Roman"/>
                <a:cs typeface="+mn-cs"/>
              </a:rPr>
              <a:t>	1. The pressure from the weight of the body cuts off the blood flow to the area of skin.</a:t>
            </a:r>
          </a:p>
          <a:p>
            <a:pPr marL="228600" indent="-228600">
              <a:spcBef>
                <a:spcPts val="600"/>
              </a:spcBef>
              <a:spcAft>
                <a:spcPts val="600"/>
              </a:spcAft>
              <a:tabLst>
                <a:tab pos="228600" algn="l"/>
              </a:tabLst>
              <a:defRPr/>
            </a:pPr>
            <a:r>
              <a:rPr lang="en-IN" dirty="0" smtClean="0">
                <a:latin typeface="Times New Roman"/>
                <a:ea typeface="Times New Roman"/>
                <a:cs typeface="+mn-cs"/>
              </a:rPr>
              <a:t>	2. With no blood flow to the skin, a sore develops.</a:t>
            </a:r>
          </a:p>
          <a:p>
            <a:pPr marL="228600" indent="-228600">
              <a:spcBef>
                <a:spcPts val="600"/>
              </a:spcBef>
              <a:spcAft>
                <a:spcPts val="600"/>
              </a:spcAft>
              <a:tabLst>
                <a:tab pos="228600" algn="l"/>
              </a:tabLst>
              <a:defRPr/>
            </a:pPr>
            <a:r>
              <a:rPr lang="en-IN" dirty="0" smtClean="0">
                <a:latin typeface="Times New Roman"/>
                <a:ea typeface="Times New Roman"/>
                <a:cs typeface="+mn-cs"/>
              </a:rPr>
              <a:t>	3. To help prevent these ulcers, take special care to pad under any bony prominences and in the voids in a patient who may be immobilized for an extended period.</a:t>
            </a:r>
          </a:p>
        </p:txBody>
      </p:sp>
      <p:sp>
        <p:nvSpPr>
          <p:cNvPr id="275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E0966C9-D094-FC48-8C47-AF39DE023FCD}" type="slidenum">
              <a:rPr lang="en-US" altLang="en-US" sz="1200"/>
              <a:pPr eaLnBrk="1" hangingPunct="1"/>
              <a:t>78</a:t>
            </a:fld>
            <a:endParaRPr lang="en-US" altLang="en-US" sz="1200"/>
          </a:p>
        </p:txBody>
      </p:sp>
    </p:spTree>
    <p:extLst>
      <p:ext uri="{BB962C8B-B14F-4D97-AF65-F5344CB8AC3E}">
        <p14:creationId xmlns:p14="http://schemas.microsoft.com/office/powerpoint/2010/main" val="65427483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4. You may see these ulcers in the following various stages of development:</a:t>
            </a:r>
          </a:p>
          <a:p>
            <a:pPr marL="457200" indent="-228600">
              <a:spcBef>
                <a:spcPts val="0"/>
              </a:spcBef>
              <a:spcAft>
                <a:spcPts val="300"/>
              </a:spcAft>
              <a:tabLst>
                <a:tab pos="457200" algn="l"/>
              </a:tabLst>
              <a:defRPr/>
            </a:pPr>
            <a:r>
              <a:rPr lang="en-IN" sz="1400" dirty="0" smtClean="0">
                <a:latin typeface="Times New Roman"/>
                <a:ea typeface="Times New Roman"/>
                <a:cs typeface="+mn-cs"/>
              </a:rPr>
              <a:t>	a. Stage I: Nonblanching redness with damage under the skin</a:t>
            </a:r>
          </a:p>
          <a:p>
            <a:pPr marL="457200" indent="-228600">
              <a:spcBef>
                <a:spcPts val="0"/>
              </a:spcBef>
              <a:spcAft>
                <a:spcPts val="300"/>
              </a:spcAft>
              <a:tabLst>
                <a:tab pos="457200" algn="l"/>
              </a:tabLst>
              <a:defRPr/>
            </a:pPr>
            <a:r>
              <a:rPr lang="en-IN" sz="1400" dirty="0" smtClean="0">
                <a:latin typeface="Times New Roman"/>
                <a:ea typeface="Times New Roman"/>
                <a:cs typeface="+mn-cs"/>
              </a:rPr>
              <a:t>	b. Stage II: Blister or ulcer that can affect the dermis and epidermis</a:t>
            </a:r>
          </a:p>
          <a:p>
            <a:pPr marL="457200" indent="-228600">
              <a:spcBef>
                <a:spcPts val="0"/>
              </a:spcBef>
              <a:spcAft>
                <a:spcPts val="300"/>
              </a:spcAft>
              <a:tabLst>
                <a:tab pos="457200" algn="l"/>
              </a:tabLst>
              <a:defRPr/>
            </a:pPr>
            <a:r>
              <a:rPr lang="en-IN" sz="1400" dirty="0" smtClean="0">
                <a:latin typeface="Times New Roman"/>
                <a:ea typeface="Times New Roman"/>
                <a:cs typeface="+mn-cs"/>
              </a:rPr>
              <a:t>	c. Stage III: Invasion of the fat layer through to the fascia</a:t>
            </a:r>
          </a:p>
          <a:p>
            <a:pPr marL="457200" indent="-228600">
              <a:spcBef>
                <a:spcPts val="0"/>
              </a:spcBef>
              <a:spcAft>
                <a:spcPts val="300"/>
              </a:spcAft>
              <a:tabLst>
                <a:tab pos="457200" algn="l"/>
              </a:tabLst>
              <a:defRPr/>
            </a:pPr>
            <a:r>
              <a:rPr lang="en-IN" sz="1400" dirty="0" smtClean="0">
                <a:latin typeface="Times New Roman"/>
                <a:ea typeface="Times New Roman"/>
                <a:cs typeface="+mn-cs"/>
              </a:rPr>
              <a:t>	d. Stage IV: Invasion to muscle or bone</a:t>
            </a:r>
          </a:p>
          <a:p>
            <a:pPr indent="-228600">
              <a:spcBef>
                <a:spcPts val="0"/>
              </a:spcBef>
              <a:spcAft>
                <a:spcPts val="300"/>
              </a:spcAft>
              <a:tabLst>
                <a:tab pos="457200" algn="l"/>
              </a:tabLst>
              <a:defRPr/>
            </a:pPr>
            <a:r>
              <a:rPr lang="en-IN" sz="1400" dirty="0" smtClean="0">
                <a:latin typeface="Times New Roman"/>
                <a:ea typeface="Times New Roman"/>
                <a:cs typeface="+mn-cs"/>
              </a:rPr>
              <a:t>5. Decubitis ulcers can be painful and cause complications such as bleeding, sepsis, and bone inflammation called osteomyelitis.</a:t>
            </a:r>
          </a:p>
        </p:txBody>
      </p:sp>
      <p:sp>
        <p:nvSpPr>
          <p:cNvPr id="276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F419A70-4A46-014A-A9C1-1BEBBF554383}" type="slidenum">
              <a:rPr lang="en-US" altLang="en-US" sz="1200"/>
              <a:pPr eaLnBrk="1" hangingPunct="1"/>
              <a:t>79</a:t>
            </a:fld>
            <a:endParaRPr lang="en-US" altLang="en-US" sz="1200"/>
          </a:p>
        </p:txBody>
      </p:sp>
    </p:spTree>
    <p:extLst>
      <p:ext uri="{BB962C8B-B14F-4D97-AF65-F5344CB8AC3E}">
        <p14:creationId xmlns:p14="http://schemas.microsoft.com/office/powerpoint/2010/main" val="1280795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482"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smtClean="0"/>
              <a:t>National EMS Education Standard Competencies </a:t>
            </a:r>
          </a:p>
          <a:p>
            <a:pPr>
              <a:defRPr/>
            </a:pPr>
            <a:endParaRPr lang="en-US" dirty="0" smtClean="0"/>
          </a:p>
          <a:p>
            <a:pPr>
              <a:defRPr/>
            </a:pPr>
            <a:r>
              <a:rPr lang="en-US" dirty="0" smtClean="0"/>
              <a:t>Special Considerations in Trauma</a:t>
            </a:r>
          </a:p>
          <a:p>
            <a:pPr>
              <a:defRPr/>
            </a:pPr>
            <a:r>
              <a:rPr lang="en-US" dirty="0" smtClean="0"/>
              <a:t>• Recognition and management of trauma in the</a:t>
            </a:r>
          </a:p>
          <a:p>
            <a:pPr marL="171450" indent="-171450">
              <a:buFont typeface="Arial" panose="020B0604020202020204" pitchFamily="34" charset="0"/>
              <a:buChar char="•"/>
              <a:defRPr/>
            </a:pPr>
            <a:r>
              <a:rPr lang="en-US" dirty="0" smtClean="0"/>
              <a:t>Pregnant patient </a:t>
            </a:r>
          </a:p>
          <a:p>
            <a:pPr marL="171450" indent="-171450">
              <a:buFont typeface="Arial" panose="020B0604020202020204" pitchFamily="34" charset="0"/>
              <a:buChar char="•"/>
              <a:defRPr/>
            </a:pPr>
            <a:r>
              <a:rPr lang="en-US" dirty="0" smtClean="0"/>
              <a:t>Pediatric patient </a:t>
            </a:r>
          </a:p>
          <a:p>
            <a:pPr marL="171450" indent="-171450">
              <a:buFont typeface="Arial" panose="020B0604020202020204" pitchFamily="34" charset="0"/>
              <a:buChar char="•"/>
              <a:defRPr/>
            </a:pPr>
            <a:r>
              <a:rPr lang="en-US" dirty="0" smtClean="0"/>
              <a:t>Geriatric patient </a:t>
            </a:r>
          </a:p>
          <a:p>
            <a:pPr>
              <a:buFont typeface="Arial" panose="020B0604020202020204" pitchFamily="34" charset="0"/>
              <a:buNone/>
              <a:defRPr/>
            </a:pPr>
            <a:endParaRPr lang="en-US" dirty="0" smtClean="0"/>
          </a:p>
          <a:p>
            <a:pPr>
              <a:defRPr/>
            </a:pPr>
            <a:r>
              <a:rPr lang="en-US" dirty="0" smtClean="0"/>
              <a:t>• Pathophysiology, assessment, and management of trauma in the</a:t>
            </a:r>
          </a:p>
          <a:p>
            <a:pPr marL="171450" indent="-171450">
              <a:buFont typeface="Arial" panose="020B0604020202020204" pitchFamily="34" charset="0"/>
              <a:buChar char="•"/>
              <a:defRPr/>
            </a:pPr>
            <a:r>
              <a:rPr lang="en-US" dirty="0" smtClean="0"/>
              <a:t>Pregnant patient </a:t>
            </a:r>
          </a:p>
          <a:p>
            <a:pPr marL="171450" indent="-171450">
              <a:buFont typeface="Arial" panose="020B0604020202020204" pitchFamily="34" charset="0"/>
              <a:buChar char="•"/>
              <a:defRPr/>
            </a:pPr>
            <a:r>
              <a:rPr lang="en-US" dirty="0" smtClean="0"/>
              <a:t>Pediatric patient</a:t>
            </a:r>
          </a:p>
          <a:p>
            <a:pPr marL="171450" indent="-171450">
              <a:buFont typeface="Arial" panose="020B0604020202020204" pitchFamily="34" charset="0"/>
              <a:buChar char="•"/>
              <a:defRPr/>
            </a:pPr>
            <a:r>
              <a:rPr lang="en-US" dirty="0" smtClean="0"/>
              <a:t>Geriatric patient </a:t>
            </a:r>
          </a:p>
          <a:p>
            <a:pPr marL="171450" indent="-171450">
              <a:buFont typeface="Arial" panose="020B0604020202020204" pitchFamily="34" charset="0"/>
              <a:buChar char="•"/>
              <a:defRPr/>
            </a:pPr>
            <a:r>
              <a:rPr lang="en-US" dirty="0" smtClean="0"/>
              <a:t>Cognitively impaired patient </a:t>
            </a:r>
          </a:p>
          <a:p>
            <a:pPr>
              <a:defRPr/>
            </a:pPr>
            <a:endParaRPr lang="en-US" dirty="0" smtClean="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994EADA-DC8E-A148-9F40-07C9A6D2C0A9}" type="slidenum">
              <a:rPr lang="en-US" altLang="en-US" sz="1200"/>
              <a:pPr eaLnBrk="1" hangingPunct="1"/>
              <a:t>8</a:t>
            </a:fld>
            <a:endParaRPr lang="en-US" altLang="en-US" sz="1200"/>
          </a:p>
        </p:txBody>
      </p:sp>
    </p:spTree>
    <p:extLst>
      <p:ext uri="{BB962C8B-B14F-4D97-AF65-F5344CB8AC3E}">
        <p14:creationId xmlns:p14="http://schemas.microsoft.com/office/powerpoint/2010/main" val="200255342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XV. Toxicology</a:t>
            </a:r>
          </a:p>
          <a:p>
            <a:pPr>
              <a:spcBef>
                <a:spcPts val="1800"/>
              </a:spcBef>
              <a:spcAft>
                <a:spcPts val="600"/>
              </a:spcAft>
              <a:defRPr/>
            </a:pPr>
            <a:r>
              <a:rPr lang="en-IN" sz="1800" dirty="0" smtClean="0">
                <a:latin typeface="Times New Roman"/>
                <a:ea typeface="Times New Roman"/>
                <a:cs typeface="+mn-cs"/>
              </a:rPr>
              <a:t>A. Older people are more susceptible to toxicity because of:</a:t>
            </a:r>
          </a:p>
          <a:p>
            <a:pPr>
              <a:spcBef>
                <a:spcPts val="1800"/>
              </a:spcBef>
              <a:spcAft>
                <a:spcPts val="600"/>
              </a:spcAft>
              <a:defRPr/>
            </a:pPr>
            <a:r>
              <a:rPr lang="en-IN" sz="1800" dirty="0" smtClean="0">
                <a:latin typeface="Times New Roman"/>
                <a:ea typeface="Times New Roman"/>
                <a:cs typeface="+mn-cs"/>
              </a:rPr>
              <a:t>	1. Decreased kidney function</a:t>
            </a:r>
          </a:p>
          <a:p>
            <a:pPr>
              <a:spcBef>
                <a:spcPts val="1800"/>
              </a:spcBef>
              <a:spcAft>
                <a:spcPts val="600"/>
              </a:spcAft>
              <a:defRPr/>
            </a:pPr>
            <a:r>
              <a:rPr lang="en-IN" sz="1800" dirty="0" smtClean="0">
                <a:latin typeface="Times New Roman"/>
                <a:ea typeface="Times New Roman"/>
                <a:cs typeface="+mn-cs"/>
              </a:rPr>
              <a:t>	2. Altered GI absorption</a:t>
            </a:r>
          </a:p>
          <a:p>
            <a:pPr>
              <a:spcBef>
                <a:spcPts val="1800"/>
              </a:spcBef>
              <a:spcAft>
                <a:spcPts val="600"/>
              </a:spcAft>
              <a:defRPr/>
            </a:pPr>
            <a:r>
              <a:rPr lang="en-IN" sz="1800" dirty="0" smtClean="0">
                <a:latin typeface="Times New Roman"/>
                <a:ea typeface="Times New Roman"/>
                <a:cs typeface="+mn-cs"/>
              </a:rPr>
              <a:t>	3. Decreased vascular flow in the liver</a:t>
            </a:r>
          </a:p>
          <a:p>
            <a:pPr>
              <a:spcBef>
                <a:spcPts val="1800"/>
              </a:spcBef>
              <a:spcAft>
                <a:spcPts val="600"/>
              </a:spcAft>
              <a:defRPr/>
            </a:pPr>
            <a:r>
              <a:rPr lang="en-IN" sz="1800" dirty="0" smtClean="0">
                <a:latin typeface="Times New Roman"/>
                <a:ea typeface="Times New Roman"/>
                <a:cs typeface="+mn-cs"/>
              </a:rPr>
              <a:t>B. The kidneys undergo many changes with age.</a:t>
            </a:r>
          </a:p>
          <a:p>
            <a:pPr>
              <a:spcBef>
                <a:spcPts val="1800"/>
              </a:spcBef>
              <a:spcAft>
                <a:spcPts val="600"/>
              </a:spcAft>
              <a:defRPr/>
            </a:pPr>
            <a:r>
              <a:rPr lang="en-IN" sz="1800" dirty="0" smtClean="0">
                <a:latin typeface="Times New Roman"/>
                <a:ea typeface="Times New Roman"/>
                <a:cs typeface="+mn-cs"/>
              </a:rPr>
              <a:t>	1. Decreased liver function makes it harder for the liver to detoxify the blood and eliminate substances such as medications and alcohol.</a:t>
            </a:r>
          </a:p>
          <a:p>
            <a:pPr>
              <a:spcBef>
                <a:spcPts val="1800"/>
              </a:spcBef>
              <a:spcAft>
                <a:spcPts val="600"/>
              </a:spcAft>
              <a:defRPr/>
            </a:pPr>
            <a:r>
              <a:rPr lang="en-IN" sz="1800" dirty="0" smtClean="0">
                <a:latin typeface="Times New Roman"/>
                <a:ea typeface="Times New Roman"/>
                <a:cs typeface="+mn-cs"/>
              </a:rPr>
              <a:t>	2. These metabolic issues can also make it difficult for physicians to find the appropriate dosage for new medications.</a:t>
            </a:r>
          </a:p>
        </p:txBody>
      </p:sp>
      <p:sp>
        <p:nvSpPr>
          <p:cNvPr id="277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04A2115-4B3C-DE46-ACBC-CC2B26BB7C5C}" type="slidenum">
              <a:rPr lang="en-US" altLang="en-US" sz="1200"/>
              <a:pPr eaLnBrk="1" hangingPunct="1"/>
              <a:t>80</a:t>
            </a:fld>
            <a:endParaRPr lang="en-US" altLang="en-US" sz="1200"/>
          </a:p>
        </p:txBody>
      </p:sp>
    </p:spTree>
    <p:extLst>
      <p:ext uri="{BB962C8B-B14F-4D97-AF65-F5344CB8AC3E}">
        <p14:creationId xmlns:p14="http://schemas.microsoft.com/office/powerpoint/2010/main" val="209582830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dirty="0" smtClean="0">
                <a:latin typeface="Times New Roman"/>
                <a:ea typeface="Times New Roman"/>
                <a:cs typeface="+mn-cs"/>
              </a:rPr>
              <a:t>C. Typical OTC medicines used by older people include aspirin, antacids, cough syrups, and decongestants.</a:t>
            </a:r>
          </a:p>
          <a:p>
            <a:pPr marL="228600" indent="-228600">
              <a:spcBef>
                <a:spcPts val="600"/>
              </a:spcBef>
              <a:spcAft>
                <a:spcPts val="600"/>
              </a:spcAft>
              <a:tabLst>
                <a:tab pos="228600" algn="l"/>
              </a:tabLst>
              <a:defRPr/>
            </a:pPr>
            <a:r>
              <a:rPr lang="en-IN" dirty="0" smtClean="0">
                <a:latin typeface="Times New Roman"/>
                <a:ea typeface="Times New Roman"/>
                <a:cs typeface="+mn-cs"/>
              </a:rPr>
              <a:t>	1. Many people believe OTC medications cannot be dangerous.</a:t>
            </a:r>
          </a:p>
          <a:p>
            <a:pPr marL="228600" indent="-228600">
              <a:spcBef>
                <a:spcPts val="600"/>
              </a:spcBef>
              <a:spcAft>
                <a:spcPts val="600"/>
              </a:spcAft>
              <a:tabLst>
                <a:tab pos="228600" algn="l"/>
              </a:tabLst>
              <a:defRPr/>
            </a:pPr>
            <a:r>
              <a:rPr lang="en-IN" dirty="0" smtClean="0">
                <a:latin typeface="Times New Roman"/>
                <a:ea typeface="Times New Roman"/>
                <a:cs typeface="+mn-cs"/>
              </a:rPr>
              <a:t>	2. These medications can have negative effects when mixed with each other and/or with herbal substances, alcohol, and prescription medications.</a:t>
            </a:r>
          </a:p>
        </p:txBody>
      </p:sp>
      <p:sp>
        <p:nvSpPr>
          <p:cNvPr id="278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C3709BA-46D2-0A41-A190-76BB36602BEC}" type="slidenum">
              <a:rPr lang="en-US" altLang="en-US" sz="1200"/>
              <a:pPr eaLnBrk="1" hangingPunct="1"/>
              <a:t>81</a:t>
            </a:fld>
            <a:endParaRPr lang="en-US" altLang="en-US" sz="1200"/>
          </a:p>
        </p:txBody>
      </p:sp>
    </p:spTree>
    <p:extLst>
      <p:ext uri="{BB962C8B-B14F-4D97-AF65-F5344CB8AC3E}">
        <p14:creationId xmlns:p14="http://schemas.microsoft.com/office/powerpoint/2010/main" val="155961126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dirty="0" smtClean="0">
                <a:latin typeface="Times New Roman"/>
                <a:ea typeface="Times New Roman"/>
                <a:cs typeface="+mn-cs"/>
              </a:rPr>
              <a:t>D. Polypharmacy refers to the use of multiple prescription medications by one patient.</a:t>
            </a:r>
          </a:p>
          <a:p>
            <a:pPr marL="228600" indent="-228600">
              <a:spcBef>
                <a:spcPts val="600"/>
              </a:spcBef>
              <a:spcAft>
                <a:spcPts val="600"/>
              </a:spcAft>
              <a:tabLst>
                <a:tab pos="228600" algn="l"/>
              </a:tabLst>
              <a:defRPr/>
            </a:pPr>
            <a:r>
              <a:rPr lang="en-IN" dirty="0" smtClean="0">
                <a:latin typeface="Times New Roman"/>
                <a:ea typeface="Times New Roman"/>
                <a:cs typeface="+mn-cs"/>
              </a:rPr>
              <a:t>	1. Patients may not remember what medications one doctor prescribed or may not want to tell one doctor about seeing another.</a:t>
            </a:r>
          </a:p>
          <a:p>
            <a:pPr marL="228600" indent="-228600">
              <a:spcBef>
                <a:spcPts val="600"/>
              </a:spcBef>
              <a:spcAft>
                <a:spcPts val="600"/>
              </a:spcAft>
              <a:tabLst>
                <a:tab pos="228600" algn="l"/>
              </a:tabLst>
              <a:defRPr/>
            </a:pPr>
            <a:r>
              <a:rPr lang="en-IN" dirty="0" smtClean="0">
                <a:latin typeface="Times New Roman"/>
                <a:ea typeface="Times New Roman"/>
                <a:cs typeface="+mn-cs"/>
              </a:rPr>
              <a:t>	2. Negative effects can include overdosing and negative medication interaction.</a:t>
            </a:r>
          </a:p>
          <a:p>
            <a:pPr marL="228600" indent="-228600">
              <a:spcBef>
                <a:spcPts val="600"/>
              </a:spcBef>
              <a:spcAft>
                <a:spcPts val="600"/>
              </a:spcAft>
              <a:tabLst>
                <a:tab pos="228600" algn="l"/>
              </a:tabLst>
              <a:defRPr/>
            </a:pPr>
            <a:r>
              <a:rPr lang="en-IN" dirty="0" smtClean="0">
                <a:latin typeface="Times New Roman"/>
                <a:ea typeface="Times New Roman"/>
                <a:cs typeface="+mn-cs"/>
              </a:rPr>
              <a:t>	3. Both overdose and underdose can lead to serious problems.</a:t>
            </a:r>
          </a:p>
          <a:p>
            <a:pPr marL="228600" indent="-228600">
              <a:spcBef>
                <a:spcPts val="600"/>
              </a:spcBef>
              <a:spcAft>
                <a:spcPts val="600"/>
              </a:spcAft>
              <a:tabLst>
                <a:tab pos="228600" algn="l"/>
              </a:tabLst>
              <a:defRPr/>
            </a:pPr>
            <a:r>
              <a:rPr lang="en-IN" dirty="0" smtClean="0">
                <a:latin typeface="Times New Roman"/>
                <a:ea typeface="Times New Roman"/>
                <a:cs typeface="+mn-cs"/>
              </a:rPr>
              <a:t>	4. Medication noncompliance in older patients is also an issue and may occur because of:</a:t>
            </a:r>
          </a:p>
          <a:p>
            <a:pPr marL="228600" indent="-228600">
              <a:spcBef>
                <a:spcPts val="600"/>
              </a:spcBef>
              <a:spcAft>
                <a:spcPts val="600"/>
              </a:spcAft>
              <a:tabLst>
                <a:tab pos="228600" algn="l"/>
              </a:tabLst>
              <a:defRPr/>
            </a:pPr>
            <a:r>
              <a:rPr lang="en-IN" dirty="0" smtClean="0">
                <a:latin typeface="Times New Roman"/>
                <a:ea typeface="Times New Roman"/>
                <a:cs typeface="+mn-cs"/>
              </a:rPr>
              <a:t>		a. Financial challenges</a:t>
            </a:r>
          </a:p>
          <a:p>
            <a:pPr marL="228600" indent="-228600">
              <a:spcBef>
                <a:spcPts val="600"/>
              </a:spcBef>
              <a:spcAft>
                <a:spcPts val="600"/>
              </a:spcAft>
              <a:tabLst>
                <a:tab pos="228600" algn="l"/>
              </a:tabLst>
              <a:defRPr/>
            </a:pPr>
            <a:r>
              <a:rPr lang="en-IN" dirty="0" smtClean="0">
                <a:latin typeface="Times New Roman"/>
                <a:ea typeface="Times New Roman"/>
                <a:cs typeface="+mn-cs"/>
              </a:rPr>
              <a:t>		b. Inability to open containers</a:t>
            </a:r>
          </a:p>
          <a:p>
            <a:pPr marL="228600" indent="-228600">
              <a:spcBef>
                <a:spcPts val="600"/>
              </a:spcBef>
              <a:spcAft>
                <a:spcPts val="600"/>
              </a:spcAft>
              <a:tabLst>
                <a:tab pos="228600" algn="l"/>
              </a:tabLst>
              <a:defRPr/>
            </a:pPr>
            <a:r>
              <a:rPr lang="en-IN" dirty="0" smtClean="0">
                <a:latin typeface="Times New Roman"/>
                <a:ea typeface="Times New Roman"/>
                <a:cs typeface="+mn-cs"/>
              </a:rPr>
              <a:t>		c. Impaired cognitive, vision, and hearing ability</a:t>
            </a:r>
          </a:p>
          <a:p>
            <a:pPr marL="685800" indent="-228600">
              <a:spcBef>
                <a:spcPts val="0"/>
              </a:spcBef>
              <a:spcAft>
                <a:spcPts val="300"/>
              </a:spcAft>
              <a:tabLst>
                <a:tab pos="685800" algn="l"/>
              </a:tabLst>
              <a:defRPr/>
            </a:pPr>
            <a:endParaRPr lang="en-US" sz="1100" dirty="0" smtClean="0">
              <a:latin typeface="Times New Roman"/>
              <a:ea typeface="Times New Roman"/>
              <a:cs typeface="+mn-cs"/>
            </a:endParaRPr>
          </a:p>
          <a:p>
            <a:pPr>
              <a:defRPr/>
            </a:pPr>
            <a:endParaRPr lang="en-US" dirty="0">
              <a:cs typeface="+mn-cs"/>
            </a:endParaRPr>
          </a:p>
        </p:txBody>
      </p:sp>
      <p:sp>
        <p:nvSpPr>
          <p:cNvPr id="279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BE9B3C8-7D1C-224B-A85B-5BC3FA10041E}" type="slidenum">
              <a:rPr lang="en-US" altLang="en-US" sz="1200"/>
              <a:pPr eaLnBrk="1" hangingPunct="1"/>
              <a:t>82</a:t>
            </a:fld>
            <a:endParaRPr lang="en-US" altLang="en-US" sz="1200"/>
          </a:p>
        </p:txBody>
      </p:sp>
    </p:spTree>
    <p:extLst>
      <p:ext uri="{BB962C8B-B14F-4D97-AF65-F5344CB8AC3E}">
        <p14:creationId xmlns:p14="http://schemas.microsoft.com/office/powerpoint/2010/main" val="20120280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Slide Image Placeholder 1"/>
          <p:cNvSpPr>
            <a:spLocks noGrp="1" noRot="1" noChangeAspect="1" noTextEdit="1"/>
          </p:cNvSpPr>
          <p:nvPr>
            <p:ph type="sldImg"/>
          </p:nvPr>
        </p:nvSpPr>
        <p:spPr>
          <a:ln/>
        </p:spPr>
      </p:sp>
      <p:sp>
        <p:nvSpPr>
          <p:cNvPr id="280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a:latin typeface="Times New Roman" charset="0"/>
                <a:ea typeface="MS PGothic" charset="-128"/>
              </a:rPr>
              <a:t>XVI. Behavioral Emergencies</a:t>
            </a:r>
          </a:p>
          <a:p>
            <a:pPr>
              <a:spcBef>
                <a:spcPts val="600"/>
              </a:spcBef>
              <a:spcAft>
                <a:spcPts val="600"/>
              </a:spcAft>
            </a:pPr>
            <a:r>
              <a:rPr lang="en-IN" altLang="en-US">
                <a:latin typeface="Times New Roman" charset="0"/>
                <a:ea typeface="MS PGothic" charset="-128"/>
              </a:rPr>
              <a:t>A. Depression</a:t>
            </a:r>
          </a:p>
          <a:p>
            <a:pPr>
              <a:spcBef>
                <a:spcPts val="600"/>
              </a:spcBef>
              <a:spcAft>
                <a:spcPts val="600"/>
              </a:spcAft>
            </a:pPr>
            <a:r>
              <a:rPr lang="en-IN" altLang="en-US">
                <a:latin typeface="Times New Roman" charset="0"/>
                <a:ea typeface="MS PGothic" charset="-128"/>
              </a:rPr>
              <a:t>	1. Depression is not part of normal aging, but rather a medical disease. This common, often debilitating psychiatric disorder affects millions of older Americans.</a:t>
            </a:r>
          </a:p>
          <a:p>
            <a:pPr>
              <a:spcBef>
                <a:spcPts val="600"/>
              </a:spcBef>
              <a:spcAft>
                <a:spcPts val="600"/>
              </a:spcAft>
            </a:pPr>
            <a:r>
              <a:rPr lang="en-IN" altLang="en-US">
                <a:latin typeface="Times New Roman" charset="0"/>
                <a:ea typeface="MS PGothic" charset="-128"/>
              </a:rPr>
              <a:t>	2. In contrast with the normal emotional experiences of sadness, grief, loss, and temporary bad moods, depression is extreme and persistent and can interfere signi¬ficantly with an older adult’s ability to function.</a:t>
            </a:r>
          </a:p>
          <a:p>
            <a:pPr>
              <a:spcBef>
                <a:spcPts val="600"/>
              </a:spcBef>
              <a:spcAft>
                <a:spcPts val="600"/>
              </a:spcAft>
            </a:pPr>
            <a:r>
              <a:rPr lang="en-IN" altLang="en-US">
                <a:latin typeface="Times New Roman" charset="0"/>
                <a:ea typeface="MS PGothic" charset="-128"/>
              </a:rPr>
              <a:t>	3. Depression is treatable with medication and therapy.</a:t>
            </a:r>
          </a:p>
          <a:p>
            <a:pPr>
              <a:spcBef>
                <a:spcPts val="600"/>
              </a:spcBef>
              <a:spcAft>
                <a:spcPts val="600"/>
              </a:spcAft>
            </a:pPr>
            <a:r>
              <a:rPr lang="en-IN" altLang="en-US">
                <a:latin typeface="Times New Roman" charset="0"/>
                <a:ea typeface="MS PGothic" charset="-128"/>
              </a:rPr>
              <a:t>	4. If depression goes unrecognized or untreated, it is associated with a higher suicide rate in the geriatric population than in any other age group.</a:t>
            </a:r>
          </a:p>
        </p:txBody>
      </p:sp>
      <p:sp>
        <p:nvSpPr>
          <p:cNvPr id="280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4F1E3CA-F465-FF44-82F8-F9377B8B5BC7}" type="slidenum">
              <a:rPr lang="en-US" altLang="en-US" sz="1200"/>
              <a:pPr eaLnBrk="1" hangingPunct="1"/>
              <a:t>83</a:t>
            </a:fld>
            <a:endParaRPr lang="en-US" altLang="en-US" sz="1200"/>
          </a:p>
        </p:txBody>
      </p:sp>
    </p:spTree>
    <p:extLst>
      <p:ext uri="{BB962C8B-B14F-4D97-AF65-F5344CB8AC3E}">
        <p14:creationId xmlns:p14="http://schemas.microsoft.com/office/powerpoint/2010/main" val="147621602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dirty="0" smtClean="0">
                <a:latin typeface="Times New Roman"/>
                <a:ea typeface="Times New Roman"/>
                <a:cs typeface="+mn-cs"/>
              </a:rPr>
              <a:t>5. Risk factors for depression include: </a:t>
            </a:r>
          </a:p>
          <a:p>
            <a:pPr marL="457200" indent="-228600">
              <a:spcBef>
                <a:spcPts val="0"/>
              </a:spcBef>
              <a:spcAft>
                <a:spcPts val="300"/>
              </a:spcAft>
              <a:tabLst>
                <a:tab pos="457200" algn="l"/>
              </a:tabLst>
              <a:defRPr/>
            </a:pPr>
            <a:r>
              <a:rPr lang="en-IN" dirty="0" smtClean="0">
                <a:latin typeface="Times New Roman"/>
                <a:ea typeface="Times New Roman"/>
                <a:cs typeface="+mn-cs"/>
              </a:rPr>
              <a:t>	a. History of depression</a:t>
            </a:r>
          </a:p>
          <a:p>
            <a:pPr marL="457200" indent="-228600">
              <a:spcBef>
                <a:spcPts val="0"/>
              </a:spcBef>
              <a:spcAft>
                <a:spcPts val="300"/>
              </a:spcAft>
              <a:tabLst>
                <a:tab pos="457200" algn="l"/>
              </a:tabLst>
              <a:defRPr/>
            </a:pPr>
            <a:r>
              <a:rPr lang="en-IN" dirty="0" smtClean="0">
                <a:latin typeface="Times New Roman"/>
                <a:ea typeface="Times New Roman"/>
                <a:cs typeface="+mn-cs"/>
              </a:rPr>
              <a:t>	b. Chronic disease</a:t>
            </a:r>
          </a:p>
          <a:p>
            <a:pPr marL="457200" indent="-228600">
              <a:spcBef>
                <a:spcPts val="0"/>
              </a:spcBef>
              <a:spcAft>
                <a:spcPts val="300"/>
              </a:spcAft>
              <a:tabLst>
                <a:tab pos="457200" algn="l"/>
              </a:tabLst>
              <a:defRPr/>
            </a:pPr>
            <a:r>
              <a:rPr lang="en-IN" dirty="0" smtClean="0">
                <a:latin typeface="Times New Roman"/>
                <a:ea typeface="Times New Roman"/>
                <a:cs typeface="+mn-cs"/>
              </a:rPr>
              <a:t>	c. Loss</a:t>
            </a:r>
          </a:p>
          <a:p>
            <a:pPr indent="-228600">
              <a:spcBef>
                <a:spcPts val="0"/>
              </a:spcBef>
              <a:spcAft>
                <a:spcPts val="300"/>
              </a:spcAft>
              <a:tabLst>
                <a:tab pos="457200" algn="l"/>
              </a:tabLst>
              <a:defRPr/>
            </a:pPr>
            <a:r>
              <a:rPr lang="en-IN" dirty="0" smtClean="0">
                <a:latin typeface="Times New Roman"/>
                <a:ea typeface="Times New Roman"/>
                <a:cs typeface="+mn-cs"/>
              </a:rPr>
              <a:t>6. The following conditions contribute to the onset of significant depression:</a:t>
            </a:r>
          </a:p>
          <a:p>
            <a:pPr marL="457200" indent="-228600">
              <a:spcBef>
                <a:spcPts val="0"/>
              </a:spcBef>
              <a:spcAft>
                <a:spcPts val="300"/>
              </a:spcAft>
              <a:tabLst>
                <a:tab pos="457200" algn="l"/>
              </a:tabLst>
              <a:defRPr/>
            </a:pPr>
            <a:r>
              <a:rPr lang="en-IN" dirty="0" smtClean="0">
                <a:latin typeface="Times New Roman"/>
                <a:ea typeface="Times New Roman"/>
                <a:cs typeface="+mn-cs"/>
              </a:rPr>
              <a:t>	a. Substance abuse</a:t>
            </a:r>
          </a:p>
          <a:p>
            <a:pPr marL="457200" indent="-228600">
              <a:spcBef>
                <a:spcPts val="0"/>
              </a:spcBef>
              <a:spcAft>
                <a:spcPts val="300"/>
              </a:spcAft>
              <a:tabLst>
                <a:tab pos="457200" algn="l"/>
              </a:tabLst>
              <a:defRPr/>
            </a:pPr>
            <a:r>
              <a:rPr lang="en-IN" dirty="0" smtClean="0">
                <a:latin typeface="Times New Roman"/>
                <a:ea typeface="Times New Roman"/>
                <a:cs typeface="+mn-cs"/>
              </a:rPr>
              <a:t>	b. Isolation</a:t>
            </a:r>
          </a:p>
          <a:p>
            <a:pPr marL="457200" indent="-228600">
              <a:spcBef>
                <a:spcPts val="0"/>
              </a:spcBef>
              <a:spcAft>
                <a:spcPts val="300"/>
              </a:spcAft>
              <a:tabLst>
                <a:tab pos="457200" algn="l"/>
              </a:tabLst>
              <a:defRPr/>
            </a:pPr>
            <a:r>
              <a:rPr lang="en-IN" dirty="0" smtClean="0">
                <a:latin typeface="Times New Roman"/>
                <a:ea typeface="Times New Roman"/>
                <a:cs typeface="+mn-cs"/>
              </a:rPr>
              <a:t>	c. Prescription medication use</a:t>
            </a:r>
          </a:p>
          <a:p>
            <a:pPr marL="457200" indent="-228600">
              <a:spcBef>
                <a:spcPts val="0"/>
              </a:spcBef>
              <a:spcAft>
                <a:spcPts val="300"/>
              </a:spcAft>
              <a:tabLst>
                <a:tab pos="457200" algn="l"/>
              </a:tabLst>
              <a:defRPr/>
            </a:pPr>
            <a:r>
              <a:rPr lang="en-IN" dirty="0" smtClean="0">
                <a:latin typeface="Times New Roman"/>
                <a:ea typeface="Times New Roman"/>
                <a:cs typeface="+mn-cs"/>
              </a:rPr>
              <a:t>	d. Chronic medical conditions</a:t>
            </a:r>
          </a:p>
          <a:p>
            <a:pPr marL="457200" indent="-228600">
              <a:spcBef>
                <a:spcPts val="0"/>
              </a:spcBef>
              <a:spcAft>
                <a:spcPts val="300"/>
              </a:spcAft>
              <a:tabLst>
                <a:tab pos="457200" algn="l"/>
              </a:tabLst>
              <a:defRPr/>
            </a:pPr>
            <a:r>
              <a:rPr lang="en-IN" dirty="0" smtClean="0">
                <a:latin typeface="Times New Roman"/>
                <a:ea typeface="Times New Roman"/>
                <a:cs typeface="+mn-cs"/>
              </a:rPr>
              <a:t>7. Treatment of severe depression in older adults usually consists of behavioral counseling, medication, or a combination of both.</a:t>
            </a:r>
          </a:p>
          <a:p>
            <a:pPr marL="457200" indent="-228600">
              <a:spcBef>
                <a:spcPts val="0"/>
              </a:spcBef>
              <a:spcAft>
                <a:spcPts val="300"/>
              </a:spcAft>
              <a:tabLst>
                <a:tab pos="457200" algn="l"/>
              </a:tabLst>
              <a:defRPr/>
            </a:pPr>
            <a:endParaRPr lang="en-US" dirty="0" smtClean="0">
              <a:latin typeface="Times New Roman"/>
              <a:ea typeface="Times New Roman"/>
              <a:cs typeface="+mn-cs"/>
            </a:endParaRPr>
          </a:p>
          <a:p>
            <a:pPr>
              <a:defRPr/>
            </a:pPr>
            <a:endParaRPr lang="en-US" dirty="0">
              <a:cs typeface="+mn-cs"/>
            </a:endParaRPr>
          </a:p>
        </p:txBody>
      </p:sp>
      <p:sp>
        <p:nvSpPr>
          <p:cNvPr id="281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69951C2-20F3-C34D-9B4A-73CD84856F21}" type="slidenum">
              <a:rPr lang="en-US" altLang="en-US" sz="1200"/>
              <a:pPr eaLnBrk="1" hangingPunct="1"/>
              <a:t>84</a:t>
            </a:fld>
            <a:endParaRPr lang="en-US" altLang="en-US" sz="1200"/>
          </a:p>
        </p:txBody>
      </p:sp>
    </p:spTree>
    <p:extLst>
      <p:ext uri="{BB962C8B-B14F-4D97-AF65-F5344CB8AC3E}">
        <p14:creationId xmlns:p14="http://schemas.microsoft.com/office/powerpoint/2010/main" val="8842256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marL="228600" indent="-228600">
              <a:spcBef>
                <a:spcPts val="600"/>
              </a:spcBef>
              <a:spcAft>
                <a:spcPts val="600"/>
              </a:spcAft>
              <a:tabLst>
                <a:tab pos="228600" algn="l"/>
              </a:tabLst>
              <a:defRPr/>
            </a:pPr>
            <a:r>
              <a:rPr lang="en-IN" sz="1400" dirty="0" smtClean="0">
                <a:latin typeface="Times New Roman"/>
                <a:ea typeface="Times New Roman"/>
                <a:cs typeface="+mn-cs"/>
              </a:rPr>
              <a:t>B. Suicide</a:t>
            </a:r>
          </a:p>
          <a:p>
            <a:pPr marL="228600" indent="-228600">
              <a:spcBef>
                <a:spcPts val="600"/>
              </a:spcBef>
              <a:spcAft>
                <a:spcPts val="600"/>
              </a:spcAft>
              <a:tabLst>
                <a:tab pos="228600" algn="l"/>
              </a:tabLst>
              <a:defRPr/>
            </a:pPr>
            <a:r>
              <a:rPr lang="en-IN" sz="1400" dirty="0" smtClean="0">
                <a:latin typeface="Times New Roman"/>
                <a:ea typeface="Times New Roman"/>
                <a:cs typeface="+mn-cs"/>
              </a:rPr>
              <a:t>	1. Most older adult suicide victims have recently been diagnosed with depression and have seen their primary care physician within the month before the event.</a:t>
            </a:r>
          </a:p>
          <a:p>
            <a:pPr marL="228600" indent="-228600">
              <a:spcBef>
                <a:spcPts val="600"/>
              </a:spcBef>
              <a:spcAft>
                <a:spcPts val="600"/>
              </a:spcAft>
              <a:tabLst>
                <a:tab pos="228600" algn="l"/>
              </a:tabLst>
              <a:defRPr/>
            </a:pPr>
            <a:r>
              <a:rPr lang="en-IN" sz="1400" dirty="0" smtClean="0">
                <a:latin typeface="Times New Roman"/>
                <a:ea typeface="Times New Roman"/>
                <a:cs typeface="+mn-cs"/>
              </a:rPr>
              <a:t>	2. Older men have the highest suicide rate of any age group in the United States.</a:t>
            </a:r>
          </a:p>
          <a:p>
            <a:pPr marL="228600" indent="-228600">
              <a:spcBef>
                <a:spcPts val="600"/>
              </a:spcBef>
              <a:spcAft>
                <a:spcPts val="600"/>
              </a:spcAft>
              <a:tabLst>
                <a:tab pos="228600" algn="l"/>
              </a:tabLst>
              <a:defRPr/>
            </a:pPr>
            <a:r>
              <a:rPr lang="en-IN" sz="1400" dirty="0" smtClean="0">
                <a:latin typeface="Times New Roman"/>
                <a:ea typeface="Times New Roman"/>
                <a:cs typeface="+mn-cs"/>
              </a:rPr>
              <a:t>	a. At highest risk are white men age 85 years and older who use firearms as their suicide method of choice.</a:t>
            </a:r>
          </a:p>
          <a:p>
            <a:pPr marL="228600" indent="-228600">
              <a:spcBef>
                <a:spcPts val="600"/>
              </a:spcBef>
              <a:spcAft>
                <a:spcPts val="600"/>
              </a:spcAft>
              <a:tabLst>
                <a:tab pos="228600" algn="l"/>
              </a:tabLst>
              <a:defRPr/>
            </a:pPr>
            <a:r>
              <a:rPr lang="en-IN" sz="1400" dirty="0" smtClean="0">
                <a:latin typeface="Times New Roman"/>
                <a:ea typeface="Times New Roman"/>
                <a:cs typeface="+mn-cs"/>
              </a:rPr>
              <a:t>	b. Older persons who attempt suicide choose much more lethal means than younger victims and generally have diminished recuperative capacity to survive an attempt.</a:t>
            </a:r>
          </a:p>
          <a:p>
            <a:pPr marL="228600" indent="-228600">
              <a:spcBef>
                <a:spcPts val="600"/>
              </a:spcBef>
              <a:spcAft>
                <a:spcPts val="600"/>
              </a:spcAft>
              <a:tabLst>
                <a:tab pos="228600" algn="l"/>
              </a:tabLst>
              <a:defRPr/>
            </a:pPr>
            <a:r>
              <a:rPr lang="en-IN" sz="1400" dirty="0" smtClean="0">
                <a:latin typeface="Times New Roman"/>
                <a:ea typeface="Times New Roman"/>
                <a:cs typeface="+mn-cs"/>
              </a:rPr>
              <a:t>	c. Unlike younger people, geriatric patients typically do not make suicidal gestures or attempt to get help. </a:t>
            </a:r>
          </a:p>
          <a:p>
            <a:pPr marL="228600" indent="-228600">
              <a:spcBef>
                <a:spcPts val="600"/>
              </a:spcBef>
              <a:spcAft>
                <a:spcPts val="600"/>
              </a:spcAft>
              <a:tabLst>
                <a:tab pos="228600" algn="l"/>
              </a:tabLst>
              <a:defRPr/>
            </a:pPr>
            <a:r>
              <a:rPr lang="en-IN" sz="1400" dirty="0" smtClean="0">
                <a:latin typeface="Times New Roman"/>
                <a:ea typeface="Times New Roman"/>
                <a:cs typeface="+mn-cs"/>
              </a:rPr>
              <a:t>	d. Instead, the rate of completed suicide is disproportionately high in the geriatric population. </a:t>
            </a:r>
          </a:p>
          <a:p>
            <a:pPr marL="228600" indent="-228600">
              <a:spcBef>
                <a:spcPts val="600"/>
              </a:spcBef>
              <a:spcAft>
                <a:spcPts val="600"/>
              </a:spcAft>
              <a:tabLst>
                <a:tab pos="228600" algn="l"/>
              </a:tabLst>
              <a:defRPr/>
            </a:pPr>
            <a:r>
              <a:rPr lang="en-IN" sz="1400" dirty="0" smtClean="0">
                <a:latin typeface="Times New Roman"/>
                <a:ea typeface="Times New Roman"/>
                <a:cs typeface="+mn-cs"/>
              </a:rPr>
              <a:t>	e. Many geriatric patients see no other way out when they have a terminal illness or debilitating cardiac or neurologic condition (such as severe heart disease or stroke).</a:t>
            </a:r>
          </a:p>
          <a:p>
            <a:pPr>
              <a:defRPr/>
            </a:pPr>
            <a:endParaRPr lang="en-US" dirty="0">
              <a:cs typeface="+mn-cs"/>
            </a:endParaRPr>
          </a:p>
        </p:txBody>
      </p:sp>
      <p:sp>
        <p:nvSpPr>
          <p:cNvPr id="282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E79D5B1-DF70-6743-A62C-F726F7532F9F}" type="slidenum">
              <a:rPr lang="en-US" altLang="en-US" sz="1200"/>
              <a:pPr eaLnBrk="1" hangingPunct="1"/>
              <a:t>85</a:t>
            </a:fld>
            <a:endParaRPr lang="en-US" altLang="en-US" sz="1200"/>
          </a:p>
        </p:txBody>
      </p:sp>
    </p:spTree>
    <p:extLst>
      <p:ext uri="{BB962C8B-B14F-4D97-AF65-F5344CB8AC3E}">
        <p14:creationId xmlns:p14="http://schemas.microsoft.com/office/powerpoint/2010/main" val="59302364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3. Some common predisposing events and conditions include:</a:t>
            </a:r>
          </a:p>
          <a:p>
            <a:pPr marL="457200" indent="-228600">
              <a:spcBef>
                <a:spcPts val="0"/>
              </a:spcBef>
              <a:spcAft>
                <a:spcPts val="300"/>
              </a:spcAft>
              <a:tabLst>
                <a:tab pos="457200" algn="l"/>
              </a:tabLst>
              <a:defRPr/>
            </a:pPr>
            <a:r>
              <a:rPr lang="en-IN" sz="1400" dirty="0" smtClean="0">
                <a:latin typeface="Times New Roman"/>
                <a:ea typeface="Times New Roman"/>
                <a:cs typeface="+mn-cs"/>
              </a:rPr>
              <a:t>	a. Death of a loved one</a:t>
            </a:r>
          </a:p>
          <a:p>
            <a:pPr marL="457200" indent="-228600">
              <a:spcBef>
                <a:spcPts val="0"/>
              </a:spcBef>
              <a:spcAft>
                <a:spcPts val="300"/>
              </a:spcAft>
              <a:tabLst>
                <a:tab pos="457200" algn="l"/>
              </a:tabLst>
              <a:defRPr/>
            </a:pPr>
            <a:r>
              <a:rPr lang="en-IN" sz="1400" dirty="0" smtClean="0">
                <a:latin typeface="Times New Roman"/>
                <a:ea typeface="Times New Roman"/>
                <a:cs typeface="+mn-cs"/>
              </a:rPr>
              <a:t>	b. Physical illness</a:t>
            </a:r>
          </a:p>
          <a:p>
            <a:pPr marL="457200" indent="-228600">
              <a:spcBef>
                <a:spcPts val="0"/>
              </a:spcBef>
              <a:spcAft>
                <a:spcPts val="300"/>
              </a:spcAft>
              <a:tabLst>
                <a:tab pos="457200" algn="l"/>
              </a:tabLst>
              <a:defRPr/>
            </a:pPr>
            <a:r>
              <a:rPr lang="en-IN" sz="1400" dirty="0" smtClean="0">
                <a:latin typeface="Times New Roman"/>
                <a:ea typeface="Times New Roman"/>
                <a:cs typeface="+mn-cs"/>
              </a:rPr>
              <a:t>	c. Depression and hopelessness</a:t>
            </a:r>
          </a:p>
          <a:p>
            <a:pPr marL="457200" indent="-228600">
              <a:spcBef>
                <a:spcPts val="0"/>
              </a:spcBef>
              <a:spcAft>
                <a:spcPts val="300"/>
              </a:spcAft>
              <a:tabLst>
                <a:tab pos="457200" algn="l"/>
              </a:tabLst>
              <a:defRPr/>
            </a:pPr>
            <a:r>
              <a:rPr lang="en-IN" sz="1400" dirty="0" smtClean="0">
                <a:latin typeface="Times New Roman"/>
                <a:ea typeface="Times New Roman"/>
                <a:cs typeface="+mn-cs"/>
              </a:rPr>
              <a:t>	d. Alcohol abuse</a:t>
            </a:r>
          </a:p>
          <a:p>
            <a:pPr marL="457200" indent="-228600">
              <a:spcBef>
                <a:spcPts val="0"/>
              </a:spcBef>
              <a:spcAft>
                <a:spcPts val="300"/>
              </a:spcAft>
              <a:tabLst>
                <a:tab pos="457200" algn="l"/>
              </a:tabLst>
              <a:defRPr/>
            </a:pPr>
            <a:r>
              <a:rPr lang="en-IN" sz="1400" dirty="0" smtClean="0">
                <a:latin typeface="Times New Roman"/>
                <a:ea typeface="Times New Roman"/>
                <a:cs typeface="+mn-cs"/>
              </a:rPr>
              <a:t>	e. Alcohol dependence</a:t>
            </a:r>
          </a:p>
          <a:p>
            <a:pPr marL="457200" indent="-228600">
              <a:spcBef>
                <a:spcPts val="0"/>
              </a:spcBef>
              <a:spcAft>
                <a:spcPts val="300"/>
              </a:spcAft>
              <a:tabLst>
                <a:tab pos="457200" algn="l"/>
              </a:tabLst>
              <a:defRPr/>
            </a:pPr>
            <a:r>
              <a:rPr lang="en-IN" sz="1400" dirty="0" smtClean="0">
                <a:latin typeface="Times New Roman"/>
                <a:ea typeface="Times New Roman"/>
                <a:cs typeface="+mn-cs"/>
              </a:rPr>
              <a:t>	f. Loss of meaningful life roles</a:t>
            </a:r>
          </a:p>
          <a:p>
            <a:pPr>
              <a:defRPr/>
            </a:pPr>
            <a:endParaRPr lang="en-US" dirty="0">
              <a:cs typeface="+mn-cs"/>
            </a:endParaRPr>
          </a:p>
        </p:txBody>
      </p:sp>
      <p:sp>
        <p:nvSpPr>
          <p:cNvPr id="283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022AE1B-20D8-0F4D-A0A1-062253A682FE}" type="slidenum">
              <a:rPr lang="en-US" altLang="en-US" sz="1200"/>
              <a:pPr eaLnBrk="1" hangingPunct="1"/>
              <a:t>86</a:t>
            </a:fld>
            <a:endParaRPr lang="en-US" altLang="en-US" sz="1200"/>
          </a:p>
        </p:txBody>
      </p:sp>
    </p:spTree>
    <p:extLst>
      <p:ext uri="{BB962C8B-B14F-4D97-AF65-F5344CB8AC3E}">
        <p14:creationId xmlns:p14="http://schemas.microsoft.com/office/powerpoint/2010/main" val="47677898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a:ln/>
        </p:spPr>
      </p:sp>
      <p:sp>
        <p:nvSpPr>
          <p:cNvPr id="284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a:latin typeface="Times New Roman" charset="0"/>
                <a:ea typeface="MS PGothic" charset="-128"/>
              </a:rPr>
              <a:t>4. When assessing the patient who is displaying signs of depression, it is appropriate to ask if he or she is considering suicide. </a:t>
            </a:r>
          </a:p>
          <a:p>
            <a:pPr>
              <a:spcBef>
                <a:spcPct val="0"/>
              </a:spcBef>
              <a:spcAft>
                <a:spcPts val="300"/>
              </a:spcAft>
            </a:pPr>
            <a:r>
              <a:rPr lang="en-IN" altLang="en-US">
                <a:latin typeface="Times New Roman" charset="0"/>
                <a:ea typeface="MS PGothic" charset="-128"/>
              </a:rPr>
              <a:t>	a. If the answer is “yes,” the next question should be, “Do you have a plan?” </a:t>
            </a:r>
          </a:p>
          <a:p>
            <a:pPr>
              <a:spcBef>
                <a:spcPct val="0"/>
              </a:spcBef>
              <a:spcAft>
                <a:spcPts val="300"/>
              </a:spcAft>
            </a:pPr>
            <a:r>
              <a:rPr lang="en-IN" altLang="en-US">
                <a:latin typeface="Times New Roman" charset="0"/>
                <a:ea typeface="MS PGothic" charset="-128"/>
              </a:rPr>
              <a:t>	b. Include this information in your report.</a:t>
            </a:r>
          </a:p>
        </p:txBody>
      </p:sp>
      <p:sp>
        <p:nvSpPr>
          <p:cNvPr id="284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819DC66-A860-5C43-BF74-465B9F96FF3B}" type="slidenum">
              <a:rPr lang="en-US" altLang="en-US" sz="1200"/>
              <a:pPr eaLnBrk="1" hangingPunct="1"/>
              <a:t>87</a:t>
            </a:fld>
            <a:endParaRPr lang="en-US" altLang="en-US" sz="1200"/>
          </a:p>
        </p:txBody>
      </p:sp>
    </p:spTree>
    <p:extLst>
      <p:ext uri="{BB962C8B-B14F-4D97-AF65-F5344CB8AC3E}">
        <p14:creationId xmlns:p14="http://schemas.microsoft.com/office/powerpoint/2010/main" val="96284671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XVII. The GEMS Diamond</a:t>
            </a:r>
          </a:p>
          <a:p>
            <a:pPr>
              <a:spcBef>
                <a:spcPts val="1800"/>
              </a:spcBef>
              <a:spcAft>
                <a:spcPts val="600"/>
              </a:spcAft>
              <a:defRPr/>
            </a:pPr>
            <a:r>
              <a:rPr lang="en-IN" sz="1800" dirty="0" smtClean="0">
                <a:latin typeface="Times New Roman"/>
                <a:ea typeface="Times New Roman"/>
                <a:cs typeface="+mn-cs"/>
              </a:rPr>
              <a:t>A. The GEMS diamond was created to help you remember what is different about older patients.</a:t>
            </a:r>
          </a:p>
          <a:p>
            <a:pPr>
              <a:spcBef>
                <a:spcPts val="1800"/>
              </a:spcBef>
              <a:spcAft>
                <a:spcPts val="600"/>
              </a:spcAft>
              <a:defRPr/>
            </a:pPr>
            <a:r>
              <a:rPr lang="en-IN" sz="1800" dirty="0" smtClean="0">
                <a:latin typeface="Times New Roman"/>
                <a:ea typeface="Times New Roman"/>
                <a:cs typeface="+mn-cs"/>
              </a:rPr>
              <a:t>	1. It is not intended to be a format for the approach to geriatric patients, nor is it intended to replace the ABCs of care.</a:t>
            </a:r>
          </a:p>
          <a:p>
            <a:pPr>
              <a:spcBef>
                <a:spcPts val="1800"/>
              </a:spcBef>
              <a:spcAft>
                <a:spcPts val="600"/>
              </a:spcAft>
              <a:defRPr/>
            </a:pPr>
            <a:r>
              <a:rPr lang="en-IN" sz="1800" dirty="0" smtClean="0">
                <a:latin typeface="Times New Roman"/>
                <a:ea typeface="Times New Roman"/>
                <a:cs typeface="+mn-cs"/>
              </a:rPr>
              <a:t>	2. Instead, it serves as an acronym for the issues to be considered when assessing every older patient.</a:t>
            </a:r>
          </a:p>
        </p:txBody>
      </p:sp>
      <p:sp>
        <p:nvSpPr>
          <p:cNvPr id="285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D66836F-0CF1-5E41-ABE5-C4F4A561F50E}" type="slidenum">
              <a:rPr lang="en-US" altLang="en-US" sz="1200"/>
              <a:pPr eaLnBrk="1" hangingPunct="1"/>
              <a:t>88</a:t>
            </a:fld>
            <a:endParaRPr lang="en-US" altLang="en-US" sz="1200"/>
          </a:p>
        </p:txBody>
      </p:sp>
    </p:spTree>
    <p:extLst>
      <p:ext uri="{BB962C8B-B14F-4D97-AF65-F5344CB8AC3E}">
        <p14:creationId xmlns:p14="http://schemas.microsoft.com/office/powerpoint/2010/main" val="127537482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a:ln/>
        </p:spPr>
      </p:sp>
      <p:sp>
        <p:nvSpPr>
          <p:cNvPr id="286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a:latin typeface="Times New Roman" charset="0"/>
                <a:ea typeface="MS PGothic" charset="-128"/>
              </a:rPr>
              <a:t>B. “G” stands for geriatric patient.</a:t>
            </a:r>
          </a:p>
          <a:p>
            <a:pPr>
              <a:spcBef>
                <a:spcPts val="600"/>
              </a:spcBef>
              <a:spcAft>
                <a:spcPts val="600"/>
              </a:spcAft>
            </a:pPr>
            <a:r>
              <a:rPr lang="en-IN" altLang="en-US">
                <a:latin typeface="Times New Roman" charset="0"/>
                <a:ea typeface="MS PGothic" charset="-128"/>
              </a:rPr>
              <a:t>	1. Consider that older patients are different from younger patients and may present atypically.</a:t>
            </a:r>
          </a:p>
          <a:p>
            <a:pPr>
              <a:spcBef>
                <a:spcPts val="600"/>
              </a:spcBef>
              <a:spcAft>
                <a:spcPts val="600"/>
              </a:spcAft>
            </a:pPr>
            <a:r>
              <a:rPr lang="en-IN" altLang="en-US">
                <a:latin typeface="Times New Roman" charset="0"/>
                <a:ea typeface="MS PGothic" charset="-128"/>
              </a:rPr>
              <a:t>	2. Be familiar with the normal changes of aging and treat older patients with compassion and respect.</a:t>
            </a:r>
          </a:p>
          <a:p>
            <a:pPr>
              <a:spcBef>
                <a:spcPts val="600"/>
              </a:spcBef>
              <a:spcAft>
                <a:spcPts val="600"/>
              </a:spcAft>
            </a:pPr>
            <a:r>
              <a:rPr lang="en-IN" altLang="en-US">
                <a:latin typeface="Times New Roman" charset="0"/>
                <a:ea typeface="MS PGothic" charset="-128"/>
              </a:rPr>
              <a:t>C. “E” stands for an environmental assessment.</a:t>
            </a:r>
          </a:p>
          <a:p>
            <a:pPr>
              <a:spcBef>
                <a:spcPts val="600"/>
              </a:spcBef>
              <a:spcAft>
                <a:spcPts val="600"/>
              </a:spcAft>
            </a:pPr>
            <a:r>
              <a:rPr lang="en-IN" altLang="en-US">
                <a:latin typeface="Times New Roman" charset="0"/>
                <a:ea typeface="MS PGothic" charset="-128"/>
              </a:rPr>
              <a:t>	1. Assessing the environment can help give clues to the patient’s condition and the cause of the emergency.</a:t>
            </a:r>
          </a:p>
          <a:p>
            <a:pPr>
              <a:spcBef>
                <a:spcPts val="600"/>
              </a:spcBef>
              <a:spcAft>
                <a:spcPts val="600"/>
              </a:spcAft>
            </a:pPr>
            <a:r>
              <a:rPr lang="en-IN" altLang="en-US">
                <a:latin typeface="Times New Roman" charset="0"/>
                <a:ea typeface="MS PGothic" charset="-128"/>
              </a:rPr>
              <a:t>	2. Preventive care is very important for a geriatric patient who may not carefully study the environment or may not realize where risks exist.</a:t>
            </a:r>
          </a:p>
          <a:p>
            <a:endParaRPr lang="en-US" altLang="en-US">
              <a:latin typeface="Times New Roman" charset="0"/>
              <a:ea typeface="MS PGothic" charset="-128"/>
            </a:endParaRPr>
          </a:p>
        </p:txBody>
      </p:sp>
      <p:sp>
        <p:nvSpPr>
          <p:cNvPr id="286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7781420-F0CF-1847-9D47-D19063041C3D}" type="slidenum">
              <a:rPr lang="en-US" altLang="en-US" sz="1200"/>
              <a:pPr eaLnBrk="1" hangingPunct="1"/>
              <a:t>89</a:t>
            </a:fld>
            <a:endParaRPr lang="en-US" altLang="en-US" sz="1200"/>
          </a:p>
        </p:txBody>
      </p:sp>
    </p:spTree>
    <p:extLst>
      <p:ext uri="{BB962C8B-B14F-4D97-AF65-F5344CB8AC3E}">
        <p14:creationId xmlns:p14="http://schemas.microsoft.com/office/powerpoint/2010/main" val="1190403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I. Introduction</a:t>
            </a:r>
          </a:p>
          <a:p>
            <a:pPr>
              <a:spcBef>
                <a:spcPts val="1800"/>
              </a:spcBef>
              <a:spcAft>
                <a:spcPts val="600"/>
              </a:spcAft>
              <a:defRPr/>
            </a:pPr>
            <a:r>
              <a:rPr lang="en-IN" sz="1800" dirty="0" smtClean="0">
                <a:latin typeface="Times New Roman"/>
                <a:ea typeface="Times New Roman"/>
                <a:cs typeface="+mn-cs"/>
              </a:rPr>
              <a:t>A. Geriatrics is the assessment and treatment of disease in a person who is age 65 years or older.</a:t>
            </a:r>
          </a:p>
          <a:p>
            <a:pPr>
              <a:spcBef>
                <a:spcPts val="1800"/>
              </a:spcBef>
              <a:spcAft>
                <a:spcPts val="600"/>
              </a:spcAft>
              <a:defRPr/>
            </a:pPr>
            <a:r>
              <a:rPr lang="en-IN" sz="1800" dirty="0" smtClean="0">
                <a:latin typeface="Times New Roman"/>
                <a:ea typeface="Times New Roman"/>
                <a:cs typeface="+mn-cs"/>
              </a:rPr>
              <a:t>	1. The baby boomer generation, people born between 1946 and 1964, are more active and fit than people their age were in previous generations.</a:t>
            </a:r>
          </a:p>
          <a:p>
            <a:pPr>
              <a:spcBef>
                <a:spcPts val="1800"/>
              </a:spcBef>
              <a:spcAft>
                <a:spcPts val="600"/>
              </a:spcAft>
              <a:defRPr/>
            </a:pPr>
            <a:r>
              <a:rPr lang="en-IN" sz="1800" dirty="0" smtClean="0">
                <a:latin typeface="Times New Roman"/>
                <a:ea typeface="Times New Roman"/>
                <a:cs typeface="+mn-cs"/>
              </a:rPr>
              <a:t>	2. 65 years is used as the threshold age to be consistent with the definition used by other medical groups and governmental agencies.</a:t>
            </a:r>
          </a:p>
          <a:p>
            <a:pPr>
              <a:spcBef>
                <a:spcPts val="1800"/>
              </a:spcBef>
              <a:spcAft>
                <a:spcPts val="600"/>
              </a:spcAft>
              <a:defRPr/>
            </a:pPr>
            <a:r>
              <a:rPr lang="en-IN" sz="1800" dirty="0" smtClean="0">
                <a:latin typeface="Times New Roman"/>
                <a:ea typeface="Times New Roman"/>
                <a:cs typeface="+mn-cs"/>
              </a:rPr>
              <a:t>	3. How fast one ages is a function of genetics, lifestyle, and, perhaps, attitude.</a:t>
            </a:r>
          </a:p>
          <a:p>
            <a:pPr>
              <a:spcBef>
                <a:spcPts val="1800"/>
              </a:spcBef>
              <a:spcAft>
                <a:spcPts val="600"/>
              </a:spcAft>
              <a:defRPr/>
            </a:pPr>
            <a:r>
              <a:rPr lang="en-IN" sz="1800" dirty="0" smtClean="0">
                <a:latin typeface="Times New Roman"/>
                <a:ea typeface="Times New Roman"/>
                <a:cs typeface="+mn-cs"/>
              </a:rPr>
              <a:t>	4. The older population is growing to a larger percentage of the overall population.</a:t>
            </a:r>
          </a:p>
          <a:p>
            <a:pPr>
              <a:spcBef>
                <a:spcPts val="1800"/>
              </a:spcBef>
              <a:spcAft>
                <a:spcPts val="600"/>
              </a:spcAft>
              <a:defRPr/>
            </a:pPr>
            <a:r>
              <a:rPr lang="en-IN" sz="1800" dirty="0" smtClean="0">
                <a:latin typeface="Times New Roman"/>
                <a:ea typeface="Times New Roman"/>
                <a:cs typeface="+mn-cs"/>
              </a:rPr>
              <a:t>B. Geriatric patients present as a special challenge for health care providers because the classic presentation of injuries and illness are often altered by the presence of chronic conditions, multiple medications, and the physiology of aging.</a:t>
            </a:r>
          </a:p>
          <a:p>
            <a:pPr>
              <a:spcBef>
                <a:spcPts val="1800"/>
              </a:spcBef>
              <a:spcAft>
                <a:spcPts val="600"/>
              </a:spcAft>
              <a:defRPr/>
            </a:pPr>
            <a:r>
              <a:rPr lang="en-IN" sz="1800" dirty="0" smtClean="0">
                <a:latin typeface="Times New Roman"/>
                <a:ea typeface="Times New Roman"/>
                <a:cs typeface="+mn-cs"/>
              </a:rPr>
              <a:t>	1. As the older population increases, communities, companies, and hospitals are encouraging awareness of geriatric issues.</a:t>
            </a:r>
            <a:endParaRPr lang="en-US" dirty="0" smtClean="0">
              <a:latin typeface="Times New Roman"/>
              <a:ea typeface="Times New Roman"/>
              <a:cs typeface="+mn-cs"/>
            </a:endParaRPr>
          </a:p>
          <a:p>
            <a:pPr>
              <a:defRPr/>
            </a:pPr>
            <a:endParaRPr lang="en-US" dirty="0">
              <a:cs typeface="+mn-cs"/>
            </a:endParaRPr>
          </a:p>
        </p:txBody>
      </p:sp>
      <p:sp>
        <p:nvSpPr>
          <p:cNvPr id="204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15E3E59-1C26-4B42-9666-7BC8D052864F}" type="slidenum">
              <a:rPr lang="en-US" altLang="en-US" sz="1200"/>
              <a:pPr eaLnBrk="1" hangingPunct="1"/>
              <a:t>9</a:t>
            </a:fld>
            <a:endParaRPr lang="en-US" altLang="en-US" sz="1200"/>
          </a:p>
        </p:txBody>
      </p:sp>
    </p:spTree>
    <p:extLst>
      <p:ext uri="{BB962C8B-B14F-4D97-AF65-F5344CB8AC3E}">
        <p14:creationId xmlns:p14="http://schemas.microsoft.com/office/powerpoint/2010/main" val="155173180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Slide Image Placeholder 1"/>
          <p:cNvSpPr>
            <a:spLocks noGrp="1" noRot="1" noChangeAspect="1" noTextEdit="1"/>
          </p:cNvSpPr>
          <p:nvPr>
            <p:ph type="sldImg"/>
          </p:nvPr>
        </p:nvSpPr>
        <p:spPr>
          <a:ln/>
        </p:spPr>
      </p:sp>
      <p:sp>
        <p:nvSpPr>
          <p:cNvPr id="287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a:solidFill>
                  <a:srgbClr val="000000"/>
                </a:solidFill>
                <a:latin typeface="Times New Roman" charset="0"/>
                <a:ea typeface="MS PGothic" charset="-128"/>
              </a:rPr>
              <a:t>D. “M” stands for medical assessment.</a:t>
            </a:r>
          </a:p>
          <a:p>
            <a:pPr>
              <a:spcBef>
                <a:spcPts val="600"/>
              </a:spcBef>
              <a:spcAft>
                <a:spcPts val="600"/>
              </a:spcAft>
            </a:pPr>
            <a:r>
              <a:rPr lang="en-IN" altLang="en-US">
                <a:solidFill>
                  <a:srgbClr val="000000"/>
                </a:solidFill>
                <a:latin typeface="Times New Roman" charset="0"/>
                <a:ea typeface="MS PGothic" charset="-128"/>
              </a:rPr>
              <a:t>	1. Older patients tend to have a variety of medical problems and may be taking numerous prescription, over-the-counter, and herbal medications.</a:t>
            </a:r>
          </a:p>
          <a:p>
            <a:pPr>
              <a:spcBef>
                <a:spcPts val="600"/>
              </a:spcBef>
              <a:spcAft>
                <a:spcPts val="600"/>
              </a:spcAft>
            </a:pPr>
            <a:r>
              <a:rPr lang="en-IN" altLang="en-US">
                <a:solidFill>
                  <a:srgbClr val="000000"/>
                </a:solidFill>
                <a:latin typeface="Times New Roman" charset="0"/>
                <a:ea typeface="MS PGothic" charset="-128"/>
              </a:rPr>
              <a:t>	2. Obtaining a thorough medical history is very important.</a:t>
            </a:r>
          </a:p>
        </p:txBody>
      </p:sp>
      <p:sp>
        <p:nvSpPr>
          <p:cNvPr id="287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778706D-1866-A44F-AE09-70E57B120F1F}" type="slidenum">
              <a:rPr lang="en-US" altLang="en-US" sz="1200"/>
              <a:pPr eaLnBrk="1" hangingPunct="1"/>
              <a:t>90</a:t>
            </a:fld>
            <a:endParaRPr lang="en-US" altLang="en-US" sz="1200"/>
          </a:p>
        </p:txBody>
      </p:sp>
    </p:spTree>
    <p:extLst>
      <p:ext uri="{BB962C8B-B14F-4D97-AF65-F5344CB8AC3E}">
        <p14:creationId xmlns:p14="http://schemas.microsoft.com/office/powerpoint/2010/main" val="114670842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Slide Image Placeholder 1"/>
          <p:cNvSpPr>
            <a:spLocks noGrp="1" noRot="1" noChangeAspect="1" noTextEdit="1"/>
          </p:cNvSpPr>
          <p:nvPr>
            <p:ph type="sldImg"/>
          </p:nvPr>
        </p:nvSpPr>
        <p:spPr>
          <a:ln/>
        </p:spPr>
      </p:sp>
      <p:sp>
        <p:nvSpPr>
          <p:cNvPr id="288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a:solidFill>
                  <a:srgbClr val="000000"/>
                </a:solidFill>
                <a:latin typeface="Times New Roman" charset="0"/>
                <a:ea typeface="MS PGothic" charset="-128"/>
              </a:rPr>
              <a:t>E. “S” stands for social assessment.</a:t>
            </a:r>
          </a:p>
          <a:p>
            <a:pPr>
              <a:spcBef>
                <a:spcPts val="600"/>
              </a:spcBef>
              <a:spcAft>
                <a:spcPts val="600"/>
              </a:spcAft>
            </a:pPr>
            <a:r>
              <a:rPr lang="en-IN" altLang="en-US">
                <a:solidFill>
                  <a:srgbClr val="000000"/>
                </a:solidFill>
                <a:latin typeface="Times New Roman" charset="0"/>
                <a:ea typeface="MS PGothic" charset="-128"/>
              </a:rPr>
              <a:t>	1. Older people may have less of a social network because of the death of a spouse, family members, and friends.</a:t>
            </a:r>
          </a:p>
          <a:p>
            <a:pPr>
              <a:spcBef>
                <a:spcPts val="600"/>
              </a:spcBef>
              <a:spcAft>
                <a:spcPts val="600"/>
              </a:spcAft>
            </a:pPr>
            <a:r>
              <a:rPr lang="en-IN" altLang="en-US">
                <a:solidFill>
                  <a:srgbClr val="000000"/>
                </a:solidFill>
                <a:latin typeface="Times New Roman" charset="0"/>
                <a:ea typeface="MS PGothic" charset="-128"/>
              </a:rPr>
              <a:t>	2. Older people may also need assistance with activities of daily living.</a:t>
            </a:r>
          </a:p>
          <a:p>
            <a:pPr>
              <a:spcBef>
                <a:spcPts val="600"/>
              </a:spcBef>
              <a:spcAft>
                <a:spcPts val="600"/>
              </a:spcAft>
            </a:pPr>
            <a:r>
              <a:rPr lang="en-IN" altLang="en-US">
                <a:solidFill>
                  <a:srgbClr val="000000"/>
                </a:solidFill>
                <a:latin typeface="Times New Roman" charset="0"/>
                <a:ea typeface="MS PGothic" charset="-128"/>
              </a:rPr>
              <a:t>	3. Consider obtaining information pamphlets about some of the agencies for older people in your area.</a:t>
            </a:r>
          </a:p>
        </p:txBody>
      </p:sp>
      <p:sp>
        <p:nvSpPr>
          <p:cNvPr id="288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A6AFEAF-E201-FE42-893C-931C8647BB89}" type="slidenum">
              <a:rPr lang="en-US" altLang="en-US" sz="1200"/>
              <a:pPr eaLnBrk="1" hangingPunct="1"/>
              <a:t>91</a:t>
            </a:fld>
            <a:endParaRPr lang="en-US" altLang="en-US" sz="1200"/>
          </a:p>
        </p:txBody>
      </p:sp>
    </p:spTree>
    <p:extLst>
      <p:ext uri="{BB962C8B-B14F-4D97-AF65-F5344CB8AC3E}">
        <p14:creationId xmlns:p14="http://schemas.microsoft.com/office/powerpoint/2010/main" val="121023399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a:spcBef>
                <a:spcPts val="1800"/>
              </a:spcBef>
              <a:spcAft>
                <a:spcPts val="600"/>
              </a:spcAft>
              <a:defRPr/>
            </a:pPr>
            <a:r>
              <a:rPr lang="en-IN" sz="1800" dirty="0" smtClean="0">
                <a:latin typeface="Times New Roman"/>
                <a:ea typeface="Times New Roman"/>
                <a:cs typeface="+mn-cs"/>
              </a:rPr>
              <a:t>XVIII. Special Considerations in Assessing a Geriatric Medical Patient</a:t>
            </a:r>
          </a:p>
          <a:p>
            <a:pPr>
              <a:spcBef>
                <a:spcPts val="1800"/>
              </a:spcBef>
              <a:spcAft>
                <a:spcPts val="600"/>
              </a:spcAft>
              <a:defRPr/>
            </a:pPr>
            <a:r>
              <a:rPr lang="en-IN" sz="1800" dirty="0" smtClean="0">
                <a:latin typeface="Times New Roman"/>
                <a:ea typeface="Times New Roman"/>
                <a:cs typeface="+mn-cs"/>
              </a:rPr>
              <a:t>A. Assessing an older person can be challenging because of:</a:t>
            </a:r>
          </a:p>
          <a:p>
            <a:pPr>
              <a:spcBef>
                <a:spcPts val="1800"/>
              </a:spcBef>
              <a:spcAft>
                <a:spcPts val="600"/>
              </a:spcAft>
              <a:defRPr/>
            </a:pPr>
            <a:r>
              <a:rPr lang="en-IN" sz="1800" dirty="0" smtClean="0">
                <a:latin typeface="Times New Roman"/>
                <a:ea typeface="Times New Roman"/>
                <a:cs typeface="+mn-cs"/>
              </a:rPr>
              <a:t>	1. Communication issues</a:t>
            </a:r>
          </a:p>
          <a:p>
            <a:pPr>
              <a:spcBef>
                <a:spcPts val="1800"/>
              </a:spcBef>
              <a:spcAft>
                <a:spcPts val="600"/>
              </a:spcAft>
              <a:defRPr/>
            </a:pPr>
            <a:r>
              <a:rPr lang="en-IN" sz="1800" dirty="0" smtClean="0">
                <a:latin typeface="Times New Roman"/>
                <a:ea typeface="Times New Roman"/>
                <a:cs typeface="+mn-cs"/>
              </a:rPr>
              <a:t>	2. Hearing and vision deficits</a:t>
            </a:r>
          </a:p>
          <a:p>
            <a:pPr>
              <a:spcBef>
                <a:spcPts val="1800"/>
              </a:spcBef>
              <a:spcAft>
                <a:spcPts val="600"/>
              </a:spcAft>
              <a:defRPr/>
            </a:pPr>
            <a:r>
              <a:rPr lang="en-IN" sz="1800" dirty="0" smtClean="0">
                <a:latin typeface="Times New Roman"/>
                <a:ea typeface="Times New Roman"/>
                <a:cs typeface="+mn-cs"/>
              </a:rPr>
              <a:t>	3. Alteration in consciousness</a:t>
            </a:r>
          </a:p>
          <a:p>
            <a:pPr>
              <a:spcBef>
                <a:spcPts val="1800"/>
              </a:spcBef>
              <a:spcAft>
                <a:spcPts val="600"/>
              </a:spcAft>
              <a:defRPr/>
            </a:pPr>
            <a:r>
              <a:rPr lang="en-IN" sz="1800" dirty="0" smtClean="0">
                <a:latin typeface="Times New Roman"/>
                <a:ea typeface="Times New Roman"/>
                <a:cs typeface="+mn-cs"/>
              </a:rPr>
              <a:t>	4. Complicated medical histories</a:t>
            </a:r>
          </a:p>
          <a:p>
            <a:pPr>
              <a:spcBef>
                <a:spcPts val="1800"/>
              </a:spcBef>
              <a:spcAft>
                <a:spcPts val="600"/>
              </a:spcAft>
              <a:defRPr/>
            </a:pPr>
            <a:r>
              <a:rPr lang="en-IN" sz="1800" dirty="0" smtClean="0">
                <a:latin typeface="Times New Roman"/>
                <a:ea typeface="Times New Roman"/>
                <a:cs typeface="+mn-cs"/>
              </a:rPr>
              <a:t>	5. Effects of medication</a:t>
            </a:r>
          </a:p>
          <a:p>
            <a:pPr>
              <a:defRPr/>
            </a:pPr>
            <a:endParaRPr lang="en-US" dirty="0">
              <a:cs typeface="+mn-cs"/>
            </a:endParaRPr>
          </a:p>
        </p:txBody>
      </p:sp>
      <p:sp>
        <p:nvSpPr>
          <p:cNvPr id="289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3D0F330-ECAB-9C40-8959-62F1761DC885}" type="slidenum">
              <a:rPr lang="en-US" altLang="en-US" sz="1200"/>
              <a:pPr eaLnBrk="1" hangingPunct="1"/>
              <a:t>92</a:t>
            </a:fld>
            <a:endParaRPr lang="en-US" altLang="en-US" sz="1200"/>
          </a:p>
        </p:txBody>
      </p:sp>
    </p:spTree>
    <p:extLst>
      <p:ext uri="{BB962C8B-B14F-4D97-AF65-F5344CB8AC3E}">
        <p14:creationId xmlns:p14="http://schemas.microsoft.com/office/powerpoint/2010/main" val="158504919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Slide Image Placeholder 1"/>
          <p:cNvSpPr>
            <a:spLocks noGrp="1" noRot="1" noChangeAspect="1" noTextEdit="1"/>
          </p:cNvSpPr>
          <p:nvPr>
            <p:ph type="sldImg"/>
          </p:nvPr>
        </p:nvSpPr>
        <p:spPr>
          <a:ln/>
        </p:spPr>
      </p:sp>
      <p:sp>
        <p:nvSpPr>
          <p:cNvPr id="290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sz="1400">
                <a:latin typeface="Times New Roman" charset="0"/>
                <a:ea typeface="MS PGothic" charset="-128"/>
              </a:rPr>
              <a:t>B. Scene size-up</a:t>
            </a:r>
          </a:p>
          <a:p>
            <a:pPr>
              <a:spcBef>
                <a:spcPts val="600"/>
              </a:spcBef>
              <a:spcAft>
                <a:spcPts val="600"/>
              </a:spcAft>
            </a:pPr>
            <a:r>
              <a:rPr lang="en-IN" altLang="en-US" sz="1400">
                <a:latin typeface="Times New Roman" charset="0"/>
                <a:ea typeface="MS PGothic" charset="-128"/>
              </a:rPr>
              <a:t>	1. Scene safety</a:t>
            </a:r>
          </a:p>
          <a:p>
            <a:pPr>
              <a:spcBef>
                <a:spcPts val="600"/>
              </a:spcBef>
              <a:spcAft>
                <a:spcPts val="600"/>
              </a:spcAft>
            </a:pPr>
            <a:r>
              <a:rPr lang="en-IN" altLang="en-US" sz="1400">
                <a:latin typeface="Times New Roman" charset="0"/>
                <a:ea typeface="MS PGothic" charset="-128"/>
              </a:rPr>
              <a:t>		a. Geriatric patients are commonly found in their own homes, retirement homes, or skilled nursing facilities.</a:t>
            </a:r>
          </a:p>
          <a:p>
            <a:pPr>
              <a:spcBef>
                <a:spcPts val="600"/>
              </a:spcBef>
              <a:spcAft>
                <a:spcPts val="600"/>
              </a:spcAft>
            </a:pPr>
            <a:r>
              <a:rPr lang="en-IN" altLang="en-US" sz="1400">
                <a:latin typeface="Times New Roman" charset="0"/>
                <a:ea typeface="MS PGothic" charset="-128"/>
              </a:rPr>
              <a:t>			i. Many older people live alone.</a:t>
            </a:r>
          </a:p>
          <a:p>
            <a:pPr>
              <a:spcBef>
                <a:spcPts val="600"/>
              </a:spcBef>
              <a:spcAft>
                <a:spcPts val="600"/>
              </a:spcAft>
            </a:pPr>
            <a:r>
              <a:rPr lang="en-IN" altLang="en-US" sz="1400">
                <a:latin typeface="Times New Roman" charset="0"/>
                <a:ea typeface="MS PGothic" charset="-128"/>
              </a:rPr>
              <a:t>			ii. Access to them may be hampered if their condition prevents them from getting to the door.</a:t>
            </a:r>
          </a:p>
          <a:p>
            <a:pPr>
              <a:spcBef>
                <a:spcPts val="600"/>
              </a:spcBef>
              <a:spcAft>
                <a:spcPts val="600"/>
              </a:spcAft>
            </a:pPr>
            <a:r>
              <a:rPr lang="en-IN" altLang="en-US" sz="1400">
                <a:latin typeface="Times New Roman" charset="0"/>
                <a:ea typeface="MS PGothic" charset="-128"/>
              </a:rPr>
              <a:t>			iii. Police or fire department assistance may be required.</a:t>
            </a:r>
          </a:p>
          <a:p>
            <a:pPr>
              <a:spcBef>
                <a:spcPts val="600"/>
              </a:spcBef>
              <a:spcAft>
                <a:spcPts val="600"/>
              </a:spcAft>
            </a:pPr>
            <a:r>
              <a:rPr lang="en-IN" altLang="en-US" sz="1400">
                <a:latin typeface="Times New Roman" charset="0"/>
                <a:ea typeface="MS PGothic" charset="-128"/>
              </a:rPr>
              <a:t>		b. Many older people try to maintain their independence as long as they can.</a:t>
            </a:r>
          </a:p>
          <a:p>
            <a:pPr>
              <a:spcBef>
                <a:spcPts val="600"/>
              </a:spcBef>
              <a:spcAft>
                <a:spcPts val="600"/>
              </a:spcAft>
            </a:pPr>
            <a:r>
              <a:rPr lang="en-IN" altLang="en-US" sz="1400">
                <a:latin typeface="Times New Roman" charset="0"/>
                <a:ea typeface="MS PGothic" charset="-128"/>
              </a:rPr>
              <a:t>			i. You need to take note of negative or unsafe environmental conditions.</a:t>
            </a:r>
          </a:p>
          <a:p>
            <a:pPr>
              <a:spcBef>
                <a:spcPts val="600"/>
              </a:spcBef>
              <a:spcAft>
                <a:spcPts val="600"/>
              </a:spcAft>
            </a:pPr>
            <a:r>
              <a:rPr lang="en-IN" altLang="en-US" sz="1400">
                <a:latin typeface="Times New Roman" charset="0"/>
                <a:ea typeface="MS PGothic" charset="-128"/>
              </a:rPr>
              <a:t>			ii. Look for clues that might explain the patient’s medical history or current problem.</a:t>
            </a:r>
          </a:p>
          <a:p>
            <a:pPr>
              <a:spcBef>
                <a:spcPts val="600"/>
              </a:spcBef>
              <a:spcAft>
                <a:spcPts val="600"/>
              </a:spcAft>
            </a:pPr>
            <a:r>
              <a:rPr lang="en-IN" altLang="en-US" sz="1400">
                <a:latin typeface="Times New Roman" charset="0"/>
                <a:ea typeface="MS PGothic" charset="-128"/>
              </a:rPr>
              <a:t>		c. In a nursing home or residential care facility, you will need to locate the patient’s room and find a staff member who can explain why you were called.</a:t>
            </a:r>
          </a:p>
          <a:p>
            <a:pPr>
              <a:spcBef>
                <a:spcPts val="600"/>
              </a:spcBef>
              <a:spcAft>
                <a:spcPts val="600"/>
              </a:spcAft>
            </a:pPr>
            <a:r>
              <a:rPr lang="en-IN" altLang="en-US" sz="1400">
                <a:latin typeface="Times New Roman" charset="0"/>
                <a:ea typeface="MS PGothic" charset="-128"/>
              </a:rPr>
              <a:t>		d. In any case in which the patient’s mental status is altered, you need to find someone who can tell you the patient’s history and whether the patient’s behavior or level of consciousness is normal or altered.</a:t>
            </a:r>
            <a:endParaRPr lang="en-US" altLang="ja-JP">
              <a:latin typeface="Times New Roman" charset="0"/>
              <a:ea typeface="MS PGothic" charset="-128"/>
            </a:endParaRPr>
          </a:p>
          <a:p>
            <a:endParaRPr lang="en-US" altLang="en-US">
              <a:latin typeface="Times New Roman" charset="0"/>
              <a:ea typeface="MS PGothic" charset="-128"/>
            </a:endParaRPr>
          </a:p>
        </p:txBody>
      </p:sp>
      <p:sp>
        <p:nvSpPr>
          <p:cNvPr id="290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2653584-3635-784B-85C0-383F8463FA4F}" type="slidenum">
              <a:rPr lang="en-US" altLang="en-US" sz="1200"/>
              <a:pPr eaLnBrk="1" hangingPunct="1"/>
              <a:t>93</a:t>
            </a:fld>
            <a:endParaRPr lang="en-US" altLang="en-US" sz="1200"/>
          </a:p>
        </p:txBody>
      </p:sp>
    </p:spTree>
    <p:extLst>
      <p:ext uri="{BB962C8B-B14F-4D97-AF65-F5344CB8AC3E}">
        <p14:creationId xmlns:p14="http://schemas.microsoft.com/office/powerpoint/2010/main" val="38714571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2. Mechanism of injury/nature of illness</a:t>
            </a:r>
          </a:p>
          <a:p>
            <a:pPr marL="457200" indent="-228600">
              <a:spcBef>
                <a:spcPts val="0"/>
              </a:spcBef>
              <a:spcAft>
                <a:spcPts val="300"/>
              </a:spcAft>
              <a:tabLst>
                <a:tab pos="457200" algn="l"/>
              </a:tabLst>
              <a:defRPr/>
            </a:pPr>
            <a:r>
              <a:rPr lang="en-IN" sz="1400" dirty="0" smtClean="0">
                <a:latin typeface="Times New Roman"/>
                <a:ea typeface="Times New Roman"/>
                <a:cs typeface="+mn-cs"/>
              </a:rPr>
              <a:t>	a. The NOI may be difficult to determine in older people who may have an altered mental status or dementia.</a:t>
            </a:r>
          </a:p>
          <a:p>
            <a:pPr marL="457200" indent="-228600">
              <a:spcBef>
                <a:spcPts val="0"/>
              </a:spcBef>
              <a:spcAft>
                <a:spcPts val="300"/>
              </a:spcAft>
              <a:tabLst>
                <a:tab pos="457200" algn="l"/>
              </a:tabLst>
              <a:defRPr/>
            </a:pPr>
            <a:r>
              <a:rPr lang="en-IN" sz="1400" dirty="0" smtClean="0">
                <a:latin typeface="Times New Roman"/>
                <a:ea typeface="Times New Roman"/>
                <a:cs typeface="+mn-cs"/>
              </a:rPr>
              <a:t>	b. You must ask the family member, caregiver, or bystander why he or she called.</a:t>
            </a:r>
          </a:p>
          <a:p>
            <a:pPr marL="457200" indent="-228600">
              <a:spcBef>
                <a:spcPts val="0"/>
              </a:spcBef>
              <a:spcAft>
                <a:spcPts val="300"/>
              </a:spcAft>
              <a:tabLst>
                <a:tab pos="457200" algn="l"/>
              </a:tabLst>
              <a:defRPr/>
            </a:pPr>
            <a:r>
              <a:rPr lang="en-IN" sz="1400" dirty="0" smtClean="0">
                <a:latin typeface="Times New Roman"/>
                <a:ea typeface="Times New Roman"/>
                <a:cs typeface="+mn-cs"/>
              </a:rPr>
              <a:t>	c. Multiple and chronic disease processes may also complicate the determination of the NOI.</a:t>
            </a:r>
          </a:p>
          <a:p>
            <a:pPr marL="457200" indent="-228600">
              <a:spcBef>
                <a:spcPts val="0"/>
              </a:spcBef>
              <a:spcAft>
                <a:spcPts val="300"/>
              </a:spcAft>
              <a:tabLst>
                <a:tab pos="457200" algn="l"/>
              </a:tabLst>
              <a:defRPr/>
            </a:pPr>
            <a:r>
              <a:rPr lang="en-IN" sz="1400" dirty="0" smtClean="0">
                <a:latin typeface="Times New Roman"/>
                <a:ea typeface="Times New Roman"/>
                <a:cs typeface="+mn-cs"/>
              </a:rPr>
              <a:t>	d. Complaints from an older person may be vague.</a:t>
            </a:r>
          </a:p>
          <a:p>
            <a:pPr marL="457200" indent="-228600">
              <a:spcBef>
                <a:spcPts val="0"/>
              </a:spcBef>
              <a:spcAft>
                <a:spcPts val="300"/>
              </a:spcAft>
              <a:tabLst>
                <a:tab pos="457200" algn="l"/>
              </a:tabLst>
              <a:defRPr/>
            </a:pPr>
            <a:r>
              <a:rPr lang="en-IN" sz="1400" dirty="0" smtClean="0">
                <a:latin typeface="Times New Roman"/>
                <a:ea typeface="Times New Roman"/>
                <a:cs typeface="+mn-cs"/>
              </a:rPr>
              <a:t>	e. Chest pain, shortness of breath, and an altered level of consciousness should always be considered serious.</a:t>
            </a:r>
          </a:p>
        </p:txBody>
      </p:sp>
      <p:sp>
        <p:nvSpPr>
          <p:cNvPr id="291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F8487A2-CA49-074E-BCBA-9BB3A8DED500}" type="slidenum">
              <a:rPr lang="en-US" altLang="en-US" sz="1200"/>
              <a:pPr eaLnBrk="1" hangingPunct="1"/>
              <a:t>94</a:t>
            </a:fld>
            <a:endParaRPr lang="en-US" altLang="en-US" sz="1200"/>
          </a:p>
        </p:txBody>
      </p:sp>
    </p:spTree>
    <p:extLst>
      <p:ext uri="{BB962C8B-B14F-4D97-AF65-F5344CB8AC3E}">
        <p14:creationId xmlns:p14="http://schemas.microsoft.com/office/powerpoint/2010/main" val="203008204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a:ln/>
        </p:spPr>
      </p:sp>
      <p:sp>
        <p:nvSpPr>
          <p:cNvPr id="292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ts val="600"/>
              </a:spcBef>
              <a:spcAft>
                <a:spcPts val="600"/>
              </a:spcAft>
            </a:pPr>
            <a:r>
              <a:rPr lang="en-IN" altLang="en-US">
                <a:latin typeface="Times New Roman" charset="0"/>
                <a:ea typeface="MS PGothic" charset="-128"/>
              </a:rPr>
              <a:t>C. Primary assessment</a:t>
            </a:r>
          </a:p>
          <a:p>
            <a:pPr>
              <a:spcBef>
                <a:spcPts val="600"/>
              </a:spcBef>
              <a:spcAft>
                <a:spcPts val="600"/>
              </a:spcAft>
            </a:pPr>
            <a:r>
              <a:rPr lang="en-IN" altLang="en-US">
                <a:latin typeface="Times New Roman" charset="0"/>
                <a:ea typeface="MS PGothic" charset="-128"/>
              </a:rPr>
              <a:t>	1. Address life threats.</a:t>
            </a:r>
          </a:p>
          <a:p>
            <a:pPr>
              <a:spcBef>
                <a:spcPts val="600"/>
              </a:spcBef>
              <a:spcAft>
                <a:spcPts val="600"/>
              </a:spcAft>
            </a:pPr>
            <a:r>
              <a:rPr lang="en-IN" altLang="en-US">
                <a:latin typeface="Times New Roman" charset="0"/>
                <a:ea typeface="MS PGothic" charset="-128"/>
              </a:rPr>
              <a:t>	2. Determine the transport priority of your patient based on his or her condition and maintain a high index of suspicion for serious injuries even with mechanisms of injury that might seem minor in younger patients.</a:t>
            </a:r>
          </a:p>
          <a:p>
            <a:pPr>
              <a:spcBef>
                <a:spcPts val="600"/>
              </a:spcBef>
              <a:spcAft>
                <a:spcPts val="600"/>
              </a:spcAft>
            </a:pPr>
            <a:r>
              <a:rPr lang="en-IN" altLang="en-US">
                <a:latin typeface="Times New Roman" charset="0"/>
                <a:ea typeface="MS PGothic" charset="-128"/>
              </a:rPr>
              <a:t>	3. As you approach the patient, you should be able to tell if the patient is generally in stable or unstable condition.</a:t>
            </a:r>
          </a:p>
          <a:p>
            <a:pPr>
              <a:spcBef>
                <a:spcPts val="600"/>
              </a:spcBef>
              <a:spcAft>
                <a:spcPts val="600"/>
              </a:spcAft>
            </a:pPr>
            <a:r>
              <a:rPr lang="en-IN" altLang="en-US">
                <a:latin typeface="Times New Roman" charset="0"/>
                <a:ea typeface="MS PGothic" charset="-128"/>
              </a:rPr>
              <a:t>		a. Use the AVPU scale to determine the patient’s level of consciousness.</a:t>
            </a:r>
          </a:p>
          <a:p>
            <a:pPr>
              <a:spcBef>
                <a:spcPct val="0"/>
              </a:spcBef>
              <a:spcAft>
                <a:spcPts val="300"/>
              </a:spcAft>
            </a:pPr>
            <a:endParaRPr lang="en-US" altLang="en-US" sz="1100">
              <a:latin typeface="Times New Roman" charset="0"/>
              <a:ea typeface="MS PGothic" charset="-128"/>
            </a:endParaRPr>
          </a:p>
        </p:txBody>
      </p:sp>
      <p:sp>
        <p:nvSpPr>
          <p:cNvPr id="292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10318F7-8665-1041-B65B-BD829FC7B42A}" type="slidenum">
              <a:rPr lang="en-US" altLang="en-US" sz="1200"/>
              <a:pPr eaLnBrk="1" hangingPunct="1"/>
              <a:t>95</a:t>
            </a:fld>
            <a:endParaRPr lang="en-US" altLang="en-US" sz="1200"/>
          </a:p>
        </p:txBody>
      </p:sp>
    </p:spTree>
    <p:extLst>
      <p:ext uri="{BB962C8B-B14F-4D97-AF65-F5344CB8AC3E}">
        <p14:creationId xmlns:p14="http://schemas.microsoft.com/office/powerpoint/2010/main" val="36881400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Slide Image Placeholder 1"/>
          <p:cNvSpPr>
            <a:spLocks noGrp="1" noRot="1" noChangeAspect="1" noTextEdit="1"/>
          </p:cNvSpPr>
          <p:nvPr>
            <p:ph type="sldImg"/>
          </p:nvPr>
        </p:nvSpPr>
        <p:spPr>
          <a:ln/>
        </p:spPr>
      </p:sp>
      <p:sp>
        <p:nvSpPr>
          <p:cNvPr id="293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sz="1400">
                <a:latin typeface="Times New Roman" charset="0"/>
                <a:ea typeface="MS PGothic" charset="-128"/>
              </a:rPr>
              <a:t>4. Airway and breathing</a:t>
            </a:r>
          </a:p>
          <a:p>
            <a:pPr>
              <a:spcBef>
                <a:spcPct val="0"/>
              </a:spcBef>
              <a:spcAft>
                <a:spcPts val="300"/>
              </a:spcAft>
            </a:pPr>
            <a:r>
              <a:rPr lang="en-IN" altLang="en-US" sz="1400">
                <a:latin typeface="Times New Roman" charset="0"/>
                <a:ea typeface="MS PGothic" charset="-128"/>
              </a:rPr>
              <a:t>	a. Anatomic changes that occur as a person ages predispose geriatric patients to airway problems.</a:t>
            </a:r>
          </a:p>
          <a:p>
            <a:pPr>
              <a:spcBef>
                <a:spcPct val="0"/>
              </a:spcBef>
              <a:spcAft>
                <a:spcPts val="300"/>
              </a:spcAft>
            </a:pPr>
            <a:r>
              <a:rPr lang="en-IN" altLang="en-US" sz="1400">
                <a:latin typeface="Times New Roman" charset="0"/>
                <a:ea typeface="MS PGothic" charset="-128"/>
              </a:rPr>
              <a:t>		i. Aging and disease can compromise a patient’s ability to protect his or her airway with loss of a gag reflex and normal swallowing mechanisms.</a:t>
            </a:r>
          </a:p>
          <a:p>
            <a:pPr>
              <a:spcBef>
                <a:spcPct val="0"/>
              </a:spcBef>
              <a:spcAft>
                <a:spcPts val="300"/>
              </a:spcAft>
            </a:pPr>
            <a:r>
              <a:rPr lang="en-IN" altLang="en-US" sz="1400">
                <a:latin typeface="Times New Roman" charset="0"/>
                <a:ea typeface="MS PGothic" charset="-128"/>
              </a:rPr>
              <a:t>		ii. Changes in level of consciousness, dementia, and poststroke weakness or paralysis can cause airway obstruction or aspiration.</a:t>
            </a:r>
          </a:p>
          <a:p>
            <a:pPr>
              <a:spcBef>
                <a:spcPct val="0"/>
              </a:spcBef>
              <a:spcAft>
                <a:spcPts val="300"/>
              </a:spcAft>
            </a:pPr>
            <a:r>
              <a:rPr lang="en-IN" altLang="en-US" sz="1400">
                <a:latin typeface="Times New Roman" charset="0"/>
                <a:ea typeface="MS PGothic" charset="-128"/>
              </a:rPr>
              <a:t>	b. Ensure that the patient’s airway is open and is not obstructed by dentures, vomitus, fluid, or blood.</a:t>
            </a:r>
          </a:p>
          <a:p>
            <a:pPr>
              <a:spcBef>
                <a:spcPct val="0"/>
              </a:spcBef>
              <a:spcAft>
                <a:spcPts val="300"/>
              </a:spcAft>
            </a:pPr>
            <a:r>
              <a:rPr lang="en-IN" altLang="en-US" sz="1400">
                <a:latin typeface="Times New Roman" charset="0"/>
                <a:ea typeface="MS PGothic" charset="-128"/>
              </a:rPr>
              <a:t>	c. Suction may be necessary.</a:t>
            </a:r>
          </a:p>
        </p:txBody>
      </p:sp>
      <p:sp>
        <p:nvSpPr>
          <p:cNvPr id="293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8DD51B0-7D8B-6B42-93E9-853BF1A11151}" type="slidenum">
              <a:rPr lang="en-US" altLang="en-US" sz="1200"/>
              <a:pPr eaLnBrk="1" hangingPunct="1"/>
              <a:t>96</a:t>
            </a:fld>
            <a:endParaRPr lang="en-US" altLang="en-US" sz="1200"/>
          </a:p>
        </p:txBody>
      </p:sp>
    </p:spTree>
    <p:extLst>
      <p:ext uri="{BB962C8B-B14F-4D97-AF65-F5344CB8AC3E}">
        <p14:creationId xmlns:p14="http://schemas.microsoft.com/office/powerpoint/2010/main" val="101921040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Slide Image Placeholder 1"/>
          <p:cNvSpPr>
            <a:spLocks noGrp="1" noRot="1" noChangeAspect="1" noTextEdit="1"/>
          </p:cNvSpPr>
          <p:nvPr>
            <p:ph type="sldImg"/>
          </p:nvPr>
        </p:nvSpPr>
        <p:spPr>
          <a:ln/>
        </p:spPr>
      </p:sp>
      <p:sp>
        <p:nvSpPr>
          <p:cNvPr id="294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a:latin typeface="Times New Roman" charset="0"/>
                <a:ea typeface="MS PGothic" charset="-128"/>
              </a:rPr>
              <a:t>d. Anatomic changes also affect a person’s ability to breathe effectively, including:</a:t>
            </a:r>
          </a:p>
          <a:p>
            <a:pPr>
              <a:spcBef>
                <a:spcPct val="0"/>
              </a:spcBef>
              <a:spcAft>
                <a:spcPts val="300"/>
              </a:spcAft>
            </a:pPr>
            <a:r>
              <a:rPr lang="en-IN" altLang="en-US">
                <a:latin typeface="Times New Roman" charset="0"/>
                <a:ea typeface="MS PGothic" charset="-128"/>
              </a:rPr>
              <a:t>	i. Increased chest wall stiffness</a:t>
            </a:r>
          </a:p>
          <a:p>
            <a:pPr>
              <a:spcBef>
                <a:spcPct val="0"/>
              </a:spcBef>
              <a:spcAft>
                <a:spcPts val="300"/>
              </a:spcAft>
            </a:pPr>
            <a:r>
              <a:rPr lang="en-IN" altLang="en-US">
                <a:latin typeface="Times New Roman" charset="0"/>
                <a:ea typeface="MS PGothic" charset="-128"/>
              </a:rPr>
              <a:t>	ii. Brittle bones</a:t>
            </a:r>
          </a:p>
          <a:p>
            <a:pPr>
              <a:spcBef>
                <a:spcPct val="0"/>
              </a:spcBef>
              <a:spcAft>
                <a:spcPts val="300"/>
              </a:spcAft>
            </a:pPr>
            <a:r>
              <a:rPr lang="en-IN" altLang="en-US">
                <a:latin typeface="Times New Roman" charset="0"/>
                <a:ea typeface="MS PGothic" charset="-128"/>
              </a:rPr>
              <a:t>	iii. Weakening of the airway musculature</a:t>
            </a:r>
          </a:p>
          <a:p>
            <a:pPr>
              <a:spcBef>
                <a:spcPct val="0"/>
              </a:spcBef>
              <a:spcAft>
                <a:spcPts val="300"/>
              </a:spcAft>
            </a:pPr>
            <a:r>
              <a:rPr lang="en-IN" altLang="en-US">
                <a:latin typeface="Times New Roman" charset="0"/>
                <a:ea typeface="MS PGothic" charset="-128"/>
              </a:rPr>
              <a:t>	iv. Decreased muscle mass</a:t>
            </a:r>
          </a:p>
          <a:p>
            <a:pPr>
              <a:spcBef>
                <a:spcPct val="0"/>
              </a:spcBef>
              <a:spcAft>
                <a:spcPts val="300"/>
              </a:spcAft>
            </a:pPr>
            <a:r>
              <a:rPr lang="en-IN" altLang="en-US">
                <a:latin typeface="Times New Roman" charset="0"/>
                <a:ea typeface="MS PGothic" charset="-128"/>
              </a:rPr>
              <a:t>e. Loss of mechanisms that protect the upper airway, such as cough and gag reflexes, cause a decreased ability to clear secretions.</a:t>
            </a:r>
          </a:p>
          <a:p>
            <a:pPr>
              <a:spcBef>
                <a:spcPct val="0"/>
              </a:spcBef>
              <a:spcAft>
                <a:spcPts val="300"/>
              </a:spcAft>
            </a:pPr>
            <a:r>
              <a:rPr lang="en-IN" altLang="en-US">
                <a:latin typeface="Times New Roman" charset="0"/>
                <a:ea typeface="MS PGothic" charset="-128"/>
              </a:rPr>
              <a:t>f. A decrease in the number of cilia that line the bronchial tree results in the inability of the patient to remove material from the lung, which can cause infection.</a:t>
            </a:r>
          </a:p>
          <a:p>
            <a:pPr>
              <a:spcBef>
                <a:spcPct val="0"/>
              </a:spcBef>
              <a:spcAft>
                <a:spcPts val="300"/>
              </a:spcAft>
            </a:pPr>
            <a:r>
              <a:rPr lang="en-IN" altLang="en-US">
                <a:latin typeface="Times New Roman" charset="0"/>
                <a:ea typeface="MS PGothic" charset="-128"/>
              </a:rPr>
              <a:t>g. In some patients, the alveoli are damaged, and a lack of elasticity results in a decreased ability to exchange oxygen and carbon dioxide.</a:t>
            </a:r>
          </a:p>
          <a:p>
            <a:pPr>
              <a:spcBef>
                <a:spcPct val="0"/>
              </a:spcBef>
              <a:spcAft>
                <a:spcPts val="300"/>
              </a:spcAft>
            </a:pPr>
            <a:r>
              <a:rPr lang="en-IN" altLang="en-US">
                <a:latin typeface="Times New Roman" charset="0"/>
                <a:ea typeface="MS PGothic" charset="-128"/>
              </a:rPr>
              <a:t>h. Airway and breathing issues should be treated with oxygen as soon as possible.</a:t>
            </a:r>
          </a:p>
          <a:p>
            <a:pPr>
              <a:spcBef>
                <a:spcPct val="0"/>
              </a:spcBef>
              <a:spcAft>
                <a:spcPts val="300"/>
              </a:spcAft>
            </a:pPr>
            <a:endParaRPr lang="en-US" altLang="en-US">
              <a:latin typeface="Times New Roman" charset="0"/>
              <a:ea typeface="MS PGothic" charset="-128"/>
            </a:endParaRPr>
          </a:p>
          <a:p>
            <a:endParaRPr lang="en-US" altLang="en-US">
              <a:latin typeface="Times New Roman" charset="0"/>
              <a:ea typeface="MS PGothic" charset="-128"/>
            </a:endParaRPr>
          </a:p>
        </p:txBody>
      </p:sp>
      <p:sp>
        <p:nvSpPr>
          <p:cNvPr id="294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0FFBC21-F4AB-A24D-A7CD-4D440A7E377A}" type="slidenum">
              <a:rPr lang="en-US" altLang="en-US" sz="1200"/>
              <a:pPr eaLnBrk="1" hangingPunct="1"/>
              <a:t>97</a:t>
            </a:fld>
            <a:endParaRPr lang="en-US" altLang="en-US" sz="1200"/>
          </a:p>
        </p:txBody>
      </p:sp>
    </p:spTree>
    <p:extLst>
      <p:ext uri="{BB962C8B-B14F-4D97-AF65-F5344CB8AC3E}">
        <p14:creationId xmlns:p14="http://schemas.microsoft.com/office/powerpoint/2010/main" val="15397419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Slide Image Placeholder 1"/>
          <p:cNvSpPr>
            <a:spLocks noGrp="1" noRot="1" noChangeAspect="1" noTextEdit="1"/>
          </p:cNvSpPr>
          <p:nvPr>
            <p:ph type="sldImg"/>
          </p:nvPr>
        </p:nvSpPr>
        <p:spPr>
          <a:ln/>
        </p:spPr>
      </p:sp>
      <p:sp>
        <p:nvSpPr>
          <p:cNvPr id="295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pPr>
              <a:spcBef>
                <a:spcPct val="0"/>
              </a:spcBef>
              <a:spcAft>
                <a:spcPts val="300"/>
              </a:spcAft>
            </a:pPr>
            <a:r>
              <a:rPr lang="en-IN" altLang="en-US" sz="1400">
                <a:latin typeface="Times New Roman" charset="0"/>
                <a:ea typeface="MS PGothic" charset="-128"/>
              </a:rPr>
              <a:t>5. Circulation</a:t>
            </a:r>
          </a:p>
          <a:p>
            <a:pPr>
              <a:spcBef>
                <a:spcPct val="0"/>
              </a:spcBef>
              <a:spcAft>
                <a:spcPts val="300"/>
              </a:spcAft>
            </a:pPr>
            <a:r>
              <a:rPr lang="en-IN" altLang="en-US" sz="1400">
                <a:latin typeface="Times New Roman" charset="0"/>
                <a:ea typeface="MS PGothic" charset="-128"/>
              </a:rPr>
              <a:t>	a. Poor perfusion is a serious issue in an older adult.</a:t>
            </a:r>
          </a:p>
          <a:p>
            <a:pPr>
              <a:spcBef>
                <a:spcPct val="0"/>
              </a:spcBef>
              <a:spcAft>
                <a:spcPts val="300"/>
              </a:spcAft>
            </a:pPr>
            <a:r>
              <a:rPr lang="en-IN" altLang="en-US" sz="1400">
                <a:latin typeface="Times New Roman" charset="0"/>
                <a:ea typeface="MS PGothic" charset="-128"/>
              </a:rPr>
              <a:t>	b. Physiologic changes may negatively affect circulation.</a:t>
            </a:r>
          </a:p>
          <a:p>
            <a:pPr>
              <a:spcBef>
                <a:spcPct val="0"/>
              </a:spcBef>
              <a:spcAft>
                <a:spcPts val="300"/>
              </a:spcAft>
            </a:pPr>
            <a:r>
              <a:rPr lang="en-IN" altLang="en-US" sz="1400">
                <a:latin typeface="Times New Roman" charset="0"/>
                <a:ea typeface="MS PGothic" charset="-128"/>
              </a:rPr>
              <a:t>		i. Less-responsive nerve stimulation may lower the rate and strength of the heart’s contractions.</a:t>
            </a:r>
          </a:p>
          <a:p>
            <a:pPr>
              <a:spcBef>
                <a:spcPct val="0"/>
              </a:spcBef>
              <a:spcAft>
                <a:spcPts val="300"/>
              </a:spcAft>
            </a:pPr>
            <a:r>
              <a:rPr lang="en-IN" altLang="en-US" sz="1400">
                <a:latin typeface="Times New Roman" charset="0"/>
                <a:ea typeface="MS PGothic" charset="-128"/>
              </a:rPr>
              <a:t>		ii. Lower heart rates and weaker and irregular pulses are common in older patients.</a:t>
            </a:r>
          </a:p>
          <a:p>
            <a:pPr>
              <a:spcBef>
                <a:spcPct val="0"/>
              </a:spcBef>
              <a:spcAft>
                <a:spcPts val="300"/>
              </a:spcAft>
            </a:pPr>
            <a:r>
              <a:rPr lang="en-IN" altLang="en-US" sz="1400">
                <a:latin typeface="Times New Roman" charset="0"/>
                <a:ea typeface="MS PGothic" charset="-128"/>
              </a:rPr>
              <a:t>	c. Vascular changes and circulatory compromise might make it difficult to feel a radial pulse in an older patient.</a:t>
            </a:r>
          </a:p>
          <a:p>
            <a:pPr>
              <a:spcBef>
                <a:spcPct val="0"/>
              </a:spcBef>
              <a:spcAft>
                <a:spcPts val="300"/>
              </a:spcAft>
            </a:pPr>
            <a:r>
              <a:rPr lang="en-IN" altLang="en-US" sz="1400">
                <a:latin typeface="Times New Roman" charset="0"/>
                <a:ea typeface="MS PGothic" charset="-128"/>
              </a:rPr>
              <a:t>	d. Circulation problems in older adults should be treated with oxygen as soon as possible.</a:t>
            </a:r>
          </a:p>
          <a:p>
            <a:pPr>
              <a:spcBef>
                <a:spcPct val="0"/>
              </a:spcBef>
              <a:spcAft>
                <a:spcPts val="300"/>
              </a:spcAft>
            </a:pPr>
            <a:r>
              <a:rPr lang="en-IN" altLang="en-US" sz="1400">
                <a:latin typeface="Times New Roman" charset="0"/>
                <a:ea typeface="MS PGothic" charset="-128"/>
              </a:rPr>
              <a:t>	e. Determine if cardiac abnormalities in an older patient indicate an acute emergency or a chronic condition; acute emergencies should be managed rapidly.</a:t>
            </a:r>
          </a:p>
        </p:txBody>
      </p:sp>
      <p:sp>
        <p:nvSpPr>
          <p:cNvPr id="295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35C5B88-49C5-8A45-AE37-720157C8AE75}" type="slidenum">
              <a:rPr lang="en-US" altLang="en-US" sz="1200"/>
              <a:pPr eaLnBrk="1" hangingPunct="1"/>
              <a:t>98</a:t>
            </a:fld>
            <a:endParaRPr lang="en-US" altLang="en-US" sz="1200"/>
          </a:p>
        </p:txBody>
      </p:sp>
    </p:spTree>
    <p:extLst>
      <p:ext uri="{BB962C8B-B14F-4D97-AF65-F5344CB8AC3E}">
        <p14:creationId xmlns:p14="http://schemas.microsoft.com/office/powerpoint/2010/main" val="126546108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cs typeface="+mn-cs"/>
              </a:rPr>
              <a:t>Lecture Outline</a:t>
            </a:r>
          </a:p>
          <a:p>
            <a:pPr>
              <a:defRPr/>
            </a:pPr>
            <a:endParaRPr lang="en-US" dirty="0" smtClean="0">
              <a:cs typeface="+mn-cs"/>
            </a:endParaRPr>
          </a:p>
          <a:p>
            <a:pPr indent="-228600">
              <a:spcBef>
                <a:spcPts val="0"/>
              </a:spcBef>
              <a:spcAft>
                <a:spcPts val="300"/>
              </a:spcAft>
              <a:tabLst>
                <a:tab pos="457200" algn="l"/>
              </a:tabLst>
              <a:defRPr/>
            </a:pPr>
            <a:r>
              <a:rPr lang="en-IN" sz="1400" dirty="0" smtClean="0">
                <a:latin typeface="Times New Roman"/>
                <a:ea typeface="Times New Roman"/>
                <a:cs typeface="+mn-cs"/>
              </a:rPr>
              <a:t>6. Transport decision</a:t>
            </a:r>
          </a:p>
          <a:p>
            <a:pPr marL="457200" indent="-228600">
              <a:spcBef>
                <a:spcPts val="0"/>
              </a:spcBef>
              <a:spcAft>
                <a:spcPts val="300"/>
              </a:spcAft>
              <a:tabLst>
                <a:tab pos="457200" algn="l"/>
              </a:tabLst>
              <a:defRPr/>
            </a:pPr>
            <a:r>
              <a:rPr lang="en-IN" sz="1400" dirty="0" smtClean="0">
                <a:latin typeface="Times New Roman"/>
                <a:ea typeface="Times New Roman"/>
                <a:cs typeface="+mn-cs"/>
              </a:rPr>
              <a:t>	a. Patient assessment is more complicated in an older adult, and multiple problems can exist.</a:t>
            </a:r>
          </a:p>
          <a:p>
            <a:pPr marL="457200" indent="-228600">
              <a:spcBef>
                <a:spcPts val="0"/>
              </a:spcBef>
              <a:spcAft>
                <a:spcPts val="300"/>
              </a:spcAft>
              <a:tabLst>
                <a:tab pos="457200" algn="l"/>
              </a:tabLst>
              <a:defRPr/>
            </a:pPr>
            <a:r>
              <a:rPr lang="en-IN" sz="1400" dirty="0" smtClean="0">
                <a:latin typeface="Times New Roman"/>
                <a:ea typeface="Times New Roman"/>
                <a:cs typeface="+mn-cs"/>
              </a:rPr>
              <a:t>	b. Any complaints that compromise airway, breathing, or circulation should result in transportation of the patient as a priority patient.</a:t>
            </a:r>
          </a:p>
          <a:p>
            <a:pPr marL="457200" indent="-228600">
              <a:spcBef>
                <a:spcPts val="0"/>
              </a:spcBef>
              <a:spcAft>
                <a:spcPts val="300"/>
              </a:spcAft>
              <a:tabLst>
                <a:tab pos="457200" algn="l"/>
              </a:tabLst>
              <a:defRPr/>
            </a:pPr>
            <a:r>
              <a:rPr lang="en-IN" sz="1400" dirty="0" smtClean="0">
                <a:latin typeface="Times New Roman"/>
                <a:ea typeface="Times New Roman"/>
                <a:cs typeface="+mn-cs"/>
              </a:rPr>
              <a:t>	c. Your most important task is to determine conditions that are life threatening, treat them to the best of your ability, and provide transport to priority patients.</a:t>
            </a:r>
          </a:p>
          <a:p>
            <a:pPr>
              <a:defRPr/>
            </a:pPr>
            <a:endParaRPr lang="en-US" dirty="0">
              <a:cs typeface="+mn-cs"/>
            </a:endParaRPr>
          </a:p>
        </p:txBody>
      </p:sp>
      <p:sp>
        <p:nvSpPr>
          <p:cNvPr id="296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9AF42B2-045F-1148-B934-55318B3F656B}" type="slidenum">
              <a:rPr lang="en-US" altLang="en-US" sz="1200"/>
              <a:pPr eaLnBrk="1" hangingPunct="1"/>
              <a:t>99</a:t>
            </a:fld>
            <a:endParaRPr lang="en-US" altLang="en-US" sz="1200"/>
          </a:p>
        </p:txBody>
      </p:sp>
    </p:spTree>
    <p:extLst>
      <p:ext uri="{BB962C8B-B14F-4D97-AF65-F5344CB8AC3E}">
        <p14:creationId xmlns:p14="http://schemas.microsoft.com/office/powerpoint/2010/main" val="20739665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78286_CH33_COPCO"/>
          <p:cNvPicPr>
            <a:picLocks noChangeAspect="1" noChangeArrowheads="1"/>
          </p:cNvPicPr>
          <p:nvPr userDrawn="1"/>
        </p:nvPicPr>
        <p:blipFill>
          <a:blip r:embed="rId2">
            <a:extLst>
              <a:ext uri="{28A0092B-C50C-407E-A947-70E740481C1C}">
                <a14:useLocalDpi xmlns:a14="http://schemas.microsoft.com/office/drawing/2010/main" val="0"/>
              </a:ext>
            </a:extLst>
          </a:blip>
          <a:srcRect l="24152" r="3397"/>
          <a:stretch>
            <a:fillRect/>
          </a:stretch>
        </p:blipFill>
        <p:spPr bwMode="auto">
          <a:xfrm>
            <a:off x="0" y="0"/>
            <a:ext cx="4572000" cy="6858000"/>
          </a:xfrm>
          <a:prstGeom prst="rect">
            <a:avLst/>
          </a:prstGeom>
          <a:noFill/>
          <a:ln w="57150">
            <a:solidFill>
              <a:srgbClr val="F37021"/>
            </a:solidFill>
            <a:miter lim="800000"/>
            <a:headEnd/>
            <a:tailEnd/>
          </a:ln>
          <a:extLst>
            <a:ext uri="{909E8E84-426E-40DD-AFC4-6F175D3DCCD1}">
              <a14:hiddenFill xmlns:a14="http://schemas.microsoft.com/office/drawing/2010/main">
                <a:solidFill>
                  <a:srgbClr val="FFFFFF"/>
                </a:solidFill>
              </a14:hiddenFill>
            </a:ext>
          </a:extLst>
        </p:spPr>
      </p:pic>
      <p:sp>
        <p:nvSpPr>
          <p:cNvPr id="234499" name="Rectangle 3"/>
          <p:cNvSpPr>
            <a:spLocks noGrp="1" noChangeArrowheads="1"/>
          </p:cNvSpPr>
          <p:nvPr>
            <p:ph type="subTitle" idx="1"/>
          </p:nvPr>
        </p:nvSpPr>
        <p:spPr>
          <a:xfrm>
            <a:off x="4343400" y="3657600"/>
            <a:ext cx="4876800" cy="1752600"/>
          </a:xfrm>
          <a:gradFill rotWithShape="0">
            <a:gsLst>
              <a:gs pos="0">
                <a:srgbClr val="66CCFF">
                  <a:alpha val="89999"/>
                </a:srgbClr>
              </a:gs>
              <a:gs pos="100000">
                <a:srgbClr val="0080FF">
                  <a:alpha val="14000"/>
                </a:srgbClr>
              </a:gs>
            </a:gsLst>
            <a:lin ang="2700000" scaled="1"/>
          </a:gradFill>
          <a:ln w="9525">
            <a:noFill/>
          </a:ln>
          <a:extLst>
            <a:ext uri="{91240B29-F687-4F45-9708-019B960494DF}">
              <a14:hiddenLine xmlns:a14="http://schemas.microsoft.com/office/drawing/2010/main" w="9525">
                <a:solidFill>
                  <a:srgbClr val="B3B3B3">
                    <a:alpha val="39999"/>
                  </a:srgbClr>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tIns="137160" bIns="45720"/>
          <a:lstStyle>
            <a:lvl1pPr marL="0" indent="0">
              <a:lnSpc>
                <a:spcPct val="105000"/>
              </a:lnSpc>
              <a:buFontTx/>
              <a:buNone/>
              <a:defRPr sz="3200" b="1">
                <a:solidFill>
                  <a:schemeClr val="bg1"/>
                </a:solidFill>
              </a:defRPr>
            </a:lvl1pPr>
          </a:lstStyle>
          <a:p>
            <a:pPr lvl="0"/>
            <a:r>
              <a:rPr lang="en-US" noProof="0" smtClean="0"/>
              <a:t>Click to edit Master subtitle style</a:t>
            </a:r>
          </a:p>
        </p:txBody>
      </p:sp>
      <p:sp>
        <p:nvSpPr>
          <p:cNvPr id="128003" name="Rectangle 2"/>
          <p:cNvSpPr>
            <a:spLocks noGrp="1" noChangeArrowheads="1"/>
          </p:cNvSpPr>
          <p:nvPr>
            <p:ph type="ctrTitle"/>
          </p:nvPr>
        </p:nvSpPr>
        <p:spPr>
          <a:xfrm>
            <a:off x="4572000" y="2362200"/>
            <a:ext cx="4343400" cy="990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8600" anchor="t"/>
          <a:lstStyle>
            <a:lvl1pPr algn="l">
              <a:defRPr>
                <a:effectLst>
                  <a:outerShdw blurRad="38100" dist="38100" dir="2700000" algn="tl">
                    <a:srgbClr val="DDDDDD"/>
                  </a:outerShdw>
                </a:effectLst>
              </a:defRPr>
            </a:lvl1pPr>
          </a:lstStyle>
          <a:p>
            <a:pPr lvl="0"/>
            <a:r>
              <a:rPr lang="en-US" noProof="0" smtClean="0"/>
              <a:t>Click to edit Master title style</a:t>
            </a:r>
          </a:p>
        </p:txBody>
      </p:sp>
    </p:spTree>
    <p:extLst>
      <p:ext uri="{BB962C8B-B14F-4D97-AF65-F5344CB8AC3E}">
        <p14:creationId xmlns:p14="http://schemas.microsoft.com/office/powerpoint/2010/main" val="1187798531"/>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826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6019800"/>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685800" y="228600"/>
            <a:ext cx="56769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35741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4148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effectLst/>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82104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541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2439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5971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6000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31580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17542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447800"/>
            <a:ext cx="77724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228600" tIns="182880" rIns="91440" bIns="9144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2"/>
          <p:cNvSpPr>
            <a:spLocks noGrp="1" noChangeArrowheads="1"/>
          </p:cNvSpPr>
          <p:nvPr>
            <p:ph type="title"/>
          </p:nvPr>
        </p:nvSpPr>
        <p:spPr bwMode="auto">
          <a:xfrm>
            <a:off x="685800" y="228600"/>
            <a:ext cx="7772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16"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iming>
    <p:tnLst>
      <p:par>
        <p:cTn id="1" dur="indefinite" restart="never" nodeType="tmRoot"/>
      </p:par>
    </p:tnLst>
  </p:timing>
  <p:hf sldNum="0" hdr="0" dt="0"/>
  <p:txStyles>
    <p:titleStyle>
      <a:lvl1pPr algn="ctr" rtl="0" eaLnBrk="0" fontAlgn="base" hangingPunct="0">
        <a:lnSpc>
          <a:spcPct val="90000"/>
        </a:lnSpc>
        <a:spcBef>
          <a:spcPct val="0"/>
        </a:spcBef>
        <a:spcAft>
          <a:spcPct val="0"/>
        </a:spcAft>
        <a:defRPr sz="4000" b="1">
          <a:solidFill>
            <a:srgbClr val="F37021"/>
          </a:solidFill>
          <a:latin typeface="+mj-lt"/>
          <a:ea typeface="+mj-ea"/>
          <a:cs typeface="+mj-cs"/>
        </a:defRPr>
      </a:lvl1pPr>
      <a:lvl2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2pPr>
      <a:lvl3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3pPr>
      <a:lvl4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4pPr>
      <a:lvl5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5pPr>
      <a:lvl6pPr marL="4572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6pPr>
      <a:lvl7pPr marL="9144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7pPr>
      <a:lvl8pPr marL="13716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8pPr>
      <a:lvl9pPr marL="18288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9pPr>
    </p:titleStyle>
    <p:bodyStyle>
      <a:lvl1pPr marL="342900" indent="-342900" algn="l" rtl="0" eaLnBrk="0" fontAlgn="base" hangingPunct="0">
        <a:spcBef>
          <a:spcPct val="50000"/>
        </a:spcBef>
        <a:spcAft>
          <a:spcPct val="0"/>
        </a:spcAft>
        <a:buClr>
          <a:schemeClr val="bg1"/>
        </a:buClr>
        <a:buChar char="•"/>
        <a:defRPr sz="2800">
          <a:solidFill>
            <a:schemeClr val="bg1"/>
          </a:solidFill>
          <a:latin typeface="+mn-lt"/>
          <a:ea typeface="+mn-ea"/>
          <a:cs typeface="+mn-cs"/>
        </a:defRPr>
      </a:lvl1pPr>
      <a:lvl2pPr marL="800100" indent="-342900" algn="l" rtl="0" eaLnBrk="0" fontAlgn="base" hangingPunct="0">
        <a:spcBef>
          <a:spcPct val="25000"/>
        </a:spcBef>
        <a:spcAft>
          <a:spcPct val="0"/>
        </a:spcAft>
        <a:buClr>
          <a:schemeClr val="bg1"/>
        </a:buClr>
        <a:buChar char="–"/>
        <a:defRPr sz="2400">
          <a:solidFill>
            <a:schemeClr val="bg1"/>
          </a:solidFill>
          <a:latin typeface="+mn-lt"/>
          <a:ea typeface="+mn-ea"/>
          <a:cs typeface="+mn-cs"/>
        </a:defRPr>
      </a:lvl2pPr>
      <a:lvl3pPr marL="1143000" indent="-228600" algn="l" rtl="0" eaLnBrk="0" fontAlgn="base" hangingPunct="0">
        <a:spcBef>
          <a:spcPct val="25000"/>
        </a:spcBef>
        <a:spcAft>
          <a:spcPct val="0"/>
        </a:spcAft>
        <a:buClr>
          <a:schemeClr val="bg1"/>
        </a:buClr>
        <a:buChar char="•"/>
        <a:defRPr sz="2200">
          <a:solidFill>
            <a:schemeClr val="bg1"/>
          </a:solidFill>
          <a:latin typeface="+mn-lt"/>
          <a:ea typeface="+mn-ea"/>
          <a:cs typeface="+mn-cs"/>
        </a:defRPr>
      </a:lvl3pPr>
      <a:lvl4pPr marL="1600200" indent="-228600" algn="l" rtl="0" eaLnBrk="0" fontAlgn="base" hangingPunct="0">
        <a:spcBef>
          <a:spcPct val="25000"/>
        </a:spcBef>
        <a:spcAft>
          <a:spcPct val="0"/>
        </a:spcAft>
        <a:buChar char="–"/>
        <a:defRPr sz="2000">
          <a:solidFill>
            <a:schemeClr val="bg1"/>
          </a:solidFill>
          <a:latin typeface="+mn-lt"/>
          <a:ea typeface="+mn-ea"/>
          <a:cs typeface="+mn-cs"/>
        </a:defRPr>
      </a:lvl4pPr>
      <a:lvl5pPr marL="2057400" indent="-228600" algn="l" rtl="0" eaLnBrk="0" fontAlgn="base" hangingPunct="0">
        <a:spcBef>
          <a:spcPct val="25000"/>
        </a:spcBef>
        <a:spcAft>
          <a:spcPct val="0"/>
        </a:spcAft>
        <a:buChar char="»"/>
        <a:defRPr sz="2000">
          <a:solidFill>
            <a:schemeClr val="bg1"/>
          </a:solidFill>
          <a:latin typeface="+mn-lt"/>
          <a:ea typeface="+mn-ea"/>
          <a:cs typeface="+mn-cs"/>
        </a:defRPr>
      </a:lvl5pPr>
      <a:lvl6pPr marL="2514600" indent="-228600" algn="l" rtl="0" eaLnBrk="0" fontAlgn="base" hangingPunct="0">
        <a:spcBef>
          <a:spcPct val="25000"/>
        </a:spcBef>
        <a:spcAft>
          <a:spcPct val="0"/>
        </a:spcAft>
        <a:buChar char="»"/>
        <a:defRPr sz="2000">
          <a:solidFill>
            <a:schemeClr val="tx1"/>
          </a:solidFill>
          <a:latin typeface="+mn-lt"/>
          <a:ea typeface="+mn-ea"/>
          <a:cs typeface="+mn-cs"/>
        </a:defRPr>
      </a:lvl6pPr>
      <a:lvl7pPr marL="2971800" indent="-228600" algn="l" rtl="0" eaLnBrk="0" fontAlgn="base" hangingPunct="0">
        <a:spcBef>
          <a:spcPct val="25000"/>
        </a:spcBef>
        <a:spcAft>
          <a:spcPct val="0"/>
        </a:spcAft>
        <a:buChar char="»"/>
        <a:defRPr sz="2000">
          <a:solidFill>
            <a:schemeClr val="tx1"/>
          </a:solidFill>
          <a:latin typeface="+mn-lt"/>
          <a:ea typeface="+mn-ea"/>
          <a:cs typeface="+mn-cs"/>
        </a:defRPr>
      </a:lvl7pPr>
      <a:lvl8pPr marL="3429000" indent="-228600" algn="l" rtl="0" eaLnBrk="0" fontAlgn="base" hangingPunct="0">
        <a:spcBef>
          <a:spcPct val="25000"/>
        </a:spcBef>
        <a:spcAft>
          <a:spcPct val="0"/>
        </a:spcAft>
        <a:buChar char="»"/>
        <a:defRPr sz="2000">
          <a:solidFill>
            <a:schemeClr val="tx1"/>
          </a:solidFill>
          <a:latin typeface="+mn-lt"/>
          <a:ea typeface="+mn-ea"/>
          <a:cs typeface="+mn-cs"/>
        </a:defRPr>
      </a:lvl8pPr>
      <a:lvl9pPr marL="3886200" indent="-228600" algn="l" rtl="0" eaLnBrk="0" fontAlgn="base" hangingPunct="0">
        <a:spcBef>
          <a:spcPct val="25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7"/>
          <p:cNvSpPr txBox="1">
            <a:spLocks noChangeArrowheads="1"/>
          </p:cNvSpPr>
          <p:nvPr/>
        </p:nvSpPr>
        <p:spPr bwMode="auto">
          <a:xfrm>
            <a:off x="0" y="3352800"/>
            <a:ext cx="9144000" cy="1981200"/>
          </a:xfrm>
          <a:prstGeom prst="rect">
            <a:avLst/>
          </a:prstGeom>
          <a:gradFill>
            <a:gsLst>
              <a:gs pos="0">
                <a:srgbClr val="66CCFF">
                  <a:alpha val="89998"/>
                </a:srgbClr>
              </a:gs>
              <a:gs pos="100000">
                <a:srgbClr val="0080FF">
                  <a:alpha val="14000"/>
                </a:srgbClr>
              </a:gs>
            </a:gsLst>
          </a:gradFill>
          <a:ln w="19050">
            <a:noFill/>
            <a:miter lim="800000"/>
            <a:headEnd/>
            <a:tailEnd/>
          </a:ln>
          <a:extLst>
            <a:ext uri="{91240B29-F687-4F45-9708-019B960494DF}">
              <a14:hiddenLine xmlns:a14="http://schemas.microsoft.com/office/drawing/2010/main" w="9525">
                <a:solidFill>
                  <a:srgbClr val="B3B3B3">
                    <a:alpha val="39999"/>
                  </a:srgbClr>
                </a:solidFill>
                <a:miter lim="800000"/>
                <a:headEnd/>
                <a:tailEnd/>
              </a14:hiddenLine>
            </a:ext>
          </a:extLst>
        </p:spPr>
        <p:txBody>
          <a:bodyPr lIns="228600" tIns="182880" bIns="91440" anchor="b"/>
          <a:lstStyle>
            <a:lvl1pPr marL="0" indent="0" algn="l" rtl="0" eaLnBrk="0" fontAlgn="base" hangingPunct="0">
              <a:spcBef>
                <a:spcPct val="50000"/>
              </a:spcBef>
              <a:spcAft>
                <a:spcPct val="0"/>
              </a:spcAft>
              <a:buClr>
                <a:schemeClr val="bg1"/>
              </a:buClr>
              <a:buNone/>
              <a:defRPr sz="2000">
                <a:solidFill>
                  <a:schemeClr val="bg1"/>
                </a:solidFill>
                <a:latin typeface="+mn-lt"/>
                <a:ea typeface="+mn-ea"/>
                <a:cs typeface="ヒラギノ角ゴ Pro W3" charset="0"/>
              </a:defRPr>
            </a:lvl1pPr>
            <a:lvl2pPr marL="457200" indent="0" algn="l" rtl="0" eaLnBrk="0" fontAlgn="base" hangingPunct="0">
              <a:spcBef>
                <a:spcPct val="25000"/>
              </a:spcBef>
              <a:spcAft>
                <a:spcPct val="0"/>
              </a:spcAft>
              <a:buClr>
                <a:schemeClr val="bg1"/>
              </a:buClr>
              <a:buNone/>
              <a:defRPr sz="1800">
                <a:solidFill>
                  <a:schemeClr val="bg1"/>
                </a:solidFill>
                <a:latin typeface="+mn-lt"/>
                <a:ea typeface="+mn-ea"/>
                <a:cs typeface="ヒラギノ角ゴ Pro W3" charset="0"/>
              </a:defRPr>
            </a:lvl2pPr>
            <a:lvl3pPr marL="914400" indent="0" algn="l" rtl="0" eaLnBrk="0" fontAlgn="base" hangingPunct="0">
              <a:spcBef>
                <a:spcPct val="25000"/>
              </a:spcBef>
              <a:spcAft>
                <a:spcPct val="0"/>
              </a:spcAft>
              <a:buClr>
                <a:schemeClr val="bg1"/>
              </a:buClr>
              <a:buNone/>
              <a:defRPr sz="1600">
                <a:solidFill>
                  <a:schemeClr val="bg1"/>
                </a:solidFill>
                <a:latin typeface="+mn-lt"/>
                <a:ea typeface="+mn-ea"/>
                <a:cs typeface="ヒラギノ角ゴ Pro W3" charset="0"/>
              </a:defRPr>
            </a:lvl3pPr>
            <a:lvl4pPr marL="1371600" indent="0" algn="l" rtl="0" eaLnBrk="0" fontAlgn="base" hangingPunct="0">
              <a:spcBef>
                <a:spcPct val="25000"/>
              </a:spcBef>
              <a:spcAft>
                <a:spcPct val="0"/>
              </a:spcAft>
              <a:buClr>
                <a:schemeClr val="bg1"/>
              </a:buClr>
              <a:buNone/>
              <a:defRPr sz="1400">
                <a:solidFill>
                  <a:schemeClr val="bg1"/>
                </a:solidFill>
                <a:latin typeface="+mn-lt"/>
                <a:ea typeface="+mn-ea"/>
                <a:cs typeface="ヒラギノ角ゴ Pro W3" charset="0"/>
              </a:defRPr>
            </a:lvl4pPr>
            <a:lvl5pPr marL="1828800" indent="0" algn="l" rtl="0" eaLnBrk="0" fontAlgn="base" hangingPunct="0">
              <a:spcBef>
                <a:spcPct val="25000"/>
              </a:spcBef>
              <a:spcAft>
                <a:spcPct val="0"/>
              </a:spcAft>
              <a:buClr>
                <a:schemeClr val="bg1"/>
              </a:buClr>
              <a:buNone/>
              <a:defRPr sz="1400">
                <a:solidFill>
                  <a:schemeClr val="bg1"/>
                </a:solidFill>
                <a:latin typeface="+mn-lt"/>
                <a:ea typeface="+mn-ea"/>
                <a:cs typeface="ヒラギノ角ゴ Pro W3" charset="0"/>
              </a:defRPr>
            </a:lvl5pPr>
            <a:lvl6pPr marL="2286000" indent="0" algn="l" rtl="0" eaLnBrk="0" fontAlgn="base" hangingPunct="0">
              <a:spcBef>
                <a:spcPct val="25000"/>
              </a:spcBef>
              <a:spcAft>
                <a:spcPct val="0"/>
              </a:spcAft>
              <a:buNone/>
              <a:defRPr sz="1400">
                <a:solidFill>
                  <a:schemeClr val="tx1"/>
                </a:solidFill>
                <a:latin typeface="+mn-lt"/>
                <a:ea typeface="+mn-ea"/>
              </a:defRPr>
            </a:lvl6pPr>
            <a:lvl7pPr marL="2743200" indent="0" algn="l" rtl="0" eaLnBrk="0" fontAlgn="base" hangingPunct="0">
              <a:spcBef>
                <a:spcPct val="25000"/>
              </a:spcBef>
              <a:spcAft>
                <a:spcPct val="0"/>
              </a:spcAft>
              <a:buNone/>
              <a:defRPr sz="1400">
                <a:solidFill>
                  <a:schemeClr val="tx1"/>
                </a:solidFill>
                <a:latin typeface="+mn-lt"/>
                <a:ea typeface="+mn-ea"/>
              </a:defRPr>
            </a:lvl7pPr>
            <a:lvl8pPr marL="3200400" indent="0" algn="l" rtl="0" eaLnBrk="0" fontAlgn="base" hangingPunct="0">
              <a:spcBef>
                <a:spcPct val="25000"/>
              </a:spcBef>
              <a:spcAft>
                <a:spcPct val="0"/>
              </a:spcAft>
              <a:buNone/>
              <a:defRPr sz="1400">
                <a:solidFill>
                  <a:schemeClr val="tx1"/>
                </a:solidFill>
                <a:latin typeface="+mn-lt"/>
                <a:ea typeface="+mn-ea"/>
              </a:defRPr>
            </a:lvl8pPr>
            <a:lvl9pPr marL="3657600" indent="0" algn="l" rtl="0" eaLnBrk="0" fontAlgn="base" hangingPunct="0">
              <a:spcBef>
                <a:spcPct val="25000"/>
              </a:spcBef>
              <a:spcAft>
                <a:spcPct val="0"/>
              </a:spcAft>
              <a:buNone/>
              <a:defRPr sz="1400">
                <a:solidFill>
                  <a:schemeClr val="tx1"/>
                </a:solidFill>
                <a:latin typeface="+mn-lt"/>
                <a:ea typeface="+mn-ea"/>
              </a:defRPr>
            </a:lvl9pPr>
          </a:lstStyle>
          <a:p>
            <a:pPr>
              <a:defRPr/>
            </a:pPr>
            <a:endParaRPr lang="en-US" sz="100" kern="0" dirty="0" smtClean="0">
              <a:latin typeface="+mj-lt"/>
            </a:endParaRPr>
          </a:p>
          <a:p>
            <a:pPr algn="ctr">
              <a:lnSpc>
                <a:spcPct val="105000"/>
              </a:lnSpc>
              <a:spcBef>
                <a:spcPts val="2500"/>
              </a:spcBef>
              <a:buClr>
                <a:srgbClr val="F37021"/>
              </a:buClr>
              <a:defRPr/>
            </a:pPr>
            <a:r>
              <a:rPr lang="en-US" sz="4000" b="1" dirty="0">
                <a:latin typeface="+mj-lt"/>
                <a:cs typeface="+mn-cs"/>
              </a:rPr>
              <a:t>Chapter </a:t>
            </a:r>
            <a:r>
              <a:rPr lang="en-US" sz="4000" b="1" dirty="0" smtClean="0">
                <a:latin typeface="+mj-lt"/>
                <a:cs typeface="+mn-cs"/>
              </a:rPr>
              <a:t>35</a:t>
            </a:r>
            <a:endParaRPr lang="en-US" altLang="en-US" sz="4000" b="1" dirty="0">
              <a:latin typeface="+mj-lt"/>
              <a:cs typeface="+mn-cs"/>
            </a:endParaRPr>
          </a:p>
          <a:p>
            <a:pPr algn="ctr">
              <a:lnSpc>
                <a:spcPct val="105000"/>
              </a:lnSpc>
              <a:spcBef>
                <a:spcPts val="200"/>
              </a:spcBef>
              <a:buClr>
                <a:srgbClr val="F37021"/>
              </a:buClr>
              <a:defRPr/>
            </a:pPr>
            <a:r>
              <a:rPr lang="en-US" sz="3200" b="1" dirty="0"/>
              <a:t>Geriatric Emergencies</a:t>
            </a:r>
            <a:endParaRPr lang="en-US" altLang="en-US" sz="3200" b="1" dirty="0" smtClean="0">
              <a:cs typeface="+mn-cs"/>
            </a:endParaRPr>
          </a:p>
          <a:p>
            <a:pPr algn="ctr">
              <a:lnSpc>
                <a:spcPct val="105000"/>
              </a:lnSpc>
              <a:spcBef>
                <a:spcPts val="200"/>
              </a:spcBef>
              <a:buClr>
                <a:srgbClr val="F37021"/>
              </a:buClr>
              <a:defRPr/>
            </a:pPr>
            <a:endParaRPr lang="en-US" altLang="en-US" sz="1800" b="1" dirty="0">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nSpc>
                <a:spcPct val="85000"/>
              </a:lnSpc>
            </a:pPr>
            <a:r>
              <a:rPr lang="en-US" altLang="en-US"/>
              <a:t>Generational Considerations </a:t>
            </a:r>
            <a:br>
              <a:rPr lang="en-US" altLang="en-US"/>
            </a:br>
            <a:r>
              <a:rPr lang="en-US" altLang="en-US" sz="2800" b="0"/>
              <a:t>(1 of 2)</a:t>
            </a:r>
          </a:p>
        </p:txBody>
      </p:sp>
      <p:sp>
        <p:nvSpPr>
          <p:cNvPr id="12291" name="Content Placeholder 2"/>
          <p:cNvSpPr>
            <a:spLocks noGrp="1"/>
          </p:cNvSpPr>
          <p:nvPr>
            <p:ph type="body" idx="1"/>
          </p:nvPr>
        </p:nvSpPr>
        <p:spPr/>
        <p:txBody>
          <a:bodyPr rIns="228600"/>
          <a:lstStyle/>
          <a:p>
            <a:pPr>
              <a:spcBef>
                <a:spcPct val="35000"/>
              </a:spcBef>
            </a:pPr>
            <a:r>
              <a:rPr lang="en-US" altLang="en-US"/>
              <a:t>It is important to understand and appreciate how the life of an older person might differ from yours.</a:t>
            </a:r>
          </a:p>
          <a:p>
            <a:pPr>
              <a:spcBef>
                <a:spcPct val="35000"/>
              </a:spcBef>
            </a:pPr>
            <a:r>
              <a:rPr lang="en-US" altLang="en-US"/>
              <a:t>It takes time and patience to interact with an older person.</a:t>
            </a:r>
          </a:p>
          <a:p>
            <a:pPr lvl="1">
              <a:spcBef>
                <a:spcPct val="35000"/>
              </a:spcBef>
            </a:pPr>
            <a:r>
              <a:rPr lang="en-US" altLang="en-US"/>
              <a:t>Treat the patient with respect.</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a:lnSpc>
                <a:spcPct val="85000"/>
              </a:lnSpc>
            </a:pPr>
            <a:r>
              <a:rPr lang="en-US" altLang="en-US"/>
              <a:t>Primary Assessment </a:t>
            </a:r>
            <a:r>
              <a:rPr lang="en-US" altLang="en-US" sz="2800" b="0"/>
              <a:t>(6 of 6)</a:t>
            </a:r>
          </a:p>
        </p:txBody>
      </p:sp>
      <p:sp>
        <p:nvSpPr>
          <p:cNvPr id="104451" name="Rectangle 3"/>
          <p:cNvSpPr>
            <a:spLocks noGrp="1" noChangeArrowheads="1"/>
          </p:cNvSpPr>
          <p:nvPr>
            <p:ph type="body" idx="1"/>
          </p:nvPr>
        </p:nvSpPr>
        <p:spPr/>
        <p:txBody>
          <a:bodyPr rIns="228600"/>
          <a:lstStyle/>
          <a:p>
            <a:pPr>
              <a:spcBef>
                <a:spcPct val="35000"/>
              </a:spcBef>
            </a:pPr>
            <a:r>
              <a:rPr lang="en-US" altLang="en-US"/>
              <a:t>Priority patients are those who have:</a:t>
            </a:r>
          </a:p>
          <a:p>
            <a:pPr lvl="1">
              <a:spcBef>
                <a:spcPct val="35000"/>
              </a:spcBef>
            </a:pPr>
            <a:r>
              <a:rPr lang="en-US" altLang="en-US"/>
              <a:t>Poor general impression</a:t>
            </a:r>
          </a:p>
          <a:p>
            <a:pPr lvl="1">
              <a:spcBef>
                <a:spcPct val="35000"/>
              </a:spcBef>
            </a:pPr>
            <a:r>
              <a:rPr lang="en-US" altLang="en-US"/>
              <a:t>Airway or breathing problems</a:t>
            </a:r>
          </a:p>
          <a:p>
            <a:pPr lvl="1">
              <a:spcBef>
                <a:spcPct val="35000"/>
              </a:spcBef>
            </a:pPr>
            <a:r>
              <a:rPr lang="en-US" altLang="en-US"/>
              <a:t>Acute altered level of consciousness</a:t>
            </a:r>
          </a:p>
          <a:p>
            <a:pPr lvl="1">
              <a:spcBef>
                <a:spcPct val="35000"/>
              </a:spcBef>
            </a:pPr>
            <a:r>
              <a:rPr lang="en-US" altLang="en-US"/>
              <a:t>Shock</a:t>
            </a:r>
          </a:p>
          <a:p>
            <a:pPr lvl="1">
              <a:spcBef>
                <a:spcPct val="35000"/>
              </a:spcBef>
            </a:pPr>
            <a:r>
              <a:rPr lang="en-US" altLang="en-US"/>
              <a:t>Severe pain</a:t>
            </a:r>
          </a:p>
          <a:p>
            <a:pPr lvl="1">
              <a:spcBef>
                <a:spcPct val="35000"/>
              </a:spcBef>
            </a:pPr>
            <a:r>
              <a:rPr lang="en-US" altLang="en-US"/>
              <a:t>Uncontrolled bleeding</a:t>
            </a:r>
          </a:p>
          <a:p>
            <a:pPr>
              <a:spcBef>
                <a:spcPct val="35000"/>
              </a:spcBef>
            </a:pPr>
            <a:r>
              <a:rPr lang="en-US" altLang="en-US"/>
              <a:t>Older people will easily decompensate. </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pPr>
              <a:lnSpc>
                <a:spcPct val="85000"/>
              </a:lnSpc>
            </a:pPr>
            <a:r>
              <a:rPr lang="en-US" altLang="en-US"/>
              <a:t>History Taking </a:t>
            </a:r>
            <a:r>
              <a:rPr lang="en-US" altLang="en-US" sz="2800" b="0"/>
              <a:t>(1 of 2)</a:t>
            </a:r>
          </a:p>
        </p:txBody>
      </p:sp>
      <p:sp>
        <p:nvSpPr>
          <p:cNvPr id="105475" name="Content Placeholder 2"/>
          <p:cNvSpPr>
            <a:spLocks noGrp="1"/>
          </p:cNvSpPr>
          <p:nvPr>
            <p:ph type="body" idx="1"/>
          </p:nvPr>
        </p:nvSpPr>
        <p:spPr/>
        <p:txBody>
          <a:bodyPr rIns="228600"/>
          <a:lstStyle/>
          <a:p>
            <a:pPr>
              <a:spcBef>
                <a:spcPct val="35000"/>
              </a:spcBef>
            </a:pPr>
            <a:r>
              <a:rPr lang="en-US" altLang="en-US"/>
              <a:t>Investigate the chief complaint.</a:t>
            </a:r>
          </a:p>
          <a:p>
            <a:pPr lvl="1">
              <a:spcBef>
                <a:spcPct val="35000"/>
              </a:spcBef>
            </a:pPr>
            <a:r>
              <a:rPr lang="en-US" altLang="en-US"/>
              <a:t>Find and account for all medications.</a:t>
            </a:r>
          </a:p>
          <a:p>
            <a:pPr lvl="1">
              <a:spcBef>
                <a:spcPct val="35000"/>
              </a:spcBef>
            </a:pPr>
            <a:r>
              <a:rPr lang="en-US" altLang="en-US"/>
              <a:t>Obtain a thorough patient history.</a:t>
            </a:r>
          </a:p>
          <a:p>
            <a:pPr lvl="1">
              <a:spcBef>
                <a:spcPct val="35000"/>
              </a:spcBef>
            </a:pPr>
            <a:r>
              <a:rPr lang="en-US" altLang="en-US"/>
              <a:t>Determine early whether the altered LOC is acute or chronic.</a:t>
            </a:r>
          </a:p>
          <a:p>
            <a:pPr lvl="1">
              <a:spcBef>
                <a:spcPct val="35000"/>
              </a:spcBef>
            </a:pPr>
            <a:r>
              <a:rPr lang="en-US" altLang="en-US"/>
              <a:t>Multiple disease processes and multiple and/or vague complaints can make assessment complicated.</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a:lnSpc>
                <a:spcPct val="85000"/>
              </a:lnSpc>
            </a:pPr>
            <a:r>
              <a:rPr lang="en-US" altLang="en-US"/>
              <a:t>History Taking </a:t>
            </a:r>
            <a:r>
              <a:rPr lang="en-US" altLang="en-US" sz="2800" b="0"/>
              <a:t>(2 of 2)</a:t>
            </a:r>
          </a:p>
        </p:txBody>
      </p:sp>
      <p:sp>
        <p:nvSpPr>
          <p:cNvPr id="106499" name="Rectangle 3"/>
          <p:cNvSpPr>
            <a:spLocks noGrp="1" noChangeArrowheads="1"/>
          </p:cNvSpPr>
          <p:nvPr>
            <p:ph type="body" idx="1"/>
          </p:nvPr>
        </p:nvSpPr>
        <p:spPr/>
        <p:txBody>
          <a:bodyPr rIns="228600"/>
          <a:lstStyle/>
          <a:p>
            <a:pPr>
              <a:spcBef>
                <a:spcPct val="35000"/>
              </a:spcBef>
            </a:pPr>
            <a:r>
              <a:rPr lang="en-US" altLang="en-US"/>
              <a:t>Collect a SAMPLE history.</a:t>
            </a:r>
          </a:p>
          <a:p>
            <a:pPr lvl="1">
              <a:spcBef>
                <a:spcPct val="35000"/>
              </a:spcBef>
            </a:pPr>
            <a:r>
              <a:rPr lang="en-US" altLang="en-US"/>
              <a:t>You may have to rely on a relative or caregiver to help you.</a:t>
            </a:r>
          </a:p>
          <a:p>
            <a:pPr lvl="1">
              <a:spcBef>
                <a:spcPct val="35000"/>
              </a:spcBef>
            </a:pPr>
            <a:r>
              <a:rPr lang="en-US" altLang="en-US"/>
              <a:t>List the patient’s medications or take the medications with you to the hospital. </a:t>
            </a:r>
          </a:p>
          <a:p>
            <a:pPr lvl="1">
              <a:spcBef>
                <a:spcPct val="35000"/>
              </a:spcBef>
            </a:pPr>
            <a:r>
              <a:rPr lang="en-US" altLang="en-US"/>
              <a:t>The last meal is particularly important in patients with diabetes.</a:t>
            </a:r>
          </a:p>
          <a:p>
            <a:pPr lvl="1">
              <a:spcBef>
                <a:spcPct val="35000"/>
              </a:spcBef>
            </a:pPr>
            <a:r>
              <a:rPr lang="en-US" altLang="en-US"/>
              <a:t>Transport to a facility that knows the patient</a:t>
            </a:r>
            <a:r>
              <a:rPr lang="ja-JP" altLang="en-US"/>
              <a:t>’</a:t>
            </a:r>
            <a:r>
              <a:rPr lang="en-US" altLang="ja-JP"/>
              <a:t>s medical history if possible.</a:t>
            </a:r>
            <a:endParaRPr lang="en-US" alt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pPr>
              <a:lnSpc>
                <a:spcPct val="85000"/>
              </a:lnSpc>
            </a:pPr>
            <a:r>
              <a:rPr lang="en-US" altLang="en-US"/>
              <a:t>Secondary Assessment </a:t>
            </a:r>
            <a:r>
              <a:rPr lang="en-US" altLang="en-US" sz="2800" b="0"/>
              <a:t>(1 of 3)</a:t>
            </a:r>
          </a:p>
        </p:txBody>
      </p:sp>
      <p:sp>
        <p:nvSpPr>
          <p:cNvPr id="107523" name="Content Placeholder 2"/>
          <p:cNvSpPr>
            <a:spLocks noGrp="1"/>
          </p:cNvSpPr>
          <p:nvPr>
            <p:ph type="body" idx="1"/>
          </p:nvPr>
        </p:nvSpPr>
        <p:spPr/>
        <p:txBody>
          <a:bodyPr rIns="228600"/>
          <a:lstStyle/>
          <a:p>
            <a:pPr>
              <a:spcBef>
                <a:spcPct val="35000"/>
              </a:spcBef>
            </a:pPr>
            <a:r>
              <a:rPr lang="en-US" altLang="en-US"/>
              <a:t>May be performed on scene, en route to the emergency department, or not at all</a:t>
            </a:r>
          </a:p>
          <a:p>
            <a:pPr>
              <a:spcBef>
                <a:spcPct val="35000"/>
              </a:spcBef>
            </a:pPr>
            <a:r>
              <a:rPr lang="en-US" altLang="en-US"/>
              <a:t>Physical examinations</a:t>
            </a:r>
          </a:p>
          <a:p>
            <a:pPr lvl="1">
              <a:spcBef>
                <a:spcPct val="35000"/>
              </a:spcBef>
            </a:pPr>
            <a:r>
              <a:rPr lang="en-US" altLang="en-US"/>
              <a:t>An older patient may not be comfortable with being exposed.</a:t>
            </a:r>
          </a:p>
          <a:p>
            <a:pPr lvl="1">
              <a:spcBef>
                <a:spcPct val="35000"/>
              </a:spcBef>
            </a:pPr>
            <a:r>
              <a:rPr lang="en-US" altLang="en-US"/>
              <a:t>Protect his or her modesty.</a:t>
            </a:r>
          </a:p>
          <a:p>
            <a:pPr lvl="1">
              <a:spcBef>
                <a:spcPct val="35000"/>
              </a:spcBef>
            </a:pPr>
            <a:r>
              <a:rPr lang="en-US" altLang="en-US"/>
              <a:t>Consider the need to keep your patient warm during exam.</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a:lnSpc>
                <a:spcPct val="85000"/>
              </a:lnSpc>
            </a:pPr>
            <a:r>
              <a:rPr lang="en-US" altLang="en-US"/>
              <a:t>Secondary Assessment </a:t>
            </a:r>
            <a:r>
              <a:rPr lang="en-US" altLang="en-US" sz="2800" b="0"/>
              <a:t>(2 of 3)</a:t>
            </a:r>
          </a:p>
        </p:txBody>
      </p:sp>
      <p:sp>
        <p:nvSpPr>
          <p:cNvPr id="108547" name="Rectangle 3"/>
          <p:cNvSpPr>
            <a:spLocks noGrp="1" noChangeArrowheads="1"/>
          </p:cNvSpPr>
          <p:nvPr>
            <p:ph type="body" idx="1"/>
          </p:nvPr>
        </p:nvSpPr>
        <p:spPr/>
        <p:txBody>
          <a:bodyPr rIns="228600"/>
          <a:lstStyle/>
          <a:p>
            <a:pPr>
              <a:spcBef>
                <a:spcPct val="35000"/>
              </a:spcBef>
            </a:pPr>
            <a:r>
              <a:rPr lang="en-US" altLang="en-US"/>
              <a:t>Vital signs</a:t>
            </a:r>
          </a:p>
          <a:p>
            <a:pPr lvl="1">
              <a:spcBef>
                <a:spcPct val="35000"/>
              </a:spcBef>
            </a:pPr>
            <a:r>
              <a:rPr lang="en-US" altLang="en-US"/>
              <a:t>The heart rate should be in the normal adult range but may be compromised by medications such as beta-blockers.</a:t>
            </a:r>
          </a:p>
          <a:p>
            <a:pPr lvl="1">
              <a:spcBef>
                <a:spcPct val="35000"/>
              </a:spcBef>
            </a:pPr>
            <a:r>
              <a:rPr lang="en-US" altLang="en-US"/>
              <a:t>Weaker and irregular pulses are common.</a:t>
            </a:r>
          </a:p>
          <a:p>
            <a:pPr lvl="1">
              <a:spcBef>
                <a:spcPct val="35000"/>
              </a:spcBef>
            </a:pPr>
            <a:r>
              <a:rPr lang="en-US" altLang="en-US"/>
              <a:t>Circulatory compromise may make it difficult to feel a radial pulse; consider other pulse points.</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1026"/>
          <p:cNvSpPr>
            <a:spLocks noGrp="1" noChangeArrowheads="1"/>
          </p:cNvSpPr>
          <p:nvPr>
            <p:ph type="title"/>
          </p:nvPr>
        </p:nvSpPr>
        <p:spPr/>
        <p:txBody>
          <a:bodyPr/>
          <a:lstStyle/>
          <a:p>
            <a:pPr>
              <a:lnSpc>
                <a:spcPct val="85000"/>
              </a:lnSpc>
            </a:pPr>
            <a:r>
              <a:rPr lang="en-US" altLang="en-US"/>
              <a:t>Secondary Assessment </a:t>
            </a:r>
            <a:r>
              <a:rPr lang="en-US" altLang="en-US" sz="2800" b="0"/>
              <a:t>(3 of 3)</a:t>
            </a:r>
          </a:p>
        </p:txBody>
      </p:sp>
      <p:sp>
        <p:nvSpPr>
          <p:cNvPr id="109571" name="Rectangle 1027"/>
          <p:cNvSpPr>
            <a:spLocks noGrp="1" noChangeArrowheads="1"/>
          </p:cNvSpPr>
          <p:nvPr>
            <p:ph type="body" idx="1"/>
          </p:nvPr>
        </p:nvSpPr>
        <p:spPr/>
        <p:txBody>
          <a:bodyPr rIns="228600"/>
          <a:lstStyle/>
          <a:p>
            <a:pPr>
              <a:spcBef>
                <a:spcPct val="35000"/>
              </a:spcBef>
            </a:pPr>
            <a:r>
              <a:rPr lang="en-US" altLang="en-US"/>
              <a:t>Vital signs (cont</a:t>
            </a:r>
            <a:r>
              <a:rPr lang="ja-JP" altLang="en-US"/>
              <a:t>’</a:t>
            </a:r>
            <a:r>
              <a:rPr lang="en-US" altLang="ja-JP"/>
              <a:t>d)</a:t>
            </a:r>
          </a:p>
          <a:p>
            <a:pPr lvl="1">
              <a:spcBef>
                <a:spcPct val="35000"/>
              </a:spcBef>
            </a:pPr>
            <a:r>
              <a:rPr lang="en-US" altLang="en-US"/>
              <a:t>Blood pressure tends to be higher.</a:t>
            </a:r>
          </a:p>
          <a:p>
            <a:pPr lvl="1">
              <a:spcBef>
                <a:spcPct val="35000"/>
              </a:spcBef>
            </a:pPr>
            <a:r>
              <a:rPr lang="en-US" altLang="en-US"/>
              <a:t>Capillary refill is not a good assessment.</a:t>
            </a:r>
          </a:p>
          <a:p>
            <a:pPr lvl="1">
              <a:spcBef>
                <a:spcPct val="35000"/>
              </a:spcBef>
            </a:pPr>
            <a:r>
              <a:rPr lang="en-US" altLang="en-US"/>
              <a:t>The respiratory rate should be in the same range as in a younger adult.</a:t>
            </a:r>
          </a:p>
          <a:p>
            <a:pPr lvl="1">
              <a:spcBef>
                <a:spcPct val="35000"/>
              </a:spcBef>
            </a:pPr>
            <a:r>
              <a:rPr lang="en-US" altLang="en-US"/>
              <a:t>Be sure to auscultate breath sounds.</a:t>
            </a:r>
          </a:p>
          <a:p>
            <a:pPr lvl="1">
              <a:spcBef>
                <a:spcPct val="35000"/>
              </a:spcBef>
            </a:pPr>
            <a:r>
              <a:rPr lang="en-US" altLang="en-US"/>
              <a:t>Carefully assess pulse oximetry data.</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pPr>
              <a:lnSpc>
                <a:spcPct val="85000"/>
              </a:lnSpc>
            </a:pPr>
            <a:r>
              <a:rPr lang="en-US" altLang="en-US"/>
              <a:t>Reassessment </a:t>
            </a:r>
            <a:r>
              <a:rPr lang="en-US" altLang="en-US" sz="2800" b="0"/>
              <a:t>(1 of 4)</a:t>
            </a:r>
          </a:p>
        </p:txBody>
      </p:sp>
      <p:sp>
        <p:nvSpPr>
          <p:cNvPr id="110595" name="Content Placeholder 2"/>
          <p:cNvSpPr>
            <a:spLocks noGrp="1"/>
          </p:cNvSpPr>
          <p:nvPr>
            <p:ph type="body" idx="1"/>
          </p:nvPr>
        </p:nvSpPr>
        <p:spPr/>
        <p:txBody>
          <a:bodyPr rIns="228600"/>
          <a:lstStyle/>
          <a:p>
            <a:pPr>
              <a:spcBef>
                <a:spcPct val="35000"/>
              </a:spcBef>
            </a:pPr>
            <a:r>
              <a:rPr lang="en-US" altLang="en-US"/>
              <a:t>Reassess the geriatric patient often.</a:t>
            </a:r>
          </a:p>
          <a:p>
            <a:pPr>
              <a:spcBef>
                <a:spcPct val="35000"/>
              </a:spcBef>
            </a:pPr>
            <a:r>
              <a:rPr lang="en-US" altLang="en-US"/>
              <a:t>Reassess the vital signs.</a:t>
            </a:r>
          </a:p>
          <a:p>
            <a:pPr>
              <a:spcBef>
                <a:spcPct val="35000"/>
              </a:spcBef>
            </a:pPr>
            <a:r>
              <a:rPr lang="en-US" altLang="en-US"/>
              <a:t>Reassess the patient</a:t>
            </a:r>
            <a:r>
              <a:rPr lang="ja-JP" altLang="en-US"/>
              <a:t>’</a:t>
            </a:r>
            <a:r>
              <a:rPr lang="en-US" altLang="ja-JP"/>
              <a:t>s complaint.</a:t>
            </a:r>
          </a:p>
          <a:p>
            <a:pPr>
              <a:spcBef>
                <a:spcPct val="35000"/>
              </a:spcBef>
            </a:pPr>
            <a:r>
              <a:rPr lang="en-US" altLang="en-US"/>
              <a:t>Recheck interventions.</a:t>
            </a:r>
          </a:p>
          <a:p>
            <a:pPr>
              <a:spcBef>
                <a:spcPct val="35000"/>
              </a:spcBef>
            </a:pPr>
            <a:r>
              <a:rPr lang="en-US" altLang="en-US"/>
              <a:t>Identify and treat changes in the patient</a:t>
            </a:r>
            <a:r>
              <a:rPr lang="ja-JP" altLang="en-US"/>
              <a:t>’</a:t>
            </a:r>
            <a:r>
              <a:rPr lang="en-US" altLang="ja-JP"/>
              <a:t>s condition.</a:t>
            </a:r>
            <a:endParaRPr lang="en-US" altLang="en-US"/>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a:lnSpc>
                <a:spcPct val="85000"/>
              </a:lnSpc>
            </a:pPr>
            <a:r>
              <a:rPr lang="en-US" altLang="en-US"/>
              <a:t>Reassessment </a:t>
            </a:r>
            <a:r>
              <a:rPr lang="en-US" altLang="en-US" sz="2800" b="0"/>
              <a:t>(2 of 4)</a:t>
            </a:r>
          </a:p>
        </p:txBody>
      </p:sp>
      <p:sp>
        <p:nvSpPr>
          <p:cNvPr id="111619" name="Rectangle 3"/>
          <p:cNvSpPr>
            <a:spLocks noGrp="1" noChangeArrowheads="1"/>
          </p:cNvSpPr>
          <p:nvPr>
            <p:ph type="body" idx="1"/>
          </p:nvPr>
        </p:nvSpPr>
        <p:spPr/>
        <p:txBody>
          <a:bodyPr rIns="228600"/>
          <a:lstStyle/>
          <a:p>
            <a:pPr>
              <a:spcBef>
                <a:spcPct val="35000"/>
              </a:spcBef>
            </a:pPr>
            <a:r>
              <a:rPr lang="en-US" altLang="en-US"/>
              <a:t>Interventions</a:t>
            </a:r>
          </a:p>
          <a:p>
            <a:pPr lvl="1">
              <a:spcBef>
                <a:spcPct val="35000"/>
              </a:spcBef>
            </a:pPr>
            <a:r>
              <a:rPr lang="en-US" altLang="en-US"/>
              <a:t>Maintain position of comfort.</a:t>
            </a:r>
          </a:p>
          <a:p>
            <a:pPr lvl="1">
              <a:spcBef>
                <a:spcPct val="35000"/>
              </a:spcBef>
            </a:pPr>
            <a:r>
              <a:rPr lang="en-US" altLang="en-US"/>
              <a:t>Assist ventilation as needed. </a:t>
            </a:r>
          </a:p>
          <a:p>
            <a:pPr lvl="1">
              <a:spcBef>
                <a:spcPct val="35000"/>
              </a:spcBef>
            </a:pPr>
            <a:r>
              <a:rPr lang="en-US" altLang="en-US"/>
              <a:t>Administer glucose for a patient with diabetes.</a:t>
            </a:r>
          </a:p>
          <a:p>
            <a:pPr lvl="1">
              <a:spcBef>
                <a:spcPct val="35000"/>
              </a:spcBef>
            </a:pPr>
            <a:r>
              <a:rPr lang="en-US" altLang="en-US"/>
              <a:t>In specific cases, you may also assist with nitroglycerin, aspirin, or inhalers.</a:t>
            </a:r>
          </a:p>
          <a:p>
            <a:pPr lvl="1">
              <a:spcBef>
                <a:spcPct val="35000"/>
              </a:spcBef>
            </a:pPr>
            <a:r>
              <a:rPr lang="en-US" altLang="en-US"/>
              <a:t>Provide psychological support.</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a:lnSpc>
                <a:spcPct val="85000"/>
              </a:lnSpc>
            </a:pPr>
            <a:r>
              <a:rPr lang="en-US" altLang="en-US"/>
              <a:t>Reassessment </a:t>
            </a:r>
            <a:r>
              <a:rPr lang="en-US" altLang="en-US" sz="2800" b="0"/>
              <a:t>(3 of 4)</a:t>
            </a:r>
          </a:p>
        </p:txBody>
      </p:sp>
      <p:sp>
        <p:nvSpPr>
          <p:cNvPr id="112643" name="Rectangle 3"/>
          <p:cNvSpPr>
            <a:spLocks noGrp="1" noChangeArrowheads="1"/>
          </p:cNvSpPr>
          <p:nvPr>
            <p:ph type="body" idx="1"/>
          </p:nvPr>
        </p:nvSpPr>
        <p:spPr/>
        <p:txBody>
          <a:bodyPr rIns="228600"/>
          <a:lstStyle/>
          <a:p>
            <a:pPr>
              <a:spcBef>
                <a:spcPct val="35000"/>
              </a:spcBef>
            </a:pPr>
            <a:r>
              <a:rPr lang="en-US" altLang="en-US"/>
              <a:t>Communication and documentation</a:t>
            </a:r>
          </a:p>
          <a:p>
            <a:pPr lvl="1">
              <a:spcBef>
                <a:spcPct val="35000"/>
              </a:spcBef>
            </a:pPr>
            <a:r>
              <a:rPr lang="en-US" altLang="en-US"/>
              <a:t>Communicate your findings and the interventions you used to emergency department personnel. </a:t>
            </a:r>
          </a:p>
          <a:p>
            <a:pPr lvl="1">
              <a:spcBef>
                <a:spcPct val="35000"/>
              </a:spcBef>
            </a:pPr>
            <a:r>
              <a:rPr lang="en-US" altLang="en-US"/>
              <a:t>Document all history, medication, assessment, and intervention information.</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1026"/>
          <p:cNvSpPr>
            <a:spLocks noGrp="1" noChangeArrowheads="1"/>
          </p:cNvSpPr>
          <p:nvPr>
            <p:ph type="title"/>
          </p:nvPr>
        </p:nvSpPr>
        <p:spPr/>
        <p:txBody>
          <a:bodyPr/>
          <a:lstStyle/>
          <a:p>
            <a:pPr>
              <a:lnSpc>
                <a:spcPct val="85000"/>
              </a:lnSpc>
            </a:pPr>
            <a:r>
              <a:rPr lang="en-US" altLang="en-US"/>
              <a:t>Reassessment </a:t>
            </a:r>
            <a:r>
              <a:rPr lang="en-US" altLang="en-US" sz="2800" b="0"/>
              <a:t>(4 of 4)</a:t>
            </a:r>
          </a:p>
        </p:txBody>
      </p:sp>
      <p:sp>
        <p:nvSpPr>
          <p:cNvPr id="4" name="Rectangle 3"/>
          <p:cNvSpPr/>
          <p:nvPr/>
        </p:nvSpPr>
        <p:spPr>
          <a:xfrm>
            <a:off x="4503738" y="6067425"/>
            <a:ext cx="1711325" cy="230188"/>
          </a:xfrm>
          <a:prstGeom prst="rect">
            <a:avLst/>
          </a:prstGeom>
        </p:spPr>
        <p:txBody>
          <a:bodyPr wrap="none">
            <a:spAutoFit/>
          </a:bodyPr>
          <a:lstStyle/>
          <a:p>
            <a:pPr>
              <a:defRPr/>
            </a:pPr>
            <a:r>
              <a:rPr lang="en-IN" sz="900" dirty="0">
                <a:solidFill>
                  <a:schemeClr val="bg1"/>
                </a:solidFill>
                <a:latin typeface="+mj-lt"/>
              </a:rPr>
              <a:t>© Jones and Bartlett Learning</a:t>
            </a:r>
          </a:p>
        </p:txBody>
      </p:sp>
      <p:pic>
        <p:nvPicPr>
          <p:cNvPr id="113668" name="Picture 4" descr="\\172.16.33.26\Art\OUTPUT\JB LEARNING\EMT_11E_ITK_PPT WORK\Ch35\9781284080179_CH35_CPT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8300" y="1422400"/>
            <a:ext cx="3194050"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nSpc>
                <a:spcPct val="85000"/>
              </a:lnSpc>
            </a:pPr>
            <a:r>
              <a:rPr lang="en-US" altLang="en-US"/>
              <a:t>Generational Considerations </a:t>
            </a:r>
            <a:br>
              <a:rPr lang="en-US" altLang="en-US"/>
            </a:br>
            <a:r>
              <a:rPr lang="en-US" altLang="en-US" sz="2800" b="0"/>
              <a:t>(2 of 2)</a:t>
            </a:r>
          </a:p>
        </p:txBody>
      </p:sp>
      <p:sp>
        <p:nvSpPr>
          <p:cNvPr id="13315" name="Content Placeholder 2"/>
          <p:cNvSpPr>
            <a:spLocks noGrp="1"/>
          </p:cNvSpPr>
          <p:nvPr>
            <p:ph type="body" idx="1"/>
          </p:nvPr>
        </p:nvSpPr>
        <p:spPr/>
        <p:txBody>
          <a:bodyPr rIns="228600"/>
          <a:lstStyle/>
          <a:p>
            <a:pPr>
              <a:spcBef>
                <a:spcPct val="35000"/>
              </a:spcBef>
            </a:pPr>
            <a:r>
              <a:rPr lang="en-US" altLang="en-US"/>
              <a:t>Make every attempt to avoid ageism.</a:t>
            </a:r>
          </a:p>
          <a:p>
            <a:pPr lvl="1">
              <a:spcBef>
                <a:spcPct val="35000"/>
              </a:spcBef>
            </a:pPr>
            <a:r>
              <a:rPr lang="en-US" altLang="en-US"/>
              <a:t>Not all older people have dementia.</a:t>
            </a:r>
          </a:p>
          <a:p>
            <a:pPr lvl="1">
              <a:spcBef>
                <a:spcPct val="35000"/>
              </a:spcBef>
            </a:pPr>
            <a:r>
              <a:rPr lang="en-US" altLang="en-US"/>
              <a:t>Not all older people are hard of hearing.</a:t>
            </a:r>
          </a:p>
          <a:p>
            <a:pPr lvl="1">
              <a:spcBef>
                <a:spcPct val="35000"/>
              </a:spcBef>
            </a:pPr>
            <a:r>
              <a:rPr lang="en-US" altLang="en-US"/>
              <a:t>Not all older people are sedentary or immobile.</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pPr>
              <a:lnSpc>
                <a:spcPct val="85000"/>
              </a:lnSpc>
            </a:pPr>
            <a:r>
              <a:rPr lang="en-US" altLang="en-US"/>
              <a:t>Trauma and Geriatric Patients </a:t>
            </a:r>
            <a:r>
              <a:rPr lang="en-US" altLang="en-US" sz="2800" b="0"/>
              <a:t>(1 of 10)</a:t>
            </a:r>
          </a:p>
        </p:txBody>
      </p:sp>
      <p:sp>
        <p:nvSpPr>
          <p:cNvPr id="114691" name="Content Placeholder 2"/>
          <p:cNvSpPr>
            <a:spLocks noGrp="1"/>
          </p:cNvSpPr>
          <p:nvPr>
            <p:ph type="body" idx="1"/>
          </p:nvPr>
        </p:nvSpPr>
        <p:spPr/>
        <p:txBody>
          <a:bodyPr rIns="228600"/>
          <a:lstStyle/>
          <a:p>
            <a:pPr>
              <a:spcBef>
                <a:spcPct val="35000"/>
              </a:spcBef>
            </a:pPr>
            <a:r>
              <a:rPr lang="en-US" altLang="en-US"/>
              <a:t>Conditions that create risk and complicate assessment:</a:t>
            </a:r>
          </a:p>
          <a:p>
            <a:pPr lvl="1">
              <a:spcBef>
                <a:spcPct val="35000"/>
              </a:spcBef>
            </a:pPr>
            <a:r>
              <a:rPr lang="en-US" altLang="en-US"/>
              <a:t>Slower homeostatic compensatory mechanisms</a:t>
            </a:r>
          </a:p>
          <a:p>
            <a:pPr lvl="1">
              <a:spcBef>
                <a:spcPct val="35000"/>
              </a:spcBef>
            </a:pPr>
            <a:r>
              <a:rPr lang="en-US" altLang="en-US"/>
              <a:t>Limited physiologic reserves</a:t>
            </a:r>
          </a:p>
          <a:p>
            <a:pPr lvl="1">
              <a:spcBef>
                <a:spcPct val="35000"/>
              </a:spcBef>
            </a:pPr>
            <a:r>
              <a:rPr lang="en-US" altLang="en-US"/>
              <a:t>Normal effects of aging on the body</a:t>
            </a:r>
          </a:p>
          <a:p>
            <a:pPr lvl="1">
              <a:spcBef>
                <a:spcPct val="35000"/>
              </a:spcBef>
            </a:pPr>
            <a:r>
              <a:rPr lang="en-US" altLang="en-US"/>
              <a:t>Existing medical issues</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1026"/>
          <p:cNvSpPr>
            <a:spLocks noGrp="1" noChangeArrowheads="1"/>
          </p:cNvSpPr>
          <p:nvPr>
            <p:ph type="title"/>
          </p:nvPr>
        </p:nvSpPr>
        <p:spPr/>
        <p:txBody>
          <a:bodyPr/>
          <a:lstStyle/>
          <a:p>
            <a:pPr>
              <a:lnSpc>
                <a:spcPct val="85000"/>
              </a:lnSpc>
            </a:pPr>
            <a:r>
              <a:rPr lang="en-US" altLang="en-US"/>
              <a:t>Trauma and Geriatric Patients </a:t>
            </a:r>
            <a:r>
              <a:rPr lang="en-US" altLang="en-US" sz="2800" b="0"/>
              <a:t>(2 of 10)</a:t>
            </a:r>
          </a:p>
        </p:txBody>
      </p:sp>
      <p:sp>
        <p:nvSpPr>
          <p:cNvPr id="115715" name="Rectangle 1027"/>
          <p:cNvSpPr>
            <a:spLocks noGrp="1" noChangeArrowheads="1"/>
          </p:cNvSpPr>
          <p:nvPr>
            <p:ph type="body" idx="1"/>
          </p:nvPr>
        </p:nvSpPr>
        <p:spPr/>
        <p:txBody>
          <a:bodyPr rIns="228600"/>
          <a:lstStyle/>
          <a:p>
            <a:pPr>
              <a:spcBef>
                <a:spcPct val="35000"/>
              </a:spcBef>
            </a:pPr>
            <a:r>
              <a:rPr lang="en-US" altLang="en-US"/>
              <a:t>Physical findings in an older adult may be more subtle and more easily missed.</a:t>
            </a:r>
          </a:p>
          <a:p>
            <a:pPr lvl="1">
              <a:spcBef>
                <a:spcPct val="35000"/>
              </a:spcBef>
            </a:pPr>
            <a:r>
              <a:rPr lang="en-US" altLang="en-US"/>
              <a:t>Mechanisms are much more minimal.</a:t>
            </a:r>
          </a:p>
          <a:p>
            <a:pPr lvl="1">
              <a:spcBef>
                <a:spcPct val="35000"/>
              </a:spcBef>
            </a:pPr>
            <a:r>
              <a:rPr lang="en-US" altLang="en-US"/>
              <a:t>Recuperation from trauma is longer and often less successful.</a:t>
            </a:r>
          </a:p>
          <a:p>
            <a:pPr lvl="1">
              <a:spcBef>
                <a:spcPct val="35000"/>
              </a:spcBef>
            </a:pPr>
            <a:r>
              <a:rPr lang="en-US" altLang="en-US"/>
              <a:t>Many injuries are undertriaged and undertreated.</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1026"/>
          <p:cNvSpPr>
            <a:spLocks noGrp="1" noChangeArrowheads="1"/>
          </p:cNvSpPr>
          <p:nvPr>
            <p:ph type="title"/>
          </p:nvPr>
        </p:nvSpPr>
        <p:spPr/>
        <p:txBody>
          <a:bodyPr/>
          <a:lstStyle/>
          <a:p>
            <a:pPr>
              <a:lnSpc>
                <a:spcPct val="85000"/>
              </a:lnSpc>
            </a:pPr>
            <a:r>
              <a:rPr lang="en-US" altLang="en-US"/>
              <a:t>Trauma and Geriatric Patients </a:t>
            </a:r>
            <a:r>
              <a:rPr lang="en-US" altLang="en-US" sz="2800" b="0"/>
              <a:t>(3 of 10)</a:t>
            </a:r>
          </a:p>
        </p:txBody>
      </p:sp>
      <p:sp>
        <p:nvSpPr>
          <p:cNvPr id="116739" name="Rectangle 1027"/>
          <p:cNvSpPr>
            <a:spLocks noGrp="1" noChangeArrowheads="1"/>
          </p:cNvSpPr>
          <p:nvPr>
            <p:ph type="body" idx="1"/>
          </p:nvPr>
        </p:nvSpPr>
        <p:spPr/>
        <p:txBody>
          <a:bodyPr rIns="228600"/>
          <a:lstStyle/>
          <a:p>
            <a:r>
              <a:rPr lang="en-US" altLang="en-US"/>
              <a:t>Because of changes in the body, older pedestrians are more likely to have life-threatening complications after being struck by a vehicle.</a:t>
            </a:r>
          </a:p>
          <a:p>
            <a:pPr lvl="1"/>
            <a:r>
              <a:rPr lang="en-US" altLang="en-US"/>
              <a:t>Commonly suffer injury to the legs and arms</a:t>
            </a:r>
          </a:p>
          <a:p>
            <a:pPr lvl="1"/>
            <a:r>
              <a:rPr lang="en-US" altLang="en-US"/>
              <a:t>Other injuries can be caused by a secondary collision onto the street, often involving the head. </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1026"/>
          <p:cNvSpPr>
            <a:spLocks noGrp="1" noChangeArrowheads="1"/>
          </p:cNvSpPr>
          <p:nvPr>
            <p:ph type="title"/>
          </p:nvPr>
        </p:nvSpPr>
        <p:spPr/>
        <p:txBody>
          <a:bodyPr/>
          <a:lstStyle/>
          <a:p>
            <a:pPr>
              <a:lnSpc>
                <a:spcPct val="85000"/>
              </a:lnSpc>
            </a:pPr>
            <a:r>
              <a:rPr lang="en-US" altLang="en-US"/>
              <a:t>Trauma and Geriatric Patients </a:t>
            </a:r>
            <a:r>
              <a:rPr lang="en-US" altLang="en-US" sz="2800" b="0"/>
              <a:t>(4 of 10)</a:t>
            </a:r>
          </a:p>
        </p:txBody>
      </p:sp>
      <p:sp>
        <p:nvSpPr>
          <p:cNvPr id="117763" name="Rectangle 1027"/>
          <p:cNvSpPr>
            <a:spLocks noGrp="1" noChangeArrowheads="1"/>
          </p:cNvSpPr>
          <p:nvPr>
            <p:ph type="body" idx="1"/>
          </p:nvPr>
        </p:nvSpPr>
        <p:spPr/>
        <p:txBody>
          <a:bodyPr rIns="228600"/>
          <a:lstStyle/>
          <a:p>
            <a:pPr>
              <a:spcBef>
                <a:spcPct val="35000"/>
              </a:spcBef>
            </a:pPr>
            <a:r>
              <a:rPr lang="en-US" altLang="en-US"/>
              <a:t>Older people are more likely to experience burns because of altered mental status, inattention, and a compromised neurologic status.</a:t>
            </a:r>
          </a:p>
          <a:p>
            <a:pPr>
              <a:spcBef>
                <a:spcPct val="35000"/>
              </a:spcBef>
            </a:pPr>
            <a:r>
              <a:rPr lang="en-US" altLang="en-US"/>
              <a:t>Risk of mortality is increased when:</a:t>
            </a:r>
          </a:p>
          <a:p>
            <a:pPr lvl="1">
              <a:spcBef>
                <a:spcPct val="35000"/>
              </a:spcBef>
            </a:pPr>
            <a:r>
              <a:rPr lang="en-US" altLang="en-US"/>
              <a:t>Preexisting medical conditions exist</a:t>
            </a:r>
          </a:p>
          <a:p>
            <a:pPr lvl="1">
              <a:spcBef>
                <a:spcPct val="35000"/>
              </a:spcBef>
            </a:pPr>
            <a:r>
              <a:rPr lang="en-US" altLang="en-US"/>
              <a:t>The immune system is weakened</a:t>
            </a:r>
          </a:p>
          <a:p>
            <a:pPr lvl="1">
              <a:spcBef>
                <a:spcPct val="35000"/>
              </a:spcBef>
            </a:pPr>
            <a:r>
              <a:rPr lang="en-US" altLang="en-US"/>
              <a:t>Fluid replacement is complicated by renal compromise</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a:lnSpc>
                <a:spcPct val="85000"/>
              </a:lnSpc>
            </a:pPr>
            <a:r>
              <a:rPr lang="en-US" altLang="en-US"/>
              <a:t>Trauma and Geriatric Patients </a:t>
            </a:r>
            <a:r>
              <a:rPr lang="en-US" altLang="en-US" sz="2800" b="0"/>
              <a:t>(5 of 10)</a:t>
            </a:r>
          </a:p>
        </p:txBody>
      </p:sp>
      <p:sp>
        <p:nvSpPr>
          <p:cNvPr id="120835" name="Rectangle 3"/>
          <p:cNvSpPr>
            <a:spLocks noGrp="1" noChangeArrowheads="1"/>
          </p:cNvSpPr>
          <p:nvPr>
            <p:ph type="body" idx="1"/>
          </p:nvPr>
        </p:nvSpPr>
        <p:spPr/>
        <p:txBody>
          <a:bodyPr rIns="228600"/>
          <a:lstStyle/>
          <a:p>
            <a:pPr>
              <a:spcBef>
                <a:spcPct val="35000"/>
              </a:spcBef>
              <a:defRPr/>
            </a:pPr>
            <a:r>
              <a:rPr lang="en-US" altLang="en-US" dirty="0" smtClean="0"/>
              <a:t>Higher mortality from penetrating trauma in older adults, especially gunshot wounds</a:t>
            </a:r>
          </a:p>
          <a:p>
            <a:pPr lvl="1">
              <a:spcBef>
                <a:spcPct val="35000"/>
              </a:spcBef>
              <a:defRPr/>
            </a:pPr>
            <a:r>
              <a:rPr lang="en-US" altLang="en-US" dirty="0" smtClean="0"/>
              <a:t>Penetrating trauma can easily cause serious internal bleeding.</a:t>
            </a:r>
          </a:p>
          <a:p>
            <a:pPr>
              <a:defRPr/>
            </a:pPr>
            <a:r>
              <a:rPr lang="en-US" altLang="en-US" dirty="0"/>
              <a:t>Falls are the leading cause of fatal and nonfatal injuries in older adults.</a:t>
            </a:r>
          </a:p>
          <a:p>
            <a:pPr lvl="1">
              <a:defRPr/>
            </a:pPr>
            <a:r>
              <a:rPr lang="en-US" altLang="en-US" dirty="0"/>
              <a:t>Nearly half of fatal falls in geriatric patients result in traumatic brain injury.</a:t>
            </a:r>
          </a:p>
          <a:p>
            <a:pPr marL="457200" lvl="1" indent="0">
              <a:spcBef>
                <a:spcPct val="35000"/>
              </a:spcBef>
              <a:buFontTx/>
              <a:buNone/>
              <a:defRPr/>
            </a:pPr>
            <a:endParaRPr lang="en-US" altLang="en-US" dirty="0" smtClean="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a:lnSpc>
                <a:spcPct val="85000"/>
              </a:lnSpc>
            </a:pPr>
            <a:r>
              <a:rPr lang="en-US" altLang="en-US"/>
              <a:t>Trauma and Geriatric Patients </a:t>
            </a:r>
            <a:r>
              <a:rPr lang="en-US" altLang="en-US" sz="2800" b="0"/>
              <a:t>(6 of 10)</a:t>
            </a:r>
          </a:p>
        </p:txBody>
      </p:sp>
      <p:sp>
        <p:nvSpPr>
          <p:cNvPr id="119811" name="Rectangle 3"/>
          <p:cNvSpPr>
            <a:spLocks noGrp="1" noChangeArrowheads="1"/>
          </p:cNvSpPr>
          <p:nvPr>
            <p:ph type="body" idx="1"/>
          </p:nvPr>
        </p:nvSpPr>
        <p:spPr/>
        <p:txBody>
          <a:bodyPr rIns="228600"/>
          <a:lstStyle/>
          <a:p>
            <a:pPr>
              <a:spcBef>
                <a:spcPct val="35000"/>
              </a:spcBef>
            </a:pPr>
            <a:r>
              <a:rPr lang="en-US" altLang="en-US"/>
              <a:t>Anatomic changes and trauma</a:t>
            </a:r>
          </a:p>
          <a:p>
            <a:pPr lvl="1">
              <a:spcBef>
                <a:spcPct val="35000"/>
              </a:spcBef>
            </a:pPr>
            <a:r>
              <a:rPr lang="en-US" altLang="en-US"/>
              <a:t>Changes in pulmonary, cardiovascular, neurologic, and musculoskeletal systems make older patients more susceptible to trauma.</a:t>
            </a:r>
          </a:p>
          <a:p>
            <a:pPr lvl="1">
              <a:spcBef>
                <a:spcPct val="35000"/>
              </a:spcBef>
            </a:pPr>
            <a:r>
              <a:rPr lang="en-US" altLang="en-US"/>
              <a:t>A geriatric patient</a:t>
            </a:r>
            <a:r>
              <a:rPr lang="ja-JP" altLang="en-US"/>
              <a:t>’</a:t>
            </a:r>
            <a:r>
              <a:rPr lang="en-US" altLang="ja-JP"/>
              <a:t>s overall physical condition may lessen the body’s ability to compensate for simple injuries.</a:t>
            </a:r>
            <a:endParaRPr lang="en-US" altLang="en-US"/>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a:lnSpc>
                <a:spcPct val="85000"/>
              </a:lnSpc>
            </a:pPr>
            <a:r>
              <a:rPr lang="en-US" altLang="en-US"/>
              <a:t>Trauma and Geriatric Patients </a:t>
            </a:r>
            <a:r>
              <a:rPr lang="en-US" altLang="en-US" sz="2800" b="0"/>
              <a:t>(7 of 10)</a:t>
            </a:r>
          </a:p>
        </p:txBody>
      </p:sp>
      <p:sp>
        <p:nvSpPr>
          <p:cNvPr id="120835" name="Rectangle 3"/>
          <p:cNvSpPr>
            <a:spLocks noGrp="1" noChangeArrowheads="1"/>
          </p:cNvSpPr>
          <p:nvPr>
            <p:ph type="body" idx="1"/>
          </p:nvPr>
        </p:nvSpPr>
        <p:spPr/>
        <p:txBody>
          <a:bodyPr rIns="228600"/>
          <a:lstStyle/>
          <a:p>
            <a:pPr>
              <a:spcBef>
                <a:spcPct val="35000"/>
              </a:spcBef>
            </a:pPr>
            <a:r>
              <a:rPr lang="en-US" altLang="en-US"/>
              <a:t>As a result of osteoporosis, older patients are prone to fractures, especially of the hip.</a:t>
            </a:r>
          </a:p>
          <a:p>
            <a:pPr>
              <a:spcBef>
                <a:spcPct val="35000"/>
              </a:spcBef>
            </a:pPr>
            <a:r>
              <a:rPr lang="en-US" altLang="en-US"/>
              <a:t>Contributing factors:</a:t>
            </a:r>
          </a:p>
          <a:p>
            <a:pPr lvl="1">
              <a:spcBef>
                <a:spcPct val="35000"/>
              </a:spcBef>
            </a:pPr>
            <a:r>
              <a:rPr lang="en-US" altLang="en-US"/>
              <a:t>Stresses of ordinary activity</a:t>
            </a:r>
          </a:p>
          <a:p>
            <a:pPr lvl="1">
              <a:spcBef>
                <a:spcPct val="35000"/>
              </a:spcBef>
            </a:pPr>
            <a:r>
              <a:rPr lang="en-US" altLang="en-US"/>
              <a:t>A standing fall</a:t>
            </a:r>
          </a:p>
          <a:p>
            <a:pPr lvl="1">
              <a:spcBef>
                <a:spcPct val="35000"/>
              </a:spcBef>
            </a:pPr>
            <a:r>
              <a:rPr lang="en-US" altLang="en-US"/>
              <a:t>Vitamin D and calcium deficiencies</a:t>
            </a:r>
          </a:p>
          <a:p>
            <a:pPr lvl="1">
              <a:spcBef>
                <a:spcPct val="35000"/>
              </a:spcBef>
            </a:pPr>
            <a:r>
              <a:rPr lang="en-US" altLang="en-US"/>
              <a:t>Metabolic bone diseases</a:t>
            </a:r>
          </a:p>
          <a:p>
            <a:pPr lvl="1">
              <a:spcBef>
                <a:spcPct val="35000"/>
              </a:spcBef>
            </a:pPr>
            <a:r>
              <a:rPr lang="en-US" altLang="en-US"/>
              <a:t>Tumors</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a:lnSpc>
                <a:spcPct val="85000"/>
              </a:lnSpc>
            </a:pPr>
            <a:r>
              <a:rPr lang="en-US" altLang="en-US"/>
              <a:t>Trauma and Geriatric Patients </a:t>
            </a:r>
            <a:r>
              <a:rPr lang="en-US" altLang="en-US" sz="2800" b="0"/>
              <a:t>(8 of 10)</a:t>
            </a:r>
          </a:p>
        </p:txBody>
      </p:sp>
      <p:sp>
        <p:nvSpPr>
          <p:cNvPr id="121859" name="Rectangle 3"/>
          <p:cNvSpPr>
            <a:spLocks noGrp="1" noChangeArrowheads="1"/>
          </p:cNvSpPr>
          <p:nvPr>
            <p:ph type="body" idx="1"/>
          </p:nvPr>
        </p:nvSpPr>
        <p:spPr/>
        <p:txBody>
          <a:bodyPr rIns="228600"/>
          <a:lstStyle/>
          <a:p>
            <a:pPr>
              <a:spcBef>
                <a:spcPct val="35000"/>
              </a:spcBef>
            </a:pPr>
            <a:r>
              <a:rPr lang="en-US" altLang="en-US"/>
              <a:t>Geriatric patients with osteoporosis are also at risk for pelvic fractures.</a:t>
            </a:r>
          </a:p>
          <a:p>
            <a:pPr>
              <a:spcBef>
                <a:spcPct val="35000"/>
              </a:spcBef>
            </a:pPr>
            <a:r>
              <a:rPr lang="en-US" altLang="en-US"/>
              <a:t>With age, the spine stiffens as a result of shrinkage of disk spaces, and vertebrae become brittle.</a:t>
            </a:r>
          </a:p>
          <a:p>
            <a:pPr lvl="1">
              <a:spcBef>
                <a:spcPct val="35000"/>
              </a:spcBef>
            </a:pPr>
            <a:r>
              <a:rPr lang="en-US" altLang="en-US"/>
              <a:t>Compression fractures of the spine occur.</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a:lnSpc>
                <a:spcPct val="85000"/>
              </a:lnSpc>
            </a:pPr>
            <a:r>
              <a:rPr lang="en-US" altLang="en-US"/>
              <a:t>Trauma and Geriatric Patients </a:t>
            </a:r>
            <a:r>
              <a:rPr lang="en-US" altLang="en-US" sz="2800" b="0"/>
              <a:t>(9 of 10)</a:t>
            </a:r>
          </a:p>
        </p:txBody>
      </p:sp>
      <p:sp>
        <p:nvSpPr>
          <p:cNvPr id="122883" name="Rectangle 3"/>
          <p:cNvSpPr>
            <a:spLocks noGrp="1" noChangeArrowheads="1"/>
          </p:cNvSpPr>
          <p:nvPr>
            <p:ph type="body" idx="1"/>
          </p:nvPr>
        </p:nvSpPr>
        <p:spPr/>
        <p:txBody>
          <a:bodyPr rIns="228600"/>
          <a:lstStyle/>
          <a:p>
            <a:pPr>
              <a:spcBef>
                <a:spcPct val="35000"/>
              </a:spcBef>
            </a:pPr>
            <a:r>
              <a:rPr lang="en-US" altLang="en-US"/>
              <a:t>Because brain tissue shrinks with age, older patients are more likely to sustain closed head injuries.</a:t>
            </a:r>
          </a:p>
          <a:p>
            <a:pPr lvl="1">
              <a:spcBef>
                <a:spcPct val="35000"/>
              </a:spcBef>
            </a:pPr>
            <a:r>
              <a:rPr lang="en-US" altLang="en-US"/>
              <a:t>Acute subdural hematomas are among the deadliest of all head injuries.</a:t>
            </a:r>
          </a:p>
          <a:p>
            <a:pPr lvl="1">
              <a:spcBef>
                <a:spcPct val="35000"/>
              </a:spcBef>
            </a:pPr>
            <a:r>
              <a:rPr lang="en-US" altLang="en-US"/>
              <a:t>Serious head injuries are often missed because the mechanism may seem relatively minor.</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a:lnSpc>
                <a:spcPct val="85000"/>
              </a:lnSpc>
            </a:pPr>
            <a:r>
              <a:rPr lang="en-US" altLang="en-US"/>
              <a:t>Trauma and Geriatric Patients </a:t>
            </a:r>
            <a:r>
              <a:rPr lang="en-US" altLang="en-US" sz="2800" b="0"/>
              <a:t>(10 of 10)</a:t>
            </a:r>
          </a:p>
        </p:txBody>
      </p:sp>
      <p:sp>
        <p:nvSpPr>
          <p:cNvPr id="123907" name="Rectangle 3"/>
          <p:cNvSpPr>
            <a:spLocks noGrp="1" noChangeArrowheads="1"/>
          </p:cNvSpPr>
          <p:nvPr>
            <p:ph type="body" idx="1"/>
          </p:nvPr>
        </p:nvSpPr>
        <p:spPr/>
        <p:txBody>
          <a:bodyPr rIns="228600"/>
          <a:lstStyle/>
          <a:p>
            <a:pPr>
              <a:spcBef>
                <a:spcPct val="35000"/>
              </a:spcBef>
            </a:pPr>
            <a:r>
              <a:rPr lang="en-US" altLang="en-US"/>
              <a:t>Other factors that predispose an older patient to a serious head injury include:</a:t>
            </a:r>
          </a:p>
          <a:p>
            <a:pPr lvl="1">
              <a:spcBef>
                <a:spcPct val="35000"/>
              </a:spcBef>
            </a:pPr>
            <a:r>
              <a:rPr lang="en-US" altLang="en-US"/>
              <a:t>Long-term abuse of alcohol</a:t>
            </a:r>
          </a:p>
          <a:p>
            <a:pPr lvl="1">
              <a:spcBef>
                <a:spcPct val="35000"/>
              </a:spcBef>
            </a:pPr>
            <a:r>
              <a:rPr lang="en-US" altLang="en-US"/>
              <a:t>Recurrent falls or repeated head injury</a:t>
            </a:r>
          </a:p>
          <a:p>
            <a:pPr lvl="1">
              <a:spcBef>
                <a:spcPct val="35000"/>
              </a:spcBef>
            </a:pPr>
            <a:r>
              <a:rPr lang="en-US" altLang="en-US"/>
              <a:t>Anticoagulant medication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nSpc>
                <a:spcPct val="85000"/>
              </a:lnSpc>
            </a:pPr>
            <a:r>
              <a:rPr lang="en-US" altLang="en-US"/>
              <a:t>Communication and Older Adults </a:t>
            </a:r>
            <a:r>
              <a:rPr lang="en-US" altLang="en-US" sz="2800" b="0"/>
              <a:t>(1 of 2)</a:t>
            </a:r>
          </a:p>
        </p:txBody>
      </p:sp>
      <p:sp>
        <p:nvSpPr>
          <p:cNvPr id="14339" name="Content Placeholder 2"/>
          <p:cNvSpPr>
            <a:spLocks noGrp="1"/>
          </p:cNvSpPr>
          <p:nvPr>
            <p:ph type="body" idx="1"/>
          </p:nvPr>
        </p:nvSpPr>
        <p:spPr/>
        <p:txBody>
          <a:bodyPr rIns="228600"/>
          <a:lstStyle/>
          <a:p>
            <a:pPr>
              <a:spcBef>
                <a:spcPct val="35000"/>
              </a:spcBef>
            </a:pPr>
            <a:r>
              <a:rPr lang="en-US" altLang="en-US"/>
              <a:t>Effective verbal communication skills are essential.</a:t>
            </a:r>
          </a:p>
          <a:p>
            <a:pPr>
              <a:spcBef>
                <a:spcPct val="35000"/>
              </a:spcBef>
            </a:pPr>
            <a:r>
              <a:rPr lang="en-US" altLang="en-US"/>
              <a:t>Communication techniques</a:t>
            </a:r>
          </a:p>
          <a:p>
            <a:pPr lvl="1">
              <a:spcBef>
                <a:spcPct val="35000"/>
              </a:spcBef>
            </a:pPr>
            <a:r>
              <a:rPr lang="en-US" altLang="en-US"/>
              <a:t>Speak respectfully.</a:t>
            </a:r>
          </a:p>
          <a:p>
            <a:pPr lvl="1">
              <a:spcBef>
                <a:spcPct val="35000"/>
              </a:spcBef>
            </a:pPr>
            <a:r>
              <a:rPr lang="en-US" altLang="en-US"/>
              <a:t>Identify yourself.</a:t>
            </a:r>
          </a:p>
          <a:p>
            <a:pPr lvl="1">
              <a:spcBef>
                <a:spcPct val="35000"/>
              </a:spcBef>
            </a:pPr>
            <a:r>
              <a:rPr lang="en-US" altLang="en-US"/>
              <a:t>Be aware of how you present yourself.</a:t>
            </a:r>
          </a:p>
          <a:p>
            <a:pPr lvl="1">
              <a:spcBef>
                <a:spcPct val="35000"/>
              </a:spcBef>
            </a:pPr>
            <a:r>
              <a:rPr lang="en-US" altLang="en-US"/>
              <a:t>Look directly at the patient at eye level.</a:t>
            </a:r>
          </a:p>
          <a:p>
            <a:pPr lvl="1">
              <a:spcBef>
                <a:spcPct val="35000"/>
              </a:spcBef>
            </a:pPr>
            <a:r>
              <a:rPr lang="en-US" altLang="en-US"/>
              <a:t>Speak slowly and distinctly.</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pPr>
              <a:lnSpc>
                <a:spcPct val="85000"/>
              </a:lnSpc>
            </a:pPr>
            <a:r>
              <a:rPr lang="en-US" altLang="en-US"/>
              <a:t>Environmental Injury</a:t>
            </a:r>
          </a:p>
        </p:txBody>
      </p:sp>
      <p:sp>
        <p:nvSpPr>
          <p:cNvPr id="124931" name="Content Placeholder 2"/>
          <p:cNvSpPr>
            <a:spLocks noGrp="1"/>
          </p:cNvSpPr>
          <p:nvPr>
            <p:ph type="body" idx="1"/>
          </p:nvPr>
        </p:nvSpPr>
        <p:spPr/>
        <p:txBody>
          <a:bodyPr rIns="228600"/>
          <a:lstStyle/>
          <a:p>
            <a:pPr>
              <a:spcBef>
                <a:spcPct val="35000"/>
              </a:spcBef>
            </a:pPr>
            <a:r>
              <a:rPr lang="en-US" altLang="en-US"/>
              <a:t>Internal temperature regulation is slowed.</a:t>
            </a:r>
          </a:p>
          <a:p>
            <a:pPr>
              <a:spcBef>
                <a:spcPct val="35000"/>
              </a:spcBef>
            </a:pPr>
            <a:r>
              <a:rPr lang="en-US" altLang="en-US"/>
              <a:t>Half of all deaths from hypothermia occur in older people.</a:t>
            </a:r>
          </a:p>
          <a:p>
            <a:pPr lvl="1">
              <a:spcBef>
                <a:spcPct val="35000"/>
              </a:spcBef>
            </a:pPr>
            <a:r>
              <a:rPr lang="en-US" altLang="en-US"/>
              <a:t>Including most indoor hypothermia deaths</a:t>
            </a:r>
          </a:p>
          <a:p>
            <a:pPr>
              <a:spcBef>
                <a:spcPct val="35000"/>
              </a:spcBef>
            </a:pPr>
            <a:r>
              <a:rPr lang="en-US" altLang="en-US"/>
              <a:t>Death rates from hyperthermia are more than doubled in older people.</a:t>
            </a:r>
          </a:p>
          <a:p>
            <a:pPr lvl="1">
              <a:spcBef>
                <a:spcPct val="35000"/>
              </a:spcBef>
            </a:pPr>
            <a:r>
              <a:rPr lang="en-US" altLang="en-US"/>
              <a:t>People older than 85 years are at highest risk </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p:txBody>
          <a:bodyPr/>
          <a:lstStyle/>
          <a:p>
            <a:pPr>
              <a:lnSpc>
                <a:spcPct val="85000"/>
              </a:lnSpc>
            </a:pPr>
            <a:r>
              <a:rPr lang="en-US" altLang="en-US" sz="3400"/>
              <a:t>Special Considerations in Assessing Geriatric Trauma Patients</a:t>
            </a:r>
          </a:p>
        </p:txBody>
      </p:sp>
      <p:sp>
        <p:nvSpPr>
          <p:cNvPr id="125955" name="Content Placeholder 2"/>
          <p:cNvSpPr>
            <a:spLocks noGrp="1"/>
          </p:cNvSpPr>
          <p:nvPr>
            <p:ph type="body" idx="1"/>
          </p:nvPr>
        </p:nvSpPr>
        <p:spPr/>
        <p:txBody>
          <a:bodyPr rIns="228600"/>
          <a:lstStyle/>
          <a:p>
            <a:pPr>
              <a:spcBef>
                <a:spcPct val="35000"/>
              </a:spcBef>
            </a:pPr>
            <a:r>
              <a:rPr lang="en-US" altLang="en-US"/>
              <a:t>Trauma is never isolated to a single issue when you are assessing and caring for a geriatric patient. </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a:lnSpc>
                <a:spcPct val="85000"/>
              </a:lnSpc>
            </a:pPr>
            <a:r>
              <a:rPr lang="en-US" altLang="en-US"/>
              <a:t>Scene Size-up</a:t>
            </a:r>
            <a:endParaRPr lang="en-US" altLang="en-US" sz="2800" b="0"/>
          </a:p>
        </p:txBody>
      </p:sp>
      <p:sp>
        <p:nvSpPr>
          <p:cNvPr id="126979" name="Rectangle 3"/>
          <p:cNvSpPr>
            <a:spLocks noGrp="1" noChangeArrowheads="1"/>
          </p:cNvSpPr>
          <p:nvPr>
            <p:ph type="body" idx="1"/>
          </p:nvPr>
        </p:nvSpPr>
        <p:spPr/>
        <p:txBody>
          <a:bodyPr rIns="228600"/>
          <a:lstStyle/>
          <a:p>
            <a:pPr>
              <a:spcBef>
                <a:spcPct val="35000"/>
              </a:spcBef>
            </a:pPr>
            <a:r>
              <a:rPr lang="en-US" altLang="en-US"/>
              <a:t>Look for clues that indicate your patient</a:t>
            </a:r>
            <a:r>
              <a:rPr lang="ja-JP" altLang="en-US"/>
              <a:t>’</a:t>
            </a:r>
            <a:r>
              <a:rPr lang="en-US" altLang="ja-JP"/>
              <a:t>s traumatic incident may have been preceded by a medical incident.</a:t>
            </a:r>
          </a:p>
          <a:p>
            <a:pPr lvl="1">
              <a:spcBef>
                <a:spcPct val="35000"/>
              </a:spcBef>
            </a:pPr>
            <a:r>
              <a:rPr lang="en-US" altLang="en-US"/>
              <a:t>Bystander information may help.</a:t>
            </a:r>
          </a:p>
          <a:p>
            <a:pPr lvl="1">
              <a:spcBef>
                <a:spcPct val="35000"/>
              </a:spcBef>
            </a:pPr>
            <a:r>
              <a:rPr lang="en-US" altLang="en-US"/>
              <a:t>MOI is important in establishing whether an injury is considered critical, and it affects treatment and transport considerations.</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p:txBody>
          <a:bodyPr/>
          <a:lstStyle/>
          <a:p>
            <a:pPr>
              <a:lnSpc>
                <a:spcPct val="85000"/>
              </a:lnSpc>
            </a:pPr>
            <a:r>
              <a:rPr lang="en-US" altLang="en-US"/>
              <a:t>Primary Assessment </a:t>
            </a:r>
            <a:r>
              <a:rPr lang="en-US" altLang="en-US" sz="2800" b="0"/>
              <a:t>(1 of 3)</a:t>
            </a:r>
          </a:p>
        </p:txBody>
      </p:sp>
      <p:sp>
        <p:nvSpPr>
          <p:cNvPr id="128003" name="Content Placeholder 2"/>
          <p:cNvSpPr>
            <a:spLocks noGrp="1"/>
          </p:cNvSpPr>
          <p:nvPr>
            <p:ph type="body" idx="1"/>
          </p:nvPr>
        </p:nvSpPr>
        <p:spPr>
          <a:xfrm>
            <a:off x="685800" y="1447800"/>
            <a:ext cx="7772400" cy="4876800"/>
          </a:xfrm>
        </p:spPr>
        <p:txBody>
          <a:bodyPr rIns="228600"/>
          <a:lstStyle/>
          <a:p>
            <a:pPr>
              <a:spcBef>
                <a:spcPct val="35000"/>
              </a:spcBef>
            </a:pPr>
            <a:r>
              <a:rPr lang="en-US" altLang="en-US"/>
              <a:t>Address life threats.</a:t>
            </a:r>
          </a:p>
          <a:p>
            <a:pPr>
              <a:spcBef>
                <a:spcPct val="35000"/>
              </a:spcBef>
            </a:pPr>
            <a:r>
              <a:rPr lang="en-US" altLang="en-US"/>
              <a:t>Determine the transport priority.</a:t>
            </a:r>
          </a:p>
          <a:p>
            <a:pPr lvl="1">
              <a:spcBef>
                <a:spcPct val="35000"/>
              </a:spcBef>
            </a:pPr>
            <a:r>
              <a:rPr lang="en-US" altLang="en-US"/>
              <a:t>Recommended that older trauma patients be transported to a trauma center</a:t>
            </a:r>
          </a:p>
          <a:p>
            <a:pPr>
              <a:spcBef>
                <a:spcPct val="35000"/>
              </a:spcBef>
            </a:pPr>
            <a:r>
              <a:rPr lang="en-US" altLang="en-US"/>
              <a:t>Form a general impression.</a:t>
            </a:r>
          </a:p>
          <a:p>
            <a:pPr lvl="1">
              <a:spcBef>
                <a:spcPct val="35000"/>
              </a:spcBef>
            </a:pPr>
            <a:r>
              <a:rPr lang="en-US" altLang="en-US"/>
              <a:t>Is patient’s condition is stable or unstable?</a:t>
            </a:r>
          </a:p>
          <a:p>
            <a:pPr lvl="1">
              <a:spcBef>
                <a:spcPct val="35000"/>
              </a:spcBef>
            </a:pPr>
            <a:r>
              <a:rPr lang="en-US" altLang="en-US"/>
              <a:t>Use AVPU and the Glasgow Coma Scale to determine mental status.</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a:lnSpc>
                <a:spcPct val="85000"/>
              </a:lnSpc>
            </a:pPr>
            <a:r>
              <a:rPr lang="en-US" altLang="en-US"/>
              <a:t>Primary Assessment </a:t>
            </a:r>
            <a:r>
              <a:rPr lang="en-US" altLang="en-US" sz="2800" b="0"/>
              <a:t>(2 of 3)</a:t>
            </a:r>
          </a:p>
        </p:txBody>
      </p:sp>
      <p:sp>
        <p:nvSpPr>
          <p:cNvPr id="129027" name="Rectangle 3"/>
          <p:cNvSpPr>
            <a:spLocks noGrp="1" noChangeArrowheads="1"/>
          </p:cNvSpPr>
          <p:nvPr>
            <p:ph type="body" idx="1"/>
          </p:nvPr>
        </p:nvSpPr>
        <p:spPr/>
        <p:txBody>
          <a:bodyPr rIns="228600"/>
          <a:lstStyle/>
          <a:p>
            <a:pPr>
              <a:spcBef>
                <a:spcPct val="35000"/>
              </a:spcBef>
            </a:pPr>
            <a:r>
              <a:rPr lang="en-US" altLang="en-US"/>
              <a:t>Airway and breathing</a:t>
            </a:r>
          </a:p>
          <a:p>
            <a:pPr lvl="1">
              <a:spcBef>
                <a:spcPct val="35000"/>
              </a:spcBef>
            </a:pPr>
            <a:r>
              <a:rPr lang="en-US" altLang="en-US"/>
              <a:t>If the patient is talking to you, the airway is patent.</a:t>
            </a:r>
          </a:p>
          <a:p>
            <a:pPr lvl="1">
              <a:spcBef>
                <a:spcPct val="35000"/>
              </a:spcBef>
            </a:pPr>
            <a:r>
              <a:rPr lang="en-US" altLang="en-US"/>
              <a:t>Patients who have noisy respirations have airway compromise.</a:t>
            </a:r>
          </a:p>
          <a:p>
            <a:pPr lvl="1">
              <a:spcBef>
                <a:spcPct val="35000"/>
              </a:spcBef>
            </a:pPr>
            <a:r>
              <a:rPr lang="en-US" altLang="en-US"/>
              <a:t>Older patients may have a diminished ability to cough, so suctioning is important.</a:t>
            </a:r>
          </a:p>
          <a:p>
            <a:pPr lvl="1">
              <a:spcBef>
                <a:spcPct val="35000"/>
              </a:spcBef>
            </a:pPr>
            <a:r>
              <a:rPr lang="en-US" altLang="en-US"/>
              <a:t>Assess for the presence of dentures.</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a:lnSpc>
                <a:spcPct val="85000"/>
              </a:lnSpc>
            </a:pPr>
            <a:r>
              <a:rPr lang="en-US" altLang="en-US"/>
              <a:t>Primary Assessment </a:t>
            </a:r>
            <a:r>
              <a:rPr lang="en-US" altLang="en-US" sz="2800" b="0"/>
              <a:t>(3 of 3)</a:t>
            </a:r>
          </a:p>
        </p:txBody>
      </p:sp>
      <p:sp>
        <p:nvSpPr>
          <p:cNvPr id="130051" name="Rectangle 3"/>
          <p:cNvSpPr>
            <a:spLocks noGrp="1" noChangeArrowheads="1"/>
          </p:cNvSpPr>
          <p:nvPr>
            <p:ph type="body" idx="1"/>
          </p:nvPr>
        </p:nvSpPr>
        <p:spPr/>
        <p:txBody>
          <a:bodyPr rIns="228600"/>
          <a:lstStyle/>
          <a:p>
            <a:pPr>
              <a:spcBef>
                <a:spcPct val="35000"/>
              </a:spcBef>
            </a:pPr>
            <a:r>
              <a:rPr lang="en-US" altLang="en-US"/>
              <a:t>Circulation</a:t>
            </a:r>
          </a:p>
          <a:p>
            <a:pPr lvl="1">
              <a:spcBef>
                <a:spcPct val="35000"/>
              </a:spcBef>
            </a:pPr>
            <a:r>
              <a:rPr lang="en-US" altLang="en-US"/>
              <a:t>Manage any external bleeding immediately.</a:t>
            </a:r>
          </a:p>
          <a:p>
            <a:pPr lvl="1">
              <a:spcBef>
                <a:spcPct val="35000"/>
              </a:spcBef>
            </a:pPr>
            <a:r>
              <a:rPr lang="en-US" altLang="en-US"/>
              <a:t>Drinking alcohol and taking anticoagulant medications can make internal bleeding worse or external bleeding more difficult to control. </a:t>
            </a:r>
          </a:p>
          <a:p>
            <a:pPr lvl="1">
              <a:spcBef>
                <a:spcPct val="35000"/>
              </a:spcBef>
            </a:pPr>
            <a:r>
              <a:rPr lang="en-US" altLang="en-US"/>
              <a:t>Older patients can more easily go into shock.</a:t>
            </a:r>
          </a:p>
          <a:p>
            <a:pPr lvl="1">
              <a:spcBef>
                <a:spcPct val="35000"/>
              </a:spcBef>
            </a:pPr>
            <a:r>
              <a:rPr lang="en-US" altLang="en-US"/>
              <a:t>Patients who were hypertensive prior to injury may have a normal BP when they are actually in shock.</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lstStyle/>
          <a:p>
            <a:pPr>
              <a:lnSpc>
                <a:spcPct val="85000"/>
              </a:lnSpc>
            </a:pPr>
            <a:r>
              <a:rPr lang="en-US" altLang="en-US"/>
              <a:t>History Taking</a:t>
            </a:r>
          </a:p>
        </p:txBody>
      </p:sp>
      <p:sp>
        <p:nvSpPr>
          <p:cNvPr id="131075" name="Content Placeholder 2"/>
          <p:cNvSpPr>
            <a:spLocks noGrp="1"/>
          </p:cNvSpPr>
          <p:nvPr>
            <p:ph type="body" idx="1"/>
          </p:nvPr>
        </p:nvSpPr>
        <p:spPr/>
        <p:txBody>
          <a:bodyPr rIns="228600"/>
          <a:lstStyle/>
          <a:p>
            <a:pPr>
              <a:spcBef>
                <a:spcPct val="35000"/>
              </a:spcBef>
            </a:pPr>
            <a:r>
              <a:rPr lang="en-US" altLang="en-US"/>
              <a:t>Investigate the chief complaint.</a:t>
            </a:r>
          </a:p>
          <a:p>
            <a:pPr lvl="1">
              <a:spcBef>
                <a:spcPct val="35000"/>
              </a:spcBef>
            </a:pPr>
            <a:r>
              <a:rPr lang="en-US" altLang="en-US"/>
              <a:t>Considerations in your assessment must include past medical conditions, even if they are not currently acute or symptomatic.</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p:txBody>
          <a:bodyPr/>
          <a:lstStyle/>
          <a:p>
            <a:pPr>
              <a:lnSpc>
                <a:spcPct val="85000"/>
              </a:lnSpc>
            </a:pPr>
            <a:r>
              <a:rPr lang="en-US" altLang="en-US"/>
              <a:t>Secondary Assessment </a:t>
            </a:r>
            <a:r>
              <a:rPr lang="en-US" altLang="en-US" sz="2800" b="0"/>
              <a:t>(1 of 2)</a:t>
            </a:r>
          </a:p>
        </p:txBody>
      </p:sp>
      <p:sp>
        <p:nvSpPr>
          <p:cNvPr id="132099" name="Content Placeholder 2"/>
          <p:cNvSpPr>
            <a:spLocks noGrp="1"/>
          </p:cNvSpPr>
          <p:nvPr>
            <p:ph type="body" idx="1"/>
          </p:nvPr>
        </p:nvSpPr>
        <p:spPr/>
        <p:txBody>
          <a:bodyPr rIns="228600"/>
          <a:lstStyle/>
          <a:p>
            <a:pPr>
              <a:spcBef>
                <a:spcPct val="35000"/>
              </a:spcBef>
            </a:pPr>
            <a:r>
              <a:rPr lang="en-US" altLang="en-US"/>
              <a:t>Physical examinations</a:t>
            </a:r>
          </a:p>
          <a:p>
            <a:pPr lvl="1">
              <a:spcBef>
                <a:spcPct val="35000"/>
              </a:spcBef>
            </a:pPr>
            <a:r>
              <a:rPr lang="en-US" altLang="en-US"/>
              <a:t>Performed in the same manner as for any adult but with consideration of the higher likelihood of damage from trauma</a:t>
            </a:r>
          </a:p>
          <a:p>
            <a:pPr lvl="1">
              <a:spcBef>
                <a:spcPct val="35000"/>
              </a:spcBef>
            </a:pPr>
            <a:r>
              <a:rPr lang="en-US" altLang="en-US"/>
              <a:t>Any head injury can be life threatening.</a:t>
            </a:r>
          </a:p>
          <a:p>
            <a:pPr lvl="1">
              <a:spcBef>
                <a:spcPct val="35000"/>
              </a:spcBef>
            </a:pPr>
            <a:r>
              <a:rPr lang="en-US" altLang="en-US"/>
              <a:t>Check lung sounds.</a:t>
            </a:r>
          </a:p>
          <a:p>
            <a:pPr lvl="1">
              <a:spcBef>
                <a:spcPct val="35000"/>
              </a:spcBef>
            </a:pPr>
            <a:r>
              <a:rPr lang="en-US" altLang="en-US"/>
              <a:t>Look for bruising and other evidence of trauma.</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pPr>
              <a:lnSpc>
                <a:spcPct val="85000"/>
              </a:lnSpc>
            </a:pPr>
            <a:r>
              <a:rPr lang="en-US" altLang="en-US"/>
              <a:t>Secondary Assessment </a:t>
            </a:r>
            <a:r>
              <a:rPr lang="en-US" altLang="en-US" sz="2800" b="0"/>
              <a:t>(2 of 2)</a:t>
            </a:r>
          </a:p>
        </p:txBody>
      </p:sp>
      <p:sp>
        <p:nvSpPr>
          <p:cNvPr id="133123" name="Rectangle 3"/>
          <p:cNvSpPr>
            <a:spLocks noGrp="1" noChangeArrowheads="1"/>
          </p:cNvSpPr>
          <p:nvPr>
            <p:ph type="body" idx="1"/>
          </p:nvPr>
        </p:nvSpPr>
        <p:spPr/>
        <p:txBody>
          <a:bodyPr rIns="228600"/>
          <a:lstStyle/>
          <a:p>
            <a:pPr>
              <a:spcBef>
                <a:spcPct val="35000"/>
              </a:spcBef>
            </a:pPr>
            <a:r>
              <a:rPr lang="en-US" altLang="en-US"/>
              <a:t>Vital signs</a:t>
            </a:r>
          </a:p>
          <a:p>
            <a:pPr lvl="1">
              <a:spcBef>
                <a:spcPct val="35000"/>
              </a:spcBef>
            </a:pPr>
            <a:r>
              <a:rPr lang="en-US" altLang="en-US"/>
              <a:t>Assess the pulse, blood pressure, and skin signs.</a:t>
            </a:r>
          </a:p>
          <a:p>
            <a:pPr lvl="1">
              <a:spcBef>
                <a:spcPct val="35000"/>
              </a:spcBef>
            </a:pPr>
            <a:r>
              <a:rPr lang="en-US" altLang="en-US"/>
              <a:t>Capillary refill is unreliable because of compromised circulation.</a:t>
            </a:r>
          </a:p>
          <a:p>
            <a:pPr lvl="1">
              <a:spcBef>
                <a:spcPct val="35000"/>
              </a:spcBef>
            </a:pPr>
            <a:r>
              <a:rPr lang="en-US" altLang="en-US"/>
              <a:t>Remember that some older people take beta-blockers, which will inhibit their heart from becoming tachycardic.</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pPr>
              <a:lnSpc>
                <a:spcPct val="85000"/>
              </a:lnSpc>
            </a:pPr>
            <a:r>
              <a:rPr lang="en-US" altLang="en-US"/>
              <a:t>Reassessment </a:t>
            </a:r>
            <a:r>
              <a:rPr lang="en-US" altLang="en-US" sz="2800" b="0"/>
              <a:t>(1 of 3)</a:t>
            </a:r>
          </a:p>
        </p:txBody>
      </p:sp>
      <p:sp>
        <p:nvSpPr>
          <p:cNvPr id="134147" name="Content Placeholder 2"/>
          <p:cNvSpPr>
            <a:spLocks noGrp="1"/>
          </p:cNvSpPr>
          <p:nvPr>
            <p:ph type="body" idx="1"/>
          </p:nvPr>
        </p:nvSpPr>
        <p:spPr/>
        <p:txBody>
          <a:bodyPr rIns="228600"/>
          <a:lstStyle/>
          <a:p>
            <a:pPr>
              <a:spcBef>
                <a:spcPct val="35000"/>
              </a:spcBef>
            </a:pPr>
            <a:r>
              <a:rPr lang="en-US" altLang="en-US"/>
              <a:t>Repeat the primary assessment.</a:t>
            </a:r>
          </a:p>
          <a:p>
            <a:pPr lvl="1">
              <a:spcBef>
                <a:spcPct val="35000"/>
              </a:spcBef>
            </a:pPr>
            <a:r>
              <a:rPr lang="en-US" altLang="en-US"/>
              <a:t>A geriatric patient has a higher likelihood of decompensating after trauma.</a:t>
            </a:r>
          </a:p>
          <a:p>
            <a:pPr>
              <a:spcBef>
                <a:spcPct val="35000"/>
              </a:spcBef>
            </a:pPr>
            <a:r>
              <a:rPr lang="en-US" altLang="en-US"/>
              <a:t>Interventions</a:t>
            </a:r>
          </a:p>
          <a:p>
            <a:pPr lvl="1">
              <a:spcBef>
                <a:spcPct val="35000"/>
              </a:spcBef>
            </a:pPr>
            <a:r>
              <a:rPr lang="en-US" altLang="en-US"/>
              <a:t>Broken bones are common and should be splinted.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nSpc>
                <a:spcPct val="85000"/>
              </a:lnSpc>
            </a:pPr>
            <a:r>
              <a:rPr lang="en-US" altLang="en-US"/>
              <a:t>Communication and Older Adults </a:t>
            </a:r>
            <a:r>
              <a:rPr lang="en-US" altLang="en-US" sz="2800" b="0"/>
              <a:t>(2 of 2)</a:t>
            </a:r>
          </a:p>
        </p:txBody>
      </p:sp>
      <p:sp>
        <p:nvSpPr>
          <p:cNvPr id="15363" name="Content Placeholder 2"/>
          <p:cNvSpPr>
            <a:spLocks noGrp="1"/>
          </p:cNvSpPr>
          <p:nvPr>
            <p:ph type="body" idx="1"/>
          </p:nvPr>
        </p:nvSpPr>
        <p:spPr/>
        <p:txBody>
          <a:bodyPr rIns="228600"/>
          <a:lstStyle/>
          <a:p>
            <a:pPr>
              <a:spcBef>
                <a:spcPct val="35000"/>
              </a:spcBef>
            </a:pPr>
            <a:r>
              <a:rPr lang="en-US" altLang="en-US"/>
              <a:t>Communication techniques (cont</a:t>
            </a:r>
            <a:r>
              <a:rPr lang="ja-JP" altLang="en-US"/>
              <a:t>’</a:t>
            </a:r>
            <a:r>
              <a:rPr lang="en-US" altLang="ja-JP"/>
              <a:t>d)</a:t>
            </a:r>
          </a:p>
          <a:p>
            <a:pPr lvl="1">
              <a:spcBef>
                <a:spcPct val="35000"/>
              </a:spcBef>
            </a:pPr>
            <a:r>
              <a:rPr lang="en-US" altLang="en-US"/>
              <a:t>Have one person talk to the patient and ask only one question at a time.</a:t>
            </a:r>
          </a:p>
          <a:p>
            <a:pPr lvl="1">
              <a:spcBef>
                <a:spcPct val="35000"/>
              </a:spcBef>
            </a:pPr>
            <a:r>
              <a:rPr lang="en-US" altLang="en-US"/>
              <a:t>Do not assume that all older patients are hard of hearing.</a:t>
            </a:r>
          </a:p>
          <a:p>
            <a:pPr lvl="1">
              <a:spcBef>
                <a:spcPct val="35000"/>
              </a:spcBef>
            </a:pPr>
            <a:r>
              <a:rPr lang="en-US" altLang="en-US"/>
              <a:t>Give the patient time to respond.</a:t>
            </a:r>
          </a:p>
          <a:p>
            <a:pPr lvl="1">
              <a:spcBef>
                <a:spcPct val="35000"/>
              </a:spcBef>
            </a:pPr>
            <a:r>
              <a:rPr lang="en-US" altLang="en-US"/>
              <a:t>Listen to the answer.</a:t>
            </a:r>
          </a:p>
          <a:p>
            <a:pPr lvl="1">
              <a:spcBef>
                <a:spcPct val="35000"/>
              </a:spcBef>
            </a:pPr>
            <a:r>
              <a:rPr lang="en-US" altLang="en-US"/>
              <a:t>Explain what you will do before you do it.</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a:lnSpc>
                <a:spcPct val="85000"/>
              </a:lnSpc>
            </a:pPr>
            <a:r>
              <a:rPr lang="en-US" altLang="en-US"/>
              <a:t>Reassessment </a:t>
            </a:r>
            <a:r>
              <a:rPr lang="en-US" altLang="en-US" sz="2800" b="0"/>
              <a:t>(2 of 3)</a:t>
            </a:r>
          </a:p>
        </p:txBody>
      </p:sp>
      <p:sp>
        <p:nvSpPr>
          <p:cNvPr id="135171" name="Rectangle 3"/>
          <p:cNvSpPr>
            <a:spLocks noGrp="1" noChangeArrowheads="1"/>
          </p:cNvSpPr>
          <p:nvPr>
            <p:ph sz="half" idx="1"/>
          </p:nvPr>
        </p:nvSpPr>
        <p:spPr>
          <a:xfrm>
            <a:off x="685800" y="1447800"/>
            <a:ext cx="4267200" cy="4800600"/>
          </a:xfrm>
        </p:spPr>
        <p:txBody>
          <a:bodyPr rIns="228600"/>
          <a:lstStyle/>
          <a:p>
            <a:pPr>
              <a:spcBef>
                <a:spcPct val="35000"/>
              </a:spcBef>
            </a:pPr>
            <a:r>
              <a:rPr lang="en-US" altLang="en-US"/>
              <a:t>Interventions (cont</a:t>
            </a:r>
            <a:r>
              <a:rPr lang="ja-JP" altLang="en-US"/>
              <a:t>’</a:t>
            </a:r>
            <a:r>
              <a:rPr lang="en-US" altLang="ja-JP"/>
              <a:t>d)</a:t>
            </a:r>
          </a:p>
          <a:p>
            <a:pPr lvl="1">
              <a:spcBef>
                <a:spcPct val="35000"/>
              </a:spcBef>
            </a:pPr>
            <a:r>
              <a:rPr lang="en-US" altLang="en-US"/>
              <a:t>Do not force a patient with joint flexion or kyphosis into a </a:t>
            </a:r>
            <a:r>
              <a:rPr lang="ja-JP" altLang="en-US"/>
              <a:t>“</a:t>
            </a:r>
            <a:r>
              <a:rPr lang="en-US" altLang="ja-JP"/>
              <a:t>normal</a:t>
            </a:r>
            <a:r>
              <a:rPr lang="ja-JP" altLang="en-US"/>
              <a:t>”</a:t>
            </a:r>
            <a:r>
              <a:rPr lang="en-US" altLang="ja-JP"/>
              <a:t> position.</a:t>
            </a:r>
          </a:p>
          <a:p>
            <a:pPr lvl="1">
              <a:spcBef>
                <a:spcPct val="35000"/>
              </a:spcBef>
            </a:pPr>
            <a:r>
              <a:rPr lang="en-US" altLang="en-US"/>
              <a:t>Provide blankets and heat to prevent hypothermia.</a:t>
            </a:r>
          </a:p>
        </p:txBody>
      </p:sp>
      <p:sp>
        <p:nvSpPr>
          <p:cNvPr id="7" name="Rectangle 6"/>
          <p:cNvSpPr/>
          <p:nvPr/>
        </p:nvSpPr>
        <p:spPr>
          <a:xfrm>
            <a:off x="5880100" y="4616450"/>
            <a:ext cx="2770188" cy="230188"/>
          </a:xfrm>
          <a:prstGeom prst="rect">
            <a:avLst/>
          </a:prstGeom>
        </p:spPr>
        <p:txBody>
          <a:bodyPr wrap="none">
            <a:spAutoFit/>
          </a:bodyPr>
          <a:lstStyle/>
          <a:p>
            <a:pPr>
              <a:defRPr/>
            </a:pPr>
            <a:r>
              <a:rPr lang="en-IN" sz="900" dirty="0">
                <a:solidFill>
                  <a:schemeClr val="bg1"/>
                </a:solidFill>
                <a:latin typeface="+mj-lt"/>
              </a:rPr>
              <a:t>© Jones &amp; Bartlett Learning. Courtesy of MIEMSS.</a:t>
            </a:r>
          </a:p>
        </p:txBody>
      </p:sp>
      <p:pic>
        <p:nvPicPr>
          <p:cNvPr id="135173" name="Picture 5" descr="\\172.16.33.26\Art\OUTPUT\JB LEARNING\EMT_11E_ITK_PPT WORK\Ch35\9781284080179_CH35_CP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981200"/>
            <a:ext cx="3503613"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a:lnSpc>
                <a:spcPct val="85000"/>
              </a:lnSpc>
            </a:pPr>
            <a:r>
              <a:rPr lang="en-US" altLang="en-US"/>
              <a:t>Reassessment </a:t>
            </a:r>
            <a:r>
              <a:rPr lang="en-US" altLang="en-US" sz="2800" b="0"/>
              <a:t>(3 of 3)</a:t>
            </a:r>
          </a:p>
        </p:txBody>
      </p:sp>
      <p:sp>
        <p:nvSpPr>
          <p:cNvPr id="136195" name="Rectangle 3"/>
          <p:cNvSpPr>
            <a:spLocks noGrp="1" noChangeArrowheads="1"/>
          </p:cNvSpPr>
          <p:nvPr>
            <p:ph type="body" idx="1"/>
          </p:nvPr>
        </p:nvSpPr>
        <p:spPr/>
        <p:txBody>
          <a:bodyPr rIns="228600"/>
          <a:lstStyle/>
          <a:p>
            <a:pPr>
              <a:spcBef>
                <a:spcPct val="35000"/>
              </a:spcBef>
            </a:pPr>
            <a:r>
              <a:rPr lang="en-US" altLang="en-US"/>
              <a:t>Communications and documentation</a:t>
            </a:r>
          </a:p>
          <a:p>
            <a:pPr lvl="1">
              <a:spcBef>
                <a:spcPct val="35000"/>
              </a:spcBef>
            </a:pPr>
            <a:r>
              <a:rPr lang="en-US" altLang="en-US"/>
              <a:t>Communication can be challenging.</a:t>
            </a:r>
          </a:p>
          <a:p>
            <a:pPr lvl="1">
              <a:spcBef>
                <a:spcPct val="35000"/>
              </a:spcBef>
            </a:pPr>
            <a:r>
              <a:rPr lang="en-US" altLang="en-US"/>
              <a:t>Provide psychological support as well as medical treatment.</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p:txBody>
          <a:bodyPr/>
          <a:lstStyle/>
          <a:p>
            <a:pPr>
              <a:lnSpc>
                <a:spcPct val="85000"/>
              </a:lnSpc>
            </a:pPr>
            <a:r>
              <a:rPr lang="en-US" altLang="en-US"/>
              <a:t>Assessment of Falls</a:t>
            </a:r>
            <a:endParaRPr lang="en-US" altLang="en-US" sz="2800" b="0"/>
          </a:p>
        </p:txBody>
      </p:sp>
      <p:sp>
        <p:nvSpPr>
          <p:cNvPr id="137219" name="Content Placeholder 2"/>
          <p:cNvSpPr>
            <a:spLocks noGrp="1"/>
          </p:cNvSpPr>
          <p:nvPr>
            <p:ph type="body" idx="1"/>
          </p:nvPr>
        </p:nvSpPr>
        <p:spPr/>
        <p:txBody>
          <a:bodyPr rIns="228600"/>
          <a:lstStyle/>
          <a:p>
            <a:r>
              <a:rPr lang="en-US" altLang="en-US"/>
              <a:t>Falls can be caused by a medical condition such as fainting, a cardiac rhythm disturbance, or a medication interaction. </a:t>
            </a:r>
          </a:p>
          <a:p>
            <a:pPr lvl="1"/>
            <a:r>
              <a:rPr lang="en-US" altLang="en-US"/>
              <a:t>Whenever you assess a geriatric patient who has fallen, it is important to find out why the fall occurred.</a:t>
            </a:r>
          </a:p>
          <a:p>
            <a:pPr lvl="1"/>
            <a:r>
              <a:rPr lang="en-US" altLang="en-US"/>
              <a:t>Consider that the fall may have been caused by a medical condition, possibly life-threatening.</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p:txBody>
          <a:bodyPr/>
          <a:lstStyle/>
          <a:p>
            <a:pPr>
              <a:lnSpc>
                <a:spcPct val="85000"/>
              </a:lnSpc>
            </a:pPr>
            <a:r>
              <a:rPr lang="en-US" altLang="en-US"/>
              <a:t>Response to Nursing and Skilled Care Facilities </a:t>
            </a:r>
            <a:r>
              <a:rPr lang="en-US" altLang="en-US" sz="2800" b="0"/>
              <a:t>(1 of 3)</a:t>
            </a:r>
          </a:p>
        </p:txBody>
      </p:sp>
      <p:sp>
        <p:nvSpPr>
          <p:cNvPr id="138243" name="Content Placeholder 2"/>
          <p:cNvSpPr>
            <a:spLocks noGrp="1"/>
          </p:cNvSpPr>
          <p:nvPr>
            <p:ph type="body" idx="1"/>
          </p:nvPr>
        </p:nvSpPr>
        <p:spPr/>
        <p:txBody>
          <a:bodyPr rIns="228600"/>
          <a:lstStyle/>
          <a:p>
            <a:pPr>
              <a:spcBef>
                <a:spcPct val="35000"/>
              </a:spcBef>
            </a:pPr>
            <a:r>
              <a:rPr lang="en-US" altLang="en-US"/>
              <a:t>Many calls will occur at a nursing home or other skilled care facility. </a:t>
            </a:r>
          </a:p>
          <a:p>
            <a:pPr>
              <a:spcBef>
                <a:spcPct val="35000"/>
              </a:spcBef>
            </a:pPr>
            <a:r>
              <a:rPr lang="en-US" altLang="en-US"/>
              <a:t>Calls can be challenging.</a:t>
            </a:r>
          </a:p>
          <a:p>
            <a:pPr lvl="1">
              <a:spcBef>
                <a:spcPct val="35000"/>
              </a:spcBef>
            </a:pPr>
            <a:r>
              <a:rPr lang="en-US" altLang="en-US"/>
              <a:t>Patients often have an altered level of consciousness.</a:t>
            </a:r>
          </a:p>
          <a:p>
            <a:pPr lvl="1">
              <a:spcBef>
                <a:spcPct val="35000"/>
              </a:spcBef>
            </a:pPr>
            <a:r>
              <a:rPr lang="en-US" altLang="en-US"/>
              <a:t>Staff may be spread thin and may not know how to assist you.</a:t>
            </a:r>
          </a:p>
          <a:p>
            <a:pPr lvl="1">
              <a:spcBef>
                <a:spcPct val="35000"/>
              </a:spcBef>
            </a:pPr>
            <a:r>
              <a:rPr lang="en-US" altLang="en-US"/>
              <a:t>Ask, “What is wrong with the patient that is new or different today?”</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p:txBody>
          <a:bodyPr/>
          <a:lstStyle/>
          <a:p>
            <a:pPr>
              <a:lnSpc>
                <a:spcPct val="85000"/>
              </a:lnSpc>
            </a:pPr>
            <a:r>
              <a:rPr lang="en-US" altLang="en-US"/>
              <a:t>Response to Nursing and Skilled Care Facilities </a:t>
            </a:r>
            <a:r>
              <a:rPr lang="en-US" altLang="en-US" sz="2800" b="0"/>
              <a:t>(2 of 3)</a:t>
            </a:r>
          </a:p>
        </p:txBody>
      </p:sp>
      <p:sp>
        <p:nvSpPr>
          <p:cNvPr id="139267" name="Content Placeholder 2"/>
          <p:cNvSpPr>
            <a:spLocks noGrp="1"/>
          </p:cNvSpPr>
          <p:nvPr>
            <p:ph type="body" idx="1"/>
          </p:nvPr>
        </p:nvSpPr>
        <p:spPr/>
        <p:txBody>
          <a:bodyPr rIns="228600"/>
          <a:lstStyle/>
          <a:p>
            <a:pPr>
              <a:spcBef>
                <a:spcPct val="35000"/>
              </a:spcBef>
            </a:pPr>
            <a:r>
              <a:rPr lang="en-US" altLang="en-US"/>
              <a:t>Infection control needs to be a high priority for EMTs.</a:t>
            </a:r>
          </a:p>
          <a:p>
            <a:pPr lvl="1">
              <a:spcBef>
                <a:spcPct val="35000"/>
              </a:spcBef>
            </a:pPr>
            <a:r>
              <a:rPr lang="en-US" altLang="en-US"/>
              <a:t>Methicillin-resistant </a:t>
            </a:r>
            <a:r>
              <a:rPr lang="en-US" altLang="en-US" i="1"/>
              <a:t>Staphylococcus aureus</a:t>
            </a:r>
            <a:r>
              <a:rPr lang="en-US" altLang="en-US"/>
              <a:t> (MRSA) infections are common.</a:t>
            </a:r>
          </a:p>
          <a:p>
            <a:pPr lvl="1">
              <a:spcBef>
                <a:spcPct val="35000"/>
              </a:spcBef>
            </a:pPr>
            <a:r>
              <a:rPr lang="en-US" altLang="en-US"/>
              <a:t>Many infections in hospitals are caused by vancomycin-resistant enterococci</a:t>
            </a:r>
            <a:r>
              <a:rPr lang="en-US" altLang="en-US" i="1"/>
              <a:t>.</a:t>
            </a:r>
          </a:p>
          <a:p>
            <a:pPr lvl="1">
              <a:spcBef>
                <a:spcPct val="35000"/>
              </a:spcBef>
            </a:pPr>
            <a:r>
              <a:rPr lang="en-US" altLang="en-US"/>
              <a:t>The respiratory syncytial virus causes an infection of the upper and lower respiratory tracts.</a:t>
            </a: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a:lnSpc>
                <a:spcPct val="85000"/>
              </a:lnSpc>
            </a:pPr>
            <a:r>
              <a:rPr lang="en-US" altLang="en-US"/>
              <a:t>Response to Nursing and Skilled Care Facilities </a:t>
            </a:r>
            <a:r>
              <a:rPr lang="en-US" altLang="en-US" sz="2800" b="0"/>
              <a:t>(3 of 3)</a:t>
            </a:r>
          </a:p>
        </p:txBody>
      </p:sp>
      <p:sp>
        <p:nvSpPr>
          <p:cNvPr id="140291" name="Rectangle 3"/>
          <p:cNvSpPr>
            <a:spLocks noGrp="1" noChangeArrowheads="1"/>
          </p:cNvSpPr>
          <p:nvPr>
            <p:ph type="body" idx="1"/>
          </p:nvPr>
        </p:nvSpPr>
        <p:spPr/>
        <p:txBody>
          <a:bodyPr rIns="228600"/>
          <a:lstStyle/>
          <a:p>
            <a:pPr>
              <a:spcBef>
                <a:spcPct val="35000"/>
              </a:spcBef>
            </a:pPr>
            <a:r>
              <a:rPr lang="en-US" altLang="en-US"/>
              <a:t>Infection control (cont</a:t>
            </a:r>
            <a:r>
              <a:rPr lang="ja-JP" altLang="en-US"/>
              <a:t>’</a:t>
            </a:r>
            <a:r>
              <a:rPr lang="en-US" altLang="ja-JP"/>
              <a:t>d)</a:t>
            </a:r>
          </a:p>
          <a:p>
            <a:pPr lvl="1">
              <a:spcBef>
                <a:spcPct val="35000"/>
              </a:spcBef>
            </a:pPr>
            <a:r>
              <a:rPr lang="en-US" altLang="en-US" i="1"/>
              <a:t>Clostridium difficile </a:t>
            </a:r>
            <a:r>
              <a:rPr lang="en-US" altLang="en-US"/>
              <a:t>is a bacterium responsible for the most common cause of hospital-acquired infectious diarrhea.</a:t>
            </a:r>
          </a:p>
          <a:p>
            <a:pPr lvl="1">
              <a:spcBef>
                <a:spcPct val="35000"/>
              </a:spcBef>
            </a:pPr>
            <a:r>
              <a:rPr lang="en-US" altLang="en-US"/>
              <a:t>Typical alcohol-based hand sanitizers do not inactivate or kill </a:t>
            </a:r>
            <a:r>
              <a:rPr lang="en-US" altLang="en-US" i="1"/>
              <a:t>C. difficile</a:t>
            </a:r>
            <a:r>
              <a:rPr lang="en-US" altLang="en-US"/>
              <a:t>. </a:t>
            </a:r>
            <a:endParaRPr lang="en-US" altLang="en-US" i="1"/>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p:txBody>
          <a:bodyPr/>
          <a:lstStyle/>
          <a:p>
            <a:pPr>
              <a:lnSpc>
                <a:spcPct val="85000"/>
              </a:lnSpc>
            </a:pPr>
            <a:r>
              <a:rPr lang="en-US" altLang="en-US"/>
              <a:t>Dying Patients</a:t>
            </a:r>
          </a:p>
        </p:txBody>
      </p:sp>
      <p:sp>
        <p:nvSpPr>
          <p:cNvPr id="141315" name="Content Placeholder 2"/>
          <p:cNvSpPr>
            <a:spLocks noGrp="1"/>
          </p:cNvSpPr>
          <p:nvPr>
            <p:ph type="body" idx="1"/>
          </p:nvPr>
        </p:nvSpPr>
        <p:spPr/>
        <p:txBody>
          <a:bodyPr rIns="228600"/>
          <a:lstStyle/>
          <a:p>
            <a:pPr>
              <a:spcBef>
                <a:spcPct val="35000"/>
              </a:spcBef>
            </a:pPr>
            <a:r>
              <a:rPr lang="en-US" altLang="en-US"/>
              <a:t>More patients are choosing to die at home rather than in a hospital.</a:t>
            </a:r>
          </a:p>
          <a:p>
            <a:pPr lvl="1">
              <a:spcBef>
                <a:spcPct val="35000"/>
              </a:spcBef>
            </a:pPr>
            <a:r>
              <a:rPr lang="en-US" altLang="en-US"/>
              <a:t>Dying patients receive palliative care.</a:t>
            </a:r>
          </a:p>
          <a:p>
            <a:pPr lvl="1">
              <a:spcBef>
                <a:spcPct val="35000"/>
              </a:spcBef>
            </a:pPr>
            <a:r>
              <a:rPr lang="en-US" altLang="en-US"/>
              <a:t>Be understanding, sensitive, and compassionate.</a:t>
            </a:r>
          </a:p>
          <a:p>
            <a:pPr lvl="1">
              <a:spcBef>
                <a:spcPct val="35000"/>
              </a:spcBef>
            </a:pPr>
            <a:r>
              <a:rPr lang="en-US" altLang="en-US"/>
              <a:t>Determine if the family wishes for the patient to go to the hospital or stay in the home.</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p:txBody>
          <a:bodyPr/>
          <a:lstStyle/>
          <a:p>
            <a:pPr>
              <a:lnSpc>
                <a:spcPct val="85000"/>
              </a:lnSpc>
            </a:pPr>
            <a:r>
              <a:rPr lang="en-US" altLang="en-US"/>
              <a:t>Advance Directives </a:t>
            </a:r>
            <a:r>
              <a:rPr lang="en-US" altLang="en-US" sz="2800" b="0"/>
              <a:t>(1 of 3)</a:t>
            </a:r>
          </a:p>
        </p:txBody>
      </p:sp>
      <p:sp>
        <p:nvSpPr>
          <p:cNvPr id="142339" name="Content Placeholder 2"/>
          <p:cNvSpPr>
            <a:spLocks noGrp="1"/>
          </p:cNvSpPr>
          <p:nvPr>
            <p:ph type="body" idx="1"/>
          </p:nvPr>
        </p:nvSpPr>
        <p:spPr/>
        <p:txBody>
          <a:bodyPr rIns="228600"/>
          <a:lstStyle/>
          <a:p>
            <a:pPr>
              <a:spcBef>
                <a:spcPct val="35000"/>
              </a:spcBef>
            </a:pPr>
            <a:r>
              <a:rPr lang="en-US" altLang="en-US"/>
              <a:t>Specific legal papers that direct relatives and caregivers about what kind of medical treatment may be given to patients who cannot speak for themselves</a:t>
            </a:r>
          </a:p>
          <a:p>
            <a:pPr lvl="1">
              <a:spcBef>
                <a:spcPct val="35000"/>
              </a:spcBef>
            </a:pPr>
            <a:r>
              <a:rPr lang="en-US" altLang="en-US"/>
              <a:t>Dealing with advance directives has become more common for EMS providers.</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a:lnSpc>
                <a:spcPct val="85000"/>
              </a:lnSpc>
            </a:pPr>
            <a:r>
              <a:rPr lang="en-US" altLang="en-US"/>
              <a:t>Advance Directives </a:t>
            </a:r>
            <a:r>
              <a:rPr lang="en-US" altLang="en-US" sz="2800" b="0"/>
              <a:t>(2 of 3)</a:t>
            </a:r>
          </a:p>
        </p:txBody>
      </p:sp>
      <p:sp>
        <p:nvSpPr>
          <p:cNvPr id="143363" name="Rectangle 3"/>
          <p:cNvSpPr>
            <a:spLocks noGrp="1" noChangeArrowheads="1"/>
          </p:cNvSpPr>
          <p:nvPr>
            <p:ph type="body" idx="1"/>
          </p:nvPr>
        </p:nvSpPr>
        <p:spPr/>
        <p:txBody>
          <a:bodyPr rIns="228600"/>
          <a:lstStyle/>
          <a:p>
            <a:pPr>
              <a:spcBef>
                <a:spcPct val="35000"/>
              </a:spcBef>
            </a:pPr>
            <a:r>
              <a:rPr lang="en-US" altLang="en-US"/>
              <a:t>May take the form of a </a:t>
            </a:r>
            <a:r>
              <a:rPr lang="ja-JP" altLang="en-US"/>
              <a:t>“</a:t>
            </a:r>
            <a:r>
              <a:rPr lang="en-US" altLang="ja-JP"/>
              <a:t>do not resuscitate</a:t>
            </a:r>
            <a:r>
              <a:rPr lang="ja-JP" altLang="en-US"/>
              <a:t>”</a:t>
            </a:r>
            <a:r>
              <a:rPr lang="en-US" altLang="ja-JP"/>
              <a:t> (DNR) order</a:t>
            </a:r>
          </a:p>
          <a:p>
            <a:pPr lvl="1">
              <a:spcBef>
                <a:spcPct val="35000"/>
              </a:spcBef>
            </a:pPr>
            <a:r>
              <a:rPr lang="en-US" altLang="en-US"/>
              <a:t>Gives you permission not to attempt resuscitation for a patient in cardiac arrest</a:t>
            </a:r>
          </a:p>
          <a:p>
            <a:pPr lvl="1">
              <a:spcBef>
                <a:spcPct val="35000"/>
              </a:spcBef>
            </a:pPr>
            <a:r>
              <a:rPr lang="en-US" altLang="en-US"/>
              <a:t>DNR does not mean </a:t>
            </a:r>
            <a:r>
              <a:rPr lang="ja-JP" altLang="en-US"/>
              <a:t>“</a:t>
            </a:r>
            <a:r>
              <a:rPr lang="en-US" altLang="ja-JP"/>
              <a:t>do not treat.</a:t>
            </a:r>
            <a:r>
              <a:rPr lang="ja-JP" altLang="en-US"/>
              <a:t>”</a:t>
            </a:r>
            <a:endParaRPr lang="en-US" altLang="ja-JP"/>
          </a:p>
          <a:p>
            <a:pPr lvl="1">
              <a:spcBef>
                <a:spcPct val="35000"/>
              </a:spcBef>
            </a:pPr>
            <a:r>
              <a:rPr lang="en-US" altLang="en-US"/>
              <a:t>Basic ABCs should still be provided.</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a:lnSpc>
                <a:spcPct val="85000"/>
              </a:lnSpc>
            </a:pPr>
            <a:r>
              <a:rPr lang="en-US" altLang="en-US"/>
              <a:t>Advance Directives </a:t>
            </a:r>
            <a:r>
              <a:rPr lang="en-US" altLang="en-US" sz="2800" b="0"/>
              <a:t>(3 of 3)</a:t>
            </a:r>
          </a:p>
        </p:txBody>
      </p:sp>
      <p:sp>
        <p:nvSpPr>
          <p:cNvPr id="144387" name="Rectangle 3"/>
          <p:cNvSpPr>
            <a:spLocks noGrp="1" noChangeArrowheads="1"/>
          </p:cNvSpPr>
          <p:nvPr>
            <p:ph type="body" idx="1"/>
          </p:nvPr>
        </p:nvSpPr>
        <p:spPr/>
        <p:txBody>
          <a:bodyPr rIns="228600"/>
          <a:lstStyle/>
          <a:p>
            <a:pPr>
              <a:spcBef>
                <a:spcPct val="35000"/>
              </a:spcBef>
            </a:pPr>
            <a:r>
              <a:rPr lang="en-US" altLang="en-US"/>
              <a:t>When transporting patients from nursing facilities, consider these guidelines:</a:t>
            </a:r>
          </a:p>
          <a:p>
            <a:pPr lvl="1">
              <a:spcBef>
                <a:spcPct val="35000"/>
              </a:spcBef>
            </a:pPr>
            <a:r>
              <a:rPr lang="en-US" altLang="en-US"/>
              <a:t>Patients have the right to refuse treatment.</a:t>
            </a:r>
          </a:p>
          <a:p>
            <a:pPr lvl="1">
              <a:spcBef>
                <a:spcPct val="35000"/>
              </a:spcBef>
            </a:pPr>
            <a:r>
              <a:rPr lang="en-US" altLang="en-US"/>
              <a:t>A DNR order is valid only if it is in the form of a written order by a physician.</a:t>
            </a:r>
          </a:p>
          <a:p>
            <a:pPr lvl="1">
              <a:spcBef>
                <a:spcPct val="35000"/>
              </a:spcBef>
            </a:pPr>
            <a:r>
              <a:rPr lang="en-US" altLang="en-US"/>
              <a:t>Review state and local protocols.</a:t>
            </a:r>
          </a:p>
          <a:p>
            <a:pPr lvl="1">
              <a:spcBef>
                <a:spcPct val="35000"/>
              </a:spcBef>
            </a:pPr>
            <a:r>
              <a:rPr lang="en-US" altLang="en-US"/>
              <a:t>When in doubt, try to resuscitate the patient.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nSpc>
                <a:spcPct val="85000"/>
              </a:lnSpc>
            </a:pPr>
            <a:r>
              <a:rPr lang="en-US" altLang="en-US" sz="3200"/>
              <a:t>Common Complaints and the Leading Causes of Death in Older People </a:t>
            </a:r>
            <a:br>
              <a:rPr lang="en-US" altLang="en-US" sz="3200"/>
            </a:br>
            <a:r>
              <a:rPr lang="en-US" altLang="en-US" sz="2800" b="0"/>
              <a:t>(1 of 2)</a:t>
            </a:r>
          </a:p>
        </p:txBody>
      </p:sp>
      <p:sp>
        <p:nvSpPr>
          <p:cNvPr id="16387" name="Content Placeholder 2"/>
          <p:cNvSpPr>
            <a:spLocks noGrp="1"/>
          </p:cNvSpPr>
          <p:nvPr>
            <p:ph type="body" idx="1"/>
          </p:nvPr>
        </p:nvSpPr>
        <p:spPr/>
        <p:txBody>
          <a:bodyPr rIns="228600"/>
          <a:lstStyle/>
          <a:p>
            <a:pPr>
              <a:spcBef>
                <a:spcPct val="35000"/>
              </a:spcBef>
            </a:pPr>
            <a:r>
              <a:rPr lang="en-US" altLang="en-US"/>
              <a:t>The geriatric population is predisposed to a host of problems not seen in youth.</a:t>
            </a:r>
          </a:p>
          <a:p>
            <a:pPr lvl="1">
              <a:spcBef>
                <a:spcPct val="35000"/>
              </a:spcBef>
            </a:pPr>
            <a:r>
              <a:rPr lang="en-US" altLang="en-US"/>
              <a:t>Hip fractures are common.</a:t>
            </a:r>
          </a:p>
          <a:p>
            <a:pPr lvl="1">
              <a:spcBef>
                <a:spcPct val="35000"/>
              </a:spcBef>
            </a:pPr>
            <a:r>
              <a:rPr lang="en-US" altLang="en-US"/>
              <a:t>More likely to occur when bones are weakened by osteoporosis or infection</a:t>
            </a:r>
          </a:p>
          <a:p>
            <a:pPr lvl="1">
              <a:spcBef>
                <a:spcPct val="35000"/>
              </a:spcBef>
            </a:pPr>
            <a:r>
              <a:rPr lang="en-US" altLang="en-US"/>
              <a:t>Sedentary behavior can lead to pneumonia and blood clots.</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p:nvPr>
        </p:nvSpPr>
        <p:spPr/>
        <p:txBody>
          <a:bodyPr/>
          <a:lstStyle/>
          <a:p>
            <a:pPr>
              <a:lnSpc>
                <a:spcPct val="85000"/>
              </a:lnSpc>
            </a:pPr>
            <a:r>
              <a:rPr lang="en-US" altLang="en-US"/>
              <a:t>Elder Abuse and Neglect </a:t>
            </a:r>
            <a:r>
              <a:rPr lang="en-US" altLang="en-US" sz="2800" b="0"/>
              <a:t>(1 of 7)</a:t>
            </a:r>
          </a:p>
        </p:txBody>
      </p:sp>
      <p:sp>
        <p:nvSpPr>
          <p:cNvPr id="145411" name="Content Placeholder 2"/>
          <p:cNvSpPr>
            <a:spLocks noGrp="1"/>
          </p:cNvSpPr>
          <p:nvPr>
            <p:ph type="body" idx="1"/>
          </p:nvPr>
        </p:nvSpPr>
        <p:spPr/>
        <p:txBody>
          <a:bodyPr rIns="228600"/>
          <a:lstStyle/>
          <a:p>
            <a:pPr>
              <a:spcBef>
                <a:spcPct val="35000"/>
              </a:spcBef>
            </a:pPr>
            <a:r>
              <a:rPr lang="en-US" altLang="en-US"/>
              <a:t>Any action on the part of an older person</a:t>
            </a:r>
            <a:r>
              <a:rPr lang="ja-JP" altLang="en-US"/>
              <a:t>’</a:t>
            </a:r>
            <a:r>
              <a:rPr lang="en-US" altLang="ja-JP"/>
              <a:t>s family member, caregiver, or other person that takes advantage of the older person</a:t>
            </a:r>
            <a:r>
              <a:rPr lang="ja-JP" altLang="en-US"/>
              <a:t>’</a:t>
            </a:r>
            <a:r>
              <a:rPr lang="en-US" altLang="ja-JP"/>
              <a:t>s:</a:t>
            </a:r>
          </a:p>
          <a:p>
            <a:pPr lvl="1">
              <a:spcBef>
                <a:spcPct val="35000"/>
              </a:spcBef>
            </a:pPr>
            <a:r>
              <a:rPr lang="en-US" altLang="en-US"/>
              <a:t>Person</a:t>
            </a:r>
          </a:p>
          <a:p>
            <a:pPr lvl="1">
              <a:spcBef>
                <a:spcPct val="35000"/>
              </a:spcBef>
            </a:pPr>
            <a:r>
              <a:rPr lang="en-US" altLang="en-US"/>
              <a:t>Property</a:t>
            </a:r>
          </a:p>
          <a:p>
            <a:pPr lvl="1">
              <a:spcBef>
                <a:spcPct val="35000"/>
              </a:spcBef>
            </a:pPr>
            <a:r>
              <a:rPr lang="en-US" altLang="en-US"/>
              <a:t>Emotional state</a:t>
            </a:r>
          </a:p>
          <a:p>
            <a:r>
              <a:rPr lang="en-US" altLang="en-US"/>
              <a:t>Includes acts of commission and acts of omission</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p:txBody>
          <a:bodyPr/>
          <a:lstStyle/>
          <a:p>
            <a:pPr>
              <a:lnSpc>
                <a:spcPct val="85000"/>
              </a:lnSpc>
            </a:pPr>
            <a:r>
              <a:rPr lang="en-US" altLang="en-US"/>
              <a:t>Elder Abuse and Neglect </a:t>
            </a:r>
            <a:r>
              <a:rPr lang="en-US" altLang="en-US" sz="2800" b="0"/>
              <a:t>(2 of 7)</a:t>
            </a:r>
          </a:p>
        </p:txBody>
      </p:sp>
      <p:sp>
        <p:nvSpPr>
          <p:cNvPr id="146435" name="Content Placeholder 2"/>
          <p:cNvSpPr>
            <a:spLocks noGrp="1"/>
          </p:cNvSpPr>
          <p:nvPr>
            <p:ph type="body" idx="1"/>
          </p:nvPr>
        </p:nvSpPr>
        <p:spPr/>
        <p:txBody>
          <a:bodyPr rIns="228600"/>
          <a:lstStyle/>
          <a:p>
            <a:pPr>
              <a:spcBef>
                <a:spcPct val="35000"/>
              </a:spcBef>
            </a:pPr>
            <a:r>
              <a:rPr lang="en-US" altLang="en-US"/>
              <a:t>The extent of elder abuse is not known for several reasons:</a:t>
            </a:r>
          </a:p>
          <a:p>
            <a:pPr lvl="1">
              <a:spcBef>
                <a:spcPct val="35000"/>
              </a:spcBef>
            </a:pPr>
            <a:r>
              <a:rPr lang="en-US" altLang="en-US"/>
              <a:t>It has been largely hidden from society.</a:t>
            </a:r>
          </a:p>
          <a:p>
            <a:pPr lvl="1">
              <a:spcBef>
                <a:spcPct val="35000"/>
              </a:spcBef>
            </a:pPr>
            <a:r>
              <a:rPr lang="en-US" altLang="en-US"/>
              <a:t>Definitions of abuse and neglect among the geriatric population vary.</a:t>
            </a:r>
          </a:p>
          <a:p>
            <a:pPr lvl="1">
              <a:spcBef>
                <a:spcPct val="35000"/>
              </a:spcBef>
            </a:pPr>
            <a:r>
              <a:rPr lang="en-US" altLang="en-US"/>
              <a:t>Victims are often hesitant to report the problem.</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a:lnSpc>
                <a:spcPct val="85000"/>
              </a:lnSpc>
            </a:pPr>
            <a:r>
              <a:rPr lang="en-US" altLang="en-US"/>
              <a:t>Elder Abuse and Neglect </a:t>
            </a:r>
            <a:r>
              <a:rPr lang="en-US" altLang="en-US" sz="2800" b="0"/>
              <a:t>(3 of 7)</a:t>
            </a:r>
          </a:p>
        </p:txBody>
      </p:sp>
      <p:sp>
        <p:nvSpPr>
          <p:cNvPr id="147459" name="Rectangle 3"/>
          <p:cNvSpPr>
            <a:spLocks noGrp="1" noChangeArrowheads="1"/>
          </p:cNvSpPr>
          <p:nvPr>
            <p:ph type="body" idx="1"/>
          </p:nvPr>
        </p:nvSpPr>
        <p:spPr/>
        <p:txBody>
          <a:bodyPr rIns="228600"/>
          <a:lstStyle/>
          <a:p>
            <a:pPr>
              <a:spcBef>
                <a:spcPct val="35000"/>
              </a:spcBef>
            </a:pPr>
            <a:r>
              <a:rPr lang="en-US" altLang="en-US"/>
              <a:t>The abused person may feel traumatized by the situation or be afraid that the abuser will punish him or her for reporting the abuse. </a:t>
            </a:r>
          </a:p>
          <a:p>
            <a:pPr>
              <a:spcBef>
                <a:spcPct val="35000"/>
              </a:spcBef>
            </a:pPr>
            <a:r>
              <a:rPr lang="en-US" altLang="en-US"/>
              <a:t>Elder abuse occurs more often in women older than 75 years.</a:t>
            </a:r>
          </a:p>
          <a:p>
            <a:pPr>
              <a:spcBef>
                <a:spcPct val="35000"/>
              </a:spcBef>
            </a:pPr>
            <a:r>
              <a:rPr lang="en-US" altLang="en-US"/>
              <a:t>Abusers of older people are sometimes products of child abuse themselves.</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a:lnSpc>
                <a:spcPct val="85000"/>
              </a:lnSpc>
            </a:pPr>
            <a:r>
              <a:rPr lang="en-US" altLang="en-US"/>
              <a:t>Elder Abuse and Neglect </a:t>
            </a:r>
            <a:r>
              <a:rPr lang="en-US" altLang="en-US" sz="2800" b="0"/>
              <a:t>(4 of 7)</a:t>
            </a:r>
          </a:p>
        </p:txBody>
      </p:sp>
      <p:sp>
        <p:nvSpPr>
          <p:cNvPr id="148483" name="Rectangle 3"/>
          <p:cNvSpPr>
            <a:spLocks noGrp="1" noChangeArrowheads="1"/>
          </p:cNvSpPr>
          <p:nvPr>
            <p:ph type="body" idx="1"/>
          </p:nvPr>
        </p:nvSpPr>
        <p:spPr/>
        <p:txBody>
          <a:bodyPr rIns="228600"/>
          <a:lstStyle/>
          <a:p>
            <a:pPr>
              <a:spcBef>
                <a:spcPct val="35000"/>
              </a:spcBef>
            </a:pPr>
            <a:r>
              <a:rPr lang="en-US" altLang="en-US"/>
              <a:t>Take note of the environment and conditions a patient lives in, and of soft-tissue injuries that cannot be explained by the person’s lifestyle and physical condition.</a:t>
            </a:r>
          </a:p>
          <a:p>
            <a:pPr>
              <a:spcBef>
                <a:spcPct val="35000"/>
              </a:spcBef>
            </a:pPr>
            <a:r>
              <a:rPr lang="en-US" altLang="en-US"/>
              <a:t>Suspect abuse when answers are concealed or avoided.</a:t>
            </a:r>
          </a:p>
          <a:p>
            <a:pPr>
              <a:spcBef>
                <a:spcPct val="35000"/>
              </a:spcBef>
            </a:pPr>
            <a:r>
              <a:rPr lang="en-US" altLang="en-US"/>
              <a:t>Suspect abuse when you are given unbelievable answers.</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pPr>
              <a:lnSpc>
                <a:spcPct val="85000"/>
              </a:lnSpc>
            </a:pPr>
            <a:r>
              <a:rPr lang="en-US" altLang="en-US"/>
              <a:t>Elder Abuse and Neglect </a:t>
            </a:r>
            <a:r>
              <a:rPr lang="en-US" altLang="en-US" sz="2800" b="0"/>
              <a:t>(5 of 7)</a:t>
            </a:r>
          </a:p>
        </p:txBody>
      </p:sp>
      <p:sp>
        <p:nvSpPr>
          <p:cNvPr id="149507" name="Rectangle 3"/>
          <p:cNvSpPr>
            <a:spLocks noGrp="1" noChangeArrowheads="1"/>
          </p:cNvSpPr>
          <p:nvPr>
            <p:ph type="body" idx="1"/>
          </p:nvPr>
        </p:nvSpPr>
        <p:spPr/>
        <p:txBody>
          <a:bodyPr rIns="228600"/>
          <a:lstStyle/>
          <a:p>
            <a:pPr>
              <a:spcBef>
                <a:spcPct val="35000"/>
              </a:spcBef>
            </a:pPr>
            <a:r>
              <a:rPr lang="en-US" altLang="en-US"/>
              <a:t>Information that may be important in assessing abuse includes:</a:t>
            </a:r>
          </a:p>
          <a:p>
            <a:pPr lvl="1"/>
            <a:r>
              <a:rPr lang="en-US" altLang="en-US"/>
              <a:t>Caregiver apathy about the patient’s condition</a:t>
            </a:r>
          </a:p>
          <a:p>
            <a:pPr lvl="1"/>
            <a:r>
              <a:rPr lang="en-US" altLang="en-US"/>
              <a:t>Overly defensive reaction by caregiver</a:t>
            </a:r>
          </a:p>
          <a:p>
            <a:pPr lvl="1"/>
            <a:r>
              <a:rPr lang="en-US" altLang="en-US"/>
              <a:t>Caregiver does not allow patient to answer questions</a:t>
            </a:r>
          </a:p>
          <a:p>
            <a:pPr lvl="1"/>
            <a:r>
              <a:rPr lang="en-US" altLang="en-US"/>
              <a:t>Repeated visits to the ED or clinic</a:t>
            </a:r>
          </a:p>
          <a:p>
            <a:pPr lvl="1">
              <a:spcBef>
                <a:spcPct val="35000"/>
              </a:spcBef>
            </a:pPr>
            <a:r>
              <a:rPr lang="en-US" altLang="en-US"/>
              <a:t>A history of being accident-prone</a:t>
            </a:r>
          </a:p>
          <a:p>
            <a:pPr lvl="1">
              <a:spcBef>
                <a:spcPct val="35000"/>
              </a:spcBef>
            </a:pPr>
            <a:r>
              <a:rPr lang="en-US" altLang="en-US"/>
              <a:t>Unbelievable or vague explanations of injuries</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pPr>
              <a:lnSpc>
                <a:spcPct val="85000"/>
              </a:lnSpc>
            </a:pPr>
            <a:r>
              <a:rPr lang="en-US" altLang="en-US"/>
              <a:t>Elder Abuse and Neglect </a:t>
            </a:r>
            <a:r>
              <a:rPr lang="en-US" altLang="en-US" sz="2800" b="0"/>
              <a:t>(6 of 7)</a:t>
            </a:r>
          </a:p>
        </p:txBody>
      </p:sp>
      <p:sp>
        <p:nvSpPr>
          <p:cNvPr id="150531" name="Rectangle 3"/>
          <p:cNvSpPr>
            <a:spLocks noGrp="1" noChangeArrowheads="1"/>
          </p:cNvSpPr>
          <p:nvPr>
            <p:ph type="body" idx="1"/>
          </p:nvPr>
        </p:nvSpPr>
        <p:spPr/>
        <p:txBody>
          <a:bodyPr rIns="228600"/>
          <a:lstStyle/>
          <a:p>
            <a:pPr>
              <a:spcBef>
                <a:spcPct val="35000"/>
              </a:spcBef>
            </a:pPr>
            <a:r>
              <a:rPr lang="en-US" altLang="en-US"/>
              <a:t>Information that may be important in assessing abuse includes (cont</a:t>
            </a:r>
            <a:r>
              <a:rPr lang="ja-JP" altLang="en-US"/>
              <a:t>’</a:t>
            </a:r>
            <a:r>
              <a:rPr lang="en-US" altLang="ja-JP"/>
              <a:t>d):</a:t>
            </a:r>
          </a:p>
          <a:p>
            <a:pPr lvl="1">
              <a:spcBef>
                <a:spcPct val="35000"/>
              </a:spcBef>
            </a:pPr>
            <a:r>
              <a:rPr lang="en-US" altLang="en-US"/>
              <a:t>Psychosomatic complaints </a:t>
            </a:r>
          </a:p>
          <a:p>
            <a:pPr lvl="1">
              <a:spcBef>
                <a:spcPct val="35000"/>
              </a:spcBef>
            </a:pPr>
            <a:r>
              <a:rPr lang="en-US" altLang="en-US"/>
              <a:t>Chronic pain without medical explanation</a:t>
            </a:r>
          </a:p>
          <a:p>
            <a:pPr lvl="1">
              <a:spcBef>
                <a:spcPct val="35000"/>
              </a:spcBef>
            </a:pPr>
            <a:r>
              <a:rPr lang="en-US" altLang="en-US"/>
              <a:t>Self-destructive behavior</a:t>
            </a:r>
          </a:p>
          <a:p>
            <a:pPr lvl="1">
              <a:spcBef>
                <a:spcPct val="35000"/>
              </a:spcBef>
            </a:pPr>
            <a:r>
              <a:rPr lang="en-US" altLang="en-US"/>
              <a:t>Eating and sleep disorders</a:t>
            </a:r>
          </a:p>
          <a:p>
            <a:pPr lvl="1">
              <a:spcBef>
                <a:spcPct val="35000"/>
              </a:spcBef>
            </a:pPr>
            <a:r>
              <a:rPr lang="en-US" altLang="en-US"/>
              <a:t>Depression or a lack of energy</a:t>
            </a:r>
          </a:p>
          <a:p>
            <a:pPr lvl="1">
              <a:spcBef>
                <a:spcPct val="35000"/>
              </a:spcBef>
            </a:pPr>
            <a:r>
              <a:rPr lang="en-US" altLang="en-US"/>
              <a:t>Substance and/or sexual abuse history</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pPr>
              <a:lnSpc>
                <a:spcPct val="85000"/>
              </a:lnSpc>
            </a:pPr>
            <a:r>
              <a:rPr lang="en-US" altLang="en-US"/>
              <a:t>Elder Abuse and Neglect </a:t>
            </a:r>
            <a:r>
              <a:rPr lang="en-US" altLang="en-US" sz="2800" b="0"/>
              <a:t>(7 of 7)</a:t>
            </a:r>
          </a:p>
        </p:txBody>
      </p:sp>
      <p:sp>
        <p:nvSpPr>
          <p:cNvPr id="151555" name="Rectangle 3"/>
          <p:cNvSpPr>
            <a:spLocks noGrp="1" noChangeArrowheads="1"/>
          </p:cNvSpPr>
          <p:nvPr>
            <p:ph type="body" idx="1"/>
          </p:nvPr>
        </p:nvSpPr>
        <p:spPr>
          <a:xfrm>
            <a:off x="4800600" y="1447800"/>
            <a:ext cx="3657600" cy="4800600"/>
          </a:xfrm>
        </p:spPr>
        <p:txBody>
          <a:bodyPr rIns="228600"/>
          <a:lstStyle/>
          <a:p>
            <a:pPr>
              <a:spcBef>
                <a:spcPct val="35000"/>
              </a:spcBef>
            </a:pPr>
            <a:r>
              <a:rPr lang="en-US" altLang="en-US"/>
              <a:t>Repeated abuse can lead to a high risk of death.</a:t>
            </a:r>
          </a:p>
        </p:txBody>
      </p:sp>
      <p:sp>
        <p:nvSpPr>
          <p:cNvPr id="5" name="Rectangle 4"/>
          <p:cNvSpPr/>
          <p:nvPr/>
        </p:nvSpPr>
        <p:spPr>
          <a:xfrm>
            <a:off x="2960688" y="5524500"/>
            <a:ext cx="1712912" cy="230188"/>
          </a:xfrm>
          <a:prstGeom prst="rect">
            <a:avLst/>
          </a:prstGeom>
        </p:spPr>
        <p:txBody>
          <a:bodyPr wrap="none">
            <a:spAutoFit/>
          </a:bodyPr>
          <a:lstStyle/>
          <a:p>
            <a:pPr>
              <a:defRPr/>
            </a:pPr>
            <a:r>
              <a:rPr lang="en-IN" sz="900" dirty="0">
                <a:solidFill>
                  <a:schemeClr val="bg1"/>
                </a:solidFill>
                <a:latin typeface="+mj-lt"/>
              </a:rPr>
              <a:t>© Jones and Bartlett Learning</a:t>
            </a:r>
          </a:p>
        </p:txBody>
      </p:sp>
      <p:pic>
        <p:nvPicPr>
          <p:cNvPr id="151557" name="Picture 5" descr="\\172.16.33.26\Art\OUTPUT\JB LEARNING\EMT_11E_ITK_PPT WORK\Ch35\9781284080179_CH35_CPT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736725"/>
            <a:ext cx="4051300" cy="377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pPr>
              <a:lnSpc>
                <a:spcPct val="85000"/>
              </a:lnSpc>
            </a:pPr>
            <a:r>
              <a:rPr lang="en-US" altLang="en-US"/>
              <a:t>Signs of Physical Abuse </a:t>
            </a:r>
            <a:r>
              <a:rPr lang="en-US" altLang="en-US" sz="2800" b="0"/>
              <a:t>(1 of 4)</a:t>
            </a:r>
          </a:p>
        </p:txBody>
      </p:sp>
      <p:sp>
        <p:nvSpPr>
          <p:cNvPr id="152579" name="Rectangle 3"/>
          <p:cNvSpPr>
            <a:spLocks noGrp="1" noChangeArrowheads="1"/>
          </p:cNvSpPr>
          <p:nvPr>
            <p:ph type="body" idx="1"/>
          </p:nvPr>
        </p:nvSpPr>
        <p:spPr/>
        <p:txBody>
          <a:bodyPr rIns="228600"/>
          <a:lstStyle/>
          <a:p>
            <a:pPr>
              <a:spcBef>
                <a:spcPct val="35000"/>
              </a:spcBef>
            </a:pPr>
            <a:r>
              <a:rPr lang="en-US" altLang="en-US"/>
              <a:t>Inflicted bruises are usually found on the buttocks and lower back, genitals, inner thighs, face, and ears.</a:t>
            </a:r>
          </a:p>
          <a:p>
            <a:pPr>
              <a:spcBef>
                <a:spcPct val="35000"/>
              </a:spcBef>
            </a:pPr>
            <a:r>
              <a:rPr lang="en-US" altLang="en-US"/>
              <a:t>Pressure bruises caused by the human hand may be identified by oval grab marks, pinch marks, or handprints.</a:t>
            </a:r>
          </a:p>
          <a:p>
            <a:pPr>
              <a:spcBef>
                <a:spcPct val="35000"/>
              </a:spcBef>
            </a:pPr>
            <a:r>
              <a:rPr lang="en-US" altLang="en-US"/>
              <a:t>Human bites are typically inflicted on the upper extremities and can cause lacerations and infection.</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a:lnSpc>
                <a:spcPct val="85000"/>
              </a:lnSpc>
            </a:pPr>
            <a:r>
              <a:rPr lang="en-US" altLang="en-US"/>
              <a:t>Signs of Physical Abuse </a:t>
            </a:r>
            <a:r>
              <a:rPr lang="en-US" altLang="en-US" sz="2800" b="0"/>
              <a:t>(2 of 4)</a:t>
            </a:r>
          </a:p>
        </p:txBody>
      </p:sp>
      <p:sp>
        <p:nvSpPr>
          <p:cNvPr id="153603" name="Rectangle 3"/>
          <p:cNvSpPr>
            <a:spLocks noGrp="1" noChangeArrowheads="1"/>
          </p:cNvSpPr>
          <p:nvPr>
            <p:ph type="body" idx="1"/>
          </p:nvPr>
        </p:nvSpPr>
        <p:spPr/>
        <p:txBody>
          <a:bodyPr rIns="228600"/>
          <a:lstStyle/>
          <a:p>
            <a:pPr>
              <a:spcBef>
                <a:spcPct val="35000"/>
              </a:spcBef>
            </a:pPr>
            <a:r>
              <a:rPr lang="en-US" altLang="en-US"/>
              <a:t>Typical abuse from burns is caused by contact with:</a:t>
            </a:r>
          </a:p>
          <a:p>
            <a:pPr lvl="1">
              <a:spcBef>
                <a:spcPct val="35000"/>
              </a:spcBef>
            </a:pPr>
            <a:r>
              <a:rPr lang="en-US" altLang="en-US"/>
              <a:t>Cigarettes</a:t>
            </a:r>
          </a:p>
          <a:p>
            <a:pPr lvl="1">
              <a:spcBef>
                <a:spcPct val="35000"/>
              </a:spcBef>
            </a:pPr>
            <a:r>
              <a:rPr lang="en-US" altLang="en-US"/>
              <a:t>Matches</a:t>
            </a:r>
          </a:p>
          <a:p>
            <a:pPr lvl="1">
              <a:spcBef>
                <a:spcPct val="35000"/>
              </a:spcBef>
            </a:pPr>
            <a:r>
              <a:rPr lang="en-US" altLang="en-US"/>
              <a:t>Heated metal</a:t>
            </a:r>
          </a:p>
          <a:p>
            <a:pPr lvl="1">
              <a:spcBef>
                <a:spcPct val="35000"/>
              </a:spcBef>
            </a:pPr>
            <a:r>
              <a:rPr lang="en-US" altLang="en-US"/>
              <a:t>Forced immersion in hot liquids</a:t>
            </a:r>
          </a:p>
          <a:p>
            <a:pPr lvl="1">
              <a:spcBef>
                <a:spcPct val="35000"/>
              </a:spcBef>
            </a:pPr>
            <a:r>
              <a:rPr lang="en-US" altLang="en-US"/>
              <a:t>Chemicals</a:t>
            </a:r>
          </a:p>
          <a:p>
            <a:pPr lvl="1">
              <a:spcBef>
                <a:spcPct val="35000"/>
              </a:spcBef>
            </a:pPr>
            <a:r>
              <a:rPr lang="en-US" altLang="en-US"/>
              <a:t>Electrical power sources</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pPr>
              <a:lnSpc>
                <a:spcPct val="85000"/>
              </a:lnSpc>
            </a:pPr>
            <a:r>
              <a:rPr lang="en-US" altLang="en-US"/>
              <a:t>Signs of Physical Abuse </a:t>
            </a:r>
            <a:r>
              <a:rPr lang="en-US" altLang="en-US" sz="2800" b="0"/>
              <a:t>(3 of 4)</a:t>
            </a:r>
          </a:p>
        </p:txBody>
      </p:sp>
      <p:sp>
        <p:nvSpPr>
          <p:cNvPr id="154627" name="Rectangle 3"/>
          <p:cNvSpPr>
            <a:spLocks noGrp="1" noChangeArrowheads="1"/>
          </p:cNvSpPr>
          <p:nvPr>
            <p:ph type="body" idx="1"/>
          </p:nvPr>
        </p:nvSpPr>
        <p:spPr>
          <a:xfrm>
            <a:off x="4191000" y="1447800"/>
            <a:ext cx="4267200" cy="4800600"/>
          </a:xfrm>
        </p:spPr>
        <p:txBody>
          <a:bodyPr rIns="228600"/>
          <a:lstStyle/>
          <a:p>
            <a:pPr>
              <a:spcBef>
                <a:spcPct val="35000"/>
              </a:spcBef>
            </a:pPr>
            <a:r>
              <a:rPr lang="en-US" altLang="en-US"/>
              <a:t>Check for signs of neglect, such as:</a:t>
            </a:r>
          </a:p>
          <a:p>
            <a:pPr lvl="1">
              <a:spcBef>
                <a:spcPct val="35000"/>
              </a:spcBef>
            </a:pPr>
            <a:r>
              <a:rPr lang="en-US" altLang="en-US"/>
              <a:t>Lack of hygiene</a:t>
            </a:r>
          </a:p>
          <a:p>
            <a:pPr lvl="1">
              <a:spcBef>
                <a:spcPct val="35000"/>
              </a:spcBef>
            </a:pPr>
            <a:r>
              <a:rPr lang="en-US" altLang="en-US"/>
              <a:t>Poor dental hygiene</a:t>
            </a:r>
          </a:p>
          <a:p>
            <a:pPr lvl="1">
              <a:spcBef>
                <a:spcPct val="35000"/>
              </a:spcBef>
            </a:pPr>
            <a:r>
              <a:rPr lang="en-US" altLang="en-US"/>
              <a:t>Poor temperature regulation</a:t>
            </a:r>
          </a:p>
          <a:p>
            <a:pPr lvl="1">
              <a:spcBef>
                <a:spcPct val="35000"/>
              </a:spcBef>
            </a:pPr>
            <a:r>
              <a:rPr lang="en-US" altLang="en-US"/>
              <a:t>Lack of reasonable amenities in the home</a:t>
            </a:r>
          </a:p>
        </p:txBody>
      </p:sp>
      <p:sp>
        <p:nvSpPr>
          <p:cNvPr id="5" name="Rectangle 4"/>
          <p:cNvSpPr/>
          <p:nvPr/>
        </p:nvSpPr>
        <p:spPr>
          <a:xfrm>
            <a:off x="2427288" y="4660900"/>
            <a:ext cx="1763712" cy="230188"/>
          </a:xfrm>
          <a:prstGeom prst="rect">
            <a:avLst/>
          </a:prstGeom>
        </p:spPr>
        <p:txBody>
          <a:bodyPr wrap="none">
            <a:spAutoFit/>
          </a:bodyPr>
          <a:lstStyle/>
          <a:p>
            <a:pPr>
              <a:defRPr/>
            </a:pPr>
            <a:r>
              <a:rPr lang="en-IN" sz="900" dirty="0">
                <a:solidFill>
                  <a:schemeClr val="bg1"/>
                </a:solidFill>
                <a:latin typeface="+mj-lt"/>
              </a:rPr>
              <a:t>© Brian Eichhorn/Shutterstock.</a:t>
            </a:r>
          </a:p>
        </p:txBody>
      </p:sp>
      <p:pic>
        <p:nvPicPr>
          <p:cNvPr id="154629" name="Picture 5" descr="\\172.16.33.26\Art\OUTPUT\JB LEARNING\EMT_11E_ITK_PPT WORK\Ch35\9781284080179_CH35_CP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60600"/>
            <a:ext cx="3560763"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lnSpc>
                <a:spcPct val="85000"/>
              </a:lnSpc>
            </a:pPr>
            <a:r>
              <a:rPr lang="en-US" altLang="en-US" sz="3200"/>
              <a:t>Common Complaints and the Leading Causes of Death in Older People </a:t>
            </a:r>
            <a:br>
              <a:rPr lang="en-US" altLang="en-US" sz="3200"/>
            </a:br>
            <a:r>
              <a:rPr lang="en-US" altLang="en-US" sz="2800" b="0"/>
              <a:t>(2 of 2)</a:t>
            </a:r>
          </a:p>
        </p:txBody>
      </p:sp>
      <p:pic>
        <p:nvPicPr>
          <p:cNvPr id="17411" name="Picture 4" descr="\\172.16.33.26\Art\OUTPUT\JB LEARNING\EMT_11E_ITK_PPT WORK\Ch35\9781284080179_CH35_CPT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2925" y="1438275"/>
            <a:ext cx="2930525"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395788" y="6127750"/>
            <a:ext cx="1712912" cy="230188"/>
          </a:xfrm>
          <a:prstGeom prst="rect">
            <a:avLst/>
          </a:prstGeom>
        </p:spPr>
        <p:txBody>
          <a:bodyPr wrap="none">
            <a:spAutoFit/>
          </a:bodyPr>
          <a:lstStyle/>
          <a:p>
            <a:pPr>
              <a:defRPr/>
            </a:pPr>
            <a:r>
              <a:rPr lang="en-IN" sz="900" dirty="0">
                <a:solidFill>
                  <a:schemeClr val="bg1"/>
                </a:solidFill>
                <a:latin typeface="+mj-lt"/>
              </a:rPr>
              <a:t>© Jones and Bartlett Learning</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a:lnSpc>
                <a:spcPct val="85000"/>
              </a:lnSpc>
            </a:pPr>
            <a:r>
              <a:rPr lang="en-US" altLang="en-US"/>
              <a:t>Signs of Physical Abuse </a:t>
            </a:r>
            <a:r>
              <a:rPr lang="en-US" altLang="en-US" sz="2800" b="0"/>
              <a:t>(4 of 4)</a:t>
            </a:r>
          </a:p>
        </p:txBody>
      </p:sp>
      <p:sp>
        <p:nvSpPr>
          <p:cNvPr id="155651" name="Rectangle 3"/>
          <p:cNvSpPr>
            <a:spLocks noGrp="1" noChangeArrowheads="1"/>
          </p:cNvSpPr>
          <p:nvPr>
            <p:ph type="body" idx="1"/>
          </p:nvPr>
        </p:nvSpPr>
        <p:spPr/>
        <p:txBody>
          <a:bodyPr rIns="228600"/>
          <a:lstStyle/>
          <a:p>
            <a:pPr>
              <a:spcBef>
                <a:spcPct val="35000"/>
              </a:spcBef>
            </a:pPr>
            <a:r>
              <a:rPr lang="en-US" altLang="en-US"/>
              <a:t>Regard injuries to the genitals or rectum with no reported trauma as evidence of sexual abuse in any patient.</a:t>
            </a:r>
          </a:p>
          <a:p>
            <a:pPr lvl="1">
              <a:spcBef>
                <a:spcPct val="35000"/>
              </a:spcBef>
            </a:pPr>
            <a:r>
              <a:rPr lang="en-US" altLang="en-US"/>
              <a:t>Geriatric patients with altered mental status  may never be able to report sexual abuse.</a:t>
            </a:r>
          </a:p>
          <a:p>
            <a:pPr lvl="1">
              <a:spcBef>
                <a:spcPct val="35000"/>
              </a:spcBef>
            </a:pPr>
            <a:r>
              <a:rPr lang="en-US" altLang="en-US"/>
              <a:t>Many women do not report cases of sexual abuse because of shame and the pressure to forget.</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a:lnSpc>
                <a:spcPct val="85000"/>
              </a:lnSpc>
            </a:pPr>
            <a:r>
              <a:rPr lang="en-US" altLang="en-US"/>
              <a:t>Review</a:t>
            </a:r>
          </a:p>
        </p:txBody>
      </p:sp>
      <p:sp>
        <p:nvSpPr>
          <p:cNvPr id="156675"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a:t>The LEAST common cause of death in patients over 65 years of age is:</a:t>
            </a:r>
          </a:p>
          <a:p>
            <a:pPr marL="1016000" lvl="1" indent="-444500">
              <a:spcBef>
                <a:spcPct val="35000"/>
              </a:spcBef>
              <a:buFontTx/>
              <a:buAutoNum type="alphaUcPeriod"/>
            </a:pPr>
            <a:r>
              <a:rPr lang="en-US" altLang="en-US"/>
              <a:t>stroke.</a:t>
            </a:r>
          </a:p>
          <a:p>
            <a:pPr marL="1016000" lvl="1" indent="-444500">
              <a:spcBef>
                <a:spcPct val="35000"/>
              </a:spcBef>
              <a:buFontTx/>
              <a:buAutoNum type="alphaUcPeriod"/>
            </a:pPr>
            <a:r>
              <a:rPr lang="en-US" altLang="en-US"/>
              <a:t>diabetes. </a:t>
            </a:r>
          </a:p>
          <a:p>
            <a:pPr marL="1016000" lvl="1" indent="-444500">
              <a:spcBef>
                <a:spcPct val="35000"/>
              </a:spcBef>
              <a:buFontTx/>
              <a:buAutoNum type="alphaUcPeriod"/>
            </a:pPr>
            <a:r>
              <a:rPr lang="en-US" altLang="en-US"/>
              <a:t>heart attack.</a:t>
            </a:r>
          </a:p>
          <a:p>
            <a:pPr marL="1016000" lvl="1" indent="-444500">
              <a:spcBef>
                <a:spcPct val="35000"/>
              </a:spcBef>
              <a:buFontTx/>
              <a:buAutoNum type="alphaUcPeriod"/>
            </a:pPr>
            <a:r>
              <a:rPr lang="en-US" altLang="en-US"/>
              <a:t>drug overdose.</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a:lnSpc>
                <a:spcPct val="85000"/>
              </a:lnSpc>
            </a:pPr>
            <a:r>
              <a:rPr lang="en-US" altLang="en-US"/>
              <a:t>Review</a:t>
            </a:r>
          </a:p>
        </p:txBody>
      </p:sp>
      <p:sp>
        <p:nvSpPr>
          <p:cNvPr id="157699"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D</a:t>
            </a:r>
          </a:p>
          <a:p>
            <a:pPr marL="0" indent="0">
              <a:spcBef>
                <a:spcPct val="35000"/>
              </a:spcBef>
              <a:buFontTx/>
              <a:buNone/>
            </a:pPr>
            <a:r>
              <a:rPr lang="en-US" altLang="en-US" b="1"/>
              <a:t>Rationale: </a:t>
            </a:r>
            <a:r>
              <a:rPr lang="en-US" altLang="en-US"/>
              <a:t>The leading causes of death in patients over 65 years of age are heart disease, diabetes, stroke, cancer, pulmonary diseases, and trauma. Drug overdose—intentional or unintentional—is not a leading cause of death in this age group.</a:t>
            </a: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a:lnSpc>
                <a:spcPct val="85000"/>
              </a:lnSpc>
            </a:pPr>
            <a:r>
              <a:rPr lang="en-US" altLang="en-US"/>
              <a:t>Review</a:t>
            </a:r>
          </a:p>
        </p:txBody>
      </p:sp>
      <p:sp>
        <p:nvSpPr>
          <p:cNvPr id="158723" name="Rectangle 3"/>
          <p:cNvSpPr>
            <a:spLocks noGrp="1" noChangeArrowheads="1"/>
          </p:cNvSpPr>
          <p:nvPr>
            <p:ph type="body" idx="1"/>
          </p:nvPr>
        </p:nvSpPr>
        <p:spPr/>
        <p:txBody>
          <a:bodyPr rIns="228600"/>
          <a:lstStyle/>
          <a:p>
            <a:pPr marL="457200" indent="-457200">
              <a:spcBef>
                <a:spcPct val="35000"/>
              </a:spcBef>
              <a:buFontTx/>
              <a:buAutoNum type="arabicPeriod"/>
            </a:pPr>
            <a:r>
              <a:rPr lang="en-US" altLang="en-US" sz="2400"/>
              <a:t>The LEAST common cause of death in patients over 65 years of age is:</a:t>
            </a:r>
          </a:p>
          <a:p>
            <a:pPr marL="1016000" lvl="1" indent="-444500">
              <a:spcBef>
                <a:spcPct val="10000"/>
              </a:spcBef>
              <a:buFontTx/>
              <a:buAutoNum type="alphaUcPeriod"/>
            </a:pPr>
            <a:r>
              <a:rPr lang="en-US" altLang="en-US" sz="2100"/>
              <a:t>stroke.</a:t>
            </a:r>
            <a:br>
              <a:rPr lang="en-US" altLang="en-US" sz="2100"/>
            </a:br>
            <a:r>
              <a:rPr lang="en-US" altLang="en-US" sz="2100" b="1"/>
              <a:t>Rationale: </a:t>
            </a:r>
            <a:r>
              <a:rPr lang="en-US" altLang="en-US" sz="2100">
                <a:solidFill>
                  <a:srgbClr val="F37021"/>
                </a:solidFill>
              </a:rPr>
              <a:t>This is one of the common causes of death.</a:t>
            </a:r>
          </a:p>
          <a:p>
            <a:pPr marL="1016000" lvl="1" indent="-444500">
              <a:spcBef>
                <a:spcPct val="10000"/>
              </a:spcBef>
              <a:buFontTx/>
              <a:buAutoNum type="alphaUcPeriod"/>
            </a:pPr>
            <a:r>
              <a:rPr lang="en-US" altLang="en-US" sz="2100"/>
              <a:t>diabetes. </a:t>
            </a:r>
            <a:br>
              <a:rPr lang="en-US" altLang="en-US" sz="2100"/>
            </a:br>
            <a:r>
              <a:rPr lang="en-US" altLang="en-US" sz="2100" b="1"/>
              <a:t>Rationale: </a:t>
            </a:r>
            <a:r>
              <a:rPr lang="en-US" altLang="en-US" sz="2100">
                <a:solidFill>
                  <a:srgbClr val="F37021"/>
                </a:solidFill>
              </a:rPr>
              <a:t>This is one of the common causes of death.</a:t>
            </a:r>
          </a:p>
          <a:p>
            <a:pPr marL="1016000" lvl="1" indent="-444500">
              <a:spcBef>
                <a:spcPct val="10000"/>
              </a:spcBef>
              <a:buFontTx/>
              <a:buAutoNum type="alphaUcPeriod"/>
            </a:pPr>
            <a:r>
              <a:rPr lang="en-US" altLang="en-US" sz="2100"/>
              <a:t>heart attack.</a:t>
            </a:r>
            <a:br>
              <a:rPr lang="en-US" altLang="en-US" sz="2100"/>
            </a:br>
            <a:r>
              <a:rPr lang="en-US" altLang="en-US" sz="2100" b="1"/>
              <a:t>Rationale: </a:t>
            </a:r>
            <a:r>
              <a:rPr lang="en-US" altLang="en-US" sz="2100">
                <a:solidFill>
                  <a:srgbClr val="F37021"/>
                </a:solidFill>
              </a:rPr>
              <a:t>This is one of the common causes of death.</a:t>
            </a:r>
          </a:p>
          <a:p>
            <a:pPr marL="1016000" lvl="1" indent="-444500">
              <a:spcBef>
                <a:spcPct val="10000"/>
              </a:spcBef>
              <a:buFontTx/>
              <a:buAutoNum type="alphaUcPeriod"/>
            </a:pPr>
            <a:r>
              <a:rPr lang="en-US" altLang="en-US" sz="2100"/>
              <a:t>drug overdose. </a:t>
            </a:r>
            <a:br>
              <a:rPr lang="en-US" altLang="en-US" sz="2100"/>
            </a:br>
            <a:r>
              <a:rPr lang="en-US" altLang="en-US" sz="2100" b="1"/>
              <a:t>Rationale: </a:t>
            </a:r>
            <a:r>
              <a:rPr lang="en-US" altLang="en-US" sz="2100">
                <a:solidFill>
                  <a:srgbClr val="F37021"/>
                </a:solidFill>
              </a:rPr>
              <a:t>Correct answer</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a:lnSpc>
                <a:spcPct val="85000"/>
              </a:lnSpc>
            </a:pPr>
            <a:r>
              <a:rPr lang="en-US" altLang="en-US"/>
              <a:t>Review</a:t>
            </a:r>
          </a:p>
        </p:txBody>
      </p:sp>
      <p:sp>
        <p:nvSpPr>
          <p:cNvPr id="159747"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According to the GEMS diamond, a person</a:t>
            </a:r>
            <a:r>
              <a:rPr lang="ja-JP" altLang="en-US"/>
              <a:t>’</a:t>
            </a:r>
            <a:r>
              <a:rPr lang="en-US" altLang="ja-JP"/>
              <a:t>s activities of daily living are evaluated during the:</a:t>
            </a:r>
          </a:p>
          <a:p>
            <a:pPr marL="1016000" lvl="1" indent="-444500">
              <a:spcBef>
                <a:spcPct val="35000"/>
              </a:spcBef>
              <a:buFontTx/>
              <a:buAutoNum type="alphaUcPeriod"/>
            </a:pPr>
            <a:r>
              <a:rPr lang="en-US" altLang="en-US"/>
              <a:t>SAMPLE history.</a:t>
            </a:r>
          </a:p>
          <a:p>
            <a:pPr marL="1016000" lvl="1" indent="-444500">
              <a:spcBef>
                <a:spcPct val="35000"/>
              </a:spcBef>
              <a:buFontTx/>
              <a:buAutoNum type="alphaUcPeriod"/>
            </a:pPr>
            <a:r>
              <a:rPr lang="en-US" altLang="en-US"/>
              <a:t>social assessment.</a:t>
            </a:r>
          </a:p>
          <a:p>
            <a:pPr marL="1016000" lvl="1" indent="-444500">
              <a:spcBef>
                <a:spcPct val="35000"/>
              </a:spcBef>
              <a:buFontTx/>
              <a:buAutoNum type="alphaUcPeriod"/>
            </a:pPr>
            <a:r>
              <a:rPr lang="en-US" altLang="en-US"/>
              <a:t>medical assessment.</a:t>
            </a:r>
          </a:p>
          <a:p>
            <a:pPr marL="1016000" lvl="1" indent="-444500">
              <a:spcBef>
                <a:spcPct val="35000"/>
              </a:spcBef>
              <a:buFontTx/>
              <a:buAutoNum type="alphaUcPeriod"/>
            </a:pPr>
            <a:r>
              <a:rPr lang="en-US" altLang="en-US"/>
              <a:t>environmental assessment.</a:t>
            </a: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a:lnSpc>
                <a:spcPct val="85000"/>
              </a:lnSpc>
            </a:pPr>
            <a:r>
              <a:rPr lang="en-US" altLang="en-US"/>
              <a:t>Review</a:t>
            </a:r>
          </a:p>
        </p:txBody>
      </p:sp>
      <p:sp>
        <p:nvSpPr>
          <p:cNvPr id="160771" name="Rectangle 3"/>
          <p:cNvSpPr>
            <a:spLocks noGrp="1" noChangeArrowheads="1"/>
          </p:cNvSpPr>
          <p:nvPr>
            <p:ph type="body" idx="1"/>
          </p:nvPr>
        </p:nvSpPr>
        <p:spPr/>
        <p:txBody>
          <a:bodyPr rIns="228600"/>
          <a:lstStyle/>
          <a:p>
            <a:pPr marL="0" indent="0">
              <a:lnSpc>
                <a:spcPct val="80000"/>
              </a:lnSpc>
              <a:buFontTx/>
              <a:buNone/>
            </a:pPr>
            <a:r>
              <a:rPr lang="en-US" altLang="en-US" b="1"/>
              <a:t>Answer: </a:t>
            </a:r>
            <a:r>
              <a:rPr lang="en-US" altLang="en-US">
                <a:solidFill>
                  <a:srgbClr val="F37021"/>
                </a:solidFill>
              </a:rPr>
              <a:t>B</a:t>
            </a:r>
          </a:p>
          <a:p>
            <a:pPr marL="0" indent="0">
              <a:spcBef>
                <a:spcPct val="35000"/>
              </a:spcBef>
              <a:buFontTx/>
              <a:buNone/>
            </a:pPr>
            <a:r>
              <a:rPr lang="en-US" altLang="en-US" b="1"/>
              <a:t>Rationale: </a:t>
            </a:r>
            <a:r>
              <a:rPr lang="en-US" altLang="en-US"/>
              <a:t>The GEMS diamond was created to help you remember what is unique to older people. During the social assessment (the </a:t>
            </a:r>
            <a:r>
              <a:rPr lang="ja-JP" altLang="en-US"/>
              <a:t>“</a:t>
            </a:r>
            <a:r>
              <a:rPr lang="en-US" altLang="ja-JP"/>
              <a:t>S</a:t>
            </a:r>
            <a:r>
              <a:rPr lang="ja-JP" altLang="en-US"/>
              <a:t>”</a:t>
            </a:r>
            <a:r>
              <a:rPr lang="en-US" altLang="ja-JP"/>
              <a:t> in the GEMS diamond), the patient</a:t>
            </a:r>
            <a:r>
              <a:rPr lang="ja-JP" altLang="en-US"/>
              <a:t>’</a:t>
            </a:r>
            <a:r>
              <a:rPr lang="en-US" altLang="ja-JP"/>
              <a:t>s activities of daily living (eg, eating, dressing, bathing, toileting) are evaluated. Are these activities being provided? If so, by whom? Are there delays in obtaining food, medication, or other necessary items?</a:t>
            </a:r>
            <a:endParaRPr lang="en-US" altLang="en-US"/>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pPr>
              <a:lnSpc>
                <a:spcPct val="85000"/>
              </a:lnSpc>
            </a:pPr>
            <a:r>
              <a:rPr lang="en-US" altLang="en-US"/>
              <a:t>Review </a:t>
            </a:r>
            <a:r>
              <a:rPr lang="en-US" altLang="en-US" sz="2400" b="0"/>
              <a:t>(1 of 2)</a:t>
            </a:r>
          </a:p>
        </p:txBody>
      </p:sp>
      <p:sp>
        <p:nvSpPr>
          <p:cNvPr id="161795" name="Rectangle 3"/>
          <p:cNvSpPr>
            <a:spLocks noGrp="1" noChangeArrowheads="1"/>
          </p:cNvSpPr>
          <p:nvPr>
            <p:ph type="body" idx="1"/>
          </p:nvPr>
        </p:nvSpPr>
        <p:spPr/>
        <p:txBody>
          <a:bodyPr rIns="228600"/>
          <a:lstStyle/>
          <a:p>
            <a:pPr marL="457200" indent="-457200">
              <a:spcBef>
                <a:spcPct val="35000"/>
              </a:spcBef>
              <a:buFontTx/>
              <a:buAutoNum type="arabicPeriod" startAt="2"/>
            </a:pPr>
            <a:r>
              <a:rPr lang="en-US" altLang="en-US"/>
              <a:t>According to the GEMS diamond, a person</a:t>
            </a:r>
            <a:r>
              <a:rPr lang="ja-JP" altLang="en-US"/>
              <a:t>’</a:t>
            </a:r>
            <a:r>
              <a:rPr lang="en-US" altLang="ja-JP"/>
              <a:t>s activities of daily living are evaluated during the:</a:t>
            </a:r>
          </a:p>
          <a:p>
            <a:pPr marL="1016000" lvl="1" indent="-444500">
              <a:spcBef>
                <a:spcPct val="35000"/>
              </a:spcBef>
              <a:buFontTx/>
              <a:buAutoNum type="alphaUcPeriod"/>
            </a:pPr>
            <a:r>
              <a:rPr lang="en-US" altLang="en-US"/>
              <a:t>SAMPLE history.</a:t>
            </a:r>
            <a:br>
              <a:rPr lang="en-US" altLang="en-US"/>
            </a:br>
            <a:r>
              <a:rPr lang="en-US" altLang="en-US" b="1"/>
              <a:t>Rationale: </a:t>
            </a:r>
            <a:r>
              <a:rPr lang="en-US" altLang="en-US">
                <a:solidFill>
                  <a:srgbClr val="F37021"/>
                </a:solidFill>
              </a:rPr>
              <a:t>This is a mnemonic used when obtaining information during a focused history and physical exam.</a:t>
            </a:r>
          </a:p>
          <a:p>
            <a:pPr marL="1016000" lvl="1" indent="-444500">
              <a:spcBef>
                <a:spcPct val="35000"/>
              </a:spcBef>
              <a:buFontTx/>
              <a:buAutoNum type="alphaUcPeriod"/>
            </a:pPr>
            <a:r>
              <a:rPr lang="en-US" altLang="en-US"/>
              <a:t>social assessment.</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pPr>
              <a:lnSpc>
                <a:spcPct val="85000"/>
              </a:lnSpc>
            </a:pPr>
            <a:r>
              <a:rPr lang="en-US" altLang="en-US"/>
              <a:t>Review </a:t>
            </a:r>
            <a:r>
              <a:rPr lang="en-US" altLang="en-US" sz="2400" b="0"/>
              <a:t>(2 of 2)</a:t>
            </a:r>
          </a:p>
        </p:txBody>
      </p:sp>
      <p:sp>
        <p:nvSpPr>
          <p:cNvPr id="162819" name="Rectangle 3"/>
          <p:cNvSpPr>
            <a:spLocks noGrp="1" noChangeArrowheads="1"/>
          </p:cNvSpPr>
          <p:nvPr>
            <p:ph type="body" idx="1"/>
          </p:nvPr>
        </p:nvSpPr>
        <p:spPr/>
        <p:txBody>
          <a:bodyPr rIns="137160"/>
          <a:lstStyle/>
          <a:p>
            <a:pPr marL="457200" indent="-457200">
              <a:spcBef>
                <a:spcPct val="35000"/>
              </a:spcBef>
              <a:buFontTx/>
              <a:buAutoNum type="arabicPeriod" startAt="2"/>
            </a:pPr>
            <a:r>
              <a:rPr lang="en-US" altLang="en-US"/>
              <a:t>According to the GEMS diamond, a person</a:t>
            </a:r>
            <a:r>
              <a:rPr lang="ja-JP" altLang="en-US"/>
              <a:t>’</a:t>
            </a:r>
            <a:r>
              <a:rPr lang="en-US" altLang="ja-JP"/>
              <a:t>s activities of daily living are evaluated during the:</a:t>
            </a:r>
          </a:p>
          <a:p>
            <a:pPr marL="1016000" lvl="1" indent="-444500">
              <a:spcBef>
                <a:spcPct val="35000"/>
              </a:spcBef>
              <a:buFontTx/>
              <a:buAutoNum type="alphaUcPeriod" startAt="3"/>
            </a:pPr>
            <a:r>
              <a:rPr lang="en-US" altLang="en-US"/>
              <a:t>medical assessment.</a:t>
            </a:r>
            <a:br>
              <a:rPr lang="en-US" altLang="en-US"/>
            </a:br>
            <a:r>
              <a:rPr lang="en-US" altLang="en-US" b="1"/>
              <a:t>Rationale: </a:t>
            </a:r>
            <a:r>
              <a:rPr lang="ja-JP" altLang="en-US">
                <a:solidFill>
                  <a:srgbClr val="F37021"/>
                </a:solidFill>
              </a:rPr>
              <a:t>“</a:t>
            </a:r>
            <a:r>
              <a:rPr lang="en-US" altLang="ja-JP">
                <a:solidFill>
                  <a:srgbClr val="F37021"/>
                </a:solidFill>
              </a:rPr>
              <a:t>M</a:t>
            </a:r>
            <a:r>
              <a:rPr lang="ja-JP" altLang="en-US">
                <a:solidFill>
                  <a:srgbClr val="F37021"/>
                </a:solidFill>
              </a:rPr>
              <a:t>”</a:t>
            </a:r>
            <a:r>
              <a:rPr lang="en-US" altLang="ja-JP">
                <a:solidFill>
                  <a:srgbClr val="F37021"/>
                </a:solidFill>
              </a:rPr>
              <a:t> is obtained by a thorough medical history. It is important and is completed before the social assessment.</a:t>
            </a:r>
          </a:p>
          <a:p>
            <a:pPr marL="1016000" lvl="1" indent="-444500">
              <a:spcBef>
                <a:spcPct val="35000"/>
              </a:spcBef>
              <a:buFontTx/>
              <a:buAutoNum type="alphaUcPeriod" startAt="3"/>
            </a:pPr>
            <a:r>
              <a:rPr lang="en-US" altLang="en-US"/>
              <a:t>environmental assessment.</a:t>
            </a:r>
            <a:br>
              <a:rPr lang="en-US" altLang="en-US"/>
            </a:br>
            <a:r>
              <a:rPr lang="en-US" altLang="en-US" b="1"/>
              <a:t>Rationale: </a:t>
            </a:r>
            <a:r>
              <a:rPr lang="ja-JP" altLang="en-US">
                <a:solidFill>
                  <a:srgbClr val="F37021"/>
                </a:solidFill>
              </a:rPr>
              <a:t>“</a:t>
            </a:r>
            <a:r>
              <a:rPr lang="en-US" altLang="ja-JP">
                <a:solidFill>
                  <a:srgbClr val="F37021"/>
                </a:solidFill>
              </a:rPr>
              <a:t>E</a:t>
            </a:r>
            <a:r>
              <a:rPr lang="ja-JP" altLang="en-US">
                <a:solidFill>
                  <a:srgbClr val="F37021"/>
                </a:solidFill>
              </a:rPr>
              <a:t>”</a:t>
            </a:r>
            <a:r>
              <a:rPr lang="en-US" altLang="ja-JP">
                <a:solidFill>
                  <a:srgbClr val="F37021"/>
                </a:solidFill>
              </a:rPr>
              <a:t> is the assessment of the environment. It considers if the home is well kept, too hot or too cold, or poses any hazards.</a:t>
            </a:r>
            <a:endParaRPr lang="en-US" altLang="en-US">
              <a:solidFill>
                <a:srgbClr val="F37021"/>
              </a:solidFill>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a:lnSpc>
                <a:spcPct val="85000"/>
              </a:lnSpc>
            </a:pPr>
            <a:r>
              <a:rPr lang="en-US" altLang="en-US"/>
              <a:t>Review</a:t>
            </a:r>
          </a:p>
        </p:txBody>
      </p:sp>
      <p:sp>
        <p:nvSpPr>
          <p:cNvPr id="163843"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a:t>A condition that clouds the lens of the eye is called:</a:t>
            </a:r>
          </a:p>
          <a:p>
            <a:pPr marL="1016000" lvl="1" indent="-444500">
              <a:spcBef>
                <a:spcPct val="35000"/>
              </a:spcBef>
              <a:buFontTx/>
              <a:buAutoNum type="alphaUcPeriod"/>
            </a:pPr>
            <a:r>
              <a:rPr lang="en-US" altLang="en-US"/>
              <a:t>cataract.</a:t>
            </a:r>
          </a:p>
          <a:p>
            <a:pPr marL="1016000" lvl="1" indent="-444500">
              <a:spcBef>
                <a:spcPct val="35000"/>
              </a:spcBef>
              <a:buFontTx/>
              <a:buAutoNum type="alphaUcPeriod"/>
            </a:pPr>
            <a:r>
              <a:rPr lang="en-US" altLang="en-US"/>
              <a:t>nystagmus.</a:t>
            </a:r>
          </a:p>
          <a:p>
            <a:pPr marL="1016000" lvl="1" indent="-444500">
              <a:spcBef>
                <a:spcPct val="35000"/>
              </a:spcBef>
              <a:buFontTx/>
              <a:buAutoNum type="alphaUcPeriod"/>
            </a:pPr>
            <a:r>
              <a:rPr lang="en-US" altLang="en-US"/>
              <a:t>astigmatism.</a:t>
            </a:r>
          </a:p>
          <a:p>
            <a:pPr marL="1016000" lvl="1" indent="-444500">
              <a:spcBef>
                <a:spcPct val="35000"/>
              </a:spcBef>
              <a:buFontTx/>
              <a:buAutoNum type="alphaUcPeriod"/>
            </a:pPr>
            <a:r>
              <a:rPr lang="en-US" altLang="en-US"/>
              <a:t>glaucoma.</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pPr>
              <a:lnSpc>
                <a:spcPct val="85000"/>
              </a:lnSpc>
            </a:pPr>
            <a:r>
              <a:rPr lang="en-US" altLang="en-US"/>
              <a:t>Review</a:t>
            </a:r>
          </a:p>
        </p:txBody>
      </p:sp>
      <p:sp>
        <p:nvSpPr>
          <p:cNvPr id="164867" name="Rectangle 3"/>
          <p:cNvSpPr>
            <a:spLocks noGrp="1" noChangeArrowheads="1"/>
          </p:cNvSpPr>
          <p:nvPr>
            <p:ph type="body" idx="1"/>
          </p:nvPr>
        </p:nvSpPr>
        <p:spPr/>
        <p:txBody>
          <a:bodyPr rIns="228600"/>
          <a:lstStyle/>
          <a:p>
            <a:pPr marL="0" indent="0">
              <a:lnSpc>
                <a:spcPct val="80000"/>
              </a:lnSpc>
              <a:buFontTx/>
              <a:buNone/>
            </a:pPr>
            <a:r>
              <a:rPr lang="en-US" altLang="en-US" b="1"/>
              <a:t>Answer: </a:t>
            </a:r>
            <a:r>
              <a:rPr lang="en-US" altLang="en-US">
                <a:solidFill>
                  <a:srgbClr val="F37021"/>
                </a:solidFill>
              </a:rPr>
              <a:t>A</a:t>
            </a:r>
          </a:p>
          <a:p>
            <a:pPr marL="0" indent="0">
              <a:spcBef>
                <a:spcPct val="35000"/>
              </a:spcBef>
              <a:buFontTx/>
              <a:buNone/>
            </a:pPr>
            <a:r>
              <a:rPr lang="en-US" altLang="en-US" b="1"/>
              <a:t>Rationale: </a:t>
            </a:r>
            <a:r>
              <a:rPr lang="en-US" altLang="en-US"/>
              <a:t>As people get older, cataracts, or clouding of the lens of the eye, may interfere with vision. Glaucoma is a condition caused by increased intraocular pressure (IOP). Nystagmus is characterized by involuntary movement of the eyes. Astigmatism is an optical defect that causes blurred vision due to the inability of the eye to focus an object into a sharp, focused image on the retina.</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lnSpc>
                <a:spcPct val="85000"/>
              </a:lnSpc>
            </a:pPr>
            <a:r>
              <a:rPr lang="en-US" altLang="en-US"/>
              <a:t>Changes in the Body </a:t>
            </a:r>
            <a:r>
              <a:rPr lang="en-US" altLang="en-US" sz="2800" b="0"/>
              <a:t>(1 of 2)</a:t>
            </a:r>
          </a:p>
        </p:txBody>
      </p:sp>
      <p:sp>
        <p:nvSpPr>
          <p:cNvPr id="18435" name="Content Placeholder 2"/>
          <p:cNvSpPr>
            <a:spLocks noGrp="1"/>
          </p:cNvSpPr>
          <p:nvPr>
            <p:ph type="body" idx="1"/>
          </p:nvPr>
        </p:nvSpPr>
        <p:spPr/>
        <p:txBody>
          <a:bodyPr rIns="228600"/>
          <a:lstStyle/>
          <a:p>
            <a:pPr>
              <a:spcBef>
                <a:spcPct val="35000"/>
              </a:spcBef>
            </a:pPr>
            <a:r>
              <a:rPr lang="en-US" altLang="en-US"/>
              <a:t>The aging process is accompanied by changes in physiologic function.</a:t>
            </a:r>
          </a:p>
          <a:p>
            <a:pPr lvl="1">
              <a:spcBef>
                <a:spcPct val="35000"/>
              </a:spcBef>
            </a:pPr>
            <a:r>
              <a:rPr lang="en-US" altLang="en-US"/>
              <a:t>All tissues in the body undergo aging.</a:t>
            </a:r>
          </a:p>
          <a:p>
            <a:pPr lvl="1">
              <a:spcBef>
                <a:spcPct val="35000"/>
              </a:spcBef>
            </a:pPr>
            <a:r>
              <a:rPr lang="en-US" altLang="en-US"/>
              <a:t>Decrease in the functional capacity of various organ systems is normal, but can affect the way a patient responds to illness.</a:t>
            </a:r>
          </a:p>
          <a:p>
            <a:endParaRPr lang="en-US" altLang="en-US" sz="240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pPr>
              <a:lnSpc>
                <a:spcPct val="85000"/>
              </a:lnSpc>
            </a:pPr>
            <a:r>
              <a:rPr lang="en-US" altLang="en-US"/>
              <a:t>Review</a:t>
            </a:r>
          </a:p>
        </p:txBody>
      </p:sp>
      <p:sp>
        <p:nvSpPr>
          <p:cNvPr id="165891" name="Rectangle 3"/>
          <p:cNvSpPr>
            <a:spLocks noGrp="1" noChangeArrowheads="1"/>
          </p:cNvSpPr>
          <p:nvPr>
            <p:ph type="body" idx="1"/>
          </p:nvPr>
        </p:nvSpPr>
        <p:spPr/>
        <p:txBody>
          <a:bodyPr rIns="228600"/>
          <a:lstStyle/>
          <a:p>
            <a:pPr marL="457200" indent="-457200">
              <a:spcBef>
                <a:spcPct val="35000"/>
              </a:spcBef>
              <a:buFontTx/>
              <a:buAutoNum type="arabicPeriod" startAt="3"/>
            </a:pPr>
            <a:r>
              <a:rPr lang="en-US" altLang="en-US" sz="2400"/>
              <a:t>A condition that clouds the lens of the eye is called:</a:t>
            </a:r>
          </a:p>
          <a:p>
            <a:pPr marL="1016000" lvl="1" indent="-444500">
              <a:spcBef>
                <a:spcPct val="10000"/>
              </a:spcBef>
              <a:buFontTx/>
              <a:buAutoNum type="alphaUcPeriod"/>
            </a:pPr>
            <a:r>
              <a:rPr lang="en-US" altLang="en-US" sz="2100"/>
              <a:t>cataract.</a:t>
            </a:r>
            <a:br>
              <a:rPr lang="en-US" altLang="en-US" sz="2100"/>
            </a:br>
            <a:r>
              <a:rPr lang="en-US" altLang="en-US" sz="2100" b="1"/>
              <a:t>Rationale: </a:t>
            </a:r>
            <a:r>
              <a:rPr lang="en-US" altLang="en-US" sz="2100">
                <a:solidFill>
                  <a:srgbClr val="F37021"/>
                </a:solidFill>
              </a:rPr>
              <a:t>Correct answer</a:t>
            </a:r>
          </a:p>
          <a:p>
            <a:pPr marL="1016000" lvl="1" indent="-444500">
              <a:spcBef>
                <a:spcPct val="10000"/>
              </a:spcBef>
              <a:buFontTx/>
              <a:buAutoNum type="alphaUcPeriod"/>
            </a:pPr>
            <a:r>
              <a:rPr lang="en-US" altLang="en-US" sz="2100"/>
              <a:t>nystagmus.</a:t>
            </a:r>
            <a:br>
              <a:rPr lang="en-US" altLang="en-US" sz="2100"/>
            </a:br>
            <a:r>
              <a:rPr lang="en-US" altLang="en-US" sz="2100" b="1"/>
              <a:t>Rationale: </a:t>
            </a:r>
            <a:r>
              <a:rPr lang="en-US" altLang="en-US" sz="2100">
                <a:solidFill>
                  <a:srgbClr val="F37021"/>
                </a:solidFill>
              </a:rPr>
              <a:t>This is a horizontal, involuntary movement of the eyes.</a:t>
            </a:r>
          </a:p>
          <a:p>
            <a:pPr marL="1016000" lvl="1" indent="-444500">
              <a:spcBef>
                <a:spcPct val="10000"/>
              </a:spcBef>
              <a:buFontTx/>
              <a:buAutoNum type="alphaUcPeriod"/>
            </a:pPr>
            <a:r>
              <a:rPr lang="en-US" altLang="en-US" sz="2100"/>
              <a:t>astigmatism.</a:t>
            </a:r>
            <a:br>
              <a:rPr lang="en-US" altLang="en-US" sz="2100"/>
            </a:br>
            <a:r>
              <a:rPr lang="en-US" altLang="en-US" sz="2100" b="1"/>
              <a:t>Rationale: </a:t>
            </a:r>
            <a:r>
              <a:rPr lang="en-US" altLang="en-US" sz="2100">
                <a:solidFill>
                  <a:srgbClr val="F37021"/>
                </a:solidFill>
              </a:rPr>
              <a:t>This is an optical defect that causes blurred vision.</a:t>
            </a:r>
          </a:p>
          <a:p>
            <a:pPr marL="1016000" lvl="1" indent="-444500">
              <a:spcBef>
                <a:spcPct val="10000"/>
              </a:spcBef>
              <a:buFontTx/>
              <a:buAutoNum type="alphaUcPeriod"/>
            </a:pPr>
            <a:r>
              <a:rPr lang="en-US" altLang="en-US" sz="2100"/>
              <a:t>glaucoma.</a:t>
            </a:r>
            <a:br>
              <a:rPr lang="en-US" altLang="en-US" sz="2100"/>
            </a:br>
            <a:r>
              <a:rPr lang="en-US" altLang="en-US" sz="2100" b="1"/>
              <a:t>Rationale: </a:t>
            </a:r>
            <a:r>
              <a:rPr lang="en-US" altLang="en-US" sz="2100">
                <a:solidFill>
                  <a:srgbClr val="F37021"/>
                </a:solidFill>
              </a:rPr>
              <a:t>This is a condition caused by increased intraocular pressure (IOP).</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pPr>
              <a:lnSpc>
                <a:spcPct val="85000"/>
              </a:lnSpc>
            </a:pPr>
            <a:r>
              <a:rPr lang="en-US" altLang="en-US"/>
              <a:t>Review</a:t>
            </a:r>
          </a:p>
        </p:txBody>
      </p:sp>
      <p:sp>
        <p:nvSpPr>
          <p:cNvPr id="166915" name="Rectangle 3"/>
          <p:cNvSpPr>
            <a:spLocks noGrp="1" noChangeArrowheads="1"/>
          </p:cNvSpPr>
          <p:nvPr>
            <p:ph type="body" idx="1"/>
          </p:nvPr>
        </p:nvSpPr>
        <p:spPr/>
        <p:txBody>
          <a:bodyPr rIns="228600"/>
          <a:lstStyle/>
          <a:p>
            <a:pPr marL="457200" indent="-457200">
              <a:spcBef>
                <a:spcPct val="20000"/>
              </a:spcBef>
              <a:buFontTx/>
              <a:buAutoNum type="arabicPeriod" startAt="4"/>
            </a:pPr>
            <a:r>
              <a:rPr lang="en-US" altLang="en-US" sz="2200"/>
              <a:t>You are called to a neatly kept residence for an </a:t>
            </a:r>
            <a:br>
              <a:rPr lang="en-US" altLang="en-US" sz="2200"/>
            </a:br>
            <a:r>
              <a:rPr lang="en-US" altLang="en-US" sz="2200"/>
              <a:t>80-year-old woman who lives by herself. She burned her hand on the stove and experienced a full-thickness burn. When treating this patient, it is important to note that: </a:t>
            </a:r>
          </a:p>
          <a:p>
            <a:pPr marL="1016000" lvl="1" indent="-444500">
              <a:spcBef>
                <a:spcPct val="10000"/>
              </a:spcBef>
              <a:buFontTx/>
              <a:buAutoNum type="alphaUcPeriod"/>
            </a:pPr>
            <a:r>
              <a:rPr lang="en-US" altLang="en-US" sz="2200"/>
              <a:t>there is a high likelihood that she has been abused.</a:t>
            </a:r>
          </a:p>
          <a:p>
            <a:pPr marL="1016000" lvl="1" indent="-444500">
              <a:spcBef>
                <a:spcPct val="10000"/>
              </a:spcBef>
              <a:buFontTx/>
              <a:buAutoNum type="alphaUcPeriod"/>
            </a:pPr>
            <a:r>
              <a:rPr lang="en-US" altLang="en-US" sz="2200"/>
              <a:t>isolated full-thickness burns to the hand are not critical burns.</a:t>
            </a:r>
          </a:p>
          <a:p>
            <a:pPr marL="1016000" lvl="1" indent="-444500">
              <a:spcBef>
                <a:spcPct val="10000"/>
              </a:spcBef>
              <a:buFontTx/>
              <a:buAutoNum type="alphaUcPeriod"/>
            </a:pPr>
            <a:r>
              <a:rPr lang="en-US" altLang="en-US" sz="2200"/>
              <a:t>this patient should probably be placed in an assisted-living center.</a:t>
            </a:r>
          </a:p>
          <a:p>
            <a:pPr marL="1016000" lvl="1" indent="-444500">
              <a:spcBef>
                <a:spcPct val="10000"/>
              </a:spcBef>
              <a:buFontTx/>
              <a:buAutoNum type="alphaUcPeriod"/>
            </a:pPr>
            <a:r>
              <a:rPr lang="en-US" altLang="en-US" sz="2200"/>
              <a:t>slowing of reflexes causes a delayed pain reaction in older people.</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a:lnSpc>
                <a:spcPct val="85000"/>
              </a:lnSpc>
            </a:pPr>
            <a:r>
              <a:rPr lang="en-US" altLang="en-US"/>
              <a:t>Review</a:t>
            </a:r>
          </a:p>
        </p:txBody>
      </p:sp>
      <p:sp>
        <p:nvSpPr>
          <p:cNvPr id="167939" name="Rectangle 3"/>
          <p:cNvSpPr>
            <a:spLocks noGrp="1" noChangeArrowheads="1"/>
          </p:cNvSpPr>
          <p:nvPr>
            <p:ph type="body" idx="1"/>
          </p:nvPr>
        </p:nvSpPr>
        <p:spPr/>
        <p:txBody>
          <a:bodyPr rIns="228600"/>
          <a:lstStyle/>
          <a:p>
            <a:pPr marL="0" indent="0">
              <a:lnSpc>
                <a:spcPct val="90000"/>
              </a:lnSpc>
              <a:buFontTx/>
              <a:buNone/>
            </a:pPr>
            <a:r>
              <a:rPr lang="en-US" altLang="en-US" b="1"/>
              <a:t>Answer: </a:t>
            </a:r>
            <a:r>
              <a:rPr lang="en-US" altLang="en-US">
                <a:solidFill>
                  <a:srgbClr val="F37021"/>
                </a:solidFill>
              </a:rPr>
              <a:t>D</a:t>
            </a:r>
          </a:p>
          <a:p>
            <a:pPr marL="0" indent="0">
              <a:spcBef>
                <a:spcPct val="35000"/>
              </a:spcBef>
              <a:buFontTx/>
              <a:buNone/>
            </a:pPr>
            <a:r>
              <a:rPr lang="en-US" altLang="en-US" sz="2600" b="1"/>
              <a:t>Rationale: </a:t>
            </a:r>
            <a:r>
              <a:rPr lang="en-US" altLang="en-US" sz="2600"/>
              <a:t>In older patients, the sense of touch decreases due to a loss of the end-nerve fibers. This loss, in conjunction with slowing of the peripheral nervous system, causes a delayed reaction to pain. In this particular scenario, there is no indication that the patient has been abused. Partial- and full-thickness burns to the hands, feet, face, and genitalia are considered critical burns, regardless of the patient</a:t>
            </a:r>
            <a:r>
              <a:rPr lang="ja-JP" altLang="en-US" sz="2600"/>
              <a:t>’</a:t>
            </a:r>
            <a:r>
              <a:rPr lang="en-US" altLang="ja-JP" sz="2600"/>
              <a:t>s age.</a:t>
            </a:r>
            <a:endParaRPr lang="en-US" altLang="en-US" sz="260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pPr>
              <a:lnSpc>
                <a:spcPct val="85000"/>
              </a:lnSpc>
            </a:pPr>
            <a:r>
              <a:rPr lang="en-US" altLang="en-US"/>
              <a:t>Review </a:t>
            </a:r>
            <a:r>
              <a:rPr lang="en-US" altLang="en-US" sz="2400" b="0"/>
              <a:t>(1 of 3)</a:t>
            </a:r>
          </a:p>
        </p:txBody>
      </p:sp>
      <p:sp>
        <p:nvSpPr>
          <p:cNvPr id="168963"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a:t>You are called to a neatly kept residence for an 80-year-old woman who lives by herself. She burned her hand on the stove and experienced a full-thickness burn. When treating this patient, it is important to note that: </a:t>
            </a:r>
          </a:p>
          <a:p>
            <a:pPr marL="1016000" lvl="1" indent="-444500">
              <a:spcBef>
                <a:spcPct val="35000"/>
              </a:spcBef>
              <a:buFontTx/>
              <a:buAutoNum type="alphaUcPeriod"/>
            </a:pPr>
            <a:r>
              <a:rPr lang="en-US" altLang="en-US"/>
              <a:t>there is a high likelihood that she has been abused.</a:t>
            </a:r>
            <a:br>
              <a:rPr lang="en-US" altLang="en-US"/>
            </a:br>
            <a:r>
              <a:rPr lang="en-US" altLang="en-US" b="1"/>
              <a:t>Rationale: </a:t>
            </a:r>
            <a:r>
              <a:rPr lang="en-US" altLang="en-US">
                <a:solidFill>
                  <a:srgbClr val="F37021"/>
                </a:solidFill>
              </a:rPr>
              <a:t>There is no indication of abuse in this situation.</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a:lnSpc>
                <a:spcPct val="85000"/>
              </a:lnSpc>
            </a:pPr>
            <a:r>
              <a:rPr lang="en-US" altLang="en-US"/>
              <a:t>Review </a:t>
            </a:r>
            <a:r>
              <a:rPr lang="en-US" altLang="en-US" sz="2400" b="0"/>
              <a:t>(2 of 3)</a:t>
            </a:r>
          </a:p>
        </p:txBody>
      </p:sp>
      <p:sp>
        <p:nvSpPr>
          <p:cNvPr id="169987"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a:t>You are called to a neatly kept residence for an 80-year-old woman who lives by herself. She burned her hand on the stove and experienced a full-thickness burn. When treating this patient, it is important to note that: </a:t>
            </a:r>
          </a:p>
          <a:p>
            <a:pPr marL="1016000" lvl="1" indent="-444500">
              <a:spcBef>
                <a:spcPct val="35000"/>
              </a:spcBef>
              <a:buFontTx/>
              <a:buAutoNum type="alphaUcPeriod" startAt="2"/>
            </a:pPr>
            <a:r>
              <a:rPr lang="en-US" altLang="en-US"/>
              <a:t>isolated full-thickness burns to the hand are not critical burns.</a:t>
            </a:r>
            <a:br>
              <a:rPr lang="en-US" altLang="en-US"/>
            </a:br>
            <a:r>
              <a:rPr lang="en-US" altLang="en-US" b="1"/>
              <a:t>Rationale: </a:t>
            </a:r>
            <a:r>
              <a:rPr lang="en-US" altLang="en-US">
                <a:solidFill>
                  <a:srgbClr val="F37021"/>
                </a:solidFill>
              </a:rPr>
              <a:t>Any full-thickness burns of the hands, face, feet, or genitalia are considered critical.</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pPr>
              <a:lnSpc>
                <a:spcPct val="85000"/>
              </a:lnSpc>
            </a:pPr>
            <a:r>
              <a:rPr lang="en-US" altLang="en-US"/>
              <a:t>Review </a:t>
            </a:r>
            <a:r>
              <a:rPr lang="en-US" altLang="en-US" sz="2400" b="0"/>
              <a:t>(3 of 3)</a:t>
            </a:r>
          </a:p>
        </p:txBody>
      </p:sp>
      <p:sp>
        <p:nvSpPr>
          <p:cNvPr id="171011" name="Rectangle 3"/>
          <p:cNvSpPr>
            <a:spLocks noGrp="1" noChangeArrowheads="1"/>
          </p:cNvSpPr>
          <p:nvPr>
            <p:ph type="body" idx="1"/>
          </p:nvPr>
        </p:nvSpPr>
        <p:spPr/>
        <p:txBody>
          <a:bodyPr rIns="228600"/>
          <a:lstStyle/>
          <a:p>
            <a:pPr marL="457200" indent="-457200">
              <a:spcBef>
                <a:spcPct val="35000"/>
              </a:spcBef>
              <a:buFontTx/>
              <a:buAutoNum type="arabicPeriod" startAt="4"/>
            </a:pPr>
            <a:r>
              <a:rPr lang="en-US" altLang="en-US" sz="2300"/>
              <a:t>You are called to a neatly kept residence for an 80-year-old woman who lives by herself. She burned her hand on the stove and experienced a full-thickness burn. When treating this patient, it is important to note that: </a:t>
            </a:r>
          </a:p>
          <a:p>
            <a:pPr marL="1016000" lvl="1" indent="-444500">
              <a:spcBef>
                <a:spcPct val="35000"/>
              </a:spcBef>
              <a:buFontTx/>
              <a:buAutoNum type="alphaUcPeriod" startAt="3"/>
            </a:pPr>
            <a:r>
              <a:rPr lang="en-US" altLang="en-US" sz="2300"/>
              <a:t>this patient should probably be placed in an assisted-living center.</a:t>
            </a:r>
            <a:br>
              <a:rPr lang="en-US" altLang="en-US" sz="2300"/>
            </a:br>
            <a:r>
              <a:rPr lang="en-US" altLang="en-US" sz="2300" b="1"/>
              <a:t>Rationale: </a:t>
            </a:r>
            <a:r>
              <a:rPr lang="en-US" altLang="en-US" sz="2300">
                <a:solidFill>
                  <a:srgbClr val="F37021"/>
                </a:solidFill>
              </a:rPr>
              <a:t>This is no indication that the patient cannot take care of herself.</a:t>
            </a:r>
          </a:p>
          <a:p>
            <a:pPr marL="1016000" lvl="1" indent="-444500">
              <a:spcBef>
                <a:spcPct val="35000"/>
              </a:spcBef>
              <a:buFontTx/>
              <a:buAutoNum type="alphaUcPeriod" startAt="3"/>
            </a:pPr>
            <a:r>
              <a:rPr lang="en-US" altLang="en-US" sz="2300"/>
              <a:t>slowing of reflexes causes a delayed pain reaction in older people.</a:t>
            </a:r>
            <a:br>
              <a:rPr lang="en-US" altLang="en-US" sz="2300"/>
            </a:br>
            <a:r>
              <a:rPr lang="en-US" altLang="en-US" sz="2300" b="1"/>
              <a:t>Rationale: </a:t>
            </a:r>
            <a:r>
              <a:rPr lang="en-US" altLang="en-US" sz="2300">
                <a:solidFill>
                  <a:srgbClr val="F37021"/>
                </a:solidFill>
              </a:rPr>
              <a:t>Correct answer</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2034" name="Rectangle 1026"/>
          <p:cNvSpPr>
            <a:spLocks noGrp="1" noChangeArrowheads="1"/>
          </p:cNvSpPr>
          <p:nvPr>
            <p:ph type="title"/>
          </p:nvPr>
        </p:nvSpPr>
        <p:spPr/>
        <p:txBody>
          <a:bodyPr/>
          <a:lstStyle/>
          <a:p>
            <a:pPr>
              <a:lnSpc>
                <a:spcPct val="85000"/>
              </a:lnSpc>
            </a:pPr>
            <a:r>
              <a:rPr lang="en-US" altLang="en-US"/>
              <a:t>Review</a:t>
            </a:r>
          </a:p>
        </p:txBody>
      </p:sp>
      <p:sp>
        <p:nvSpPr>
          <p:cNvPr id="172035" name="Rectangle 1027"/>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a:t>The slow onset of progressive disorientation, shortened attention span, and loss of cognitive function is called:</a:t>
            </a:r>
          </a:p>
          <a:p>
            <a:pPr marL="1016000" lvl="1" indent="-444500">
              <a:spcBef>
                <a:spcPct val="35000"/>
              </a:spcBef>
              <a:buFontTx/>
              <a:buAutoNum type="alphaUcPeriod"/>
            </a:pPr>
            <a:r>
              <a:rPr lang="en-US" altLang="en-US"/>
              <a:t>senility. </a:t>
            </a:r>
          </a:p>
          <a:p>
            <a:pPr marL="1016000" lvl="1" indent="-444500">
              <a:spcBef>
                <a:spcPct val="35000"/>
              </a:spcBef>
              <a:buFontTx/>
              <a:buAutoNum type="alphaUcPeriod"/>
            </a:pPr>
            <a:r>
              <a:rPr lang="en-US" altLang="en-US"/>
              <a:t>delirium.</a:t>
            </a:r>
          </a:p>
          <a:p>
            <a:pPr marL="1016000" lvl="1" indent="-444500">
              <a:spcBef>
                <a:spcPct val="35000"/>
              </a:spcBef>
              <a:buFontTx/>
              <a:buAutoNum type="alphaUcPeriod"/>
            </a:pPr>
            <a:r>
              <a:rPr lang="en-US" altLang="en-US"/>
              <a:t>dementia.</a:t>
            </a:r>
          </a:p>
          <a:p>
            <a:pPr marL="1016000" lvl="1" indent="-444500">
              <a:spcBef>
                <a:spcPct val="35000"/>
              </a:spcBef>
              <a:buFontTx/>
              <a:buAutoNum type="alphaUcPeriod"/>
            </a:pPr>
            <a:r>
              <a:rPr lang="en-US" altLang="en-US"/>
              <a:t>delusion.</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pPr>
              <a:lnSpc>
                <a:spcPct val="85000"/>
              </a:lnSpc>
            </a:pPr>
            <a:r>
              <a:rPr lang="en-US" altLang="en-US"/>
              <a:t>Review</a:t>
            </a:r>
          </a:p>
        </p:txBody>
      </p:sp>
      <p:sp>
        <p:nvSpPr>
          <p:cNvPr id="173059"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C</a:t>
            </a:r>
          </a:p>
          <a:p>
            <a:pPr marL="0" indent="0">
              <a:spcBef>
                <a:spcPct val="35000"/>
              </a:spcBef>
              <a:buFontTx/>
              <a:buNone/>
            </a:pPr>
            <a:r>
              <a:rPr lang="en-US" altLang="en-US" b="1"/>
              <a:t>Rationale: </a:t>
            </a:r>
            <a:r>
              <a:rPr lang="en-US" altLang="en-US"/>
              <a:t>Dementia is defined as the slow onset of progressive disorientation, shortened attention span, and loss of cognitive function. Alzheimer disease is an example of dementia. In contrast to dementia, delirium is an acutely altered mental status, such as that caused by hypoglycemia.</a:t>
            </a: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pPr>
              <a:lnSpc>
                <a:spcPct val="85000"/>
              </a:lnSpc>
            </a:pPr>
            <a:r>
              <a:rPr lang="en-US" altLang="en-US"/>
              <a:t>Review </a:t>
            </a:r>
            <a:r>
              <a:rPr lang="en-US" altLang="en-US" sz="2400" b="0"/>
              <a:t>(1 of 2)</a:t>
            </a:r>
          </a:p>
        </p:txBody>
      </p:sp>
      <p:sp>
        <p:nvSpPr>
          <p:cNvPr id="174083"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a:t>The slow onset of progressive disorientation, shortened attention span, and loss of cognitive function is called:</a:t>
            </a:r>
          </a:p>
          <a:p>
            <a:pPr marL="1016000" lvl="1" indent="-444500">
              <a:spcBef>
                <a:spcPct val="35000"/>
              </a:spcBef>
              <a:buFontTx/>
              <a:buAutoNum type="alphaUcPeriod"/>
            </a:pPr>
            <a:r>
              <a:rPr lang="en-US" altLang="en-US"/>
              <a:t>senility. </a:t>
            </a:r>
            <a:br>
              <a:rPr lang="en-US" altLang="en-US"/>
            </a:br>
            <a:r>
              <a:rPr lang="en-US" altLang="en-US" b="1"/>
              <a:t>Rationale: </a:t>
            </a:r>
            <a:r>
              <a:rPr lang="en-US" altLang="en-US">
                <a:solidFill>
                  <a:srgbClr val="F37021"/>
                </a:solidFill>
              </a:rPr>
              <a:t>Senility causes forgetfulness and confusion. The person is mentally less acute in later life.</a:t>
            </a:r>
          </a:p>
          <a:p>
            <a:pPr marL="1016000" lvl="1" indent="-444500">
              <a:spcBef>
                <a:spcPct val="35000"/>
              </a:spcBef>
              <a:buFontTx/>
              <a:buAutoNum type="alphaUcPeriod"/>
            </a:pPr>
            <a:r>
              <a:rPr lang="en-US" altLang="en-US"/>
              <a:t>delirium.</a:t>
            </a:r>
            <a:br>
              <a:rPr lang="en-US" altLang="en-US"/>
            </a:br>
            <a:r>
              <a:rPr lang="en-US" altLang="en-US" b="1"/>
              <a:t>Rationale: </a:t>
            </a:r>
            <a:r>
              <a:rPr lang="en-US" altLang="en-US">
                <a:solidFill>
                  <a:srgbClr val="F37021"/>
                </a:solidFill>
              </a:rPr>
              <a:t>Delirium is an acutely altered mental status.</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pPr>
              <a:lnSpc>
                <a:spcPct val="85000"/>
              </a:lnSpc>
            </a:pPr>
            <a:r>
              <a:rPr lang="en-US" altLang="en-US"/>
              <a:t>Review </a:t>
            </a:r>
            <a:r>
              <a:rPr lang="en-US" altLang="en-US" sz="2400" b="0"/>
              <a:t>(2 of 2)</a:t>
            </a:r>
          </a:p>
        </p:txBody>
      </p:sp>
      <p:sp>
        <p:nvSpPr>
          <p:cNvPr id="175107" name="Rectangle 3"/>
          <p:cNvSpPr>
            <a:spLocks noGrp="1" noChangeArrowheads="1"/>
          </p:cNvSpPr>
          <p:nvPr>
            <p:ph type="body" idx="1"/>
          </p:nvPr>
        </p:nvSpPr>
        <p:spPr/>
        <p:txBody>
          <a:bodyPr rIns="228600"/>
          <a:lstStyle/>
          <a:p>
            <a:pPr marL="457200" indent="-457200">
              <a:spcBef>
                <a:spcPct val="35000"/>
              </a:spcBef>
              <a:buFontTx/>
              <a:buAutoNum type="arabicPeriod" startAt="5"/>
            </a:pPr>
            <a:r>
              <a:rPr lang="en-US" altLang="en-US"/>
              <a:t>The slow onset of progressive disorientation, shortened attention span, and loss of cognitive function is called:</a:t>
            </a:r>
          </a:p>
          <a:p>
            <a:pPr marL="1016000" lvl="1" indent="-444500">
              <a:spcBef>
                <a:spcPct val="35000"/>
              </a:spcBef>
              <a:buFontTx/>
              <a:buAutoNum type="alphaUcPeriod" startAt="3"/>
            </a:pPr>
            <a:r>
              <a:rPr lang="en-US" altLang="en-US"/>
              <a:t>dementia.</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startAt="3"/>
            </a:pPr>
            <a:r>
              <a:rPr lang="en-US" altLang="en-US"/>
              <a:t>delusion.</a:t>
            </a:r>
            <a:br>
              <a:rPr lang="en-US" altLang="en-US"/>
            </a:br>
            <a:r>
              <a:rPr lang="en-US" altLang="en-US" b="1"/>
              <a:t>Rationale: </a:t>
            </a:r>
            <a:r>
              <a:rPr lang="en-US" altLang="en-US">
                <a:solidFill>
                  <a:srgbClr val="F37021"/>
                </a:solidFill>
              </a:rPr>
              <a:t>Delusion is a fixed belief that is not shared by others and cannot be changed by reasonable argument.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lnSpc>
                <a:spcPct val="85000"/>
              </a:lnSpc>
            </a:pPr>
            <a:r>
              <a:rPr lang="en-US" altLang="en-US"/>
              <a:t>Changes in the Body </a:t>
            </a:r>
            <a:r>
              <a:rPr lang="en-US" altLang="en-US" sz="2800" b="0"/>
              <a:t>(2 of 2)</a:t>
            </a:r>
          </a:p>
        </p:txBody>
      </p:sp>
      <p:sp>
        <p:nvSpPr>
          <p:cNvPr id="19459" name="Content Placeholder 2"/>
          <p:cNvSpPr>
            <a:spLocks noGrp="1"/>
          </p:cNvSpPr>
          <p:nvPr>
            <p:ph type="body" idx="1"/>
          </p:nvPr>
        </p:nvSpPr>
        <p:spPr/>
        <p:txBody>
          <a:bodyPr rIns="228600"/>
          <a:lstStyle/>
          <a:p>
            <a:pPr>
              <a:spcBef>
                <a:spcPct val="35000"/>
              </a:spcBef>
            </a:pPr>
            <a:r>
              <a:rPr lang="en-US" altLang="en-US"/>
              <a:t>Normal changes should not be mistaken for signs of illness.</a:t>
            </a:r>
          </a:p>
          <a:p>
            <a:pPr>
              <a:spcBef>
                <a:spcPct val="35000"/>
              </a:spcBef>
            </a:pPr>
            <a:r>
              <a:rPr lang="en-US" altLang="en-US"/>
              <a:t>Genuine symptoms should not be attributed to </a:t>
            </a:r>
            <a:r>
              <a:rPr lang="ja-JP" altLang="en-US"/>
              <a:t>“</a:t>
            </a:r>
            <a:r>
              <a:rPr lang="en-US" altLang="ja-JP"/>
              <a:t>just getting old.</a:t>
            </a:r>
            <a:r>
              <a:rPr lang="ja-JP" altLang="en-US"/>
              <a:t>”</a:t>
            </a:r>
            <a:endParaRPr lang="en-US" altLang="en-US"/>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pPr>
              <a:lnSpc>
                <a:spcPct val="85000"/>
              </a:lnSpc>
            </a:pPr>
            <a:r>
              <a:rPr lang="en-US" altLang="en-US"/>
              <a:t>Review</a:t>
            </a:r>
          </a:p>
        </p:txBody>
      </p:sp>
      <p:sp>
        <p:nvSpPr>
          <p:cNvPr id="176131" name="Rectangle 3"/>
          <p:cNvSpPr>
            <a:spLocks noGrp="1" noChangeArrowheads="1"/>
          </p:cNvSpPr>
          <p:nvPr>
            <p:ph type="body" idx="1"/>
          </p:nvPr>
        </p:nvSpPr>
        <p:spPr/>
        <p:txBody>
          <a:bodyPr rIns="228600"/>
          <a:lstStyle/>
          <a:p>
            <a:pPr marL="457200" indent="-457200">
              <a:spcBef>
                <a:spcPct val="15000"/>
              </a:spcBef>
              <a:buFontTx/>
              <a:buAutoNum type="arabicPeriod" startAt="6"/>
            </a:pPr>
            <a:r>
              <a:rPr lang="en-US" altLang="en-US" sz="2300"/>
              <a:t>A 71-year-old man with a history of hypertension and vascular disease presents with tearing abdominal pain. His blood pressure is 80/60 mm Hg, his heart rate is 120 beats/min, and his respirations are 28 breaths/min. Your assessment reveals that his abdomen is rigid and distended. Considering his medical history and vital signs, you should be MOST suspicious for a(n):</a:t>
            </a:r>
          </a:p>
          <a:p>
            <a:pPr marL="1016000" lvl="1" indent="-444500">
              <a:spcBef>
                <a:spcPct val="15000"/>
              </a:spcBef>
              <a:buFontTx/>
              <a:buAutoNum type="alphaUcPeriod"/>
            </a:pPr>
            <a:r>
              <a:rPr lang="en-US" altLang="en-US" sz="2300"/>
              <a:t>aortic aneurysm.</a:t>
            </a:r>
          </a:p>
          <a:p>
            <a:pPr marL="1016000" lvl="1" indent="-444500">
              <a:spcBef>
                <a:spcPct val="15000"/>
              </a:spcBef>
              <a:buFontTx/>
              <a:buAutoNum type="alphaUcPeriod"/>
            </a:pPr>
            <a:r>
              <a:rPr lang="en-US" altLang="en-US" sz="2300"/>
              <a:t>hemorrhagic stroke.</a:t>
            </a:r>
          </a:p>
          <a:p>
            <a:pPr marL="1016000" lvl="1" indent="-444500">
              <a:spcBef>
                <a:spcPct val="15000"/>
              </a:spcBef>
              <a:buFontTx/>
              <a:buAutoNum type="alphaUcPeriod"/>
            </a:pPr>
            <a:r>
              <a:rPr lang="en-US" altLang="en-US" sz="2300"/>
              <a:t>acute myocardial infarction.</a:t>
            </a:r>
          </a:p>
          <a:p>
            <a:pPr marL="1016000" lvl="1" indent="-444500">
              <a:spcBef>
                <a:spcPct val="15000"/>
              </a:spcBef>
              <a:buFontTx/>
              <a:buAutoNum type="alphaUcPeriod"/>
            </a:pPr>
            <a:r>
              <a:rPr lang="en-US" altLang="en-US" sz="2300"/>
              <a:t>infarction of the large intestine.</a:t>
            </a: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pPr>
              <a:lnSpc>
                <a:spcPct val="85000"/>
              </a:lnSpc>
            </a:pPr>
            <a:r>
              <a:rPr lang="en-US" altLang="en-US"/>
              <a:t>Review</a:t>
            </a:r>
          </a:p>
        </p:txBody>
      </p:sp>
      <p:sp>
        <p:nvSpPr>
          <p:cNvPr id="177155" name="Rectangle 3"/>
          <p:cNvSpPr>
            <a:spLocks noGrp="1" noChangeArrowheads="1"/>
          </p:cNvSpPr>
          <p:nvPr>
            <p:ph type="body" idx="1"/>
          </p:nvPr>
        </p:nvSpPr>
        <p:spPr/>
        <p:txBody>
          <a:bodyPr rIns="228600"/>
          <a:lstStyle/>
          <a:p>
            <a:pPr marL="0" indent="0">
              <a:lnSpc>
                <a:spcPct val="80000"/>
              </a:lnSpc>
              <a:buFontTx/>
              <a:buNone/>
            </a:pPr>
            <a:r>
              <a:rPr lang="en-US" altLang="en-US" b="1"/>
              <a:t>Answer: </a:t>
            </a:r>
            <a:r>
              <a:rPr lang="en-US" altLang="en-US">
                <a:solidFill>
                  <a:srgbClr val="F37021"/>
                </a:solidFill>
              </a:rPr>
              <a:t>A</a:t>
            </a:r>
          </a:p>
          <a:p>
            <a:pPr marL="0" indent="0">
              <a:spcBef>
                <a:spcPct val="35000"/>
              </a:spcBef>
              <a:buFontTx/>
              <a:buNone/>
            </a:pPr>
            <a:r>
              <a:rPr lang="en-US" altLang="en-US" sz="2400" b="1"/>
              <a:t>Rationale: </a:t>
            </a:r>
            <a:r>
              <a:rPr lang="en-US" altLang="en-US" sz="2400"/>
              <a:t>Arteriosclerosis is a vascular disease in which the arteries thicken, harden, and calcify. This places the patient at risk for stroke, heart disease, bowel infarction, and hypertension, among other conditions. Hypertension and vascular disease are significant risk factors for an aneurysm—a weakening in the wall of an artery. The patient</a:t>
            </a:r>
            <a:r>
              <a:rPr lang="ja-JP" altLang="en-US" sz="2400"/>
              <a:t>’</a:t>
            </a:r>
            <a:r>
              <a:rPr lang="en-US" altLang="ja-JP" sz="2400"/>
              <a:t>s vital signs; abdominal pain; and rigid, distended abdomen should make you highly suspicious for a leaking abdominal aortic aneurysm.</a:t>
            </a:r>
            <a:endParaRPr lang="en-US" altLang="en-US" sz="2400"/>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a:lnSpc>
                <a:spcPct val="85000"/>
              </a:lnSpc>
            </a:pPr>
            <a:r>
              <a:rPr lang="en-US" altLang="en-US"/>
              <a:t>Review </a:t>
            </a:r>
            <a:r>
              <a:rPr lang="en-US" altLang="en-US" sz="2400" b="0"/>
              <a:t>(1 of 3)</a:t>
            </a:r>
          </a:p>
        </p:txBody>
      </p:sp>
      <p:sp>
        <p:nvSpPr>
          <p:cNvPr id="178179" name="Rectangle 3"/>
          <p:cNvSpPr>
            <a:spLocks noGrp="1" noChangeArrowheads="1"/>
          </p:cNvSpPr>
          <p:nvPr>
            <p:ph type="body" idx="1"/>
          </p:nvPr>
        </p:nvSpPr>
        <p:spPr/>
        <p:txBody>
          <a:bodyPr rIns="228600"/>
          <a:lstStyle/>
          <a:p>
            <a:pPr marL="457200" indent="-457200">
              <a:spcBef>
                <a:spcPct val="5000"/>
              </a:spcBef>
              <a:buFontTx/>
              <a:buAutoNum type="arabicPeriod" startAt="6"/>
            </a:pPr>
            <a:r>
              <a:rPr lang="en-US" altLang="en-US" sz="2100"/>
              <a:t>A 71-year-old man with a history of hypertension and vascular disease presents with tearing abdominal pain. His blood pressure is 80/60 mm Hg, his heart rate is 120 beats/min, and his respirations are 28 breaths/min. Your assessment reveals that his abdomen is rigid and distended. Considering his medical history and vital signs, you should be MOST suspicious for a(n):</a:t>
            </a:r>
          </a:p>
          <a:p>
            <a:pPr marL="1016000" lvl="1" indent="-444500">
              <a:spcBef>
                <a:spcPct val="5000"/>
              </a:spcBef>
              <a:buFontTx/>
              <a:buAutoNum type="alphaUcPeriod"/>
            </a:pPr>
            <a:r>
              <a:rPr lang="en-US" altLang="en-US" sz="2100"/>
              <a:t>aortic aneurysm.</a:t>
            </a:r>
            <a:br>
              <a:rPr lang="en-US" altLang="en-US" sz="2100"/>
            </a:br>
            <a:r>
              <a:rPr lang="en-US" altLang="en-US" sz="2100" b="1"/>
              <a:t>Rationale: </a:t>
            </a:r>
            <a:r>
              <a:rPr lang="en-US" altLang="en-US" sz="2100">
                <a:solidFill>
                  <a:srgbClr val="F37021"/>
                </a:solidFill>
              </a:rPr>
              <a:t>Correct answer</a:t>
            </a:r>
          </a:p>
          <a:p>
            <a:pPr marL="1016000" lvl="1" indent="-444500">
              <a:spcBef>
                <a:spcPct val="5000"/>
              </a:spcBef>
              <a:buFontTx/>
              <a:buAutoNum type="alphaUcPeriod"/>
            </a:pPr>
            <a:r>
              <a:rPr lang="en-US" altLang="en-US" sz="2100"/>
              <a:t>hemorrhagic stroke.</a:t>
            </a:r>
            <a:br>
              <a:rPr lang="en-US" altLang="en-US" sz="2100"/>
            </a:br>
            <a:r>
              <a:rPr lang="en-US" altLang="en-US" sz="2100" b="1"/>
              <a:t>Rationale: </a:t>
            </a:r>
            <a:r>
              <a:rPr lang="en-US" altLang="en-US" sz="2100">
                <a:solidFill>
                  <a:srgbClr val="F37021"/>
                </a:solidFill>
              </a:rPr>
              <a:t>This is when the patient complains of the worst headache of his life, loses the ability to speak, and eventually becomes difficult to arouse. It tends to worsen over time.</a:t>
            </a: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a:lnSpc>
                <a:spcPct val="85000"/>
              </a:lnSpc>
            </a:pPr>
            <a:r>
              <a:rPr lang="en-US" altLang="en-US"/>
              <a:t>Review </a:t>
            </a:r>
            <a:r>
              <a:rPr lang="en-US" altLang="en-US" sz="2400" b="0"/>
              <a:t>(2 of 3)</a:t>
            </a:r>
          </a:p>
        </p:txBody>
      </p:sp>
      <p:sp>
        <p:nvSpPr>
          <p:cNvPr id="179203" name="Rectangle 3"/>
          <p:cNvSpPr>
            <a:spLocks noGrp="1" noChangeArrowheads="1"/>
          </p:cNvSpPr>
          <p:nvPr>
            <p:ph type="body" idx="1"/>
          </p:nvPr>
        </p:nvSpPr>
        <p:spPr/>
        <p:txBody>
          <a:bodyPr rIns="228600"/>
          <a:lstStyle/>
          <a:p>
            <a:pPr marL="457200" indent="-457200">
              <a:spcBef>
                <a:spcPct val="0"/>
              </a:spcBef>
              <a:buFontTx/>
              <a:buAutoNum type="arabicPeriod" startAt="6"/>
            </a:pPr>
            <a:r>
              <a:rPr lang="en-US" altLang="en-US" sz="2100"/>
              <a:t>A 71-year-old man with a history of hypertension and vascular disease presents with tearing abdominal pain. His blood pressure is 80/60 mm Hg, his heart rate is 120 beats/min, and his respirations are 28 breaths/min. Your assessment reveals that his abdomen is rigid and distended. Considering his medical history and vital signs, you should be MOST suspicious for a(n):</a:t>
            </a:r>
          </a:p>
          <a:p>
            <a:pPr marL="1016000" lvl="1" indent="-444500">
              <a:spcBef>
                <a:spcPct val="35000"/>
              </a:spcBef>
              <a:buFontTx/>
              <a:buAutoNum type="alphaUcPeriod" startAt="3"/>
            </a:pPr>
            <a:r>
              <a:rPr lang="en-US" altLang="en-US" sz="2100"/>
              <a:t>acute myocardial infarction.</a:t>
            </a:r>
            <a:br>
              <a:rPr lang="en-US" altLang="en-US" sz="2100"/>
            </a:br>
            <a:r>
              <a:rPr lang="en-US" altLang="en-US" sz="2100" b="1"/>
              <a:t>Rationale: </a:t>
            </a:r>
            <a:r>
              <a:rPr lang="en-US" altLang="en-US" sz="2100">
                <a:solidFill>
                  <a:srgbClr val="F37021"/>
                </a:solidFill>
              </a:rPr>
              <a:t>Although the patient history could predispose him to an acute MI, the symptoms would be pain in the chest or shoulder, nausea, vomiting, a feeling of shortness of breath, and sweating.</a:t>
            </a: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a:lnSpc>
                <a:spcPct val="85000"/>
              </a:lnSpc>
            </a:pPr>
            <a:r>
              <a:rPr lang="en-US" altLang="en-US"/>
              <a:t>Review </a:t>
            </a:r>
            <a:r>
              <a:rPr lang="en-US" altLang="en-US" sz="2400" b="0"/>
              <a:t>(3 of 3)</a:t>
            </a:r>
          </a:p>
        </p:txBody>
      </p:sp>
      <p:sp>
        <p:nvSpPr>
          <p:cNvPr id="180227" name="Rectangle 3"/>
          <p:cNvSpPr>
            <a:spLocks noGrp="1" noChangeArrowheads="1"/>
          </p:cNvSpPr>
          <p:nvPr>
            <p:ph type="body" idx="1"/>
          </p:nvPr>
        </p:nvSpPr>
        <p:spPr/>
        <p:txBody>
          <a:bodyPr rIns="228600"/>
          <a:lstStyle/>
          <a:p>
            <a:pPr marL="457200" indent="-457200">
              <a:spcBef>
                <a:spcPct val="0"/>
              </a:spcBef>
              <a:buFontTx/>
              <a:buAutoNum type="arabicPeriod" startAt="6"/>
            </a:pPr>
            <a:r>
              <a:rPr lang="en-US" altLang="en-US" sz="2100"/>
              <a:t>A 71-year-old man with a history of hypertension and vascular disease presents with tearing abdominal pain. His blood pressure is 80/60 mm Hg, his heart rate is 120 beats/min, and his respirations are 28 breaths/min. Your assessment reveals that his abdomen is rigid and distended. Considering his medical history and vital signs, you should be MOST suspicious for a(n):</a:t>
            </a:r>
          </a:p>
          <a:p>
            <a:pPr marL="1016000" lvl="1" indent="-444500">
              <a:spcBef>
                <a:spcPct val="35000"/>
              </a:spcBef>
              <a:buFontTx/>
              <a:buAutoNum type="alphaUcPeriod" startAt="4"/>
            </a:pPr>
            <a:r>
              <a:rPr lang="en-US" altLang="en-US" sz="2100"/>
              <a:t>infarction of the large intestine. </a:t>
            </a:r>
            <a:br>
              <a:rPr lang="en-US" altLang="en-US" sz="2100"/>
            </a:br>
            <a:r>
              <a:rPr lang="en-US" altLang="en-US" sz="2100" b="1"/>
              <a:t>Rationale: </a:t>
            </a:r>
            <a:r>
              <a:rPr lang="en-US" altLang="en-US" sz="2100">
                <a:solidFill>
                  <a:srgbClr val="F37021"/>
                </a:solidFill>
              </a:rPr>
              <a:t>If the large intestine ruptures, it would present with signs of peritonitis.</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pPr>
              <a:lnSpc>
                <a:spcPct val="85000"/>
              </a:lnSpc>
            </a:pPr>
            <a:r>
              <a:rPr lang="en-US" altLang="en-US"/>
              <a:t>Review</a:t>
            </a:r>
          </a:p>
        </p:txBody>
      </p:sp>
      <p:sp>
        <p:nvSpPr>
          <p:cNvPr id="181251"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a:t>Which of the following is a physiologic change that occurs during the process of aging?</a:t>
            </a:r>
          </a:p>
          <a:p>
            <a:pPr marL="1016000" lvl="1" indent="-444500">
              <a:spcBef>
                <a:spcPct val="35000"/>
              </a:spcBef>
              <a:buFontTx/>
              <a:buAutoNum type="alphaUcPeriod"/>
            </a:pPr>
            <a:r>
              <a:rPr lang="en-US" altLang="en-US"/>
              <a:t>Increased elasticity of the alveoli</a:t>
            </a:r>
          </a:p>
          <a:p>
            <a:pPr marL="1016000" lvl="1" indent="-444500">
              <a:spcBef>
                <a:spcPct val="35000"/>
              </a:spcBef>
              <a:buFontTx/>
              <a:buAutoNum type="alphaUcPeriod"/>
            </a:pPr>
            <a:r>
              <a:rPr lang="en-US" altLang="en-US"/>
              <a:t>A gradual decrease in blood pressure</a:t>
            </a:r>
          </a:p>
          <a:p>
            <a:pPr marL="1016000" lvl="1" indent="-444500">
              <a:spcBef>
                <a:spcPct val="35000"/>
              </a:spcBef>
              <a:buFontTx/>
              <a:buAutoNum type="alphaUcPeriod"/>
            </a:pPr>
            <a:r>
              <a:rPr lang="en-US" altLang="en-US"/>
              <a:t>A decline in kidney function</a:t>
            </a:r>
          </a:p>
          <a:p>
            <a:pPr marL="1016000" lvl="1" indent="-444500">
              <a:spcBef>
                <a:spcPct val="35000"/>
              </a:spcBef>
              <a:buFontTx/>
              <a:buAutoNum type="alphaUcPeriod"/>
            </a:pPr>
            <a:r>
              <a:rPr lang="en-US" altLang="en-US"/>
              <a:t>10% to 15% increase in brain weight</a:t>
            </a: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pPr>
              <a:lnSpc>
                <a:spcPct val="85000"/>
              </a:lnSpc>
            </a:pPr>
            <a:r>
              <a:rPr lang="en-US" altLang="en-US"/>
              <a:t>Review</a:t>
            </a:r>
          </a:p>
        </p:txBody>
      </p:sp>
      <p:sp>
        <p:nvSpPr>
          <p:cNvPr id="182275" name="Rectangle 3"/>
          <p:cNvSpPr>
            <a:spLocks noGrp="1" noChangeArrowheads="1"/>
          </p:cNvSpPr>
          <p:nvPr>
            <p:ph type="body" idx="1"/>
          </p:nvPr>
        </p:nvSpPr>
        <p:spPr/>
        <p:txBody>
          <a:bodyPr rIns="228600"/>
          <a:lstStyle/>
          <a:p>
            <a:pPr marL="0" indent="0">
              <a:lnSpc>
                <a:spcPct val="80000"/>
              </a:lnSpc>
              <a:buFontTx/>
              <a:buNone/>
            </a:pPr>
            <a:r>
              <a:rPr lang="en-US" altLang="en-US" b="1"/>
              <a:t>Answer: </a:t>
            </a:r>
            <a:r>
              <a:rPr lang="en-US" altLang="en-US">
                <a:solidFill>
                  <a:srgbClr val="F37021"/>
                </a:solidFill>
              </a:rPr>
              <a:t>C</a:t>
            </a:r>
          </a:p>
          <a:p>
            <a:pPr marL="0" indent="0">
              <a:spcBef>
                <a:spcPct val="35000"/>
              </a:spcBef>
              <a:buFontTx/>
              <a:buNone/>
            </a:pPr>
            <a:r>
              <a:rPr lang="en-US" altLang="en-US" sz="2400" b="1"/>
              <a:t>Rationale: </a:t>
            </a:r>
            <a:r>
              <a:rPr lang="en-US" altLang="en-US" sz="2400"/>
              <a:t>As a person gets older, certain anatomic and physiologic changes occur. The alveoli in the lungs become less elastic, even though their overall size increases. Blood pressure gradually increases secondary to the process of arteriosclerosis (hardening of the arteries). A decline in kidney function occurs because of a decrease in the number of nephrons. By the age of 85 years, a 10% reduction in brain weight occurs, which causes an increased risk of head trauma.</a:t>
            </a: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a:lnSpc>
                <a:spcPct val="85000"/>
              </a:lnSpc>
            </a:pPr>
            <a:r>
              <a:rPr lang="en-US" altLang="en-US"/>
              <a:t>Review </a:t>
            </a:r>
            <a:r>
              <a:rPr lang="en-US" altLang="en-US" sz="2400" b="0"/>
              <a:t>(1 of 2)</a:t>
            </a:r>
          </a:p>
        </p:txBody>
      </p:sp>
      <p:sp>
        <p:nvSpPr>
          <p:cNvPr id="183299"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a:t>Which of the following is a physiologic change that occurs during the process of aging?</a:t>
            </a:r>
          </a:p>
          <a:p>
            <a:pPr marL="1016000" lvl="1" indent="-444500">
              <a:spcBef>
                <a:spcPct val="35000"/>
              </a:spcBef>
              <a:buFontTx/>
              <a:buAutoNum type="alphaUcPeriod"/>
            </a:pPr>
            <a:r>
              <a:rPr lang="en-US" altLang="en-US"/>
              <a:t>Increased elasticity of the alveoli</a:t>
            </a:r>
            <a:br>
              <a:rPr lang="en-US" altLang="en-US"/>
            </a:br>
            <a:r>
              <a:rPr lang="en-US" altLang="en-US" b="1"/>
              <a:t>Rationale: </a:t>
            </a:r>
            <a:r>
              <a:rPr lang="en-US" altLang="en-US">
                <a:solidFill>
                  <a:srgbClr val="F37021"/>
                </a:solidFill>
              </a:rPr>
              <a:t>With aging, alveoli lose some of their elasticity.</a:t>
            </a:r>
          </a:p>
          <a:p>
            <a:pPr marL="1016000" lvl="1" indent="-444500">
              <a:spcBef>
                <a:spcPct val="35000"/>
              </a:spcBef>
              <a:buFontTx/>
              <a:buAutoNum type="alphaUcPeriod"/>
            </a:pPr>
            <a:r>
              <a:rPr lang="en-US" altLang="en-US"/>
              <a:t>A gradual decrease in blood pressure</a:t>
            </a:r>
            <a:br>
              <a:rPr lang="en-US" altLang="en-US"/>
            </a:br>
            <a:r>
              <a:rPr lang="en-US" altLang="en-US" b="1"/>
              <a:t>Rationale: </a:t>
            </a:r>
            <a:r>
              <a:rPr lang="en-US" altLang="en-US">
                <a:solidFill>
                  <a:srgbClr val="F37021"/>
                </a:solidFill>
              </a:rPr>
              <a:t>Blood pressure generally increases due to arteriosclerosis.</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pPr>
              <a:lnSpc>
                <a:spcPct val="85000"/>
              </a:lnSpc>
            </a:pPr>
            <a:r>
              <a:rPr lang="en-US" altLang="en-US"/>
              <a:t>Review </a:t>
            </a:r>
            <a:r>
              <a:rPr lang="en-US" altLang="en-US" sz="2400" b="0"/>
              <a:t>(2 of 2)</a:t>
            </a:r>
          </a:p>
        </p:txBody>
      </p:sp>
      <p:sp>
        <p:nvSpPr>
          <p:cNvPr id="184323" name="Rectangle 3"/>
          <p:cNvSpPr>
            <a:spLocks noGrp="1" noChangeArrowheads="1"/>
          </p:cNvSpPr>
          <p:nvPr>
            <p:ph type="body" idx="1"/>
          </p:nvPr>
        </p:nvSpPr>
        <p:spPr/>
        <p:txBody>
          <a:bodyPr rIns="228600"/>
          <a:lstStyle/>
          <a:p>
            <a:pPr marL="457200" indent="-457200">
              <a:spcBef>
                <a:spcPct val="35000"/>
              </a:spcBef>
              <a:buFontTx/>
              <a:buAutoNum type="arabicPeriod" startAt="7"/>
            </a:pPr>
            <a:r>
              <a:rPr lang="en-US" altLang="en-US"/>
              <a:t>Which of the following is a physiologic change that occurs during the process of aging?</a:t>
            </a:r>
          </a:p>
          <a:p>
            <a:pPr marL="1016000" lvl="1" indent="-444500">
              <a:spcBef>
                <a:spcPct val="35000"/>
              </a:spcBef>
              <a:buFontTx/>
              <a:buAutoNum type="alphaUcPeriod" startAt="3"/>
            </a:pPr>
            <a:r>
              <a:rPr lang="en-US" altLang="en-US"/>
              <a:t>A decline in kidney function</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startAt="3"/>
            </a:pPr>
            <a:r>
              <a:rPr lang="en-US" altLang="en-US"/>
              <a:t>10% to 15% increase in brain weight</a:t>
            </a:r>
            <a:br>
              <a:rPr lang="en-US" altLang="en-US"/>
            </a:br>
            <a:r>
              <a:rPr lang="en-US" altLang="en-US" b="1"/>
              <a:t>Rationale: </a:t>
            </a:r>
            <a:r>
              <a:rPr lang="en-US" altLang="en-US">
                <a:solidFill>
                  <a:srgbClr val="F37021"/>
                </a:solidFill>
              </a:rPr>
              <a:t>The brain decreases in weight by 5% to 10%.</a:t>
            </a: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a:lnSpc>
                <a:spcPct val="85000"/>
              </a:lnSpc>
            </a:pPr>
            <a:r>
              <a:rPr lang="en-US" altLang="en-US"/>
              <a:t>Review</a:t>
            </a:r>
          </a:p>
        </p:txBody>
      </p:sp>
      <p:sp>
        <p:nvSpPr>
          <p:cNvPr id="185347"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a:t>Which of the following conditions makes the elderly patient prone to fractures from even minor trauma? </a:t>
            </a:r>
          </a:p>
          <a:p>
            <a:pPr marL="1016000" lvl="1" indent="-444500">
              <a:spcBef>
                <a:spcPct val="35000"/>
              </a:spcBef>
              <a:buFontTx/>
              <a:buAutoNum type="alphaUcPeriod"/>
            </a:pPr>
            <a:r>
              <a:rPr lang="en-US" altLang="en-US"/>
              <a:t>Hypertension</a:t>
            </a:r>
          </a:p>
          <a:p>
            <a:pPr marL="1016000" lvl="1" indent="-444500">
              <a:spcBef>
                <a:spcPct val="35000"/>
              </a:spcBef>
              <a:buFontTx/>
              <a:buAutoNum type="alphaUcPeriod"/>
            </a:pPr>
            <a:r>
              <a:rPr lang="en-US" altLang="en-US"/>
              <a:t>Osteoporosis</a:t>
            </a:r>
          </a:p>
          <a:p>
            <a:pPr marL="1016000" lvl="1" indent="-444500">
              <a:spcBef>
                <a:spcPct val="35000"/>
              </a:spcBef>
              <a:buFontTx/>
              <a:buAutoNum type="alphaUcPeriod"/>
            </a:pPr>
            <a:r>
              <a:rPr lang="en-US" altLang="en-US"/>
              <a:t>Arteriosclerosis</a:t>
            </a:r>
          </a:p>
          <a:p>
            <a:pPr marL="1016000" lvl="1" indent="-444500">
              <a:spcBef>
                <a:spcPct val="35000"/>
              </a:spcBef>
              <a:buFontTx/>
              <a:buAutoNum type="alphaUcPeriod"/>
            </a:pPr>
            <a:r>
              <a:rPr lang="en-US" altLang="en-US"/>
              <a:t>Rheumatoid arthritis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lnSpc>
                <a:spcPct val="85000"/>
              </a:lnSpc>
            </a:pPr>
            <a:r>
              <a:rPr lang="en-US" altLang="en-US"/>
              <a:t>Changes in the Respiratory System </a:t>
            </a:r>
            <a:r>
              <a:rPr lang="en-US" altLang="en-US" sz="2800" b="0"/>
              <a:t>(1 of 7)</a:t>
            </a:r>
          </a:p>
        </p:txBody>
      </p:sp>
      <p:sp>
        <p:nvSpPr>
          <p:cNvPr id="20483" name="Content Placeholder 2"/>
          <p:cNvSpPr>
            <a:spLocks noGrp="1"/>
          </p:cNvSpPr>
          <p:nvPr>
            <p:ph type="body" idx="1"/>
          </p:nvPr>
        </p:nvSpPr>
        <p:spPr/>
        <p:txBody>
          <a:bodyPr rIns="228600"/>
          <a:lstStyle/>
          <a:p>
            <a:pPr>
              <a:spcBef>
                <a:spcPct val="35000"/>
              </a:spcBef>
            </a:pPr>
            <a:r>
              <a:rPr lang="en-US" altLang="en-US"/>
              <a:t>Age-related changes can predispose an older adult to respiratory illness.</a:t>
            </a:r>
          </a:p>
          <a:p>
            <a:pPr lvl="1">
              <a:spcBef>
                <a:spcPct val="35000"/>
              </a:spcBef>
            </a:pPr>
            <a:r>
              <a:rPr lang="en-US" altLang="en-US"/>
              <a:t>Airway musculature becomes weakened.</a:t>
            </a:r>
          </a:p>
          <a:p>
            <a:pPr lvl="1">
              <a:spcBef>
                <a:spcPct val="35000"/>
              </a:spcBef>
            </a:pPr>
            <a:r>
              <a:rPr lang="en-US" altLang="en-US"/>
              <a:t>Alveoli in the lung tissue become enlarged and the elasticity decreases.</a:t>
            </a:r>
          </a:p>
          <a:p>
            <a:pPr lvl="1">
              <a:spcBef>
                <a:spcPct val="35000"/>
              </a:spcBef>
            </a:pPr>
            <a:r>
              <a:rPr lang="en-US" altLang="en-US"/>
              <a:t>The body</a:t>
            </a:r>
            <a:r>
              <a:rPr lang="ja-JP" altLang="en-US"/>
              <a:t>’</a:t>
            </a:r>
            <a:r>
              <a:rPr lang="en-US" altLang="ja-JP"/>
              <a:t>s chemoreceptors slow with age.</a:t>
            </a:r>
          </a:p>
          <a:p>
            <a:endParaRPr lang="en-US" altLang="en-US" sz="2400"/>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pPr>
              <a:lnSpc>
                <a:spcPct val="85000"/>
              </a:lnSpc>
            </a:pPr>
            <a:r>
              <a:rPr lang="en-US" altLang="en-US"/>
              <a:t>Review</a:t>
            </a:r>
          </a:p>
        </p:txBody>
      </p:sp>
      <p:sp>
        <p:nvSpPr>
          <p:cNvPr id="186371" name="Rectangle 3"/>
          <p:cNvSpPr>
            <a:spLocks noGrp="1" noChangeArrowheads="1"/>
          </p:cNvSpPr>
          <p:nvPr>
            <p:ph type="body" idx="1"/>
          </p:nvPr>
        </p:nvSpPr>
        <p:spPr/>
        <p:txBody>
          <a:bodyPr rIns="228600"/>
          <a:lstStyle/>
          <a:p>
            <a:pPr marL="0" indent="0">
              <a:lnSpc>
                <a:spcPct val="90000"/>
              </a:lnSpc>
              <a:buFontTx/>
              <a:buNone/>
            </a:pPr>
            <a:r>
              <a:rPr lang="en-US" altLang="en-US" b="1"/>
              <a:t>Answer: </a:t>
            </a:r>
            <a:r>
              <a:rPr lang="en-US" altLang="en-US">
                <a:solidFill>
                  <a:srgbClr val="F37021"/>
                </a:solidFill>
              </a:rPr>
              <a:t>B</a:t>
            </a:r>
          </a:p>
          <a:p>
            <a:pPr marL="0" indent="0">
              <a:spcBef>
                <a:spcPct val="35000"/>
              </a:spcBef>
              <a:buFontTx/>
              <a:buNone/>
            </a:pPr>
            <a:r>
              <a:rPr lang="en-US" altLang="en-US" b="1"/>
              <a:t>Rationale: </a:t>
            </a:r>
            <a:r>
              <a:rPr lang="en-US" altLang="en-US"/>
              <a:t>Osteoporosis, a decrease in bone density that causes the bones to become brittle, makes elderly patients prone to fractures, even from minor trauma. It is especially common in postmenopausal women.</a:t>
            </a: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a:lnSpc>
                <a:spcPct val="85000"/>
              </a:lnSpc>
            </a:pPr>
            <a:r>
              <a:rPr lang="en-US" altLang="en-US"/>
              <a:t>Review </a:t>
            </a:r>
            <a:r>
              <a:rPr lang="en-US" altLang="en-US" sz="2400" b="0"/>
              <a:t>(1 of 2)</a:t>
            </a:r>
          </a:p>
        </p:txBody>
      </p:sp>
      <p:sp>
        <p:nvSpPr>
          <p:cNvPr id="187395"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a:t>Which of the following conditions makes the elderly patient prone to fractures from even minor trauma? </a:t>
            </a:r>
          </a:p>
          <a:p>
            <a:pPr marL="1016000" lvl="1" indent="-444500">
              <a:spcBef>
                <a:spcPct val="35000"/>
              </a:spcBef>
              <a:buFontTx/>
              <a:buAutoNum type="alphaUcPeriod"/>
            </a:pPr>
            <a:r>
              <a:rPr lang="en-US" altLang="en-US"/>
              <a:t>Hypertension</a:t>
            </a:r>
            <a:br>
              <a:rPr lang="en-US" altLang="en-US"/>
            </a:br>
            <a:r>
              <a:rPr lang="en-US" altLang="en-US" b="1"/>
              <a:t>Rationale: </a:t>
            </a:r>
            <a:r>
              <a:rPr lang="en-US" altLang="en-US">
                <a:solidFill>
                  <a:srgbClr val="F37021"/>
                </a:solidFill>
              </a:rPr>
              <a:t>This is high blood pressure.</a:t>
            </a:r>
          </a:p>
          <a:p>
            <a:pPr marL="1016000" lvl="1" indent="-444500">
              <a:spcBef>
                <a:spcPct val="35000"/>
              </a:spcBef>
              <a:buFontTx/>
              <a:buAutoNum type="alphaUcPeriod"/>
            </a:pPr>
            <a:r>
              <a:rPr lang="en-US" altLang="en-US"/>
              <a:t>Osteoporosis</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pPr>
              <a:lnSpc>
                <a:spcPct val="85000"/>
              </a:lnSpc>
            </a:pPr>
            <a:r>
              <a:rPr lang="en-US" altLang="en-US"/>
              <a:t>Review </a:t>
            </a:r>
            <a:r>
              <a:rPr lang="en-US" altLang="en-US" sz="2400" b="0"/>
              <a:t>(2 of 2)</a:t>
            </a:r>
          </a:p>
        </p:txBody>
      </p:sp>
      <p:sp>
        <p:nvSpPr>
          <p:cNvPr id="188419" name="Rectangle 3"/>
          <p:cNvSpPr>
            <a:spLocks noGrp="1" noChangeArrowheads="1"/>
          </p:cNvSpPr>
          <p:nvPr>
            <p:ph type="body" idx="1"/>
          </p:nvPr>
        </p:nvSpPr>
        <p:spPr/>
        <p:txBody>
          <a:bodyPr rIns="228600"/>
          <a:lstStyle/>
          <a:p>
            <a:pPr marL="457200" indent="-457200">
              <a:spcBef>
                <a:spcPct val="35000"/>
              </a:spcBef>
              <a:buFontTx/>
              <a:buAutoNum type="arabicPeriod" startAt="8"/>
            </a:pPr>
            <a:r>
              <a:rPr lang="en-US" altLang="en-US"/>
              <a:t>Which of the following conditions makes the elderly patient prone to fractures from even minor trauma? </a:t>
            </a:r>
          </a:p>
          <a:p>
            <a:pPr marL="1016000" lvl="1" indent="-444500">
              <a:spcBef>
                <a:spcPct val="35000"/>
              </a:spcBef>
              <a:buFontTx/>
              <a:buAutoNum type="alphaUcPeriod" startAt="3"/>
            </a:pPr>
            <a:r>
              <a:rPr lang="en-US" altLang="en-US"/>
              <a:t>Arteriosclerosis</a:t>
            </a:r>
            <a:br>
              <a:rPr lang="en-US" altLang="en-US"/>
            </a:br>
            <a:r>
              <a:rPr lang="en-US" altLang="en-US" b="1"/>
              <a:t>Rationale: </a:t>
            </a:r>
            <a:r>
              <a:rPr lang="en-US" altLang="en-US">
                <a:solidFill>
                  <a:srgbClr val="F37021"/>
                </a:solidFill>
              </a:rPr>
              <a:t>This is the stiffening or hardening of the arteries.</a:t>
            </a:r>
          </a:p>
          <a:p>
            <a:pPr marL="1016000" lvl="1" indent="-444500">
              <a:spcBef>
                <a:spcPct val="35000"/>
              </a:spcBef>
              <a:buFontTx/>
              <a:buAutoNum type="alphaUcPeriod" startAt="3"/>
            </a:pPr>
            <a:r>
              <a:rPr lang="en-US" altLang="en-US"/>
              <a:t>Rheumatoid arthritis</a:t>
            </a:r>
            <a:br>
              <a:rPr lang="en-US" altLang="en-US"/>
            </a:br>
            <a:r>
              <a:rPr lang="en-US" altLang="en-US" b="1"/>
              <a:t>Rationale: </a:t>
            </a:r>
            <a:r>
              <a:rPr lang="en-US" altLang="en-US">
                <a:solidFill>
                  <a:srgbClr val="F37021"/>
                </a:solidFill>
              </a:rPr>
              <a:t>This is an inflammatory disorder that affects the entire body and leads to degeneration and deformation of joints.</a:t>
            </a: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pPr>
              <a:lnSpc>
                <a:spcPct val="85000"/>
              </a:lnSpc>
            </a:pPr>
            <a:r>
              <a:rPr lang="en-US" altLang="en-US"/>
              <a:t>Review</a:t>
            </a:r>
          </a:p>
        </p:txBody>
      </p:sp>
      <p:sp>
        <p:nvSpPr>
          <p:cNvPr id="189443"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a:t>Polypharmacy is a term used to describe a patient who takes: </a:t>
            </a:r>
          </a:p>
          <a:p>
            <a:pPr marL="1016000" lvl="1" indent="-444500">
              <a:spcBef>
                <a:spcPct val="35000"/>
              </a:spcBef>
              <a:buFontTx/>
              <a:buAutoNum type="alphaUcPeriod"/>
            </a:pPr>
            <a:r>
              <a:rPr lang="en-US" altLang="en-US"/>
              <a:t>multiple medications.</a:t>
            </a:r>
          </a:p>
          <a:p>
            <a:pPr marL="1016000" lvl="1" indent="-444500">
              <a:spcBef>
                <a:spcPct val="35000"/>
              </a:spcBef>
              <a:buFontTx/>
              <a:buAutoNum type="alphaUcPeriod"/>
            </a:pPr>
            <a:r>
              <a:rPr lang="en-US" altLang="en-US"/>
              <a:t>other people</a:t>
            </a:r>
            <a:r>
              <a:rPr lang="ja-JP" altLang="en-US"/>
              <a:t>’</a:t>
            </a:r>
            <a:r>
              <a:rPr lang="en-US" altLang="ja-JP"/>
              <a:t>s medications.</a:t>
            </a:r>
          </a:p>
          <a:p>
            <a:pPr marL="1016000" lvl="1" indent="-444500">
              <a:spcBef>
                <a:spcPct val="35000"/>
              </a:spcBef>
              <a:buFontTx/>
              <a:buAutoNum type="alphaUcPeriod"/>
            </a:pPr>
            <a:r>
              <a:rPr lang="en-US" altLang="en-US"/>
              <a:t>a medication more than once a day.</a:t>
            </a:r>
          </a:p>
          <a:p>
            <a:pPr marL="1016000" lvl="1" indent="-444500">
              <a:spcBef>
                <a:spcPct val="35000"/>
              </a:spcBef>
              <a:buFontTx/>
              <a:buAutoNum type="alphaUcPeriod"/>
            </a:pPr>
            <a:r>
              <a:rPr lang="en-US" altLang="en-US"/>
              <a:t>medication only when he or she feels the need to.</a:t>
            </a: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pPr>
              <a:lnSpc>
                <a:spcPct val="85000"/>
              </a:lnSpc>
            </a:pPr>
            <a:r>
              <a:rPr lang="en-US" altLang="en-US"/>
              <a:t>Review</a:t>
            </a:r>
          </a:p>
        </p:txBody>
      </p:sp>
      <p:sp>
        <p:nvSpPr>
          <p:cNvPr id="190467"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A</a:t>
            </a:r>
          </a:p>
          <a:p>
            <a:pPr marL="0" indent="0">
              <a:spcBef>
                <a:spcPct val="35000"/>
              </a:spcBef>
              <a:buFontTx/>
              <a:buNone/>
            </a:pPr>
            <a:r>
              <a:rPr lang="en-US" altLang="en-US" b="1"/>
              <a:t>Rationale: </a:t>
            </a:r>
            <a:r>
              <a:rPr lang="en-US" altLang="en-US"/>
              <a:t>Polypharmacy is a term used to describe a patient who takes multiple medications every day. The more medications a patient takes, the greater the risk of a negative drug interaction.</a:t>
            </a: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pPr>
              <a:lnSpc>
                <a:spcPct val="85000"/>
              </a:lnSpc>
            </a:pPr>
            <a:r>
              <a:rPr lang="en-US" altLang="en-US"/>
              <a:t>Review</a:t>
            </a:r>
          </a:p>
        </p:txBody>
      </p:sp>
      <p:sp>
        <p:nvSpPr>
          <p:cNvPr id="191491" name="Rectangle 3"/>
          <p:cNvSpPr>
            <a:spLocks noGrp="1" noChangeArrowheads="1"/>
          </p:cNvSpPr>
          <p:nvPr>
            <p:ph type="body" idx="1"/>
          </p:nvPr>
        </p:nvSpPr>
        <p:spPr/>
        <p:txBody>
          <a:bodyPr rIns="228600"/>
          <a:lstStyle/>
          <a:p>
            <a:pPr marL="457200" indent="-457200">
              <a:spcBef>
                <a:spcPct val="35000"/>
              </a:spcBef>
              <a:buFontTx/>
              <a:buAutoNum type="arabicPeriod" startAt="9"/>
            </a:pPr>
            <a:r>
              <a:rPr lang="en-US" altLang="en-US"/>
              <a:t>Polypharmacy is a term used to describe a patient who takes: </a:t>
            </a:r>
          </a:p>
          <a:p>
            <a:pPr marL="1016000" lvl="1" indent="-444500">
              <a:spcBef>
                <a:spcPct val="0"/>
              </a:spcBef>
              <a:buFontTx/>
              <a:buAutoNum type="alphaUcPeriod"/>
            </a:pPr>
            <a:r>
              <a:rPr lang="en-US" altLang="en-US"/>
              <a:t>multiple medications.</a:t>
            </a:r>
            <a:br>
              <a:rPr lang="en-US" altLang="en-US"/>
            </a:br>
            <a:r>
              <a:rPr lang="en-US" altLang="en-US" b="1"/>
              <a:t>Rationale: </a:t>
            </a:r>
            <a:r>
              <a:rPr lang="en-US" altLang="en-US">
                <a:solidFill>
                  <a:srgbClr val="F37021"/>
                </a:solidFill>
              </a:rPr>
              <a:t>Correct answer</a:t>
            </a:r>
          </a:p>
          <a:p>
            <a:pPr marL="1016000" lvl="1" indent="-444500">
              <a:spcBef>
                <a:spcPct val="0"/>
              </a:spcBef>
              <a:buFontTx/>
              <a:buAutoNum type="alphaUcPeriod"/>
            </a:pPr>
            <a:r>
              <a:rPr lang="en-US" altLang="en-US"/>
              <a:t>other people</a:t>
            </a:r>
            <a:r>
              <a:rPr lang="ja-JP" altLang="en-US"/>
              <a:t>’</a:t>
            </a:r>
            <a:r>
              <a:rPr lang="en-US" altLang="ja-JP"/>
              <a:t>s medication.</a:t>
            </a:r>
            <a:br>
              <a:rPr lang="en-US" altLang="ja-JP"/>
            </a:br>
            <a:r>
              <a:rPr lang="en-US" altLang="ja-JP" b="1"/>
              <a:t>Rationale: </a:t>
            </a:r>
            <a:r>
              <a:rPr lang="en-US" altLang="ja-JP">
                <a:solidFill>
                  <a:srgbClr val="F37021"/>
                </a:solidFill>
              </a:rPr>
              <a:t>This is incorrect. </a:t>
            </a:r>
          </a:p>
          <a:p>
            <a:pPr marL="1016000" lvl="1" indent="-444500">
              <a:spcBef>
                <a:spcPct val="0"/>
              </a:spcBef>
              <a:buFontTx/>
              <a:buAutoNum type="alphaUcPeriod"/>
            </a:pPr>
            <a:r>
              <a:rPr lang="en-US" altLang="en-US"/>
              <a:t>a medication more than once a day.</a:t>
            </a:r>
            <a:br>
              <a:rPr lang="en-US" altLang="en-US"/>
            </a:br>
            <a:r>
              <a:rPr lang="en-US" altLang="en-US" b="1"/>
              <a:t>Rationale: </a:t>
            </a:r>
            <a:r>
              <a:rPr lang="en-US" altLang="en-US">
                <a:solidFill>
                  <a:srgbClr val="F37021"/>
                </a:solidFill>
              </a:rPr>
              <a:t>Many medications are taken more than once a day.</a:t>
            </a:r>
          </a:p>
          <a:p>
            <a:pPr marL="1016000" lvl="1" indent="-444500">
              <a:spcBef>
                <a:spcPct val="0"/>
              </a:spcBef>
              <a:buFontTx/>
              <a:buAutoNum type="alphaUcPeriod"/>
            </a:pPr>
            <a:r>
              <a:rPr lang="en-US" altLang="en-US"/>
              <a:t>medication only when he or she feels the need to.</a:t>
            </a:r>
            <a:br>
              <a:rPr lang="en-US" altLang="en-US"/>
            </a:br>
            <a:r>
              <a:rPr lang="en-US" altLang="en-US" b="1"/>
              <a:t>Rationale: </a:t>
            </a:r>
            <a:r>
              <a:rPr lang="en-US" altLang="en-US">
                <a:solidFill>
                  <a:srgbClr val="F37021"/>
                </a:solidFill>
              </a:rPr>
              <a:t>This is considered noncompliant.</a:t>
            </a: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pPr>
              <a:lnSpc>
                <a:spcPct val="85000"/>
              </a:lnSpc>
            </a:pPr>
            <a:r>
              <a:rPr lang="en-US" altLang="en-US"/>
              <a:t>Review</a:t>
            </a:r>
          </a:p>
        </p:txBody>
      </p:sp>
      <p:sp>
        <p:nvSpPr>
          <p:cNvPr id="192515" name="Rectangle 3"/>
          <p:cNvSpPr>
            <a:spLocks noGrp="1" noChangeArrowheads="1"/>
          </p:cNvSpPr>
          <p:nvPr>
            <p:ph type="body" idx="1"/>
          </p:nvPr>
        </p:nvSpPr>
        <p:spPr/>
        <p:txBody>
          <a:bodyPr rIns="228600"/>
          <a:lstStyle/>
          <a:p>
            <a:pPr marL="688975" indent="-688975">
              <a:spcBef>
                <a:spcPct val="35000"/>
              </a:spcBef>
              <a:buFontTx/>
              <a:buAutoNum type="arabicPeriod" startAt="10"/>
            </a:pPr>
            <a:r>
              <a:rPr lang="en-US" altLang="en-US"/>
              <a:t>Inflicted bruises are commonly found in all of the following areas, EXCEPT:</a:t>
            </a:r>
          </a:p>
          <a:p>
            <a:pPr marL="1247775" lvl="1" indent="-444500">
              <a:spcBef>
                <a:spcPct val="35000"/>
              </a:spcBef>
              <a:buFontTx/>
              <a:buAutoNum type="alphaUcPeriod"/>
            </a:pPr>
            <a:r>
              <a:rPr lang="en-US" altLang="en-US"/>
              <a:t>the buttocks.</a:t>
            </a:r>
          </a:p>
          <a:p>
            <a:pPr marL="1247775" lvl="1" indent="-444500">
              <a:spcBef>
                <a:spcPct val="35000"/>
              </a:spcBef>
              <a:buFontTx/>
              <a:buAutoNum type="alphaUcPeriod"/>
            </a:pPr>
            <a:r>
              <a:rPr lang="en-US" altLang="en-US"/>
              <a:t>the lower back.</a:t>
            </a:r>
          </a:p>
          <a:p>
            <a:pPr marL="1247775" lvl="1" indent="-444500">
              <a:spcBef>
                <a:spcPct val="35000"/>
              </a:spcBef>
              <a:buFontTx/>
              <a:buAutoNum type="alphaUcPeriod"/>
            </a:pPr>
            <a:r>
              <a:rPr lang="en-US" altLang="en-US"/>
              <a:t>the inner thighs.</a:t>
            </a:r>
          </a:p>
          <a:p>
            <a:pPr marL="1247775" lvl="1" indent="-444500">
              <a:spcBef>
                <a:spcPct val="35000"/>
              </a:spcBef>
              <a:buFontTx/>
              <a:buAutoNum type="alphaUcPeriod"/>
            </a:pPr>
            <a:r>
              <a:rPr lang="en-US" altLang="en-US"/>
              <a:t>the forearms.</a:t>
            </a: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a:lnSpc>
                <a:spcPct val="85000"/>
              </a:lnSpc>
            </a:pPr>
            <a:r>
              <a:rPr lang="en-US" altLang="en-US"/>
              <a:t>Review</a:t>
            </a:r>
          </a:p>
        </p:txBody>
      </p:sp>
      <p:sp>
        <p:nvSpPr>
          <p:cNvPr id="193539" name="Rectangle 3"/>
          <p:cNvSpPr>
            <a:spLocks noGrp="1" noChangeArrowheads="1"/>
          </p:cNvSpPr>
          <p:nvPr>
            <p:ph type="body" idx="1"/>
          </p:nvPr>
        </p:nvSpPr>
        <p:spPr/>
        <p:txBody>
          <a:bodyPr rIns="228600"/>
          <a:lstStyle/>
          <a:p>
            <a:pPr marL="0" indent="0">
              <a:buFontTx/>
              <a:buNone/>
            </a:pPr>
            <a:r>
              <a:rPr lang="en-US" altLang="en-US" b="1"/>
              <a:t>Answer: </a:t>
            </a:r>
            <a:r>
              <a:rPr lang="en-US" altLang="en-US">
                <a:solidFill>
                  <a:srgbClr val="F37021"/>
                </a:solidFill>
              </a:rPr>
              <a:t>D</a:t>
            </a:r>
          </a:p>
          <a:p>
            <a:pPr marL="0" indent="0">
              <a:spcBef>
                <a:spcPct val="35000"/>
              </a:spcBef>
              <a:buFontTx/>
              <a:buNone/>
            </a:pPr>
            <a:r>
              <a:rPr lang="en-US" altLang="en-US" b="1"/>
              <a:t>Rationale: </a:t>
            </a:r>
            <a:r>
              <a:rPr lang="en-US" altLang="en-US"/>
              <a:t>Inflicted bruises are typically found on the buttocks and lower back, genitalia and inner thighs, cheek or earlobe, upper lip and inside the mouth, and neck. Bruises to these areas should increase your index of suspicion for abuse.</a:t>
            </a: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a:lnSpc>
                <a:spcPct val="85000"/>
              </a:lnSpc>
            </a:pPr>
            <a:r>
              <a:rPr lang="en-US" altLang="en-US"/>
              <a:t>Review</a:t>
            </a:r>
          </a:p>
        </p:txBody>
      </p:sp>
      <p:sp>
        <p:nvSpPr>
          <p:cNvPr id="194563" name="Rectangle 3"/>
          <p:cNvSpPr>
            <a:spLocks noGrp="1" noChangeArrowheads="1"/>
          </p:cNvSpPr>
          <p:nvPr>
            <p:ph type="body" idx="1"/>
          </p:nvPr>
        </p:nvSpPr>
        <p:spPr/>
        <p:txBody>
          <a:bodyPr rIns="228600"/>
          <a:lstStyle/>
          <a:p>
            <a:pPr marL="688975" indent="-688975">
              <a:spcBef>
                <a:spcPct val="35000"/>
              </a:spcBef>
              <a:buFontTx/>
              <a:buAutoNum type="arabicPeriod" startAt="10"/>
            </a:pPr>
            <a:r>
              <a:rPr lang="en-US" altLang="en-US" sz="2400"/>
              <a:t>Inflicted bruises are commonly found in all of the following areas, EXCEPT:</a:t>
            </a:r>
          </a:p>
          <a:p>
            <a:pPr marL="1247775" lvl="1" indent="-444500">
              <a:spcBef>
                <a:spcPct val="10000"/>
              </a:spcBef>
              <a:buFontTx/>
              <a:buAutoNum type="alphaUcPeriod"/>
            </a:pPr>
            <a:r>
              <a:rPr lang="en-US" altLang="en-US" sz="2100"/>
              <a:t>the buttocks.</a:t>
            </a:r>
            <a:br>
              <a:rPr lang="en-US" altLang="en-US" sz="2100"/>
            </a:br>
            <a:r>
              <a:rPr lang="en-US" altLang="en-US" sz="2100" b="1"/>
              <a:t>Rationale: </a:t>
            </a:r>
            <a:r>
              <a:rPr lang="en-US" altLang="en-US" sz="2100">
                <a:solidFill>
                  <a:srgbClr val="F37021"/>
                </a:solidFill>
              </a:rPr>
              <a:t>This is an area where bruises are typically inflected.</a:t>
            </a:r>
          </a:p>
          <a:p>
            <a:pPr marL="1247775" lvl="1" indent="-444500">
              <a:spcBef>
                <a:spcPct val="10000"/>
              </a:spcBef>
              <a:buFontTx/>
              <a:buAutoNum type="alphaUcPeriod"/>
            </a:pPr>
            <a:r>
              <a:rPr lang="en-US" altLang="en-US" sz="2100"/>
              <a:t>the lower back.</a:t>
            </a:r>
            <a:br>
              <a:rPr lang="en-US" altLang="en-US" sz="2100"/>
            </a:br>
            <a:r>
              <a:rPr lang="en-US" altLang="en-US" sz="2100" b="1"/>
              <a:t>Rationale: </a:t>
            </a:r>
            <a:r>
              <a:rPr lang="en-US" altLang="en-US" sz="2100">
                <a:solidFill>
                  <a:srgbClr val="F37021"/>
                </a:solidFill>
              </a:rPr>
              <a:t>This is an area where bruises are typically inflected.</a:t>
            </a:r>
          </a:p>
          <a:p>
            <a:pPr marL="1247775" lvl="1" indent="-444500">
              <a:spcBef>
                <a:spcPct val="10000"/>
              </a:spcBef>
              <a:buFontTx/>
              <a:buAutoNum type="alphaUcPeriod"/>
            </a:pPr>
            <a:r>
              <a:rPr lang="en-US" altLang="en-US" sz="2100"/>
              <a:t>the inner thighs.</a:t>
            </a:r>
            <a:br>
              <a:rPr lang="en-US" altLang="en-US" sz="2100"/>
            </a:br>
            <a:r>
              <a:rPr lang="en-US" altLang="en-US" sz="2100" b="1"/>
              <a:t>Rationale: </a:t>
            </a:r>
            <a:r>
              <a:rPr lang="en-US" altLang="en-US" sz="2100">
                <a:solidFill>
                  <a:srgbClr val="F37021"/>
                </a:solidFill>
              </a:rPr>
              <a:t>This is an area where bruises are typically inflected.</a:t>
            </a:r>
          </a:p>
          <a:p>
            <a:pPr marL="1247775" lvl="1" indent="-444500">
              <a:spcBef>
                <a:spcPct val="10000"/>
              </a:spcBef>
              <a:buFontTx/>
              <a:buAutoNum type="alphaUcPeriod"/>
            </a:pPr>
            <a:r>
              <a:rPr lang="en-US" altLang="en-US" sz="2100"/>
              <a:t>the forearms.</a:t>
            </a:r>
            <a:br>
              <a:rPr lang="en-US" altLang="en-US" sz="2100"/>
            </a:br>
            <a:r>
              <a:rPr lang="en-US" altLang="en-US" sz="2100" b="1"/>
              <a:t>Rationale: </a:t>
            </a:r>
            <a:r>
              <a:rPr lang="en-US" altLang="en-US" sz="2100">
                <a:solidFill>
                  <a:srgbClr val="F37021"/>
                </a:solidFill>
              </a:rPr>
              <a:t>Correct answer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nSpc>
                <a:spcPct val="85000"/>
              </a:lnSpc>
            </a:pPr>
            <a:r>
              <a:rPr lang="en-US" altLang="en-US"/>
              <a:t>Changes in the Respiratory System </a:t>
            </a:r>
            <a:r>
              <a:rPr lang="en-US" altLang="en-US" sz="2800" b="0"/>
              <a:t>(2 of 7)</a:t>
            </a:r>
          </a:p>
        </p:txBody>
      </p:sp>
      <p:sp>
        <p:nvSpPr>
          <p:cNvPr id="21507" name="Rectangle 3"/>
          <p:cNvSpPr>
            <a:spLocks noGrp="1" noChangeArrowheads="1"/>
          </p:cNvSpPr>
          <p:nvPr>
            <p:ph type="body" idx="1"/>
          </p:nvPr>
        </p:nvSpPr>
        <p:spPr/>
        <p:txBody>
          <a:bodyPr rIns="228600"/>
          <a:lstStyle/>
          <a:p>
            <a:pPr>
              <a:spcBef>
                <a:spcPct val="35000"/>
              </a:spcBef>
            </a:pPr>
            <a:r>
              <a:rPr lang="en-US" altLang="en-US"/>
              <a:t>Pneumonia</a:t>
            </a:r>
          </a:p>
          <a:p>
            <a:pPr lvl="1">
              <a:spcBef>
                <a:spcPct val="35000"/>
              </a:spcBef>
            </a:pPr>
            <a:r>
              <a:rPr lang="en-US" altLang="en-US"/>
              <a:t>Inflammation/infection of the lung from bacterial, viral, or fungal causes</a:t>
            </a:r>
          </a:p>
          <a:p>
            <a:pPr lvl="1">
              <a:spcBef>
                <a:spcPct val="35000"/>
              </a:spcBef>
            </a:pPr>
            <a:r>
              <a:rPr lang="en-US" altLang="en-US"/>
              <a:t>Leading cause of death from infection in Americans older than 65 years</a:t>
            </a:r>
          </a:p>
          <a:p>
            <a:pPr lvl="1">
              <a:spcBef>
                <a:spcPct val="35000"/>
              </a:spcBef>
            </a:pPr>
            <a:r>
              <a:rPr lang="en-US" altLang="en-US"/>
              <a:t>Aging causes some immune suppression and increases the risk of contracting infections like pneumonia.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(1 of 7)</a:t>
            </a:r>
          </a:p>
        </p:txBody>
      </p:sp>
      <p:sp>
        <p:nvSpPr>
          <p:cNvPr id="4099" name="Rectangle 3"/>
          <p:cNvSpPr>
            <a:spLocks noGrp="1" noChangeArrowheads="1"/>
          </p:cNvSpPr>
          <p:nvPr>
            <p:ph type="body" idx="1"/>
          </p:nvPr>
        </p:nvSpPr>
        <p:spPr/>
        <p:txBody>
          <a:bodyPr rIns="228600"/>
          <a:lstStyle/>
          <a:p>
            <a:pPr marL="0" indent="0" eaLnBrk="1" hangingPunct="1">
              <a:buFontTx/>
              <a:buNone/>
            </a:pPr>
            <a:r>
              <a:rPr lang="en-US" altLang="en-US" b="1"/>
              <a:t>Special Patient Populations</a:t>
            </a:r>
          </a:p>
          <a:p>
            <a:pPr marL="0" indent="0" eaLnBrk="1" hangingPunct="1">
              <a:spcBef>
                <a:spcPct val="35000"/>
              </a:spcBef>
              <a:buFontTx/>
              <a:buNone/>
            </a:pPr>
            <a:r>
              <a:rPr lang="en-US" altLang="en-US"/>
              <a:t>Applies a fundamental knowledge of growth, development, and aging and assessment findings to provide basic emergency care and transportation for a patient with special needs.</a:t>
            </a:r>
          </a:p>
          <a:p>
            <a:pPr marL="0" indent="0" eaLnBrk="1" hangingPunct="1">
              <a:lnSpc>
                <a:spcPct val="90000"/>
              </a:lnSpc>
            </a:pPr>
            <a:endParaRPr lang="en-US"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nSpc>
                <a:spcPct val="85000"/>
              </a:lnSpc>
            </a:pPr>
            <a:r>
              <a:rPr lang="en-US" altLang="en-US"/>
              <a:t>Changes in the Respiratory System </a:t>
            </a:r>
            <a:r>
              <a:rPr lang="en-US" altLang="en-US" sz="2800" b="0"/>
              <a:t>(3 of 7)</a:t>
            </a:r>
          </a:p>
        </p:txBody>
      </p:sp>
      <p:sp>
        <p:nvSpPr>
          <p:cNvPr id="22531" name="Rectangle 3"/>
          <p:cNvSpPr>
            <a:spLocks noGrp="1" noChangeArrowheads="1"/>
          </p:cNvSpPr>
          <p:nvPr>
            <p:ph type="body" idx="1"/>
          </p:nvPr>
        </p:nvSpPr>
        <p:spPr/>
        <p:txBody>
          <a:bodyPr rIns="228600"/>
          <a:lstStyle/>
          <a:p>
            <a:pPr>
              <a:spcBef>
                <a:spcPct val="35000"/>
              </a:spcBef>
            </a:pPr>
            <a:r>
              <a:rPr lang="en-US" altLang="en-US"/>
              <a:t>Pneumonia (cont</a:t>
            </a:r>
            <a:r>
              <a:rPr lang="ja-JP" altLang="en-US"/>
              <a:t>’</a:t>
            </a:r>
            <a:r>
              <a:rPr lang="en-US" altLang="ja-JP"/>
              <a:t>d)</a:t>
            </a:r>
          </a:p>
          <a:p>
            <a:pPr lvl="1">
              <a:spcBef>
                <a:spcPct val="35000"/>
              </a:spcBef>
            </a:pPr>
            <a:r>
              <a:rPr lang="en-US" altLang="en-US"/>
              <a:t>Increased mucus production, pulmonary secretions, and infection all interfere with the ability of the alveoli to oxygenate the blood. </a:t>
            </a:r>
          </a:p>
          <a:p>
            <a:pPr lvl="1">
              <a:spcBef>
                <a:spcPct val="35000"/>
              </a:spcBef>
            </a:pPr>
            <a:r>
              <a:rPr lang="en-US" altLang="en-US"/>
              <a:t>Wear respiratory protection when you are assessing a patient with a potentially infectious respiratory disease.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lnSpc>
                <a:spcPct val="85000"/>
              </a:lnSpc>
            </a:pPr>
            <a:r>
              <a:rPr lang="en-US" altLang="en-US"/>
              <a:t>Changes in the Respiratory System </a:t>
            </a:r>
            <a:r>
              <a:rPr lang="en-US" altLang="en-US" sz="2800" b="0"/>
              <a:t>(4 of 7)</a:t>
            </a:r>
          </a:p>
        </p:txBody>
      </p:sp>
      <p:sp>
        <p:nvSpPr>
          <p:cNvPr id="23555" name="Content Placeholder 2"/>
          <p:cNvSpPr>
            <a:spLocks noGrp="1"/>
          </p:cNvSpPr>
          <p:nvPr>
            <p:ph type="body" idx="1"/>
          </p:nvPr>
        </p:nvSpPr>
        <p:spPr/>
        <p:txBody>
          <a:bodyPr rIns="228600"/>
          <a:lstStyle/>
          <a:p>
            <a:pPr>
              <a:spcBef>
                <a:spcPct val="35000"/>
              </a:spcBef>
            </a:pPr>
            <a:r>
              <a:rPr lang="en-US" altLang="en-US"/>
              <a:t>Pulmonary embolism</a:t>
            </a:r>
          </a:p>
          <a:p>
            <a:pPr lvl="1">
              <a:spcBef>
                <a:spcPct val="35000"/>
              </a:spcBef>
            </a:pPr>
            <a:r>
              <a:rPr lang="en-US" altLang="en-US"/>
              <a:t>Condition that causes a sudden blockage of an artery by a venous clot</a:t>
            </a:r>
          </a:p>
          <a:p>
            <a:pPr lvl="1">
              <a:spcBef>
                <a:spcPct val="35000"/>
              </a:spcBef>
            </a:pPr>
            <a:r>
              <a:rPr lang="en-US" altLang="en-US"/>
              <a:t>A patient will present with shortness of breath and sometimes chest pain.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nSpc>
                <a:spcPct val="85000"/>
              </a:lnSpc>
            </a:pPr>
            <a:r>
              <a:rPr lang="en-US" altLang="en-US"/>
              <a:t>Changes in the Respiratory System </a:t>
            </a:r>
            <a:r>
              <a:rPr lang="en-US" altLang="en-US" sz="2800" b="0"/>
              <a:t>(5 of 7)</a:t>
            </a:r>
          </a:p>
        </p:txBody>
      </p:sp>
      <p:sp>
        <p:nvSpPr>
          <p:cNvPr id="24579" name="Rectangle 3"/>
          <p:cNvSpPr>
            <a:spLocks noGrp="1" noChangeArrowheads="1"/>
          </p:cNvSpPr>
          <p:nvPr>
            <p:ph type="body" idx="1"/>
          </p:nvPr>
        </p:nvSpPr>
        <p:spPr>
          <a:xfrm>
            <a:off x="685800" y="1447800"/>
            <a:ext cx="7772400" cy="5105400"/>
          </a:xfrm>
        </p:spPr>
        <p:txBody>
          <a:bodyPr rIns="228600"/>
          <a:lstStyle/>
          <a:p>
            <a:pPr>
              <a:spcBef>
                <a:spcPct val="35000"/>
              </a:spcBef>
            </a:pPr>
            <a:r>
              <a:rPr lang="en-US" altLang="en-US"/>
              <a:t>Pulmonary embolism risk factors:</a:t>
            </a:r>
          </a:p>
          <a:p>
            <a:pPr lvl="1">
              <a:spcBef>
                <a:spcPct val="35000"/>
              </a:spcBef>
            </a:pPr>
            <a:r>
              <a:rPr lang="en-US" altLang="en-US"/>
              <a:t>Living in a nursing home </a:t>
            </a:r>
          </a:p>
          <a:p>
            <a:pPr lvl="1">
              <a:spcBef>
                <a:spcPct val="35000"/>
              </a:spcBef>
            </a:pPr>
            <a:r>
              <a:rPr lang="en-US" altLang="en-US"/>
              <a:t>Recent surgery</a:t>
            </a:r>
          </a:p>
          <a:p>
            <a:pPr lvl="1">
              <a:spcBef>
                <a:spcPct val="35000"/>
              </a:spcBef>
            </a:pPr>
            <a:r>
              <a:rPr lang="en-US" altLang="en-US"/>
              <a:t>History of blood clots or heart failure</a:t>
            </a:r>
          </a:p>
          <a:p>
            <a:pPr lvl="1">
              <a:spcBef>
                <a:spcPct val="35000"/>
              </a:spcBef>
            </a:pPr>
            <a:r>
              <a:rPr lang="en-US" altLang="en-US"/>
              <a:t>Presence of a pacemaker or central venous catheter </a:t>
            </a:r>
          </a:p>
          <a:p>
            <a:pPr lvl="1">
              <a:spcBef>
                <a:spcPct val="35000"/>
              </a:spcBef>
            </a:pPr>
            <a:r>
              <a:rPr lang="en-US" altLang="en-US"/>
              <a:t>Obesity or sedentary behavior</a:t>
            </a:r>
          </a:p>
          <a:p>
            <a:pPr lvl="1">
              <a:spcBef>
                <a:spcPct val="35000"/>
              </a:spcBef>
            </a:pPr>
            <a:r>
              <a:rPr lang="en-US" altLang="en-US"/>
              <a:t>Recent long-distance travel</a:t>
            </a:r>
          </a:p>
          <a:p>
            <a:pPr lvl="1">
              <a:spcBef>
                <a:spcPct val="35000"/>
              </a:spcBef>
            </a:pPr>
            <a:r>
              <a:rPr lang="en-US" altLang="en-US"/>
              <a:t>Trauma, cancer, or paralyzed extremities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nSpc>
                <a:spcPct val="85000"/>
              </a:lnSpc>
            </a:pPr>
            <a:r>
              <a:rPr lang="en-US" altLang="en-US"/>
              <a:t>Changes in the Respiratory System </a:t>
            </a:r>
            <a:r>
              <a:rPr lang="en-US" altLang="en-US" sz="2800" b="0"/>
              <a:t>(6 of 7)</a:t>
            </a:r>
          </a:p>
        </p:txBody>
      </p:sp>
      <p:sp>
        <p:nvSpPr>
          <p:cNvPr id="25603" name="Rectangle 3"/>
          <p:cNvSpPr>
            <a:spLocks noGrp="1" noChangeArrowheads="1"/>
          </p:cNvSpPr>
          <p:nvPr>
            <p:ph type="body" idx="1"/>
          </p:nvPr>
        </p:nvSpPr>
        <p:spPr/>
        <p:txBody>
          <a:bodyPr rIns="228600"/>
          <a:lstStyle/>
          <a:p>
            <a:pPr>
              <a:spcBef>
                <a:spcPct val="35000"/>
              </a:spcBef>
            </a:pPr>
            <a:r>
              <a:rPr lang="en-US" altLang="en-US"/>
              <a:t>Pulmonary embolism presents with:</a:t>
            </a:r>
          </a:p>
          <a:p>
            <a:pPr lvl="1">
              <a:spcBef>
                <a:spcPct val="35000"/>
              </a:spcBef>
            </a:pPr>
            <a:r>
              <a:rPr lang="en-US" altLang="en-US"/>
              <a:t>Tachycardia</a:t>
            </a:r>
          </a:p>
          <a:p>
            <a:pPr lvl="1">
              <a:spcBef>
                <a:spcPct val="35000"/>
              </a:spcBef>
            </a:pPr>
            <a:r>
              <a:rPr lang="en-US" altLang="en-US"/>
              <a:t>Sudden onset of dyspnea</a:t>
            </a:r>
          </a:p>
          <a:p>
            <a:pPr lvl="1">
              <a:spcBef>
                <a:spcPct val="35000"/>
              </a:spcBef>
            </a:pPr>
            <a:r>
              <a:rPr lang="en-US" altLang="en-US"/>
              <a:t>Shoulder, back, or chest pain</a:t>
            </a:r>
          </a:p>
          <a:p>
            <a:pPr lvl="1">
              <a:spcBef>
                <a:spcPct val="35000"/>
              </a:spcBef>
            </a:pPr>
            <a:r>
              <a:rPr lang="en-US" altLang="en-US"/>
              <a:t>Cough</a:t>
            </a:r>
          </a:p>
          <a:p>
            <a:pPr lvl="1">
              <a:spcBef>
                <a:spcPct val="35000"/>
              </a:spcBef>
            </a:pPr>
            <a:r>
              <a:rPr lang="en-US" altLang="en-US"/>
              <a:t>Syncope in patients in whom the clot is larger</a:t>
            </a:r>
          </a:p>
          <a:p>
            <a:pPr lvl="1">
              <a:spcBef>
                <a:spcPct val="35000"/>
              </a:spcBef>
            </a:pPr>
            <a:r>
              <a:rPr lang="en-US" altLang="en-US"/>
              <a:t>Anxiety</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nSpc>
                <a:spcPct val="85000"/>
              </a:lnSpc>
            </a:pPr>
            <a:r>
              <a:rPr lang="en-US" altLang="en-US"/>
              <a:t>Changes in the Respiratory System </a:t>
            </a:r>
            <a:r>
              <a:rPr lang="en-US" altLang="en-US" sz="2800" b="0"/>
              <a:t>(7 of 7)</a:t>
            </a:r>
          </a:p>
        </p:txBody>
      </p:sp>
      <p:sp>
        <p:nvSpPr>
          <p:cNvPr id="26627" name="Rectangle 3"/>
          <p:cNvSpPr>
            <a:spLocks noGrp="1" noChangeArrowheads="1"/>
          </p:cNvSpPr>
          <p:nvPr>
            <p:ph type="body" idx="1"/>
          </p:nvPr>
        </p:nvSpPr>
        <p:spPr/>
        <p:txBody>
          <a:bodyPr rIns="228600"/>
          <a:lstStyle/>
          <a:p>
            <a:pPr>
              <a:spcBef>
                <a:spcPct val="35000"/>
              </a:spcBef>
            </a:pPr>
            <a:r>
              <a:rPr lang="en-US" altLang="en-US"/>
              <a:t>Pulmonary embolism presents with (cont</a:t>
            </a:r>
            <a:r>
              <a:rPr lang="ja-JP" altLang="en-US"/>
              <a:t>’</a:t>
            </a:r>
            <a:r>
              <a:rPr lang="en-US" altLang="ja-JP"/>
              <a:t>d):</a:t>
            </a:r>
          </a:p>
          <a:p>
            <a:pPr lvl="1">
              <a:spcBef>
                <a:spcPct val="35000"/>
              </a:spcBef>
            </a:pPr>
            <a:r>
              <a:rPr lang="en-US" altLang="en-US"/>
              <a:t>Apprehension</a:t>
            </a:r>
          </a:p>
          <a:p>
            <a:pPr lvl="1">
              <a:spcBef>
                <a:spcPct val="35000"/>
              </a:spcBef>
            </a:pPr>
            <a:r>
              <a:rPr lang="en-US" altLang="en-US"/>
              <a:t>Low-grade fever</a:t>
            </a:r>
          </a:p>
          <a:p>
            <a:pPr lvl="1">
              <a:spcBef>
                <a:spcPct val="35000"/>
              </a:spcBef>
            </a:pPr>
            <a:r>
              <a:rPr lang="en-US" altLang="en-US"/>
              <a:t>Hemoptysis</a:t>
            </a:r>
          </a:p>
          <a:p>
            <a:pPr lvl="1">
              <a:spcBef>
                <a:spcPct val="35000"/>
              </a:spcBef>
            </a:pPr>
            <a:r>
              <a:rPr lang="en-US" altLang="en-US"/>
              <a:t>Leg pain, redness, and unilateral pedal edema</a:t>
            </a:r>
          </a:p>
          <a:p>
            <a:pPr lvl="1">
              <a:spcBef>
                <a:spcPct val="35000"/>
              </a:spcBef>
            </a:pPr>
            <a:r>
              <a:rPr lang="en-US" altLang="en-US"/>
              <a:t>Fatigue</a:t>
            </a:r>
          </a:p>
          <a:p>
            <a:pPr lvl="1">
              <a:spcBef>
                <a:spcPct val="35000"/>
              </a:spcBef>
            </a:pPr>
            <a:r>
              <a:rPr lang="en-US" altLang="en-US"/>
              <a:t>Cardiac arrest (worst-case scenario)</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lnSpc>
                <a:spcPct val="85000"/>
              </a:lnSpc>
            </a:pPr>
            <a:r>
              <a:rPr lang="en-US" altLang="en-US"/>
              <a:t>Changes in the Cardiovascular System </a:t>
            </a:r>
            <a:r>
              <a:rPr lang="en-US" altLang="en-US" sz="2800" b="0"/>
              <a:t>(1 of 5)</a:t>
            </a:r>
          </a:p>
        </p:txBody>
      </p:sp>
      <p:sp>
        <p:nvSpPr>
          <p:cNvPr id="27651" name="Content Placeholder 2"/>
          <p:cNvSpPr>
            <a:spLocks noGrp="1"/>
          </p:cNvSpPr>
          <p:nvPr>
            <p:ph type="body" idx="1"/>
          </p:nvPr>
        </p:nvSpPr>
        <p:spPr/>
        <p:txBody>
          <a:bodyPr rIns="228600"/>
          <a:lstStyle/>
          <a:p>
            <a:pPr>
              <a:spcBef>
                <a:spcPct val="35000"/>
              </a:spcBef>
            </a:pPr>
            <a:r>
              <a:rPr lang="en-US" altLang="en-US"/>
              <a:t>The heart hypertrophies with age.</a:t>
            </a:r>
          </a:p>
          <a:p>
            <a:pPr>
              <a:spcBef>
                <a:spcPct val="35000"/>
              </a:spcBef>
            </a:pPr>
            <a:r>
              <a:rPr lang="en-US" altLang="en-US"/>
              <a:t>Cardiac output declines.</a:t>
            </a:r>
          </a:p>
          <a:p>
            <a:pPr>
              <a:spcBef>
                <a:spcPct val="35000"/>
              </a:spcBef>
            </a:pPr>
            <a:r>
              <a:rPr lang="en-US" altLang="en-US"/>
              <a:t>Arteriosclerosis contributes to systolic hypertension.</a:t>
            </a:r>
          </a:p>
          <a:p>
            <a:pPr>
              <a:spcBef>
                <a:spcPct val="35000"/>
              </a:spcBef>
            </a:pPr>
            <a:r>
              <a:rPr lang="en-US" altLang="en-US"/>
              <a:t>Many people tend to limit physical activity and exercise as they grow older.</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lnSpc>
                <a:spcPct val="85000"/>
              </a:lnSpc>
            </a:pPr>
            <a:r>
              <a:rPr lang="en-US" altLang="en-US"/>
              <a:t>Changes in the Cardiovascular System </a:t>
            </a:r>
            <a:r>
              <a:rPr lang="en-US" altLang="en-US" sz="2800" b="0"/>
              <a:t>(2 of 5)</a:t>
            </a:r>
          </a:p>
        </p:txBody>
      </p:sp>
      <p:sp>
        <p:nvSpPr>
          <p:cNvPr id="28675" name="Content Placeholder 2"/>
          <p:cNvSpPr>
            <a:spLocks noGrp="1"/>
          </p:cNvSpPr>
          <p:nvPr>
            <p:ph type="body" idx="1"/>
          </p:nvPr>
        </p:nvSpPr>
        <p:spPr/>
        <p:txBody>
          <a:bodyPr rIns="228600"/>
          <a:lstStyle/>
          <a:p>
            <a:pPr>
              <a:spcBef>
                <a:spcPct val="35000"/>
              </a:spcBef>
            </a:pPr>
            <a:r>
              <a:rPr lang="en-US" altLang="en-US"/>
              <a:t>Geriatric patients are at risk for atherosclerosis</a:t>
            </a:r>
          </a:p>
          <a:p>
            <a:pPr lvl="1">
              <a:spcBef>
                <a:spcPct val="35000"/>
              </a:spcBef>
            </a:pPr>
            <a:r>
              <a:rPr lang="en-US" altLang="en-US"/>
              <a:t>Accumulation of fat and cholesterol in the arteries</a:t>
            </a:r>
          </a:p>
          <a:p>
            <a:pPr lvl="1">
              <a:spcBef>
                <a:spcPct val="35000"/>
              </a:spcBef>
            </a:pPr>
            <a:r>
              <a:rPr lang="en-US" altLang="en-US"/>
              <a:t>Major complications include myocardial infarction and stroke.</a:t>
            </a:r>
          </a:p>
          <a:p>
            <a:pPr lvl="1">
              <a:spcBef>
                <a:spcPct val="35000"/>
              </a:spcBef>
            </a:pPr>
            <a:r>
              <a:rPr lang="en-US" altLang="en-US"/>
              <a:t>Affects more than 60% of people older than 65 years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nSpc>
                <a:spcPct val="85000"/>
              </a:lnSpc>
            </a:pPr>
            <a:r>
              <a:rPr lang="en-US" altLang="en-US"/>
              <a:t>Changes in the Cardiovascular System </a:t>
            </a:r>
            <a:r>
              <a:rPr lang="en-US" altLang="en-US" sz="2800" b="0"/>
              <a:t>(3 of 5)</a:t>
            </a:r>
          </a:p>
        </p:txBody>
      </p:sp>
      <p:pic>
        <p:nvPicPr>
          <p:cNvPr id="29699" name="Picture 4" descr="\\172.16.33.26\Art\OUTPUT\JB LEARNING\EMT_11E_ITK_PPT WORK\Ch35\9781284080179_CH35_CP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930400"/>
            <a:ext cx="4076700" cy="371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887913" y="5673725"/>
            <a:ext cx="1712912" cy="231775"/>
          </a:xfrm>
          <a:prstGeom prst="rect">
            <a:avLst/>
          </a:prstGeom>
        </p:spPr>
        <p:txBody>
          <a:bodyPr wrap="none">
            <a:spAutoFit/>
          </a:bodyPr>
          <a:lstStyle/>
          <a:p>
            <a:pPr>
              <a:defRPr/>
            </a:pPr>
            <a:r>
              <a:rPr lang="en-IN" sz="900" dirty="0">
                <a:solidFill>
                  <a:schemeClr val="bg1"/>
                </a:solidFill>
                <a:latin typeface="+mj-lt"/>
              </a:rPr>
              <a:t>© Jones and Bartlett Learning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6"/>
          <p:cNvSpPr>
            <a:spLocks noGrp="1" noChangeArrowheads="1"/>
          </p:cNvSpPr>
          <p:nvPr>
            <p:ph type="title"/>
          </p:nvPr>
        </p:nvSpPr>
        <p:spPr/>
        <p:txBody>
          <a:bodyPr/>
          <a:lstStyle/>
          <a:p>
            <a:pPr>
              <a:lnSpc>
                <a:spcPct val="85000"/>
              </a:lnSpc>
            </a:pPr>
            <a:r>
              <a:rPr lang="en-US" altLang="en-US"/>
              <a:t>Changes in the Cardiovascular System </a:t>
            </a:r>
            <a:r>
              <a:rPr lang="en-US" altLang="en-US" sz="2800" b="0"/>
              <a:t>(4 of 5)</a:t>
            </a:r>
          </a:p>
        </p:txBody>
      </p:sp>
      <p:sp>
        <p:nvSpPr>
          <p:cNvPr id="30723" name="Rectangle 1027"/>
          <p:cNvSpPr>
            <a:spLocks noGrp="1" noChangeArrowheads="1"/>
          </p:cNvSpPr>
          <p:nvPr>
            <p:ph type="body" idx="1"/>
          </p:nvPr>
        </p:nvSpPr>
        <p:spPr/>
        <p:txBody>
          <a:bodyPr rIns="228600"/>
          <a:lstStyle/>
          <a:p>
            <a:pPr>
              <a:spcBef>
                <a:spcPct val="35000"/>
              </a:spcBef>
            </a:pPr>
            <a:r>
              <a:rPr lang="en-US" altLang="en-US"/>
              <a:t>Older people are at increased risk for formation of an aneurysm</a:t>
            </a:r>
          </a:p>
          <a:p>
            <a:pPr lvl="1">
              <a:spcBef>
                <a:spcPct val="35000"/>
              </a:spcBef>
            </a:pPr>
            <a:r>
              <a:rPr lang="en-US" altLang="en-US"/>
              <a:t>Abnormal, blood-filled dilation of the blood vessel wall</a:t>
            </a:r>
          </a:p>
          <a:p>
            <a:pPr lvl="1">
              <a:spcBef>
                <a:spcPct val="35000"/>
              </a:spcBef>
            </a:pPr>
            <a:r>
              <a:rPr lang="en-US" altLang="en-US"/>
              <a:t>Severe blood loss can occur.</a:t>
            </a:r>
          </a:p>
          <a:p>
            <a:pPr>
              <a:spcBef>
                <a:spcPct val="35000"/>
              </a:spcBef>
            </a:pPr>
            <a:r>
              <a:rPr lang="en-US" altLang="en-US"/>
              <a:t>Blood vessels and heart valves become stiff and degenerate.</a:t>
            </a:r>
          </a:p>
          <a:p>
            <a:pPr lvl="1">
              <a:spcBef>
                <a:spcPct val="35000"/>
              </a:spcBef>
            </a:pPr>
            <a:r>
              <a:rPr lang="en-US" altLang="en-US"/>
              <a:t>Heart rate becomes too fast, too slow, or too erratic.</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nSpc>
                <a:spcPct val="85000"/>
              </a:lnSpc>
            </a:pPr>
            <a:r>
              <a:rPr lang="en-US" altLang="en-US"/>
              <a:t>Changes in the Cardiovascular System </a:t>
            </a:r>
            <a:r>
              <a:rPr lang="en-US" altLang="en-US" sz="2800" b="0"/>
              <a:t>(5 of 5)</a:t>
            </a:r>
          </a:p>
        </p:txBody>
      </p:sp>
      <p:sp>
        <p:nvSpPr>
          <p:cNvPr id="31747" name="Rectangle 3"/>
          <p:cNvSpPr>
            <a:spLocks noGrp="1" noChangeArrowheads="1"/>
          </p:cNvSpPr>
          <p:nvPr>
            <p:ph type="body" idx="1"/>
          </p:nvPr>
        </p:nvSpPr>
        <p:spPr>
          <a:xfrm>
            <a:off x="685800" y="1447800"/>
            <a:ext cx="7772400" cy="5029200"/>
          </a:xfrm>
        </p:spPr>
        <p:txBody>
          <a:bodyPr rIns="228600"/>
          <a:lstStyle/>
          <a:p>
            <a:pPr>
              <a:spcBef>
                <a:spcPct val="35000"/>
              </a:spcBef>
            </a:pPr>
            <a:r>
              <a:rPr lang="en-US" altLang="en-US"/>
              <a:t>Another vessel-related problem is venous stasis.</a:t>
            </a:r>
          </a:p>
          <a:p>
            <a:pPr lvl="1">
              <a:spcBef>
                <a:spcPct val="35000"/>
              </a:spcBef>
            </a:pPr>
            <a:r>
              <a:rPr lang="en-US" altLang="en-US"/>
              <a:t>Loss of proper function of the veins in the legs that carry blood back to the heart</a:t>
            </a:r>
          </a:p>
          <a:p>
            <a:pPr lvl="1">
              <a:spcBef>
                <a:spcPct val="35000"/>
              </a:spcBef>
            </a:pPr>
            <a:r>
              <a:rPr lang="en-US" altLang="en-US"/>
              <a:t>Causes blood clots</a:t>
            </a:r>
          </a:p>
          <a:p>
            <a:pPr lvl="1">
              <a:spcBef>
                <a:spcPct val="35000"/>
              </a:spcBef>
            </a:pPr>
            <a:r>
              <a:rPr lang="en-US" altLang="en-US"/>
              <a:t>Deep vein thrombosis can lead to pulmonary embolism. </a:t>
            </a:r>
          </a:p>
          <a:p>
            <a:pPr lvl="1">
              <a:spcBef>
                <a:spcPct val="35000"/>
              </a:spcBef>
            </a:pPr>
            <a:r>
              <a:rPr lang="en-US" altLang="en-US"/>
              <a:t>People usually exhibit edema of the legs and ankles.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(2 of 7)</a:t>
            </a:r>
          </a:p>
        </p:txBody>
      </p:sp>
      <p:sp>
        <p:nvSpPr>
          <p:cNvPr id="5123" name="Rectangle 3"/>
          <p:cNvSpPr>
            <a:spLocks noGrp="1" noChangeArrowheads="1"/>
          </p:cNvSpPr>
          <p:nvPr>
            <p:ph type="body" idx="1"/>
          </p:nvPr>
        </p:nvSpPr>
        <p:spPr/>
        <p:txBody>
          <a:bodyPr rIns="228600"/>
          <a:lstStyle/>
          <a:p>
            <a:pPr eaLnBrk="1" hangingPunct="1">
              <a:spcBef>
                <a:spcPct val="35000"/>
              </a:spcBef>
              <a:buFontTx/>
              <a:buNone/>
            </a:pPr>
            <a:r>
              <a:rPr lang="en-US" altLang="en-US" b="1"/>
              <a:t>Geriatrics</a:t>
            </a:r>
          </a:p>
          <a:p>
            <a:pPr eaLnBrk="1" hangingPunct="1">
              <a:spcBef>
                <a:spcPct val="35000"/>
              </a:spcBef>
            </a:pPr>
            <a:r>
              <a:rPr lang="en-US" altLang="en-US"/>
              <a:t>Impact of age-related changes on assessment and care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nSpc>
                <a:spcPct val="85000"/>
              </a:lnSpc>
            </a:pPr>
            <a:r>
              <a:rPr lang="en-US" altLang="en-US"/>
              <a:t>Heart Attack </a:t>
            </a:r>
            <a:r>
              <a:rPr lang="en-US" altLang="en-US" sz="2800" b="0"/>
              <a:t>(1 of 3)</a:t>
            </a:r>
          </a:p>
        </p:txBody>
      </p:sp>
      <p:sp>
        <p:nvSpPr>
          <p:cNvPr id="32771" name="Rectangle 3"/>
          <p:cNvSpPr>
            <a:spLocks noGrp="1" noChangeArrowheads="1"/>
          </p:cNvSpPr>
          <p:nvPr>
            <p:ph type="body" idx="1"/>
          </p:nvPr>
        </p:nvSpPr>
        <p:spPr/>
        <p:txBody>
          <a:bodyPr rIns="228600"/>
          <a:lstStyle/>
          <a:p>
            <a:pPr>
              <a:spcBef>
                <a:spcPct val="35000"/>
              </a:spcBef>
            </a:pPr>
            <a:r>
              <a:rPr lang="en-US" altLang="en-US"/>
              <a:t>The classic symptoms of a heart attack are often not present in geriatric patients.</a:t>
            </a:r>
          </a:p>
          <a:p>
            <a:pPr lvl="1">
              <a:spcBef>
                <a:spcPct val="35000"/>
              </a:spcBef>
            </a:pPr>
            <a:r>
              <a:rPr lang="ja-JP" altLang="en-US"/>
              <a:t>“</a:t>
            </a:r>
            <a:r>
              <a:rPr lang="en-US" altLang="ja-JP"/>
              <a:t>Silent</a:t>
            </a:r>
            <a:r>
              <a:rPr lang="ja-JP" altLang="en-US"/>
              <a:t>”</a:t>
            </a:r>
            <a:r>
              <a:rPr lang="en-US" altLang="ja-JP"/>
              <a:t> heart attacks are particularly common in women and people with diabetes.</a:t>
            </a:r>
            <a:endParaRPr lang="en-US"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nSpc>
                <a:spcPct val="85000"/>
              </a:lnSpc>
            </a:pPr>
            <a:r>
              <a:rPr lang="en-US" altLang="en-US"/>
              <a:t>Heart Attack </a:t>
            </a:r>
            <a:r>
              <a:rPr lang="en-US" altLang="en-US" sz="2800" b="0"/>
              <a:t>(2 of 3)</a:t>
            </a:r>
          </a:p>
        </p:txBody>
      </p:sp>
      <p:sp>
        <p:nvSpPr>
          <p:cNvPr id="33795" name="Rectangle 3"/>
          <p:cNvSpPr>
            <a:spLocks noGrp="1" noChangeArrowheads="1"/>
          </p:cNvSpPr>
          <p:nvPr>
            <p:ph type="body" idx="1"/>
          </p:nvPr>
        </p:nvSpPr>
        <p:spPr/>
        <p:txBody>
          <a:bodyPr rIns="228600"/>
          <a:lstStyle/>
          <a:p>
            <a:pPr>
              <a:spcBef>
                <a:spcPct val="35000"/>
              </a:spcBef>
            </a:pPr>
            <a:r>
              <a:rPr lang="en-US" altLang="en-US"/>
              <a:t>Any of the following symptoms may be a manifestation of acute cardiac disease:</a:t>
            </a:r>
          </a:p>
          <a:p>
            <a:pPr lvl="1">
              <a:spcBef>
                <a:spcPct val="35000"/>
              </a:spcBef>
            </a:pPr>
            <a:r>
              <a:rPr lang="en-US" altLang="en-US"/>
              <a:t>Dyspnea</a:t>
            </a:r>
          </a:p>
          <a:p>
            <a:pPr lvl="1">
              <a:spcBef>
                <a:spcPct val="35000"/>
              </a:spcBef>
            </a:pPr>
            <a:r>
              <a:rPr lang="en-US" altLang="en-US"/>
              <a:t>Epigastric and abdominal pain</a:t>
            </a:r>
          </a:p>
          <a:p>
            <a:pPr lvl="1">
              <a:spcBef>
                <a:spcPct val="35000"/>
              </a:spcBef>
            </a:pPr>
            <a:r>
              <a:rPr lang="en-US" altLang="en-US"/>
              <a:t>Loss of bladder or bowel control</a:t>
            </a:r>
          </a:p>
          <a:p>
            <a:pPr lvl="1">
              <a:spcBef>
                <a:spcPct val="35000"/>
              </a:spcBef>
            </a:pPr>
            <a:r>
              <a:rPr lang="en-US" altLang="en-US"/>
              <a:t>Nausea and vomiting</a:t>
            </a:r>
          </a:p>
          <a:p>
            <a:pPr lvl="1">
              <a:spcBef>
                <a:spcPct val="35000"/>
              </a:spcBef>
            </a:pPr>
            <a:r>
              <a:rPr lang="en-US" altLang="en-US"/>
              <a:t>Weakness, dizziness, light-headedness, syncope</a:t>
            </a:r>
          </a:p>
          <a:p>
            <a:pPr lvl="1">
              <a:spcBef>
                <a:spcPct val="35000"/>
              </a:spcBef>
            </a:pPr>
            <a:r>
              <a:rPr lang="en-US" altLang="en-US"/>
              <a:t>Fatigue or confusion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nSpc>
                <a:spcPct val="85000"/>
              </a:lnSpc>
            </a:pPr>
            <a:r>
              <a:rPr lang="en-US" altLang="en-US"/>
              <a:t>Heart Attack </a:t>
            </a:r>
            <a:r>
              <a:rPr lang="en-US" altLang="en-US" sz="2800" b="0"/>
              <a:t>(3 of 3)</a:t>
            </a:r>
          </a:p>
        </p:txBody>
      </p:sp>
      <p:sp>
        <p:nvSpPr>
          <p:cNvPr id="34819" name="Rectangle 3"/>
          <p:cNvSpPr>
            <a:spLocks noGrp="1" noChangeArrowheads="1"/>
          </p:cNvSpPr>
          <p:nvPr>
            <p:ph type="body" idx="1"/>
          </p:nvPr>
        </p:nvSpPr>
        <p:spPr/>
        <p:txBody>
          <a:bodyPr rIns="228600"/>
          <a:lstStyle/>
          <a:p>
            <a:pPr>
              <a:spcBef>
                <a:spcPct val="35000"/>
              </a:spcBef>
            </a:pPr>
            <a:r>
              <a:rPr lang="en-US" altLang="en-US"/>
              <a:t>Other signs and symptoms include:</a:t>
            </a:r>
          </a:p>
          <a:p>
            <a:pPr lvl="1">
              <a:spcBef>
                <a:spcPct val="35000"/>
              </a:spcBef>
            </a:pPr>
            <a:r>
              <a:rPr lang="en-US" altLang="en-US"/>
              <a:t>Issues with circulation</a:t>
            </a:r>
          </a:p>
          <a:p>
            <a:pPr lvl="1">
              <a:spcBef>
                <a:spcPct val="35000"/>
              </a:spcBef>
            </a:pPr>
            <a:r>
              <a:rPr lang="en-US" altLang="en-US"/>
              <a:t>Diaphoresis</a:t>
            </a:r>
          </a:p>
          <a:p>
            <a:pPr lvl="1">
              <a:spcBef>
                <a:spcPct val="35000"/>
              </a:spcBef>
            </a:pPr>
            <a:r>
              <a:rPr lang="en-US" altLang="en-US"/>
              <a:t>Pale, cyanotic, or mottled skin</a:t>
            </a:r>
          </a:p>
          <a:p>
            <a:pPr lvl="1">
              <a:spcBef>
                <a:spcPct val="35000"/>
              </a:spcBef>
            </a:pPr>
            <a:r>
              <a:rPr lang="en-US" altLang="en-US"/>
              <a:t>Abnormal or decreased breath sounds</a:t>
            </a:r>
          </a:p>
          <a:p>
            <a:pPr lvl="1">
              <a:spcBef>
                <a:spcPct val="35000"/>
              </a:spcBef>
            </a:pPr>
            <a:r>
              <a:rPr lang="en-US" altLang="en-US"/>
              <a:t>Increased peripheral edema</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nSpc>
                <a:spcPct val="85000"/>
              </a:lnSpc>
            </a:pPr>
            <a:r>
              <a:rPr lang="en-US" altLang="en-US"/>
              <a:t>Heart Failure </a:t>
            </a:r>
            <a:r>
              <a:rPr lang="en-US" altLang="en-US" sz="2800" b="0"/>
              <a:t>(1 of 4)</a:t>
            </a:r>
          </a:p>
        </p:txBody>
      </p:sp>
      <p:sp>
        <p:nvSpPr>
          <p:cNvPr id="35843" name="Rectangle 3"/>
          <p:cNvSpPr>
            <a:spLocks noGrp="1" noChangeArrowheads="1"/>
          </p:cNvSpPr>
          <p:nvPr>
            <p:ph type="body" idx="1"/>
          </p:nvPr>
        </p:nvSpPr>
        <p:spPr/>
        <p:txBody>
          <a:bodyPr rIns="228600"/>
          <a:lstStyle/>
          <a:p>
            <a:pPr>
              <a:spcBef>
                <a:spcPct val="35000"/>
              </a:spcBef>
            </a:pPr>
            <a:r>
              <a:rPr lang="en-US" altLang="en-US"/>
              <a:t>The signs and symptoms will differ depending on whether the right or left side of the heart is not functioning correctly.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nSpc>
                <a:spcPct val="85000"/>
              </a:lnSpc>
            </a:pPr>
            <a:r>
              <a:rPr lang="en-US" altLang="en-US"/>
              <a:t>Heart Failure </a:t>
            </a:r>
            <a:r>
              <a:rPr lang="en-US" altLang="en-US" sz="2800" b="0"/>
              <a:t>(2 of 4)</a:t>
            </a:r>
          </a:p>
        </p:txBody>
      </p:sp>
      <p:sp>
        <p:nvSpPr>
          <p:cNvPr id="36867" name="Rectangle 3"/>
          <p:cNvSpPr>
            <a:spLocks noGrp="1" noChangeArrowheads="1"/>
          </p:cNvSpPr>
          <p:nvPr>
            <p:ph type="body" idx="1"/>
          </p:nvPr>
        </p:nvSpPr>
        <p:spPr/>
        <p:txBody>
          <a:bodyPr rIns="228600"/>
          <a:lstStyle/>
          <a:p>
            <a:pPr>
              <a:spcBef>
                <a:spcPct val="35000"/>
              </a:spcBef>
            </a:pPr>
            <a:r>
              <a:rPr lang="en-US" altLang="en-US"/>
              <a:t>Right-sided heart failure occurs when the fluid backs up into the body.</a:t>
            </a:r>
          </a:p>
          <a:p>
            <a:pPr lvl="1">
              <a:spcBef>
                <a:spcPct val="35000"/>
              </a:spcBef>
            </a:pPr>
            <a:r>
              <a:rPr lang="en-US" altLang="en-US"/>
              <a:t>Causes jugular vein distention, ascites, peripheral edema, and an enlarged liver</a:t>
            </a:r>
          </a:p>
          <a:p>
            <a:pPr lvl="1">
              <a:spcBef>
                <a:spcPct val="35000"/>
              </a:spcBef>
            </a:pPr>
            <a:r>
              <a:rPr lang="en-US" altLang="en-US"/>
              <a:t>Right-sided heart failure is often caused by left-sided heart failure, so it is common to see signs of both.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026"/>
          <p:cNvSpPr>
            <a:spLocks noGrp="1" noChangeArrowheads="1"/>
          </p:cNvSpPr>
          <p:nvPr>
            <p:ph type="title"/>
          </p:nvPr>
        </p:nvSpPr>
        <p:spPr/>
        <p:txBody>
          <a:bodyPr/>
          <a:lstStyle/>
          <a:p>
            <a:pPr>
              <a:lnSpc>
                <a:spcPct val="85000"/>
              </a:lnSpc>
            </a:pPr>
            <a:r>
              <a:rPr lang="en-US" altLang="en-US"/>
              <a:t>Heart Failure </a:t>
            </a:r>
            <a:r>
              <a:rPr lang="en-US" altLang="en-US" sz="2800" b="0"/>
              <a:t>(3 of 4)</a:t>
            </a:r>
          </a:p>
        </p:txBody>
      </p:sp>
      <p:sp>
        <p:nvSpPr>
          <p:cNvPr id="37891" name="Rectangle 1027"/>
          <p:cNvSpPr>
            <a:spLocks noGrp="1" noChangeArrowheads="1"/>
          </p:cNvSpPr>
          <p:nvPr>
            <p:ph type="body" idx="1"/>
          </p:nvPr>
        </p:nvSpPr>
        <p:spPr/>
        <p:txBody>
          <a:bodyPr rIns="228600"/>
          <a:lstStyle/>
          <a:p>
            <a:pPr>
              <a:spcBef>
                <a:spcPct val="35000"/>
              </a:spcBef>
            </a:pPr>
            <a:r>
              <a:rPr lang="en-US" altLang="en-US"/>
              <a:t>With left-sided heart failure, fluid backs up into the lungs.</a:t>
            </a:r>
          </a:p>
          <a:p>
            <a:pPr lvl="1">
              <a:spcBef>
                <a:spcPct val="35000"/>
              </a:spcBef>
            </a:pPr>
            <a:r>
              <a:rPr lang="en-US" altLang="en-US"/>
              <a:t>Causes a condition called pulmonary edema and shortness of breath</a:t>
            </a:r>
          </a:p>
          <a:p>
            <a:pPr lvl="1">
              <a:spcBef>
                <a:spcPct val="35000"/>
              </a:spcBef>
            </a:pPr>
            <a:r>
              <a:rPr lang="en-US" altLang="en-US"/>
              <a:t>The patient will have severe shortness of breath and hypoxia with crackles in the lungs.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p:txBody>
          <a:bodyPr/>
          <a:lstStyle/>
          <a:p>
            <a:pPr>
              <a:lnSpc>
                <a:spcPct val="85000"/>
              </a:lnSpc>
            </a:pPr>
            <a:r>
              <a:rPr lang="en-US" altLang="en-US"/>
              <a:t>Heart Failure </a:t>
            </a:r>
            <a:r>
              <a:rPr lang="en-US" altLang="en-US" sz="2800" b="0"/>
              <a:t>(4 of 4)</a:t>
            </a:r>
          </a:p>
        </p:txBody>
      </p:sp>
      <p:sp>
        <p:nvSpPr>
          <p:cNvPr id="38915" name="Rectangle 1027"/>
          <p:cNvSpPr>
            <a:spLocks noGrp="1" noChangeArrowheads="1"/>
          </p:cNvSpPr>
          <p:nvPr>
            <p:ph type="body" idx="1"/>
          </p:nvPr>
        </p:nvSpPr>
        <p:spPr/>
        <p:txBody>
          <a:bodyPr rIns="228600"/>
          <a:lstStyle/>
          <a:p>
            <a:r>
              <a:rPr lang="en-US" altLang="en-US"/>
              <a:t>Paroxysmal nocturnal dyspnea</a:t>
            </a:r>
          </a:p>
          <a:p>
            <a:pPr lvl="1"/>
            <a:r>
              <a:rPr lang="en-US" altLang="en-US"/>
              <a:t>Characterized by a sudden attack of respiratory distress that wakes the person when he or she is reclining</a:t>
            </a:r>
          </a:p>
          <a:p>
            <a:pPr lvl="1"/>
            <a:r>
              <a:rPr lang="en-US" altLang="en-US"/>
              <a:t>Caused by fluid accumulation in the lungs</a:t>
            </a:r>
          </a:p>
          <a:p>
            <a:pPr lvl="1"/>
            <a:r>
              <a:rPr lang="en-US" altLang="en-US"/>
              <a:t>Patients report coughing, feeling suffocated, and cold sweats.</a:t>
            </a:r>
          </a:p>
          <a:p>
            <a:pPr lvl="1"/>
            <a:r>
              <a:rPr lang="en-US" altLang="en-US"/>
              <a:t>You will notice tachycardia.</a:t>
            </a:r>
          </a:p>
          <a:p>
            <a:pPr lvl="1"/>
            <a:r>
              <a:rPr lang="en-US" altLang="en-US"/>
              <a:t>If you suspect congestive heart failure, ask, “Do you sleep sitting up?”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nSpc>
                <a:spcPct val="85000"/>
              </a:lnSpc>
            </a:pPr>
            <a:r>
              <a:rPr lang="en-US" altLang="en-US"/>
              <a:t>Stroke </a:t>
            </a:r>
            <a:r>
              <a:rPr lang="en-US" altLang="en-US" sz="2800" b="0"/>
              <a:t>(1 of 4)</a:t>
            </a:r>
          </a:p>
        </p:txBody>
      </p:sp>
      <p:sp>
        <p:nvSpPr>
          <p:cNvPr id="39939" name="Rectangle 3"/>
          <p:cNvSpPr>
            <a:spLocks noGrp="1" noChangeArrowheads="1"/>
          </p:cNvSpPr>
          <p:nvPr>
            <p:ph type="body" idx="1"/>
          </p:nvPr>
        </p:nvSpPr>
        <p:spPr/>
        <p:txBody>
          <a:bodyPr rIns="228600"/>
          <a:lstStyle/>
          <a:p>
            <a:pPr>
              <a:spcBef>
                <a:spcPct val="35000"/>
              </a:spcBef>
            </a:pPr>
            <a:r>
              <a:rPr lang="en-US" altLang="en-US"/>
              <a:t>Leading cause of death in older people</a:t>
            </a:r>
          </a:p>
          <a:p>
            <a:pPr>
              <a:spcBef>
                <a:spcPct val="35000"/>
              </a:spcBef>
            </a:pPr>
            <a:r>
              <a:rPr lang="en-US" altLang="en-US"/>
              <a:t>Preventable risk factors: smoking, hypertension, diabetes, atrial fibrillation, obesity, and a sedentary lifestyle</a:t>
            </a:r>
          </a:p>
          <a:p>
            <a:pPr>
              <a:spcBef>
                <a:spcPct val="35000"/>
              </a:spcBef>
            </a:pPr>
            <a:r>
              <a:rPr lang="en-US" altLang="en-US"/>
              <a:t>Uncontrollable factors: age, race, and gender</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026"/>
          <p:cNvSpPr>
            <a:spLocks noGrp="1" noChangeArrowheads="1"/>
          </p:cNvSpPr>
          <p:nvPr>
            <p:ph type="title"/>
          </p:nvPr>
        </p:nvSpPr>
        <p:spPr/>
        <p:txBody>
          <a:bodyPr/>
          <a:lstStyle/>
          <a:p>
            <a:pPr>
              <a:lnSpc>
                <a:spcPct val="85000"/>
              </a:lnSpc>
            </a:pPr>
            <a:r>
              <a:rPr lang="en-US" altLang="en-US"/>
              <a:t>Stroke </a:t>
            </a:r>
            <a:r>
              <a:rPr lang="en-US" altLang="en-US" sz="2800" b="0"/>
              <a:t>(2 of 4)</a:t>
            </a:r>
          </a:p>
        </p:txBody>
      </p:sp>
      <p:sp>
        <p:nvSpPr>
          <p:cNvPr id="40963" name="Rectangle 1027"/>
          <p:cNvSpPr>
            <a:spLocks noGrp="1" noChangeArrowheads="1"/>
          </p:cNvSpPr>
          <p:nvPr>
            <p:ph type="body" idx="1"/>
          </p:nvPr>
        </p:nvSpPr>
        <p:spPr/>
        <p:txBody>
          <a:bodyPr rIns="228600"/>
          <a:lstStyle/>
          <a:p>
            <a:pPr>
              <a:spcBef>
                <a:spcPct val="35000"/>
              </a:spcBef>
            </a:pPr>
            <a:r>
              <a:rPr lang="en-US" altLang="en-US"/>
              <a:t>Signs and symptoms</a:t>
            </a:r>
          </a:p>
          <a:p>
            <a:pPr lvl="1">
              <a:spcBef>
                <a:spcPct val="35000"/>
              </a:spcBef>
            </a:pPr>
            <a:r>
              <a:rPr lang="en-US" altLang="en-US"/>
              <a:t>Acute altered level of consciousness</a:t>
            </a:r>
          </a:p>
          <a:p>
            <a:pPr lvl="1">
              <a:spcBef>
                <a:spcPct val="35000"/>
              </a:spcBef>
            </a:pPr>
            <a:r>
              <a:rPr lang="en-US" altLang="en-US"/>
              <a:t>Numbness, weakness, or paralysis on one side </a:t>
            </a:r>
          </a:p>
          <a:p>
            <a:pPr lvl="1">
              <a:spcBef>
                <a:spcPct val="35000"/>
              </a:spcBef>
            </a:pPr>
            <a:r>
              <a:rPr lang="en-US" altLang="en-US"/>
              <a:t>Slurred speech, difficulty speaking</a:t>
            </a:r>
          </a:p>
          <a:p>
            <a:pPr lvl="1">
              <a:spcBef>
                <a:spcPct val="35000"/>
              </a:spcBef>
            </a:pPr>
            <a:r>
              <a:rPr lang="en-US" altLang="en-US"/>
              <a:t>Visual disturbances</a:t>
            </a:r>
          </a:p>
          <a:p>
            <a:pPr lvl="1">
              <a:spcBef>
                <a:spcPct val="35000"/>
              </a:spcBef>
            </a:pPr>
            <a:r>
              <a:rPr lang="en-US" altLang="en-US"/>
              <a:t>Headache and dizziness</a:t>
            </a:r>
          </a:p>
          <a:p>
            <a:pPr lvl="1">
              <a:spcBef>
                <a:spcPct val="35000"/>
              </a:spcBef>
            </a:pPr>
            <a:r>
              <a:rPr lang="en-US" altLang="en-US"/>
              <a:t>Incontinence</a:t>
            </a:r>
          </a:p>
          <a:p>
            <a:pPr lvl="1">
              <a:spcBef>
                <a:spcPct val="35000"/>
              </a:spcBef>
            </a:pPr>
            <a:r>
              <a:rPr lang="en-US" altLang="en-US"/>
              <a:t>Seizure</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nSpc>
                <a:spcPct val="85000"/>
              </a:lnSpc>
            </a:pPr>
            <a:r>
              <a:rPr lang="en-US" altLang="en-US"/>
              <a:t>Stroke </a:t>
            </a:r>
            <a:r>
              <a:rPr lang="en-US" altLang="en-US" sz="2800" b="0"/>
              <a:t>(3 of 4)</a:t>
            </a:r>
          </a:p>
        </p:txBody>
      </p:sp>
      <p:sp>
        <p:nvSpPr>
          <p:cNvPr id="41987" name="Rectangle 3"/>
          <p:cNvSpPr>
            <a:spLocks noGrp="1" noChangeArrowheads="1"/>
          </p:cNvSpPr>
          <p:nvPr>
            <p:ph type="body" idx="1"/>
          </p:nvPr>
        </p:nvSpPr>
        <p:spPr/>
        <p:txBody>
          <a:bodyPr rIns="228600"/>
          <a:lstStyle/>
          <a:p>
            <a:pPr>
              <a:spcBef>
                <a:spcPct val="35000"/>
              </a:spcBef>
            </a:pPr>
            <a:r>
              <a:rPr lang="en-US" altLang="en-US"/>
              <a:t>Hemorrhagic strokes are less common and more likely to be fatal.</a:t>
            </a:r>
          </a:p>
          <a:p>
            <a:pPr lvl="1">
              <a:spcBef>
                <a:spcPct val="35000"/>
              </a:spcBef>
            </a:pPr>
            <a:r>
              <a:rPr lang="en-US" altLang="en-US"/>
              <a:t>Broken blood vessel causes bleeding into the brain.</a:t>
            </a:r>
          </a:p>
          <a:p>
            <a:pPr>
              <a:spcBef>
                <a:spcPct val="35000"/>
              </a:spcBef>
            </a:pPr>
            <a:r>
              <a:rPr lang="en-US" altLang="en-US"/>
              <a:t>Ischemic strokes occur when a blood clot blocks the flow of blood to a portion of the brain.</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(3 of 7)</a:t>
            </a:r>
          </a:p>
        </p:txBody>
      </p:sp>
      <p:sp>
        <p:nvSpPr>
          <p:cNvPr id="6147" name="Rectangle 3"/>
          <p:cNvSpPr>
            <a:spLocks noGrp="1" noChangeArrowheads="1"/>
          </p:cNvSpPr>
          <p:nvPr>
            <p:ph type="body" idx="1"/>
          </p:nvPr>
        </p:nvSpPr>
        <p:spPr>
          <a:ln w="19050">
            <a:miter lim="800000"/>
            <a:headEnd/>
            <a:tailEnd/>
          </a:ln>
          <a:extLst/>
        </p:spPr>
        <p:txBody>
          <a:bodyPr rIns="228600"/>
          <a:lstStyle/>
          <a:p>
            <a:pPr eaLnBrk="1" hangingPunct="1">
              <a:spcBef>
                <a:spcPct val="35000"/>
              </a:spcBef>
              <a:defRPr/>
            </a:pPr>
            <a:r>
              <a:rPr lang="en-US" dirty="0"/>
              <a:t>Changes associated with aging, psychosocial aspects of aging, and age-related assessment and treatment modifications for the major or common geriatric diseases and/or </a:t>
            </a:r>
            <a:r>
              <a:rPr lang="en-US" dirty="0" smtClean="0"/>
              <a:t>emergencies</a:t>
            </a:r>
            <a:endParaRPr lang="en-US" dirty="0"/>
          </a:p>
          <a:p>
            <a:pPr lvl="1" eaLnBrk="1" hangingPunct="1">
              <a:spcBef>
                <a:spcPct val="35000"/>
              </a:spcBef>
              <a:defRPr/>
            </a:pPr>
            <a:r>
              <a:rPr lang="en-US" dirty="0"/>
              <a:t>Cardiovascular diseases</a:t>
            </a:r>
          </a:p>
          <a:p>
            <a:pPr lvl="1" eaLnBrk="1" hangingPunct="1">
              <a:spcBef>
                <a:spcPct val="35000"/>
              </a:spcBef>
              <a:defRPr/>
            </a:pPr>
            <a:r>
              <a:rPr lang="en-US" dirty="0"/>
              <a:t>Respiratory diseases</a:t>
            </a:r>
          </a:p>
          <a:p>
            <a:pPr lvl="1" eaLnBrk="1" hangingPunct="1">
              <a:spcBef>
                <a:spcPct val="35000"/>
              </a:spcBef>
              <a:defRPr/>
            </a:pPr>
            <a:r>
              <a:rPr lang="en-US" dirty="0"/>
              <a:t>Neurologic</a:t>
            </a:r>
            <a:r>
              <a:rPr lang="en-US" strike="sngStrike" dirty="0"/>
              <a:t>al</a:t>
            </a:r>
            <a:r>
              <a:rPr lang="en-US" dirty="0"/>
              <a:t> diseases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a:lnSpc>
                <a:spcPct val="85000"/>
              </a:lnSpc>
            </a:pPr>
            <a:r>
              <a:rPr lang="en-US" altLang="en-US"/>
              <a:t>Stroke </a:t>
            </a:r>
            <a:r>
              <a:rPr lang="en-US" altLang="en-US" sz="2800" b="0"/>
              <a:t>(4 of 4)</a:t>
            </a:r>
          </a:p>
        </p:txBody>
      </p:sp>
      <p:sp>
        <p:nvSpPr>
          <p:cNvPr id="43011" name="Rectangle 3"/>
          <p:cNvSpPr>
            <a:spLocks noGrp="1" noChangeArrowheads="1"/>
          </p:cNvSpPr>
          <p:nvPr>
            <p:ph type="body" idx="1"/>
          </p:nvPr>
        </p:nvSpPr>
        <p:spPr/>
        <p:txBody>
          <a:bodyPr rIns="228600"/>
          <a:lstStyle/>
          <a:p>
            <a:pPr>
              <a:spcBef>
                <a:spcPct val="35000"/>
              </a:spcBef>
            </a:pPr>
            <a:r>
              <a:rPr lang="en-US" altLang="en-US"/>
              <a:t>The treatment goal is to salvage as much of the surrounding brain tissue as possible.</a:t>
            </a:r>
          </a:p>
          <a:p>
            <a:pPr>
              <a:spcBef>
                <a:spcPct val="35000"/>
              </a:spcBef>
            </a:pPr>
            <a:r>
              <a:rPr lang="en-US" altLang="en-US"/>
              <a:t>If the symptoms occurred within the past few hours, the patient will be a candidate for stroke center therapy. </a:t>
            </a:r>
          </a:p>
          <a:p>
            <a:pPr>
              <a:spcBef>
                <a:spcPct val="35000"/>
              </a:spcBef>
            </a:pPr>
            <a:r>
              <a:rPr lang="en-US" altLang="en-US"/>
              <a:t>Transient ischemic attack (TIA) can present with the same signs and symptoms as a stroke.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a:lnSpc>
                <a:spcPct val="85000"/>
              </a:lnSpc>
            </a:pPr>
            <a:r>
              <a:rPr lang="en-US" altLang="en-US"/>
              <a:t>Changes in the Nervous System </a:t>
            </a:r>
            <a:r>
              <a:rPr lang="en-US" altLang="en-US" sz="2800" b="0"/>
              <a:t>(1 of 6)</a:t>
            </a:r>
          </a:p>
        </p:txBody>
      </p:sp>
      <p:sp>
        <p:nvSpPr>
          <p:cNvPr id="44035" name="Content Placeholder 2"/>
          <p:cNvSpPr>
            <a:spLocks noGrp="1"/>
          </p:cNvSpPr>
          <p:nvPr>
            <p:ph type="body" idx="1"/>
          </p:nvPr>
        </p:nvSpPr>
        <p:spPr/>
        <p:txBody>
          <a:bodyPr rIns="228600"/>
          <a:lstStyle/>
          <a:p>
            <a:pPr>
              <a:spcBef>
                <a:spcPct val="35000"/>
              </a:spcBef>
            </a:pPr>
            <a:r>
              <a:rPr lang="en-US" altLang="en-US"/>
              <a:t>Changing in thinking speed, memory, and posture stability are the most common findings </a:t>
            </a:r>
          </a:p>
          <a:p>
            <a:pPr lvl="1">
              <a:spcBef>
                <a:spcPct val="35000"/>
              </a:spcBef>
            </a:pPr>
            <a:r>
              <a:rPr lang="en-US" altLang="en-US"/>
              <a:t>The brain decreases in weight and volume.</a:t>
            </a:r>
          </a:p>
          <a:p>
            <a:pPr lvl="1">
              <a:spcBef>
                <a:spcPct val="35000"/>
              </a:spcBef>
            </a:pPr>
            <a:r>
              <a:rPr lang="en-US" altLang="en-US"/>
              <a:t>There is a 5% to 50% loss of neurons in older people.</a:t>
            </a:r>
          </a:p>
          <a:p>
            <a:pPr lvl="1">
              <a:spcBef>
                <a:spcPct val="35000"/>
              </a:spcBef>
            </a:pPr>
            <a:r>
              <a:rPr lang="en-US" altLang="en-US"/>
              <a:t>The performance of most of the sense organs declines with increasing age.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a:lnSpc>
                <a:spcPct val="85000"/>
              </a:lnSpc>
            </a:pPr>
            <a:r>
              <a:rPr lang="en-US" altLang="en-US"/>
              <a:t>Changes in the Nervous System </a:t>
            </a:r>
            <a:r>
              <a:rPr lang="en-US" altLang="en-US" sz="2800" b="0"/>
              <a:t>(2 of 6)</a:t>
            </a:r>
          </a:p>
        </p:txBody>
      </p:sp>
      <p:sp>
        <p:nvSpPr>
          <p:cNvPr id="45059" name="Content Placeholder 2"/>
          <p:cNvSpPr>
            <a:spLocks noGrp="1"/>
          </p:cNvSpPr>
          <p:nvPr>
            <p:ph type="body" idx="1"/>
          </p:nvPr>
        </p:nvSpPr>
        <p:spPr>
          <a:xfrm>
            <a:off x="4191000" y="1447800"/>
            <a:ext cx="4572000" cy="4800600"/>
          </a:xfrm>
        </p:spPr>
        <p:txBody>
          <a:bodyPr rIns="228600"/>
          <a:lstStyle/>
          <a:p>
            <a:pPr>
              <a:spcBef>
                <a:spcPct val="35000"/>
              </a:spcBef>
            </a:pPr>
            <a:r>
              <a:rPr lang="en-US" altLang="en-US"/>
              <a:t>Vision</a:t>
            </a:r>
          </a:p>
          <a:p>
            <a:pPr lvl="1">
              <a:spcBef>
                <a:spcPct val="35000"/>
              </a:spcBef>
            </a:pPr>
            <a:r>
              <a:rPr lang="en-US" altLang="en-US" sz="2200"/>
              <a:t>Visual acuity, depth perception, and ability to accommodate to light change with age.</a:t>
            </a:r>
          </a:p>
          <a:p>
            <a:pPr lvl="1">
              <a:spcBef>
                <a:spcPct val="35000"/>
              </a:spcBef>
            </a:pPr>
            <a:r>
              <a:rPr lang="en-US" altLang="en-US" sz="2200"/>
              <a:t>Cataracts interfere with vision.</a:t>
            </a:r>
          </a:p>
          <a:p>
            <a:pPr lvl="1">
              <a:spcBef>
                <a:spcPct val="35000"/>
              </a:spcBef>
            </a:pPr>
            <a:r>
              <a:rPr lang="en-US" altLang="en-US" sz="2200"/>
              <a:t>Decreased tear production leads to drier eyes.</a:t>
            </a:r>
          </a:p>
        </p:txBody>
      </p:sp>
      <p:sp>
        <p:nvSpPr>
          <p:cNvPr id="5" name="Rectangle 4"/>
          <p:cNvSpPr/>
          <p:nvPr/>
        </p:nvSpPr>
        <p:spPr>
          <a:xfrm>
            <a:off x="1497013" y="4787900"/>
            <a:ext cx="2771775" cy="230188"/>
          </a:xfrm>
          <a:prstGeom prst="rect">
            <a:avLst/>
          </a:prstGeom>
        </p:spPr>
        <p:txBody>
          <a:bodyPr wrap="none">
            <a:spAutoFit/>
          </a:bodyPr>
          <a:lstStyle/>
          <a:p>
            <a:pPr>
              <a:defRPr/>
            </a:pPr>
            <a:r>
              <a:rPr lang="en-IN" sz="900" dirty="0">
                <a:solidFill>
                  <a:schemeClr val="bg1"/>
                </a:solidFill>
                <a:latin typeface="+mj-lt"/>
              </a:rPr>
              <a:t>© Jones &amp; Bartlett Learning. Courtesy of MIEMSS.</a:t>
            </a:r>
          </a:p>
        </p:txBody>
      </p:sp>
      <p:pic>
        <p:nvPicPr>
          <p:cNvPr id="45061" name="Picture 5" descr="\\172.16.33.26\Art\OUTPUT\JB LEARNING\EMT_11E_ITK_PPT WORK\Ch35\9781284080179_CH35_CP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438400"/>
            <a:ext cx="3700463"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nSpc>
                <a:spcPct val="85000"/>
              </a:lnSpc>
            </a:pPr>
            <a:r>
              <a:rPr lang="en-US" altLang="en-US"/>
              <a:t>Changes in the Nervous System </a:t>
            </a:r>
            <a:r>
              <a:rPr lang="en-US" altLang="en-US" sz="2800" b="0"/>
              <a:t>(3 of 6)</a:t>
            </a:r>
          </a:p>
        </p:txBody>
      </p:sp>
      <p:sp>
        <p:nvSpPr>
          <p:cNvPr id="46083" name="Rectangle 3"/>
          <p:cNvSpPr>
            <a:spLocks noGrp="1" noChangeArrowheads="1"/>
          </p:cNvSpPr>
          <p:nvPr>
            <p:ph type="body" idx="1"/>
          </p:nvPr>
        </p:nvSpPr>
        <p:spPr/>
        <p:txBody>
          <a:bodyPr rIns="228600"/>
          <a:lstStyle/>
          <a:p>
            <a:pPr>
              <a:spcBef>
                <a:spcPct val="35000"/>
              </a:spcBef>
            </a:pPr>
            <a:r>
              <a:rPr lang="en-US" altLang="en-US"/>
              <a:t>Vision (cont</a:t>
            </a:r>
            <a:r>
              <a:rPr lang="ja-JP" altLang="en-US"/>
              <a:t>’</a:t>
            </a:r>
            <a:r>
              <a:rPr lang="en-US" altLang="ja-JP"/>
              <a:t>d)</a:t>
            </a:r>
          </a:p>
          <a:p>
            <a:pPr lvl="1">
              <a:spcBef>
                <a:spcPct val="35000"/>
              </a:spcBef>
            </a:pPr>
            <a:r>
              <a:rPr lang="en-US" altLang="en-US"/>
              <a:t>Inability to differentiate colors</a:t>
            </a:r>
          </a:p>
          <a:p>
            <a:pPr lvl="1">
              <a:spcBef>
                <a:spcPct val="35000"/>
              </a:spcBef>
            </a:pPr>
            <a:r>
              <a:rPr lang="en-US" altLang="en-US"/>
              <a:t>Decreased night vision</a:t>
            </a:r>
          </a:p>
          <a:p>
            <a:pPr lvl="1">
              <a:spcBef>
                <a:spcPct val="35000"/>
              </a:spcBef>
            </a:pPr>
            <a:r>
              <a:rPr lang="en-US" altLang="en-US"/>
              <a:t>Inability to see up close (presbyopia)</a:t>
            </a:r>
          </a:p>
          <a:p>
            <a:pPr lvl="1">
              <a:spcBef>
                <a:spcPct val="35000"/>
              </a:spcBef>
            </a:pPr>
            <a:r>
              <a:rPr lang="en-US" altLang="en-US"/>
              <a:t>Other diseases:</a:t>
            </a:r>
          </a:p>
          <a:p>
            <a:pPr lvl="2"/>
            <a:r>
              <a:rPr lang="en-US" altLang="en-US" sz="2400"/>
              <a:t>Glaucoma</a:t>
            </a:r>
          </a:p>
          <a:p>
            <a:pPr lvl="2"/>
            <a:r>
              <a:rPr lang="en-US" altLang="en-US" sz="2400"/>
              <a:t>Macular degeneration</a:t>
            </a:r>
          </a:p>
          <a:p>
            <a:pPr lvl="2"/>
            <a:r>
              <a:rPr lang="en-US" altLang="en-US" sz="2400"/>
              <a:t>Retinal detachment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26"/>
          <p:cNvSpPr>
            <a:spLocks noGrp="1" noChangeArrowheads="1"/>
          </p:cNvSpPr>
          <p:nvPr>
            <p:ph type="title"/>
          </p:nvPr>
        </p:nvSpPr>
        <p:spPr/>
        <p:txBody>
          <a:bodyPr/>
          <a:lstStyle/>
          <a:p>
            <a:pPr>
              <a:lnSpc>
                <a:spcPct val="85000"/>
              </a:lnSpc>
            </a:pPr>
            <a:r>
              <a:rPr lang="en-US" altLang="en-US"/>
              <a:t>Changes in the Nervous System </a:t>
            </a:r>
            <a:r>
              <a:rPr lang="en-US" altLang="en-US" sz="2800" b="0"/>
              <a:t>(4 of 6)</a:t>
            </a:r>
          </a:p>
        </p:txBody>
      </p:sp>
      <p:sp>
        <p:nvSpPr>
          <p:cNvPr id="47107" name="Rectangle 1027"/>
          <p:cNvSpPr>
            <a:spLocks noGrp="1" noChangeArrowheads="1"/>
          </p:cNvSpPr>
          <p:nvPr>
            <p:ph type="body" idx="1"/>
          </p:nvPr>
        </p:nvSpPr>
        <p:spPr/>
        <p:txBody>
          <a:bodyPr rIns="228600"/>
          <a:lstStyle/>
          <a:p>
            <a:pPr>
              <a:spcBef>
                <a:spcPct val="35000"/>
              </a:spcBef>
            </a:pPr>
            <a:r>
              <a:rPr lang="en-US" altLang="en-US"/>
              <a:t>Hearing</a:t>
            </a:r>
          </a:p>
          <a:p>
            <a:pPr lvl="1">
              <a:spcBef>
                <a:spcPct val="35000"/>
              </a:spcBef>
            </a:pPr>
            <a:r>
              <a:rPr lang="en-US" altLang="en-US"/>
              <a:t>Hearing problems cause changes in the inner ear, making hearing high-frequency sounds difficult.</a:t>
            </a:r>
          </a:p>
          <a:p>
            <a:pPr lvl="1">
              <a:spcBef>
                <a:spcPct val="35000"/>
              </a:spcBef>
            </a:pPr>
            <a:r>
              <a:rPr lang="en-US" altLang="en-US"/>
              <a:t>Problems with balance make falls more likely.</a:t>
            </a:r>
          </a:p>
          <a:p>
            <a:pPr lvl="1">
              <a:spcBef>
                <a:spcPct val="35000"/>
              </a:spcBef>
            </a:pPr>
            <a:r>
              <a:rPr lang="en-US" altLang="en-US"/>
              <a:t>Presbycusis is a gradual hearing loss.</a:t>
            </a:r>
          </a:p>
          <a:p>
            <a:pPr lvl="1">
              <a:spcBef>
                <a:spcPct val="35000"/>
              </a:spcBef>
            </a:pPr>
            <a:r>
              <a:rPr lang="en-US" altLang="en-US"/>
              <a:t>Heredity and long-term exposure to loud noises are the main factors</a:t>
            </a:r>
            <a:r>
              <a:rPr lang="en-US" altLang="en-US">
                <a:solidFill>
                  <a:srgbClr val="3366FF"/>
                </a:solidFill>
              </a:rPr>
              <a:t>.</a:t>
            </a:r>
            <a:endParaRPr lang="en-US"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026"/>
          <p:cNvSpPr>
            <a:spLocks noGrp="1" noChangeArrowheads="1"/>
          </p:cNvSpPr>
          <p:nvPr>
            <p:ph type="title"/>
          </p:nvPr>
        </p:nvSpPr>
        <p:spPr/>
        <p:txBody>
          <a:bodyPr/>
          <a:lstStyle/>
          <a:p>
            <a:pPr>
              <a:lnSpc>
                <a:spcPct val="85000"/>
              </a:lnSpc>
            </a:pPr>
            <a:r>
              <a:rPr lang="en-US" altLang="en-US"/>
              <a:t>Changes in the Nervous System </a:t>
            </a:r>
            <a:r>
              <a:rPr lang="en-US" altLang="en-US" sz="2800" b="0"/>
              <a:t>(5 of 6)</a:t>
            </a:r>
          </a:p>
        </p:txBody>
      </p:sp>
      <p:sp>
        <p:nvSpPr>
          <p:cNvPr id="48131" name="Rectangle 1027"/>
          <p:cNvSpPr>
            <a:spLocks noGrp="1" noChangeArrowheads="1"/>
          </p:cNvSpPr>
          <p:nvPr>
            <p:ph type="body" idx="1"/>
          </p:nvPr>
        </p:nvSpPr>
        <p:spPr/>
        <p:txBody>
          <a:bodyPr rIns="228600"/>
          <a:lstStyle/>
          <a:p>
            <a:pPr>
              <a:spcBef>
                <a:spcPct val="35000"/>
              </a:spcBef>
            </a:pPr>
            <a:r>
              <a:rPr lang="en-US" altLang="en-US"/>
              <a:t>Taste</a:t>
            </a:r>
          </a:p>
          <a:p>
            <a:pPr lvl="1">
              <a:spcBef>
                <a:spcPct val="35000"/>
              </a:spcBef>
            </a:pPr>
            <a:r>
              <a:rPr lang="en-US" altLang="en-US"/>
              <a:t>Decrease in the number of taste buds</a:t>
            </a:r>
          </a:p>
          <a:p>
            <a:pPr lvl="1">
              <a:spcBef>
                <a:spcPct val="35000"/>
              </a:spcBef>
            </a:pPr>
            <a:r>
              <a:rPr lang="en-US" altLang="en-US"/>
              <a:t>Negative result might be lessened interest in eating, which can lead to:</a:t>
            </a:r>
          </a:p>
          <a:p>
            <a:pPr lvl="2"/>
            <a:r>
              <a:rPr lang="en-US" altLang="en-US" sz="2400"/>
              <a:t>Weight loss</a:t>
            </a:r>
          </a:p>
          <a:p>
            <a:pPr lvl="2"/>
            <a:r>
              <a:rPr lang="en-US" altLang="en-US" sz="2400"/>
              <a:t>Malnutrition</a:t>
            </a:r>
          </a:p>
          <a:p>
            <a:pPr lvl="2"/>
            <a:r>
              <a:rPr lang="en-US" altLang="en-US" sz="2400"/>
              <a:t>Complaints of fatigue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nSpc>
                <a:spcPct val="85000"/>
              </a:lnSpc>
            </a:pPr>
            <a:r>
              <a:rPr lang="en-US" altLang="en-US"/>
              <a:t>Changes in the Nervous System </a:t>
            </a:r>
            <a:r>
              <a:rPr lang="en-US" altLang="en-US" sz="2800" b="0"/>
              <a:t>(6 of 6)</a:t>
            </a:r>
          </a:p>
        </p:txBody>
      </p:sp>
      <p:sp>
        <p:nvSpPr>
          <p:cNvPr id="49155" name="Rectangle 3"/>
          <p:cNvSpPr>
            <a:spLocks noGrp="1" noChangeArrowheads="1"/>
          </p:cNvSpPr>
          <p:nvPr>
            <p:ph type="body" idx="1"/>
          </p:nvPr>
        </p:nvSpPr>
        <p:spPr/>
        <p:txBody>
          <a:bodyPr rIns="228600"/>
          <a:lstStyle/>
          <a:p>
            <a:pPr>
              <a:spcBef>
                <a:spcPct val="35000"/>
              </a:spcBef>
            </a:pPr>
            <a:r>
              <a:rPr lang="en-US" altLang="en-US"/>
              <a:t>Touch</a:t>
            </a:r>
          </a:p>
          <a:p>
            <a:pPr lvl="1">
              <a:spcBef>
                <a:spcPct val="35000"/>
              </a:spcBef>
            </a:pPr>
            <a:r>
              <a:rPr lang="en-US" altLang="en-US"/>
              <a:t>Decreased sense of touch and pain perception from the loss of the end nerve fibers</a:t>
            </a:r>
          </a:p>
          <a:p>
            <a:pPr lvl="1">
              <a:spcBef>
                <a:spcPct val="35000"/>
              </a:spcBef>
            </a:pPr>
            <a:r>
              <a:rPr lang="en-US" altLang="en-US"/>
              <a:t>An older person may be injured and not know it.</a:t>
            </a:r>
          </a:p>
          <a:p>
            <a:pPr lvl="1">
              <a:spcBef>
                <a:spcPct val="35000"/>
              </a:spcBef>
            </a:pPr>
            <a:r>
              <a:rPr lang="en-US" altLang="en-US"/>
              <a:t>Decreased sensation of hot and cold</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nSpc>
                <a:spcPct val="85000"/>
              </a:lnSpc>
            </a:pPr>
            <a:r>
              <a:rPr lang="en-US" altLang="en-US"/>
              <a:t>Dementia </a:t>
            </a:r>
            <a:r>
              <a:rPr lang="en-US" altLang="en-US" sz="2800" b="0"/>
              <a:t>(1 of 3)</a:t>
            </a:r>
          </a:p>
        </p:txBody>
      </p:sp>
      <p:sp>
        <p:nvSpPr>
          <p:cNvPr id="50179" name="Content Placeholder 2"/>
          <p:cNvSpPr>
            <a:spLocks noGrp="1"/>
          </p:cNvSpPr>
          <p:nvPr>
            <p:ph type="body" idx="1"/>
          </p:nvPr>
        </p:nvSpPr>
        <p:spPr/>
        <p:txBody>
          <a:bodyPr rIns="228600"/>
          <a:lstStyle/>
          <a:p>
            <a:pPr>
              <a:spcBef>
                <a:spcPct val="35000"/>
              </a:spcBef>
            </a:pPr>
            <a:r>
              <a:rPr lang="en-US" altLang="en-US"/>
              <a:t>Slow onset of progressive disorientation, shortened attention span, and loss of cognitive function</a:t>
            </a:r>
          </a:p>
          <a:p>
            <a:pPr>
              <a:spcBef>
                <a:spcPct val="35000"/>
              </a:spcBef>
            </a:pPr>
            <a:r>
              <a:rPr lang="en-US" altLang="en-US"/>
              <a:t>Chronic, generally irreversible condition that causes a progressive loss of:</a:t>
            </a:r>
          </a:p>
          <a:p>
            <a:pPr lvl="1">
              <a:spcBef>
                <a:spcPct val="35000"/>
              </a:spcBef>
            </a:pPr>
            <a:r>
              <a:rPr lang="en-US" altLang="en-US"/>
              <a:t>Cognitive abilities</a:t>
            </a:r>
          </a:p>
          <a:p>
            <a:pPr lvl="1">
              <a:spcBef>
                <a:spcPct val="35000"/>
              </a:spcBef>
            </a:pPr>
            <a:r>
              <a:rPr lang="en-US" altLang="en-US"/>
              <a:t>Psychomotor skills</a:t>
            </a:r>
          </a:p>
          <a:p>
            <a:pPr lvl="1">
              <a:spcBef>
                <a:spcPct val="35000"/>
              </a:spcBef>
            </a:pPr>
            <a:r>
              <a:rPr lang="en-US" altLang="en-US"/>
              <a:t>Social skills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Grp="1" noChangeArrowheads="1"/>
          </p:cNvSpPr>
          <p:nvPr>
            <p:ph type="title"/>
          </p:nvPr>
        </p:nvSpPr>
        <p:spPr/>
        <p:txBody>
          <a:bodyPr/>
          <a:lstStyle/>
          <a:p>
            <a:pPr>
              <a:lnSpc>
                <a:spcPct val="85000"/>
              </a:lnSpc>
            </a:pPr>
            <a:r>
              <a:rPr lang="en-US" altLang="en-US"/>
              <a:t>Dementia </a:t>
            </a:r>
            <a:r>
              <a:rPr lang="en-US" altLang="en-US" sz="2800" b="0"/>
              <a:t>(2 of 3)</a:t>
            </a:r>
          </a:p>
        </p:txBody>
      </p:sp>
      <p:sp>
        <p:nvSpPr>
          <p:cNvPr id="51203" name="Rectangle 1027"/>
          <p:cNvSpPr>
            <a:spLocks noGrp="1" noChangeArrowheads="1"/>
          </p:cNvSpPr>
          <p:nvPr>
            <p:ph type="body" idx="1"/>
          </p:nvPr>
        </p:nvSpPr>
        <p:spPr/>
        <p:txBody>
          <a:bodyPr rIns="228600"/>
          <a:lstStyle/>
          <a:p>
            <a:pPr>
              <a:spcBef>
                <a:spcPct val="35000"/>
              </a:spcBef>
            </a:pPr>
            <a:r>
              <a:rPr lang="en-US" altLang="en-US"/>
              <a:t>Dementia is the result of many neurologic diseases, and may be caused by:</a:t>
            </a:r>
          </a:p>
          <a:p>
            <a:pPr lvl="1">
              <a:spcBef>
                <a:spcPct val="35000"/>
              </a:spcBef>
            </a:pPr>
            <a:r>
              <a:rPr lang="en-US" altLang="en-US"/>
              <a:t>Alzheimer disease</a:t>
            </a:r>
          </a:p>
          <a:p>
            <a:pPr lvl="1">
              <a:spcBef>
                <a:spcPct val="35000"/>
              </a:spcBef>
            </a:pPr>
            <a:r>
              <a:rPr lang="en-US" altLang="en-US"/>
              <a:t>Parkinson disease</a:t>
            </a:r>
          </a:p>
          <a:p>
            <a:pPr lvl="1">
              <a:spcBef>
                <a:spcPct val="35000"/>
              </a:spcBef>
            </a:pPr>
            <a:r>
              <a:rPr lang="en-US" altLang="en-US"/>
              <a:t>Cerebrovascular accidents</a:t>
            </a:r>
          </a:p>
          <a:p>
            <a:pPr lvl="1">
              <a:spcBef>
                <a:spcPct val="35000"/>
              </a:spcBef>
            </a:pPr>
            <a:r>
              <a:rPr lang="en-US" altLang="en-US"/>
              <a:t>Genetic factors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a:lnSpc>
                <a:spcPct val="85000"/>
              </a:lnSpc>
            </a:pPr>
            <a:r>
              <a:rPr lang="en-US" altLang="en-US"/>
              <a:t>Dementia </a:t>
            </a:r>
            <a:r>
              <a:rPr lang="en-US" altLang="en-US" sz="2800" b="0"/>
              <a:t>(3 of 3)</a:t>
            </a:r>
          </a:p>
        </p:txBody>
      </p:sp>
      <p:sp>
        <p:nvSpPr>
          <p:cNvPr id="52227" name="Rectangle 3"/>
          <p:cNvSpPr>
            <a:spLocks noGrp="1" noChangeArrowheads="1"/>
          </p:cNvSpPr>
          <p:nvPr>
            <p:ph type="body" idx="1"/>
          </p:nvPr>
        </p:nvSpPr>
        <p:spPr/>
        <p:txBody>
          <a:bodyPr rIns="228600"/>
          <a:lstStyle/>
          <a:p>
            <a:pPr>
              <a:spcBef>
                <a:spcPct val="35000"/>
              </a:spcBef>
            </a:pPr>
            <a:r>
              <a:rPr lang="en-US" altLang="en-US"/>
              <a:t>On assessment, patients may:</a:t>
            </a:r>
          </a:p>
          <a:p>
            <a:pPr lvl="1">
              <a:spcBef>
                <a:spcPct val="35000"/>
              </a:spcBef>
            </a:pPr>
            <a:r>
              <a:rPr lang="en-US" altLang="en-US"/>
              <a:t>Have short- and long-term memory loss</a:t>
            </a:r>
          </a:p>
          <a:p>
            <a:pPr lvl="1">
              <a:spcBef>
                <a:spcPct val="35000"/>
              </a:spcBef>
            </a:pPr>
            <a:r>
              <a:rPr lang="en-US" altLang="en-US"/>
              <a:t>Have a decreased attention span</a:t>
            </a:r>
          </a:p>
          <a:p>
            <a:pPr lvl="1">
              <a:spcBef>
                <a:spcPct val="35000"/>
              </a:spcBef>
            </a:pPr>
            <a:r>
              <a:rPr lang="en-US" altLang="en-US"/>
              <a:t>Be unable to perform daily routines</a:t>
            </a:r>
          </a:p>
          <a:p>
            <a:pPr lvl="1">
              <a:spcBef>
                <a:spcPct val="35000"/>
              </a:spcBef>
            </a:pPr>
            <a:r>
              <a:rPr lang="en-US" altLang="en-US"/>
              <a:t>Show a decreased ability to communicate</a:t>
            </a:r>
          </a:p>
          <a:p>
            <a:pPr lvl="1">
              <a:spcBef>
                <a:spcPct val="35000"/>
              </a:spcBef>
            </a:pPr>
            <a:r>
              <a:rPr lang="en-US" altLang="en-US"/>
              <a:t>Appear confused or angry</a:t>
            </a:r>
          </a:p>
          <a:p>
            <a:pPr lvl="1">
              <a:spcBef>
                <a:spcPct val="35000"/>
              </a:spcBef>
            </a:pPr>
            <a:r>
              <a:rPr lang="en-US" altLang="en-US"/>
              <a:t>Have impaired judgment</a:t>
            </a:r>
          </a:p>
          <a:p>
            <a:pPr lvl="1">
              <a:spcBef>
                <a:spcPct val="35000"/>
              </a:spcBef>
            </a:pPr>
            <a:r>
              <a:rPr lang="en-US" altLang="en-US"/>
              <a:t>Be unable to vocalize pain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6"/>
          <p:cNvSpPr>
            <a:spLocks noGrp="1" noChangeArrowheads="1"/>
          </p:cNvSpPr>
          <p:nvPr>
            <p:ph type="title"/>
          </p:nvPr>
        </p:nvSpPr>
        <p:spPr/>
        <p:txBody>
          <a:bodyPr/>
          <a:lstStyle/>
          <a:p>
            <a:pPr>
              <a:lnSpc>
                <a:spcPct val="85000"/>
              </a:lnSpc>
            </a:pPr>
            <a:r>
              <a:rPr lang="en-US" altLang="en-US"/>
              <a:t>National EMS Education Standard Competencies </a:t>
            </a:r>
            <a:r>
              <a:rPr lang="en-US" altLang="en-US" sz="2800" b="0"/>
              <a:t>(4 of 7)</a:t>
            </a:r>
          </a:p>
        </p:txBody>
      </p:sp>
      <p:sp>
        <p:nvSpPr>
          <p:cNvPr id="7171" name="Rectangle 1027"/>
          <p:cNvSpPr>
            <a:spLocks noGrp="1" noChangeArrowheads="1"/>
          </p:cNvSpPr>
          <p:nvPr>
            <p:ph type="body" idx="1"/>
          </p:nvPr>
        </p:nvSpPr>
        <p:spPr/>
        <p:txBody>
          <a:bodyPr rIns="228600"/>
          <a:lstStyle/>
          <a:p>
            <a:pPr eaLnBrk="1" hangingPunct="1">
              <a:spcBef>
                <a:spcPct val="35000"/>
              </a:spcBef>
            </a:pPr>
            <a:r>
              <a:rPr lang="en-US" altLang="en-US"/>
              <a:t>Changes associated with aging, psychosocial aspects of aging, and age-related assessment and treatment modifications for the major or common geriatric diseases and/or emergencies (cont</a:t>
            </a:r>
            <a:r>
              <a:rPr lang="ja-JP" altLang="en-US"/>
              <a:t>’</a:t>
            </a:r>
            <a:r>
              <a:rPr lang="en-US" altLang="ja-JP"/>
              <a:t>d)</a:t>
            </a:r>
          </a:p>
          <a:p>
            <a:pPr lvl="1" eaLnBrk="1" hangingPunct="1">
              <a:spcBef>
                <a:spcPct val="35000"/>
              </a:spcBef>
            </a:pPr>
            <a:r>
              <a:rPr lang="en-US" altLang="en-US"/>
              <a:t>Endocrine diseases</a:t>
            </a:r>
          </a:p>
          <a:p>
            <a:pPr lvl="1" eaLnBrk="1" hangingPunct="1">
              <a:spcBef>
                <a:spcPct val="35000"/>
              </a:spcBef>
            </a:pPr>
            <a:r>
              <a:rPr lang="en-US" altLang="en-US"/>
              <a:t>Alzheimer disease</a:t>
            </a:r>
          </a:p>
          <a:p>
            <a:pPr lvl="1" eaLnBrk="1" hangingPunct="1">
              <a:spcBef>
                <a:spcPct val="35000"/>
              </a:spcBef>
            </a:pPr>
            <a:r>
              <a:rPr lang="en-US" altLang="en-US"/>
              <a:t>Dementia</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a:lnSpc>
                <a:spcPct val="85000"/>
              </a:lnSpc>
            </a:pPr>
            <a:r>
              <a:rPr lang="en-US" altLang="en-US"/>
              <a:t>Delirium </a:t>
            </a:r>
            <a:r>
              <a:rPr lang="en-US" altLang="en-US" sz="2800" b="0"/>
              <a:t>(1 of 3)</a:t>
            </a:r>
          </a:p>
        </p:txBody>
      </p:sp>
      <p:sp>
        <p:nvSpPr>
          <p:cNvPr id="53251" name="Content Placeholder 2"/>
          <p:cNvSpPr>
            <a:spLocks noGrp="1"/>
          </p:cNvSpPr>
          <p:nvPr>
            <p:ph type="body" idx="1"/>
          </p:nvPr>
        </p:nvSpPr>
        <p:spPr/>
        <p:txBody>
          <a:bodyPr rIns="228600"/>
          <a:lstStyle/>
          <a:p>
            <a:pPr>
              <a:spcBef>
                <a:spcPct val="35000"/>
              </a:spcBef>
            </a:pPr>
            <a:r>
              <a:rPr lang="en-US" altLang="en-US"/>
              <a:t>Sudden change in mental status, consciousness, or cognitive processes</a:t>
            </a:r>
          </a:p>
          <a:p>
            <a:pPr>
              <a:spcBef>
                <a:spcPct val="35000"/>
              </a:spcBef>
            </a:pPr>
            <a:r>
              <a:rPr lang="en-US" altLang="en-US"/>
              <a:t>Marked by the inability to focus, think logically, and maintain attention</a:t>
            </a:r>
          </a:p>
          <a:p>
            <a:pPr>
              <a:spcBef>
                <a:spcPct val="35000"/>
              </a:spcBef>
            </a:pPr>
            <a:r>
              <a:rPr lang="en-US" altLang="en-US"/>
              <a:t>Affects 15% to 50% of hospitalized people aged 70 years or older</a:t>
            </a:r>
          </a:p>
          <a:p>
            <a:pPr>
              <a:spcBef>
                <a:spcPct val="35000"/>
              </a:spcBef>
            </a:pPr>
            <a:r>
              <a:rPr lang="en-US" altLang="en-US"/>
              <a:t>Acute anxiety may be present.</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026"/>
          <p:cNvSpPr>
            <a:spLocks noGrp="1" noChangeArrowheads="1"/>
          </p:cNvSpPr>
          <p:nvPr>
            <p:ph type="title"/>
          </p:nvPr>
        </p:nvSpPr>
        <p:spPr/>
        <p:txBody>
          <a:bodyPr/>
          <a:lstStyle/>
          <a:p>
            <a:pPr>
              <a:lnSpc>
                <a:spcPct val="85000"/>
              </a:lnSpc>
            </a:pPr>
            <a:r>
              <a:rPr lang="en-US" altLang="en-US"/>
              <a:t>Delirium </a:t>
            </a:r>
            <a:r>
              <a:rPr lang="en-US" altLang="en-US" sz="2800" b="0"/>
              <a:t>(2 of 3)</a:t>
            </a:r>
          </a:p>
        </p:txBody>
      </p:sp>
      <p:sp>
        <p:nvSpPr>
          <p:cNvPr id="54275" name="Rectangle 1027"/>
          <p:cNvSpPr>
            <a:spLocks noGrp="1" noChangeArrowheads="1"/>
          </p:cNvSpPr>
          <p:nvPr>
            <p:ph type="body" idx="1"/>
          </p:nvPr>
        </p:nvSpPr>
        <p:spPr/>
        <p:txBody>
          <a:bodyPr rIns="228600"/>
          <a:lstStyle/>
          <a:p>
            <a:pPr>
              <a:spcBef>
                <a:spcPct val="35000"/>
              </a:spcBef>
            </a:pPr>
            <a:r>
              <a:rPr lang="en-US" altLang="en-US"/>
              <a:t>Generally the result of a reversible physical ailment, such as tumors, fever, or metabolic causes</a:t>
            </a:r>
          </a:p>
          <a:p>
            <a:pPr>
              <a:spcBef>
                <a:spcPct val="35000"/>
              </a:spcBef>
            </a:pPr>
            <a:r>
              <a:rPr lang="en-US" altLang="en-US"/>
              <a:t>In the history, look for:</a:t>
            </a:r>
          </a:p>
          <a:p>
            <a:pPr lvl="1">
              <a:spcBef>
                <a:spcPct val="35000"/>
              </a:spcBef>
            </a:pPr>
            <a:r>
              <a:rPr lang="en-US" altLang="en-US"/>
              <a:t>Withdrawal from alcohol or sedatives</a:t>
            </a:r>
          </a:p>
          <a:p>
            <a:pPr lvl="1">
              <a:spcBef>
                <a:spcPct val="35000"/>
              </a:spcBef>
            </a:pPr>
            <a:r>
              <a:rPr lang="en-US" altLang="en-US"/>
              <a:t>Medical conditions</a:t>
            </a:r>
          </a:p>
          <a:p>
            <a:pPr lvl="1">
              <a:spcBef>
                <a:spcPct val="35000"/>
              </a:spcBef>
            </a:pPr>
            <a:r>
              <a:rPr lang="en-US" altLang="en-US"/>
              <a:t>Psychiatric disorders such as depression</a:t>
            </a:r>
          </a:p>
          <a:p>
            <a:pPr lvl="1">
              <a:spcBef>
                <a:spcPct val="35000"/>
              </a:spcBef>
            </a:pPr>
            <a:r>
              <a:rPr lang="en-US" altLang="en-US"/>
              <a:t>Malnutrition or vitamin deficiencies</a:t>
            </a:r>
          </a:p>
          <a:p>
            <a:pPr lvl="1">
              <a:spcBef>
                <a:spcPct val="35000"/>
              </a:spcBef>
            </a:pPr>
            <a:r>
              <a:rPr lang="en-US" altLang="en-US"/>
              <a:t>Environmental emergencies</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26"/>
          <p:cNvSpPr>
            <a:spLocks noGrp="1" noChangeArrowheads="1"/>
          </p:cNvSpPr>
          <p:nvPr>
            <p:ph type="title"/>
          </p:nvPr>
        </p:nvSpPr>
        <p:spPr/>
        <p:txBody>
          <a:bodyPr/>
          <a:lstStyle/>
          <a:p>
            <a:pPr>
              <a:lnSpc>
                <a:spcPct val="85000"/>
              </a:lnSpc>
            </a:pPr>
            <a:r>
              <a:rPr lang="en-US" altLang="en-US"/>
              <a:t>Delirium </a:t>
            </a:r>
            <a:r>
              <a:rPr lang="en-US" altLang="en-US" sz="2800" b="0"/>
              <a:t>(3 of 3)</a:t>
            </a:r>
          </a:p>
        </p:txBody>
      </p:sp>
      <p:sp>
        <p:nvSpPr>
          <p:cNvPr id="55299" name="Rectangle 1027"/>
          <p:cNvSpPr>
            <a:spLocks noGrp="1" noChangeArrowheads="1"/>
          </p:cNvSpPr>
          <p:nvPr>
            <p:ph type="body" idx="1"/>
          </p:nvPr>
        </p:nvSpPr>
        <p:spPr/>
        <p:txBody>
          <a:bodyPr rIns="228600"/>
          <a:lstStyle/>
          <a:p>
            <a:pPr>
              <a:spcBef>
                <a:spcPct val="35000"/>
              </a:spcBef>
            </a:pPr>
            <a:r>
              <a:rPr lang="en-US" altLang="en-US"/>
              <a:t>Assess and manage the patient for:</a:t>
            </a:r>
          </a:p>
          <a:p>
            <a:pPr lvl="1">
              <a:spcBef>
                <a:spcPct val="35000"/>
              </a:spcBef>
            </a:pPr>
            <a:r>
              <a:rPr lang="en-US" altLang="en-US"/>
              <a:t>Hypoxia</a:t>
            </a:r>
          </a:p>
          <a:p>
            <a:pPr lvl="1">
              <a:spcBef>
                <a:spcPct val="35000"/>
              </a:spcBef>
            </a:pPr>
            <a:r>
              <a:rPr lang="en-US" altLang="en-US"/>
              <a:t>Hypovolemia</a:t>
            </a:r>
          </a:p>
          <a:p>
            <a:pPr lvl="1">
              <a:spcBef>
                <a:spcPct val="35000"/>
              </a:spcBef>
            </a:pPr>
            <a:r>
              <a:rPr lang="en-US" altLang="en-US"/>
              <a:t>Hypoglycemia</a:t>
            </a:r>
          </a:p>
          <a:p>
            <a:pPr lvl="1">
              <a:spcBef>
                <a:spcPct val="35000"/>
              </a:spcBef>
            </a:pPr>
            <a:r>
              <a:rPr lang="en-US" altLang="en-US"/>
              <a:t>Hypothermia</a:t>
            </a:r>
          </a:p>
          <a:p>
            <a:pPr>
              <a:spcBef>
                <a:spcPct val="35000"/>
              </a:spcBef>
            </a:pPr>
            <a:r>
              <a:rPr lang="en-US" altLang="en-US"/>
              <a:t>You may see changes in circulation, breath sounds, motor function, and pupillary response.</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a:lnSpc>
                <a:spcPct val="85000"/>
              </a:lnSpc>
            </a:pPr>
            <a:r>
              <a:rPr lang="en-US" altLang="en-US"/>
              <a:t>Syncope</a:t>
            </a:r>
          </a:p>
        </p:txBody>
      </p:sp>
      <p:sp>
        <p:nvSpPr>
          <p:cNvPr id="56323" name="Content Placeholder 2"/>
          <p:cNvSpPr>
            <a:spLocks noGrp="1"/>
          </p:cNvSpPr>
          <p:nvPr>
            <p:ph type="body" idx="1"/>
          </p:nvPr>
        </p:nvSpPr>
        <p:spPr>
          <a:xfrm>
            <a:off x="4648200" y="1447800"/>
            <a:ext cx="4114800" cy="4800600"/>
          </a:xfrm>
        </p:spPr>
        <p:txBody>
          <a:bodyPr rIns="228600"/>
          <a:lstStyle/>
          <a:p>
            <a:pPr>
              <a:spcBef>
                <a:spcPct val="35000"/>
              </a:spcBef>
            </a:pPr>
            <a:r>
              <a:rPr lang="en-US" altLang="en-US" sz="2600"/>
              <a:t>Assume this is a life-threatening problem until proven otherwise.</a:t>
            </a:r>
          </a:p>
          <a:p>
            <a:pPr>
              <a:spcBef>
                <a:spcPct val="35000"/>
              </a:spcBef>
            </a:pPr>
            <a:r>
              <a:rPr lang="en-US" altLang="en-US" sz="2600"/>
              <a:t>Often caused by an interruption of blood flow to the brain</a:t>
            </a:r>
          </a:p>
        </p:txBody>
      </p:sp>
      <p:sp>
        <p:nvSpPr>
          <p:cNvPr id="6" name="Rectangle 5"/>
          <p:cNvSpPr/>
          <p:nvPr/>
        </p:nvSpPr>
        <p:spPr>
          <a:xfrm>
            <a:off x="2522538" y="6124575"/>
            <a:ext cx="1712912" cy="230188"/>
          </a:xfrm>
          <a:prstGeom prst="rect">
            <a:avLst/>
          </a:prstGeom>
        </p:spPr>
        <p:txBody>
          <a:bodyPr wrap="none">
            <a:spAutoFit/>
          </a:bodyPr>
          <a:lstStyle/>
          <a:p>
            <a:pPr>
              <a:defRPr/>
            </a:pPr>
            <a:r>
              <a:rPr lang="en-IN" sz="900" dirty="0">
                <a:solidFill>
                  <a:schemeClr val="bg1"/>
                </a:solidFill>
                <a:latin typeface="+mj-lt"/>
              </a:rPr>
              <a:t>© Jones and Bartlett Learning</a:t>
            </a:r>
          </a:p>
        </p:txBody>
      </p:sp>
      <p:pic>
        <p:nvPicPr>
          <p:cNvPr id="56325" name="Picture 5" descr="\\172.16.33.26\Art\OUTPUT\JB LEARNING\EMT_11E_ITK_PPT WORK\Ch35\9781284080179_CH35_CPT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600" y="1384300"/>
            <a:ext cx="3429000" cy="473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a:lnSpc>
                <a:spcPct val="85000"/>
              </a:lnSpc>
            </a:pPr>
            <a:r>
              <a:rPr lang="en-US" altLang="en-US"/>
              <a:t>Neuropathy </a:t>
            </a:r>
            <a:r>
              <a:rPr lang="en-US" altLang="en-US" sz="2800" b="0"/>
              <a:t>(1 of 4)</a:t>
            </a:r>
          </a:p>
        </p:txBody>
      </p:sp>
      <p:sp>
        <p:nvSpPr>
          <p:cNvPr id="57347" name="Content Placeholder 2"/>
          <p:cNvSpPr>
            <a:spLocks noGrp="1"/>
          </p:cNvSpPr>
          <p:nvPr>
            <p:ph type="body" idx="1"/>
          </p:nvPr>
        </p:nvSpPr>
        <p:spPr/>
        <p:txBody>
          <a:bodyPr rIns="228600"/>
          <a:lstStyle/>
          <a:p>
            <a:pPr>
              <a:spcBef>
                <a:spcPct val="35000"/>
              </a:spcBef>
            </a:pPr>
            <a:r>
              <a:rPr lang="en-US" altLang="en-US"/>
              <a:t>Disorder of the nerves of the peripheral nervous system</a:t>
            </a:r>
          </a:p>
          <a:p>
            <a:pPr>
              <a:spcBef>
                <a:spcPct val="35000"/>
              </a:spcBef>
            </a:pPr>
            <a:r>
              <a:rPr lang="en-US" altLang="en-US"/>
              <a:t>Function and structure of the peripheral motor, sensory, and autonomic neurons are impaired.</a:t>
            </a:r>
          </a:p>
          <a:p>
            <a:pPr>
              <a:spcBef>
                <a:spcPct val="35000"/>
              </a:spcBef>
            </a:pPr>
            <a:r>
              <a:rPr lang="en-US" altLang="en-US"/>
              <a:t>Symptoms depend on which nerves are affected and where they are located.</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a:lnSpc>
                <a:spcPct val="85000"/>
              </a:lnSpc>
            </a:pPr>
            <a:r>
              <a:rPr lang="en-US" altLang="en-US"/>
              <a:t>Neuropathy </a:t>
            </a:r>
            <a:r>
              <a:rPr lang="en-US" altLang="en-US" sz="2800" b="0"/>
              <a:t>(2 of 4)</a:t>
            </a:r>
          </a:p>
        </p:txBody>
      </p:sp>
      <p:sp>
        <p:nvSpPr>
          <p:cNvPr id="58371" name="Rectangle 3"/>
          <p:cNvSpPr>
            <a:spLocks noGrp="1" noChangeArrowheads="1"/>
          </p:cNvSpPr>
          <p:nvPr>
            <p:ph type="body" idx="1"/>
          </p:nvPr>
        </p:nvSpPr>
        <p:spPr/>
        <p:txBody>
          <a:bodyPr rIns="228600"/>
          <a:lstStyle/>
          <a:p>
            <a:pPr>
              <a:spcBef>
                <a:spcPct val="35000"/>
              </a:spcBef>
            </a:pPr>
            <a:r>
              <a:rPr lang="en-US" altLang="en-US"/>
              <a:t>Motor nerves</a:t>
            </a:r>
          </a:p>
          <a:p>
            <a:pPr lvl="1">
              <a:spcBef>
                <a:spcPct val="35000"/>
              </a:spcBef>
            </a:pPr>
            <a:r>
              <a:rPr lang="en-US" altLang="en-US"/>
              <a:t>Muscle weakness</a:t>
            </a:r>
          </a:p>
          <a:p>
            <a:pPr lvl="1">
              <a:spcBef>
                <a:spcPct val="35000"/>
              </a:spcBef>
            </a:pPr>
            <a:r>
              <a:rPr lang="en-US" altLang="en-US"/>
              <a:t>Cramps</a:t>
            </a:r>
          </a:p>
          <a:p>
            <a:pPr lvl="1">
              <a:spcBef>
                <a:spcPct val="35000"/>
              </a:spcBef>
            </a:pPr>
            <a:r>
              <a:rPr lang="en-US" altLang="en-US"/>
              <a:t>Spasms</a:t>
            </a:r>
          </a:p>
          <a:p>
            <a:pPr lvl="1">
              <a:spcBef>
                <a:spcPct val="35000"/>
              </a:spcBef>
            </a:pPr>
            <a:r>
              <a:rPr lang="en-US" altLang="en-US"/>
              <a:t>Loss of balance</a:t>
            </a:r>
          </a:p>
          <a:p>
            <a:pPr lvl="1">
              <a:spcBef>
                <a:spcPct val="35000"/>
              </a:spcBef>
            </a:pPr>
            <a:r>
              <a:rPr lang="en-US" altLang="en-US"/>
              <a:t>Loss of coordination</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a:lnSpc>
                <a:spcPct val="85000"/>
              </a:lnSpc>
            </a:pPr>
            <a:r>
              <a:rPr lang="en-US" altLang="en-US"/>
              <a:t>Neuropathy </a:t>
            </a:r>
            <a:r>
              <a:rPr lang="en-US" altLang="en-US" sz="2800" b="0"/>
              <a:t>(3 of 4)</a:t>
            </a:r>
          </a:p>
        </p:txBody>
      </p:sp>
      <p:sp>
        <p:nvSpPr>
          <p:cNvPr id="59395" name="Rectangle 3"/>
          <p:cNvSpPr>
            <a:spLocks noGrp="1" noChangeArrowheads="1"/>
          </p:cNvSpPr>
          <p:nvPr>
            <p:ph type="body" idx="1"/>
          </p:nvPr>
        </p:nvSpPr>
        <p:spPr/>
        <p:txBody>
          <a:bodyPr rIns="228600"/>
          <a:lstStyle/>
          <a:p>
            <a:pPr>
              <a:spcBef>
                <a:spcPct val="35000"/>
              </a:spcBef>
            </a:pPr>
            <a:r>
              <a:rPr lang="en-US" altLang="en-US"/>
              <a:t>Sensory nerves</a:t>
            </a:r>
          </a:p>
          <a:p>
            <a:pPr lvl="1">
              <a:spcBef>
                <a:spcPct val="35000"/>
              </a:spcBef>
            </a:pPr>
            <a:r>
              <a:rPr lang="en-US" altLang="en-US"/>
              <a:t>Tingling</a:t>
            </a:r>
          </a:p>
          <a:p>
            <a:pPr lvl="1">
              <a:spcBef>
                <a:spcPct val="35000"/>
              </a:spcBef>
            </a:pPr>
            <a:r>
              <a:rPr lang="en-US" altLang="en-US"/>
              <a:t>Numbness</a:t>
            </a:r>
          </a:p>
          <a:p>
            <a:pPr lvl="1">
              <a:spcBef>
                <a:spcPct val="35000"/>
              </a:spcBef>
            </a:pPr>
            <a:r>
              <a:rPr lang="en-US" altLang="en-US"/>
              <a:t>Itching</a:t>
            </a:r>
          </a:p>
          <a:p>
            <a:pPr lvl="1">
              <a:spcBef>
                <a:spcPct val="35000"/>
              </a:spcBef>
            </a:pPr>
            <a:r>
              <a:rPr lang="en-US" altLang="en-US"/>
              <a:t>Pain</a:t>
            </a:r>
          </a:p>
          <a:p>
            <a:pPr lvl="1">
              <a:spcBef>
                <a:spcPct val="35000"/>
              </a:spcBef>
            </a:pPr>
            <a:r>
              <a:rPr lang="en-US" altLang="en-US"/>
              <a:t>Burning, freezing, or extreme sensitivity to touch</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a:lnSpc>
                <a:spcPct val="85000"/>
              </a:lnSpc>
            </a:pPr>
            <a:r>
              <a:rPr lang="en-US" altLang="en-US"/>
              <a:t>Neuropathy </a:t>
            </a:r>
            <a:r>
              <a:rPr lang="en-US" altLang="en-US" sz="2800" b="0"/>
              <a:t>(4 of 4)</a:t>
            </a:r>
          </a:p>
        </p:txBody>
      </p:sp>
      <p:sp>
        <p:nvSpPr>
          <p:cNvPr id="60419" name="Rectangle 3"/>
          <p:cNvSpPr>
            <a:spLocks noGrp="1" noChangeArrowheads="1"/>
          </p:cNvSpPr>
          <p:nvPr>
            <p:ph type="body" idx="1"/>
          </p:nvPr>
        </p:nvSpPr>
        <p:spPr/>
        <p:txBody>
          <a:bodyPr rIns="228600"/>
          <a:lstStyle/>
          <a:p>
            <a:pPr>
              <a:spcBef>
                <a:spcPct val="35000"/>
              </a:spcBef>
            </a:pPr>
            <a:r>
              <a:rPr lang="en-US" altLang="en-US"/>
              <a:t>Autonomic nerves</a:t>
            </a:r>
          </a:p>
          <a:p>
            <a:pPr lvl="1">
              <a:spcBef>
                <a:spcPct val="35000"/>
              </a:spcBef>
            </a:pPr>
            <a:r>
              <a:rPr lang="en-US" altLang="en-US"/>
              <a:t>Changes in blood pressure and heart rate</a:t>
            </a:r>
          </a:p>
          <a:p>
            <a:pPr lvl="1">
              <a:spcBef>
                <a:spcPct val="35000"/>
              </a:spcBef>
            </a:pPr>
            <a:r>
              <a:rPr lang="en-US" altLang="en-US"/>
              <a:t>Constipation</a:t>
            </a:r>
          </a:p>
          <a:p>
            <a:pPr lvl="1">
              <a:spcBef>
                <a:spcPct val="35000"/>
              </a:spcBef>
            </a:pPr>
            <a:r>
              <a:rPr lang="en-US" altLang="en-US"/>
              <a:t>Bladder and sexual dysfunction</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nSpc>
                <a:spcPct val="85000"/>
              </a:lnSpc>
            </a:pPr>
            <a:r>
              <a:rPr lang="en-US" altLang="en-US"/>
              <a:t>Changes in the Gastrointestinal System </a:t>
            </a:r>
            <a:r>
              <a:rPr lang="en-US" altLang="en-US" sz="2800" b="0"/>
              <a:t>(1 of 5)</a:t>
            </a:r>
          </a:p>
        </p:txBody>
      </p:sp>
      <p:sp>
        <p:nvSpPr>
          <p:cNvPr id="61443" name="Content Placeholder 2"/>
          <p:cNvSpPr>
            <a:spLocks noGrp="1"/>
          </p:cNvSpPr>
          <p:nvPr>
            <p:ph type="body" idx="1"/>
          </p:nvPr>
        </p:nvSpPr>
        <p:spPr/>
        <p:txBody>
          <a:bodyPr rIns="228600"/>
          <a:lstStyle/>
          <a:p>
            <a:pPr>
              <a:spcBef>
                <a:spcPct val="35000"/>
              </a:spcBef>
            </a:pPr>
            <a:r>
              <a:rPr lang="en-US" altLang="en-US"/>
              <a:t>Reduction in the volume of saliva</a:t>
            </a:r>
          </a:p>
          <a:p>
            <a:pPr>
              <a:spcBef>
                <a:spcPct val="35000"/>
              </a:spcBef>
            </a:pPr>
            <a:r>
              <a:rPr lang="en-US" altLang="en-US"/>
              <a:t>Dental loss</a:t>
            </a:r>
          </a:p>
          <a:p>
            <a:pPr>
              <a:spcBef>
                <a:spcPct val="35000"/>
              </a:spcBef>
            </a:pPr>
            <a:r>
              <a:rPr lang="en-US" altLang="en-US"/>
              <a:t>Gastric secretions are reduced.</a:t>
            </a:r>
          </a:p>
          <a:p>
            <a:pPr>
              <a:spcBef>
                <a:spcPct val="35000"/>
              </a:spcBef>
            </a:pPr>
            <a:r>
              <a:rPr lang="en-US" altLang="en-US"/>
              <a:t>Changes in gastric motility occur.</a:t>
            </a:r>
          </a:p>
          <a:p>
            <a:pPr>
              <a:spcBef>
                <a:spcPct val="35000"/>
              </a:spcBef>
            </a:pPr>
            <a:r>
              <a:rPr lang="en-US" altLang="en-US"/>
              <a:t>Incidence of certain diseases involving the bowel increases.</a:t>
            </a:r>
          </a:p>
          <a:p>
            <a:pPr>
              <a:spcBef>
                <a:spcPct val="35000"/>
              </a:spcBef>
            </a:pPr>
            <a:r>
              <a:rPr lang="en-US" altLang="en-US"/>
              <a:t>Blood flow to the liver declines.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a:lnSpc>
                <a:spcPct val="85000"/>
              </a:lnSpc>
            </a:pPr>
            <a:r>
              <a:rPr lang="en-US" altLang="en-US"/>
              <a:t>Changes in the Gastrointestinal System </a:t>
            </a:r>
            <a:r>
              <a:rPr lang="en-US" altLang="en-US" sz="2800" b="0"/>
              <a:t>(2 of 5)</a:t>
            </a:r>
          </a:p>
        </p:txBody>
      </p:sp>
      <p:sp>
        <p:nvSpPr>
          <p:cNvPr id="62467" name="Content Placeholder 2"/>
          <p:cNvSpPr>
            <a:spLocks noGrp="1"/>
          </p:cNvSpPr>
          <p:nvPr>
            <p:ph type="body" idx="1"/>
          </p:nvPr>
        </p:nvSpPr>
        <p:spPr/>
        <p:txBody>
          <a:bodyPr rIns="228600"/>
          <a:lstStyle/>
          <a:p>
            <a:pPr>
              <a:spcBef>
                <a:spcPct val="35000"/>
              </a:spcBef>
            </a:pPr>
            <a:r>
              <a:rPr lang="en-US" altLang="en-US"/>
              <a:t>Age-related changes in the GI system:</a:t>
            </a:r>
          </a:p>
          <a:p>
            <a:pPr lvl="1">
              <a:spcBef>
                <a:spcPct val="35000"/>
              </a:spcBef>
            </a:pPr>
            <a:r>
              <a:rPr lang="en-US" altLang="en-US"/>
              <a:t>Issues with dental problems</a:t>
            </a:r>
          </a:p>
          <a:p>
            <a:pPr lvl="1">
              <a:spcBef>
                <a:spcPct val="35000"/>
              </a:spcBef>
            </a:pPr>
            <a:r>
              <a:rPr lang="en-US" altLang="en-US"/>
              <a:t>Decrease in saliva and sense of taste</a:t>
            </a:r>
          </a:p>
          <a:p>
            <a:pPr lvl="1">
              <a:spcBef>
                <a:spcPct val="35000"/>
              </a:spcBef>
            </a:pPr>
            <a:r>
              <a:rPr lang="en-US" altLang="en-US"/>
              <a:t>Poor muscle tone of the sphincter between the esophagus and stomach</a:t>
            </a:r>
          </a:p>
          <a:p>
            <a:pPr lvl="1">
              <a:spcBef>
                <a:spcPct val="35000"/>
              </a:spcBef>
            </a:pPr>
            <a:r>
              <a:rPr lang="en-US" altLang="en-US"/>
              <a:t>Decrease in hydrochloric acid</a:t>
            </a:r>
          </a:p>
          <a:p>
            <a:pPr lvl="1">
              <a:spcBef>
                <a:spcPct val="35000"/>
              </a:spcBef>
            </a:pPr>
            <a:r>
              <a:rPr lang="en-US" altLang="en-US"/>
              <a:t>Alterations in absorption of nutrients</a:t>
            </a:r>
          </a:p>
          <a:p>
            <a:pPr lvl="1">
              <a:spcBef>
                <a:spcPct val="35000"/>
              </a:spcBef>
            </a:pPr>
            <a:r>
              <a:rPr lang="en-US" altLang="en-US"/>
              <a:t>Weakening of the rectal sphincter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(5 of 7)</a:t>
            </a:r>
          </a:p>
        </p:txBody>
      </p:sp>
      <p:sp>
        <p:nvSpPr>
          <p:cNvPr id="8195" name="Rectangle 3"/>
          <p:cNvSpPr>
            <a:spLocks noGrp="1" noChangeArrowheads="1"/>
          </p:cNvSpPr>
          <p:nvPr>
            <p:ph type="body" idx="1"/>
          </p:nvPr>
        </p:nvSpPr>
        <p:spPr/>
        <p:txBody>
          <a:bodyPr rIns="228600"/>
          <a:lstStyle/>
          <a:p>
            <a:pPr eaLnBrk="1" hangingPunct="1">
              <a:spcBef>
                <a:spcPct val="35000"/>
              </a:spcBef>
              <a:buFontTx/>
              <a:buNone/>
            </a:pPr>
            <a:r>
              <a:rPr lang="en-US" altLang="en-US" b="1"/>
              <a:t>Patients With Special Challenges</a:t>
            </a:r>
          </a:p>
          <a:p>
            <a:pPr eaLnBrk="1" hangingPunct="1">
              <a:spcBef>
                <a:spcPct val="35000"/>
              </a:spcBef>
            </a:pPr>
            <a:r>
              <a:rPr lang="en-US" altLang="en-US"/>
              <a:t>Recognizing and reporting abuse and neglect</a:t>
            </a:r>
          </a:p>
          <a:p>
            <a:pPr eaLnBrk="1" hangingPunct="1">
              <a:spcBef>
                <a:spcPct val="35000"/>
              </a:spcBef>
            </a:pPr>
            <a:r>
              <a:rPr lang="en-US" altLang="en-US"/>
              <a:t>Health care implications of</a:t>
            </a:r>
          </a:p>
          <a:p>
            <a:pPr lvl="1" eaLnBrk="1" hangingPunct="1">
              <a:spcBef>
                <a:spcPct val="35000"/>
              </a:spcBef>
            </a:pPr>
            <a:r>
              <a:rPr lang="en-US" altLang="en-US"/>
              <a:t>Abuse</a:t>
            </a:r>
          </a:p>
          <a:p>
            <a:pPr lvl="1" eaLnBrk="1" hangingPunct="1">
              <a:spcBef>
                <a:spcPct val="35000"/>
              </a:spcBef>
            </a:pPr>
            <a:r>
              <a:rPr lang="en-US" altLang="en-US"/>
              <a:t>Neglect</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a:lnSpc>
                <a:spcPct val="85000"/>
              </a:lnSpc>
            </a:pPr>
            <a:r>
              <a:rPr lang="en-US" altLang="en-US"/>
              <a:t>Changes in the Gastrointestinal System </a:t>
            </a:r>
            <a:r>
              <a:rPr lang="en-US" altLang="en-US" sz="2800" b="0"/>
              <a:t>(3 of 5)</a:t>
            </a:r>
          </a:p>
        </p:txBody>
      </p:sp>
      <p:sp>
        <p:nvSpPr>
          <p:cNvPr id="147459" name="Rectangle 3"/>
          <p:cNvSpPr>
            <a:spLocks noGrp="1" noChangeArrowheads="1"/>
          </p:cNvSpPr>
          <p:nvPr>
            <p:ph type="body" idx="1"/>
          </p:nvPr>
        </p:nvSpPr>
        <p:spPr/>
        <p:txBody>
          <a:bodyPr rIns="228600"/>
          <a:lstStyle/>
          <a:p>
            <a:pPr marL="342900" lvl="1">
              <a:spcBef>
                <a:spcPct val="35000"/>
              </a:spcBef>
              <a:buFontTx/>
              <a:buChar char="•"/>
              <a:defRPr/>
            </a:pPr>
            <a:r>
              <a:rPr lang="en-US" sz="2800" dirty="0" smtClean="0"/>
              <a:t>GI bleeding can be caused by inflammation, infection, or obstruction of the upper or lower GI tract</a:t>
            </a:r>
          </a:p>
          <a:p>
            <a:pPr lvl="1">
              <a:defRPr/>
            </a:pPr>
            <a:r>
              <a:rPr lang="en-US" dirty="0" smtClean="0"/>
              <a:t>Usually heralded by hematemesis</a:t>
            </a:r>
            <a:endParaRPr lang="en-US" sz="2000" dirty="0" smtClean="0"/>
          </a:p>
          <a:p>
            <a:pPr lvl="1">
              <a:defRPr/>
            </a:pPr>
            <a:r>
              <a:rPr lang="en-US" dirty="0" smtClean="0"/>
              <a:t>Bleeding that travels through the lower digestive tract usually manifests as melena.</a:t>
            </a:r>
          </a:p>
          <a:p>
            <a:pPr lvl="1">
              <a:defRPr/>
            </a:pPr>
            <a:r>
              <a:rPr lang="en-US" dirty="0" smtClean="0"/>
              <a:t>Red blood usually means a local source of bleeding, such as hemorrhoids.</a:t>
            </a:r>
          </a:p>
          <a:p>
            <a:pPr lvl="1">
              <a:defRPr/>
            </a:pPr>
            <a:r>
              <a:rPr lang="en-US" dirty="0" smtClean="0"/>
              <a:t>A patient with GI bleeding may experience weakness, dizziness, or syncope.</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026"/>
          <p:cNvSpPr>
            <a:spLocks noGrp="1" noChangeArrowheads="1"/>
          </p:cNvSpPr>
          <p:nvPr>
            <p:ph type="title"/>
          </p:nvPr>
        </p:nvSpPr>
        <p:spPr/>
        <p:txBody>
          <a:bodyPr/>
          <a:lstStyle/>
          <a:p>
            <a:pPr>
              <a:lnSpc>
                <a:spcPct val="85000"/>
              </a:lnSpc>
            </a:pPr>
            <a:r>
              <a:rPr lang="en-US" altLang="en-US"/>
              <a:t>Changes in the Gastrointestinal System </a:t>
            </a:r>
            <a:r>
              <a:rPr lang="en-US" altLang="en-US" sz="2800" b="0"/>
              <a:t>(4 of 5)</a:t>
            </a:r>
          </a:p>
        </p:txBody>
      </p:sp>
      <p:sp>
        <p:nvSpPr>
          <p:cNvPr id="64515" name="Rectangle 1027"/>
          <p:cNvSpPr>
            <a:spLocks noGrp="1" noChangeArrowheads="1"/>
          </p:cNvSpPr>
          <p:nvPr>
            <p:ph type="body" idx="1"/>
          </p:nvPr>
        </p:nvSpPr>
        <p:spPr/>
        <p:txBody>
          <a:bodyPr rIns="228600"/>
          <a:lstStyle/>
          <a:p>
            <a:pPr>
              <a:spcBef>
                <a:spcPct val="35000"/>
              </a:spcBef>
            </a:pPr>
            <a:r>
              <a:rPr lang="en-US" altLang="en-US"/>
              <a:t>Specific GI problems in older patients include:</a:t>
            </a:r>
          </a:p>
          <a:p>
            <a:pPr lvl="1">
              <a:spcBef>
                <a:spcPct val="35000"/>
              </a:spcBef>
            </a:pPr>
            <a:r>
              <a:rPr lang="en-US" altLang="en-US"/>
              <a:t>Diverticulitis</a:t>
            </a:r>
          </a:p>
          <a:p>
            <a:pPr lvl="1">
              <a:spcBef>
                <a:spcPct val="35000"/>
              </a:spcBef>
            </a:pPr>
            <a:r>
              <a:rPr lang="en-US" altLang="en-US"/>
              <a:t>Bleeding in the upper and lower GI system</a:t>
            </a:r>
          </a:p>
          <a:p>
            <a:pPr lvl="1">
              <a:spcBef>
                <a:spcPct val="35000"/>
              </a:spcBef>
            </a:pPr>
            <a:r>
              <a:rPr lang="en-US" altLang="en-US"/>
              <a:t>Peptic ulcer disease</a:t>
            </a:r>
          </a:p>
          <a:p>
            <a:pPr lvl="1">
              <a:spcBef>
                <a:spcPct val="35000"/>
              </a:spcBef>
            </a:pPr>
            <a:r>
              <a:rPr lang="en-US" altLang="en-US"/>
              <a:t>Gallbladder disease</a:t>
            </a:r>
          </a:p>
          <a:p>
            <a:pPr lvl="1">
              <a:spcBef>
                <a:spcPct val="35000"/>
              </a:spcBef>
            </a:pPr>
            <a:r>
              <a:rPr lang="en-US" altLang="en-US"/>
              <a:t>Bowel obstruction</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26"/>
          <p:cNvSpPr>
            <a:spLocks noGrp="1" noChangeArrowheads="1"/>
          </p:cNvSpPr>
          <p:nvPr>
            <p:ph type="title"/>
          </p:nvPr>
        </p:nvSpPr>
        <p:spPr/>
        <p:txBody>
          <a:bodyPr/>
          <a:lstStyle/>
          <a:p>
            <a:pPr>
              <a:lnSpc>
                <a:spcPct val="85000"/>
              </a:lnSpc>
            </a:pPr>
            <a:r>
              <a:rPr lang="en-US" altLang="en-US"/>
              <a:t>Changes in the Gastrointestinal System </a:t>
            </a:r>
            <a:r>
              <a:rPr lang="en-US" altLang="en-US" sz="2800" b="0"/>
              <a:t>(5 of 5)</a:t>
            </a:r>
          </a:p>
        </p:txBody>
      </p:sp>
      <p:sp>
        <p:nvSpPr>
          <p:cNvPr id="65539" name="Rectangle 1027"/>
          <p:cNvSpPr>
            <a:spLocks noGrp="1" noChangeArrowheads="1"/>
          </p:cNvSpPr>
          <p:nvPr>
            <p:ph type="body" idx="1"/>
          </p:nvPr>
        </p:nvSpPr>
        <p:spPr/>
        <p:txBody>
          <a:bodyPr rIns="228600"/>
          <a:lstStyle/>
          <a:p>
            <a:r>
              <a:rPr lang="en-US" altLang="en-US"/>
              <a:t>When assessing patients, ask about NSAID and alcohol use.</a:t>
            </a:r>
          </a:p>
          <a:p>
            <a:r>
              <a:rPr lang="en-US" altLang="en-US"/>
              <a:t>Orthostatic vital signs can help determine if a patient is hypovolemic.</a:t>
            </a:r>
          </a:p>
          <a:p>
            <a:pPr lvl="1"/>
            <a:r>
              <a:rPr lang="en-US" altLang="en-US"/>
              <a:t>Blood pressures and pulse rates are obtained with the patient lying, sitting, and standing.</a:t>
            </a:r>
          </a:p>
          <a:p>
            <a:pPr lvl="1"/>
            <a:r>
              <a:rPr lang="en-US" altLang="en-US"/>
              <a:t>Note any drop in blood pressure and increase in heart rate that occurs as the patient moves to an upright position.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ChangeArrowheads="1"/>
          </p:cNvSpPr>
          <p:nvPr>
            <p:ph type="title"/>
          </p:nvPr>
        </p:nvSpPr>
        <p:spPr/>
        <p:txBody>
          <a:bodyPr/>
          <a:lstStyle/>
          <a:p>
            <a:pPr>
              <a:lnSpc>
                <a:spcPct val="85000"/>
              </a:lnSpc>
            </a:pPr>
            <a:r>
              <a:rPr lang="en-US" altLang="en-US" sz="3600"/>
              <a:t>Acute Abdomen– Nongastrointestinal Complaints</a:t>
            </a:r>
          </a:p>
        </p:txBody>
      </p:sp>
      <p:sp>
        <p:nvSpPr>
          <p:cNvPr id="66563" name="Rectangle 1027"/>
          <p:cNvSpPr>
            <a:spLocks noGrp="1" noChangeArrowheads="1"/>
          </p:cNvSpPr>
          <p:nvPr>
            <p:ph type="body" idx="1"/>
          </p:nvPr>
        </p:nvSpPr>
        <p:spPr/>
        <p:txBody>
          <a:bodyPr rIns="228600"/>
          <a:lstStyle/>
          <a:p>
            <a:pPr>
              <a:spcBef>
                <a:spcPct val="35000"/>
              </a:spcBef>
            </a:pPr>
            <a:r>
              <a:rPr lang="en-US" altLang="en-US"/>
              <a:t>Extremely difficult to assess in the prehospital setting</a:t>
            </a:r>
          </a:p>
          <a:p>
            <a:pPr>
              <a:spcBef>
                <a:spcPct val="35000"/>
              </a:spcBef>
            </a:pPr>
            <a:r>
              <a:rPr lang="en-US" altLang="en-US"/>
              <a:t>Most serious threat from abdominal complaints is blood loss</a:t>
            </a:r>
          </a:p>
          <a:p>
            <a:pPr>
              <a:spcBef>
                <a:spcPct val="35000"/>
              </a:spcBef>
            </a:pPr>
            <a:r>
              <a:rPr lang="en-US" altLang="en-US"/>
              <a:t>Abdominal aortic aneurysm (AAA) is one of the most rapidly fatal conditions.</a:t>
            </a:r>
          </a:p>
          <a:p>
            <a:pPr lvl="1">
              <a:spcBef>
                <a:spcPct val="35000"/>
              </a:spcBef>
            </a:pPr>
            <a:r>
              <a:rPr lang="en-US" altLang="en-US"/>
              <a:t>Walls of the aorta weaken, and blood leaks into the layers of the vessel</a:t>
            </a:r>
          </a:p>
          <a:p>
            <a:pPr lvl="1">
              <a:spcBef>
                <a:spcPct val="35000"/>
              </a:spcBef>
            </a:pPr>
            <a:r>
              <a:rPr lang="en-US" altLang="en-US"/>
              <a:t>If enough blood is lost, shock occurs.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a:lnSpc>
                <a:spcPct val="85000"/>
              </a:lnSpc>
            </a:pPr>
            <a:r>
              <a:rPr lang="en-US" altLang="en-US"/>
              <a:t>Changes in the Renal System </a:t>
            </a:r>
            <a:br>
              <a:rPr lang="en-US" altLang="en-US"/>
            </a:br>
            <a:r>
              <a:rPr lang="en-US" altLang="en-US" sz="2800" b="0"/>
              <a:t>(1 of 4)</a:t>
            </a:r>
          </a:p>
        </p:txBody>
      </p:sp>
      <p:sp>
        <p:nvSpPr>
          <p:cNvPr id="67587" name="Content Placeholder 2"/>
          <p:cNvSpPr>
            <a:spLocks noGrp="1"/>
          </p:cNvSpPr>
          <p:nvPr>
            <p:ph type="body" idx="1"/>
          </p:nvPr>
        </p:nvSpPr>
        <p:spPr/>
        <p:txBody>
          <a:bodyPr rIns="228600"/>
          <a:lstStyle/>
          <a:p>
            <a:pPr>
              <a:spcBef>
                <a:spcPct val="35000"/>
              </a:spcBef>
            </a:pPr>
            <a:r>
              <a:rPr lang="en-US" altLang="en-US"/>
              <a:t>Age brings changes in the kidneys.</a:t>
            </a:r>
          </a:p>
          <a:p>
            <a:pPr lvl="1">
              <a:spcBef>
                <a:spcPct val="35000"/>
              </a:spcBef>
            </a:pPr>
            <a:r>
              <a:rPr lang="en-US" altLang="en-US"/>
              <a:t>Reduction in renal function</a:t>
            </a:r>
          </a:p>
          <a:p>
            <a:pPr lvl="1">
              <a:spcBef>
                <a:spcPct val="35000"/>
              </a:spcBef>
            </a:pPr>
            <a:r>
              <a:rPr lang="en-US" altLang="en-US"/>
              <a:t>Reduction in renal blood flow</a:t>
            </a:r>
          </a:p>
          <a:p>
            <a:pPr lvl="1">
              <a:spcBef>
                <a:spcPct val="35000"/>
              </a:spcBef>
            </a:pPr>
            <a:r>
              <a:rPr lang="en-US" altLang="en-US"/>
              <a:t>Tubule degeneration</a:t>
            </a:r>
          </a:p>
          <a:p>
            <a:pPr>
              <a:spcBef>
                <a:spcPct val="35000"/>
              </a:spcBef>
            </a:pPr>
            <a:endParaRPr lang="en-US" alt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a:lnSpc>
                <a:spcPct val="85000"/>
              </a:lnSpc>
            </a:pPr>
            <a:r>
              <a:rPr lang="en-US" altLang="en-US"/>
              <a:t>Changes in the Renal System </a:t>
            </a:r>
            <a:br>
              <a:rPr lang="en-US" altLang="en-US"/>
            </a:br>
            <a:r>
              <a:rPr lang="en-US" altLang="en-US" sz="2800" b="0"/>
              <a:t>(2 of 4)</a:t>
            </a:r>
          </a:p>
        </p:txBody>
      </p:sp>
      <p:sp>
        <p:nvSpPr>
          <p:cNvPr id="68611" name="Rectangle 3"/>
          <p:cNvSpPr>
            <a:spLocks noGrp="1" noChangeArrowheads="1"/>
          </p:cNvSpPr>
          <p:nvPr>
            <p:ph type="body" idx="1"/>
          </p:nvPr>
        </p:nvSpPr>
        <p:spPr/>
        <p:txBody>
          <a:bodyPr rIns="228600"/>
          <a:lstStyle/>
          <a:p>
            <a:pPr>
              <a:spcBef>
                <a:spcPct val="35000"/>
              </a:spcBef>
            </a:pPr>
            <a:r>
              <a:rPr lang="en-US" altLang="en-US"/>
              <a:t>Changes in the genitourinary system</a:t>
            </a:r>
            <a:r>
              <a:rPr lang="en-US" altLang="ja-JP"/>
              <a:t>:</a:t>
            </a:r>
          </a:p>
          <a:p>
            <a:pPr lvl="1">
              <a:spcBef>
                <a:spcPct val="35000"/>
              </a:spcBef>
            </a:pPr>
            <a:r>
              <a:rPr lang="en-US" altLang="en-US"/>
              <a:t>Decreased bladder capacity</a:t>
            </a:r>
          </a:p>
          <a:p>
            <a:pPr lvl="1">
              <a:spcBef>
                <a:spcPct val="35000"/>
              </a:spcBef>
            </a:pPr>
            <a:r>
              <a:rPr lang="en-US" altLang="en-US"/>
              <a:t>Decline in sphincter muscle control</a:t>
            </a:r>
          </a:p>
          <a:p>
            <a:pPr lvl="1">
              <a:spcBef>
                <a:spcPct val="35000"/>
              </a:spcBef>
            </a:pPr>
            <a:r>
              <a:rPr lang="en-US" altLang="en-US"/>
              <a:t>Decline in voiding senses</a:t>
            </a:r>
          </a:p>
          <a:p>
            <a:pPr lvl="1">
              <a:spcBef>
                <a:spcPct val="35000"/>
              </a:spcBef>
            </a:pPr>
            <a:r>
              <a:rPr lang="en-US" altLang="en-US"/>
              <a:t>Increase in nocturnal voiding</a:t>
            </a:r>
          </a:p>
          <a:p>
            <a:pPr lvl="1">
              <a:spcBef>
                <a:spcPct val="35000"/>
              </a:spcBef>
            </a:pPr>
            <a:r>
              <a:rPr lang="en-US" altLang="en-US"/>
              <a:t>Benign prostatic hypertrophy (enlarged prostate)</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26"/>
          <p:cNvSpPr>
            <a:spLocks noGrp="1" noChangeArrowheads="1"/>
          </p:cNvSpPr>
          <p:nvPr>
            <p:ph type="title"/>
          </p:nvPr>
        </p:nvSpPr>
        <p:spPr/>
        <p:txBody>
          <a:bodyPr/>
          <a:lstStyle/>
          <a:p>
            <a:pPr>
              <a:lnSpc>
                <a:spcPct val="85000"/>
              </a:lnSpc>
            </a:pPr>
            <a:r>
              <a:rPr lang="en-US" altLang="en-US"/>
              <a:t>Changes in the Renal System </a:t>
            </a:r>
            <a:br>
              <a:rPr lang="en-US" altLang="en-US"/>
            </a:br>
            <a:r>
              <a:rPr lang="en-US" altLang="en-US" sz="2800" b="0"/>
              <a:t>(3 of 4)</a:t>
            </a:r>
          </a:p>
        </p:txBody>
      </p:sp>
      <p:sp>
        <p:nvSpPr>
          <p:cNvPr id="69635" name="Rectangle 1027"/>
          <p:cNvSpPr>
            <a:spLocks noGrp="1" noChangeArrowheads="1"/>
          </p:cNvSpPr>
          <p:nvPr>
            <p:ph type="body" idx="1"/>
          </p:nvPr>
        </p:nvSpPr>
        <p:spPr/>
        <p:txBody>
          <a:bodyPr rIns="228600"/>
          <a:lstStyle/>
          <a:p>
            <a:pPr>
              <a:spcBef>
                <a:spcPct val="35000"/>
              </a:spcBef>
            </a:pPr>
            <a:r>
              <a:rPr lang="en-US" altLang="en-US"/>
              <a:t>Incontinence is not a normal part of aging and can lead to skin irritation, skin breakdown, and urinary tract infections.</a:t>
            </a:r>
          </a:p>
          <a:p>
            <a:pPr lvl="1">
              <a:spcBef>
                <a:spcPct val="35000"/>
              </a:spcBef>
            </a:pPr>
            <a:r>
              <a:rPr lang="en-US" altLang="en-US"/>
              <a:t>Stress incontinence occurs during activities such as coughing, laughing, sneezing, lifting, and exercise.</a:t>
            </a:r>
          </a:p>
          <a:p>
            <a:pPr lvl="1">
              <a:spcBef>
                <a:spcPct val="35000"/>
              </a:spcBef>
            </a:pPr>
            <a:r>
              <a:rPr lang="en-US" altLang="en-US"/>
              <a:t>Urge incontinence is triggered by hot or cold fluids, running water, or thinking about going to the bathroom.</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026"/>
          <p:cNvSpPr>
            <a:spLocks noGrp="1" noChangeArrowheads="1"/>
          </p:cNvSpPr>
          <p:nvPr>
            <p:ph type="title"/>
          </p:nvPr>
        </p:nvSpPr>
        <p:spPr/>
        <p:txBody>
          <a:bodyPr/>
          <a:lstStyle/>
          <a:p>
            <a:pPr>
              <a:lnSpc>
                <a:spcPct val="85000"/>
              </a:lnSpc>
            </a:pPr>
            <a:r>
              <a:rPr lang="en-US" altLang="en-US"/>
              <a:t>Changes in the Renal System </a:t>
            </a:r>
            <a:br>
              <a:rPr lang="en-US" altLang="en-US"/>
            </a:br>
            <a:r>
              <a:rPr lang="en-US" altLang="en-US" sz="2800" b="0"/>
              <a:t>(4 of 4)</a:t>
            </a:r>
          </a:p>
        </p:txBody>
      </p:sp>
      <p:sp>
        <p:nvSpPr>
          <p:cNvPr id="70659" name="Rectangle 1027"/>
          <p:cNvSpPr>
            <a:spLocks noGrp="1" noChangeArrowheads="1"/>
          </p:cNvSpPr>
          <p:nvPr>
            <p:ph type="body" idx="1"/>
          </p:nvPr>
        </p:nvSpPr>
        <p:spPr/>
        <p:txBody>
          <a:bodyPr rIns="228600"/>
          <a:lstStyle/>
          <a:p>
            <a:pPr>
              <a:spcBef>
                <a:spcPct val="35000"/>
              </a:spcBef>
            </a:pPr>
            <a:r>
              <a:rPr lang="en-US" altLang="en-US"/>
              <a:t>The opposite of incontinence is urinary retention or difficulty urinating.</a:t>
            </a:r>
          </a:p>
          <a:p>
            <a:pPr lvl="1">
              <a:spcBef>
                <a:spcPct val="35000"/>
              </a:spcBef>
            </a:pPr>
            <a:r>
              <a:rPr lang="en-US" altLang="en-US"/>
              <a:t>In men, enlargement of the prostate can place pressure on the urethra, making voiding difficult.</a:t>
            </a:r>
          </a:p>
          <a:p>
            <a:pPr lvl="1">
              <a:spcBef>
                <a:spcPct val="35000"/>
              </a:spcBef>
            </a:pPr>
            <a:r>
              <a:rPr lang="en-US" altLang="en-US"/>
              <a:t>Bladder and urinary tract infections can also cause inflammation.</a:t>
            </a:r>
          </a:p>
          <a:p>
            <a:pPr lvl="1">
              <a:spcBef>
                <a:spcPct val="35000"/>
              </a:spcBef>
            </a:pPr>
            <a:r>
              <a:rPr lang="en-US" altLang="en-US"/>
              <a:t>In severe cases of urinary retention, patients may experience renal failure. </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pPr>
              <a:lnSpc>
                <a:spcPct val="85000"/>
              </a:lnSpc>
            </a:pPr>
            <a:r>
              <a:rPr lang="en-US" altLang="en-US"/>
              <a:t>Changes in the Endocrine System </a:t>
            </a:r>
            <a:r>
              <a:rPr lang="en-US" altLang="en-US" sz="2800" b="0"/>
              <a:t>(1 of 4)</a:t>
            </a:r>
          </a:p>
        </p:txBody>
      </p:sp>
      <p:sp>
        <p:nvSpPr>
          <p:cNvPr id="71683" name="Content Placeholder 2"/>
          <p:cNvSpPr>
            <a:spLocks noGrp="1"/>
          </p:cNvSpPr>
          <p:nvPr>
            <p:ph type="body" idx="1"/>
          </p:nvPr>
        </p:nvSpPr>
        <p:spPr/>
        <p:txBody>
          <a:bodyPr rIns="228600"/>
          <a:lstStyle/>
          <a:p>
            <a:pPr>
              <a:spcBef>
                <a:spcPct val="35000"/>
              </a:spcBef>
            </a:pPr>
            <a:r>
              <a:rPr lang="en-US" altLang="en-US"/>
              <a:t>Reduction in thyroid hormones (thyroxine)</a:t>
            </a:r>
          </a:p>
          <a:p>
            <a:pPr>
              <a:spcBef>
                <a:spcPct val="35000"/>
              </a:spcBef>
            </a:pPr>
            <a:r>
              <a:rPr lang="en-US" altLang="en-US"/>
              <a:t>Signs and symptoms:</a:t>
            </a:r>
          </a:p>
          <a:p>
            <a:pPr lvl="1">
              <a:spcBef>
                <a:spcPct val="35000"/>
              </a:spcBef>
            </a:pPr>
            <a:r>
              <a:rPr lang="en-US" altLang="en-US"/>
              <a:t>Slower heart rate</a:t>
            </a:r>
          </a:p>
          <a:p>
            <a:pPr lvl="1">
              <a:spcBef>
                <a:spcPct val="35000"/>
              </a:spcBef>
            </a:pPr>
            <a:r>
              <a:rPr lang="en-US" altLang="en-US"/>
              <a:t>Fatigue</a:t>
            </a:r>
          </a:p>
          <a:p>
            <a:pPr lvl="1">
              <a:spcBef>
                <a:spcPct val="35000"/>
              </a:spcBef>
            </a:pPr>
            <a:r>
              <a:rPr lang="en-US" altLang="en-US"/>
              <a:t>Drier skin and hair</a:t>
            </a:r>
          </a:p>
          <a:p>
            <a:pPr lvl="1">
              <a:spcBef>
                <a:spcPct val="35000"/>
              </a:spcBef>
            </a:pPr>
            <a:r>
              <a:rPr lang="en-US" altLang="en-US"/>
              <a:t>Cold intolerance</a:t>
            </a:r>
          </a:p>
          <a:p>
            <a:pPr lvl="1">
              <a:spcBef>
                <a:spcPct val="35000"/>
              </a:spcBef>
            </a:pPr>
            <a:r>
              <a:rPr lang="en-US" altLang="en-US"/>
              <a:t>Weight gain</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lnSpc>
                <a:spcPct val="85000"/>
              </a:lnSpc>
            </a:pPr>
            <a:r>
              <a:rPr lang="en-US" altLang="en-US"/>
              <a:t>Changes in the Endocrine System </a:t>
            </a:r>
            <a:r>
              <a:rPr lang="en-US" altLang="en-US" sz="2800" b="0"/>
              <a:t>(2 of 4)</a:t>
            </a:r>
          </a:p>
        </p:txBody>
      </p:sp>
      <p:sp>
        <p:nvSpPr>
          <p:cNvPr id="72707" name="Rectangle 3"/>
          <p:cNvSpPr>
            <a:spLocks noGrp="1" noChangeArrowheads="1"/>
          </p:cNvSpPr>
          <p:nvPr>
            <p:ph type="body" idx="1"/>
          </p:nvPr>
        </p:nvSpPr>
        <p:spPr/>
        <p:txBody>
          <a:bodyPr rIns="228600"/>
          <a:lstStyle/>
          <a:p>
            <a:pPr>
              <a:spcBef>
                <a:spcPct val="35000"/>
              </a:spcBef>
            </a:pPr>
            <a:r>
              <a:rPr lang="en-US" altLang="en-US"/>
              <a:t>Other endocrine changes include:</a:t>
            </a:r>
          </a:p>
          <a:p>
            <a:pPr lvl="1">
              <a:spcBef>
                <a:spcPct val="35000"/>
              </a:spcBef>
            </a:pPr>
            <a:r>
              <a:rPr lang="en-US" altLang="en-US"/>
              <a:t>An increase in the secretion of antidiuretic hormone, causing fluid imbalance</a:t>
            </a:r>
          </a:p>
          <a:p>
            <a:pPr lvl="1">
              <a:spcBef>
                <a:spcPct val="35000"/>
              </a:spcBef>
            </a:pPr>
            <a:r>
              <a:rPr lang="en-US" altLang="en-US"/>
              <a:t>Hyperglycemia</a:t>
            </a:r>
          </a:p>
          <a:p>
            <a:pPr lvl="1">
              <a:spcBef>
                <a:spcPct val="35000"/>
              </a:spcBef>
            </a:pPr>
            <a:r>
              <a:rPr lang="en-US" altLang="en-US"/>
              <a:t>Increases in the levels of norepinephrine, possibly having a harmful effect on the cardiovascular system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nSpc>
                <a:spcPct val="85000"/>
              </a:lnSpc>
            </a:pPr>
            <a:r>
              <a:rPr lang="en-US" altLang="en-US"/>
              <a:t>National EMS Education Standard Competencies </a:t>
            </a:r>
            <a:r>
              <a:rPr lang="en-US" altLang="en-US" sz="2800" b="0"/>
              <a:t>(6 of 7)</a:t>
            </a:r>
          </a:p>
        </p:txBody>
      </p:sp>
      <p:sp>
        <p:nvSpPr>
          <p:cNvPr id="9219" name="Rectangle 3"/>
          <p:cNvSpPr>
            <a:spLocks noGrp="1" noChangeArrowheads="1"/>
          </p:cNvSpPr>
          <p:nvPr>
            <p:ph type="body" idx="1"/>
          </p:nvPr>
        </p:nvSpPr>
        <p:spPr/>
        <p:txBody>
          <a:bodyPr rIns="228600"/>
          <a:lstStyle/>
          <a:p>
            <a:pPr marL="0" indent="0">
              <a:buFontTx/>
              <a:buNone/>
            </a:pPr>
            <a:r>
              <a:rPr lang="en-US" altLang="en-US" b="1"/>
              <a:t>Trauma</a:t>
            </a:r>
          </a:p>
          <a:p>
            <a:pPr marL="0" indent="0">
              <a:spcBef>
                <a:spcPct val="35000"/>
              </a:spcBef>
              <a:buFontTx/>
              <a:buNone/>
            </a:pPr>
            <a:r>
              <a:rPr lang="en-US" altLang="en-US"/>
              <a:t>Applies fundamental knowledge to provide basic emergency care and transportation based on assessment findings for an acutely injured patient.</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a:lnSpc>
                <a:spcPct val="85000"/>
              </a:lnSpc>
            </a:pPr>
            <a:r>
              <a:rPr lang="en-US" altLang="en-US"/>
              <a:t>Changes in the Endocrine System </a:t>
            </a:r>
            <a:r>
              <a:rPr lang="en-US" altLang="en-US" sz="2800" b="0"/>
              <a:t>(3 of 4)</a:t>
            </a:r>
          </a:p>
        </p:txBody>
      </p:sp>
      <p:sp>
        <p:nvSpPr>
          <p:cNvPr id="73731" name="Rectangle 3"/>
          <p:cNvSpPr>
            <a:spLocks noGrp="1" noChangeArrowheads="1"/>
          </p:cNvSpPr>
          <p:nvPr>
            <p:ph type="body" idx="1"/>
          </p:nvPr>
        </p:nvSpPr>
        <p:spPr/>
        <p:txBody>
          <a:bodyPr rIns="228600"/>
          <a:lstStyle/>
          <a:p>
            <a:pPr>
              <a:spcBef>
                <a:spcPct val="35000"/>
              </a:spcBef>
            </a:pPr>
            <a:r>
              <a:rPr lang="en-US" altLang="en-US"/>
              <a:t>Hyperosmolar hyperglycemic nonketotic syndrome (HHNS) is a type 2 diabetic complication in older people.</a:t>
            </a:r>
          </a:p>
          <a:p>
            <a:pPr>
              <a:spcBef>
                <a:spcPct val="35000"/>
              </a:spcBef>
            </a:pPr>
            <a:r>
              <a:rPr lang="en-US" altLang="en-US"/>
              <a:t>On assessment, you may see:</a:t>
            </a:r>
          </a:p>
          <a:p>
            <a:pPr lvl="1">
              <a:spcBef>
                <a:spcPct val="35000"/>
              </a:spcBef>
            </a:pPr>
            <a:r>
              <a:rPr lang="en-US" altLang="en-US"/>
              <a:t>Warm, flushed skin</a:t>
            </a:r>
          </a:p>
          <a:p>
            <a:pPr lvl="1">
              <a:spcBef>
                <a:spcPct val="35000"/>
              </a:spcBef>
            </a:pPr>
            <a:r>
              <a:rPr lang="en-US" altLang="en-US"/>
              <a:t>Poor skin turgor</a:t>
            </a:r>
          </a:p>
          <a:p>
            <a:pPr lvl="1">
              <a:spcBef>
                <a:spcPct val="35000"/>
              </a:spcBef>
            </a:pPr>
            <a:r>
              <a:rPr lang="en-US" altLang="en-US"/>
              <a:t>Pale, dry, oral mucosa</a:t>
            </a:r>
          </a:p>
          <a:p>
            <a:pPr lvl="1">
              <a:spcBef>
                <a:spcPct val="35000"/>
              </a:spcBef>
            </a:pPr>
            <a:r>
              <a:rPr lang="en-US" altLang="en-US"/>
              <a:t>Furrowed tongue</a:t>
            </a:r>
          </a:p>
          <a:p>
            <a:pPr lvl="1">
              <a:spcBef>
                <a:spcPct val="35000"/>
              </a:spcBef>
            </a:pPr>
            <a:r>
              <a:rPr lang="en-US" altLang="en-US"/>
              <a:t>Signs of shock</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a:lnSpc>
                <a:spcPct val="85000"/>
              </a:lnSpc>
            </a:pPr>
            <a:r>
              <a:rPr lang="en-US" altLang="en-US"/>
              <a:t>Changes in the Endocrine System </a:t>
            </a:r>
            <a:r>
              <a:rPr lang="en-US" altLang="en-US" sz="2800" b="0"/>
              <a:t>(4 of 4)</a:t>
            </a:r>
          </a:p>
        </p:txBody>
      </p:sp>
      <p:sp>
        <p:nvSpPr>
          <p:cNvPr id="74755" name="Rectangle 3"/>
          <p:cNvSpPr>
            <a:spLocks noGrp="1" noChangeArrowheads="1"/>
          </p:cNvSpPr>
          <p:nvPr>
            <p:ph type="body" idx="1"/>
          </p:nvPr>
        </p:nvSpPr>
        <p:spPr/>
        <p:txBody>
          <a:bodyPr rIns="228600"/>
          <a:lstStyle/>
          <a:p>
            <a:pPr>
              <a:spcBef>
                <a:spcPct val="35000"/>
              </a:spcBef>
            </a:pPr>
            <a:r>
              <a:rPr lang="en-US" altLang="en-US"/>
              <a:t>Assessment of the patient should include:</a:t>
            </a:r>
          </a:p>
          <a:p>
            <a:pPr lvl="1">
              <a:spcBef>
                <a:spcPct val="35000"/>
              </a:spcBef>
            </a:pPr>
            <a:r>
              <a:rPr lang="en-US" altLang="en-US"/>
              <a:t>Obtaining blood pressure</a:t>
            </a:r>
          </a:p>
          <a:p>
            <a:pPr lvl="1">
              <a:spcBef>
                <a:spcPct val="35000"/>
              </a:spcBef>
            </a:pPr>
            <a:r>
              <a:rPr lang="en-US" altLang="en-US"/>
              <a:t>Distal pulses</a:t>
            </a:r>
          </a:p>
          <a:p>
            <a:pPr lvl="1">
              <a:spcBef>
                <a:spcPct val="35000"/>
              </a:spcBef>
            </a:pPr>
            <a:r>
              <a:rPr lang="en-US" altLang="en-US"/>
              <a:t>Auscultation of breath sounds </a:t>
            </a:r>
          </a:p>
          <a:p>
            <a:pPr lvl="1">
              <a:spcBef>
                <a:spcPct val="35000"/>
              </a:spcBef>
            </a:pPr>
            <a:r>
              <a:rPr lang="en-US" altLang="en-US"/>
              <a:t>Temperature</a:t>
            </a:r>
          </a:p>
          <a:p>
            <a:pPr lvl="1">
              <a:spcBef>
                <a:spcPct val="35000"/>
              </a:spcBef>
            </a:pPr>
            <a:r>
              <a:rPr lang="en-US" altLang="en-US"/>
              <a:t>Assessment of blood glucose level (if permitted by local protocol) </a:t>
            </a:r>
          </a:p>
          <a:p>
            <a:pPr lvl="1">
              <a:spcBef>
                <a:spcPct val="35000"/>
              </a:spcBef>
            </a:pPr>
            <a:endParaRPr lang="en-US" alt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pPr>
              <a:lnSpc>
                <a:spcPct val="85000"/>
              </a:lnSpc>
            </a:pPr>
            <a:r>
              <a:rPr lang="en-US" altLang="en-US"/>
              <a:t>Changes in the Immune System</a:t>
            </a:r>
          </a:p>
        </p:txBody>
      </p:sp>
      <p:sp>
        <p:nvSpPr>
          <p:cNvPr id="75779" name="Content Placeholder 2"/>
          <p:cNvSpPr>
            <a:spLocks noGrp="1"/>
          </p:cNvSpPr>
          <p:nvPr>
            <p:ph type="body" idx="1"/>
          </p:nvPr>
        </p:nvSpPr>
        <p:spPr/>
        <p:txBody>
          <a:bodyPr rIns="228600"/>
          <a:lstStyle/>
          <a:p>
            <a:pPr>
              <a:spcBef>
                <a:spcPct val="35000"/>
              </a:spcBef>
            </a:pPr>
            <a:r>
              <a:rPr lang="en-US" altLang="en-US"/>
              <a:t>Infections are commonly seen in older people because of their increased risk.</a:t>
            </a:r>
          </a:p>
          <a:p>
            <a:pPr lvl="1">
              <a:spcBef>
                <a:spcPct val="35000"/>
              </a:spcBef>
            </a:pPr>
            <a:r>
              <a:rPr lang="en-US" altLang="en-US"/>
              <a:t>Less able to fight infections</a:t>
            </a:r>
          </a:p>
          <a:p>
            <a:pPr lvl="1">
              <a:spcBef>
                <a:spcPct val="35000"/>
              </a:spcBef>
            </a:pPr>
            <a:r>
              <a:rPr lang="en-US" altLang="en-US"/>
              <a:t>Anorexia, fatigue, weight loss, falls, or changes in mental status may be the primary symptoms.</a:t>
            </a:r>
          </a:p>
          <a:p>
            <a:pPr lvl="1">
              <a:spcBef>
                <a:spcPct val="35000"/>
              </a:spcBef>
            </a:pPr>
            <a:r>
              <a:rPr lang="en-US" altLang="en-US"/>
              <a:t>Pneumonia and UTIs are common in patients who are bedridden.</a:t>
            </a:r>
          </a:p>
          <a:p>
            <a:pPr lvl="1">
              <a:spcBef>
                <a:spcPct val="35000"/>
              </a:spcBef>
            </a:pPr>
            <a:r>
              <a:rPr lang="en-US" altLang="en-US"/>
              <a:t>Signs and symptoms may be decreased because of loss of sensation, lack of awareness, or fear of being hospitalized.</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pPr>
              <a:lnSpc>
                <a:spcPct val="85000"/>
              </a:lnSpc>
            </a:pPr>
            <a:r>
              <a:rPr lang="en-US" altLang="en-US"/>
              <a:t>Changes in the Musculoskeletal System </a:t>
            </a:r>
            <a:r>
              <a:rPr lang="en-US" altLang="en-US" sz="2800" b="0"/>
              <a:t>(1 of 4)</a:t>
            </a:r>
          </a:p>
        </p:txBody>
      </p:sp>
      <p:sp>
        <p:nvSpPr>
          <p:cNvPr id="76803" name="Content Placeholder 2"/>
          <p:cNvSpPr>
            <a:spLocks noGrp="1"/>
          </p:cNvSpPr>
          <p:nvPr>
            <p:ph type="body" idx="1"/>
          </p:nvPr>
        </p:nvSpPr>
        <p:spPr/>
        <p:txBody>
          <a:bodyPr rIns="228600"/>
          <a:lstStyle/>
          <a:p>
            <a:pPr>
              <a:spcBef>
                <a:spcPct val="35000"/>
              </a:spcBef>
            </a:pPr>
            <a:r>
              <a:rPr lang="en-US" altLang="en-US"/>
              <a:t>Decrease in bone mass</a:t>
            </a:r>
          </a:p>
          <a:p>
            <a:pPr lvl="1">
              <a:spcBef>
                <a:spcPct val="35000"/>
              </a:spcBef>
            </a:pPr>
            <a:r>
              <a:rPr lang="en-US" altLang="en-US"/>
              <a:t>Especially in postmenopausal women</a:t>
            </a:r>
          </a:p>
          <a:p>
            <a:pPr lvl="1">
              <a:spcBef>
                <a:spcPct val="35000"/>
              </a:spcBef>
            </a:pPr>
            <a:r>
              <a:rPr lang="en-US" altLang="en-US"/>
              <a:t>Bones become more brittle and tend to break more easily.</a:t>
            </a:r>
          </a:p>
          <a:p>
            <a:pPr>
              <a:spcBef>
                <a:spcPct val="35000"/>
              </a:spcBef>
            </a:pPr>
            <a:r>
              <a:rPr lang="en-US" altLang="en-US"/>
              <a:t>Joints lose their flexibility.</a:t>
            </a:r>
          </a:p>
          <a:p>
            <a:pPr>
              <a:spcBef>
                <a:spcPct val="35000"/>
              </a:spcBef>
            </a:pPr>
            <a:r>
              <a:rPr lang="en-US" altLang="en-US"/>
              <a:t>A decrease in the amount of muscle mass often results in less strength.</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a:lnSpc>
                <a:spcPct val="85000"/>
              </a:lnSpc>
            </a:pPr>
            <a:r>
              <a:rPr lang="en-US" altLang="en-US"/>
              <a:t>Changes in the Musculoskeletal System </a:t>
            </a:r>
            <a:r>
              <a:rPr lang="en-US" altLang="en-US" sz="2800" b="0"/>
              <a:t>(2 of 4)</a:t>
            </a:r>
          </a:p>
        </p:txBody>
      </p:sp>
      <p:sp>
        <p:nvSpPr>
          <p:cNvPr id="77827" name="Rectangle 3"/>
          <p:cNvSpPr>
            <a:spLocks noGrp="1" noChangeArrowheads="1"/>
          </p:cNvSpPr>
          <p:nvPr>
            <p:ph type="body" idx="1"/>
          </p:nvPr>
        </p:nvSpPr>
        <p:spPr/>
        <p:txBody>
          <a:bodyPr rIns="228600"/>
          <a:lstStyle/>
          <a:p>
            <a:pPr>
              <a:spcBef>
                <a:spcPct val="35000"/>
              </a:spcBef>
            </a:pPr>
            <a:r>
              <a:rPr lang="en-US" altLang="en-US"/>
              <a:t>Changes in physical abilities can affect older adults</a:t>
            </a:r>
            <a:r>
              <a:rPr lang="ja-JP" altLang="en-US"/>
              <a:t>’</a:t>
            </a:r>
            <a:r>
              <a:rPr lang="en-US" altLang="ja-JP"/>
              <a:t> confidence in mobility.</a:t>
            </a:r>
          </a:p>
          <a:p>
            <a:pPr lvl="1">
              <a:spcBef>
                <a:spcPct val="35000"/>
              </a:spcBef>
            </a:pPr>
            <a:r>
              <a:rPr lang="en-US" altLang="en-US"/>
              <a:t>Muscle fibers become smaller and fewer.</a:t>
            </a:r>
          </a:p>
          <a:p>
            <a:pPr lvl="1">
              <a:spcBef>
                <a:spcPct val="35000"/>
              </a:spcBef>
            </a:pPr>
            <a:r>
              <a:rPr lang="en-US" altLang="en-US"/>
              <a:t>Motor neurons decrease in number.</a:t>
            </a:r>
          </a:p>
          <a:p>
            <a:pPr lvl="1">
              <a:spcBef>
                <a:spcPct val="35000"/>
              </a:spcBef>
            </a:pPr>
            <a:r>
              <a:rPr lang="en-US" altLang="en-US"/>
              <a:t>Strength declines.</a:t>
            </a:r>
          </a:p>
          <a:p>
            <a:pPr lvl="1">
              <a:spcBef>
                <a:spcPct val="35000"/>
              </a:spcBef>
            </a:pPr>
            <a:r>
              <a:rPr lang="en-US" altLang="en-US"/>
              <a:t>Ligaments and cartilage of the joints lose their elasticity.</a:t>
            </a:r>
          </a:p>
          <a:p>
            <a:pPr lvl="1">
              <a:spcBef>
                <a:spcPct val="35000"/>
              </a:spcBef>
            </a:pPr>
            <a:r>
              <a:rPr lang="en-US" altLang="en-US"/>
              <a:t>Cartilage goes through degenerative change.</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026"/>
          <p:cNvSpPr>
            <a:spLocks noGrp="1" noChangeArrowheads="1"/>
          </p:cNvSpPr>
          <p:nvPr>
            <p:ph type="title"/>
          </p:nvPr>
        </p:nvSpPr>
        <p:spPr/>
        <p:txBody>
          <a:bodyPr/>
          <a:lstStyle/>
          <a:p>
            <a:pPr>
              <a:lnSpc>
                <a:spcPct val="85000"/>
              </a:lnSpc>
            </a:pPr>
            <a:r>
              <a:rPr lang="en-US" altLang="en-US"/>
              <a:t>Changes in the Musculoskeletal System </a:t>
            </a:r>
            <a:r>
              <a:rPr lang="en-US" altLang="en-US" sz="2800" b="0"/>
              <a:t>(3 of 4)</a:t>
            </a:r>
          </a:p>
        </p:txBody>
      </p:sp>
      <p:sp>
        <p:nvSpPr>
          <p:cNvPr id="78851" name="Rectangle 1027"/>
          <p:cNvSpPr>
            <a:spLocks noGrp="1" noChangeArrowheads="1"/>
          </p:cNvSpPr>
          <p:nvPr>
            <p:ph type="body" idx="1"/>
          </p:nvPr>
        </p:nvSpPr>
        <p:spPr/>
        <p:txBody>
          <a:bodyPr rIns="228600"/>
          <a:lstStyle/>
          <a:p>
            <a:pPr>
              <a:spcBef>
                <a:spcPct val="35000"/>
              </a:spcBef>
            </a:pPr>
            <a:r>
              <a:rPr lang="en-US" altLang="en-US"/>
              <a:t>Osteoporosis is characterized by a decrease in bone mass </a:t>
            </a:r>
          </a:p>
          <a:p>
            <a:pPr lvl="1">
              <a:spcBef>
                <a:spcPct val="35000"/>
              </a:spcBef>
            </a:pPr>
            <a:r>
              <a:rPr lang="en-US" altLang="en-US"/>
              <a:t>Reduction in bone strength and greater susceptibility to fracture</a:t>
            </a:r>
          </a:p>
          <a:p>
            <a:pPr>
              <a:spcBef>
                <a:spcPct val="35000"/>
              </a:spcBef>
            </a:pPr>
            <a:r>
              <a:rPr lang="en-US" altLang="en-US"/>
              <a:t>Extent of bone loss depends on:</a:t>
            </a:r>
          </a:p>
          <a:p>
            <a:pPr lvl="1">
              <a:spcBef>
                <a:spcPct val="35000"/>
              </a:spcBef>
            </a:pPr>
            <a:r>
              <a:rPr lang="en-US" altLang="en-US"/>
              <a:t>Genetics, body weight</a:t>
            </a:r>
          </a:p>
          <a:p>
            <a:pPr lvl="1">
              <a:spcBef>
                <a:spcPct val="35000"/>
              </a:spcBef>
            </a:pPr>
            <a:r>
              <a:rPr lang="en-US" altLang="en-US"/>
              <a:t>Smoking, alcohol consumption</a:t>
            </a:r>
          </a:p>
          <a:p>
            <a:pPr lvl="1">
              <a:spcBef>
                <a:spcPct val="35000"/>
              </a:spcBef>
            </a:pPr>
            <a:r>
              <a:rPr lang="en-US" altLang="en-US"/>
              <a:t>Level of activity, diet</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a:lnSpc>
                <a:spcPct val="85000"/>
              </a:lnSpc>
            </a:pPr>
            <a:r>
              <a:rPr lang="en-US" altLang="en-US"/>
              <a:t>Changes in the Musculoskeletal System </a:t>
            </a:r>
            <a:r>
              <a:rPr lang="en-US" altLang="en-US" sz="2800" b="0"/>
              <a:t>(4 of 4)</a:t>
            </a:r>
          </a:p>
        </p:txBody>
      </p:sp>
      <p:sp>
        <p:nvSpPr>
          <p:cNvPr id="79875" name="Rectangle 3"/>
          <p:cNvSpPr>
            <a:spLocks noGrp="1" noChangeArrowheads="1"/>
          </p:cNvSpPr>
          <p:nvPr>
            <p:ph type="body" idx="1"/>
          </p:nvPr>
        </p:nvSpPr>
        <p:spPr/>
        <p:txBody>
          <a:bodyPr rIns="228600"/>
          <a:lstStyle/>
          <a:p>
            <a:pPr>
              <a:spcBef>
                <a:spcPct val="35000"/>
              </a:spcBef>
            </a:pPr>
            <a:r>
              <a:rPr lang="en-US" altLang="en-US"/>
              <a:t>Osteoarthritis is a progressive disease of the joints that destroys cartilage, promotes the formation of bone spurs, and leads to joint stiffness.</a:t>
            </a:r>
          </a:p>
          <a:p>
            <a:pPr lvl="1">
              <a:spcBef>
                <a:spcPct val="35000"/>
              </a:spcBef>
            </a:pPr>
            <a:r>
              <a:rPr lang="en-US" altLang="en-US"/>
              <a:t>Results from wear and tear</a:t>
            </a:r>
          </a:p>
          <a:p>
            <a:pPr lvl="1">
              <a:spcBef>
                <a:spcPct val="35000"/>
              </a:spcBef>
            </a:pPr>
            <a:r>
              <a:rPr lang="en-US" altLang="en-US"/>
              <a:t>Affects joints in the hands, knees, hips, and spine</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a:lnSpc>
                <a:spcPct val="85000"/>
              </a:lnSpc>
            </a:pPr>
            <a:r>
              <a:rPr lang="en-US" altLang="en-US"/>
              <a:t>Changes in Skin </a:t>
            </a:r>
            <a:r>
              <a:rPr lang="en-US" altLang="en-US" sz="2800" b="0"/>
              <a:t>(1 of 3)</a:t>
            </a:r>
          </a:p>
        </p:txBody>
      </p:sp>
      <p:sp>
        <p:nvSpPr>
          <p:cNvPr id="80899" name="Content Placeholder 2"/>
          <p:cNvSpPr>
            <a:spLocks noGrp="1"/>
          </p:cNvSpPr>
          <p:nvPr>
            <p:ph type="body" idx="1"/>
          </p:nvPr>
        </p:nvSpPr>
        <p:spPr/>
        <p:txBody>
          <a:bodyPr rIns="228600"/>
          <a:lstStyle/>
          <a:p>
            <a:pPr>
              <a:spcBef>
                <a:spcPct val="35000"/>
              </a:spcBef>
            </a:pPr>
            <a:r>
              <a:rPr lang="en-US" altLang="en-US"/>
              <a:t>Proteins that make the skin pliable decline with age. </a:t>
            </a:r>
          </a:p>
          <a:p>
            <a:pPr>
              <a:spcBef>
                <a:spcPct val="35000"/>
              </a:spcBef>
            </a:pPr>
            <a:r>
              <a:rPr lang="en-US" altLang="en-US"/>
              <a:t>Layer of fat under the skin becomes thinner</a:t>
            </a:r>
          </a:p>
          <a:p>
            <a:pPr>
              <a:spcBef>
                <a:spcPct val="35000"/>
              </a:spcBef>
            </a:pPr>
            <a:r>
              <a:rPr lang="en-US" altLang="en-US"/>
              <a:t>Bruising becomes more common.</a:t>
            </a:r>
          </a:p>
          <a:p>
            <a:pPr>
              <a:spcBef>
                <a:spcPct val="35000"/>
              </a:spcBef>
            </a:pPr>
            <a:r>
              <a:rPr lang="en-US" altLang="en-US"/>
              <a:t>Sweat glands do not respond as readily to heat.</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a:lnSpc>
                <a:spcPct val="85000"/>
              </a:lnSpc>
            </a:pPr>
            <a:r>
              <a:rPr lang="en-US" altLang="en-US"/>
              <a:t>Changes in Skin </a:t>
            </a:r>
            <a:r>
              <a:rPr lang="en-US" altLang="en-US" sz="2800" b="0"/>
              <a:t>(2 of 3)</a:t>
            </a:r>
          </a:p>
        </p:txBody>
      </p:sp>
      <p:sp>
        <p:nvSpPr>
          <p:cNvPr id="81923" name="Rectangle 3"/>
          <p:cNvSpPr>
            <a:spLocks noGrp="1" noChangeArrowheads="1"/>
          </p:cNvSpPr>
          <p:nvPr>
            <p:ph type="body" idx="1"/>
          </p:nvPr>
        </p:nvSpPr>
        <p:spPr/>
        <p:txBody>
          <a:bodyPr rIns="228600"/>
          <a:lstStyle/>
          <a:p>
            <a:pPr>
              <a:spcBef>
                <a:spcPct val="35000"/>
              </a:spcBef>
            </a:pPr>
            <a:r>
              <a:rPr lang="en-US" altLang="en-US"/>
              <a:t>Pressure ulcers become a problem.</a:t>
            </a:r>
          </a:p>
          <a:p>
            <a:pPr lvl="1">
              <a:spcBef>
                <a:spcPct val="35000"/>
              </a:spcBef>
            </a:pPr>
            <a:r>
              <a:rPr lang="en-US" altLang="en-US"/>
              <a:t>Sometimes referred to as bedsores or decubitis ulcers</a:t>
            </a:r>
          </a:p>
          <a:p>
            <a:pPr lvl="1">
              <a:spcBef>
                <a:spcPct val="35000"/>
              </a:spcBef>
            </a:pPr>
            <a:r>
              <a:rPr lang="en-US" altLang="en-US"/>
              <a:t>The pressure from the weight of the body cuts off the blood flow to the area of skin.</a:t>
            </a:r>
          </a:p>
          <a:p>
            <a:pPr lvl="1">
              <a:spcBef>
                <a:spcPct val="35000"/>
              </a:spcBef>
            </a:pPr>
            <a:r>
              <a:rPr lang="en-US" altLang="en-US"/>
              <a:t>With no blood flow, a sore develops.</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a:lnSpc>
                <a:spcPct val="85000"/>
              </a:lnSpc>
            </a:pPr>
            <a:r>
              <a:rPr lang="en-US" altLang="en-US"/>
              <a:t>Changes in Skin </a:t>
            </a:r>
            <a:r>
              <a:rPr lang="en-US" altLang="en-US" sz="2800" b="0"/>
              <a:t>(3 of 3)</a:t>
            </a:r>
          </a:p>
        </p:txBody>
      </p:sp>
      <p:sp>
        <p:nvSpPr>
          <p:cNvPr id="82947" name="Rectangle 3"/>
          <p:cNvSpPr>
            <a:spLocks noGrp="1" noChangeArrowheads="1"/>
          </p:cNvSpPr>
          <p:nvPr>
            <p:ph type="body" idx="1"/>
          </p:nvPr>
        </p:nvSpPr>
        <p:spPr/>
        <p:txBody>
          <a:bodyPr rIns="228600"/>
          <a:lstStyle/>
          <a:p>
            <a:pPr>
              <a:spcBef>
                <a:spcPct val="35000"/>
              </a:spcBef>
            </a:pPr>
            <a:r>
              <a:rPr lang="en-US" altLang="en-US"/>
              <a:t>Stages of ulcer development:</a:t>
            </a:r>
          </a:p>
          <a:p>
            <a:pPr lvl="1">
              <a:spcBef>
                <a:spcPct val="35000"/>
              </a:spcBef>
            </a:pPr>
            <a:r>
              <a:rPr lang="en-US" altLang="en-US"/>
              <a:t>Stage I: Nonblanching redness with damage under the skin</a:t>
            </a:r>
          </a:p>
          <a:p>
            <a:pPr lvl="1">
              <a:spcBef>
                <a:spcPct val="35000"/>
              </a:spcBef>
            </a:pPr>
            <a:r>
              <a:rPr lang="en-US" altLang="en-US"/>
              <a:t>Stage II: Blister or ulcer that can affect the dermis and epidermis</a:t>
            </a:r>
          </a:p>
          <a:p>
            <a:pPr lvl="1">
              <a:spcBef>
                <a:spcPct val="35000"/>
              </a:spcBef>
            </a:pPr>
            <a:r>
              <a:rPr lang="en-US" altLang="en-US"/>
              <a:t>Stage III: Invasion of the fat layer through to the fascia</a:t>
            </a:r>
          </a:p>
          <a:p>
            <a:pPr lvl="1">
              <a:spcBef>
                <a:spcPct val="35000"/>
              </a:spcBef>
            </a:pPr>
            <a:r>
              <a:rPr lang="en-US" altLang="en-US"/>
              <a:t>Stage IV: Invasion to muscle or bone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(7 of 7)</a:t>
            </a:r>
          </a:p>
        </p:txBody>
      </p:sp>
      <p:sp>
        <p:nvSpPr>
          <p:cNvPr id="10243" name="Rectangle 3"/>
          <p:cNvSpPr>
            <a:spLocks noGrp="1" noChangeArrowheads="1"/>
          </p:cNvSpPr>
          <p:nvPr>
            <p:ph type="body" idx="1"/>
          </p:nvPr>
        </p:nvSpPr>
        <p:spPr/>
        <p:txBody>
          <a:bodyPr rIns="228600"/>
          <a:lstStyle/>
          <a:p>
            <a:pPr eaLnBrk="1" hangingPunct="1">
              <a:spcBef>
                <a:spcPct val="35000"/>
              </a:spcBef>
              <a:buFontTx/>
              <a:buNone/>
            </a:pPr>
            <a:r>
              <a:rPr lang="en-US" altLang="en-US" b="1"/>
              <a:t>Special Considerations in Trauma</a:t>
            </a:r>
          </a:p>
          <a:p>
            <a:pPr eaLnBrk="1" hangingPunct="1">
              <a:spcBef>
                <a:spcPct val="35000"/>
              </a:spcBef>
            </a:pPr>
            <a:r>
              <a:rPr lang="en-US" altLang="en-US"/>
              <a:t>Recognition and management of trauma in the</a:t>
            </a:r>
          </a:p>
          <a:p>
            <a:pPr lvl="1" eaLnBrk="1" hangingPunct="1">
              <a:spcBef>
                <a:spcPct val="35000"/>
              </a:spcBef>
            </a:pPr>
            <a:r>
              <a:rPr lang="en-US" altLang="en-US"/>
              <a:t>Geriatric patient</a:t>
            </a:r>
          </a:p>
          <a:p>
            <a:pPr eaLnBrk="1" hangingPunct="1">
              <a:spcBef>
                <a:spcPct val="35000"/>
              </a:spcBef>
            </a:pPr>
            <a:r>
              <a:rPr lang="en-US" altLang="en-US"/>
              <a:t>Pathophysiology, assessment, and management of trauma in the</a:t>
            </a:r>
          </a:p>
          <a:p>
            <a:pPr lvl="1" eaLnBrk="1" hangingPunct="1">
              <a:spcBef>
                <a:spcPct val="35000"/>
              </a:spcBef>
            </a:pPr>
            <a:r>
              <a:rPr lang="en-US" altLang="en-US"/>
              <a:t>Geriatric patient</a:t>
            </a:r>
          </a:p>
          <a:p>
            <a:pPr lvl="1" eaLnBrk="1" hangingPunct="1">
              <a:lnSpc>
                <a:spcPct val="90000"/>
              </a:lnSpc>
              <a:buFontTx/>
              <a:buNone/>
            </a:pPr>
            <a:endParaRPr lang="en-US" alt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a:lnSpc>
                <a:spcPct val="85000"/>
              </a:lnSpc>
            </a:pPr>
            <a:r>
              <a:rPr lang="en-US" altLang="en-US"/>
              <a:t>Toxicology </a:t>
            </a:r>
            <a:r>
              <a:rPr lang="en-US" altLang="en-US" sz="2800" b="0"/>
              <a:t>(1 of 3)</a:t>
            </a:r>
          </a:p>
        </p:txBody>
      </p:sp>
      <p:sp>
        <p:nvSpPr>
          <p:cNvPr id="83971" name="Content Placeholder 2"/>
          <p:cNvSpPr>
            <a:spLocks noGrp="1"/>
          </p:cNvSpPr>
          <p:nvPr>
            <p:ph type="body" idx="1"/>
          </p:nvPr>
        </p:nvSpPr>
        <p:spPr/>
        <p:txBody>
          <a:bodyPr rIns="228600"/>
          <a:lstStyle/>
          <a:p>
            <a:pPr>
              <a:spcBef>
                <a:spcPct val="35000"/>
              </a:spcBef>
            </a:pPr>
            <a:r>
              <a:rPr lang="en-US" altLang="en-US"/>
              <a:t>Older people are more susceptible to toxicity because of:</a:t>
            </a:r>
          </a:p>
          <a:p>
            <a:pPr lvl="1">
              <a:spcBef>
                <a:spcPct val="35000"/>
              </a:spcBef>
            </a:pPr>
            <a:r>
              <a:rPr lang="en-US" altLang="en-US"/>
              <a:t>Decreased kidney function</a:t>
            </a:r>
          </a:p>
          <a:p>
            <a:pPr lvl="1">
              <a:spcBef>
                <a:spcPct val="35000"/>
              </a:spcBef>
            </a:pPr>
            <a:r>
              <a:rPr lang="en-US" altLang="en-US"/>
              <a:t>Altered gastrointestinal absorption</a:t>
            </a:r>
          </a:p>
          <a:p>
            <a:pPr lvl="1">
              <a:spcBef>
                <a:spcPct val="35000"/>
              </a:spcBef>
            </a:pPr>
            <a:r>
              <a:rPr lang="en-US" altLang="en-US"/>
              <a:t>Decreased vascular flow in liver</a:t>
            </a:r>
          </a:p>
          <a:p>
            <a:pPr>
              <a:spcBef>
                <a:spcPct val="35000"/>
              </a:spcBef>
            </a:pPr>
            <a:r>
              <a:rPr lang="en-US" altLang="en-US"/>
              <a:t>Kidneys undergo many changes with age.</a:t>
            </a:r>
          </a:p>
          <a:p>
            <a:pPr lvl="1">
              <a:spcBef>
                <a:spcPct val="35000"/>
              </a:spcBef>
            </a:pPr>
            <a:r>
              <a:rPr lang="en-US" altLang="en-US">
                <a:ea typeface="MS PGothic" charset="-128"/>
                <a:cs typeface="Times New Roman" charset="0"/>
              </a:rPr>
              <a:t>Decreased liver function makes it harder for the liver to detoxify the blood and eliminate medications and alcohol.</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a:lnSpc>
                <a:spcPct val="85000"/>
              </a:lnSpc>
            </a:pPr>
            <a:r>
              <a:rPr lang="en-US" altLang="en-US"/>
              <a:t>Toxicology </a:t>
            </a:r>
            <a:r>
              <a:rPr lang="en-US" altLang="en-US" sz="2800" b="0"/>
              <a:t>(2 of 3)</a:t>
            </a:r>
          </a:p>
        </p:txBody>
      </p:sp>
      <p:sp>
        <p:nvSpPr>
          <p:cNvPr id="84995" name="Content Placeholder 2"/>
          <p:cNvSpPr>
            <a:spLocks noGrp="1"/>
          </p:cNvSpPr>
          <p:nvPr>
            <p:ph type="body" idx="1"/>
          </p:nvPr>
        </p:nvSpPr>
        <p:spPr>
          <a:xfrm>
            <a:off x="4572000" y="1447800"/>
            <a:ext cx="4267200" cy="4800600"/>
          </a:xfrm>
        </p:spPr>
        <p:txBody>
          <a:bodyPr rIns="228600"/>
          <a:lstStyle/>
          <a:p>
            <a:pPr>
              <a:spcBef>
                <a:spcPct val="35000"/>
              </a:spcBef>
            </a:pPr>
            <a:r>
              <a:rPr lang="en-US" altLang="en-US"/>
              <a:t>Typical OTC medications can have negative effects when mixed with each other or with herbal substances, alcohol, and prescription medications</a:t>
            </a:r>
          </a:p>
        </p:txBody>
      </p:sp>
      <p:sp>
        <p:nvSpPr>
          <p:cNvPr id="5" name="Rectangle 4"/>
          <p:cNvSpPr/>
          <p:nvPr/>
        </p:nvSpPr>
        <p:spPr>
          <a:xfrm>
            <a:off x="1719263" y="4584700"/>
            <a:ext cx="2771775" cy="230188"/>
          </a:xfrm>
          <a:prstGeom prst="rect">
            <a:avLst/>
          </a:prstGeom>
        </p:spPr>
        <p:txBody>
          <a:bodyPr wrap="none">
            <a:spAutoFit/>
          </a:bodyPr>
          <a:lstStyle/>
          <a:p>
            <a:pPr>
              <a:defRPr/>
            </a:pPr>
            <a:r>
              <a:rPr lang="en-IN" sz="900" dirty="0">
                <a:solidFill>
                  <a:schemeClr val="bg1"/>
                </a:solidFill>
                <a:latin typeface="+mj-lt"/>
              </a:rPr>
              <a:t>© Jones &amp; Bartlett Learning. Courtesy of MIEMSS.</a:t>
            </a:r>
          </a:p>
        </p:txBody>
      </p:sp>
      <p:pic>
        <p:nvPicPr>
          <p:cNvPr id="84997" name="Picture 5" descr="\\172.16.33.26\Art\OUTPUT\JB LEARNING\EMT_11E_ITK_PPT WORK\Ch35\9781284080179_CH35_CP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0900" y="2324100"/>
            <a:ext cx="355917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a:lnSpc>
                <a:spcPct val="85000"/>
              </a:lnSpc>
            </a:pPr>
            <a:r>
              <a:rPr lang="en-US" altLang="en-US"/>
              <a:t>Toxicology </a:t>
            </a:r>
            <a:r>
              <a:rPr lang="en-US" altLang="en-US" sz="2800" b="0"/>
              <a:t>(3 of 3)</a:t>
            </a:r>
          </a:p>
        </p:txBody>
      </p:sp>
      <p:sp>
        <p:nvSpPr>
          <p:cNvPr id="86019" name="Rectangle 3"/>
          <p:cNvSpPr>
            <a:spLocks noGrp="1" noChangeArrowheads="1"/>
          </p:cNvSpPr>
          <p:nvPr>
            <p:ph type="body" idx="1"/>
          </p:nvPr>
        </p:nvSpPr>
        <p:spPr/>
        <p:txBody>
          <a:bodyPr rIns="228600"/>
          <a:lstStyle/>
          <a:p>
            <a:pPr>
              <a:spcBef>
                <a:spcPct val="35000"/>
              </a:spcBef>
            </a:pPr>
            <a:r>
              <a:rPr lang="en-US" altLang="en-US"/>
              <a:t>Polypharmacy refers to the use of multiple prescription medications by one patient.</a:t>
            </a:r>
          </a:p>
          <a:p>
            <a:pPr lvl="1">
              <a:spcBef>
                <a:spcPct val="35000"/>
              </a:spcBef>
            </a:pPr>
            <a:r>
              <a:rPr lang="en-US" altLang="en-US"/>
              <a:t>Negative effects can include overdosing and negative medication interaction.</a:t>
            </a:r>
          </a:p>
          <a:p>
            <a:pPr lvl="1">
              <a:spcBef>
                <a:spcPct val="35000"/>
              </a:spcBef>
            </a:pPr>
            <a:r>
              <a:rPr lang="en-US" altLang="en-US"/>
              <a:t>Medication noncompliance occurs due to:</a:t>
            </a:r>
          </a:p>
          <a:p>
            <a:pPr lvl="2"/>
            <a:r>
              <a:rPr lang="en-US" altLang="en-US" sz="2400"/>
              <a:t>Financial challenges</a:t>
            </a:r>
          </a:p>
          <a:p>
            <a:pPr lvl="2"/>
            <a:r>
              <a:rPr lang="en-US" altLang="en-US" sz="2400"/>
              <a:t>Inability to open containers</a:t>
            </a:r>
          </a:p>
          <a:p>
            <a:pPr lvl="2"/>
            <a:r>
              <a:rPr lang="en-US" altLang="en-US" sz="2400"/>
              <a:t>Impaired cognitive, vision, and hearing ability</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a:lnSpc>
                <a:spcPct val="85000"/>
              </a:lnSpc>
            </a:pPr>
            <a:r>
              <a:rPr lang="en-US" altLang="en-US"/>
              <a:t>Depression </a:t>
            </a:r>
            <a:r>
              <a:rPr lang="en-US" altLang="en-US" sz="2800" b="0"/>
              <a:t>(1 of 2)</a:t>
            </a:r>
          </a:p>
        </p:txBody>
      </p:sp>
      <p:sp>
        <p:nvSpPr>
          <p:cNvPr id="87043" name="Rectangle 3"/>
          <p:cNvSpPr>
            <a:spLocks noGrp="1" noChangeArrowheads="1"/>
          </p:cNvSpPr>
          <p:nvPr>
            <p:ph type="body" idx="1"/>
          </p:nvPr>
        </p:nvSpPr>
        <p:spPr/>
        <p:txBody>
          <a:bodyPr rIns="228600"/>
          <a:lstStyle/>
          <a:p>
            <a:r>
              <a:rPr lang="en-US" altLang="en-US"/>
              <a:t>Depression is not part of normal aging, but a medical disease. </a:t>
            </a:r>
          </a:p>
          <a:p>
            <a:r>
              <a:rPr lang="en-US" altLang="en-US"/>
              <a:t>Treatable with medication and therapy</a:t>
            </a:r>
          </a:p>
          <a:p>
            <a:r>
              <a:rPr lang="en-US" altLang="en-US"/>
              <a:t>If depression goes unrecognized or untreated, it is associated with a higher suicide rate in the geriatric population. </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nSpc>
                <a:spcPct val="85000"/>
              </a:lnSpc>
            </a:pPr>
            <a:r>
              <a:rPr lang="en-US" altLang="en-US"/>
              <a:t>Depression </a:t>
            </a:r>
            <a:r>
              <a:rPr lang="en-US" altLang="en-US" sz="2800" b="0"/>
              <a:t>(2 of 2)</a:t>
            </a:r>
          </a:p>
        </p:txBody>
      </p:sp>
      <p:sp>
        <p:nvSpPr>
          <p:cNvPr id="88067" name="Rectangle 3"/>
          <p:cNvSpPr>
            <a:spLocks noGrp="1" noChangeArrowheads="1"/>
          </p:cNvSpPr>
          <p:nvPr>
            <p:ph type="body" idx="1"/>
          </p:nvPr>
        </p:nvSpPr>
        <p:spPr/>
        <p:txBody>
          <a:bodyPr rIns="228600"/>
          <a:lstStyle/>
          <a:p>
            <a:pPr>
              <a:spcBef>
                <a:spcPct val="35000"/>
              </a:spcBef>
            </a:pPr>
            <a:r>
              <a:rPr lang="en-US" altLang="en-US"/>
              <a:t>Risk factors include history of depression, chronic disease, and loss.</a:t>
            </a:r>
          </a:p>
          <a:p>
            <a:pPr>
              <a:spcBef>
                <a:spcPct val="35000"/>
              </a:spcBef>
            </a:pPr>
            <a:r>
              <a:rPr lang="en-US" altLang="en-US"/>
              <a:t>The following conditions contribute to the onset of significant depression:</a:t>
            </a:r>
          </a:p>
          <a:p>
            <a:pPr lvl="1">
              <a:spcBef>
                <a:spcPct val="35000"/>
              </a:spcBef>
            </a:pPr>
            <a:r>
              <a:rPr lang="en-US" altLang="en-US"/>
              <a:t>Substance abuse</a:t>
            </a:r>
          </a:p>
          <a:p>
            <a:pPr lvl="1">
              <a:spcBef>
                <a:spcPct val="35000"/>
              </a:spcBef>
            </a:pPr>
            <a:r>
              <a:rPr lang="en-US" altLang="en-US"/>
              <a:t>Isolation</a:t>
            </a:r>
          </a:p>
          <a:p>
            <a:pPr lvl="1">
              <a:spcBef>
                <a:spcPct val="35000"/>
              </a:spcBef>
            </a:pPr>
            <a:r>
              <a:rPr lang="en-US" altLang="en-US"/>
              <a:t>Prescription medication use</a:t>
            </a:r>
          </a:p>
          <a:p>
            <a:pPr lvl="1">
              <a:spcBef>
                <a:spcPct val="35000"/>
              </a:spcBef>
            </a:pPr>
            <a:r>
              <a:rPr lang="en-US" altLang="en-US"/>
              <a:t>Chronic medical condition</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a:lnSpc>
                <a:spcPct val="85000"/>
              </a:lnSpc>
            </a:pPr>
            <a:r>
              <a:rPr lang="en-US" altLang="en-US"/>
              <a:t>Suicide </a:t>
            </a:r>
            <a:r>
              <a:rPr lang="en-US" altLang="en-US" sz="2800" b="0"/>
              <a:t>(1 of 3)</a:t>
            </a:r>
          </a:p>
        </p:txBody>
      </p:sp>
      <p:sp>
        <p:nvSpPr>
          <p:cNvPr id="89091" name="Rectangle 3"/>
          <p:cNvSpPr>
            <a:spLocks noGrp="1" noChangeArrowheads="1"/>
          </p:cNvSpPr>
          <p:nvPr>
            <p:ph type="body" idx="1"/>
          </p:nvPr>
        </p:nvSpPr>
        <p:spPr/>
        <p:txBody>
          <a:bodyPr rIns="228600"/>
          <a:lstStyle/>
          <a:p>
            <a:pPr>
              <a:spcBef>
                <a:spcPct val="35000"/>
              </a:spcBef>
            </a:pPr>
            <a:r>
              <a:rPr lang="en-US" altLang="en-US"/>
              <a:t>Older men have the highest suicide rate of any age group in the United States.</a:t>
            </a:r>
          </a:p>
          <a:p>
            <a:pPr lvl="1">
              <a:spcBef>
                <a:spcPct val="35000"/>
              </a:spcBef>
            </a:pPr>
            <a:r>
              <a:rPr lang="en-US" altLang="en-US"/>
              <a:t>Older persons choose much more lethal means than younger victims.</a:t>
            </a:r>
          </a:p>
          <a:p>
            <a:pPr lvl="1">
              <a:spcBef>
                <a:spcPct val="35000"/>
              </a:spcBef>
            </a:pPr>
            <a:r>
              <a:rPr lang="en-US" altLang="en-US"/>
              <a:t>Generally have diminished recuperative capacity to survive an attempt</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1026"/>
          <p:cNvSpPr>
            <a:spLocks noGrp="1" noChangeArrowheads="1"/>
          </p:cNvSpPr>
          <p:nvPr>
            <p:ph type="title"/>
          </p:nvPr>
        </p:nvSpPr>
        <p:spPr/>
        <p:txBody>
          <a:bodyPr/>
          <a:lstStyle/>
          <a:p>
            <a:pPr>
              <a:lnSpc>
                <a:spcPct val="85000"/>
              </a:lnSpc>
            </a:pPr>
            <a:r>
              <a:rPr lang="en-US" altLang="en-US"/>
              <a:t>Suicide </a:t>
            </a:r>
            <a:r>
              <a:rPr lang="en-US" altLang="en-US" sz="2800" b="0"/>
              <a:t>(2 of 3)</a:t>
            </a:r>
          </a:p>
        </p:txBody>
      </p:sp>
      <p:sp>
        <p:nvSpPr>
          <p:cNvPr id="90115" name="Rectangle 1027"/>
          <p:cNvSpPr>
            <a:spLocks noGrp="1" noChangeArrowheads="1"/>
          </p:cNvSpPr>
          <p:nvPr>
            <p:ph type="body" idx="1"/>
          </p:nvPr>
        </p:nvSpPr>
        <p:spPr/>
        <p:txBody>
          <a:bodyPr rIns="228600"/>
          <a:lstStyle/>
          <a:p>
            <a:pPr>
              <a:spcBef>
                <a:spcPct val="35000"/>
              </a:spcBef>
            </a:pPr>
            <a:r>
              <a:rPr lang="en-US" altLang="en-US"/>
              <a:t>Common predisposing events and conditions include:</a:t>
            </a:r>
          </a:p>
          <a:p>
            <a:pPr lvl="1">
              <a:spcBef>
                <a:spcPct val="35000"/>
              </a:spcBef>
            </a:pPr>
            <a:r>
              <a:rPr lang="en-US" altLang="en-US"/>
              <a:t>Death of a loved one</a:t>
            </a:r>
          </a:p>
          <a:p>
            <a:pPr lvl="1">
              <a:spcBef>
                <a:spcPct val="35000"/>
              </a:spcBef>
            </a:pPr>
            <a:r>
              <a:rPr lang="en-US" altLang="en-US"/>
              <a:t>Physical illness</a:t>
            </a:r>
          </a:p>
          <a:p>
            <a:pPr lvl="1">
              <a:spcBef>
                <a:spcPct val="35000"/>
              </a:spcBef>
            </a:pPr>
            <a:r>
              <a:rPr lang="en-US" altLang="en-US"/>
              <a:t>Depression and hopelessness</a:t>
            </a:r>
          </a:p>
          <a:p>
            <a:pPr lvl="1">
              <a:spcBef>
                <a:spcPct val="35000"/>
              </a:spcBef>
            </a:pPr>
            <a:r>
              <a:rPr lang="en-US" altLang="en-US"/>
              <a:t>Alcohol abuse</a:t>
            </a:r>
          </a:p>
          <a:p>
            <a:pPr lvl="1">
              <a:spcBef>
                <a:spcPct val="35000"/>
              </a:spcBef>
            </a:pPr>
            <a:r>
              <a:rPr lang="en-US" altLang="en-US"/>
              <a:t>Alcohol dependence</a:t>
            </a:r>
          </a:p>
          <a:p>
            <a:pPr lvl="1">
              <a:spcBef>
                <a:spcPct val="35000"/>
              </a:spcBef>
            </a:pPr>
            <a:r>
              <a:rPr lang="en-US" altLang="en-US"/>
              <a:t>Loss of meaningful life roles</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026"/>
          <p:cNvSpPr>
            <a:spLocks noGrp="1" noChangeArrowheads="1"/>
          </p:cNvSpPr>
          <p:nvPr>
            <p:ph type="title"/>
          </p:nvPr>
        </p:nvSpPr>
        <p:spPr/>
        <p:txBody>
          <a:bodyPr/>
          <a:lstStyle/>
          <a:p>
            <a:pPr>
              <a:lnSpc>
                <a:spcPct val="85000"/>
              </a:lnSpc>
            </a:pPr>
            <a:r>
              <a:rPr lang="en-US" altLang="en-US"/>
              <a:t>Suicide </a:t>
            </a:r>
            <a:r>
              <a:rPr lang="en-US" altLang="en-US" sz="2800" b="0"/>
              <a:t>(3 of 3)</a:t>
            </a:r>
          </a:p>
        </p:txBody>
      </p:sp>
      <p:sp>
        <p:nvSpPr>
          <p:cNvPr id="91139" name="Rectangle 1027"/>
          <p:cNvSpPr>
            <a:spLocks noGrp="1" noChangeArrowheads="1"/>
          </p:cNvSpPr>
          <p:nvPr>
            <p:ph type="body" idx="1"/>
          </p:nvPr>
        </p:nvSpPr>
        <p:spPr/>
        <p:txBody>
          <a:bodyPr rIns="228600"/>
          <a:lstStyle/>
          <a:p>
            <a:r>
              <a:rPr lang="en-US" altLang="en-US"/>
              <a:t>When assessing the patient who is displaying signs of depression, it is appropriate to ask if he or she is considering suicide. </a:t>
            </a:r>
          </a:p>
          <a:p>
            <a:pPr lvl="1"/>
            <a:r>
              <a:rPr lang="en-US" altLang="en-US"/>
              <a:t>If the answer is “yes,” the next question should be, “Do you have a plan?” </a:t>
            </a:r>
          </a:p>
          <a:p>
            <a:pPr lvl="1"/>
            <a:r>
              <a:rPr lang="en-US" altLang="en-US"/>
              <a:t>Include this information in your report. </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pPr>
              <a:lnSpc>
                <a:spcPct val="85000"/>
              </a:lnSpc>
            </a:pPr>
            <a:r>
              <a:rPr lang="en-US" altLang="en-US"/>
              <a:t>The GEMS Diamond </a:t>
            </a:r>
            <a:r>
              <a:rPr lang="en-US" altLang="en-US" sz="2800" b="0"/>
              <a:t>(1 of 4)</a:t>
            </a:r>
          </a:p>
        </p:txBody>
      </p:sp>
      <p:sp>
        <p:nvSpPr>
          <p:cNvPr id="92163" name="Content Placeholder 2"/>
          <p:cNvSpPr>
            <a:spLocks noGrp="1"/>
          </p:cNvSpPr>
          <p:nvPr>
            <p:ph type="body" idx="1"/>
          </p:nvPr>
        </p:nvSpPr>
        <p:spPr/>
        <p:txBody>
          <a:bodyPr rIns="228600"/>
          <a:lstStyle/>
          <a:p>
            <a:pPr>
              <a:spcBef>
                <a:spcPct val="35000"/>
              </a:spcBef>
            </a:pPr>
            <a:r>
              <a:rPr lang="en-US" altLang="en-US"/>
              <a:t>Created to help you remember what is different about older patients</a:t>
            </a:r>
          </a:p>
          <a:p>
            <a:pPr lvl="1">
              <a:spcBef>
                <a:spcPct val="35000"/>
              </a:spcBef>
            </a:pPr>
            <a:r>
              <a:rPr lang="en-US" altLang="en-US"/>
              <a:t>Not intended to be a format for the approach to geriatric patients or replace the ABCs of care</a:t>
            </a:r>
          </a:p>
          <a:p>
            <a:pPr lvl="1">
              <a:spcBef>
                <a:spcPct val="35000"/>
              </a:spcBef>
            </a:pPr>
            <a:r>
              <a:rPr lang="en-US" altLang="en-US"/>
              <a:t>Serves as an acronym for the issues to be considered when assessing every older patient</a:t>
            </a:r>
            <a:endParaRPr lang="en-US" altLang="en-US" b="1"/>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1026"/>
          <p:cNvSpPr>
            <a:spLocks noGrp="1" noChangeArrowheads="1"/>
          </p:cNvSpPr>
          <p:nvPr>
            <p:ph type="title"/>
          </p:nvPr>
        </p:nvSpPr>
        <p:spPr/>
        <p:txBody>
          <a:bodyPr/>
          <a:lstStyle/>
          <a:p>
            <a:pPr>
              <a:lnSpc>
                <a:spcPct val="85000"/>
              </a:lnSpc>
            </a:pPr>
            <a:r>
              <a:rPr lang="en-US" altLang="en-US"/>
              <a:t>The GEMS Diamond </a:t>
            </a:r>
            <a:r>
              <a:rPr lang="en-US" altLang="en-US" sz="2800" b="0"/>
              <a:t>(2 of 4)</a:t>
            </a:r>
          </a:p>
        </p:txBody>
      </p:sp>
      <p:sp>
        <p:nvSpPr>
          <p:cNvPr id="93187" name="Rectangle 1027"/>
          <p:cNvSpPr>
            <a:spLocks noGrp="1" noChangeArrowheads="1"/>
          </p:cNvSpPr>
          <p:nvPr>
            <p:ph type="body" idx="1"/>
          </p:nvPr>
        </p:nvSpPr>
        <p:spPr/>
        <p:txBody>
          <a:bodyPr rIns="228600"/>
          <a:lstStyle/>
          <a:p>
            <a:pPr>
              <a:spcBef>
                <a:spcPct val="35000"/>
              </a:spcBef>
            </a:pPr>
            <a:r>
              <a:rPr lang="en-US" altLang="en-US" b="1"/>
              <a:t>G</a:t>
            </a:r>
            <a:r>
              <a:rPr lang="en-US" altLang="en-US"/>
              <a:t>eriatric patient</a:t>
            </a:r>
          </a:p>
          <a:p>
            <a:pPr lvl="1">
              <a:spcBef>
                <a:spcPct val="35000"/>
              </a:spcBef>
            </a:pPr>
            <a:r>
              <a:rPr lang="en-US" altLang="en-US"/>
              <a:t>Older patients may present atypically.</a:t>
            </a:r>
          </a:p>
          <a:p>
            <a:pPr lvl="1">
              <a:spcBef>
                <a:spcPct val="35000"/>
              </a:spcBef>
            </a:pPr>
            <a:r>
              <a:rPr lang="en-US" altLang="en-US"/>
              <a:t>Be familiar with the normal changes of aging.</a:t>
            </a:r>
          </a:p>
          <a:p>
            <a:pPr>
              <a:spcBef>
                <a:spcPct val="35000"/>
              </a:spcBef>
            </a:pPr>
            <a:r>
              <a:rPr lang="en-US" altLang="en-US" b="1"/>
              <a:t>E</a:t>
            </a:r>
            <a:r>
              <a:rPr lang="en-US" altLang="en-US"/>
              <a:t>nvironmental assessment</a:t>
            </a:r>
          </a:p>
          <a:p>
            <a:pPr lvl="1">
              <a:spcBef>
                <a:spcPct val="35000"/>
              </a:spcBef>
            </a:pPr>
            <a:r>
              <a:rPr lang="en-US" altLang="en-US"/>
              <a:t>The environment can help give clues to the patient</a:t>
            </a:r>
            <a:r>
              <a:rPr lang="ja-JP" altLang="en-US"/>
              <a:t>’</a:t>
            </a:r>
            <a:r>
              <a:rPr lang="en-US" altLang="ja-JP"/>
              <a:t>s condition and the cause of the emergency.</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nSpc>
                <a:spcPct val="85000"/>
              </a:lnSpc>
            </a:pPr>
            <a:r>
              <a:rPr lang="en-US" altLang="en-US"/>
              <a:t>Introduction</a:t>
            </a:r>
          </a:p>
        </p:txBody>
      </p:sp>
      <p:sp>
        <p:nvSpPr>
          <p:cNvPr id="11267" name="Content Placeholder 2"/>
          <p:cNvSpPr>
            <a:spLocks noGrp="1"/>
          </p:cNvSpPr>
          <p:nvPr>
            <p:ph type="body" idx="1"/>
          </p:nvPr>
        </p:nvSpPr>
        <p:spPr/>
        <p:txBody>
          <a:bodyPr rIns="228600"/>
          <a:lstStyle/>
          <a:p>
            <a:pPr>
              <a:spcBef>
                <a:spcPct val="35000"/>
              </a:spcBef>
            </a:pPr>
            <a:r>
              <a:rPr lang="en-US" altLang="en-US"/>
              <a:t>Geriatrics is the assessment and treatment of disease in a person 65 years of age or older.</a:t>
            </a:r>
          </a:p>
          <a:p>
            <a:pPr>
              <a:spcBef>
                <a:spcPct val="35000"/>
              </a:spcBef>
            </a:pPr>
            <a:r>
              <a:rPr lang="en-US" altLang="en-US"/>
              <a:t>Geriatric patients present as a special challenge for health care providers. </a:t>
            </a:r>
          </a:p>
          <a:p>
            <a:pPr>
              <a:spcBef>
                <a:spcPct val="35000"/>
              </a:spcBef>
            </a:pPr>
            <a:r>
              <a:rPr lang="en-US" altLang="en-US"/>
              <a:t>Injuries and illness are affected by chronic conditions, multiple medications, and the physiology of aging.</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lnSpc>
                <a:spcPct val="85000"/>
              </a:lnSpc>
            </a:pPr>
            <a:r>
              <a:rPr lang="en-US" altLang="en-US"/>
              <a:t>The GEMS Diamond </a:t>
            </a:r>
            <a:r>
              <a:rPr lang="en-US" altLang="en-US" sz="2800" b="0"/>
              <a:t>(3 of 4)</a:t>
            </a:r>
          </a:p>
        </p:txBody>
      </p:sp>
      <p:sp>
        <p:nvSpPr>
          <p:cNvPr id="94211" name="Rectangle 3"/>
          <p:cNvSpPr>
            <a:spLocks noGrp="1" noChangeArrowheads="1"/>
          </p:cNvSpPr>
          <p:nvPr>
            <p:ph type="body" idx="1"/>
          </p:nvPr>
        </p:nvSpPr>
        <p:spPr/>
        <p:txBody>
          <a:bodyPr rIns="228600"/>
          <a:lstStyle/>
          <a:p>
            <a:pPr>
              <a:spcBef>
                <a:spcPct val="35000"/>
              </a:spcBef>
            </a:pPr>
            <a:r>
              <a:rPr lang="en-US" altLang="en-US" b="1"/>
              <a:t>M</a:t>
            </a:r>
            <a:r>
              <a:rPr lang="en-US" altLang="en-US"/>
              <a:t>edical assessment</a:t>
            </a:r>
          </a:p>
          <a:p>
            <a:pPr lvl="1">
              <a:spcBef>
                <a:spcPct val="35000"/>
              </a:spcBef>
            </a:pPr>
            <a:r>
              <a:rPr lang="en-US" altLang="en-US"/>
              <a:t>Older patients tend to have a variety of medical problems and numerous medications.</a:t>
            </a:r>
          </a:p>
          <a:p>
            <a:pPr lvl="1">
              <a:spcBef>
                <a:spcPct val="35000"/>
              </a:spcBef>
            </a:pPr>
            <a:r>
              <a:rPr lang="en-US" altLang="en-US"/>
              <a:t>Obtain a thorough medical history.</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1026"/>
          <p:cNvSpPr>
            <a:spLocks noGrp="1" noChangeArrowheads="1"/>
          </p:cNvSpPr>
          <p:nvPr>
            <p:ph type="title"/>
          </p:nvPr>
        </p:nvSpPr>
        <p:spPr/>
        <p:txBody>
          <a:bodyPr/>
          <a:lstStyle/>
          <a:p>
            <a:pPr>
              <a:lnSpc>
                <a:spcPct val="85000"/>
              </a:lnSpc>
            </a:pPr>
            <a:r>
              <a:rPr lang="en-US" altLang="en-US"/>
              <a:t>The GEMS Diamond </a:t>
            </a:r>
            <a:r>
              <a:rPr lang="en-US" altLang="en-US" sz="2800" b="0"/>
              <a:t>(4 of 4)</a:t>
            </a:r>
          </a:p>
        </p:txBody>
      </p:sp>
      <p:sp>
        <p:nvSpPr>
          <p:cNvPr id="95235" name="Content Placeholder 3"/>
          <p:cNvSpPr>
            <a:spLocks noGrp="1"/>
          </p:cNvSpPr>
          <p:nvPr>
            <p:ph idx="1"/>
          </p:nvPr>
        </p:nvSpPr>
        <p:spPr/>
        <p:txBody>
          <a:bodyPr/>
          <a:lstStyle/>
          <a:p>
            <a:pPr>
              <a:spcBef>
                <a:spcPct val="35000"/>
              </a:spcBef>
            </a:pPr>
            <a:r>
              <a:rPr lang="en-US" altLang="en-US" b="1"/>
              <a:t>S</a:t>
            </a:r>
            <a:r>
              <a:rPr lang="en-US" altLang="en-US"/>
              <a:t>ocial assessment</a:t>
            </a:r>
          </a:p>
          <a:p>
            <a:pPr lvl="1">
              <a:spcBef>
                <a:spcPct val="35000"/>
              </a:spcBef>
            </a:pPr>
            <a:r>
              <a:rPr lang="en-US" altLang="en-US"/>
              <a:t>Older people may have less of a social network.</a:t>
            </a:r>
          </a:p>
          <a:p>
            <a:pPr lvl="1">
              <a:spcBef>
                <a:spcPct val="35000"/>
              </a:spcBef>
            </a:pPr>
            <a:r>
              <a:rPr lang="en-US" altLang="en-US"/>
              <a:t>They may need assistance with activities of daily living.</a:t>
            </a:r>
          </a:p>
          <a:p>
            <a:pPr lvl="1">
              <a:spcBef>
                <a:spcPct val="35000"/>
              </a:spcBef>
            </a:pPr>
            <a:r>
              <a:rPr lang="en-US" altLang="en-US"/>
              <a:t>Consider obtaining information pamphlets about some of the agencies for older people in your area.</a:t>
            </a:r>
          </a:p>
          <a:p>
            <a:endParaRPr lang="en-US" alt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pPr>
              <a:lnSpc>
                <a:spcPct val="85000"/>
              </a:lnSpc>
            </a:pPr>
            <a:r>
              <a:rPr lang="en-US" altLang="en-US" sz="3200"/>
              <a:t>Special Considerations in Assessing a Geriatric Medical Patient </a:t>
            </a:r>
            <a:endParaRPr lang="en-US" altLang="en-US" sz="2800" b="0"/>
          </a:p>
        </p:txBody>
      </p:sp>
      <p:sp>
        <p:nvSpPr>
          <p:cNvPr id="96259" name="Content Placeholder 2"/>
          <p:cNvSpPr>
            <a:spLocks noGrp="1"/>
          </p:cNvSpPr>
          <p:nvPr>
            <p:ph type="body" idx="1"/>
          </p:nvPr>
        </p:nvSpPr>
        <p:spPr/>
        <p:txBody>
          <a:bodyPr rIns="228600"/>
          <a:lstStyle/>
          <a:p>
            <a:pPr>
              <a:spcBef>
                <a:spcPct val="35000"/>
              </a:spcBef>
            </a:pPr>
            <a:r>
              <a:rPr lang="en-US" altLang="en-US"/>
              <a:t>Assessing an older person can be challenging because of:</a:t>
            </a:r>
          </a:p>
          <a:p>
            <a:pPr lvl="1">
              <a:spcBef>
                <a:spcPct val="35000"/>
              </a:spcBef>
            </a:pPr>
            <a:r>
              <a:rPr lang="en-US" altLang="en-US"/>
              <a:t>Communication issues</a:t>
            </a:r>
          </a:p>
          <a:p>
            <a:pPr lvl="1">
              <a:spcBef>
                <a:spcPct val="35000"/>
              </a:spcBef>
            </a:pPr>
            <a:r>
              <a:rPr lang="en-US" altLang="en-US"/>
              <a:t>Hearing and vision deficits</a:t>
            </a:r>
          </a:p>
          <a:p>
            <a:pPr lvl="1">
              <a:spcBef>
                <a:spcPct val="35000"/>
              </a:spcBef>
            </a:pPr>
            <a:r>
              <a:rPr lang="en-US" altLang="en-US"/>
              <a:t>Alterations in consciousness</a:t>
            </a:r>
          </a:p>
          <a:p>
            <a:pPr lvl="1">
              <a:spcBef>
                <a:spcPct val="35000"/>
              </a:spcBef>
            </a:pPr>
            <a:r>
              <a:rPr lang="en-US" altLang="en-US"/>
              <a:t>Complicated medical histories</a:t>
            </a:r>
          </a:p>
          <a:p>
            <a:pPr lvl="1">
              <a:spcBef>
                <a:spcPct val="35000"/>
              </a:spcBef>
            </a:pPr>
            <a:r>
              <a:rPr lang="en-US" altLang="en-US"/>
              <a:t>Effects of medications</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a:lnSpc>
                <a:spcPct val="85000"/>
              </a:lnSpc>
            </a:pPr>
            <a:r>
              <a:rPr lang="en-US" altLang="en-US"/>
              <a:t>Scene Size-up </a:t>
            </a:r>
            <a:r>
              <a:rPr lang="en-US" altLang="en-US" sz="2800" b="0"/>
              <a:t>(1 of 2)</a:t>
            </a:r>
          </a:p>
        </p:txBody>
      </p:sp>
      <p:sp>
        <p:nvSpPr>
          <p:cNvPr id="97283" name="Content Placeholder 2"/>
          <p:cNvSpPr>
            <a:spLocks noGrp="1"/>
          </p:cNvSpPr>
          <p:nvPr>
            <p:ph type="body" idx="1"/>
          </p:nvPr>
        </p:nvSpPr>
        <p:spPr/>
        <p:txBody>
          <a:bodyPr rIns="228600"/>
          <a:lstStyle/>
          <a:p>
            <a:pPr>
              <a:spcBef>
                <a:spcPct val="35000"/>
              </a:spcBef>
            </a:pPr>
            <a:r>
              <a:rPr lang="en-US" altLang="en-US"/>
              <a:t>Geriatric patients are commonly found in their own homes, retirement homes, or skilled nursing facilities.</a:t>
            </a:r>
          </a:p>
          <a:p>
            <a:pPr lvl="1"/>
            <a:r>
              <a:rPr lang="en-US" altLang="en-US"/>
              <a:t>Many older people live alone.</a:t>
            </a:r>
          </a:p>
          <a:p>
            <a:pPr lvl="1"/>
            <a:r>
              <a:rPr lang="en-US" altLang="en-US"/>
              <a:t>Access may be hampered if their condition prevents them from getting to the door.</a:t>
            </a:r>
          </a:p>
          <a:p>
            <a:pPr lvl="1"/>
            <a:r>
              <a:rPr lang="en-US" altLang="en-US"/>
              <a:t>Take note of negative or unsafe conditions. </a:t>
            </a:r>
            <a:endParaRPr lang="en-US" altLang="en-US" sz="440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a:lnSpc>
                <a:spcPct val="85000"/>
              </a:lnSpc>
            </a:pPr>
            <a:r>
              <a:rPr lang="en-US" altLang="en-US"/>
              <a:t>Scene Size-up </a:t>
            </a:r>
            <a:r>
              <a:rPr lang="en-US" altLang="en-US" sz="2800" b="0"/>
              <a:t>(2 of 2)</a:t>
            </a:r>
          </a:p>
        </p:txBody>
      </p:sp>
      <p:sp>
        <p:nvSpPr>
          <p:cNvPr id="98307" name="Rectangle 3"/>
          <p:cNvSpPr>
            <a:spLocks noGrp="1" noChangeArrowheads="1"/>
          </p:cNvSpPr>
          <p:nvPr>
            <p:ph type="body" idx="1"/>
          </p:nvPr>
        </p:nvSpPr>
        <p:spPr/>
        <p:txBody>
          <a:bodyPr rIns="228600"/>
          <a:lstStyle/>
          <a:p>
            <a:pPr>
              <a:spcBef>
                <a:spcPct val="35000"/>
              </a:spcBef>
            </a:pPr>
            <a:r>
              <a:rPr lang="en-US" altLang="en-US"/>
              <a:t>Mechanism of injury/nature of illness</a:t>
            </a:r>
          </a:p>
          <a:p>
            <a:pPr lvl="1"/>
            <a:r>
              <a:rPr lang="en-US" altLang="en-US"/>
              <a:t>May be difficult to determine in older people with altered mental status or dementia</a:t>
            </a:r>
          </a:p>
          <a:p>
            <a:pPr lvl="1"/>
            <a:r>
              <a:rPr lang="en-US" altLang="en-US"/>
              <a:t>Ask the family member, caregiver, or bystander why he or she called.</a:t>
            </a:r>
          </a:p>
          <a:p>
            <a:pPr lvl="1"/>
            <a:r>
              <a:rPr lang="en-US" altLang="en-US"/>
              <a:t>Multiple and chronic disease processes may also complicate the determination of the NOI.</a:t>
            </a:r>
          </a:p>
          <a:p>
            <a:pPr lvl="1"/>
            <a:r>
              <a:rPr lang="en-US" altLang="en-US"/>
              <a:t>Chest pain, shortness of breath, and an altered level of consciousness should always be considered serious.</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pPr>
              <a:lnSpc>
                <a:spcPct val="85000"/>
              </a:lnSpc>
            </a:pPr>
            <a:r>
              <a:rPr lang="en-US" altLang="en-US"/>
              <a:t>Primary Assessment </a:t>
            </a:r>
            <a:r>
              <a:rPr lang="en-US" altLang="en-US" sz="2800" b="0"/>
              <a:t>(1 of 6)</a:t>
            </a:r>
          </a:p>
        </p:txBody>
      </p:sp>
      <p:sp>
        <p:nvSpPr>
          <p:cNvPr id="99331" name="Content Placeholder 2"/>
          <p:cNvSpPr>
            <a:spLocks noGrp="1"/>
          </p:cNvSpPr>
          <p:nvPr>
            <p:ph type="body" idx="1"/>
          </p:nvPr>
        </p:nvSpPr>
        <p:spPr/>
        <p:txBody>
          <a:bodyPr rIns="228600"/>
          <a:lstStyle/>
          <a:p>
            <a:pPr>
              <a:spcBef>
                <a:spcPct val="35000"/>
              </a:spcBef>
            </a:pPr>
            <a:r>
              <a:rPr lang="en-US" altLang="en-US"/>
              <a:t>Address life threats.</a:t>
            </a:r>
          </a:p>
          <a:p>
            <a:pPr>
              <a:spcBef>
                <a:spcPct val="35000"/>
              </a:spcBef>
            </a:pPr>
            <a:r>
              <a:rPr lang="en-US" altLang="en-US"/>
              <a:t>Determine the transport priority.</a:t>
            </a:r>
          </a:p>
          <a:p>
            <a:pPr>
              <a:spcBef>
                <a:spcPct val="35000"/>
              </a:spcBef>
            </a:pPr>
            <a:r>
              <a:rPr lang="en-US" altLang="en-US"/>
              <a:t>Form a general impression.</a:t>
            </a:r>
          </a:p>
          <a:p>
            <a:pPr lvl="1">
              <a:spcBef>
                <a:spcPct val="35000"/>
              </a:spcBef>
            </a:pPr>
            <a:r>
              <a:rPr lang="en-US" altLang="en-US"/>
              <a:t>You should be able to tell if the patient is generally in stable or unstable condition.</a:t>
            </a:r>
          </a:p>
          <a:p>
            <a:pPr lvl="1">
              <a:spcBef>
                <a:spcPct val="35000"/>
              </a:spcBef>
            </a:pPr>
            <a:r>
              <a:rPr lang="en-US" altLang="en-US"/>
              <a:t>Use the AVPU scale to determine the patient</a:t>
            </a:r>
            <a:r>
              <a:rPr lang="ja-JP" altLang="en-US"/>
              <a:t>’</a:t>
            </a:r>
            <a:r>
              <a:rPr lang="en-US" altLang="ja-JP"/>
              <a:t>s level of consciousness.</a:t>
            </a:r>
            <a:endParaRPr lang="en-US" altLang="en-US"/>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a:lnSpc>
                <a:spcPct val="85000"/>
              </a:lnSpc>
            </a:pPr>
            <a:r>
              <a:rPr lang="en-US" altLang="en-US"/>
              <a:t>Primary Assessment </a:t>
            </a:r>
            <a:r>
              <a:rPr lang="en-US" altLang="en-US" sz="2800" b="0"/>
              <a:t>(2 of 6)</a:t>
            </a:r>
          </a:p>
        </p:txBody>
      </p:sp>
      <p:sp>
        <p:nvSpPr>
          <p:cNvPr id="100355" name="Rectangle 3"/>
          <p:cNvSpPr>
            <a:spLocks noGrp="1" noChangeArrowheads="1"/>
          </p:cNvSpPr>
          <p:nvPr>
            <p:ph type="body" idx="1"/>
          </p:nvPr>
        </p:nvSpPr>
        <p:spPr/>
        <p:txBody>
          <a:bodyPr rIns="228600"/>
          <a:lstStyle/>
          <a:p>
            <a:pPr>
              <a:spcBef>
                <a:spcPct val="35000"/>
              </a:spcBef>
            </a:pPr>
            <a:r>
              <a:rPr lang="en-US" altLang="en-US"/>
              <a:t>Airway and breathing</a:t>
            </a:r>
          </a:p>
          <a:p>
            <a:pPr lvl="1">
              <a:spcBef>
                <a:spcPct val="35000"/>
              </a:spcBef>
            </a:pPr>
            <a:r>
              <a:rPr lang="en-US" altLang="en-US"/>
              <a:t>Anatomic changes that occur as a person ages predispose geriatric patients to airway problems.</a:t>
            </a:r>
          </a:p>
          <a:p>
            <a:pPr lvl="1">
              <a:spcBef>
                <a:spcPct val="35000"/>
              </a:spcBef>
            </a:pPr>
            <a:r>
              <a:rPr lang="en-US" altLang="en-US"/>
              <a:t>Ensure that the patient</a:t>
            </a:r>
            <a:r>
              <a:rPr lang="ja-JP" altLang="en-US"/>
              <a:t>’</a:t>
            </a:r>
            <a:r>
              <a:rPr lang="en-US" altLang="ja-JP"/>
              <a:t>s airway is open and not obstructed by dentures, vomitus, fluid, or blood.</a:t>
            </a:r>
            <a:endParaRPr lang="en-US" altLang="en-US"/>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026"/>
          <p:cNvSpPr>
            <a:spLocks noGrp="1" noChangeArrowheads="1"/>
          </p:cNvSpPr>
          <p:nvPr>
            <p:ph type="title"/>
          </p:nvPr>
        </p:nvSpPr>
        <p:spPr/>
        <p:txBody>
          <a:bodyPr/>
          <a:lstStyle/>
          <a:p>
            <a:pPr>
              <a:lnSpc>
                <a:spcPct val="85000"/>
              </a:lnSpc>
            </a:pPr>
            <a:r>
              <a:rPr lang="en-US" altLang="en-US"/>
              <a:t>Primary Assessment </a:t>
            </a:r>
            <a:r>
              <a:rPr lang="en-US" altLang="en-US" sz="2800" b="0"/>
              <a:t>(3 of 6)</a:t>
            </a:r>
          </a:p>
        </p:txBody>
      </p:sp>
      <p:sp>
        <p:nvSpPr>
          <p:cNvPr id="101379" name="Rectangle 1027"/>
          <p:cNvSpPr>
            <a:spLocks noGrp="1" noChangeArrowheads="1"/>
          </p:cNvSpPr>
          <p:nvPr>
            <p:ph type="body" idx="1"/>
          </p:nvPr>
        </p:nvSpPr>
        <p:spPr/>
        <p:txBody>
          <a:bodyPr rIns="228600"/>
          <a:lstStyle/>
          <a:p>
            <a:pPr>
              <a:spcBef>
                <a:spcPct val="35000"/>
              </a:spcBef>
            </a:pPr>
            <a:r>
              <a:rPr lang="en-US" altLang="en-US"/>
              <a:t>Airway and breathing (cont</a:t>
            </a:r>
            <a:r>
              <a:rPr lang="ja-JP" altLang="en-US"/>
              <a:t>’</a:t>
            </a:r>
            <a:r>
              <a:rPr lang="en-US" altLang="ja-JP"/>
              <a:t>d)</a:t>
            </a:r>
          </a:p>
          <a:p>
            <a:pPr lvl="1">
              <a:spcBef>
                <a:spcPct val="35000"/>
              </a:spcBef>
            </a:pPr>
            <a:r>
              <a:rPr lang="en-US" altLang="en-US"/>
              <a:t>Anatomic changes affect a person</a:t>
            </a:r>
            <a:r>
              <a:rPr lang="ja-JP" altLang="en-US"/>
              <a:t>’</a:t>
            </a:r>
            <a:r>
              <a:rPr lang="en-US" altLang="ja-JP"/>
              <a:t>s ability to breathe effectively.</a:t>
            </a:r>
          </a:p>
          <a:p>
            <a:pPr lvl="1">
              <a:spcBef>
                <a:spcPct val="35000"/>
              </a:spcBef>
            </a:pPr>
            <a:r>
              <a:rPr lang="en-US" altLang="en-US"/>
              <a:t>Loss of mechanisms that protect the upper airway cause a decreased ability to clear secretions.</a:t>
            </a:r>
          </a:p>
          <a:p>
            <a:pPr lvl="1">
              <a:spcBef>
                <a:spcPct val="35000"/>
              </a:spcBef>
            </a:pPr>
            <a:r>
              <a:rPr lang="en-US" altLang="en-US"/>
              <a:t>Airway and breathing issues should be treated with oxygen as soon as possible.</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1026"/>
          <p:cNvSpPr>
            <a:spLocks noGrp="1" noChangeArrowheads="1"/>
          </p:cNvSpPr>
          <p:nvPr>
            <p:ph type="title"/>
          </p:nvPr>
        </p:nvSpPr>
        <p:spPr/>
        <p:txBody>
          <a:bodyPr/>
          <a:lstStyle/>
          <a:p>
            <a:pPr>
              <a:lnSpc>
                <a:spcPct val="85000"/>
              </a:lnSpc>
            </a:pPr>
            <a:r>
              <a:rPr lang="en-US" altLang="en-US"/>
              <a:t>Primary Assessment </a:t>
            </a:r>
            <a:r>
              <a:rPr lang="en-US" altLang="en-US" sz="2800" b="0"/>
              <a:t>(4 of 6)</a:t>
            </a:r>
          </a:p>
        </p:txBody>
      </p:sp>
      <p:sp>
        <p:nvSpPr>
          <p:cNvPr id="102403" name="Rectangle 1027"/>
          <p:cNvSpPr>
            <a:spLocks noGrp="1" noChangeArrowheads="1"/>
          </p:cNvSpPr>
          <p:nvPr>
            <p:ph type="body" idx="1"/>
          </p:nvPr>
        </p:nvSpPr>
        <p:spPr/>
        <p:txBody>
          <a:bodyPr rIns="228600"/>
          <a:lstStyle/>
          <a:p>
            <a:pPr>
              <a:spcBef>
                <a:spcPct val="35000"/>
              </a:spcBef>
            </a:pPr>
            <a:r>
              <a:rPr lang="en-US" altLang="en-US"/>
              <a:t>Circulation</a:t>
            </a:r>
          </a:p>
          <a:p>
            <a:pPr lvl="1">
              <a:spcBef>
                <a:spcPct val="35000"/>
              </a:spcBef>
            </a:pPr>
            <a:r>
              <a:rPr lang="en-US" altLang="en-US"/>
              <a:t>Poor perfusion is a serious issue in the older adult.</a:t>
            </a:r>
          </a:p>
          <a:p>
            <a:pPr lvl="1">
              <a:spcBef>
                <a:spcPct val="35000"/>
              </a:spcBef>
            </a:pPr>
            <a:r>
              <a:rPr lang="en-US" altLang="en-US"/>
              <a:t>Physiologic changes may negatively affect circulation.</a:t>
            </a:r>
          </a:p>
          <a:p>
            <a:pPr lvl="1">
              <a:spcBef>
                <a:spcPct val="35000"/>
              </a:spcBef>
            </a:pPr>
            <a:r>
              <a:rPr lang="en-US" altLang="en-US"/>
              <a:t>Vascular changes and circulatory compromise might make it difficult to feel a pulse.</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a:lnSpc>
                <a:spcPct val="85000"/>
              </a:lnSpc>
            </a:pPr>
            <a:r>
              <a:rPr lang="en-US" altLang="en-US"/>
              <a:t>Primary Assessment </a:t>
            </a:r>
            <a:r>
              <a:rPr lang="en-US" altLang="en-US" sz="2800" b="0"/>
              <a:t>(5 of 6)</a:t>
            </a:r>
          </a:p>
        </p:txBody>
      </p:sp>
      <p:sp>
        <p:nvSpPr>
          <p:cNvPr id="103427" name="Rectangle 3"/>
          <p:cNvSpPr>
            <a:spLocks noGrp="1" noChangeArrowheads="1"/>
          </p:cNvSpPr>
          <p:nvPr>
            <p:ph type="body" idx="1"/>
          </p:nvPr>
        </p:nvSpPr>
        <p:spPr/>
        <p:txBody>
          <a:bodyPr rIns="228600"/>
          <a:lstStyle/>
          <a:p>
            <a:pPr>
              <a:spcBef>
                <a:spcPct val="35000"/>
              </a:spcBef>
            </a:pPr>
            <a:r>
              <a:rPr lang="en-US" altLang="en-US"/>
              <a:t>Transport decision</a:t>
            </a:r>
          </a:p>
          <a:p>
            <a:pPr lvl="1">
              <a:spcBef>
                <a:spcPct val="35000"/>
              </a:spcBef>
            </a:pPr>
            <a:r>
              <a:rPr lang="en-US" altLang="en-US"/>
              <a:t>Any complaints that compromise the ABCs should result in prompt transport.</a:t>
            </a:r>
          </a:p>
          <a:p>
            <a:pPr lvl="1">
              <a:spcBef>
                <a:spcPct val="35000"/>
              </a:spcBef>
            </a:pPr>
            <a:r>
              <a:rPr lang="en-US" altLang="en-US"/>
              <a:t>Determine conditions that are life threatening.</a:t>
            </a:r>
          </a:p>
          <a:p>
            <a:pPr lvl="1">
              <a:spcBef>
                <a:spcPct val="35000"/>
              </a:spcBef>
            </a:pPr>
            <a:r>
              <a:rPr lang="en-US" altLang="en-US"/>
              <a:t>Treat them to the best of your ability.</a:t>
            </a:r>
          </a:p>
          <a:p>
            <a:pPr lvl="1">
              <a:spcBef>
                <a:spcPct val="35000"/>
              </a:spcBef>
            </a:pPr>
            <a:r>
              <a:rPr lang="en-US" altLang="en-US"/>
              <a:t>Provide transport to priority patients.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sign_template">
  <a:themeElements>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sign_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FF">
            <a:alpha val="27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ヒラギノ角ゴ Pro W3" charset="0"/>
            <a:cs typeface="ヒラギノ角ゴ Pro W3" charset="0"/>
          </a:defRPr>
        </a:defPPr>
      </a:lstStyle>
    </a:spDef>
    <a:lnDef>
      <a:spPr bwMode="auto">
        <a:xfrm>
          <a:off x="0" y="0"/>
          <a:ext cx="1" cy="1"/>
        </a:xfrm>
        <a:custGeom>
          <a:avLst/>
          <a:gdLst/>
          <a:ahLst/>
          <a:cxnLst/>
          <a:rect l="0" t="0" r="0" b="0"/>
          <a:pathLst/>
        </a:custGeom>
        <a:solidFill>
          <a:srgbClr val="00FFFF">
            <a:alpha val="27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ヒラギノ角ゴ Pro W3" charset="0"/>
            <a:cs typeface="ヒラギノ角ゴ Pro W3" charset="0"/>
          </a:defRPr>
        </a:defPPr>
      </a:lstStyle>
    </a:lnDef>
  </a:objectDefaults>
  <a:extraClrSchemeLst>
    <a:extraClrScheme>
      <a:clrScheme name="design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sign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sign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sig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sig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sig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EMT_TEMPLT</Template>
  <TotalTime>3779</TotalTime>
  <Words>11408</Words>
  <Application>Microsoft Office PowerPoint</Application>
  <PresentationFormat>On-screen Show (4:3)</PresentationFormat>
  <Paragraphs>2453</Paragraphs>
  <Slides>188</Slides>
  <Notes>150</Notes>
  <HiddenSlides>0</HiddenSlides>
  <MMClips>0</MMClips>
  <ScaleCrop>false</ScaleCrop>
  <HeadingPairs>
    <vt:vector size="4" baseType="variant">
      <vt:variant>
        <vt:lpstr>Theme</vt:lpstr>
      </vt:variant>
      <vt:variant>
        <vt:i4>1</vt:i4>
      </vt:variant>
      <vt:variant>
        <vt:lpstr>Slide Titles</vt:lpstr>
      </vt:variant>
      <vt:variant>
        <vt:i4>188</vt:i4>
      </vt:variant>
    </vt:vector>
  </HeadingPairs>
  <TitlesOfParts>
    <vt:vector size="189" baseType="lpstr">
      <vt:lpstr>design_template</vt:lpstr>
      <vt:lpstr>PowerPoint Presentation</vt:lpstr>
      <vt:lpstr>National EMS Education Standard Competencies (1 of 7)</vt:lpstr>
      <vt:lpstr>National EMS Education Standard Competencies (2 of 7)</vt:lpstr>
      <vt:lpstr>National EMS Education Standard Competencies (3 of 7)</vt:lpstr>
      <vt:lpstr>National EMS Education Standard Competencies (4 of 7)</vt:lpstr>
      <vt:lpstr>National EMS Education Standard Competencies (5 of 7)</vt:lpstr>
      <vt:lpstr>National EMS Education Standard Competencies (6 of 7)</vt:lpstr>
      <vt:lpstr>National EMS Education Standard Competencies (7 of 7)</vt:lpstr>
      <vt:lpstr>Introduction</vt:lpstr>
      <vt:lpstr>Generational Considerations  (1 of 2)</vt:lpstr>
      <vt:lpstr>Generational Considerations  (2 of 2)</vt:lpstr>
      <vt:lpstr>Communication and Older Adults (1 of 2)</vt:lpstr>
      <vt:lpstr>Communication and Older Adults (2 of 2)</vt:lpstr>
      <vt:lpstr>Common Complaints and the Leading Causes of Death in Older People  (1 of 2)</vt:lpstr>
      <vt:lpstr>Common Complaints and the Leading Causes of Death in Older People  (2 of 2)</vt:lpstr>
      <vt:lpstr>Changes in the Body (1 of 2)</vt:lpstr>
      <vt:lpstr>Changes in the Body (2 of 2)</vt:lpstr>
      <vt:lpstr>Changes in the Respiratory System (1 of 7)</vt:lpstr>
      <vt:lpstr>Changes in the Respiratory System (2 of 7)</vt:lpstr>
      <vt:lpstr>Changes in the Respiratory System (3 of 7)</vt:lpstr>
      <vt:lpstr>Changes in the Respiratory System (4 of 7)</vt:lpstr>
      <vt:lpstr>Changes in the Respiratory System (5 of 7)</vt:lpstr>
      <vt:lpstr>Changes in the Respiratory System (6 of 7)</vt:lpstr>
      <vt:lpstr>Changes in the Respiratory System (7 of 7)</vt:lpstr>
      <vt:lpstr>Changes in the Cardiovascular System (1 of 5)</vt:lpstr>
      <vt:lpstr>Changes in the Cardiovascular System (2 of 5)</vt:lpstr>
      <vt:lpstr>Changes in the Cardiovascular System (3 of 5)</vt:lpstr>
      <vt:lpstr>Changes in the Cardiovascular System (4 of 5)</vt:lpstr>
      <vt:lpstr>Changes in the Cardiovascular System (5 of 5)</vt:lpstr>
      <vt:lpstr>Heart Attack (1 of 3)</vt:lpstr>
      <vt:lpstr>Heart Attack (2 of 3)</vt:lpstr>
      <vt:lpstr>Heart Attack (3 of 3)</vt:lpstr>
      <vt:lpstr>Heart Failure (1 of 4)</vt:lpstr>
      <vt:lpstr>Heart Failure (2 of 4)</vt:lpstr>
      <vt:lpstr>Heart Failure (3 of 4)</vt:lpstr>
      <vt:lpstr>Heart Failure (4 of 4)</vt:lpstr>
      <vt:lpstr>Stroke (1 of 4)</vt:lpstr>
      <vt:lpstr>Stroke (2 of 4)</vt:lpstr>
      <vt:lpstr>Stroke (3 of 4)</vt:lpstr>
      <vt:lpstr>Stroke (4 of 4)</vt:lpstr>
      <vt:lpstr>Changes in the Nervous System (1 of 6)</vt:lpstr>
      <vt:lpstr>Changes in the Nervous System (2 of 6)</vt:lpstr>
      <vt:lpstr>Changes in the Nervous System (3 of 6)</vt:lpstr>
      <vt:lpstr>Changes in the Nervous System (4 of 6)</vt:lpstr>
      <vt:lpstr>Changes in the Nervous System (5 of 6)</vt:lpstr>
      <vt:lpstr>Changes in the Nervous System (6 of 6)</vt:lpstr>
      <vt:lpstr>Dementia (1 of 3)</vt:lpstr>
      <vt:lpstr>Dementia (2 of 3)</vt:lpstr>
      <vt:lpstr>Dementia (3 of 3)</vt:lpstr>
      <vt:lpstr>Delirium (1 of 3)</vt:lpstr>
      <vt:lpstr>Delirium (2 of 3)</vt:lpstr>
      <vt:lpstr>Delirium (3 of 3)</vt:lpstr>
      <vt:lpstr>Syncope</vt:lpstr>
      <vt:lpstr>Neuropathy (1 of 4)</vt:lpstr>
      <vt:lpstr>Neuropathy (2 of 4)</vt:lpstr>
      <vt:lpstr>Neuropathy (3 of 4)</vt:lpstr>
      <vt:lpstr>Neuropathy (4 of 4)</vt:lpstr>
      <vt:lpstr>Changes in the Gastrointestinal System (1 of 5)</vt:lpstr>
      <vt:lpstr>Changes in the Gastrointestinal System (2 of 5)</vt:lpstr>
      <vt:lpstr>Changes in the Gastrointestinal System (3 of 5)</vt:lpstr>
      <vt:lpstr>Changes in the Gastrointestinal System (4 of 5)</vt:lpstr>
      <vt:lpstr>Changes in the Gastrointestinal System (5 of 5)</vt:lpstr>
      <vt:lpstr>Acute Abdomen– Nongastrointestinal Complaints</vt:lpstr>
      <vt:lpstr>Changes in the Renal System  (1 of 4)</vt:lpstr>
      <vt:lpstr>Changes in the Renal System  (2 of 4)</vt:lpstr>
      <vt:lpstr>Changes in the Renal System  (3 of 4)</vt:lpstr>
      <vt:lpstr>Changes in the Renal System  (4 of 4)</vt:lpstr>
      <vt:lpstr>Changes in the Endocrine System (1 of 4)</vt:lpstr>
      <vt:lpstr>Changes in the Endocrine System (2 of 4)</vt:lpstr>
      <vt:lpstr>Changes in the Endocrine System (3 of 4)</vt:lpstr>
      <vt:lpstr>Changes in the Endocrine System (4 of 4)</vt:lpstr>
      <vt:lpstr>Changes in the Immune System</vt:lpstr>
      <vt:lpstr>Changes in the Musculoskeletal System (1 of 4)</vt:lpstr>
      <vt:lpstr>Changes in the Musculoskeletal System (2 of 4)</vt:lpstr>
      <vt:lpstr>Changes in the Musculoskeletal System (3 of 4)</vt:lpstr>
      <vt:lpstr>Changes in the Musculoskeletal System (4 of 4)</vt:lpstr>
      <vt:lpstr>Changes in Skin (1 of 3)</vt:lpstr>
      <vt:lpstr>Changes in Skin (2 of 3)</vt:lpstr>
      <vt:lpstr>Changes in Skin (3 of 3)</vt:lpstr>
      <vt:lpstr>Toxicology (1 of 3)</vt:lpstr>
      <vt:lpstr>Toxicology (2 of 3)</vt:lpstr>
      <vt:lpstr>Toxicology (3 of 3)</vt:lpstr>
      <vt:lpstr>Depression (1 of 2)</vt:lpstr>
      <vt:lpstr>Depression (2 of 2)</vt:lpstr>
      <vt:lpstr>Suicide (1 of 3)</vt:lpstr>
      <vt:lpstr>Suicide (2 of 3)</vt:lpstr>
      <vt:lpstr>Suicide (3 of 3)</vt:lpstr>
      <vt:lpstr>The GEMS Diamond (1 of 4)</vt:lpstr>
      <vt:lpstr>The GEMS Diamond (2 of 4)</vt:lpstr>
      <vt:lpstr>The GEMS Diamond (3 of 4)</vt:lpstr>
      <vt:lpstr>The GEMS Diamond (4 of 4)</vt:lpstr>
      <vt:lpstr>Special Considerations in Assessing a Geriatric Medical Patient </vt:lpstr>
      <vt:lpstr>Scene Size-up (1 of 2)</vt:lpstr>
      <vt:lpstr>Scene Size-up (2 of 2)</vt:lpstr>
      <vt:lpstr>Primary Assessment (1 of 6)</vt:lpstr>
      <vt:lpstr>Primary Assessment (2 of 6)</vt:lpstr>
      <vt:lpstr>Primary Assessment (3 of 6)</vt:lpstr>
      <vt:lpstr>Primary Assessment (4 of 6)</vt:lpstr>
      <vt:lpstr>Primary Assessment (5 of 6)</vt:lpstr>
      <vt:lpstr>Primary Assessment (6 of 6)</vt:lpstr>
      <vt:lpstr>History Taking (1 of 2)</vt:lpstr>
      <vt:lpstr>History Taking (2 of 2)</vt:lpstr>
      <vt:lpstr>Secondary Assessment (1 of 3)</vt:lpstr>
      <vt:lpstr>Secondary Assessment (2 of 3)</vt:lpstr>
      <vt:lpstr>Secondary Assessment (3 of 3)</vt:lpstr>
      <vt:lpstr>Reassessment (1 of 4)</vt:lpstr>
      <vt:lpstr>Reassessment (2 of 4)</vt:lpstr>
      <vt:lpstr>Reassessment (3 of 4)</vt:lpstr>
      <vt:lpstr>Reassessment (4 of 4)</vt:lpstr>
      <vt:lpstr>Trauma and Geriatric Patients (1 of 10)</vt:lpstr>
      <vt:lpstr>Trauma and Geriatric Patients (2 of 10)</vt:lpstr>
      <vt:lpstr>Trauma and Geriatric Patients (3 of 10)</vt:lpstr>
      <vt:lpstr>Trauma and Geriatric Patients (4 of 10)</vt:lpstr>
      <vt:lpstr>Trauma and Geriatric Patients (5 of 10)</vt:lpstr>
      <vt:lpstr>Trauma and Geriatric Patients (6 of 10)</vt:lpstr>
      <vt:lpstr>Trauma and Geriatric Patients (7 of 10)</vt:lpstr>
      <vt:lpstr>Trauma and Geriatric Patients (8 of 10)</vt:lpstr>
      <vt:lpstr>Trauma and Geriatric Patients (9 of 10)</vt:lpstr>
      <vt:lpstr>Trauma and Geriatric Patients (10 of 10)</vt:lpstr>
      <vt:lpstr>Environmental Injury</vt:lpstr>
      <vt:lpstr>Special Considerations in Assessing Geriatric Trauma Patients</vt:lpstr>
      <vt:lpstr>Scene Size-up</vt:lpstr>
      <vt:lpstr>Primary Assessment (1 of 3)</vt:lpstr>
      <vt:lpstr>Primary Assessment (2 of 3)</vt:lpstr>
      <vt:lpstr>Primary Assessment (3 of 3)</vt:lpstr>
      <vt:lpstr>History Taking</vt:lpstr>
      <vt:lpstr>Secondary Assessment (1 of 2)</vt:lpstr>
      <vt:lpstr>Secondary Assessment (2 of 2)</vt:lpstr>
      <vt:lpstr>Reassessment (1 of 3)</vt:lpstr>
      <vt:lpstr>Reassessment (2 of 3)</vt:lpstr>
      <vt:lpstr>Reassessment (3 of 3)</vt:lpstr>
      <vt:lpstr>Assessment of Falls</vt:lpstr>
      <vt:lpstr>Response to Nursing and Skilled Care Facilities (1 of 3)</vt:lpstr>
      <vt:lpstr>Response to Nursing and Skilled Care Facilities (2 of 3)</vt:lpstr>
      <vt:lpstr>Response to Nursing and Skilled Care Facilities (3 of 3)</vt:lpstr>
      <vt:lpstr>Dying Patients</vt:lpstr>
      <vt:lpstr>Advance Directives (1 of 3)</vt:lpstr>
      <vt:lpstr>Advance Directives (2 of 3)</vt:lpstr>
      <vt:lpstr>Advance Directives (3 of 3)</vt:lpstr>
      <vt:lpstr>Elder Abuse and Neglect (1 of 7)</vt:lpstr>
      <vt:lpstr>Elder Abuse and Neglect (2 of 7)</vt:lpstr>
      <vt:lpstr>Elder Abuse and Neglect (3 of 7)</vt:lpstr>
      <vt:lpstr>Elder Abuse and Neglect (4 of 7)</vt:lpstr>
      <vt:lpstr>Elder Abuse and Neglect (5 of 7)</vt:lpstr>
      <vt:lpstr>Elder Abuse and Neglect (6 of 7)</vt:lpstr>
      <vt:lpstr>Elder Abuse and Neglect (7 of 7)</vt:lpstr>
      <vt:lpstr>Signs of Physical Abuse (1 of 4)</vt:lpstr>
      <vt:lpstr>Signs of Physical Abuse (2 of 4)</vt:lpstr>
      <vt:lpstr>Signs of Physical Abuse (3 of 4)</vt:lpstr>
      <vt:lpstr>Signs of Physical Abuse (4 of 4)</vt:lpstr>
      <vt:lpstr>Review</vt:lpstr>
      <vt:lpstr>Review</vt:lpstr>
      <vt:lpstr>Review</vt:lpstr>
      <vt:lpstr>Review</vt:lpstr>
      <vt:lpstr>Review</vt:lpstr>
      <vt:lpstr>Review (1 of 2)</vt:lpstr>
      <vt:lpstr>Review (2 of 2)</vt:lpstr>
      <vt:lpstr>Review</vt:lpstr>
      <vt:lpstr>Review</vt:lpstr>
      <vt:lpstr>Review</vt:lpstr>
      <vt:lpstr>Review</vt:lpstr>
      <vt:lpstr>Review</vt:lpstr>
      <vt:lpstr>Review (1 of 3)</vt:lpstr>
      <vt:lpstr>Review (2 of 3)</vt:lpstr>
      <vt:lpstr>Review (3 of 3)</vt:lpstr>
      <vt:lpstr>Review</vt:lpstr>
      <vt:lpstr>Review</vt:lpstr>
      <vt:lpstr>Review (1 of 2)</vt:lpstr>
      <vt:lpstr>Review (2 of 2)</vt:lpstr>
      <vt:lpstr>Review</vt:lpstr>
      <vt:lpstr>Review</vt:lpstr>
      <vt:lpstr>Review (1 of 3)</vt:lpstr>
      <vt:lpstr>Review (2 of 3)</vt:lpstr>
      <vt:lpstr>Review (3 of 3)</vt:lpstr>
      <vt:lpstr>Review</vt:lpstr>
      <vt:lpstr>Review</vt:lpstr>
      <vt:lpstr>Review (1 of 2)</vt:lpstr>
      <vt:lpstr>Review (2 of 2)</vt:lpstr>
      <vt:lpstr>Review</vt:lpstr>
      <vt:lpstr>Review</vt:lpstr>
      <vt:lpstr>Review (1 of 2)</vt:lpstr>
      <vt:lpstr>Review (2 of 2)</vt:lpstr>
      <vt:lpstr>Review</vt:lpstr>
      <vt:lpstr>Review</vt:lpstr>
      <vt:lpstr>Review</vt:lpstr>
      <vt:lpstr>Review</vt:lpstr>
      <vt:lpstr>Review</vt:lpstr>
      <vt:lpstr>Review</vt:lpstr>
    </vt:vector>
  </TitlesOfParts>
  <Company>jones and bartlett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CarolB</dc:creator>
  <cp:lastModifiedBy>Teri</cp:lastModifiedBy>
  <cp:revision>311</cp:revision>
  <dcterms:created xsi:type="dcterms:W3CDTF">2002-02-12T20:19:46Z</dcterms:created>
  <dcterms:modified xsi:type="dcterms:W3CDTF">2018-01-08T20:09:12Z</dcterms:modified>
</cp:coreProperties>
</file>