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7"/>
  </p:notesMasterIdLst>
  <p:handoutMasterIdLst>
    <p:handoutMasterId r:id="rId118"/>
  </p:handoutMasterIdLst>
  <p:sldIdLst>
    <p:sldId id="278" r:id="rId2"/>
    <p:sldId id="261" r:id="rId3"/>
    <p:sldId id="548" r:id="rId4"/>
    <p:sldId id="335" r:id="rId5"/>
    <p:sldId id="412" r:id="rId6"/>
    <p:sldId id="448" r:id="rId7"/>
    <p:sldId id="388" r:id="rId8"/>
    <p:sldId id="428" r:id="rId9"/>
    <p:sldId id="473" r:id="rId10"/>
    <p:sldId id="454" r:id="rId11"/>
    <p:sldId id="472" r:id="rId12"/>
    <p:sldId id="430" r:id="rId13"/>
    <p:sldId id="455" r:id="rId14"/>
    <p:sldId id="506" r:id="rId15"/>
    <p:sldId id="390" r:id="rId16"/>
    <p:sldId id="557" r:id="rId17"/>
    <p:sldId id="453" r:id="rId18"/>
    <p:sldId id="509" r:id="rId19"/>
    <p:sldId id="545" r:id="rId20"/>
    <p:sldId id="510" r:id="rId21"/>
    <p:sldId id="546" r:id="rId22"/>
    <p:sldId id="576" r:id="rId23"/>
    <p:sldId id="580" r:id="rId24"/>
    <p:sldId id="581" r:id="rId25"/>
    <p:sldId id="577" r:id="rId26"/>
    <p:sldId id="578" r:id="rId27"/>
    <p:sldId id="579" r:id="rId28"/>
    <p:sldId id="583" r:id="rId29"/>
    <p:sldId id="582" r:id="rId30"/>
    <p:sldId id="478" r:id="rId31"/>
    <p:sldId id="549" r:id="rId32"/>
    <p:sldId id="479" r:id="rId33"/>
    <p:sldId id="480" r:id="rId34"/>
    <p:sldId id="550" r:id="rId35"/>
    <p:sldId id="511" r:id="rId36"/>
    <p:sldId id="481" r:id="rId37"/>
    <p:sldId id="551" r:id="rId38"/>
    <p:sldId id="589" r:id="rId39"/>
    <p:sldId id="482" r:id="rId40"/>
    <p:sldId id="483" r:id="rId41"/>
    <p:sldId id="460" r:id="rId42"/>
    <p:sldId id="484" r:id="rId43"/>
    <p:sldId id="486" r:id="rId44"/>
    <p:sldId id="554" r:id="rId45"/>
    <p:sldId id="487" r:id="rId46"/>
    <p:sldId id="463" r:id="rId47"/>
    <p:sldId id="488" r:id="rId48"/>
    <p:sldId id="489" r:id="rId49"/>
    <p:sldId id="490" r:id="rId50"/>
    <p:sldId id="392" r:id="rId51"/>
    <p:sldId id="464" r:id="rId52"/>
    <p:sldId id="465" r:id="rId53"/>
    <p:sldId id="584" r:id="rId54"/>
    <p:sldId id="492" r:id="rId55"/>
    <p:sldId id="446" r:id="rId56"/>
    <p:sldId id="436" r:id="rId57"/>
    <p:sldId id="590" r:id="rId58"/>
    <p:sldId id="396" r:id="rId59"/>
    <p:sldId id="585" r:id="rId60"/>
    <p:sldId id="397" r:id="rId61"/>
    <p:sldId id="398" r:id="rId62"/>
    <p:sldId id="440" r:id="rId63"/>
    <p:sldId id="586" r:id="rId64"/>
    <p:sldId id="399" r:id="rId65"/>
    <p:sldId id="494" r:id="rId66"/>
    <p:sldId id="495" r:id="rId67"/>
    <p:sldId id="591" r:id="rId68"/>
    <p:sldId id="497" r:id="rId69"/>
    <p:sldId id="496" r:id="rId70"/>
    <p:sldId id="499" r:id="rId71"/>
    <p:sldId id="500" r:id="rId72"/>
    <p:sldId id="502" r:id="rId73"/>
    <p:sldId id="503" r:id="rId74"/>
    <p:sldId id="587" r:id="rId75"/>
    <p:sldId id="588" r:id="rId76"/>
    <p:sldId id="514" r:id="rId77"/>
    <p:sldId id="515" r:id="rId78"/>
    <p:sldId id="516" r:id="rId79"/>
    <p:sldId id="561" r:id="rId80"/>
    <p:sldId id="517" r:id="rId81"/>
    <p:sldId id="518" r:id="rId82"/>
    <p:sldId id="519" r:id="rId83"/>
    <p:sldId id="562" r:id="rId84"/>
    <p:sldId id="592" r:id="rId85"/>
    <p:sldId id="593" r:id="rId86"/>
    <p:sldId id="594" r:id="rId87"/>
    <p:sldId id="595" r:id="rId88"/>
    <p:sldId id="523" r:id="rId89"/>
    <p:sldId id="524" r:id="rId90"/>
    <p:sldId id="525" r:id="rId91"/>
    <p:sldId id="564" r:id="rId92"/>
    <p:sldId id="526" r:id="rId93"/>
    <p:sldId id="527" r:id="rId94"/>
    <p:sldId id="528" r:id="rId95"/>
    <p:sldId id="565" r:id="rId96"/>
    <p:sldId id="529" r:id="rId97"/>
    <p:sldId id="530" r:id="rId98"/>
    <p:sldId id="531" r:id="rId99"/>
    <p:sldId id="566" r:id="rId100"/>
    <p:sldId id="532" r:id="rId101"/>
    <p:sldId id="533" r:id="rId102"/>
    <p:sldId id="534" r:id="rId103"/>
    <p:sldId id="567" r:id="rId104"/>
    <p:sldId id="535" r:id="rId105"/>
    <p:sldId id="536" r:id="rId106"/>
    <p:sldId id="537" r:id="rId107"/>
    <p:sldId id="568" r:id="rId108"/>
    <p:sldId id="538" r:id="rId109"/>
    <p:sldId id="539" r:id="rId110"/>
    <p:sldId id="540" r:id="rId111"/>
    <p:sldId id="541" r:id="rId112"/>
    <p:sldId id="542" r:id="rId113"/>
    <p:sldId id="543" r:id="rId114"/>
    <p:sldId id="544" r:id="rId115"/>
    <p:sldId id="569" r:id="rId11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charset="0"/>
        <a:ea typeface="ヒラギノ角ゴ Pro W3" charset="-128"/>
        <a:cs typeface="+mn-cs"/>
      </a:defRPr>
    </a:lvl1pPr>
    <a:lvl2pPr marL="457200" algn="ctr" rtl="0" fontAlgn="base">
      <a:spcBef>
        <a:spcPct val="0"/>
      </a:spcBef>
      <a:spcAft>
        <a:spcPct val="0"/>
      </a:spcAft>
      <a:defRPr sz="2400" kern="1200">
        <a:solidFill>
          <a:schemeClr val="tx1"/>
        </a:solidFill>
        <a:latin typeface="Times New Roman" charset="0"/>
        <a:ea typeface="ヒラギノ角ゴ Pro W3" charset="-128"/>
        <a:cs typeface="+mn-cs"/>
      </a:defRPr>
    </a:lvl2pPr>
    <a:lvl3pPr marL="914400" algn="ctr" rtl="0" fontAlgn="base">
      <a:spcBef>
        <a:spcPct val="0"/>
      </a:spcBef>
      <a:spcAft>
        <a:spcPct val="0"/>
      </a:spcAft>
      <a:defRPr sz="2400" kern="1200">
        <a:solidFill>
          <a:schemeClr val="tx1"/>
        </a:solidFill>
        <a:latin typeface="Times New Roman" charset="0"/>
        <a:ea typeface="ヒラギノ角ゴ Pro W3" charset="-128"/>
        <a:cs typeface="+mn-cs"/>
      </a:defRPr>
    </a:lvl3pPr>
    <a:lvl4pPr marL="1371600" algn="ctr" rtl="0" fontAlgn="base">
      <a:spcBef>
        <a:spcPct val="0"/>
      </a:spcBef>
      <a:spcAft>
        <a:spcPct val="0"/>
      </a:spcAft>
      <a:defRPr sz="2400" kern="1200">
        <a:solidFill>
          <a:schemeClr val="tx1"/>
        </a:solidFill>
        <a:latin typeface="Times New Roman" charset="0"/>
        <a:ea typeface="ヒラギノ角ゴ Pro W3" charset="-128"/>
        <a:cs typeface="+mn-cs"/>
      </a:defRPr>
    </a:lvl4pPr>
    <a:lvl5pPr marL="1828800" algn="ctr" rtl="0" fontAlgn="base">
      <a:spcBef>
        <a:spcPct val="0"/>
      </a:spcBef>
      <a:spcAft>
        <a:spcPct val="0"/>
      </a:spcAft>
      <a:defRPr sz="2400" kern="1200">
        <a:solidFill>
          <a:schemeClr val="tx1"/>
        </a:solidFill>
        <a:latin typeface="Times New Roman" charset="0"/>
        <a:ea typeface="ヒラギノ角ゴ Pro W3" charset="-128"/>
        <a:cs typeface="+mn-cs"/>
      </a:defRPr>
    </a:lvl5pPr>
    <a:lvl6pPr marL="2286000" algn="l" defTabSz="914400" rtl="0" eaLnBrk="1" latinLnBrk="0" hangingPunct="1">
      <a:defRPr sz="2400" kern="1200">
        <a:solidFill>
          <a:schemeClr val="tx1"/>
        </a:solidFill>
        <a:latin typeface="Times New Roman" charset="0"/>
        <a:ea typeface="ヒラギノ角ゴ Pro W3" charset="-128"/>
        <a:cs typeface="+mn-cs"/>
      </a:defRPr>
    </a:lvl6pPr>
    <a:lvl7pPr marL="2743200" algn="l" defTabSz="914400" rtl="0" eaLnBrk="1" latinLnBrk="0" hangingPunct="1">
      <a:defRPr sz="2400" kern="1200">
        <a:solidFill>
          <a:schemeClr val="tx1"/>
        </a:solidFill>
        <a:latin typeface="Times New Roman" charset="0"/>
        <a:ea typeface="ヒラギノ角ゴ Pro W3" charset="-128"/>
        <a:cs typeface="+mn-cs"/>
      </a:defRPr>
    </a:lvl7pPr>
    <a:lvl8pPr marL="3200400" algn="l" defTabSz="914400" rtl="0" eaLnBrk="1" latinLnBrk="0" hangingPunct="1">
      <a:defRPr sz="2400" kern="1200">
        <a:solidFill>
          <a:schemeClr val="tx1"/>
        </a:solidFill>
        <a:latin typeface="Times New Roman" charset="0"/>
        <a:ea typeface="ヒラギノ角ゴ Pro W3" charset="-128"/>
        <a:cs typeface="+mn-cs"/>
      </a:defRPr>
    </a:lvl8pPr>
    <a:lvl9pPr marL="3657600" algn="l" defTabSz="914400" rtl="0" eaLnBrk="1" latinLnBrk="0" hangingPunct="1">
      <a:defRPr sz="2400" kern="1200">
        <a:solidFill>
          <a:schemeClr val="tx1"/>
        </a:solidFill>
        <a:latin typeface="Times New Roman" charset="0"/>
        <a:ea typeface="ヒラギノ角ゴ Pro W3"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37021"/>
    <a:srgbClr val="FF0000"/>
    <a:srgbClr val="FAA61A"/>
    <a:srgbClr val="8C0051"/>
    <a:srgbClr val="2B87A6"/>
    <a:srgbClr val="D7DF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77624" autoAdjust="0"/>
  </p:normalViewPr>
  <p:slideViewPr>
    <p:cSldViewPr>
      <p:cViewPr>
        <p:scale>
          <a:sx n="86" d="100"/>
          <a:sy n="86" d="100"/>
        </p:scale>
        <p:origin x="-1494" y="57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568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New Roman" pitchFamily="18" charset="0"/>
                <a:ea typeface="+mn-ea"/>
                <a:cs typeface="+mn-cs"/>
              </a:defRPr>
            </a:lvl1pPr>
          </a:lstStyle>
          <a:p>
            <a:pPr>
              <a:defRPr/>
            </a:pPr>
            <a:endParaRPr lang="en-US"/>
          </a:p>
        </p:txBody>
      </p:sp>
      <p:sp>
        <p:nvSpPr>
          <p:cNvPr id="215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US"/>
          </a:p>
        </p:txBody>
      </p:sp>
      <p:sp>
        <p:nvSpPr>
          <p:cNvPr id="215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New Roman" pitchFamily="18" charset="0"/>
                <a:ea typeface="+mn-ea"/>
                <a:cs typeface="+mn-cs"/>
              </a:defRPr>
            </a:lvl1pPr>
          </a:lstStyle>
          <a:p>
            <a:pPr>
              <a:defRPr/>
            </a:pPr>
            <a:endParaRPr lang="en-US"/>
          </a:p>
        </p:txBody>
      </p:sp>
      <p:sp>
        <p:nvSpPr>
          <p:cNvPr id="215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2E388FA-59E0-524F-B6B9-7D49943FE6F8}" type="slidenum">
              <a:rPr lang="en-US" altLang="en-US"/>
              <a:pPr/>
              <a:t>‹#›</a:t>
            </a:fld>
            <a:endParaRPr lang="en-US" altLang="en-US"/>
          </a:p>
        </p:txBody>
      </p:sp>
    </p:spTree>
    <p:extLst>
      <p:ext uri="{BB962C8B-B14F-4D97-AF65-F5344CB8AC3E}">
        <p14:creationId xmlns:p14="http://schemas.microsoft.com/office/powerpoint/2010/main" val="2067797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New Roman" pitchFamily="18" charset="0"/>
                <a:ea typeface="+mn-ea"/>
                <a:cs typeface="+mn-cs"/>
              </a:defRPr>
            </a:lvl1pPr>
          </a:lstStyle>
          <a:p>
            <a:pPr>
              <a:defRPr/>
            </a:pPr>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US"/>
          </a:p>
        </p:txBody>
      </p:sp>
      <p:sp>
        <p:nvSpPr>
          <p:cNvPr id="1208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New Roman" pitchFamily="18" charset="0"/>
                <a:ea typeface="+mn-ea"/>
                <a:cs typeface="+mn-cs"/>
              </a:defRPr>
            </a:lvl1pPr>
          </a:lstStyle>
          <a:p>
            <a:pPr>
              <a:defRPr/>
            </a:pPr>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BC6FAD9-D5BD-284C-832C-E23622C3DEE7}" type="slidenum">
              <a:rPr lang="en-US" altLang="en-US"/>
              <a:pPr/>
              <a:t>‹#›</a:t>
            </a:fld>
            <a:endParaRPr lang="en-US" altLang="en-US"/>
          </a:p>
        </p:txBody>
      </p:sp>
    </p:spTree>
    <p:extLst>
      <p:ext uri="{BB962C8B-B14F-4D97-AF65-F5344CB8AC3E}">
        <p14:creationId xmlns:p14="http://schemas.microsoft.com/office/powerpoint/2010/main" val="20499879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Chapter 15: Respiratory Emergencies</a:t>
            </a: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DF34D52-5DB8-0740-9724-00EA89378B93}" type="slidenum">
              <a:rPr lang="en-US" altLang="en-US" sz="1200"/>
              <a:pPr eaLnBrk="1" hangingPunct="1"/>
              <a:t>1</a:t>
            </a:fld>
            <a:endParaRPr lang="en-US" altLang="en-US" sz="1200" dirty="0"/>
          </a:p>
        </p:txBody>
      </p:sp>
    </p:spTree>
    <p:extLst>
      <p:ext uri="{BB962C8B-B14F-4D97-AF65-F5344CB8AC3E}">
        <p14:creationId xmlns:p14="http://schemas.microsoft.com/office/powerpoint/2010/main" val="743462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This figure shows </a:t>
            </a:r>
            <a:r>
              <a:rPr lang="en-US" altLang="en-US" dirty="0" smtClean="0">
                <a:latin typeface="Times New Roman" charset="0"/>
                <a:ea typeface="MS PGothic" charset="-128"/>
              </a:rPr>
              <a:t>the </a:t>
            </a:r>
            <a:r>
              <a:rPr lang="en-US" altLang="en-US" dirty="0">
                <a:latin typeface="Times New Roman" charset="0"/>
                <a:ea typeface="MS PGothic" charset="-128"/>
              </a:rPr>
              <a:t>components of the upper and lower airways. </a:t>
            </a:r>
            <a:endParaRPr lang="en-US" altLang="en-US" dirty="0" smtClean="0">
              <a:latin typeface="Times New Roman" charset="0"/>
              <a:ea typeface="MS PGothic" charset="-128"/>
            </a:endParaRPr>
          </a:p>
          <a:p>
            <a:endParaRPr lang="en-US" altLang="en-US" dirty="0" smtClean="0">
              <a:latin typeface="Times New Roman" charset="0"/>
              <a:ea typeface="MS PGothic" charset="-128"/>
            </a:endParaRPr>
          </a:p>
          <a:p>
            <a:r>
              <a:rPr lang="en-US" altLang="en-US" dirty="0" smtClean="0">
                <a:latin typeface="Times New Roman" charset="0"/>
                <a:ea typeface="MS PGothic" charset="-128"/>
              </a:rPr>
              <a:t>Air enters</a:t>
            </a:r>
            <a:r>
              <a:rPr lang="en-US" altLang="en-US" baseline="0" dirty="0" smtClean="0">
                <a:latin typeface="Times New Roman" charset="0"/>
                <a:ea typeface="MS PGothic" charset="-128"/>
              </a:rPr>
              <a:t> the upper airway through the nose and mouth where the air is filtered, warmed and humidified. The upper airway ends at the larynx., which is protected by the epiglottis. This is a leaf-shaped valve that folds over the  larynx during swallowing and diverts food and liquid into the esophagus. During normal breathing, the epiglottis returns to an upright position, allowing air to flow between the vocal chords into and out of the trachea. Air moves through the trachea into and out of the lungs.</a:t>
            </a:r>
            <a:endParaRPr lang="en-US" altLang="en-US" dirty="0">
              <a:latin typeface="Times New Roman" charset="0"/>
              <a:ea typeface="MS PGothic" charset="-128"/>
            </a:endParaRPr>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CD3E01D-A8D0-9C4B-A840-6710DF0EFF7B}" type="slidenum">
              <a:rPr lang="en-US" altLang="en-US" sz="1200"/>
              <a:pPr eaLnBrk="1" hangingPunct="1"/>
              <a:t>10</a:t>
            </a:fld>
            <a:endParaRPr lang="en-US" altLang="en-US" sz="1200"/>
          </a:p>
        </p:txBody>
      </p:sp>
    </p:spTree>
    <p:extLst>
      <p:ext uri="{BB962C8B-B14F-4D97-AF65-F5344CB8AC3E}">
        <p14:creationId xmlns:p14="http://schemas.microsoft.com/office/powerpoint/2010/main" val="842321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C. The principal function of the lungs is respiration.</a:t>
            </a:r>
            <a:endParaRPr lang="en-IN" dirty="0" smtClean="0"/>
          </a:p>
          <a:p>
            <a:pPr>
              <a:defRPr/>
            </a:pPr>
            <a:r>
              <a:rPr lang="en-US" dirty="0" smtClean="0"/>
              <a:t>	1. Respiration is the exchange of oxygen and carbon dioxide.</a:t>
            </a:r>
            <a:endParaRPr lang="en-IN" dirty="0" smtClean="0"/>
          </a:p>
          <a:p>
            <a:pPr>
              <a:defRPr/>
            </a:pPr>
            <a:r>
              <a:rPr lang="en-US" dirty="0" smtClean="0"/>
              <a:t>D. Air travels through the trachea into the lungs, then on to the:</a:t>
            </a:r>
            <a:endParaRPr lang="en-IN" dirty="0" smtClean="0"/>
          </a:p>
          <a:p>
            <a:pPr>
              <a:defRPr/>
            </a:pPr>
            <a:r>
              <a:rPr lang="en-US" dirty="0" smtClean="0"/>
              <a:t>	1. Bronchi (larger airways) Mainstream Bronchus</a:t>
            </a:r>
            <a:endParaRPr lang="en-IN" dirty="0" smtClean="0"/>
          </a:p>
          <a:p>
            <a:pPr>
              <a:defRPr/>
            </a:pPr>
            <a:r>
              <a:rPr lang="en-US" dirty="0" smtClean="0"/>
              <a:t>	2. Bronchioles (smaller airways)</a:t>
            </a:r>
            <a:endParaRPr lang="en-IN" dirty="0" smtClean="0"/>
          </a:p>
          <a:p>
            <a:pPr>
              <a:defRPr/>
            </a:pPr>
            <a:r>
              <a:rPr lang="en-US" dirty="0" smtClean="0"/>
              <a:t>	3. Alveoli- microscopic, thin-walled air sacs </a:t>
            </a:r>
            <a:endParaRPr lang="en-IN" dirty="0" smtClean="0"/>
          </a:p>
          <a:p>
            <a:pPr>
              <a:defRPr/>
            </a:pPr>
            <a:r>
              <a:rPr lang="en-US" dirty="0" smtClean="0"/>
              <a:t>		a. Alveoli are where the actual exchange of oxygen and carbon dioxide takes place.</a:t>
            </a:r>
            <a:endParaRPr lang="en-IN" dirty="0"/>
          </a:p>
        </p:txBody>
      </p:sp>
      <p:sp>
        <p:nvSpPr>
          <p:cNvPr id="1321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F1E57BE-283D-A244-B7FB-514DD791A47C}" type="slidenum">
              <a:rPr lang="en-US" altLang="en-US" sz="1200"/>
              <a:pPr eaLnBrk="1" hangingPunct="1"/>
              <a:t>11</a:t>
            </a:fld>
            <a:endParaRPr lang="en-US" altLang="en-US" sz="1200"/>
          </a:p>
        </p:txBody>
      </p:sp>
    </p:spTree>
    <p:extLst>
      <p:ext uri="{BB962C8B-B14F-4D97-AF65-F5344CB8AC3E}">
        <p14:creationId xmlns:p14="http://schemas.microsoft.com/office/powerpoint/2010/main" val="677921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III. Physiology of </a:t>
            </a:r>
            <a:r>
              <a:rPr lang="en-US" dirty="0" smtClean="0"/>
              <a:t>Respiration.</a:t>
            </a:r>
            <a:r>
              <a:rPr lang="en-US" baseline="0" dirty="0" smtClean="0"/>
              <a:t> </a:t>
            </a:r>
            <a:r>
              <a:rPr lang="en-US" altLang="en-US" dirty="0" smtClean="0"/>
              <a:t>Respiration is defined as the exchange of gases between the body and its </a:t>
            </a:r>
            <a:r>
              <a:rPr lang="en-US" altLang="en-US" dirty="0" err="1" smtClean="0"/>
              <a:t>environment.The</a:t>
            </a:r>
            <a:r>
              <a:rPr lang="en-US" altLang="en-US" dirty="0" smtClean="0"/>
              <a:t> exchange of oxygen and carbon dioxide in the lungs is called pulmonary (external) respiration. The exchange of oxygen and carbon dioxide at the cellular level is called cellular (internal) respiration.</a:t>
            </a:r>
          </a:p>
          <a:p>
            <a:pPr>
              <a:defRPr/>
            </a:pPr>
            <a:endParaRPr lang="en-IN"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 There are two processes that occur during respiration</a:t>
            </a:r>
            <a:r>
              <a:rPr lang="en-US" dirty="0" smtClean="0"/>
              <a:t>.</a:t>
            </a:r>
            <a:r>
              <a:rPr lang="en-US" altLang="en-US" dirty="0" smtClean="0"/>
              <a:t> </a:t>
            </a:r>
            <a:endParaRPr lang="en-IN" dirty="0" smtClean="0"/>
          </a:p>
          <a:p>
            <a:pPr>
              <a:defRPr/>
            </a:pPr>
            <a:r>
              <a:rPr lang="en-US" dirty="0" smtClean="0"/>
              <a:t>	1. Inspiration: The act of breathing in, or </a:t>
            </a:r>
            <a:r>
              <a:rPr lang="en-US" dirty="0" smtClean="0"/>
              <a:t>inhaling</a:t>
            </a:r>
            <a:endParaRPr lang="en-IN" dirty="0" smtClean="0"/>
          </a:p>
          <a:p>
            <a:pPr>
              <a:defRPr/>
            </a:pPr>
            <a:r>
              <a:rPr lang="en-US" dirty="0" smtClean="0"/>
              <a:t>	2. Expiration: The act of breathing out, or exhaling</a:t>
            </a:r>
            <a:endParaRPr lang="en-IN" dirty="0" smtClean="0"/>
          </a:p>
          <a:p>
            <a:pPr>
              <a:defRPr/>
            </a:pPr>
            <a:r>
              <a:rPr lang="en-US" dirty="0" smtClean="0"/>
              <a:t>		a. During</a:t>
            </a:r>
            <a:r>
              <a:rPr lang="en-US" baseline="0" dirty="0" smtClean="0"/>
              <a:t> respiration, o</a:t>
            </a:r>
            <a:r>
              <a:rPr lang="en-US" dirty="0" smtClean="0"/>
              <a:t>xygen is provided to the blood and carbon dioxide is removed from it.</a:t>
            </a:r>
            <a:endParaRPr lang="en-IN" dirty="0" smtClean="0"/>
          </a:p>
          <a:p>
            <a:pPr>
              <a:defRPr/>
            </a:pPr>
            <a:r>
              <a:rPr lang="en-US" dirty="0" smtClean="0"/>
              <a:t>			i. In healthy lungs, this exchange of gases takes place rapidly at the level of the alveoli.</a:t>
            </a:r>
            <a:endParaRPr lang="en-IN" dirty="0"/>
          </a:p>
        </p:txBody>
      </p:sp>
      <p:sp>
        <p:nvSpPr>
          <p:cNvPr id="1331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AB01848-944E-F14D-94FB-23AB00FC49A3}" type="slidenum">
              <a:rPr lang="en-US" altLang="en-US" sz="1200"/>
              <a:pPr eaLnBrk="1" hangingPunct="1"/>
              <a:t>12</a:t>
            </a:fld>
            <a:endParaRPr lang="en-US" altLang="en-US" sz="1200"/>
          </a:p>
        </p:txBody>
      </p:sp>
    </p:spTree>
    <p:extLst>
      <p:ext uri="{BB962C8B-B14F-4D97-AF65-F5344CB8AC3E}">
        <p14:creationId xmlns:p14="http://schemas.microsoft.com/office/powerpoint/2010/main" val="1427987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These figures show a close-up of the exchange of oxygen and carbon dioxide within the alveoli</a:t>
            </a:r>
            <a:r>
              <a:rPr lang="en-US" altLang="en-US" dirty="0" smtClean="0">
                <a:latin typeface="Times New Roman" charset="0"/>
                <a:ea typeface="MS PGothic" charset="-128"/>
              </a:rPr>
              <a:t>.</a:t>
            </a:r>
          </a:p>
          <a:p>
            <a:endParaRPr lang="en-US" altLang="en-US" dirty="0" smtClean="0">
              <a:latin typeface="Times New Roman" charset="0"/>
              <a:ea typeface="MS PGothic" charset="-128"/>
            </a:endParaRPr>
          </a:p>
          <a:p>
            <a:endParaRPr lang="en-US" altLang="en-US" dirty="0" smtClean="0">
              <a:latin typeface="Times New Roman" charset="0"/>
              <a:ea typeface="MS PGothic" charset="-128"/>
            </a:endParaRPr>
          </a:p>
          <a:p>
            <a:endParaRPr lang="en-US" altLang="en-US" dirty="0" smtClean="0">
              <a:latin typeface="Times New Roman" charset="0"/>
              <a:ea typeface="MS PGothic" charset="-128"/>
            </a:endParaRPr>
          </a:p>
          <a:p>
            <a:endParaRPr lang="en-US" altLang="en-US" dirty="0">
              <a:latin typeface="Times New Roman" charset="0"/>
              <a:ea typeface="MS PGothic" charset="-128"/>
            </a:endParaRPr>
          </a:p>
          <a:p>
            <a:endParaRPr lang="en-US" altLang="en-US" dirty="0">
              <a:latin typeface="Times New Roman" charset="0"/>
              <a:ea typeface="MS PGothic" charset="-128"/>
            </a:endParaRP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1B71F96-95DA-7A4F-9CF3-4B1F1A5C98B3}" type="slidenum">
              <a:rPr lang="en-US" altLang="en-US" sz="1200"/>
              <a:pPr eaLnBrk="1" hangingPunct="1"/>
              <a:t>13</a:t>
            </a:fld>
            <a:endParaRPr lang="en-US" altLang="en-US" sz="1200"/>
          </a:p>
        </p:txBody>
      </p:sp>
    </p:spTree>
    <p:extLst>
      <p:ext uri="{BB962C8B-B14F-4D97-AF65-F5344CB8AC3E}">
        <p14:creationId xmlns:p14="http://schemas.microsoft.com/office/powerpoint/2010/main" val="2051669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B. The alveoli lie against the pulmonary capillary vessels.</a:t>
            </a:r>
            <a:endParaRPr lang="en-IN" dirty="0" smtClean="0"/>
          </a:p>
          <a:p>
            <a:pPr>
              <a:defRPr/>
            </a:pPr>
            <a:r>
              <a:rPr lang="en-US" dirty="0" smtClean="0"/>
              <a:t>	1. Oxygen passes freely through tiny passages in the alveolar wall into these capillaries through the process of diffusion.</a:t>
            </a:r>
            <a:endParaRPr lang="en-IN" dirty="0" smtClean="0"/>
          </a:p>
          <a:p>
            <a:pPr>
              <a:defRPr/>
            </a:pPr>
            <a:r>
              <a:rPr lang="en-US" dirty="0" smtClean="0"/>
              <a:t>		a. It is then carried to the heart, which pumps the oxygen throughout the body.</a:t>
            </a:r>
            <a:endParaRPr lang="en-IN" dirty="0" smtClean="0"/>
          </a:p>
          <a:p>
            <a:pPr>
              <a:defRPr/>
            </a:pPr>
            <a:r>
              <a:rPr lang="en-US" dirty="0" smtClean="0"/>
              <a:t>	2. Carbon dioxide returns to the lungs.</a:t>
            </a:r>
            <a:endParaRPr lang="en-IN" dirty="0" smtClean="0"/>
          </a:p>
          <a:p>
            <a:pPr>
              <a:defRPr/>
            </a:pPr>
            <a:r>
              <a:rPr lang="en-US" dirty="0" smtClean="0"/>
              <a:t>		a. It diffuses back into the alveoli.</a:t>
            </a:r>
            <a:endParaRPr lang="en-IN" dirty="0" smtClean="0"/>
          </a:p>
          <a:p>
            <a:pPr>
              <a:defRPr/>
            </a:pPr>
            <a:r>
              <a:rPr lang="en-US" dirty="0" smtClean="0"/>
              <a:t>		b. It travels back up the bronchial tree and it exits through the upper airways during exhalation.</a:t>
            </a:r>
            <a:endParaRPr lang="en-IN" dirty="0" smtClean="0"/>
          </a:p>
          <a:p>
            <a:pPr>
              <a:defRPr/>
            </a:pPr>
            <a:r>
              <a:rPr lang="en-US" dirty="0" smtClean="0"/>
              <a:t>C. The brain stem senses the level of carbon dioxide in the arterial blood.</a:t>
            </a:r>
            <a:endParaRPr lang="en-IN" dirty="0" smtClean="0"/>
          </a:p>
          <a:p>
            <a:pPr>
              <a:defRPr/>
            </a:pPr>
            <a:r>
              <a:rPr lang="en-US" dirty="0" smtClean="0"/>
              <a:t>	1. If the level of carbon dioxide drops too low:</a:t>
            </a:r>
            <a:endParaRPr lang="en-IN" dirty="0" smtClean="0"/>
          </a:p>
          <a:p>
            <a:pPr>
              <a:defRPr/>
            </a:pPr>
            <a:r>
              <a:rPr lang="en-US" dirty="0" smtClean="0"/>
              <a:t>		a. The person automatically breathes at a slower rate and less deeply.</a:t>
            </a:r>
            <a:endParaRPr lang="en-IN" dirty="0" smtClean="0"/>
          </a:p>
          <a:p>
            <a:pPr>
              <a:defRPr/>
            </a:pPr>
            <a:r>
              <a:rPr lang="en-US" dirty="0" smtClean="0"/>
              <a:t>		b. As a result, less carbon dioxide is expired and CO2 levels in the blood return to normal. Although </a:t>
            </a:r>
            <a:r>
              <a:rPr lang="en-US" dirty="0" err="1" smtClean="0"/>
              <a:t>concidered</a:t>
            </a:r>
            <a:r>
              <a:rPr lang="en-US" dirty="0" smtClean="0"/>
              <a:t> a waste gas, some level of carbon dioxide is actually necessary. In addition to stimulating the action of breathing, it helps to</a:t>
            </a:r>
            <a:r>
              <a:rPr lang="en-US" baseline="0" dirty="0" smtClean="0"/>
              <a:t> balance the PH levels.</a:t>
            </a:r>
            <a:endParaRPr lang="en-IN" dirty="0" smtClean="0"/>
          </a:p>
          <a:p>
            <a:pPr>
              <a:defRPr/>
            </a:pPr>
            <a:r>
              <a:rPr lang="en-US" dirty="0" smtClean="0"/>
              <a:t>	2. If the level of carbon dioxide rises above normal:</a:t>
            </a:r>
            <a:endParaRPr lang="en-IN" dirty="0" smtClean="0"/>
          </a:p>
          <a:p>
            <a:pPr>
              <a:defRPr/>
            </a:pPr>
            <a:r>
              <a:rPr lang="en-US" dirty="0" smtClean="0"/>
              <a:t>		a. The person breathes more rapidly and more deeply. When more fresh air is brought into the alveoli, more CO2 is diffused out of the bloodstream.</a:t>
            </a:r>
            <a:endParaRPr lang="en-IN" dirty="0" smtClean="0"/>
          </a:p>
          <a:p>
            <a:pPr>
              <a:defRPr/>
            </a:pPr>
            <a:r>
              <a:rPr lang="en-US" dirty="0" smtClean="0"/>
              <a:t>		b. More carbon dioxide diffuses out of the bloodstream and levels in the blood are thus lowered.</a:t>
            </a:r>
            <a:endParaRPr lang="en-US" dirty="0" smtClean="0">
              <a:latin typeface="Times New Roman"/>
              <a:ea typeface="Times New Roman"/>
            </a:endParaRPr>
          </a:p>
          <a:p>
            <a:pPr>
              <a:defRPr/>
            </a:pPr>
            <a:endParaRPr lang="en-US" dirty="0">
              <a:ea typeface="+mn-ea"/>
            </a:endParaRPr>
          </a:p>
        </p:txBody>
      </p:sp>
      <p:sp>
        <p:nvSpPr>
          <p:cNvPr id="135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F6A84BF-5EF8-1648-A96B-5CFC98AF2E73}" type="slidenum">
              <a:rPr lang="en-US" altLang="en-US" sz="1200"/>
              <a:pPr eaLnBrk="1" hangingPunct="1"/>
              <a:t>14</a:t>
            </a:fld>
            <a:endParaRPr lang="en-US" altLang="en-US" sz="1200"/>
          </a:p>
        </p:txBody>
      </p:sp>
    </p:spTree>
    <p:extLst>
      <p:ext uri="{BB962C8B-B14F-4D97-AF65-F5344CB8AC3E}">
        <p14:creationId xmlns:p14="http://schemas.microsoft.com/office/powerpoint/2010/main" val="2695095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IV. Pathophysiology of respiration refers to conditions</a:t>
            </a:r>
            <a:r>
              <a:rPr lang="en-US" baseline="0" dirty="0" smtClean="0"/>
              <a:t> under which the bodies processes are not working as they should which results in interfering with normal respirations.</a:t>
            </a:r>
            <a:endParaRPr lang="en-IN" dirty="0" smtClean="0"/>
          </a:p>
          <a:p>
            <a:pPr>
              <a:defRPr/>
            </a:pPr>
            <a:r>
              <a:rPr lang="en-US" dirty="0" smtClean="0"/>
              <a:t>A. The proper exchange of oxygen and carbon dioxide can be hindered by:</a:t>
            </a:r>
            <a:endParaRPr lang="en-IN" dirty="0" smtClean="0"/>
          </a:p>
          <a:p>
            <a:pPr>
              <a:defRPr/>
            </a:pPr>
            <a:r>
              <a:rPr lang="en-US" dirty="0" smtClean="0"/>
              <a:t>	1. Abnormal or pathologic conditions in the anatomy of the airway </a:t>
            </a:r>
            <a:r>
              <a:rPr lang="en-US" dirty="0" err="1" smtClean="0"/>
              <a:t>ie</a:t>
            </a:r>
            <a:r>
              <a:rPr lang="en-US" dirty="0" smtClean="0"/>
              <a:t>: asthma,</a:t>
            </a:r>
            <a:r>
              <a:rPr lang="en-US" baseline="0" dirty="0" smtClean="0"/>
              <a:t> anaphylaxis, bronchiolitis,  </a:t>
            </a:r>
            <a:endParaRPr lang="en-IN" dirty="0" smtClean="0"/>
          </a:p>
          <a:p>
            <a:pPr>
              <a:defRPr/>
            </a:pPr>
            <a:r>
              <a:rPr lang="en-US" dirty="0" smtClean="0"/>
              <a:t>	2. Disease processes </a:t>
            </a:r>
            <a:r>
              <a:rPr lang="en-US" dirty="0" err="1" smtClean="0"/>
              <a:t>ie</a:t>
            </a:r>
            <a:r>
              <a:rPr lang="en-US" dirty="0" smtClean="0"/>
              <a:t>:</a:t>
            </a:r>
            <a:r>
              <a:rPr lang="en-US" baseline="0" dirty="0" smtClean="0"/>
              <a:t> COPD, CHF, emphysema</a:t>
            </a:r>
          </a:p>
          <a:p>
            <a:pPr>
              <a:defRPr/>
            </a:pPr>
            <a:r>
              <a:rPr lang="en-US" dirty="0" smtClean="0"/>
              <a:t>	3. Traumatic conditions</a:t>
            </a:r>
            <a:r>
              <a:rPr lang="en-US" baseline="0" dirty="0" smtClean="0"/>
              <a:t> </a:t>
            </a:r>
            <a:r>
              <a:rPr lang="en-US" baseline="0" dirty="0" err="1" smtClean="0"/>
              <a:t>ie</a:t>
            </a:r>
            <a:r>
              <a:rPr lang="en-US" baseline="0" dirty="0" smtClean="0"/>
              <a:t>: , tension pneumothorax </a:t>
            </a:r>
            <a:endParaRPr lang="en-IN" dirty="0" smtClean="0"/>
          </a:p>
          <a:p>
            <a:pPr>
              <a:defRPr/>
            </a:pPr>
            <a:r>
              <a:rPr lang="en-US" dirty="0" smtClean="0"/>
              <a:t>	4. Pulmonary vessels, which may have abnormalities that interfere with blood flow, thereby</a:t>
            </a:r>
            <a:r>
              <a:rPr lang="en-US" baseline="0" dirty="0" smtClean="0"/>
              <a:t> with the transfer of gases </a:t>
            </a:r>
            <a:r>
              <a:rPr lang="en-US" baseline="0" dirty="0" err="1" smtClean="0"/>
              <a:t>ie</a:t>
            </a:r>
            <a:r>
              <a:rPr lang="en-US" baseline="0" dirty="0" smtClean="0"/>
              <a:t>: pulmonary embolus</a:t>
            </a:r>
            <a:endParaRPr lang="en-IN" dirty="0" smtClean="0"/>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797F3BA-F676-4A48-BF54-706B6BC6143A}" type="slidenum">
              <a:rPr lang="en-US" altLang="en-US" sz="1200"/>
              <a:pPr eaLnBrk="1" hangingPunct="1"/>
              <a:t>15</a:t>
            </a:fld>
            <a:endParaRPr lang="en-US" altLang="en-US" sz="1200"/>
          </a:p>
        </p:txBody>
      </p:sp>
    </p:spTree>
    <p:extLst>
      <p:ext uri="{BB962C8B-B14F-4D97-AF65-F5344CB8AC3E}">
        <p14:creationId xmlns:p14="http://schemas.microsoft.com/office/powerpoint/2010/main" val="604213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B. The EMT must be able to:</a:t>
            </a:r>
            <a:endParaRPr lang="en-IN" altLang="en-US" dirty="0">
              <a:latin typeface="Times New Roman" charset="0"/>
              <a:ea typeface="MS PGothic" charset="-128"/>
            </a:endParaRPr>
          </a:p>
          <a:p>
            <a:r>
              <a:rPr lang="en-US" altLang="en-US" dirty="0">
                <a:latin typeface="Times New Roman" charset="0"/>
                <a:ea typeface="MS PGothic" charset="-128"/>
              </a:rPr>
              <a:t>	1. Recognize the signs and symptoms of inadequate breathing</a:t>
            </a:r>
            <a:endParaRPr lang="en-IN" altLang="en-US" dirty="0">
              <a:latin typeface="Times New Roman" charset="0"/>
              <a:ea typeface="MS PGothic" charset="-128"/>
            </a:endParaRPr>
          </a:p>
          <a:p>
            <a:r>
              <a:rPr lang="en-US" altLang="en-US" dirty="0">
                <a:latin typeface="Times New Roman" charset="0"/>
                <a:ea typeface="MS PGothic" charset="-128"/>
              </a:rPr>
              <a:t>	2. Know what to do about it</a:t>
            </a:r>
            <a:endParaRPr lang="en-IN" altLang="en-US" dirty="0">
              <a:latin typeface="Times New Roman" charset="0"/>
              <a:ea typeface="MS PGothic" charset="-128"/>
            </a:endParaRPr>
          </a:p>
          <a:p>
            <a:r>
              <a:rPr lang="en-US" altLang="en-US" dirty="0">
                <a:latin typeface="Times New Roman" charset="0"/>
                <a:ea typeface="MS PGothic" charset="-128"/>
              </a:rPr>
              <a:t>C. Carbon dioxide retention and hypoxic drive</a:t>
            </a:r>
            <a:endParaRPr lang="en-IN" altLang="en-US" dirty="0">
              <a:latin typeface="Times New Roman" charset="0"/>
              <a:ea typeface="MS PGothic" charset="-128"/>
            </a:endParaRPr>
          </a:p>
          <a:p>
            <a:r>
              <a:rPr lang="en-US" altLang="en-US" dirty="0">
                <a:latin typeface="Times New Roman" charset="0"/>
                <a:ea typeface="MS PGothic" charset="-128"/>
              </a:rPr>
              <a:t>	1. Patients will sometimes have an elevated level of carbon dioxide in their arterial blood.</a:t>
            </a:r>
            <a:endParaRPr lang="en-IN" altLang="en-US" dirty="0">
              <a:latin typeface="Times New Roman" charset="0"/>
              <a:ea typeface="MS PGothic" charset="-128"/>
            </a:endParaRPr>
          </a:p>
          <a:p>
            <a:r>
              <a:rPr lang="en-US" altLang="en-US" dirty="0">
                <a:latin typeface="Times New Roman" charset="0"/>
                <a:ea typeface="MS PGothic" charset="-128"/>
              </a:rPr>
              <a:t>		a. Potential causes: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Exhalation process may be impaired by lung disease.</a:t>
            </a:r>
            <a:endParaRPr lang="en-IN" altLang="en-US" dirty="0">
              <a:latin typeface="Times New Roman" charset="0"/>
              <a:ea typeface="MS PGothic" charset="-128"/>
            </a:endParaRPr>
          </a:p>
          <a:p>
            <a:r>
              <a:rPr lang="en-US" altLang="en-US" dirty="0">
                <a:latin typeface="Times New Roman" charset="0"/>
                <a:ea typeface="MS PGothic" charset="-128"/>
              </a:rPr>
              <a:t>			ii. The body may naturally produce too much carbon </a:t>
            </a:r>
            <a:r>
              <a:rPr lang="en-US" altLang="en-US" dirty="0" smtClean="0">
                <a:latin typeface="Times New Roman" charset="0"/>
                <a:ea typeface="MS PGothic" charset="-128"/>
              </a:rPr>
              <a:t>dioxide,</a:t>
            </a:r>
            <a:r>
              <a:rPr lang="en-US" altLang="en-US" baseline="0" dirty="0" smtClean="0">
                <a:latin typeface="Times New Roman" charset="0"/>
                <a:ea typeface="MS PGothic" charset="-128"/>
              </a:rPr>
              <a:t> either temporarily or chronically.</a:t>
            </a:r>
            <a:endParaRPr lang="en-IN" altLang="en-US" dirty="0">
              <a:latin typeface="Times New Roman" charset="0"/>
              <a:ea typeface="MS PGothic" charset="-128"/>
            </a:endParaRPr>
          </a:p>
          <a:p>
            <a:r>
              <a:rPr lang="en-US" altLang="en-US" dirty="0">
                <a:latin typeface="Times New Roman" charset="0"/>
                <a:ea typeface="MS PGothic" charset="-128"/>
              </a:rPr>
              <a:t>		b. If levels stay high for a period of years, the respiratory center in the brain may not function properly.</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It could signify </a:t>
            </a:r>
            <a:r>
              <a:rPr lang="en-US" altLang="en-US" b="1" i="1" dirty="0">
                <a:latin typeface="Times New Roman" charset="0"/>
                <a:ea typeface="MS PGothic" charset="-128"/>
              </a:rPr>
              <a:t>chronic carbon dioxide retention</a:t>
            </a:r>
            <a:r>
              <a:rPr lang="en-US" altLang="en-US" dirty="0" smtClean="0">
                <a:latin typeface="Times New Roman" charset="0"/>
                <a:ea typeface="MS PGothic" charset="-128"/>
              </a:rPr>
              <a:t>. Recap:</a:t>
            </a:r>
            <a:r>
              <a:rPr lang="en-US" altLang="en-US" baseline="0" dirty="0" smtClean="0">
                <a:latin typeface="Times New Roman" charset="0"/>
                <a:ea typeface="MS PGothic" charset="-128"/>
              </a:rPr>
              <a:t> The brain stem senses the levels of carbon dioxide (based on the </a:t>
            </a:r>
            <a:r>
              <a:rPr lang="en-US" altLang="en-US" baseline="0" dirty="0" err="1" smtClean="0">
                <a:latin typeface="Times New Roman" charset="0"/>
                <a:ea typeface="MS PGothic" charset="-128"/>
              </a:rPr>
              <a:t>ph</a:t>
            </a:r>
            <a:r>
              <a:rPr lang="en-US" altLang="en-US" baseline="0" dirty="0" smtClean="0">
                <a:latin typeface="Times New Roman" charset="0"/>
                <a:ea typeface="MS PGothic" charset="-128"/>
              </a:rPr>
              <a:t> balance) in the blood and </a:t>
            </a:r>
            <a:r>
              <a:rPr lang="en-US" altLang="en-US" baseline="0" dirty="0" err="1" smtClean="0">
                <a:latin typeface="Times New Roman" charset="0"/>
                <a:ea typeface="MS PGothic" charset="-128"/>
              </a:rPr>
              <a:t>cerebrial</a:t>
            </a:r>
            <a:r>
              <a:rPr lang="en-US" altLang="en-US" baseline="0" dirty="0" smtClean="0">
                <a:latin typeface="Times New Roman" charset="0"/>
                <a:ea typeface="MS PGothic" charset="-128"/>
              </a:rPr>
              <a:t> spinal fluid. When Co2 levels become  elevated, the respiratory centers in the brain adjust the rate and depth ventilation. HOWEVER, patients with chronic lung diseases have trouble eliminating CO2 when exhaling.</a:t>
            </a:r>
            <a:endParaRPr lang="en-IN" altLang="en-US" dirty="0">
              <a:latin typeface="Times New Roman" charset="0"/>
              <a:ea typeface="MS PGothic" charset="-128"/>
            </a:endParaRPr>
          </a:p>
          <a:p>
            <a:r>
              <a:rPr lang="en-US" altLang="en-US" dirty="0">
                <a:latin typeface="Times New Roman" charset="0"/>
                <a:ea typeface="MS PGothic" charset="-128"/>
              </a:rPr>
              <a:t>			ii. The brain </a:t>
            </a:r>
            <a:r>
              <a:rPr lang="en-US" altLang="en-US" i="1" dirty="0">
                <a:latin typeface="Times New Roman" charset="0"/>
                <a:ea typeface="MS PGothic" charset="-128"/>
              </a:rPr>
              <a:t>gradually accommodates </a:t>
            </a:r>
            <a:r>
              <a:rPr lang="en-US" altLang="en-US" dirty="0">
                <a:latin typeface="Times New Roman" charset="0"/>
                <a:ea typeface="MS PGothic" charset="-128"/>
              </a:rPr>
              <a:t>high levels of carbon dioxide and then uses </a:t>
            </a:r>
            <a:r>
              <a:rPr lang="en-US" altLang="en-US" dirty="0" smtClean="0">
                <a:latin typeface="Times New Roman" charset="0"/>
                <a:ea typeface="MS PGothic" charset="-128"/>
              </a:rPr>
              <a:t>a “backup</a:t>
            </a:r>
            <a:r>
              <a:rPr lang="en-US" altLang="en-US" baseline="0" dirty="0" smtClean="0">
                <a:latin typeface="Times New Roman" charset="0"/>
                <a:ea typeface="MS PGothic" charset="-128"/>
              </a:rPr>
              <a:t> system”</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smtClean="0">
                <a:latin typeface="Times New Roman" charset="0"/>
                <a:ea typeface="MS PGothic" charset="-128"/>
              </a:rPr>
              <a:t>to </a:t>
            </a:r>
            <a:r>
              <a:rPr lang="en-US" altLang="en-US" dirty="0">
                <a:latin typeface="Times New Roman" charset="0"/>
                <a:ea typeface="MS PGothic" charset="-128"/>
              </a:rPr>
              <a:t>control breathing based on </a:t>
            </a:r>
            <a:r>
              <a:rPr lang="en-US" altLang="en-US" b="1" dirty="0">
                <a:latin typeface="Times New Roman" charset="0"/>
                <a:ea typeface="MS PGothic" charset="-128"/>
              </a:rPr>
              <a:t>low levels of oxygen</a:t>
            </a:r>
            <a:r>
              <a:rPr lang="en-US" altLang="en-US" dirty="0" smtClean="0">
                <a:latin typeface="Times New Roman" charset="0"/>
                <a:ea typeface="MS PGothic" charset="-128"/>
              </a:rPr>
              <a:t>, instead of </a:t>
            </a:r>
            <a:r>
              <a:rPr lang="en-US" altLang="en-US" b="1" dirty="0" smtClean="0">
                <a:latin typeface="Times New Roman" charset="0"/>
                <a:ea typeface="MS PGothic" charset="-128"/>
              </a:rPr>
              <a:t>high levels of carbon dioxide</a:t>
            </a:r>
            <a:r>
              <a:rPr lang="en-US" altLang="en-US" dirty="0" smtClean="0">
                <a:latin typeface="Times New Roman" charset="0"/>
                <a:ea typeface="MS PGothic" charset="-128"/>
              </a:rPr>
              <a:t>. This is </a:t>
            </a:r>
            <a:r>
              <a:rPr lang="en-US" altLang="en-US" dirty="0">
                <a:latin typeface="Times New Roman" charset="0"/>
                <a:ea typeface="MS PGothic" charset="-128"/>
              </a:rPr>
              <a:t>known as </a:t>
            </a:r>
            <a:r>
              <a:rPr lang="en-US" altLang="en-US" b="1" dirty="0">
                <a:latin typeface="Times New Roman" charset="0"/>
                <a:ea typeface="MS PGothic" charset="-128"/>
              </a:rPr>
              <a:t>hypoxic drive</a:t>
            </a:r>
            <a:r>
              <a:rPr lang="en-US" altLang="en-US" dirty="0">
                <a:latin typeface="Times New Roman" charset="0"/>
                <a:ea typeface="MS PGothic" charset="-128"/>
              </a:rPr>
              <a:t>. </a:t>
            </a:r>
            <a:endParaRPr lang="en-IN" altLang="en-US" dirty="0">
              <a:latin typeface="Times New Roman" charset="0"/>
              <a:ea typeface="MS PGothic" charset="-128"/>
            </a:endParaRPr>
          </a:p>
          <a:p>
            <a:r>
              <a:rPr lang="en-US" altLang="en-US" dirty="0">
                <a:latin typeface="Times New Roman" charset="0"/>
                <a:ea typeface="MS PGothic" charset="-128"/>
              </a:rPr>
              <a:t>			iii. </a:t>
            </a:r>
            <a:r>
              <a:rPr lang="en-US" altLang="en-US" dirty="0" smtClean="0">
                <a:latin typeface="Times New Roman" charset="0"/>
                <a:ea typeface="MS PGothic" charset="-128"/>
              </a:rPr>
              <a:t>Hypoxic drive can be found in end-stage COPD. Some experts advocate for withholding high concentrations</a:t>
            </a:r>
            <a:r>
              <a:rPr lang="en-US" altLang="en-US" baseline="0" dirty="0" smtClean="0">
                <a:latin typeface="Times New Roman" charset="0"/>
                <a:ea typeface="MS PGothic" charset="-128"/>
              </a:rPr>
              <a:t> of oxygen for fear that it could cause the patients respiratory drive to become depressed or completely stop. </a:t>
            </a:r>
          </a:p>
          <a:p>
            <a:r>
              <a:rPr lang="en-US" altLang="en-US" baseline="0" dirty="0" smtClean="0">
                <a:latin typeface="Times New Roman" charset="0"/>
                <a:ea typeface="MS PGothic" charset="-128"/>
              </a:rPr>
              <a:t>                                                          iv. Regardless, u</a:t>
            </a:r>
            <a:r>
              <a:rPr lang="en-US" altLang="en-US" dirty="0" smtClean="0">
                <a:latin typeface="Times New Roman" charset="0"/>
                <a:ea typeface="MS PGothic" charset="-128"/>
              </a:rPr>
              <a:t>se </a:t>
            </a:r>
            <a:r>
              <a:rPr lang="en-US" altLang="en-US" dirty="0">
                <a:latin typeface="Times New Roman" charset="0"/>
                <a:ea typeface="MS PGothic" charset="-128"/>
              </a:rPr>
              <a:t>caution when administering oxygen to these patients</a:t>
            </a:r>
            <a:r>
              <a:rPr lang="en-US" altLang="en-US" dirty="0" smtClean="0">
                <a:latin typeface="Times New Roman" charset="0"/>
                <a:ea typeface="MS PGothic" charset="-128"/>
              </a:rPr>
              <a:t>. </a:t>
            </a:r>
            <a:r>
              <a:rPr lang="en-US" altLang="en-US" i="1" dirty="0" smtClean="0">
                <a:latin typeface="Times New Roman" charset="0"/>
                <a:ea typeface="MS PGothic" charset="-128"/>
              </a:rPr>
              <a:t>NEVER</a:t>
            </a:r>
            <a:r>
              <a:rPr lang="en-US" altLang="en-US" dirty="0" smtClean="0">
                <a:latin typeface="Times New Roman" charset="0"/>
                <a:ea typeface="MS PGothic" charset="-128"/>
              </a:rPr>
              <a:t> withhold oxygen from a patient who needs it!</a:t>
            </a:r>
          </a:p>
          <a:p>
            <a:r>
              <a:rPr lang="en-US" altLang="en-US" i="1" dirty="0" smtClean="0">
                <a:latin typeface="Times New Roman" charset="0"/>
                <a:ea typeface="MS PGothic" charset="-128"/>
              </a:rPr>
              <a:t>SPECIAL</a:t>
            </a:r>
            <a:r>
              <a:rPr lang="en-US" altLang="en-US" i="1" baseline="0" dirty="0" smtClean="0">
                <a:latin typeface="Times New Roman" charset="0"/>
                <a:ea typeface="MS PGothic" charset="-128"/>
              </a:rPr>
              <a:t> POPULATIONS: Geriatric patients will develop greater difficulties exchanging carbon dioxide and oxygen during respiration. This is a normal aging process. In respiratory emergencies, begin oxygen therapy early in your treatment. </a:t>
            </a:r>
            <a:endParaRPr lang="en-IN" altLang="en-US" i="1" dirty="0">
              <a:latin typeface="Times New Roman" charset="0"/>
              <a:ea typeface="MS PGothic" charset="-128"/>
            </a:endParaRPr>
          </a:p>
          <a:p>
            <a:endParaRPr lang="en-US" altLang="en-US" i="1" dirty="0">
              <a:latin typeface="Times New Roman" charset="0"/>
              <a:ea typeface="MS PGothic" charset="-128"/>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D1DD010-5F6D-A049-B439-86FE0AFB015D}" type="slidenum">
              <a:rPr lang="en-US" altLang="en-US" sz="1200"/>
              <a:pPr eaLnBrk="1" hangingPunct="1"/>
              <a:t>16</a:t>
            </a:fld>
            <a:endParaRPr lang="en-US" altLang="en-US" sz="1200"/>
          </a:p>
        </p:txBody>
      </p:sp>
    </p:spTree>
    <p:extLst>
      <p:ext uri="{BB962C8B-B14F-4D97-AF65-F5344CB8AC3E}">
        <p14:creationId xmlns:p14="http://schemas.microsoft.com/office/powerpoint/2010/main" val="17189561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V. Causes of Dyspnea</a:t>
            </a:r>
            <a:endParaRPr lang="en-IN" dirty="0" smtClean="0"/>
          </a:p>
          <a:p>
            <a:pPr>
              <a:defRPr/>
            </a:pPr>
            <a:r>
              <a:rPr lang="en-US" dirty="0" smtClean="0"/>
              <a:t>A. Dyspnea can be caused by many medical problems.</a:t>
            </a:r>
            <a:endParaRPr lang="en-IN" dirty="0" smtClean="0"/>
          </a:p>
          <a:p>
            <a:pPr>
              <a:defRPr/>
            </a:pPr>
            <a:r>
              <a:rPr lang="en-US" dirty="0" smtClean="0"/>
              <a:t>	1. If the brain is deprived of oxygen, a patient may not be alert enough to complain.</a:t>
            </a:r>
            <a:endParaRPr lang="en-IN" dirty="0" smtClean="0"/>
          </a:p>
          <a:p>
            <a:pPr>
              <a:defRPr/>
            </a:pPr>
            <a:r>
              <a:rPr lang="en-US" dirty="0" smtClean="0"/>
              <a:t>		a. Altered mental status may be a sign that the brain is dysfunctional because of severe hypoxia. </a:t>
            </a:r>
            <a:endParaRPr lang="en-IN" dirty="0" smtClean="0"/>
          </a:p>
          <a:p>
            <a:pPr>
              <a:defRPr/>
            </a:pPr>
            <a:r>
              <a:rPr lang="en-US" dirty="0" smtClean="0"/>
              <a:t>	2. Patients often have difficulty breathing and/or hypoxia with the following medical conditions:</a:t>
            </a:r>
            <a:endParaRPr lang="en-IN" dirty="0" smtClean="0"/>
          </a:p>
          <a:p>
            <a:pPr>
              <a:defRPr/>
            </a:pPr>
            <a:r>
              <a:rPr lang="en-US" dirty="0" smtClean="0"/>
              <a:t>		a. Pulmonary edema- A build-up of fluid in the lungs; usually as a result of Congestive</a:t>
            </a:r>
            <a:r>
              <a:rPr lang="en-US" baseline="0" dirty="0" smtClean="0"/>
              <a:t> heart failure.</a:t>
            </a:r>
            <a:endParaRPr lang="en-IN" dirty="0" smtClean="0"/>
          </a:p>
          <a:p>
            <a:pPr>
              <a:defRPr/>
            </a:pPr>
            <a:r>
              <a:rPr lang="en-US" dirty="0" smtClean="0"/>
              <a:t>		b. Hay fever-An allergic</a:t>
            </a:r>
            <a:r>
              <a:rPr lang="en-US" baseline="0" dirty="0" smtClean="0"/>
              <a:t> </a:t>
            </a:r>
            <a:r>
              <a:rPr lang="en-US" dirty="0" smtClean="0"/>
              <a:t>response to an indoor or outdoor allergen:</a:t>
            </a:r>
            <a:r>
              <a:rPr lang="en-US" baseline="0" dirty="0" smtClean="0"/>
              <a:t> dust mites, pet dander, pollen</a:t>
            </a:r>
            <a:endParaRPr lang="en-IN" dirty="0" smtClean="0"/>
          </a:p>
          <a:p>
            <a:pPr>
              <a:defRPr/>
            </a:pPr>
            <a:r>
              <a:rPr lang="en-US" dirty="0" smtClean="0"/>
              <a:t>		c. Pleural effusion-A</a:t>
            </a:r>
            <a:r>
              <a:rPr lang="en-US" baseline="0" dirty="0" smtClean="0"/>
              <a:t> </a:t>
            </a:r>
            <a:r>
              <a:rPr lang="en-US" dirty="0" smtClean="0"/>
              <a:t>collection of fluid between</a:t>
            </a:r>
            <a:r>
              <a:rPr lang="en-US" baseline="0" dirty="0" smtClean="0"/>
              <a:t> the lung and the chest wall that may compress the lung.</a:t>
            </a:r>
            <a:endParaRPr lang="en-IN" dirty="0" smtClean="0"/>
          </a:p>
          <a:p>
            <a:pPr>
              <a:defRPr/>
            </a:pPr>
            <a:r>
              <a:rPr lang="en-US" dirty="0" smtClean="0"/>
              <a:t>		d. Obstruction of the airway- Anything</a:t>
            </a:r>
            <a:r>
              <a:rPr lang="en-US" baseline="0" dirty="0" smtClean="0"/>
              <a:t> that blocks the airway, preventing the flow of air to the lungs </a:t>
            </a:r>
            <a:endParaRPr lang="en-IN" dirty="0" smtClean="0"/>
          </a:p>
          <a:p>
            <a:pPr>
              <a:defRPr/>
            </a:pPr>
            <a:r>
              <a:rPr lang="en-US" dirty="0" smtClean="0"/>
              <a:t>		e. Hyperventilation syndrome-Also known as a panic attack,</a:t>
            </a:r>
            <a:r>
              <a:rPr lang="en-US" baseline="0" dirty="0" smtClean="0"/>
              <a:t> this condition has no signs of other physical problems. Patient may present with respirations as high as 40/ shallow breaths/min or as slow as 20/ very deep breaths/min. </a:t>
            </a:r>
            <a:r>
              <a:rPr lang="en-US" dirty="0" smtClean="0"/>
              <a:t> </a:t>
            </a:r>
            <a:endParaRPr lang="en-IN" dirty="0" smtClean="0"/>
          </a:p>
          <a:p>
            <a:pPr>
              <a:defRPr/>
            </a:pPr>
            <a:r>
              <a:rPr lang="en-US" dirty="0" smtClean="0"/>
              <a:t>		f. Environmental/industrial exposure- examples:</a:t>
            </a:r>
            <a:r>
              <a:rPr lang="en-US" baseline="0" dirty="0" smtClean="0"/>
              <a:t> smoke, chemicals, asbestos, air pollution, coal (Miners)</a:t>
            </a:r>
            <a:endParaRPr lang="en-IN" dirty="0" smtClean="0"/>
          </a:p>
          <a:p>
            <a:pPr>
              <a:defRPr/>
            </a:pPr>
            <a:r>
              <a:rPr lang="en-US" dirty="0" smtClean="0"/>
              <a:t>		g. Carbon monoxide poisoning-Exposure to a colorless, odorless, </a:t>
            </a:r>
            <a:r>
              <a:rPr lang="en-US" dirty="0" err="1" smtClean="0"/>
              <a:t>tastless</a:t>
            </a:r>
            <a:r>
              <a:rPr lang="en-US" dirty="0" smtClean="0"/>
              <a:t> and highly poisonous gas.</a:t>
            </a:r>
            <a:endParaRPr lang="en-IN" dirty="0" smtClean="0"/>
          </a:p>
          <a:p>
            <a:pPr>
              <a:defRPr/>
            </a:pPr>
            <a:r>
              <a:rPr lang="en-US" dirty="0" smtClean="0"/>
              <a:t>		h. Drug overdose:</a:t>
            </a:r>
            <a:r>
              <a:rPr lang="en-US" baseline="0" dirty="0" smtClean="0"/>
              <a:t> Over the counter, prescribed or illegal drug that has been</a:t>
            </a:r>
            <a:r>
              <a:rPr lang="en-US" dirty="0" smtClean="0"/>
              <a:t> ingested, injected, absorbed, inhaled, </a:t>
            </a:r>
            <a:r>
              <a:rPr lang="en-US" dirty="0" err="1" smtClean="0"/>
              <a:t>transdermed</a:t>
            </a:r>
            <a:r>
              <a:rPr lang="en-US" dirty="0" smtClean="0"/>
              <a:t>, to excess </a:t>
            </a:r>
            <a:r>
              <a:rPr lang="en-US" dirty="0" err="1" smtClean="0"/>
              <a:t>causeing</a:t>
            </a:r>
            <a:r>
              <a:rPr lang="en-US" dirty="0" smtClean="0"/>
              <a:t> an adverse reaction.</a:t>
            </a:r>
            <a:endParaRPr lang="en-US" dirty="0" smtClean="0">
              <a:latin typeface="Times New Roman"/>
              <a:ea typeface="Times New Roman"/>
            </a:endParaRPr>
          </a:p>
          <a:p>
            <a:pPr>
              <a:defRPr/>
            </a:pPr>
            <a:endParaRPr lang="en-US" dirty="0">
              <a:ea typeface="+mn-ea"/>
            </a:endParaRP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F41F794-037D-B148-B035-59769ACA1A4F}" type="slidenum">
              <a:rPr lang="en-US" altLang="en-US" sz="1200"/>
              <a:pPr eaLnBrk="1" hangingPunct="1"/>
              <a:t>17</a:t>
            </a:fld>
            <a:endParaRPr lang="en-US" altLang="en-US" sz="1200"/>
          </a:p>
        </p:txBody>
      </p:sp>
    </p:spTree>
    <p:extLst>
      <p:ext uri="{BB962C8B-B14F-4D97-AF65-F5344CB8AC3E}">
        <p14:creationId xmlns:p14="http://schemas.microsoft.com/office/powerpoint/2010/main" val="397837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B. Be aware that one or more of the following situations may exist in the dyspneic patient:</a:t>
            </a:r>
            <a:endParaRPr lang="en-IN" dirty="0" smtClean="0"/>
          </a:p>
          <a:p>
            <a:pPr>
              <a:defRPr/>
            </a:pPr>
            <a:r>
              <a:rPr lang="en-US" dirty="0" smtClean="0"/>
              <a:t>	1. Gas exchange between the alveoli and pulmonary circulation is obstructed by fluid in the lung, infection, or collapsed alveoli (atelectasis).  </a:t>
            </a:r>
            <a:endParaRPr lang="en-IN" dirty="0" smtClean="0"/>
          </a:p>
          <a:p>
            <a:pPr>
              <a:defRPr/>
            </a:pPr>
            <a:r>
              <a:rPr lang="en-US" dirty="0" smtClean="0"/>
              <a:t>	2. The alveoli are damaged and cannot transport gases properly across their own walls.</a:t>
            </a:r>
            <a:endParaRPr lang="en-IN" dirty="0" smtClean="0"/>
          </a:p>
          <a:p>
            <a:pPr>
              <a:defRPr/>
            </a:pPr>
            <a:r>
              <a:rPr lang="en-US" dirty="0" smtClean="0"/>
              <a:t>	3. The air passages are obstructed by muscle spasm; mucus; or weakened, floppy airway walls.</a:t>
            </a:r>
            <a:endParaRPr lang="en-IN" dirty="0" smtClean="0"/>
          </a:p>
          <a:p>
            <a:pPr>
              <a:defRPr/>
            </a:pPr>
            <a:r>
              <a:rPr lang="en-US" dirty="0" smtClean="0"/>
              <a:t>	4. Blood flow to the lungs is obstructed by blood clots.</a:t>
            </a:r>
            <a:endParaRPr lang="en-IN" dirty="0" smtClean="0"/>
          </a:p>
          <a:p>
            <a:pPr>
              <a:defRPr/>
            </a:pPr>
            <a:r>
              <a:rPr lang="en-US" dirty="0" smtClean="0"/>
              <a:t>	5. The pleural space is filled with air or excess fluid, so the lungs cannot properly expand.</a:t>
            </a:r>
          </a:p>
          <a:p>
            <a:pPr>
              <a:defRPr/>
            </a:pPr>
            <a:endParaRPr lang="en-US" dirty="0" smtClean="0"/>
          </a:p>
          <a:p>
            <a:pPr>
              <a:defRPr/>
            </a:pPr>
            <a:endParaRPr lang="en-IN" dirty="0" smtClean="0"/>
          </a:p>
        </p:txBody>
      </p:sp>
      <p:sp>
        <p:nvSpPr>
          <p:cNvPr id="139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FCE4DAB-893B-F047-A274-61D56F45DF3B}" type="slidenum">
              <a:rPr lang="en-US" altLang="en-US" sz="1200"/>
              <a:pPr eaLnBrk="1" hangingPunct="1"/>
              <a:t>18</a:t>
            </a:fld>
            <a:endParaRPr lang="en-US" altLang="en-US" sz="1200"/>
          </a:p>
        </p:txBody>
      </p:sp>
    </p:spTree>
    <p:extLst>
      <p:ext uri="{BB962C8B-B14F-4D97-AF65-F5344CB8AC3E}">
        <p14:creationId xmlns:p14="http://schemas.microsoft.com/office/powerpoint/2010/main" val="13412778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This table shows signs and symptoms of inadequate breathing.</a:t>
            </a:r>
          </a:p>
        </p:txBody>
      </p:sp>
      <p:sp>
        <p:nvSpPr>
          <p:cNvPr id="140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230FE3F-B04C-B941-998E-E348D8E32CA6}" type="slidenum">
              <a:rPr lang="en-US" altLang="en-US" sz="1200"/>
              <a:pPr eaLnBrk="1" hangingPunct="1"/>
              <a:t>19</a:t>
            </a:fld>
            <a:endParaRPr lang="en-US" altLang="en-US" sz="1200"/>
          </a:p>
        </p:txBody>
      </p:sp>
    </p:spTree>
    <p:extLst>
      <p:ext uri="{BB962C8B-B14F-4D97-AF65-F5344CB8AC3E}">
        <p14:creationId xmlns:p14="http://schemas.microsoft.com/office/powerpoint/2010/main" val="720847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spcBef>
                <a:spcPts val="2400"/>
              </a:spcBef>
              <a:spcAft>
                <a:spcPts val="0"/>
              </a:spcAft>
              <a:defRPr/>
            </a:pPr>
            <a:r>
              <a:rPr lang="en-US" sz="1400" dirty="0" smtClean="0">
                <a:latin typeface="Times New Roman"/>
                <a:ea typeface="Times New Roman"/>
              </a:rPr>
              <a:t>National EMS Education Standard Competencies</a:t>
            </a:r>
          </a:p>
          <a:p>
            <a:pPr>
              <a:spcBef>
                <a:spcPts val="2400"/>
              </a:spcBef>
              <a:spcAft>
                <a:spcPts val="0"/>
              </a:spcAft>
              <a:defRPr/>
            </a:pPr>
            <a:endParaRPr lang="en-US" sz="1400" dirty="0" smtClean="0">
              <a:latin typeface="Times New Roman"/>
              <a:ea typeface="Times New Roman"/>
            </a:endParaRPr>
          </a:p>
          <a:p>
            <a:pPr marL="228600" indent="-228600">
              <a:spcBef>
                <a:spcPts val="600"/>
              </a:spcBef>
              <a:spcAft>
                <a:spcPts val="600"/>
              </a:spcAft>
              <a:tabLst>
                <a:tab pos="228600" algn="l"/>
              </a:tabLst>
              <a:defRPr/>
            </a:pPr>
            <a:r>
              <a:rPr lang="en-US" dirty="0" smtClean="0">
                <a:latin typeface="Times New Roman"/>
                <a:ea typeface="Times New Roman"/>
              </a:rPr>
              <a:t>Medicine</a:t>
            </a:r>
          </a:p>
          <a:p>
            <a:pPr>
              <a:spcBef>
                <a:spcPts val="600"/>
              </a:spcBef>
              <a:spcAft>
                <a:spcPts val="600"/>
              </a:spcAft>
              <a:defRPr/>
            </a:pPr>
            <a:r>
              <a:rPr lang="en-US" dirty="0" smtClean="0">
                <a:latin typeface="Times New Roman"/>
                <a:ea typeface="Times New Roman"/>
              </a:rPr>
              <a:t>Applies fundamental knowledge to provide basic emergency care and transportation based on assessment findings for an acutely ill patient.</a:t>
            </a:r>
          </a:p>
          <a:p>
            <a:pPr>
              <a:defRPr/>
            </a:pPr>
            <a:endParaRPr lang="en-US" dirty="0">
              <a:ea typeface="+mn-ea"/>
            </a:endParaRPr>
          </a:p>
        </p:txBody>
      </p:sp>
      <p:sp>
        <p:nvSpPr>
          <p:cNvPr id="1228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4F1DED3-840C-BC4C-AD28-FF6BA9C332FF}" type="slidenum">
              <a:rPr lang="en-US" altLang="en-US" sz="1200"/>
              <a:pPr eaLnBrk="1" hangingPunct="1"/>
              <a:t>2</a:t>
            </a:fld>
            <a:endParaRPr lang="en-US" altLang="en-US" sz="1200" dirty="0"/>
          </a:p>
        </p:txBody>
      </p:sp>
    </p:spTree>
    <p:extLst>
      <p:ext uri="{BB962C8B-B14F-4D97-AF65-F5344CB8AC3E}">
        <p14:creationId xmlns:p14="http://schemas.microsoft.com/office/powerpoint/2010/main" val="13156229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C. Besides shortness of breath, a patient with dyspnea may also report:</a:t>
            </a:r>
            <a:endParaRPr lang="en-IN" dirty="0" smtClean="0"/>
          </a:p>
          <a:p>
            <a:pPr>
              <a:defRPr/>
            </a:pPr>
            <a:r>
              <a:rPr lang="en-US" dirty="0" smtClean="0"/>
              <a:t>	1. Chest tightness, which is described as an</a:t>
            </a:r>
            <a:r>
              <a:rPr lang="en-US" baseline="0" dirty="0" smtClean="0"/>
              <a:t> uncomfortable feeling in the chest commonly associated with asthma patients.</a:t>
            </a:r>
            <a:endParaRPr lang="en-IN" dirty="0" smtClean="0"/>
          </a:p>
          <a:p>
            <a:pPr>
              <a:defRPr/>
            </a:pPr>
            <a:r>
              <a:rPr lang="en-US" dirty="0" smtClean="0"/>
              <a:t>	2. Air hunger, which is the feeling of “not getting enough air” and having a strong need to breathe.</a:t>
            </a:r>
            <a:endParaRPr lang="en-IN" dirty="0" smtClean="0"/>
          </a:p>
          <a:p>
            <a:pPr>
              <a:defRPr/>
            </a:pPr>
            <a:r>
              <a:rPr lang="en-US" dirty="0" smtClean="0"/>
              <a:t>D. Dyspnea is a common complaint in patients with cardiopulmonary diseases,</a:t>
            </a:r>
            <a:r>
              <a:rPr lang="en-US" baseline="0" dirty="0" smtClean="0"/>
              <a:t> and may be caused by physical exertion because the patients heart is damaged.</a:t>
            </a:r>
            <a:endParaRPr lang="en-IN" dirty="0" smtClean="0"/>
          </a:p>
          <a:p>
            <a:pPr>
              <a:defRPr/>
            </a:pPr>
            <a:r>
              <a:rPr lang="en-US" dirty="0" smtClean="0"/>
              <a:t>	1. Congestive heart failure causes the heart to pump inefficiently and deprives the body of oxygen.</a:t>
            </a:r>
            <a:endParaRPr lang="en-IN" dirty="0" smtClean="0"/>
          </a:p>
          <a:p>
            <a:pPr>
              <a:defRPr/>
            </a:pPr>
            <a:r>
              <a:rPr lang="en-US" dirty="0" smtClean="0"/>
              <a:t>		a. Pulmonary edema, in which the alveoli are filled with fluid, is a condition associated with congestive heart failure. </a:t>
            </a:r>
            <a:endParaRPr lang="en-IN" dirty="0" smtClean="0"/>
          </a:p>
          <a:p>
            <a:pPr>
              <a:defRPr/>
            </a:pPr>
            <a:r>
              <a:rPr lang="en-US" dirty="0" smtClean="0"/>
              <a:t>E. Severe pain can cause a patient to experience rapid, shallow breathing without the presence of a primary pulmonary dysfunction.</a:t>
            </a:r>
            <a:endParaRPr lang="en-IN" dirty="0" smtClean="0"/>
          </a:p>
          <a:p>
            <a:pPr>
              <a:defRPr/>
            </a:pPr>
            <a:r>
              <a:rPr lang="en-US" dirty="0" smtClean="0"/>
              <a:t>	1. In some patients, breathing deeply causes pain because it causes expansion of the chest wall.</a:t>
            </a:r>
            <a:endParaRPr lang="en-IN" dirty="0"/>
          </a:p>
        </p:txBody>
      </p:sp>
      <p:sp>
        <p:nvSpPr>
          <p:cNvPr id="141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4DF511F-D5AC-1C4F-8885-BA99397D5310}" type="slidenum">
              <a:rPr lang="en-US" altLang="en-US" sz="1200"/>
              <a:pPr eaLnBrk="1" hangingPunct="1"/>
              <a:t>20</a:t>
            </a:fld>
            <a:endParaRPr lang="en-US" altLang="en-US" sz="1200"/>
          </a:p>
        </p:txBody>
      </p:sp>
    </p:spTree>
    <p:extLst>
      <p:ext uri="{BB962C8B-B14F-4D97-AF65-F5344CB8AC3E}">
        <p14:creationId xmlns:p14="http://schemas.microsoft.com/office/powerpoint/2010/main" val="1335990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F. Upper or lower airway infection</a:t>
            </a:r>
            <a:endParaRPr lang="en-IN" dirty="0" smtClean="0"/>
          </a:p>
          <a:p>
            <a:pPr>
              <a:defRPr/>
            </a:pPr>
            <a:r>
              <a:rPr lang="en-US" dirty="0" smtClean="0"/>
              <a:t>	1. Infectious diseases causing dyspnea may affect all parts of the airway.</a:t>
            </a:r>
            <a:endParaRPr lang="en-IN" dirty="0" smtClean="0"/>
          </a:p>
          <a:p>
            <a:pPr>
              <a:defRPr/>
            </a:pPr>
            <a:r>
              <a:rPr lang="en-US" dirty="0" smtClean="0"/>
              <a:t>		a. Some cause mild discomfort.</a:t>
            </a:r>
            <a:endParaRPr lang="en-IN" dirty="0" smtClean="0"/>
          </a:p>
          <a:p>
            <a:pPr>
              <a:defRPr/>
            </a:pPr>
            <a:r>
              <a:rPr lang="en-US" dirty="0" smtClean="0"/>
              <a:t>		b. Some require aggressive respiratory support.</a:t>
            </a:r>
            <a:endParaRPr lang="en-IN" dirty="0" smtClean="0"/>
          </a:p>
          <a:p>
            <a:pPr>
              <a:defRPr/>
            </a:pPr>
            <a:r>
              <a:rPr lang="en-US" dirty="0" smtClean="0"/>
              <a:t>		c. Oxygenation is a problem of inadequate oxygen delivery to the tissues.</a:t>
            </a:r>
            <a:endParaRPr lang="en-IN" dirty="0" smtClean="0"/>
          </a:p>
          <a:p>
            <a:pPr>
              <a:defRPr/>
            </a:pPr>
            <a:r>
              <a:rPr lang="en-US" dirty="0" smtClean="0"/>
              <a:t>	2. The problem causing dyspnea is always some form of obstruction:</a:t>
            </a:r>
            <a:endParaRPr lang="en-IN" dirty="0" smtClean="0"/>
          </a:p>
          <a:p>
            <a:pPr>
              <a:defRPr/>
            </a:pPr>
            <a:r>
              <a:rPr lang="en-US" dirty="0" smtClean="0"/>
              <a:t>		a. Mucus and secretions obstructing airflow in major passages (cold, diphtheria)</a:t>
            </a:r>
            <a:endParaRPr lang="en-IN" dirty="0" smtClean="0"/>
          </a:p>
          <a:p>
            <a:pPr>
              <a:defRPr/>
            </a:pPr>
            <a:r>
              <a:rPr lang="en-US" dirty="0" smtClean="0"/>
              <a:t>		b. Swelling of soft tissues in upper airways (epiglottitis, croup)</a:t>
            </a:r>
            <a:endParaRPr lang="en-IN" dirty="0" smtClean="0"/>
          </a:p>
          <a:p>
            <a:pPr>
              <a:defRPr/>
            </a:pPr>
            <a:r>
              <a:rPr lang="en-US" dirty="0" smtClean="0"/>
              <a:t>		c. Impaired exchange of gases in the alveoli (pneumonia)</a:t>
            </a:r>
            <a:endParaRPr lang="en-IN" dirty="0" smtClean="0"/>
          </a:p>
          <a:p>
            <a:pPr>
              <a:defRPr/>
            </a:pPr>
            <a:r>
              <a:rPr lang="en-US" dirty="0" smtClean="0"/>
              <a:t>	3. Be diligent about the use of appropriate PPE when in contact with patients who have infectious diseases. Place surgical mask on a patient suspected of having a respiratory disease.</a:t>
            </a:r>
            <a:endParaRPr lang="en-IN" dirty="0"/>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FB7CB1E-B74E-E945-83BB-6DCFB122D8D3}" type="slidenum">
              <a:rPr lang="en-US" altLang="en-US" sz="1200"/>
              <a:pPr eaLnBrk="1" hangingPunct="1"/>
              <a:t>21</a:t>
            </a:fld>
            <a:endParaRPr lang="en-US" altLang="en-US" sz="1200"/>
          </a:p>
        </p:txBody>
      </p:sp>
    </p:spTree>
    <p:extLst>
      <p:ext uri="{BB962C8B-B14F-4D97-AF65-F5344CB8AC3E}">
        <p14:creationId xmlns:p14="http://schemas.microsoft.com/office/powerpoint/2010/main" val="2056148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4. Croup</a:t>
            </a:r>
            <a:endParaRPr lang="en-IN" dirty="0" smtClean="0"/>
          </a:p>
          <a:p>
            <a:pPr>
              <a:defRPr/>
            </a:pPr>
            <a:r>
              <a:rPr lang="en-US" dirty="0" smtClean="0"/>
              <a:t>	a. Inflammation and swelling of the pharynx, larynx, and trachea</a:t>
            </a:r>
            <a:endParaRPr lang="en-IN" dirty="0" smtClean="0"/>
          </a:p>
          <a:p>
            <a:pPr>
              <a:defRPr/>
            </a:pPr>
            <a:r>
              <a:rPr lang="en-US" dirty="0" smtClean="0"/>
              <a:t>	b. Typically seen in children between 6 months and 3 years of age</a:t>
            </a:r>
            <a:endParaRPr lang="en-IN" dirty="0" smtClean="0"/>
          </a:p>
          <a:p>
            <a:pPr>
              <a:defRPr/>
            </a:pPr>
            <a:r>
              <a:rPr lang="en-US" dirty="0" smtClean="0"/>
              <a:t>		i. Easily passed between children</a:t>
            </a:r>
            <a:endParaRPr lang="en-IN" dirty="0" smtClean="0"/>
          </a:p>
          <a:p>
            <a:pPr>
              <a:defRPr/>
            </a:pPr>
            <a:r>
              <a:rPr lang="en-US" dirty="0" smtClean="0"/>
              <a:t>	c. Hallmark signs of croup are stridor and a seal-bark cough.</a:t>
            </a:r>
            <a:endParaRPr lang="en-IN" dirty="0" smtClean="0"/>
          </a:p>
          <a:p>
            <a:pPr>
              <a:defRPr/>
            </a:pPr>
            <a:r>
              <a:rPr lang="en-US" dirty="0" smtClean="0"/>
              <a:t>	d. Croup often responds well to the administration of humidified oxygen.</a:t>
            </a:r>
            <a:endParaRPr lang="en-IN" dirty="0"/>
          </a:p>
        </p:txBody>
      </p:sp>
      <p:sp>
        <p:nvSpPr>
          <p:cNvPr id="143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67E7D75-F17A-C24C-B29B-5BDC3B5302E5}" type="slidenum">
              <a:rPr lang="en-US" altLang="en-US" sz="1200"/>
              <a:pPr eaLnBrk="1" hangingPunct="1"/>
              <a:t>22</a:t>
            </a:fld>
            <a:endParaRPr lang="en-US" altLang="en-US" sz="1200"/>
          </a:p>
        </p:txBody>
      </p:sp>
    </p:spTree>
    <p:extLst>
      <p:ext uri="{BB962C8B-B14F-4D97-AF65-F5344CB8AC3E}">
        <p14:creationId xmlns:p14="http://schemas.microsoft.com/office/powerpoint/2010/main" val="385042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5. Epiglottitis is a life –threatening inflammatory disease</a:t>
            </a:r>
            <a:endParaRPr lang="en-IN" dirty="0" smtClean="0"/>
          </a:p>
          <a:p>
            <a:pPr>
              <a:defRPr/>
            </a:pPr>
            <a:r>
              <a:rPr lang="en-US" dirty="0" smtClean="0"/>
              <a:t>	a. Usually as the result of a bacterial infection</a:t>
            </a:r>
            <a:endParaRPr lang="en-IN" dirty="0" smtClean="0"/>
          </a:p>
          <a:p>
            <a:pPr>
              <a:defRPr/>
            </a:pPr>
            <a:r>
              <a:rPr lang="en-US" dirty="0" smtClean="0"/>
              <a:t>	b. More predominant in children but can also occur in adults</a:t>
            </a:r>
            <a:endParaRPr lang="en-IN" dirty="0" smtClean="0"/>
          </a:p>
          <a:p>
            <a:pPr>
              <a:defRPr/>
            </a:pPr>
            <a:r>
              <a:rPr lang="en-US" dirty="0" smtClean="0"/>
              <a:t>	c. Usually develops suddenly and can swell to two or three times the normal size, putting the airway at risk of complete obstruction</a:t>
            </a:r>
            <a:endParaRPr lang="en-IN" dirty="0" smtClean="0"/>
          </a:p>
          <a:p>
            <a:pPr>
              <a:defRPr/>
            </a:pPr>
            <a:r>
              <a:rPr lang="en-US" dirty="0" smtClean="0"/>
              <a:t>	d. Children look ill, report a very sore throat, and have a high fever.</a:t>
            </a:r>
            <a:endParaRPr lang="en-IN" dirty="0" smtClean="0"/>
          </a:p>
          <a:p>
            <a:pPr>
              <a:defRPr/>
            </a:pPr>
            <a:r>
              <a:rPr lang="en-US" dirty="0" smtClean="0"/>
              <a:t>		i. Often found in the tripod position and drooling</a:t>
            </a:r>
            <a:endParaRPr lang="en-IN" dirty="0" smtClean="0"/>
          </a:p>
          <a:p>
            <a:pPr>
              <a:defRPr/>
            </a:pPr>
            <a:r>
              <a:rPr lang="en-US" dirty="0" smtClean="0"/>
              <a:t>	e. Treat children gently and try not to make them cry.</a:t>
            </a:r>
            <a:endParaRPr lang="en-IN" dirty="0" smtClean="0"/>
          </a:p>
          <a:p>
            <a:pPr>
              <a:defRPr/>
            </a:pPr>
            <a:r>
              <a:rPr lang="en-US" dirty="0" smtClean="0"/>
              <a:t>	f. Position comfortably, provide high-flow oxygen, and do not put anything in their mouths.</a:t>
            </a:r>
            <a:endParaRPr lang="en-IN" dirty="0"/>
          </a:p>
        </p:txBody>
      </p:sp>
      <p:sp>
        <p:nvSpPr>
          <p:cNvPr id="144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B714A11-4D35-4E48-8B12-EE0B4ACE6F99}" type="slidenum">
              <a:rPr lang="en-US" altLang="en-US" sz="1200"/>
              <a:pPr eaLnBrk="1" hangingPunct="1"/>
              <a:t>23</a:t>
            </a:fld>
            <a:endParaRPr lang="en-US" altLang="en-US" sz="1200"/>
          </a:p>
        </p:txBody>
      </p:sp>
    </p:spTree>
    <p:extLst>
      <p:ext uri="{BB962C8B-B14F-4D97-AF65-F5344CB8AC3E}">
        <p14:creationId xmlns:p14="http://schemas.microsoft.com/office/powerpoint/2010/main" val="1040447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6. Respiratory syncytial virus</a:t>
            </a:r>
            <a:endParaRPr lang="en-IN" dirty="0" smtClean="0"/>
          </a:p>
          <a:p>
            <a:pPr>
              <a:defRPr/>
            </a:pPr>
            <a:r>
              <a:rPr lang="en-US" dirty="0" smtClean="0"/>
              <a:t>	a. Respiratory syncytial virus (RSV) is a common cause of illness in young children.</a:t>
            </a:r>
            <a:endParaRPr lang="en-IN" dirty="0" smtClean="0"/>
          </a:p>
          <a:p>
            <a:pPr>
              <a:defRPr/>
            </a:pPr>
            <a:r>
              <a:rPr lang="en-US" dirty="0" smtClean="0"/>
              <a:t>	b. Causes an infection in the lungs and breathing passages and can lead to bronchiolitis and pneumonia</a:t>
            </a:r>
            <a:endParaRPr lang="en-IN" dirty="0" smtClean="0"/>
          </a:p>
          <a:p>
            <a:pPr>
              <a:defRPr/>
            </a:pPr>
            <a:r>
              <a:rPr lang="en-US" dirty="0" smtClean="0"/>
              <a:t>	c. Highly contagious and the virus can survive on surfaces, like hands and clothes</a:t>
            </a:r>
            <a:endParaRPr lang="en-IN" dirty="0" smtClean="0"/>
          </a:p>
          <a:p>
            <a:pPr>
              <a:defRPr/>
            </a:pPr>
            <a:r>
              <a:rPr lang="en-US" dirty="0" smtClean="0"/>
              <a:t>	d. Look for signs of dehydration.</a:t>
            </a:r>
            <a:endParaRPr lang="en-IN" dirty="0" smtClean="0"/>
          </a:p>
          <a:p>
            <a:pPr>
              <a:defRPr/>
            </a:pPr>
            <a:r>
              <a:rPr lang="en-US" dirty="0" smtClean="0"/>
              <a:t>	e. Treat airway and breathing problems as appropriate. </a:t>
            </a:r>
            <a:endParaRPr lang="en-IN" dirty="0" smtClean="0"/>
          </a:p>
          <a:p>
            <a:pPr>
              <a:defRPr/>
            </a:pPr>
            <a:r>
              <a:rPr lang="en-US" dirty="0" smtClean="0"/>
              <a:t>		i. Humidified oxygen is helpful if available. </a:t>
            </a:r>
            <a:endParaRPr lang="en-IN" dirty="0"/>
          </a:p>
        </p:txBody>
      </p:sp>
      <p:sp>
        <p:nvSpPr>
          <p:cNvPr id="145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18B8F91-0A20-AF46-ABAB-0E20C3D056EE}" type="slidenum">
              <a:rPr lang="en-US" altLang="en-US" sz="1200"/>
              <a:pPr eaLnBrk="1" hangingPunct="1"/>
              <a:t>24</a:t>
            </a:fld>
            <a:endParaRPr lang="en-US" altLang="en-US" sz="1200"/>
          </a:p>
        </p:txBody>
      </p:sp>
    </p:spTree>
    <p:extLst>
      <p:ext uri="{BB962C8B-B14F-4D97-AF65-F5344CB8AC3E}">
        <p14:creationId xmlns:p14="http://schemas.microsoft.com/office/powerpoint/2010/main" val="19847407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7. Bronchiolitis</a:t>
            </a:r>
            <a:endParaRPr lang="en-IN" dirty="0" smtClean="0"/>
          </a:p>
          <a:p>
            <a:pPr>
              <a:defRPr/>
            </a:pPr>
            <a:r>
              <a:rPr lang="en-US" dirty="0" smtClean="0"/>
              <a:t>	a. Viral illness that occurs dues to RSV and usually affects newborns and toddlers</a:t>
            </a:r>
            <a:endParaRPr lang="en-IN" dirty="0" smtClean="0"/>
          </a:p>
          <a:p>
            <a:pPr>
              <a:defRPr/>
            </a:pPr>
            <a:r>
              <a:rPr lang="en-US" dirty="0" smtClean="0"/>
              <a:t>	b. Bronchioles become inflamed, swell, and fill with mucus.</a:t>
            </a:r>
            <a:endParaRPr lang="en-IN" dirty="0" smtClean="0"/>
          </a:p>
          <a:p>
            <a:pPr>
              <a:defRPr/>
            </a:pPr>
            <a:r>
              <a:rPr lang="en-US" dirty="0" smtClean="0"/>
              <a:t>	c. Provide oxygen therapy and frequently reassess for signs of respiratory distress.</a:t>
            </a:r>
            <a:endParaRPr lang="en-IN" dirty="0"/>
          </a:p>
        </p:txBody>
      </p:sp>
      <p:sp>
        <p:nvSpPr>
          <p:cNvPr id="146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E24656E-360A-BA4A-8845-9131916EABF9}" type="slidenum">
              <a:rPr lang="en-US" altLang="en-US" sz="1200"/>
              <a:pPr eaLnBrk="1" hangingPunct="1"/>
              <a:t>25</a:t>
            </a:fld>
            <a:endParaRPr lang="en-US" altLang="en-US" sz="1200"/>
          </a:p>
        </p:txBody>
      </p:sp>
    </p:spTree>
    <p:extLst>
      <p:ext uri="{BB962C8B-B14F-4D97-AF65-F5344CB8AC3E}">
        <p14:creationId xmlns:p14="http://schemas.microsoft.com/office/powerpoint/2010/main" val="6740611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8. Pneumonia</a:t>
            </a:r>
            <a:endParaRPr lang="en-IN" dirty="0" smtClean="0"/>
          </a:p>
          <a:p>
            <a:pPr>
              <a:defRPr/>
            </a:pPr>
            <a:r>
              <a:rPr lang="en-US" dirty="0" smtClean="0"/>
              <a:t>	a. General term that refers to an infection of the lungs</a:t>
            </a:r>
            <a:endParaRPr lang="en-IN" dirty="0" smtClean="0"/>
          </a:p>
          <a:p>
            <a:pPr>
              <a:defRPr/>
            </a:pPr>
            <a:r>
              <a:rPr lang="en-US" dirty="0" smtClean="0"/>
              <a:t>	b. Often a secondary infection that begins after an upper respiratory tract infection. </a:t>
            </a:r>
            <a:endParaRPr lang="en-IN" dirty="0" smtClean="0"/>
          </a:p>
          <a:p>
            <a:pPr>
              <a:defRPr/>
            </a:pPr>
            <a:r>
              <a:rPr lang="en-US" dirty="0" smtClean="0"/>
              <a:t>	c. Can be caused by a virus or bacterium, or by a chemical injury or direct lung injury</a:t>
            </a:r>
            <a:endParaRPr lang="en-IN" dirty="0" smtClean="0"/>
          </a:p>
          <a:p>
            <a:pPr>
              <a:defRPr/>
            </a:pPr>
            <a:r>
              <a:rPr lang="en-US" dirty="0" smtClean="0"/>
              <a:t>		i. Bacterial pneumonia will come on quickly and result in high fevers.</a:t>
            </a:r>
            <a:endParaRPr lang="en-IN" dirty="0" smtClean="0"/>
          </a:p>
          <a:p>
            <a:pPr>
              <a:defRPr/>
            </a:pPr>
            <a:r>
              <a:rPr lang="en-US" dirty="0" smtClean="0"/>
              <a:t>		ii. Viral pneumonia presents more gradually and is less severe.</a:t>
            </a:r>
            <a:endParaRPr lang="en-IN" dirty="0" smtClean="0"/>
          </a:p>
          <a:p>
            <a:pPr>
              <a:defRPr/>
            </a:pPr>
            <a:r>
              <a:rPr lang="en-US" dirty="0" smtClean="0"/>
              <a:t>	d. Pneumonia especially affects people who are chronically and terminally ill,</a:t>
            </a:r>
            <a:r>
              <a:rPr lang="en-US" baseline="0" dirty="0" smtClean="0"/>
              <a:t> as well as nursing homes or long-term care facilities.</a:t>
            </a:r>
            <a:endParaRPr lang="en-IN" dirty="0" smtClean="0"/>
          </a:p>
          <a:p>
            <a:pPr>
              <a:defRPr/>
            </a:pPr>
            <a:r>
              <a:rPr lang="en-US" dirty="0" smtClean="0"/>
              <a:t>	e. Signs and symptoms of pneumonia include:</a:t>
            </a:r>
            <a:endParaRPr lang="en-IN" dirty="0" smtClean="0"/>
          </a:p>
          <a:p>
            <a:pPr>
              <a:defRPr/>
            </a:pPr>
            <a:r>
              <a:rPr lang="en-US" dirty="0" smtClean="0"/>
              <a:t>		i. Rapid or labored breathing (in children)</a:t>
            </a:r>
            <a:endParaRPr lang="en-IN" dirty="0" smtClean="0"/>
          </a:p>
          <a:p>
            <a:pPr>
              <a:defRPr/>
            </a:pPr>
            <a:r>
              <a:rPr lang="en-US" dirty="0" smtClean="0"/>
              <a:t>		ii. Blue or gray lips or fingernails- seen in severe cases where oxygen exchange at the alveoli is very impaired.</a:t>
            </a:r>
            <a:endParaRPr lang="en-IN" dirty="0" smtClean="0"/>
          </a:p>
          <a:p>
            <a:pPr>
              <a:defRPr/>
            </a:pPr>
            <a:r>
              <a:rPr lang="en-US" dirty="0" smtClean="0"/>
              <a:t>		iii. Fever</a:t>
            </a:r>
            <a:endParaRPr lang="en-IN" dirty="0" smtClean="0"/>
          </a:p>
          <a:p>
            <a:pPr>
              <a:defRPr/>
            </a:pPr>
            <a:r>
              <a:rPr lang="en-US" dirty="0" smtClean="0"/>
              <a:t>		iv. Dry skin</a:t>
            </a:r>
            <a:endParaRPr lang="en-IN" dirty="0" smtClean="0"/>
          </a:p>
          <a:p>
            <a:pPr>
              <a:defRPr/>
            </a:pPr>
            <a:r>
              <a:rPr lang="en-US" dirty="0" smtClean="0"/>
              <a:t>		v. Decreased skin turgor- tent test</a:t>
            </a:r>
            <a:endParaRPr lang="en-IN" dirty="0" smtClean="0"/>
          </a:p>
          <a:p>
            <a:pPr>
              <a:defRPr/>
            </a:pPr>
            <a:r>
              <a:rPr lang="en-US" dirty="0" smtClean="0"/>
              <a:t>		vi. Exertional dyspnea- shortness of breath on exertion</a:t>
            </a:r>
            <a:endParaRPr lang="en-IN" dirty="0" smtClean="0"/>
          </a:p>
          <a:p>
            <a:pPr>
              <a:defRPr/>
            </a:pPr>
            <a:r>
              <a:rPr lang="en-US" dirty="0" smtClean="0"/>
              <a:t>		vii. Productive cough- green, yellow mucous</a:t>
            </a:r>
            <a:endParaRPr lang="en-IN" dirty="0" smtClean="0"/>
          </a:p>
          <a:p>
            <a:pPr>
              <a:defRPr/>
            </a:pPr>
            <a:r>
              <a:rPr lang="en-US" dirty="0" smtClean="0"/>
              <a:t>		viii. Chest discomfort and pain</a:t>
            </a:r>
            <a:endParaRPr lang="en-IN" dirty="0" smtClean="0"/>
          </a:p>
          <a:p>
            <a:pPr>
              <a:defRPr/>
            </a:pPr>
            <a:r>
              <a:rPr lang="en-US" dirty="0" smtClean="0"/>
              <a:t>		ix. Headache</a:t>
            </a:r>
            <a:endParaRPr lang="en-IN" dirty="0" smtClean="0"/>
          </a:p>
          <a:p>
            <a:pPr>
              <a:defRPr/>
            </a:pPr>
            <a:r>
              <a:rPr lang="en-US" dirty="0" smtClean="0"/>
              <a:t>		x. Nausea and vomiting</a:t>
            </a:r>
            <a:endParaRPr lang="en-IN" dirty="0" smtClean="0"/>
          </a:p>
          <a:p>
            <a:pPr>
              <a:defRPr/>
            </a:pPr>
            <a:r>
              <a:rPr lang="en-US" dirty="0" smtClean="0"/>
              <a:t>		xi. Musculoskeletal pain</a:t>
            </a:r>
            <a:endParaRPr lang="en-IN" dirty="0" smtClean="0"/>
          </a:p>
          <a:p>
            <a:pPr>
              <a:defRPr/>
            </a:pPr>
            <a:r>
              <a:rPr lang="en-US" dirty="0" smtClean="0"/>
              <a:t>		xii. Weight loss</a:t>
            </a:r>
            <a:endParaRPr lang="en-IN" dirty="0" smtClean="0"/>
          </a:p>
          <a:p>
            <a:pPr>
              <a:defRPr/>
            </a:pPr>
            <a:r>
              <a:rPr lang="en-US" dirty="0" smtClean="0"/>
              <a:t>		xiii. Confusion</a:t>
            </a:r>
            <a:endParaRPr lang="en-IN" dirty="0" smtClean="0"/>
          </a:p>
          <a:p>
            <a:pPr>
              <a:defRPr/>
            </a:pPr>
            <a:r>
              <a:rPr lang="en-US" dirty="0" smtClean="0"/>
              <a:t>		xiv. Diminished breath sounds with sounds of wheezing, crackles, or rhonchi</a:t>
            </a:r>
            <a:endParaRPr lang="en-IN" dirty="0" smtClean="0"/>
          </a:p>
          <a:p>
            <a:pPr>
              <a:defRPr/>
            </a:pPr>
            <a:r>
              <a:rPr lang="en-US" dirty="0" smtClean="0"/>
              <a:t>	 f. If possible, assess temperature to determine presence of fever.</a:t>
            </a:r>
            <a:endParaRPr lang="en-IN" dirty="0" smtClean="0"/>
          </a:p>
          <a:p>
            <a:pPr>
              <a:defRPr/>
            </a:pPr>
            <a:r>
              <a:rPr lang="en-US" dirty="0" smtClean="0"/>
              <a:t>	 g. Provide airway support and supplemental oxygen.</a:t>
            </a:r>
            <a:endParaRPr lang="en-US" dirty="0" smtClean="0">
              <a:solidFill>
                <a:srgbClr val="000000"/>
              </a:solidFill>
              <a:latin typeface="Times New Roman"/>
              <a:ea typeface="Times New Roman"/>
              <a:cs typeface="Berkeley-Book"/>
            </a:endParaRPr>
          </a:p>
          <a:p>
            <a:pPr>
              <a:defRPr/>
            </a:pPr>
            <a:endParaRPr lang="en-US" dirty="0">
              <a:ea typeface="+mn-ea"/>
            </a:endParaRP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7F9DB3D-EFCE-3F44-91D1-E4B1CB65A179}" type="slidenum">
              <a:rPr lang="en-US" altLang="en-US" sz="1200"/>
              <a:pPr eaLnBrk="1" hangingPunct="1"/>
              <a:t>26</a:t>
            </a:fld>
            <a:endParaRPr lang="en-US" altLang="en-US" sz="1200"/>
          </a:p>
        </p:txBody>
      </p:sp>
    </p:spTree>
    <p:extLst>
      <p:ext uri="{BB962C8B-B14F-4D97-AF65-F5344CB8AC3E}">
        <p14:creationId xmlns:p14="http://schemas.microsoft.com/office/powerpoint/2010/main" val="968686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9. Pertussis (whooping cough)</a:t>
            </a:r>
            <a:endParaRPr lang="en-IN" altLang="en-US" dirty="0">
              <a:latin typeface="Times New Roman" charset="0"/>
              <a:ea typeface="MS PGothic" charset="-128"/>
            </a:endParaRPr>
          </a:p>
          <a:p>
            <a:r>
              <a:rPr lang="en-US" altLang="en-US" dirty="0">
                <a:latin typeface="Times New Roman" charset="0"/>
                <a:ea typeface="MS PGothic" charset="-128"/>
              </a:rPr>
              <a:t>	a. An airborne bacterial infection that mostly affects children younger than 6 years</a:t>
            </a:r>
            <a:endParaRPr lang="en-IN" altLang="en-US" dirty="0">
              <a:latin typeface="Times New Roman" charset="0"/>
              <a:ea typeface="MS PGothic" charset="-128"/>
            </a:endParaRPr>
          </a:p>
          <a:p>
            <a:r>
              <a:rPr lang="en-US" altLang="en-US" dirty="0">
                <a:latin typeface="Times New Roman" charset="0"/>
                <a:ea typeface="MS PGothic" charset="-128"/>
              </a:rPr>
              <a:t>	b. Highly contagious and is passed through droplet infection</a:t>
            </a:r>
            <a:endParaRPr lang="en-IN" altLang="en-US" dirty="0">
              <a:latin typeface="Times New Roman" charset="0"/>
              <a:ea typeface="MS PGothic" charset="-128"/>
            </a:endParaRPr>
          </a:p>
          <a:p>
            <a:r>
              <a:rPr lang="en-US" altLang="en-US" dirty="0">
                <a:latin typeface="Times New Roman" charset="0"/>
                <a:ea typeface="MS PGothic" charset="-128"/>
              </a:rPr>
              <a:t>	c. Patients will be feverish and exhibit a “whoop” sound after a coughing attack.</a:t>
            </a:r>
            <a:endParaRPr lang="en-IN" altLang="en-US" dirty="0">
              <a:latin typeface="Times New Roman" charset="0"/>
              <a:ea typeface="MS PGothic" charset="-128"/>
            </a:endParaRPr>
          </a:p>
          <a:p>
            <a:r>
              <a:rPr lang="en-US" altLang="en-US" dirty="0">
                <a:latin typeface="Times New Roman" charset="0"/>
                <a:ea typeface="MS PGothic" charset="-128"/>
              </a:rPr>
              <a:t>	d. Coughing spells can last for more than a minute, during which the child may turn red or purple.</a:t>
            </a:r>
            <a:endParaRPr lang="en-IN" altLang="en-US" dirty="0">
              <a:latin typeface="Times New Roman" charset="0"/>
              <a:ea typeface="MS PGothic" charset="-128"/>
            </a:endParaRPr>
          </a:p>
          <a:p>
            <a:r>
              <a:rPr lang="en-US" altLang="en-US" dirty="0">
                <a:latin typeface="Times New Roman" charset="0"/>
                <a:ea typeface="MS PGothic" charset="-128"/>
              </a:rPr>
              <a:t>	e. Watch for signs of dehydration</a:t>
            </a:r>
            <a:r>
              <a:rPr lang="en-US" altLang="en-US" dirty="0" smtClean="0">
                <a:latin typeface="Times New Roman" charset="0"/>
                <a:ea typeface="MS PGothic" charset="-128"/>
              </a:rPr>
              <a:t>. Children may vomit and not want to eat or drink</a:t>
            </a:r>
            <a:endParaRPr lang="en-IN" altLang="en-US" dirty="0">
              <a:latin typeface="Times New Roman" charset="0"/>
              <a:ea typeface="MS PGothic" charset="-128"/>
            </a:endParaRPr>
          </a:p>
          <a:p>
            <a:r>
              <a:rPr lang="en-US" altLang="en-US" dirty="0">
                <a:latin typeface="Times New Roman" charset="0"/>
                <a:ea typeface="MS PGothic" charset="-128"/>
              </a:rPr>
              <a:t>	f. Suction may be necessary.</a:t>
            </a:r>
            <a:endParaRPr lang="en-IN" altLang="en-US" dirty="0">
              <a:latin typeface="Times New Roman" charset="0"/>
              <a:ea typeface="MS PGothic" charset="-128"/>
            </a:endParaRPr>
          </a:p>
          <a:p>
            <a:r>
              <a:rPr lang="en-US" altLang="en-US" dirty="0">
                <a:latin typeface="Times New Roman" charset="0"/>
                <a:ea typeface="MS PGothic" charset="-128"/>
              </a:rPr>
              <a:t>	g. Pertussis in adults can cause a severe respiratory infection.</a:t>
            </a:r>
            <a:endParaRPr lang="en-IN" altLang="en-US" dirty="0">
              <a:latin typeface="Times New Roman" charset="0"/>
              <a:ea typeface="MS PGothic" charset="-128"/>
            </a:endParaRPr>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CD49DA1-42BA-7046-89E0-DD8F38510CCF}" type="slidenum">
              <a:rPr lang="en-US" altLang="en-US" sz="1200"/>
              <a:pPr eaLnBrk="1" hangingPunct="1"/>
              <a:t>27</a:t>
            </a:fld>
            <a:endParaRPr lang="en-US" altLang="en-US" sz="1200"/>
          </a:p>
        </p:txBody>
      </p:sp>
    </p:spTree>
    <p:extLst>
      <p:ext uri="{BB962C8B-B14F-4D97-AF65-F5344CB8AC3E}">
        <p14:creationId xmlns:p14="http://schemas.microsoft.com/office/powerpoint/2010/main" val="6418557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10. Influenza Type A</a:t>
            </a:r>
            <a:endParaRPr lang="en-IN" dirty="0" smtClean="0"/>
          </a:p>
          <a:p>
            <a:pPr>
              <a:defRPr/>
            </a:pPr>
            <a:r>
              <a:rPr lang="en-US" dirty="0" smtClean="0"/>
              <a:t>	a. An animal respiratory disease that has mutated to infect humans</a:t>
            </a:r>
            <a:endParaRPr lang="en-IN" dirty="0" smtClean="0"/>
          </a:p>
          <a:p>
            <a:pPr>
              <a:defRPr/>
            </a:pPr>
            <a:r>
              <a:rPr lang="en-US" dirty="0" smtClean="0"/>
              <a:t>	b. In 2009, the H1N1 strain of influenza type a became pandemic (an outbreak that occurred on a global scale). </a:t>
            </a:r>
            <a:endParaRPr lang="en-IN" dirty="0" smtClean="0"/>
          </a:p>
          <a:p>
            <a:pPr>
              <a:defRPr/>
            </a:pPr>
            <a:r>
              <a:rPr lang="en-US" dirty="0" smtClean="0"/>
              <a:t>	c. Transmitted by direct contact with nasal secretions and aerosolized droplets</a:t>
            </a:r>
            <a:r>
              <a:rPr lang="en-US" baseline="0" dirty="0" smtClean="0"/>
              <a:t> from coughing and sneezing.</a:t>
            </a:r>
          </a:p>
          <a:p>
            <a:pPr>
              <a:defRPr/>
            </a:pPr>
            <a:r>
              <a:rPr lang="en-US" baseline="0" dirty="0" smtClean="0"/>
              <a:t>                   d. </a:t>
            </a:r>
            <a:r>
              <a:rPr lang="en-US" dirty="0" smtClean="0"/>
              <a:t>Symptoms include fever, cough, sore throat, muscle aches, headache, and fatigue. </a:t>
            </a:r>
            <a:endParaRPr lang="en-IN" dirty="0" smtClean="0"/>
          </a:p>
          <a:p>
            <a:pPr>
              <a:defRPr/>
            </a:pPr>
            <a:r>
              <a:rPr lang="en-US" dirty="0" smtClean="0"/>
              <a:t>	e. May lead to pneumonia or dehydration</a:t>
            </a:r>
            <a:endParaRPr lang="en-IN" dirty="0"/>
          </a:p>
        </p:txBody>
      </p:sp>
      <p:sp>
        <p:nvSpPr>
          <p:cNvPr id="149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A8B9B0C-1129-8746-8757-04FB70FF82F5}" type="slidenum">
              <a:rPr lang="en-US" altLang="en-US" sz="1200"/>
              <a:pPr eaLnBrk="1" hangingPunct="1"/>
              <a:t>28</a:t>
            </a:fld>
            <a:endParaRPr lang="en-US" altLang="en-US" sz="1200"/>
          </a:p>
        </p:txBody>
      </p:sp>
    </p:spTree>
    <p:extLst>
      <p:ext uri="{BB962C8B-B14F-4D97-AF65-F5344CB8AC3E}">
        <p14:creationId xmlns:p14="http://schemas.microsoft.com/office/powerpoint/2010/main" val="859517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11. Tuberculosis (TB)</a:t>
            </a:r>
            <a:endParaRPr lang="en-IN" dirty="0" smtClean="0"/>
          </a:p>
          <a:p>
            <a:pPr>
              <a:defRPr/>
            </a:pPr>
            <a:r>
              <a:rPr lang="en-US" dirty="0" smtClean="0"/>
              <a:t>	a. TB is a bacterial infection that most commonly affects the lungs.</a:t>
            </a:r>
            <a:endParaRPr lang="en-IN" dirty="0" smtClean="0"/>
          </a:p>
          <a:p>
            <a:pPr>
              <a:defRPr/>
            </a:pPr>
            <a:r>
              <a:rPr lang="en-US" dirty="0" smtClean="0"/>
              <a:t>	b. It also can be found in almost any other organ.</a:t>
            </a:r>
            <a:endParaRPr lang="en-IN" dirty="0" smtClean="0"/>
          </a:p>
          <a:p>
            <a:pPr>
              <a:defRPr/>
            </a:pPr>
            <a:r>
              <a:rPr lang="en-US" dirty="0" smtClean="0"/>
              <a:t>	c. Can remain inactive for years before producing any symptoms. The patient may</a:t>
            </a:r>
            <a:r>
              <a:rPr lang="en-US" baseline="0" dirty="0" smtClean="0"/>
              <a:t> not even know they have it.</a:t>
            </a:r>
            <a:endParaRPr lang="en-IN" dirty="0" smtClean="0"/>
          </a:p>
          <a:p>
            <a:pPr>
              <a:defRPr/>
            </a:pPr>
            <a:r>
              <a:rPr lang="en-US" dirty="0" smtClean="0"/>
              <a:t>	d. Patients often complain of fever, coughing, fatigue, night sweats, and weight loss.</a:t>
            </a:r>
            <a:endParaRPr lang="en-IN" dirty="0" smtClean="0"/>
          </a:p>
          <a:p>
            <a:pPr>
              <a:defRPr/>
            </a:pPr>
            <a:r>
              <a:rPr lang="en-US" dirty="0" smtClean="0"/>
              <a:t>	e. With severe infection, patient will experience shortness of breath, coughing, productive sputum, bloody sputum, and chest pain.</a:t>
            </a:r>
            <a:endParaRPr lang="en-IN" dirty="0" smtClean="0"/>
          </a:p>
          <a:p>
            <a:pPr>
              <a:defRPr/>
            </a:pPr>
            <a:r>
              <a:rPr lang="en-US" dirty="0" smtClean="0"/>
              <a:t>	f. Prevalence is higher in homeless people, prison inmates, and nursing home residents.</a:t>
            </a:r>
            <a:endParaRPr lang="en-IN" dirty="0" smtClean="0"/>
          </a:p>
          <a:p>
            <a:pPr>
              <a:defRPr/>
            </a:pPr>
            <a:r>
              <a:rPr lang="en-US" dirty="0" smtClean="0"/>
              <a:t>	g. TB is also found in persons who abuse intravenous drugs or alcohol, or those with HIV</a:t>
            </a:r>
            <a:endParaRPr lang="en-IN" dirty="0" smtClean="0"/>
          </a:p>
          <a:p>
            <a:pPr>
              <a:defRPr/>
            </a:pPr>
            <a:r>
              <a:rPr lang="en-US" dirty="0" smtClean="0"/>
              <a:t>	h. If you suspect your patient may have active TB, you need to wear, at a minimum, gloves, eye protection, and an N-95 respirator. </a:t>
            </a:r>
            <a:endParaRPr lang="en-IN" dirty="0" smtClean="0"/>
          </a:p>
        </p:txBody>
      </p:sp>
      <p:sp>
        <p:nvSpPr>
          <p:cNvPr id="150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A235A97-B776-7F4D-AF7E-4127CDC6987B}" type="slidenum">
              <a:rPr lang="en-US" altLang="en-US" sz="1200"/>
              <a:pPr eaLnBrk="1" hangingPunct="1"/>
              <a:t>29</a:t>
            </a:fld>
            <a:endParaRPr lang="en-US" altLang="en-US" sz="1200"/>
          </a:p>
        </p:txBody>
      </p:sp>
    </p:spTree>
    <p:extLst>
      <p:ext uri="{BB962C8B-B14F-4D97-AF65-F5344CB8AC3E}">
        <p14:creationId xmlns:p14="http://schemas.microsoft.com/office/powerpoint/2010/main" val="1928688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National EMS Education Standard Competencies </a:t>
            </a:r>
          </a:p>
          <a:p>
            <a:endParaRPr lang="en-US" altLang="en-US" b="1" dirty="0">
              <a:latin typeface="Times New Roman" charset="0"/>
              <a:ea typeface="MS PGothic" charset="-128"/>
            </a:endParaRPr>
          </a:p>
          <a:p>
            <a:r>
              <a:rPr lang="en-US" altLang="en-US" dirty="0">
                <a:latin typeface="Times New Roman" charset="0"/>
                <a:ea typeface="MS PGothic" charset="-128"/>
              </a:rPr>
              <a:t>Respiratory</a:t>
            </a:r>
          </a:p>
          <a:p>
            <a:r>
              <a:rPr lang="en-US" altLang="en-US" dirty="0">
                <a:latin typeface="Times New Roman" charset="0"/>
                <a:ea typeface="MS PGothic" charset="-128"/>
              </a:rPr>
              <a:t>Anatomy, signs, symptoms, and management of respiratory emergencies, including those that affect the</a:t>
            </a:r>
          </a:p>
          <a:p>
            <a:r>
              <a:rPr lang="en-US" altLang="en-US" dirty="0">
                <a:latin typeface="Times New Roman" charset="0"/>
                <a:ea typeface="MS PGothic" charset="-128"/>
              </a:rPr>
              <a:t>• Upper airway </a:t>
            </a:r>
          </a:p>
          <a:p>
            <a:r>
              <a:rPr lang="en-US" altLang="en-US" dirty="0">
                <a:latin typeface="Times New Roman" charset="0"/>
                <a:ea typeface="MS PGothic" charset="-128"/>
              </a:rPr>
              <a:t>• Lower airway </a:t>
            </a:r>
          </a:p>
        </p:txBody>
      </p:sp>
      <p:sp>
        <p:nvSpPr>
          <p:cNvPr id="1239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FB1BA0C-06E5-8347-BDB5-5327BF1289F3}" type="slidenum">
              <a:rPr lang="en-US" altLang="en-US" sz="1200"/>
              <a:pPr eaLnBrk="1" hangingPunct="1"/>
              <a:t>3</a:t>
            </a:fld>
            <a:endParaRPr lang="en-US" altLang="en-US" sz="1200" dirty="0"/>
          </a:p>
        </p:txBody>
      </p:sp>
    </p:spTree>
    <p:extLst>
      <p:ext uri="{BB962C8B-B14F-4D97-AF65-F5344CB8AC3E}">
        <p14:creationId xmlns:p14="http://schemas.microsoft.com/office/powerpoint/2010/main" val="11836608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G. Acute pulmonary edema</a:t>
            </a:r>
            <a:endParaRPr lang="en-IN" dirty="0" smtClean="0"/>
          </a:p>
          <a:p>
            <a:pPr>
              <a:defRPr/>
            </a:pPr>
            <a:r>
              <a:rPr lang="en-US" dirty="0" smtClean="0"/>
              <a:t>	1. Sometimes the heart muscle is so injured after a heart attack, that it cannot circulate blood properly.</a:t>
            </a:r>
            <a:endParaRPr lang="en-IN" dirty="0" smtClean="0"/>
          </a:p>
          <a:p>
            <a:pPr>
              <a:defRPr/>
            </a:pPr>
            <a:r>
              <a:rPr lang="en-US" dirty="0" smtClean="0"/>
              <a:t>	2. In</a:t>
            </a:r>
            <a:r>
              <a:rPr lang="en-US" baseline="0" dirty="0" smtClean="0"/>
              <a:t> these case, t</a:t>
            </a:r>
            <a:r>
              <a:rPr lang="en-US" dirty="0" smtClean="0"/>
              <a:t>he left side of the heart cannot remove blood from the lung as fast as the right side delivers it.</a:t>
            </a:r>
            <a:endParaRPr lang="en-IN" dirty="0" smtClean="0"/>
          </a:p>
          <a:p>
            <a:pPr>
              <a:defRPr/>
            </a:pPr>
            <a:r>
              <a:rPr lang="en-US" dirty="0" smtClean="0"/>
              <a:t>	3. Fluid builds up within the alveoli and in lung tissue. </a:t>
            </a:r>
          </a:p>
          <a:p>
            <a:pPr>
              <a:defRPr/>
            </a:pPr>
            <a:r>
              <a:rPr lang="en-US" dirty="0" smtClean="0"/>
              <a:t>		a. This accumulation of fluid is referred to as pulmonary edema. The alveoli</a:t>
            </a:r>
            <a:r>
              <a:rPr lang="en-US" baseline="0" dirty="0" smtClean="0"/>
              <a:t> are physically separated from the pulmonary capillary vessels interfering with the exchange of oxygen and carbon dioxide.</a:t>
            </a:r>
            <a:endParaRPr lang="en-IN" dirty="0" smtClean="0"/>
          </a:p>
          <a:p>
            <a:pPr>
              <a:defRPr/>
            </a:pPr>
            <a:r>
              <a:rPr lang="en-US" dirty="0" smtClean="0"/>
              <a:t>		b. Usually results from congestive heart failure.</a:t>
            </a:r>
            <a:endParaRPr lang="en-IN" dirty="0" smtClean="0"/>
          </a:p>
          <a:p>
            <a:pPr>
              <a:defRPr/>
            </a:pPr>
            <a:r>
              <a:rPr lang="en-US" dirty="0" smtClean="0"/>
              <a:t>		c. Patient usually experiences dyspnea with rapid, shallow respirations.</a:t>
            </a:r>
            <a:endParaRPr lang="en-IN" dirty="0" smtClean="0"/>
          </a:p>
          <a:p>
            <a:pPr>
              <a:defRPr/>
            </a:pPr>
            <a:r>
              <a:rPr lang="en-US" dirty="0" smtClean="0"/>
              <a:t>		d. In severe cases, a frothy pink sputum forms at the nose and mouth.</a:t>
            </a:r>
            <a:endParaRPr lang="en-IN" dirty="0" smtClean="0"/>
          </a:p>
          <a:p>
            <a:pPr>
              <a:defRPr/>
            </a:pPr>
            <a:r>
              <a:rPr lang="en-US" dirty="0" smtClean="0"/>
              <a:t>		e. Most patients have a long-standing history of chronic congestive heart failure that can be kept under control with medication.</a:t>
            </a:r>
            <a:endParaRPr lang="en-IN" dirty="0" smtClean="0"/>
          </a:p>
          <a:p>
            <a:pPr>
              <a:defRPr/>
            </a:pPr>
            <a:r>
              <a:rPr lang="en-US" dirty="0" smtClean="0"/>
              <a:t>		f. Not all patients with pulmonary edema have heart disease.</a:t>
            </a:r>
            <a:endParaRPr lang="en-IN" dirty="0" smtClean="0"/>
          </a:p>
          <a:p>
            <a:pPr>
              <a:defRPr/>
            </a:pPr>
            <a:r>
              <a:rPr lang="en-US" dirty="0" smtClean="0"/>
              <a:t>			i. Inhaling large amounts of smoke or toxic chemical fumes, traumatic injuries to the chest, and exposure to high altitudes can produce pulmonary edema.</a:t>
            </a:r>
            <a:endParaRPr lang="en-IN" dirty="0"/>
          </a:p>
        </p:txBody>
      </p:sp>
      <p:sp>
        <p:nvSpPr>
          <p:cNvPr id="151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47CA776-BE5A-6840-A589-9A401FEC2930}" type="slidenum">
              <a:rPr lang="en-US" altLang="en-US" sz="1200"/>
              <a:pPr eaLnBrk="1" hangingPunct="1"/>
              <a:t>30</a:t>
            </a:fld>
            <a:endParaRPr lang="en-US" altLang="en-US" sz="1200"/>
          </a:p>
        </p:txBody>
      </p:sp>
    </p:spTree>
    <p:extLst>
      <p:ext uri="{BB962C8B-B14F-4D97-AF65-F5344CB8AC3E}">
        <p14:creationId xmlns:p14="http://schemas.microsoft.com/office/powerpoint/2010/main" val="13459894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This figure shows fluid filling the alveoli in pulmonary edema</a:t>
            </a:r>
            <a:r>
              <a:rPr lang="en-US" altLang="en-US" dirty="0" smtClean="0">
                <a:latin typeface="Times New Roman" charset="0"/>
                <a:ea typeface="MS PGothic" charset="-128"/>
              </a:rPr>
              <a:t>.</a:t>
            </a:r>
          </a:p>
          <a:p>
            <a:endParaRPr lang="en-US" altLang="en-US" dirty="0" smtClean="0">
              <a:latin typeface="Times New Roman" charset="0"/>
              <a:ea typeface="MS PGothic" charset="-128"/>
            </a:endParaRPr>
          </a:p>
          <a:p>
            <a:r>
              <a:rPr lang="en-US" dirty="0" smtClean="0"/>
              <a:t>The alveoli</a:t>
            </a:r>
            <a:r>
              <a:rPr lang="en-US" baseline="0" dirty="0" smtClean="0"/>
              <a:t> are physically separated from the pulmonary capillary vessels interfering with the exchange of oxygen and carbon dioxide. Not enough space is left in the lung to allow for slow, deep breaths. These patients are among the most sick, frightened and worrisome patients you will encounter. They are literally drowning in their own fluid. </a:t>
            </a:r>
          </a:p>
          <a:p>
            <a:endParaRPr lang="en-US" baseline="0" dirty="0" smtClean="0"/>
          </a:p>
          <a:p>
            <a:r>
              <a:rPr lang="en-US" baseline="0" dirty="0" smtClean="0"/>
              <a:t>Congestive Heart Failure ( which can lead to pulmonary edema) is one of the most common causes of hospitalization in the United States. CHF can be kept under control with medications, however an acute onset can occur if they stop taking their medication, they have a stressful illness, eat foods that are too salty, have a new heart attack or abnormal heart rhythm. </a:t>
            </a:r>
          </a:p>
          <a:p>
            <a:r>
              <a:rPr lang="en-US" altLang="en-US" baseline="0" dirty="0" smtClean="0">
                <a:latin typeface="Times New Roman" charset="0"/>
                <a:ea typeface="MS PGothic" charset="-128"/>
              </a:rPr>
              <a:t>Inhaling poisonous fumes or smoke can produce pulmonary edema as well as traumatic </a:t>
            </a:r>
            <a:r>
              <a:rPr lang="en-US" altLang="en-US" baseline="0" dirty="0" err="1" smtClean="0">
                <a:latin typeface="Times New Roman" charset="0"/>
                <a:ea typeface="MS PGothic" charset="-128"/>
              </a:rPr>
              <a:t>injuriesto</a:t>
            </a:r>
            <a:r>
              <a:rPr lang="en-US" altLang="en-US" baseline="0" dirty="0" smtClean="0">
                <a:latin typeface="Times New Roman" charset="0"/>
                <a:ea typeface="MS PGothic" charset="-128"/>
              </a:rPr>
              <a:t> the chest and high altitudes. </a:t>
            </a:r>
          </a:p>
          <a:p>
            <a:r>
              <a:rPr lang="en-US" altLang="en-US" baseline="0" dirty="0" smtClean="0">
                <a:latin typeface="Times New Roman" charset="0"/>
                <a:ea typeface="MS PGothic" charset="-128"/>
              </a:rPr>
              <a:t>Signs and symptoms of congestive heart failure include difficulty breathing with exertion because the heart cannot keep up with the body’s need for O2. CHF patients may report a sudden attack of respiratory distress that wakes them up at night from sitting in a reclining position. This is caused by fluid accumulating in the lungs. </a:t>
            </a:r>
          </a:p>
          <a:p>
            <a:endParaRPr lang="en-US" altLang="en-US" baseline="0" dirty="0" smtClean="0">
              <a:latin typeface="Times New Roman" charset="0"/>
              <a:ea typeface="MS PGothic" charset="-128"/>
            </a:endParaRPr>
          </a:p>
          <a:p>
            <a:r>
              <a:rPr lang="en-US" altLang="en-US" baseline="0" dirty="0" smtClean="0">
                <a:latin typeface="Times New Roman" charset="0"/>
                <a:ea typeface="MS PGothic" charset="-128"/>
              </a:rPr>
              <a:t>Patients also report feeling suffocated, cold sweats and tachycardia.</a:t>
            </a:r>
          </a:p>
          <a:p>
            <a:endParaRPr lang="en-US" altLang="en-US" baseline="0" dirty="0" smtClean="0">
              <a:latin typeface="Times New Roman" charset="0"/>
              <a:ea typeface="MS PGothic" charset="-128"/>
            </a:endParaRPr>
          </a:p>
          <a:p>
            <a:r>
              <a:rPr lang="en-US" altLang="en-US" baseline="0" dirty="0" smtClean="0">
                <a:latin typeface="Times New Roman" charset="0"/>
                <a:ea typeface="MS PGothic" charset="-128"/>
              </a:rPr>
              <a:t>During your primary </a:t>
            </a:r>
            <a:r>
              <a:rPr lang="en-US" altLang="en-US" baseline="0" dirty="0" err="1" smtClean="0">
                <a:latin typeface="Times New Roman" charset="0"/>
                <a:ea typeface="MS PGothic" charset="-128"/>
              </a:rPr>
              <a:t>assesssment</a:t>
            </a:r>
            <a:r>
              <a:rPr lang="en-US" altLang="en-US" baseline="0" dirty="0" smtClean="0">
                <a:latin typeface="Times New Roman" charset="0"/>
                <a:ea typeface="MS PGothic" charset="-128"/>
              </a:rPr>
              <a:t>, you might find the patient’s skin to be cool, diaphoretic and cyanotic and breath sounds of crackles or wheezing. Pulse will be </a:t>
            </a:r>
            <a:r>
              <a:rPr lang="en-US" altLang="en-US" baseline="0" dirty="0" err="1" smtClean="0">
                <a:latin typeface="Times New Roman" charset="0"/>
                <a:ea typeface="MS PGothic" charset="-128"/>
              </a:rPr>
              <a:t>tachycardic</a:t>
            </a:r>
            <a:r>
              <a:rPr lang="en-US" altLang="en-US" baseline="0" dirty="0" smtClean="0">
                <a:latin typeface="Times New Roman" charset="0"/>
                <a:ea typeface="MS PGothic" charset="-128"/>
              </a:rPr>
              <a:t> and the patient may present hypertensive in the beginning then deteriorate to hypotensive later.</a:t>
            </a:r>
            <a:endParaRPr lang="en-US" altLang="en-US" dirty="0">
              <a:latin typeface="Times New Roman" charset="0"/>
              <a:ea typeface="MS PGothic" charset="-128"/>
            </a:endParaRPr>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E215FB6-0A50-1640-B7A5-23A09540F063}" type="slidenum">
              <a:rPr lang="en-US" altLang="en-US" sz="1200"/>
              <a:pPr eaLnBrk="1" hangingPunct="1"/>
              <a:t>31</a:t>
            </a:fld>
            <a:endParaRPr lang="en-US" altLang="en-US" sz="1200"/>
          </a:p>
        </p:txBody>
      </p:sp>
    </p:spTree>
    <p:extLst>
      <p:ext uri="{BB962C8B-B14F-4D97-AF65-F5344CB8AC3E}">
        <p14:creationId xmlns:p14="http://schemas.microsoft.com/office/powerpoint/2010/main" val="451780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a:ln/>
        </p:spPr>
      </p:sp>
      <p:sp>
        <p:nvSpPr>
          <p:cNvPr id="153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H. Chronic Obstructive Pulmonary Disease (COPD)</a:t>
            </a:r>
            <a:endParaRPr lang="en-IN" altLang="en-US" dirty="0">
              <a:latin typeface="Times New Roman" charset="0"/>
              <a:ea typeface="MS PGothic" charset="-128"/>
            </a:endParaRPr>
          </a:p>
          <a:p>
            <a:r>
              <a:rPr lang="en-US" altLang="en-US" dirty="0">
                <a:latin typeface="Times New Roman" charset="0"/>
                <a:ea typeface="MS PGothic" charset="-128"/>
              </a:rPr>
              <a:t>	1. Slow process of dilation and disruption of airways and alveoli caused by chronic bronchial obstruction</a:t>
            </a:r>
            <a:endParaRPr lang="en-IN" altLang="en-US" dirty="0">
              <a:latin typeface="Times New Roman" charset="0"/>
              <a:ea typeface="MS PGothic" charset="-128"/>
            </a:endParaRPr>
          </a:p>
          <a:p>
            <a:r>
              <a:rPr lang="en-US" altLang="en-US" dirty="0">
                <a:latin typeface="Times New Roman" charset="0"/>
                <a:ea typeface="MS PGothic" charset="-128"/>
              </a:rPr>
              <a:t>	2. COPD is an umbrella term used to describe a few lung diseases, including emphysema and chronic bronchitis (ongoing irritation of the trachea and bronchi).</a:t>
            </a:r>
            <a:endParaRPr lang="en-IN" altLang="en-US" dirty="0">
              <a:latin typeface="Times New Roman" charset="0"/>
              <a:ea typeface="MS PGothic" charset="-128"/>
            </a:endParaRPr>
          </a:p>
          <a:p>
            <a:r>
              <a:rPr lang="en-US" altLang="en-US" dirty="0">
                <a:latin typeface="Times New Roman" charset="0"/>
                <a:ea typeface="MS PGothic" charset="-128"/>
              </a:rPr>
              <a:t>	3. May be a result of direct lung and airway damage from repeated infections or inhalation of toxic gases or particles</a:t>
            </a:r>
            <a:endParaRPr lang="en-IN" altLang="en-US" dirty="0">
              <a:latin typeface="Times New Roman" charset="0"/>
              <a:ea typeface="MS PGothic" charset="-128"/>
            </a:endParaRPr>
          </a:p>
          <a:p>
            <a:r>
              <a:rPr lang="en-US" altLang="en-US" dirty="0">
                <a:latin typeface="Times New Roman" charset="0"/>
                <a:ea typeface="MS PGothic" charset="-128"/>
              </a:rPr>
              <a:t>		a. Most often results from cigarette smoking</a:t>
            </a:r>
            <a:endParaRPr lang="en-IN" altLang="en-US" dirty="0">
              <a:latin typeface="Times New Roman" charset="0"/>
              <a:ea typeface="MS PGothic" charset="-128"/>
            </a:endParaRPr>
          </a:p>
          <a:p>
            <a:r>
              <a:rPr lang="en-US" altLang="en-US" dirty="0">
                <a:latin typeface="Times New Roman" charset="0"/>
                <a:ea typeface="MS PGothic" charset="-128"/>
              </a:rPr>
              <a:t>	4. Tobacco smoke is a bronchial irritant and can create chronic bronchitis, an ongoing irritation of the trachea and bronchi.</a:t>
            </a:r>
            <a:endParaRPr lang="en-IN" altLang="en-US" dirty="0">
              <a:latin typeface="Times New Roman" charset="0"/>
              <a:ea typeface="MS PGothic" charset="-128"/>
            </a:endParaRPr>
          </a:p>
          <a:p>
            <a:r>
              <a:rPr lang="en-US" altLang="en-US" dirty="0">
                <a:latin typeface="Times New Roman" charset="0"/>
                <a:ea typeface="MS PGothic" charset="-128"/>
              </a:rPr>
              <a:t>		a. With bronchitis, excessive mucus is constantly produced, obstructing small airways and alveoli.</a:t>
            </a:r>
            <a:endParaRPr lang="en-IN" altLang="en-US" dirty="0">
              <a:latin typeface="Times New Roman" charset="0"/>
              <a:ea typeface="MS PGothic" charset="-128"/>
            </a:endParaRPr>
          </a:p>
          <a:p>
            <a:r>
              <a:rPr lang="en-US" altLang="en-US" dirty="0">
                <a:latin typeface="Times New Roman" charset="0"/>
                <a:ea typeface="MS PGothic" charset="-128"/>
              </a:rPr>
              <a:t>		b. Airways are weakened as the lungs’ protective </a:t>
            </a:r>
            <a:r>
              <a:rPr lang="en-US" altLang="en-US" dirty="0" smtClean="0">
                <a:latin typeface="Times New Roman" charset="0"/>
                <a:ea typeface="MS PGothic" charset="-128"/>
              </a:rPr>
              <a:t>cells and lung mechanisms that remove foreign particles are </a:t>
            </a:r>
            <a:r>
              <a:rPr lang="en-US" altLang="en-US" dirty="0">
                <a:latin typeface="Times New Roman" charset="0"/>
                <a:ea typeface="MS PGothic" charset="-128"/>
              </a:rPr>
              <a:t>destroyed.</a:t>
            </a:r>
            <a:endParaRPr lang="en-IN" altLang="en-US" dirty="0">
              <a:latin typeface="Times New Roman" charset="0"/>
              <a:ea typeface="MS PGothic" charset="-128"/>
            </a:endParaRPr>
          </a:p>
          <a:p>
            <a:r>
              <a:rPr lang="en-US" altLang="en-US" dirty="0">
                <a:latin typeface="Times New Roman" charset="0"/>
                <a:ea typeface="MS PGothic" charset="-128"/>
              </a:rPr>
              <a:t>		c. Chronic oxygenation problems can also lead to right heart failure and fluid </a:t>
            </a:r>
            <a:r>
              <a:rPr lang="en-US" altLang="en-US" dirty="0" smtClean="0">
                <a:latin typeface="Times New Roman" charset="0"/>
                <a:ea typeface="MS PGothic" charset="-128"/>
              </a:rPr>
              <a:t>retention such as edema in the legs.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Pneumonia develops easily.</a:t>
            </a:r>
            <a:endParaRPr lang="en-IN" altLang="en-US" dirty="0">
              <a:latin typeface="Times New Roman" charset="0"/>
              <a:ea typeface="MS PGothic" charset="-128"/>
            </a:endParaRPr>
          </a:p>
          <a:p>
            <a:r>
              <a:rPr lang="en-US" altLang="en-US" dirty="0">
                <a:latin typeface="Times New Roman" charset="0"/>
                <a:ea typeface="MS PGothic" charset="-128"/>
              </a:rPr>
              <a:t>			ii. Repeated episodes of irritation and pneumonia cause scarring in the lung and some dilation of the obstructed alveoli, leading to COPD.</a:t>
            </a:r>
            <a:endParaRPr lang="en-IN" altLang="en-US" dirty="0">
              <a:latin typeface="Times New Roman" charset="0"/>
              <a:ea typeface="MS PGothic" charset="-128"/>
            </a:endParaRPr>
          </a:p>
          <a:p>
            <a:endParaRPr lang="en-US" altLang="en-US" dirty="0">
              <a:latin typeface="Times New Roman" charset="0"/>
              <a:ea typeface="MS PGothic" charset="-128"/>
            </a:endParaRPr>
          </a:p>
        </p:txBody>
      </p:sp>
      <p:sp>
        <p:nvSpPr>
          <p:cNvPr id="153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877D7EB-A9FC-634B-90DF-5DCC6859CD05}" type="slidenum">
              <a:rPr lang="en-US" altLang="en-US" sz="1200"/>
              <a:pPr eaLnBrk="1" hangingPunct="1"/>
              <a:t>32</a:t>
            </a:fld>
            <a:endParaRPr lang="en-US" altLang="en-US" sz="1200"/>
          </a:p>
        </p:txBody>
      </p:sp>
    </p:spTree>
    <p:extLst>
      <p:ext uri="{BB962C8B-B14F-4D97-AF65-F5344CB8AC3E}">
        <p14:creationId xmlns:p14="http://schemas.microsoft.com/office/powerpoint/2010/main" val="17215495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5. Emphysema is the most common type of COPD.</a:t>
            </a:r>
            <a:endParaRPr lang="en-IN" dirty="0" smtClean="0"/>
          </a:p>
          <a:p>
            <a:pPr>
              <a:defRPr/>
            </a:pPr>
            <a:r>
              <a:rPr lang="en-US" dirty="0" smtClean="0"/>
              <a:t>	a. Emphysema is the loss of elastic material in the lungs as a result of chronic stretching of the alveoli due to inflamed airways.</a:t>
            </a:r>
            <a:endParaRPr lang="en-IN" dirty="0" smtClean="0"/>
          </a:p>
          <a:p>
            <a:pPr>
              <a:defRPr/>
            </a:pPr>
            <a:r>
              <a:rPr lang="en-US" dirty="0" smtClean="0"/>
              <a:t>	b. Smoking can directly destroy the elasticity of the lung tissue. When the lungs, which are normally “inflated spongy balloons”, are constantly obstructed or when the elasticity is worn out, air is no</a:t>
            </a:r>
            <a:r>
              <a:rPr lang="en-US" baseline="0" dirty="0" smtClean="0"/>
              <a:t> longer expelled out rapidly and the walls of the alveoli eventually fall apart, leaving large “holes” in the lung.</a:t>
            </a:r>
            <a:endParaRPr lang="en-IN" dirty="0" smtClean="0"/>
          </a:p>
          <a:p>
            <a:pPr>
              <a:defRPr/>
            </a:pPr>
            <a:r>
              <a:rPr lang="en-US" dirty="0" smtClean="0"/>
              <a:t>6. Most patients with COPD have elements of both chronic bronchitis and emphysema.</a:t>
            </a:r>
            <a:endParaRPr lang="en-IN" dirty="0" smtClean="0"/>
          </a:p>
          <a:p>
            <a:pPr>
              <a:defRPr/>
            </a:pPr>
            <a:r>
              <a:rPr lang="en-US" dirty="0" smtClean="0"/>
              <a:t>	a. Most patients will chronically produce sputum, have a chronic cough, and have difficulty expelling air from their lungs, with long expiration phases and wheezing.</a:t>
            </a:r>
            <a:endParaRPr lang="en-IN" dirty="0"/>
          </a:p>
        </p:txBody>
      </p:sp>
      <p:sp>
        <p:nvSpPr>
          <p:cNvPr id="154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ECE49A2-9084-1447-B9E0-CA30F3C3384E}" type="slidenum">
              <a:rPr lang="en-US" altLang="en-US" sz="1200"/>
              <a:pPr eaLnBrk="1" hangingPunct="1"/>
              <a:t>33</a:t>
            </a:fld>
            <a:endParaRPr lang="en-US" altLang="en-US" sz="1200"/>
          </a:p>
        </p:txBody>
      </p:sp>
    </p:spTree>
    <p:extLst>
      <p:ext uri="{BB962C8B-B14F-4D97-AF65-F5344CB8AC3E}">
        <p14:creationId xmlns:p14="http://schemas.microsoft.com/office/powerpoint/2010/main" val="1035757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This figure shows damage to the alveoli characteristic of COPD.</a:t>
            </a:r>
          </a:p>
        </p:txBody>
      </p:sp>
      <p:sp>
        <p:nvSpPr>
          <p:cNvPr id="155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973C2FA-7BAE-8644-80C7-4B3249C54B4B}" type="slidenum">
              <a:rPr lang="en-US" altLang="en-US" sz="1200"/>
              <a:pPr eaLnBrk="1" hangingPunct="1"/>
              <a:t>34</a:t>
            </a:fld>
            <a:endParaRPr lang="en-US" altLang="en-US" sz="1200"/>
          </a:p>
        </p:txBody>
      </p:sp>
    </p:spTree>
    <p:extLst>
      <p:ext uri="{BB962C8B-B14F-4D97-AF65-F5344CB8AC3E}">
        <p14:creationId xmlns:p14="http://schemas.microsoft.com/office/powerpoint/2010/main" val="480112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7. Wet lungs versus dry lungs</a:t>
            </a:r>
            <a:endParaRPr lang="en-IN" altLang="en-US" dirty="0">
              <a:latin typeface="Times New Roman" charset="0"/>
              <a:ea typeface="MS PGothic" charset="-128"/>
            </a:endParaRPr>
          </a:p>
          <a:p>
            <a:r>
              <a:rPr lang="en-US" altLang="en-US" dirty="0">
                <a:latin typeface="Times New Roman" charset="0"/>
                <a:ea typeface="MS PGothic" charset="-128"/>
              </a:rPr>
              <a:t>	a. Patients with pulmonary edema caused most often by congestive heart failure will often have “wet” lung sounds (rhonchi, crackles), and patients with COPD will often have “dry” lung sounds (wheezes).</a:t>
            </a:r>
            <a:endParaRPr lang="en-IN" altLang="en-US" dirty="0">
              <a:latin typeface="Times New Roman" charset="0"/>
              <a:ea typeface="MS PGothic" charset="-128"/>
            </a:endParaRPr>
          </a:p>
          <a:p>
            <a:r>
              <a:rPr lang="en-US" altLang="en-US" dirty="0">
                <a:latin typeface="Times New Roman" charset="0"/>
                <a:ea typeface="MS PGothic" charset="-128"/>
              </a:rPr>
              <a:t>	b. The “wet lungs” sounds of pulmonary edema and the “dry lungs” sounds of COPD can sometimes be confused.</a:t>
            </a:r>
            <a:endParaRPr lang="en-IN" altLang="en-US" dirty="0">
              <a:latin typeface="Times New Roman" charset="0"/>
              <a:ea typeface="MS PGothic" charset="-128"/>
            </a:endParaRPr>
          </a:p>
          <a:p>
            <a:r>
              <a:rPr lang="en-US" altLang="en-US" dirty="0">
                <a:latin typeface="Times New Roman" charset="0"/>
                <a:ea typeface="MS PGothic" charset="-128"/>
              </a:rPr>
              <a:t>	c. Do not assume that all COPD patients have wheezing and all congestive heart failure patients have rales.</a:t>
            </a:r>
            <a:endParaRPr lang="en-IN" altLang="en-US" dirty="0">
              <a:latin typeface="Times New Roman" charset="0"/>
              <a:ea typeface="MS PGothic" charset="-128"/>
            </a:endParaRPr>
          </a:p>
          <a:p>
            <a:r>
              <a:rPr lang="en-US" altLang="en-US" dirty="0">
                <a:latin typeface="Times New Roman" charset="0"/>
                <a:ea typeface="MS PGothic" charset="-128"/>
              </a:rPr>
              <a:t>	d. Patients with COPD: </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Wheeze because of bronchial constriction </a:t>
            </a:r>
            <a:endParaRPr lang="en-IN" altLang="en-US" dirty="0">
              <a:latin typeface="Times New Roman" charset="0"/>
              <a:ea typeface="MS PGothic" charset="-128"/>
            </a:endParaRPr>
          </a:p>
          <a:p>
            <a:r>
              <a:rPr lang="en-US" altLang="en-US" dirty="0">
                <a:latin typeface="Times New Roman" charset="0"/>
                <a:ea typeface="MS PGothic" charset="-128"/>
              </a:rPr>
              <a:t>		ii. Present with shortness of breath</a:t>
            </a:r>
            <a:endParaRPr lang="en-IN" altLang="en-US" dirty="0">
              <a:latin typeface="Times New Roman" charset="0"/>
              <a:ea typeface="MS PGothic" charset="-128"/>
            </a:endParaRPr>
          </a:p>
          <a:p>
            <a:r>
              <a:rPr lang="en-US" altLang="en-US" dirty="0">
                <a:latin typeface="Times New Roman" charset="0"/>
                <a:ea typeface="MS PGothic" charset="-128"/>
              </a:rPr>
              <a:t>		iii. Breathing gets progressively worse</a:t>
            </a:r>
            <a:endParaRPr lang="en-IN" altLang="en-US" dirty="0">
              <a:latin typeface="Times New Roman" charset="0"/>
              <a:ea typeface="MS PGothic" charset="-128"/>
            </a:endParaRPr>
          </a:p>
          <a:p>
            <a:r>
              <a:rPr lang="en-US" altLang="en-US" dirty="0">
                <a:latin typeface="Times New Roman" charset="0"/>
                <a:ea typeface="MS PGothic" charset="-128"/>
              </a:rPr>
              <a:t>		iv. Have trouble breathing on exertion</a:t>
            </a:r>
            <a:endParaRPr lang="en-IN" altLang="en-US" dirty="0">
              <a:latin typeface="Times New Roman" charset="0"/>
              <a:ea typeface="MS PGothic" charset="-128"/>
            </a:endParaRPr>
          </a:p>
          <a:p>
            <a:r>
              <a:rPr lang="en-US" altLang="en-US" dirty="0">
                <a:latin typeface="Times New Roman" charset="0"/>
                <a:ea typeface="MS PGothic" charset="-128"/>
              </a:rPr>
              <a:t>		v. Have chronic coughing and thick sputum</a:t>
            </a:r>
            <a:endParaRPr lang="en-IN" altLang="en-US" dirty="0">
              <a:latin typeface="Times New Roman" charset="0"/>
              <a:ea typeface="MS PGothic" charset="-128"/>
            </a:endParaRPr>
          </a:p>
          <a:p>
            <a:r>
              <a:rPr lang="en-US" altLang="en-US" dirty="0">
                <a:latin typeface="Times New Roman" charset="0"/>
                <a:ea typeface="MS PGothic" charset="-128"/>
              </a:rPr>
              <a:t>		vi. Are usually long-term smokers with a thin, barrel-chest appearance. </a:t>
            </a:r>
            <a:endParaRPr lang="en-IN" altLang="en-US" dirty="0">
              <a:latin typeface="Times New Roman" charset="0"/>
              <a:ea typeface="MS PGothic" charset="-128"/>
            </a:endParaRPr>
          </a:p>
          <a:p>
            <a:r>
              <a:rPr lang="en-US" altLang="en-US" dirty="0">
                <a:latin typeface="Times New Roman" charset="0"/>
                <a:ea typeface="MS PGothic" charset="-128"/>
              </a:rPr>
              <a:t>		vii. Often have a slower onset of symptoms</a:t>
            </a:r>
            <a:endParaRPr lang="en-IN" altLang="en-US" dirty="0">
              <a:latin typeface="Times New Roman" charset="0"/>
              <a:ea typeface="MS PGothic" charset="-128"/>
            </a:endParaRPr>
          </a:p>
          <a:p>
            <a:r>
              <a:rPr lang="en-US" altLang="en-US" dirty="0">
                <a:latin typeface="Times New Roman" charset="0"/>
                <a:ea typeface="MS PGothic" charset="-128"/>
              </a:rPr>
              <a:t>	e. Patients with congestive heart failure experience a fluid overload in the lung, which may develop quickly from a failing pump.</a:t>
            </a:r>
          </a:p>
          <a:p>
            <a:endParaRPr lang="en-US" altLang="en-US" dirty="0">
              <a:latin typeface="Times New Roman" charset="0"/>
              <a:ea typeface="MS PGothic" charset="-128"/>
            </a:endParaRPr>
          </a:p>
        </p:txBody>
      </p:sp>
      <p:sp>
        <p:nvSpPr>
          <p:cNvPr id="156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52F37FA-FCFB-D347-95D9-34077CF725F9}" type="slidenum">
              <a:rPr lang="en-US" altLang="en-US" sz="1200"/>
              <a:pPr eaLnBrk="1" hangingPunct="1"/>
              <a:t>35</a:t>
            </a:fld>
            <a:endParaRPr lang="en-US" altLang="en-US" sz="1200"/>
          </a:p>
        </p:txBody>
      </p:sp>
    </p:spTree>
    <p:extLst>
      <p:ext uri="{BB962C8B-B14F-4D97-AF65-F5344CB8AC3E}">
        <p14:creationId xmlns:p14="http://schemas.microsoft.com/office/powerpoint/2010/main" val="11483726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I. Asthma, hay fever, and anaphylaxis</a:t>
            </a:r>
            <a:endParaRPr lang="en-IN" dirty="0" smtClean="0"/>
          </a:p>
          <a:p>
            <a:pPr>
              <a:defRPr/>
            </a:pPr>
            <a:r>
              <a:rPr lang="en-US" dirty="0" smtClean="0"/>
              <a:t>	1. Asthma, hay fever, and anaphylaxis result from an allergic reaction to an inhaled, ingested, or injected substance. The</a:t>
            </a:r>
            <a:r>
              <a:rPr lang="en-US" baseline="0" dirty="0" smtClean="0"/>
              <a:t> reaction is caused by an exaggerated response of the body’s immune system, and not the substance (allergen) itself. </a:t>
            </a:r>
            <a:endParaRPr lang="en-IN" dirty="0" smtClean="0"/>
          </a:p>
          <a:p>
            <a:pPr>
              <a:defRPr/>
            </a:pPr>
            <a:r>
              <a:rPr lang="en-US" dirty="0" smtClean="0"/>
              <a:t>		a. In some cases, there is no identifiable allergen that triggers the immune system.</a:t>
            </a:r>
            <a:endParaRPr lang="en-IN" dirty="0"/>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1B5353D-0A3F-9B4E-A774-5E51A44E880C}" type="slidenum">
              <a:rPr lang="en-US" altLang="en-US" sz="1200"/>
              <a:pPr eaLnBrk="1" hangingPunct="1"/>
              <a:t>36</a:t>
            </a:fld>
            <a:endParaRPr lang="en-US" altLang="en-US" sz="1200"/>
          </a:p>
        </p:txBody>
      </p:sp>
    </p:spTree>
    <p:extLst>
      <p:ext uri="{BB962C8B-B14F-4D97-AF65-F5344CB8AC3E}">
        <p14:creationId xmlns:p14="http://schemas.microsoft.com/office/powerpoint/2010/main" val="1264013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2. Asthma</a:t>
            </a:r>
            <a:endParaRPr lang="en-IN" dirty="0" smtClean="0"/>
          </a:p>
          <a:p>
            <a:pPr>
              <a:defRPr/>
            </a:pPr>
            <a:r>
              <a:rPr lang="en-US" dirty="0" smtClean="0"/>
              <a:t>	a. An acute spasm of the bronchioles associated with excessive mucus production and swelling of the mucous lining of the respiratory passages</a:t>
            </a:r>
            <a:endParaRPr lang="en-IN" dirty="0"/>
          </a:p>
        </p:txBody>
      </p:sp>
      <p:sp>
        <p:nvSpPr>
          <p:cNvPr id="158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1C93BC3-3591-A344-8E79-92E02FFFFC72}" type="slidenum">
              <a:rPr lang="en-US" altLang="en-US" sz="1200"/>
              <a:pPr eaLnBrk="1" hangingPunct="1"/>
              <a:t>37</a:t>
            </a:fld>
            <a:endParaRPr lang="en-US" altLang="en-US" sz="1200"/>
          </a:p>
        </p:txBody>
      </p:sp>
    </p:spTree>
    <p:extLst>
      <p:ext uri="{BB962C8B-B14F-4D97-AF65-F5344CB8AC3E}">
        <p14:creationId xmlns:p14="http://schemas.microsoft.com/office/powerpoint/2010/main" val="1360540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b. Approximately 25 million Americans have asthma.</a:t>
            </a:r>
            <a:endParaRPr lang="en-IN" altLang="en-US" dirty="0">
              <a:latin typeface="Times New Roman" charset="0"/>
              <a:ea typeface="MS PGothic" charset="-128"/>
            </a:endParaRPr>
          </a:p>
          <a:p>
            <a:r>
              <a:rPr lang="en-US" altLang="en-US" dirty="0">
                <a:latin typeface="Times New Roman" charset="0"/>
                <a:ea typeface="MS PGothic" charset="-128"/>
              </a:rPr>
              <a:t>c. Affects all ages but is most prevalent in children 5–17 years of age</a:t>
            </a:r>
            <a:endParaRPr lang="en-IN" altLang="en-US" dirty="0">
              <a:latin typeface="Times New Roman" charset="0"/>
              <a:ea typeface="MS PGothic" charset="-128"/>
            </a:endParaRPr>
          </a:p>
          <a:p>
            <a:r>
              <a:rPr lang="en-US" altLang="en-US" dirty="0">
                <a:latin typeface="Times New Roman" charset="0"/>
                <a:ea typeface="MS PGothic" charset="-128"/>
              </a:rPr>
              <a:t>d. Produces a characteristic wheezing caused by partially obstructed </a:t>
            </a:r>
            <a:r>
              <a:rPr lang="en-US" altLang="en-US" dirty="0" smtClean="0">
                <a:latin typeface="Times New Roman" charset="0"/>
                <a:ea typeface="MS PGothic" charset="-128"/>
              </a:rPr>
              <a:t>airway</a:t>
            </a:r>
            <a:r>
              <a:rPr lang="en-US" altLang="en-US" baseline="0" dirty="0" smtClean="0">
                <a:latin typeface="Times New Roman" charset="0"/>
                <a:ea typeface="MS PGothic" charset="-128"/>
              </a:rPr>
              <a:t> passages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Wheezing is indicative of a partial lower airway obstruction.</a:t>
            </a:r>
            <a:endParaRPr lang="en-IN" altLang="en-US" dirty="0">
              <a:latin typeface="Times New Roman" charset="0"/>
              <a:ea typeface="MS PGothic" charset="-128"/>
            </a:endParaRPr>
          </a:p>
          <a:p>
            <a:r>
              <a:rPr lang="en-US" altLang="en-US" dirty="0">
                <a:latin typeface="Times New Roman" charset="0"/>
                <a:ea typeface="MS PGothic" charset="-128"/>
              </a:rPr>
              <a:t>	ii. Wheezing may be so loud that you can hear it without a stethoscope.</a:t>
            </a:r>
            <a:endParaRPr lang="en-IN" altLang="en-US" dirty="0">
              <a:latin typeface="Times New Roman" charset="0"/>
              <a:ea typeface="MS PGothic" charset="-128"/>
            </a:endParaRPr>
          </a:p>
          <a:p>
            <a:r>
              <a:rPr lang="en-US" altLang="en-US" dirty="0">
                <a:latin typeface="Times New Roman" charset="0"/>
                <a:ea typeface="MS PGothic" charset="-128"/>
              </a:rPr>
              <a:t>e. In other cases, the airways are so blocked that no air movement is heard.</a:t>
            </a:r>
            <a:endParaRPr lang="en-IN" altLang="en-US" dirty="0">
              <a:latin typeface="Times New Roman" charset="0"/>
              <a:ea typeface="MS PGothic" charset="-128"/>
            </a:endParaRPr>
          </a:p>
          <a:p>
            <a:r>
              <a:rPr lang="en-US" altLang="en-US" dirty="0">
                <a:latin typeface="Times New Roman" charset="0"/>
                <a:ea typeface="MS PGothic" charset="-128"/>
              </a:rPr>
              <a:t>f. An acute asthma attack may be caused by allergic reaction to specific foods or some other allergen.</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Attacks may also be caused by severe emotional distress, exercise, and respiratory infections.</a:t>
            </a:r>
            <a:endParaRPr lang="en-IN" altLang="en-US" dirty="0">
              <a:latin typeface="Times New Roman" charset="0"/>
              <a:ea typeface="MS PGothic" charset="-128"/>
            </a:endParaRPr>
          </a:p>
          <a:p>
            <a:r>
              <a:rPr lang="en-US" altLang="en-US" dirty="0">
                <a:latin typeface="Times New Roman" charset="0"/>
                <a:ea typeface="MS PGothic" charset="-128"/>
              </a:rPr>
              <a:t>	ii. In its most severe form, an allergic reaction can produce anaphylaxis.</a:t>
            </a:r>
            <a:endParaRPr lang="en-IN" altLang="en-US" dirty="0">
              <a:latin typeface="Times New Roman" charset="0"/>
              <a:ea typeface="MS PGothic" charset="-128"/>
            </a:endParaRPr>
          </a:p>
          <a:p>
            <a:r>
              <a:rPr lang="en-US" altLang="en-US" dirty="0">
                <a:latin typeface="Times New Roman" charset="0"/>
                <a:ea typeface="MS PGothic" charset="-128"/>
              </a:rPr>
              <a:t>	iii. May result in respiratory distress severe enough to lead to coma or death</a:t>
            </a:r>
            <a:endParaRPr lang="en-IN" altLang="en-US" dirty="0">
              <a:latin typeface="Times New Roman" charset="0"/>
              <a:ea typeface="MS PGothic" charset="-128"/>
            </a:endParaRPr>
          </a:p>
          <a:p>
            <a:r>
              <a:rPr lang="en-US" altLang="en-US" dirty="0">
                <a:latin typeface="Times New Roman" charset="0"/>
                <a:ea typeface="MS PGothic" charset="-128"/>
              </a:rPr>
              <a:t>g. Most patients with asthma are familiar with their symptoms and know when an attack is imminent.</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Listen to the needs of the patient; they often know exactly what they need.</a:t>
            </a:r>
            <a:endParaRPr lang="en-IN" altLang="en-US" dirty="0">
              <a:latin typeface="Times New Roman" charset="0"/>
              <a:ea typeface="MS PGothic" charset="-128"/>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38A29F4-5C30-EA4C-9854-CD52D095D40D}" type="slidenum">
              <a:rPr lang="en-US" altLang="en-US" sz="1200"/>
              <a:pPr eaLnBrk="1" hangingPunct="1"/>
              <a:t>38</a:t>
            </a:fld>
            <a:endParaRPr lang="en-US" altLang="en-US" sz="1200"/>
          </a:p>
        </p:txBody>
      </p:sp>
    </p:spTree>
    <p:extLst>
      <p:ext uri="{BB962C8B-B14F-4D97-AF65-F5344CB8AC3E}">
        <p14:creationId xmlns:p14="http://schemas.microsoft.com/office/powerpoint/2010/main" val="200461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3. Hay fever (allergic rhinitis)</a:t>
            </a:r>
            <a:endParaRPr lang="en-IN" dirty="0" smtClean="0"/>
          </a:p>
          <a:p>
            <a:pPr>
              <a:defRPr/>
            </a:pPr>
            <a:r>
              <a:rPr lang="en-US" dirty="0" smtClean="0"/>
              <a:t>	a. Causes coldlike symptoms, including a runny nose, sneezing, congestion, and sinus pressure</a:t>
            </a:r>
            <a:endParaRPr lang="en-IN" dirty="0" smtClean="0"/>
          </a:p>
          <a:p>
            <a:pPr>
              <a:defRPr/>
            </a:pPr>
            <a:r>
              <a:rPr lang="en-US" dirty="0" smtClean="0"/>
              <a:t>	b. Symptoms are caused by an allergic reaction, usually to outdoor, airborne allergens.</a:t>
            </a:r>
            <a:endParaRPr lang="en-IN" dirty="0" smtClean="0"/>
          </a:p>
          <a:p>
            <a:pPr>
              <a:defRPr/>
            </a:pPr>
            <a:r>
              <a:rPr lang="en-US" dirty="0" smtClean="0"/>
              <a:t>		i. Allergens include pollen, dust mites, and pet dander.</a:t>
            </a:r>
            <a:endParaRPr lang="en-IN" dirty="0" smtClean="0"/>
          </a:p>
          <a:p>
            <a:pPr>
              <a:defRPr/>
            </a:pPr>
            <a:r>
              <a:rPr lang="en-US" dirty="0" smtClean="0"/>
              <a:t>	c. Patients with hay fever tend to be atopic, meaning they are more likely to have other allergies.</a:t>
            </a:r>
            <a:endParaRPr lang="en-IN" dirty="0" smtClean="0"/>
          </a:p>
          <a:p>
            <a:pPr>
              <a:defRPr/>
            </a:pPr>
            <a:r>
              <a:rPr lang="en-US" dirty="0" smtClean="0"/>
              <a:t>4. Anaphylactic reactions</a:t>
            </a:r>
            <a:endParaRPr lang="en-IN" dirty="0" smtClean="0"/>
          </a:p>
          <a:p>
            <a:pPr>
              <a:defRPr/>
            </a:pPr>
            <a:r>
              <a:rPr lang="en-US" dirty="0" smtClean="0"/>
              <a:t>	a. Severe allergic reaction characterized by severe airway swelling and dilation of the blood vessels</a:t>
            </a:r>
            <a:endParaRPr lang="en-IN" dirty="0" smtClean="0"/>
          </a:p>
          <a:p>
            <a:pPr>
              <a:defRPr/>
            </a:pPr>
            <a:r>
              <a:rPr lang="en-US" dirty="0" smtClean="0"/>
              <a:t>	b. Signs and symptoms may be similar to asthma</a:t>
            </a:r>
            <a:endParaRPr lang="en-IN" dirty="0" smtClean="0"/>
          </a:p>
          <a:p>
            <a:pPr>
              <a:defRPr/>
            </a:pPr>
            <a:r>
              <a:rPr lang="en-US" dirty="0" smtClean="0"/>
              <a:t>	c. The airway can swell so much that total obstruction is possible</a:t>
            </a:r>
            <a:r>
              <a:rPr lang="en-US" baseline="0" dirty="0" smtClean="0"/>
              <a:t> within a matter of minutes</a:t>
            </a:r>
            <a:endParaRPr lang="en-IN" dirty="0" smtClean="0"/>
          </a:p>
          <a:p>
            <a:pPr>
              <a:defRPr/>
            </a:pPr>
            <a:r>
              <a:rPr lang="en-US" dirty="0" smtClean="0"/>
              <a:t>	d. Patients may or may not be aware of their sensitivity to certain substances.</a:t>
            </a:r>
            <a:endParaRPr lang="en-IN" dirty="0" smtClean="0"/>
          </a:p>
          <a:p>
            <a:pPr>
              <a:defRPr/>
            </a:pPr>
            <a:r>
              <a:rPr lang="en-US" dirty="0" smtClean="0"/>
              <a:t>	e. In most cases, epinephrine is the treatment of choice. Most patients will have their own prescribed epi pen.</a:t>
            </a:r>
            <a:endParaRPr lang="en-IN" dirty="0" smtClean="0"/>
          </a:p>
          <a:p>
            <a:pPr>
              <a:defRPr/>
            </a:pPr>
            <a:r>
              <a:rPr lang="en-US" dirty="0" smtClean="0"/>
              <a:t>		i. Oxygen and antihistamines are also helpful.</a:t>
            </a:r>
            <a:endParaRPr lang="en-IN" dirty="0" smtClean="0"/>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3D2A7C1-CE16-1640-A493-E93F003EC9DE}" type="slidenum">
              <a:rPr lang="en-US" altLang="en-US" sz="1200"/>
              <a:pPr eaLnBrk="1" hangingPunct="1"/>
              <a:t>39</a:t>
            </a:fld>
            <a:endParaRPr lang="en-US" altLang="en-US" sz="1200"/>
          </a:p>
        </p:txBody>
      </p:sp>
    </p:spTree>
    <p:extLst>
      <p:ext uri="{BB962C8B-B14F-4D97-AF65-F5344CB8AC3E}">
        <p14:creationId xmlns:p14="http://schemas.microsoft.com/office/powerpoint/2010/main" val="190274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National EMS Education Standard Competencies </a:t>
            </a:r>
          </a:p>
          <a:p>
            <a:endParaRPr lang="en-US" altLang="en-US" b="1" dirty="0">
              <a:latin typeface="Times New Roman" charset="0"/>
              <a:ea typeface="MS PGothic" charset="-128"/>
            </a:endParaRPr>
          </a:p>
          <a:p>
            <a:r>
              <a:rPr lang="en-US" altLang="en-US" dirty="0">
                <a:latin typeface="Times New Roman" charset="0"/>
                <a:ea typeface="MS PGothic" charset="-128"/>
              </a:rPr>
              <a:t>Anatomy, physiology, pathophysiology, assessment, and management of</a:t>
            </a:r>
          </a:p>
          <a:p>
            <a:r>
              <a:rPr lang="en-US" altLang="en-US" dirty="0">
                <a:latin typeface="Times New Roman" charset="0"/>
                <a:ea typeface="MS PGothic" charset="-128"/>
              </a:rPr>
              <a:t>• Epiglottitis </a:t>
            </a:r>
          </a:p>
          <a:p>
            <a:r>
              <a:rPr lang="en-US" altLang="en-US" dirty="0">
                <a:latin typeface="Times New Roman" charset="0"/>
                <a:ea typeface="MS PGothic" charset="-128"/>
              </a:rPr>
              <a:t>• Spontaneous pneumothorax </a:t>
            </a:r>
          </a:p>
          <a:p>
            <a:r>
              <a:rPr lang="en-US" altLang="en-US" dirty="0">
                <a:latin typeface="Times New Roman" charset="0"/>
                <a:ea typeface="MS PGothic" charset="-128"/>
              </a:rPr>
              <a:t> • Pulmonary edema </a:t>
            </a:r>
          </a:p>
          <a:p>
            <a:r>
              <a:rPr lang="en-US" altLang="en-US" dirty="0">
                <a:latin typeface="Times New Roman" charset="0"/>
                <a:ea typeface="MS PGothic" charset="-128"/>
              </a:rPr>
              <a:t>• Asthma </a:t>
            </a:r>
          </a:p>
          <a:p>
            <a:r>
              <a:rPr lang="en-US" altLang="en-US" dirty="0">
                <a:latin typeface="Times New Roman" charset="0"/>
                <a:ea typeface="MS PGothic" charset="-128"/>
              </a:rPr>
              <a:t>• Chronic obstructive pulmonary disease </a:t>
            </a:r>
            <a:endParaRPr lang="en-US" altLang="en-US" b="1" dirty="0">
              <a:latin typeface="Times New Roman" charset="0"/>
              <a:ea typeface="MS PGothic" charset="-128"/>
            </a:endParaRPr>
          </a:p>
        </p:txBody>
      </p:sp>
      <p:sp>
        <p:nvSpPr>
          <p:cNvPr id="1249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8C5FC99-ED66-B441-85B1-C73CEF838065}" type="slidenum">
              <a:rPr lang="en-US" altLang="en-US" sz="1200"/>
              <a:pPr eaLnBrk="1" hangingPunct="1"/>
              <a:t>4</a:t>
            </a:fld>
            <a:endParaRPr lang="en-US" altLang="en-US" sz="1200" dirty="0"/>
          </a:p>
        </p:txBody>
      </p:sp>
    </p:spTree>
    <p:extLst>
      <p:ext uri="{BB962C8B-B14F-4D97-AF65-F5344CB8AC3E}">
        <p14:creationId xmlns:p14="http://schemas.microsoft.com/office/powerpoint/2010/main" val="16475896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J. Spontaneous pneumothorax</a:t>
            </a:r>
            <a:endParaRPr lang="en-IN" altLang="en-US" dirty="0">
              <a:latin typeface="Times New Roman" charset="0"/>
              <a:ea typeface="MS PGothic" charset="-128"/>
            </a:endParaRPr>
          </a:p>
          <a:p>
            <a:r>
              <a:rPr lang="en-US" altLang="en-US" dirty="0">
                <a:latin typeface="Times New Roman" charset="0"/>
                <a:ea typeface="MS PGothic" charset="-128"/>
              </a:rPr>
              <a:t>	1. Pneumothorax is the partial or total accumulation of air in the pleural space.</a:t>
            </a:r>
            <a:endParaRPr lang="en-IN" altLang="en-US" dirty="0">
              <a:latin typeface="Times New Roman" charset="0"/>
              <a:ea typeface="MS PGothic" charset="-128"/>
            </a:endParaRPr>
          </a:p>
          <a:p>
            <a:r>
              <a:rPr lang="en-US" altLang="en-US" dirty="0">
                <a:latin typeface="Times New Roman" charset="0"/>
                <a:ea typeface="MS PGothic" charset="-128"/>
              </a:rPr>
              <a:t>	2. It is most often caused by trauma.</a:t>
            </a:r>
            <a:endParaRPr lang="en-IN" altLang="en-US" dirty="0">
              <a:latin typeface="Times New Roman" charset="0"/>
              <a:ea typeface="MS PGothic" charset="-128"/>
            </a:endParaRPr>
          </a:p>
          <a:p>
            <a:r>
              <a:rPr lang="en-US" altLang="en-US" dirty="0">
                <a:latin typeface="Times New Roman" charset="0"/>
                <a:ea typeface="MS PGothic" charset="-128"/>
              </a:rPr>
              <a:t>		a. May also be caused by medical conditions (“spontaneous pneumothorax”)</a:t>
            </a:r>
            <a:endParaRPr lang="en-IN" altLang="en-US" dirty="0">
              <a:latin typeface="Times New Roman" charset="0"/>
              <a:ea typeface="MS PGothic" charset="-128"/>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A91BFFF-5E1B-3245-B226-53AF5D5D7C2A}" type="slidenum">
              <a:rPr lang="en-US" altLang="en-US" sz="1200"/>
              <a:pPr eaLnBrk="1" hangingPunct="1"/>
              <a:t>40</a:t>
            </a:fld>
            <a:endParaRPr lang="en-US" altLang="en-US" sz="1200"/>
          </a:p>
        </p:txBody>
      </p:sp>
    </p:spTree>
    <p:extLst>
      <p:ext uri="{BB962C8B-B14F-4D97-AF65-F5344CB8AC3E}">
        <p14:creationId xmlns:p14="http://schemas.microsoft.com/office/powerpoint/2010/main" val="12441937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3. A vacuum-like pressure in the pleural space keeps the lungs inflated.</a:t>
            </a:r>
            <a:endParaRPr lang="en-IN" dirty="0" smtClean="0"/>
          </a:p>
          <a:p>
            <a:pPr>
              <a:defRPr/>
            </a:pPr>
            <a:r>
              <a:rPr lang="en-US" dirty="0" smtClean="0"/>
              <a:t>	a. When the surface of the lung is disrupted, air escapes into the pleural cavity and the negative vacuum pressure is lost.</a:t>
            </a:r>
            <a:endParaRPr lang="en-IN" dirty="0" smtClean="0"/>
          </a:p>
          <a:p>
            <a:pPr>
              <a:defRPr/>
            </a:pPr>
            <a:r>
              <a:rPr lang="en-US" dirty="0" smtClean="0"/>
              <a:t>	b. The accumulation of air in the pleural space may be mild or severe.</a:t>
            </a:r>
            <a:endParaRPr lang="en-IN" dirty="0" smtClean="0"/>
          </a:p>
          <a:p>
            <a:pPr>
              <a:defRPr/>
            </a:pPr>
            <a:r>
              <a:rPr lang="en-US" dirty="0" smtClean="0"/>
              <a:t>4. Spontaneous pneumothorax occurs in patients with certain lung infections or in young people born with weak areas of the lung. </a:t>
            </a:r>
            <a:endParaRPr lang="en-IN" dirty="0" smtClean="0"/>
          </a:p>
          <a:p>
            <a:pPr>
              <a:defRPr/>
            </a:pPr>
            <a:r>
              <a:rPr lang="en-US" dirty="0" smtClean="0"/>
              <a:t>	a. People with emphysema or asthma are at higher risk</a:t>
            </a:r>
            <a:r>
              <a:rPr lang="en-US" baseline="0" dirty="0" smtClean="0"/>
              <a:t> for this event when a weakened portion of the lung ruptures, often during severe coughing.</a:t>
            </a:r>
            <a:endParaRPr lang="en-IN" dirty="0" smtClean="0"/>
          </a:p>
          <a:p>
            <a:r>
              <a:rPr lang="en-US" dirty="0" smtClean="0"/>
              <a:t>	b. Tall, thin males are also at higher risk,</a:t>
            </a:r>
            <a:r>
              <a:rPr lang="en-US" baseline="0" dirty="0" smtClean="0"/>
              <a:t> particularly with strenuous activity like heavy lifting.</a:t>
            </a:r>
            <a:r>
              <a:rPr lang="en-US" dirty="0" smtClean="0">
                <a:effectLst/>
              </a:rPr>
              <a:t> Tall people have stretching that occurs near the top of the lungs. This causes small air pockets to develop called blebs. When these rupture,</a:t>
            </a:r>
            <a:r>
              <a:rPr lang="en-US" baseline="0" dirty="0" smtClean="0">
                <a:effectLst/>
              </a:rPr>
              <a:t> </a:t>
            </a:r>
            <a:r>
              <a:rPr lang="en-US" dirty="0" smtClean="0">
                <a:effectLst/>
              </a:rPr>
              <a:t>a </a:t>
            </a:r>
            <a:r>
              <a:rPr lang="en-US" dirty="0" err="1" smtClean="0">
                <a:effectLst/>
              </a:rPr>
              <a:t>pneumothroax</a:t>
            </a:r>
            <a:r>
              <a:rPr lang="en-US" dirty="0" smtClean="0">
                <a:effectLst/>
              </a:rPr>
              <a:t> occurs (collapsed lungs). There is also a genetic syndrome called </a:t>
            </a:r>
            <a:r>
              <a:rPr lang="en-US" dirty="0" err="1" smtClean="0">
                <a:effectLst/>
              </a:rPr>
              <a:t>marfans</a:t>
            </a:r>
            <a:r>
              <a:rPr lang="en-US" dirty="0" smtClean="0">
                <a:effectLst/>
              </a:rPr>
              <a:t> that is associated with height</a:t>
            </a:r>
            <a:r>
              <a:rPr lang="en-US" baseline="0" dirty="0" smtClean="0">
                <a:effectLst/>
              </a:rPr>
              <a:t> </a:t>
            </a:r>
            <a:r>
              <a:rPr lang="en-US" dirty="0" smtClean="0">
                <a:effectLst/>
              </a:rPr>
              <a:t>and pneumothorax.  </a:t>
            </a:r>
            <a:br>
              <a:rPr lang="en-US" dirty="0" smtClean="0">
                <a:effectLst/>
              </a:rPr>
            </a:br>
            <a:r>
              <a:rPr lang="en-US" dirty="0" smtClean="0">
                <a:effectLst/>
              </a:rPr>
              <a:t>(Source: Health Tap, https://www.healthtap.com/user_questions/49755-why-are-tall-slender-men-at-higher-risk-for-developing-spontaneous-pneumothorax)</a:t>
            </a:r>
            <a:endParaRPr lang="en-IN" dirty="0" smtClean="0"/>
          </a:p>
          <a:p>
            <a:pPr>
              <a:defRPr/>
            </a:pPr>
            <a:endParaRPr lang="en-US" dirty="0" smtClean="0"/>
          </a:p>
          <a:p>
            <a:pPr>
              <a:defRPr/>
            </a:pPr>
            <a:r>
              <a:rPr lang="en-US" dirty="0" smtClean="0"/>
              <a:t>5. A patient with spontaneous pneumothorax becomes dyspneic and might complain of pleuritic chest pain (a sharp, stabbing pain on one side that is worse during breathing or with certain movements of the chest wall).</a:t>
            </a:r>
            <a:endParaRPr lang="en-IN" dirty="0" smtClean="0"/>
          </a:p>
          <a:p>
            <a:pPr>
              <a:defRPr/>
            </a:pPr>
            <a:r>
              <a:rPr lang="en-US" dirty="0" smtClean="0"/>
              <a:t>6. You can sometimes tell that breath sounds are absent or decreased on the affected side.</a:t>
            </a:r>
          </a:p>
          <a:p>
            <a:pPr>
              <a:defRPr/>
            </a:pPr>
            <a:r>
              <a:rPr lang="en-US" dirty="0" smtClean="0"/>
              <a:t>7. A spontaneous</a:t>
            </a:r>
            <a:r>
              <a:rPr lang="en-US" baseline="0" dirty="0" smtClean="0"/>
              <a:t> pneumothorax has the potential to turn into a life-threatening pneumothorax. Continually reassess for anxiety, increased dyspnea, hypotension, jugular vein distension and cyanosis.</a:t>
            </a:r>
            <a:endParaRPr lang="en-IN" dirty="0"/>
          </a:p>
        </p:txBody>
      </p:sp>
      <p:sp>
        <p:nvSpPr>
          <p:cNvPr id="162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DF0F8EF-ECB4-C743-8CBA-B13FFD90E644}" type="slidenum">
              <a:rPr lang="en-US" altLang="en-US" sz="1200"/>
              <a:pPr eaLnBrk="1" hangingPunct="1"/>
              <a:t>41</a:t>
            </a:fld>
            <a:endParaRPr lang="en-US" altLang="en-US" sz="1200"/>
          </a:p>
        </p:txBody>
      </p:sp>
    </p:spTree>
    <p:extLst>
      <p:ext uri="{BB962C8B-B14F-4D97-AF65-F5344CB8AC3E}">
        <p14:creationId xmlns:p14="http://schemas.microsoft.com/office/powerpoint/2010/main" val="11154299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K. Pleural effusion</a:t>
            </a:r>
            <a:endParaRPr lang="en-IN" dirty="0" smtClean="0"/>
          </a:p>
          <a:p>
            <a:pPr>
              <a:defRPr/>
            </a:pPr>
            <a:r>
              <a:rPr lang="en-US" dirty="0" smtClean="0"/>
              <a:t>	1. A pleural effusion is a collection of fluid outside the lung.</a:t>
            </a:r>
            <a:endParaRPr lang="en-IN" dirty="0" smtClean="0"/>
          </a:p>
          <a:p>
            <a:pPr>
              <a:defRPr/>
            </a:pPr>
            <a:r>
              <a:rPr lang="en-US" dirty="0" smtClean="0"/>
              <a:t>	2. It compresses the lung and causes dyspnea.</a:t>
            </a:r>
            <a:endParaRPr lang="en-IN" dirty="0" smtClean="0"/>
          </a:p>
          <a:p>
            <a:pPr>
              <a:defRPr/>
            </a:pPr>
            <a:r>
              <a:rPr lang="en-US" dirty="0" smtClean="0"/>
              <a:t>	3. It can be caused by an irritation, infection, congestive heart failure, or cancer.</a:t>
            </a:r>
            <a:endParaRPr lang="en-IN" dirty="0" smtClean="0"/>
          </a:p>
          <a:p>
            <a:pPr>
              <a:defRPr/>
            </a:pPr>
            <a:r>
              <a:rPr lang="en-US" dirty="0" smtClean="0"/>
              <a:t>	4. Patients feel better if they are sitting upright.</a:t>
            </a:r>
            <a:endParaRPr lang="en-IN" dirty="0"/>
          </a:p>
        </p:txBody>
      </p:sp>
      <p:sp>
        <p:nvSpPr>
          <p:cNvPr id="163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EFC4778-6728-4C45-AC5D-FB3E4AB4EB8B}" type="slidenum">
              <a:rPr lang="en-US" altLang="en-US" sz="1200"/>
              <a:pPr eaLnBrk="1" hangingPunct="1"/>
              <a:t>42</a:t>
            </a:fld>
            <a:endParaRPr lang="en-US" altLang="en-US" sz="1200"/>
          </a:p>
        </p:txBody>
      </p:sp>
    </p:spTree>
    <p:extLst>
      <p:ext uri="{BB962C8B-B14F-4D97-AF65-F5344CB8AC3E}">
        <p14:creationId xmlns:p14="http://schemas.microsoft.com/office/powerpoint/2010/main" val="16462133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L. Obstruction of the airway</a:t>
            </a:r>
            <a:endParaRPr lang="en-IN" dirty="0" smtClean="0"/>
          </a:p>
          <a:p>
            <a:pPr>
              <a:defRPr/>
            </a:pPr>
            <a:r>
              <a:rPr lang="en-US" dirty="0" smtClean="0"/>
              <a:t>	1. A patient with dyspnea may have a mechanical obstruction.</a:t>
            </a:r>
            <a:endParaRPr lang="en-IN" dirty="0" smtClean="0"/>
          </a:p>
          <a:p>
            <a:pPr>
              <a:defRPr/>
            </a:pPr>
            <a:r>
              <a:rPr lang="en-US" dirty="0" smtClean="0"/>
              <a:t>	2. Treat quickly.</a:t>
            </a:r>
            <a:endParaRPr lang="en-IN" dirty="0" smtClean="0"/>
          </a:p>
          <a:p>
            <a:pPr>
              <a:defRPr/>
            </a:pPr>
            <a:r>
              <a:rPr lang="en-US" dirty="0" smtClean="0"/>
              <a:t>	3. In semiconscious and unconscious patients, the obstruction may be the result of aspirations of vomitus or a foreign object, or improper positioning of the head, causing the tongue to block the airway.</a:t>
            </a:r>
            <a:endParaRPr lang="en-IN" dirty="0" smtClean="0"/>
          </a:p>
          <a:p>
            <a:pPr>
              <a:defRPr/>
            </a:pPr>
            <a:r>
              <a:rPr lang="en-US" dirty="0" smtClean="0"/>
              <a:t>	4. If the patient was eating just before onset of the dyspnea, always consider the possibility of foreign body obstruction.</a:t>
            </a:r>
            <a:endParaRPr lang="en-IN" dirty="0"/>
          </a:p>
        </p:txBody>
      </p:sp>
      <p:sp>
        <p:nvSpPr>
          <p:cNvPr id="164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DE14642-A560-4341-BDA6-A8C609681AB6}" type="slidenum">
              <a:rPr lang="en-US" altLang="en-US" sz="1200"/>
              <a:pPr eaLnBrk="1" hangingPunct="1"/>
              <a:t>43</a:t>
            </a:fld>
            <a:endParaRPr lang="en-US" altLang="en-US" sz="1200"/>
          </a:p>
        </p:txBody>
      </p:sp>
    </p:spTree>
    <p:extLst>
      <p:ext uri="{BB962C8B-B14F-4D97-AF65-F5344CB8AC3E}">
        <p14:creationId xmlns:p14="http://schemas.microsoft.com/office/powerpoint/2010/main" val="18751592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These figures show obstruction of the airway by a foreign body (A) and the tongue (B).</a:t>
            </a: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8369713-1707-4B46-A52F-F38033B52420}" type="slidenum">
              <a:rPr lang="en-US" altLang="en-US" sz="1200"/>
              <a:pPr eaLnBrk="1" hangingPunct="1"/>
              <a:t>44</a:t>
            </a:fld>
            <a:endParaRPr lang="en-US" altLang="en-US" sz="1200"/>
          </a:p>
        </p:txBody>
      </p:sp>
    </p:spTree>
    <p:extLst>
      <p:ext uri="{BB962C8B-B14F-4D97-AF65-F5344CB8AC3E}">
        <p14:creationId xmlns:p14="http://schemas.microsoft.com/office/powerpoint/2010/main" val="14784908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M. Pulmonary embolism</a:t>
            </a:r>
            <a:endParaRPr lang="en-IN" dirty="0" smtClean="0"/>
          </a:p>
          <a:p>
            <a:pPr>
              <a:defRPr/>
            </a:pPr>
            <a:r>
              <a:rPr lang="en-US" dirty="0" smtClean="0"/>
              <a:t>	1. An embolus is anything in the circulatory system that moves from its point of origin to a distant site and lodges there, obstructing subsequent blood flow in that area.</a:t>
            </a:r>
            <a:endParaRPr lang="en-IN" dirty="0" smtClean="0"/>
          </a:p>
          <a:p>
            <a:pPr>
              <a:defRPr/>
            </a:pPr>
            <a:r>
              <a:rPr lang="en-US" dirty="0" smtClean="0"/>
              <a:t>		a. Circulation can be cut off completely or partially.</a:t>
            </a:r>
            <a:endParaRPr lang="en-IN" dirty="0" smtClean="0"/>
          </a:p>
          <a:p>
            <a:pPr>
              <a:defRPr/>
            </a:pPr>
            <a:r>
              <a:rPr lang="en-US" dirty="0" smtClean="0"/>
              <a:t>		b. Emboli can result in a serious, life-threatening condition.</a:t>
            </a:r>
            <a:endParaRPr lang="en-IN" dirty="0" smtClean="0"/>
          </a:p>
          <a:p>
            <a:pPr>
              <a:defRPr/>
            </a:pPr>
            <a:r>
              <a:rPr lang="en-US" dirty="0" smtClean="0"/>
              <a:t>		c. Emboli can be fragments of blood clots in an artery or vein that break off and travel through the bloodstream.</a:t>
            </a:r>
            <a:endParaRPr lang="en-IN" dirty="0" smtClean="0"/>
          </a:p>
          <a:p>
            <a:pPr>
              <a:defRPr/>
            </a:pPr>
            <a:r>
              <a:rPr lang="en-US" dirty="0" smtClean="0"/>
              <a:t>		d. They can also be foreign bodies that enter the circulation, such as a bubble of air.</a:t>
            </a:r>
            <a:endParaRPr lang="en-IN" dirty="0" smtClean="0"/>
          </a:p>
          <a:p>
            <a:pPr>
              <a:defRPr/>
            </a:pPr>
            <a:r>
              <a:rPr lang="en-US" dirty="0" smtClean="0"/>
              <a:t>	2. A pulmonary embolism is a blood clot formed in a vein,</a:t>
            </a:r>
            <a:r>
              <a:rPr lang="en-US" baseline="0" dirty="0" smtClean="0"/>
              <a:t> usually in a leg or pelvis, </a:t>
            </a:r>
            <a:r>
              <a:rPr lang="en-US" dirty="0" smtClean="0"/>
              <a:t>that circulates through the venous system.  </a:t>
            </a:r>
            <a:endParaRPr lang="en-IN" dirty="0" smtClean="0"/>
          </a:p>
          <a:p>
            <a:pPr>
              <a:defRPr/>
            </a:pPr>
            <a:r>
              <a:rPr lang="en-US" dirty="0" smtClean="0"/>
              <a:t>		a. May be the result of:</a:t>
            </a:r>
            <a:endParaRPr lang="en-IN" dirty="0" smtClean="0"/>
          </a:p>
          <a:p>
            <a:pPr>
              <a:defRPr/>
            </a:pPr>
            <a:r>
              <a:rPr lang="en-US" dirty="0" smtClean="0"/>
              <a:t>			i. Damage to the lining of the vessels</a:t>
            </a:r>
            <a:endParaRPr lang="en-IN" dirty="0" smtClean="0"/>
          </a:p>
          <a:p>
            <a:pPr>
              <a:defRPr/>
            </a:pPr>
            <a:r>
              <a:rPr lang="en-US" dirty="0" smtClean="0"/>
              <a:t>			ii. A tendency for blood to clot unusually fast</a:t>
            </a:r>
            <a:endParaRPr lang="en-IN" dirty="0" smtClean="0"/>
          </a:p>
          <a:p>
            <a:pPr>
              <a:defRPr/>
            </a:pPr>
            <a:r>
              <a:rPr lang="en-US" dirty="0" smtClean="0"/>
              <a:t>			iii. Slow blood flow in a lower extremity (often the result of long-term bed rest)</a:t>
            </a:r>
          </a:p>
          <a:p>
            <a:pPr>
              <a:defRPr/>
            </a:pPr>
            <a:r>
              <a:rPr lang="en-US" dirty="0" smtClean="0"/>
              <a:t>                   3. The clot moves through the right side of the heart and into the pulmonary artery, where it becomes lodged, blocking blood flow. Even though the process of inhalation and exhalation continue, no exchange of oxygen and carbon dioxide takes place in the effected area for lack of circulation. As</a:t>
            </a:r>
            <a:r>
              <a:rPr lang="en-US" baseline="0" dirty="0" smtClean="0"/>
              <a:t> a result, oxygen levels in the bloodstream may drop enough to cause cyanosis. </a:t>
            </a:r>
            <a:endParaRPr lang="en-IN" dirty="0" smtClean="0"/>
          </a:p>
        </p:txBody>
      </p:sp>
      <p:sp>
        <p:nvSpPr>
          <p:cNvPr id="166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1F984C6-D6E4-8C4D-BC1E-3511607525BF}" type="slidenum">
              <a:rPr lang="en-US" altLang="en-US" sz="1200"/>
              <a:pPr eaLnBrk="1" hangingPunct="1"/>
              <a:t>45</a:t>
            </a:fld>
            <a:endParaRPr lang="en-US" altLang="en-US" sz="1200"/>
          </a:p>
        </p:txBody>
      </p:sp>
    </p:spTree>
    <p:extLst>
      <p:ext uri="{BB962C8B-B14F-4D97-AF65-F5344CB8AC3E}">
        <p14:creationId xmlns:p14="http://schemas.microsoft.com/office/powerpoint/2010/main" val="4618482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b. Signs and symptoms of pulmonary emboli include the following:</a:t>
            </a:r>
            <a:endParaRPr lang="en-IN" dirty="0" smtClean="0"/>
          </a:p>
          <a:p>
            <a:pPr>
              <a:defRPr/>
            </a:pPr>
            <a:r>
              <a:rPr lang="es-MX" dirty="0" smtClean="0"/>
              <a:t>	i. Dyspnea</a:t>
            </a:r>
            <a:endParaRPr lang="en-IN" dirty="0" smtClean="0"/>
          </a:p>
          <a:p>
            <a:pPr>
              <a:defRPr/>
            </a:pPr>
            <a:r>
              <a:rPr lang="es-MX" dirty="0" smtClean="0"/>
              <a:t>	ii. Tachycardia</a:t>
            </a:r>
            <a:endParaRPr lang="en-IN" dirty="0" smtClean="0"/>
          </a:p>
          <a:p>
            <a:pPr>
              <a:defRPr/>
            </a:pPr>
            <a:r>
              <a:rPr lang="es-MX" dirty="0" smtClean="0"/>
              <a:t>	iii. Tachypnea</a:t>
            </a:r>
            <a:endParaRPr lang="en-IN" dirty="0" smtClean="0"/>
          </a:p>
          <a:p>
            <a:pPr>
              <a:defRPr/>
            </a:pPr>
            <a:r>
              <a:rPr lang="en-US" dirty="0" smtClean="0"/>
              <a:t>	iv. Varying degrees of hypoxia</a:t>
            </a:r>
            <a:endParaRPr lang="en-IN" dirty="0" smtClean="0"/>
          </a:p>
          <a:p>
            <a:pPr>
              <a:defRPr/>
            </a:pPr>
            <a:r>
              <a:rPr lang="en-US" dirty="0" smtClean="0"/>
              <a:t>	v. Cyanosis</a:t>
            </a:r>
            <a:endParaRPr lang="en-IN" dirty="0" smtClean="0"/>
          </a:p>
          <a:p>
            <a:pPr>
              <a:defRPr/>
            </a:pPr>
            <a:r>
              <a:rPr lang="en-US" dirty="0" smtClean="0"/>
              <a:t>	vi. Acute chest pain</a:t>
            </a:r>
            <a:endParaRPr lang="en-IN" dirty="0" smtClean="0"/>
          </a:p>
          <a:p>
            <a:pPr>
              <a:defRPr/>
            </a:pPr>
            <a:r>
              <a:rPr lang="en-US" dirty="0" smtClean="0"/>
              <a:t>	vii. Hemoptysis</a:t>
            </a:r>
            <a:endParaRPr lang="en-IN" dirty="0" smtClean="0"/>
          </a:p>
          <a:p>
            <a:pPr>
              <a:defRPr/>
            </a:pPr>
            <a:r>
              <a:rPr lang="en-US" dirty="0" smtClean="0"/>
              <a:t>c. With a large enough embolism, complete obstruction of the output of blood from the right side of the heart can result in sudden death.</a:t>
            </a:r>
            <a:endParaRPr lang="en-IN" dirty="0"/>
          </a:p>
        </p:txBody>
      </p:sp>
      <p:sp>
        <p:nvSpPr>
          <p:cNvPr id="167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64D3C67-FCC3-C846-B042-622743EB513D}" type="slidenum">
              <a:rPr lang="en-US" altLang="en-US" sz="1200"/>
              <a:pPr eaLnBrk="1" hangingPunct="1"/>
              <a:t>46</a:t>
            </a:fld>
            <a:endParaRPr lang="en-US" altLang="en-US" sz="1200"/>
          </a:p>
        </p:txBody>
      </p:sp>
    </p:spTree>
    <p:extLst>
      <p:ext uri="{BB962C8B-B14F-4D97-AF65-F5344CB8AC3E}">
        <p14:creationId xmlns:p14="http://schemas.microsoft.com/office/powerpoint/2010/main" val="12779400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N. Hyperventilation</a:t>
            </a:r>
            <a:endParaRPr lang="en-IN" dirty="0" smtClean="0"/>
          </a:p>
          <a:p>
            <a:pPr>
              <a:defRPr/>
            </a:pPr>
            <a:r>
              <a:rPr lang="en-US" dirty="0" smtClean="0"/>
              <a:t>	1. Hyperventilation is defined as overbreathing to the point that the level of arterial carbon dioxide falls below normal.</a:t>
            </a:r>
            <a:endParaRPr lang="en-IN" dirty="0" smtClean="0"/>
          </a:p>
          <a:p>
            <a:pPr>
              <a:defRPr/>
            </a:pPr>
            <a:r>
              <a:rPr lang="en-US" dirty="0" smtClean="0"/>
              <a:t>		a. This may be an indicator of a life-threatening illness. </a:t>
            </a:r>
            <a:endParaRPr lang="en-IN" dirty="0" smtClean="0"/>
          </a:p>
          <a:p>
            <a:pPr>
              <a:defRPr/>
            </a:pPr>
            <a:r>
              <a:rPr lang="en-US" dirty="0" smtClean="0"/>
              <a:t>	2. The body may be trying to compensate for acidosis (the buildup of excess acid in blood or body tissues) that results from the primary illness. </a:t>
            </a:r>
            <a:endParaRPr lang="en-IN" dirty="0"/>
          </a:p>
        </p:txBody>
      </p:sp>
      <p:sp>
        <p:nvSpPr>
          <p:cNvPr id="168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DAEF73F-EEF1-1740-B837-856B71A2D658}" type="slidenum">
              <a:rPr lang="en-US" altLang="en-US" sz="1200"/>
              <a:pPr eaLnBrk="1" hangingPunct="1"/>
              <a:t>47</a:t>
            </a:fld>
            <a:endParaRPr lang="en-US" altLang="en-US" sz="1200"/>
          </a:p>
        </p:txBody>
      </p:sp>
    </p:spTree>
    <p:extLst>
      <p:ext uri="{BB962C8B-B14F-4D97-AF65-F5344CB8AC3E}">
        <p14:creationId xmlns:p14="http://schemas.microsoft.com/office/powerpoint/2010/main" val="1353928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3. Can result in alkalosis (the buildup of excess base or lack of acids in body fluids)</a:t>
            </a:r>
            <a:endParaRPr lang="en-IN" dirty="0" smtClean="0"/>
          </a:p>
          <a:p>
            <a:pPr>
              <a:defRPr/>
            </a:pPr>
            <a:r>
              <a:rPr lang="en-US" dirty="0" smtClean="0"/>
              <a:t>	a. This can cause symptoms of hyperventilation syndrome (panic attack), including:</a:t>
            </a:r>
            <a:endParaRPr lang="en-IN" dirty="0" smtClean="0"/>
          </a:p>
          <a:p>
            <a:pPr>
              <a:defRPr/>
            </a:pPr>
            <a:r>
              <a:rPr lang="en-US" dirty="0" smtClean="0"/>
              <a:t>		i. Anxiety</a:t>
            </a:r>
            <a:endParaRPr lang="en-IN" dirty="0" smtClean="0"/>
          </a:p>
          <a:p>
            <a:pPr>
              <a:defRPr/>
            </a:pPr>
            <a:r>
              <a:rPr lang="en-US" dirty="0" smtClean="0"/>
              <a:t>		ii. Dizziness</a:t>
            </a:r>
            <a:endParaRPr lang="en-IN" dirty="0" smtClean="0"/>
          </a:p>
          <a:p>
            <a:pPr>
              <a:defRPr/>
            </a:pPr>
            <a:r>
              <a:rPr lang="en-US" dirty="0" smtClean="0"/>
              <a:t>		iii. Numbness</a:t>
            </a:r>
            <a:endParaRPr lang="en-IN" dirty="0" smtClean="0"/>
          </a:p>
          <a:p>
            <a:pPr>
              <a:defRPr/>
            </a:pPr>
            <a:r>
              <a:rPr lang="en-US" dirty="0" smtClean="0"/>
              <a:t>		iv. Tingling of the hands and feet</a:t>
            </a:r>
            <a:endParaRPr lang="en-IN" dirty="0" smtClean="0"/>
          </a:p>
          <a:p>
            <a:pPr>
              <a:defRPr/>
            </a:pPr>
            <a:r>
              <a:rPr lang="en-US" dirty="0" smtClean="0"/>
              <a:t>		v. Painful spasms of the hands and/or feet (carpopedal spasms)</a:t>
            </a:r>
            <a:endParaRPr lang="en-IN" dirty="0" smtClean="0"/>
          </a:p>
          <a:p>
            <a:pPr>
              <a:defRPr/>
            </a:pPr>
            <a:r>
              <a:rPr lang="en-US" dirty="0" smtClean="0"/>
              <a:t>4. The decision whether hyperventilation is being caused by a life-threatening illness or a panic attack should not be made outside the hospital.</a:t>
            </a:r>
            <a:endParaRPr lang="en-IN" dirty="0" smtClean="0"/>
          </a:p>
          <a:p>
            <a:pPr>
              <a:defRPr/>
            </a:pPr>
            <a:r>
              <a:rPr lang="en-US" dirty="0" smtClean="0"/>
              <a:t>	a. Verbally instruct patient to slow his or her breathing.</a:t>
            </a:r>
            <a:endParaRPr lang="en-IN" dirty="0" smtClean="0"/>
          </a:p>
          <a:p>
            <a:pPr>
              <a:defRPr/>
            </a:pPr>
            <a:r>
              <a:rPr lang="en-US" dirty="0" smtClean="0"/>
              <a:t>	b. If that does not work, give supplemental oxygen and transport to the hospital.</a:t>
            </a:r>
            <a:endParaRPr lang="en-US" sz="1100" dirty="0" smtClean="0">
              <a:latin typeface="Times New Roman"/>
              <a:ea typeface="Times New Roman"/>
            </a:endParaRPr>
          </a:p>
          <a:p>
            <a:pPr>
              <a:defRPr/>
            </a:pPr>
            <a:endParaRPr lang="en-US" dirty="0">
              <a:ea typeface="+mn-ea"/>
            </a:endParaRPr>
          </a:p>
        </p:txBody>
      </p:sp>
      <p:sp>
        <p:nvSpPr>
          <p:cNvPr id="169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4163A4C-8D78-FC4C-9443-B9DB75972D03}" type="slidenum">
              <a:rPr lang="en-US" altLang="en-US" sz="1200"/>
              <a:pPr eaLnBrk="1" hangingPunct="1"/>
              <a:t>48</a:t>
            </a:fld>
            <a:endParaRPr lang="en-US" altLang="en-US" sz="1200"/>
          </a:p>
        </p:txBody>
      </p:sp>
    </p:spTree>
    <p:extLst>
      <p:ext uri="{BB962C8B-B14F-4D97-AF65-F5344CB8AC3E}">
        <p14:creationId xmlns:p14="http://schemas.microsoft.com/office/powerpoint/2010/main" val="7459457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228600" indent="-228600">
              <a:spcBef>
                <a:spcPts val="600"/>
              </a:spcBef>
              <a:spcAft>
                <a:spcPts val="600"/>
              </a:spcAft>
              <a:tabLst>
                <a:tab pos="228600" algn="l"/>
              </a:tabLst>
              <a:defRPr/>
            </a:pPr>
            <a:r>
              <a:rPr lang="en-US" dirty="0" smtClean="0">
                <a:ea typeface="+mn-ea"/>
              </a:rPr>
              <a:t>Lecture Outline </a:t>
            </a:r>
          </a:p>
          <a:p>
            <a:pPr marL="228600" indent="-228600">
              <a:spcBef>
                <a:spcPts val="600"/>
              </a:spcBef>
              <a:spcAft>
                <a:spcPts val="600"/>
              </a:spcAft>
              <a:tabLst>
                <a:tab pos="228600" algn="l"/>
              </a:tabLst>
              <a:defRPr/>
            </a:pPr>
            <a:endParaRPr lang="en-US" b="1" dirty="0" smtClean="0">
              <a:latin typeface="Times New Roman"/>
              <a:ea typeface="Times New Roman"/>
            </a:endParaRPr>
          </a:p>
          <a:p>
            <a:pPr>
              <a:defRPr/>
            </a:pPr>
            <a:r>
              <a:rPr lang="en-US" dirty="0" smtClean="0"/>
              <a:t>O. Environmental/industrial exposure</a:t>
            </a:r>
            <a:endParaRPr lang="en-IN" dirty="0" smtClean="0"/>
          </a:p>
          <a:p>
            <a:pPr>
              <a:defRPr/>
            </a:pPr>
            <a:r>
              <a:rPr lang="en-US" dirty="0" smtClean="0"/>
              <a:t>	1. Pesticides, cleaning solutions, chemicals, chlorine, and other gases can be accidentally released at industrial sites and inhaled by employees.</a:t>
            </a:r>
            <a:endParaRPr lang="en-IN" dirty="0" smtClean="0"/>
          </a:p>
          <a:p>
            <a:pPr>
              <a:defRPr/>
            </a:pPr>
            <a:r>
              <a:rPr lang="en-US" dirty="0" smtClean="0"/>
              <a:t>		a. Many industrial sites have their own medical, fire or HazMat teams. (For example: Foster Farms has an on site EMT). They are familiar with their chemicals</a:t>
            </a:r>
            <a:r>
              <a:rPr lang="en-US" baseline="0" dirty="0" smtClean="0"/>
              <a:t> and know what to do in case of exposure. Once they have decontaminated the patient, ask about the substance and cause of dyspnea. Blood coming from the airway is an ominous sign. </a:t>
            </a:r>
          </a:p>
          <a:p>
            <a:pPr>
              <a:defRPr/>
            </a:pPr>
            <a:r>
              <a:rPr lang="en-US" dirty="0" smtClean="0"/>
              <a:t>                   2.  Carbon monoxide poisoning</a:t>
            </a:r>
            <a:endParaRPr lang="en-IN" dirty="0" smtClean="0"/>
          </a:p>
          <a:p>
            <a:pPr>
              <a:defRPr/>
            </a:pPr>
            <a:r>
              <a:rPr lang="en-US" dirty="0" smtClean="0"/>
              <a:t>		a. Carbon monoxide is odorless and highly poisonous. Known as the silent killer. </a:t>
            </a:r>
            <a:endParaRPr lang="en-IN" dirty="0" smtClean="0"/>
          </a:p>
          <a:p>
            <a:pPr>
              <a:defRPr/>
            </a:pPr>
            <a:r>
              <a:rPr lang="en-US" dirty="0" smtClean="0"/>
              <a:t>		b. Leading cause of accidental poisoning deaths in the United States</a:t>
            </a:r>
            <a:endParaRPr lang="en-IN" dirty="0" smtClean="0"/>
          </a:p>
          <a:p>
            <a:pPr>
              <a:defRPr/>
            </a:pPr>
            <a:r>
              <a:rPr lang="en-US" dirty="0" smtClean="0"/>
              <a:t>		c. Carbon monoxide is produced by fuel-burning household appliances,</a:t>
            </a:r>
            <a:r>
              <a:rPr lang="en-US" baseline="0" dirty="0" smtClean="0"/>
              <a:t> such as gas water heaters, space heaters, grills, generators</a:t>
            </a:r>
            <a:r>
              <a:rPr lang="en-US" dirty="0" smtClean="0"/>
              <a:t> and is present in smoke.</a:t>
            </a:r>
            <a:endParaRPr lang="en-IN" dirty="0" smtClean="0"/>
          </a:p>
          <a:p>
            <a:pPr>
              <a:defRPr/>
            </a:pPr>
            <a:r>
              <a:rPr lang="en-US" dirty="0" smtClean="0"/>
              <a:t>		d. People who have carbon monoxide poisoning complain of flu-like symptoms</a:t>
            </a:r>
            <a:r>
              <a:rPr lang="en-US" baseline="0" dirty="0" smtClean="0"/>
              <a:t> such as headache, dizziness, fatigue, nausea, vomiting, dyspnea, chest pains                     upon </a:t>
            </a:r>
            <a:r>
              <a:rPr lang="en-US" baseline="0" dirty="0" err="1" smtClean="0"/>
              <a:t>extertion</a:t>
            </a:r>
            <a:r>
              <a:rPr lang="en-US" baseline="0" dirty="0" smtClean="0"/>
              <a:t> or show nervous system symptoms like confusion, hallucinations, seizure. </a:t>
            </a:r>
            <a:endParaRPr lang="en-IN" dirty="0" smtClean="0"/>
          </a:p>
          <a:p>
            <a:pPr>
              <a:defRPr/>
            </a:pPr>
            <a:r>
              <a:rPr lang="en-US" dirty="0" smtClean="0"/>
              <a:t>		e. Carbon Monoxide has a much stronger bond with hemoglobin than oxygen does, therefore O2 is not being delivered to </a:t>
            </a:r>
            <a:r>
              <a:rPr lang="en-US" dirty="0" err="1" smtClean="0"/>
              <a:t>to</a:t>
            </a:r>
            <a:r>
              <a:rPr lang="en-US" dirty="0" smtClean="0"/>
              <a:t> the tissues of the body.</a:t>
            </a:r>
          </a:p>
          <a:p>
            <a:pPr>
              <a:defRPr/>
            </a:pPr>
            <a:r>
              <a:rPr lang="en-US" dirty="0" smtClean="0"/>
              <a:t>Do not put yourself at risk. </a:t>
            </a:r>
            <a:endParaRPr lang="en-IN" dirty="0" smtClean="0"/>
          </a:p>
          <a:p>
            <a:pPr>
              <a:defRPr/>
            </a:pPr>
            <a:r>
              <a:rPr lang="en-US" dirty="0" smtClean="0"/>
              <a:t>		f. High-flow oxygen by nonrebreathing mask is the best treatment for conscious patients. </a:t>
            </a:r>
            <a:endParaRPr lang="en-IN" dirty="0" smtClean="0"/>
          </a:p>
          <a:p>
            <a:pPr>
              <a:defRPr/>
            </a:pPr>
            <a:r>
              <a:rPr lang="en-US" dirty="0" smtClean="0"/>
              <a:t>		g. Patients who are unconscious or have an altered level of consciousness may need full airway control.</a:t>
            </a:r>
            <a:endParaRPr lang="en-IN" dirty="0" smtClean="0"/>
          </a:p>
        </p:txBody>
      </p:sp>
      <p:sp>
        <p:nvSpPr>
          <p:cNvPr id="171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DF2EF04-8181-5C44-9177-4DA741F663CC}" type="slidenum">
              <a:rPr lang="en-US" altLang="en-US" sz="1200"/>
              <a:pPr eaLnBrk="1" hangingPunct="1"/>
              <a:t>49</a:t>
            </a:fld>
            <a:endParaRPr lang="en-US" altLang="en-US" sz="1200"/>
          </a:p>
        </p:txBody>
      </p:sp>
    </p:spTree>
    <p:extLst>
      <p:ext uri="{BB962C8B-B14F-4D97-AF65-F5344CB8AC3E}">
        <p14:creationId xmlns:p14="http://schemas.microsoft.com/office/powerpoint/2010/main" val="10053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National EMS Education Standard Competencies </a:t>
            </a:r>
          </a:p>
          <a:p>
            <a:endParaRPr lang="en-US" altLang="en-US" dirty="0">
              <a:latin typeface="Times New Roman" charset="0"/>
              <a:ea typeface="MS PGothic" charset="-128"/>
            </a:endParaRPr>
          </a:p>
          <a:p>
            <a:r>
              <a:rPr lang="en-US" altLang="en-US" dirty="0">
                <a:latin typeface="Times New Roman" charset="0"/>
                <a:ea typeface="MS PGothic" charset="-128"/>
              </a:rPr>
              <a:t>• Environmental/industrial exposure </a:t>
            </a:r>
          </a:p>
          <a:p>
            <a:r>
              <a:rPr lang="en-US" altLang="en-US" dirty="0">
                <a:latin typeface="Times New Roman" charset="0"/>
                <a:ea typeface="MS PGothic" charset="-128"/>
              </a:rPr>
              <a:t>• Toxic gas </a:t>
            </a:r>
          </a:p>
          <a:p>
            <a:r>
              <a:rPr lang="en-US" altLang="en-US" dirty="0">
                <a:latin typeface="Times New Roman" charset="0"/>
                <a:ea typeface="MS PGothic" charset="-128"/>
              </a:rPr>
              <a:t>• Pertussis </a:t>
            </a:r>
          </a:p>
          <a:p>
            <a:r>
              <a:rPr lang="en-US" altLang="en-US" dirty="0">
                <a:latin typeface="Times New Roman" charset="0"/>
                <a:ea typeface="MS PGothic" charset="-128"/>
              </a:rPr>
              <a:t>• Cystic fibrosis </a:t>
            </a:r>
          </a:p>
          <a:p>
            <a:r>
              <a:rPr lang="en-US" altLang="en-US" dirty="0">
                <a:latin typeface="Times New Roman" charset="0"/>
                <a:ea typeface="MS PGothic" charset="-128"/>
              </a:rPr>
              <a:t>• Pulmonary embolism </a:t>
            </a:r>
            <a:endParaRPr lang="en-US" altLang="en-US" b="1" dirty="0">
              <a:latin typeface="Times New Roman" charset="0"/>
              <a:ea typeface="MS PGothic" charset="-128"/>
            </a:endParaRP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381AB45-0607-0E44-A845-CA3C27F6B12F}" type="slidenum">
              <a:rPr lang="en-US" altLang="en-US" sz="1200"/>
              <a:pPr eaLnBrk="1" hangingPunct="1"/>
              <a:t>5</a:t>
            </a:fld>
            <a:endParaRPr lang="en-US" altLang="en-US" sz="1200" dirty="0"/>
          </a:p>
        </p:txBody>
      </p:sp>
    </p:spTree>
    <p:extLst>
      <p:ext uri="{BB962C8B-B14F-4D97-AF65-F5344CB8AC3E}">
        <p14:creationId xmlns:p14="http://schemas.microsoft.com/office/powerpoint/2010/main" val="13856577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VI. Patient Assessment</a:t>
            </a:r>
            <a:endParaRPr lang="en-IN" dirty="0" smtClean="0"/>
          </a:p>
          <a:p>
            <a:pPr>
              <a:defRPr/>
            </a:pPr>
            <a:r>
              <a:rPr lang="en-US" dirty="0" smtClean="0"/>
              <a:t>A. Scene size-up</a:t>
            </a:r>
            <a:endParaRPr lang="en-IN" dirty="0" smtClean="0"/>
          </a:p>
          <a:p>
            <a:pPr>
              <a:defRPr/>
            </a:pPr>
            <a:r>
              <a:rPr lang="en-US" dirty="0" smtClean="0"/>
              <a:t>	1. Scene safety</a:t>
            </a:r>
            <a:endParaRPr lang="en-IN" dirty="0" smtClean="0"/>
          </a:p>
          <a:p>
            <a:pPr>
              <a:defRPr/>
            </a:pPr>
            <a:r>
              <a:rPr lang="en-US" dirty="0" smtClean="0"/>
              <a:t>		a. Use standard precautions and use PPE.</a:t>
            </a:r>
            <a:endParaRPr lang="en-IN" dirty="0" smtClean="0"/>
          </a:p>
          <a:p>
            <a:pPr>
              <a:defRPr/>
            </a:pPr>
            <a:r>
              <a:rPr lang="en-US" dirty="0" smtClean="0"/>
              <a:t>		b. Consider the possibility of an infectious disease or toxic substance.</a:t>
            </a:r>
            <a:endParaRPr lang="en-IN" dirty="0" smtClean="0"/>
          </a:p>
          <a:p>
            <a:pPr>
              <a:defRPr/>
            </a:pPr>
            <a:r>
              <a:rPr lang="en-US" dirty="0" smtClean="0"/>
              <a:t>		c. If there are multiple people with dyspnea, consider the possibility of an airborne hazardous material release. </a:t>
            </a:r>
            <a:endParaRPr lang="en-IN" dirty="0" smtClean="0"/>
          </a:p>
          <a:p>
            <a:pPr>
              <a:defRPr/>
            </a:pPr>
            <a:r>
              <a:rPr lang="en-US" dirty="0" smtClean="0"/>
              <a:t>	2. Mechanism of injury/nature of illness</a:t>
            </a:r>
            <a:endParaRPr lang="en-IN" dirty="0" smtClean="0"/>
          </a:p>
          <a:p>
            <a:pPr>
              <a:defRPr/>
            </a:pPr>
            <a:r>
              <a:rPr lang="en-US" dirty="0" smtClean="0"/>
              <a:t>		a. If in question, ask why 9-1-1 was activated.</a:t>
            </a:r>
            <a:endParaRPr lang="en-IN" dirty="0" smtClean="0"/>
          </a:p>
          <a:p>
            <a:pPr>
              <a:defRPr/>
            </a:pPr>
            <a:r>
              <a:rPr lang="en-US" dirty="0" smtClean="0"/>
              <a:t>		b. By questioning the patient, family, and/or bystanders, you should be able to determine the NOI. </a:t>
            </a:r>
            <a:endParaRPr lang="en-US" dirty="0" smtClean="0">
              <a:latin typeface="Times New Roman"/>
              <a:ea typeface="Times New Roman"/>
            </a:endParaRPr>
          </a:p>
          <a:p>
            <a:pPr>
              <a:defRPr/>
            </a:pPr>
            <a:endParaRPr lang="en-US" dirty="0">
              <a:ea typeface="+mn-ea"/>
            </a:endParaRPr>
          </a:p>
        </p:txBody>
      </p:sp>
      <p:sp>
        <p:nvSpPr>
          <p:cNvPr id="172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716597F-7602-374E-BC2E-A86CA7429104}" type="slidenum">
              <a:rPr lang="en-US" altLang="en-US" sz="1200"/>
              <a:pPr eaLnBrk="1" hangingPunct="1"/>
              <a:t>50</a:t>
            </a:fld>
            <a:endParaRPr lang="en-US" altLang="en-US" sz="1200"/>
          </a:p>
        </p:txBody>
      </p:sp>
    </p:spTree>
    <p:extLst>
      <p:ext uri="{BB962C8B-B14F-4D97-AF65-F5344CB8AC3E}">
        <p14:creationId xmlns:p14="http://schemas.microsoft.com/office/powerpoint/2010/main" val="18166748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a:ln/>
        </p:spPr>
      </p:sp>
      <p:sp>
        <p:nvSpPr>
          <p:cNvPr id="173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B. Primary assessment</a:t>
            </a:r>
            <a:endParaRPr lang="en-IN" altLang="en-US" dirty="0">
              <a:latin typeface="Times New Roman" charset="0"/>
              <a:ea typeface="MS PGothic" charset="-128"/>
            </a:endParaRPr>
          </a:p>
          <a:p>
            <a:r>
              <a:rPr lang="en-US" altLang="en-US" dirty="0">
                <a:latin typeface="Times New Roman" charset="0"/>
                <a:ea typeface="MS PGothic" charset="-128"/>
              </a:rPr>
              <a:t>	1. </a:t>
            </a:r>
            <a:r>
              <a:rPr lang="en-US" altLang="en-US" dirty="0" smtClean="0">
                <a:latin typeface="Times New Roman" charset="0"/>
                <a:ea typeface="MS PGothic" charset="-128"/>
              </a:rPr>
              <a:t>Perform a rapid exam to identify </a:t>
            </a:r>
            <a:r>
              <a:rPr lang="en-US" altLang="en-US" dirty="0">
                <a:latin typeface="Times New Roman" charset="0"/>
                <a:ea typeface="MS PGothic" charset="-128"/>
              </a:rPr>
              <a:t>immediate life threats.</a:t>
            </a:r>
            <a:endParaRPr lang="en-IN" altLang="en-US" dirty="0">
              <a:latin typeface="Times New Roman" charset="0"/>
              <a:ea typeface="MS PGothic" charset="-128"/>
            </a:endParaRPr>
          </a:p>
          <a:p>
            <a:r>
              <a:rPr lang="en-US" altLang="en-US" dirty="0">
                <a:latin typeface="Times New Roman" charset="0"/>
                <a:ea typeface="MS PGothic" charset="-128"/>
              </a:rPr>
              <a:t>		a. Problems with the </a:t>
            </a:r>
            <a:r>
              <a:rPr lang="en-US" altLang="en-US" dirty="0" smtClean="0">
                <a:latin typeface="Times New Roman" charset="0"/>
                <a:ea typeface="MS PGothic" charset="-128"/>
              </a:rPr>
              <a:t>ABCs?</a:t>
            </a:r>
            <a:endParaRPr lang="en-IN" altLang="en-US" dirty="0">
              <a:latin typeface="Times New Roman" charset="0"/>
              <a:ea typeface="MS PGothic" charset="-128"/>
            </a:endParaRPr>
          </a:p>
          <a:p>
            <a:r>
              <a:rPr lang="en-US" altLang="en-US" dirty="0">
                <a:latin typeface="Times New Roman" charset="0"/>
                <a:ea typeface="MS PGothic" charset="-128"/>
              </a:rPr>
              <a:t>			b. If any major problem is identified, treat it immediately</a:t>
            </a:r>
            <a:r>
              <a:rPr lang="en-US" altLang="en-US" dirty="0" smtClean="0">
                <a:latin typeface="Times New Roman" charset="0"/>
                <a:ea typeface="MS PGothic" charset="-128"/>
              </a:rPr>
              <a:t>.</a:t>
            </a:r>
            <a:r>
              <a:rPr lang="en-US" altLang="en-US" baseline="0" dirty="0" smtClean="0">
                <a:latin typeface="Times New Roman" charset="0"/>
                <a:ea typeface="MS PGothic" charset="-128"/>
              </a:rPr>
              <a:t> If you find life-threatening issues, transport immediately.</a:t>
            </a:r>
            <a:endParaRPr lang="en-IN" altLang="en-US" dirty="0">
              <a:latin typeface="Times New Roman" charset="0"/>
              <a:ea typeface="MS PGothic" charset="-128"/>
            </a:endParaRPr>
          </a:p>
          <a:p>
            <a:r>
              <a:rPr lang="en-US" altLang="en-US" dirty="0">
                <a:latin typeface="Times New Roman" charset="0"/>
                <a:ea typeface="MS PGothic" charset="-128"/>
              </a:rPr>
              <a:t>	2. Form a general impression.</a:t>
            </a:r>
            <a:endParaRPr lang="en-IN" altLang="en-US" dirty="0">
              <a:latin typeface="Times New Roman" charset="0"/>
              <a:ea typeface="MS PGothic" charset="-128"/>
            </a:endParaRPr>
          </a:p>
          <a:p>
            <a:r>
              <a:rPr lang="en-US" altLang="en-US" dirty="0">
                <a:latin typeface="Times New Roman" charset="0"/>
                <a:ea typeface="MS PGothic" charset="-128"/>
              </a:rPr>
              <a:t>		a. Form an overall general impression of the patient’s level of distress.</a:t>
            </a:r>
            <a:endParaRPr lang="en-IN" altLang="en-US" dirty="0">
              <a:latin typeface="Times New Roman" charset="0"/>
              <a:ea typeface="MS PGothic" charset="-128"/>
            </a:endParaRPr>
          </a:p>
          <a:p>
            <a:r>
              <a:rPr lang="en-US" altLang="en-US" dirty="0">
                <a:latin typeface="Times New Roman" charset="0"/>
                <a:ea typeface="MS PGothic" charset="-128"/>
              </a:rPr>
              <a:t>		b. Note the age and position of the patient</a:t>
            </a:r>
            <a:r>
              <a:rPr lang="en-US" altLang="en-US" dirty="0" smtClean="0">
                <a:latin typeface="Times New Roman" charset="0"/>
                <a:ea typeface="MS PGothic" charset="-128"/>
              </a:rPr>
              <a:t>. Do they need to sit up, are they in the tripod position?</a:t>
            </a:r>
            <a:endParaRPr lang="en-IN" altLang="en-US" dirty="0">
              <a:latin typeface="Times New Roman" charset="0"/>
              <a:ea typeface="MS PGothic" charset="-128"/>
            </a:endParaRPr>
          </a:p>
          <a:p>
            <a:r>
              <a:rPr lang="en-US" altLang="en-US" dirty="0">
                <a:latin typeface="Times New Roman" charset="0"/>
                <a:ea typeface="MS PGothic" charset="-128"/>
              </a:rPr>
              <a:t>		c. Is the patient calm or anxious</a:t>
            </a:r>
            <a:r>
              <a:rPr lang="en-US" altLang="en-US" dirty="0" smtClean="0">
                <a:latin typeface="Times New Roman" charset="0"/>
                <a:ea typeface="MS PGothic" charset="-128"/>
              </a:rPr>
              <a:t>?, how severe is the breathing complaint?</a:t>
            </a:r>
            <a:endParaRPr lang="en-IN" altLang="en-US" dirty="0">
              <a:latin typeface="Times New Roman" charset="0"/>
              <a:ea typeface="MS PGothic" charset="-128"/>
            </a:endParaRPr>
          </a:p>
          <a:p>
            <a:r>
              <a:rPr lang="en-US" altLang="en-US" dirty="0">
                <a:latin typeface="Times New Roman" charset="0"/>
                <a:ea typeface="MS PGothic" charset="-128"/>
              </a:rPr>
              <a:t>		d. Use AVPU scale to check for responsiveness. </a:t>
            </a:r>
            <a:r>
              <a:rPr lang="en-US" altLang="en-US" b="1" i="1" dirty="0" smtClean="0">
                <a:latin typeface="Times New Roman" charset="0"/>
                <a:ea typeface="MS PGothic" charset="-128"/>
              </a:rPr>
              <a:t>What</a:t>
            </a:r>
            <a:r>
              <a:rPr lang="en-US" altLang="en-US" b="1" i="1" baseline="0" dirty="0" smtClean="0">
                <a:latin typeface="Times New Roman" charset="0"/>
                <a:ea typeface="MS PGothic" charset="-128"/>
              </a:rPr>
              <a:t> does AVPU stand for?</a:t>
            </a:r>
            <a:endParaRPr lang="en-IN" altLang="en-US" b="1" i="1" dirty="0">
              <a:latin typeface="Times New Roman" charset="0"/>
              <a:ea typeface="MS PGothic" charset="-128"/>
            </a:endParaRPr>
          </a:p>
          <a:p>
            <a:r>
              <a:rPr lang="en-US" altLang="en-US" dirty="0">
                <a:latin typeface="Times New Roman" charset="0"/>
                <a:ea typeface="MS PGothic" charset="-128"/>
              </a:rPr>
              <a:t>		e. Ask the patient about his or her chief complaint. </a:t>
            </a:r>
          </a:p>
          <a:p>
            <a:endParaRPr lang="en-US" altLang="en-US" dirty="0">
              <a:latin typeface="Times New Roman" charset="0"/>
              <a:ea typeface="MS PGothic" charset="-128"/>
            </a:endParaRPr>
          </a:p>
        </p:txBody>
      </p:sp>
      <p:sp>
        <p:nvSpPr>
          <p:cNvPr id="173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13194F8-EA35-A648-8893-DCE3F17994CB}" type="slidenum">
              <a:rPr lang="en-US" altLang="en-US" sz="1200"/>
              <a:pPr eaLnBrk="1" hangingPunct="1"/>
              <a:t>51</a:t>
            </a:fld>
            <a:endParaRPr lang="en-US" altLang="en-US" sz="1200"/>
          </a:p>
        </p:txBody>
      </p:sp>
    </p:spTree>
    <p:extLst>
      <p:ext uri="{BB962C8B-B14F-4D97-AF65-F5344CB8AC3E}">
        <p14:creationId xmlns:p14="http://schemas.microsoft.com/office/powerpoint/2010/main" val="20794466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3. Assessing ABCs</a:t>
            </a:r>
            <a:endParaRPr lang="en-IN" altLang="en-US" dirty="0">
              <a:latin typeface="Times New Roman" charset="0"/>
              <a:ea typeface="MS PGothic" charset="-128"/>
            </a:endParaRPr>
          </a:p>
          <a:p>
            <a:r>
              <a:rPr lang="en-US" altLang="en-US" dirty="0">
                <a:latin typeface="Times New Roman" charset="0"/>
                <a:ea typeface="MS PGothic" charset="-128"/>
              </a:rPr>
              <a:t>	a. Make sure airway is patent and adequate.</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If there is any question about airway patency, it must be opened immediately using the </a:t>
            </a:r>
            <a:r>
              <a:rPr lang="en-US" altLang="en-US" b="1" i="1" dirty="0">
                <a:latin typeface="Times New Roman" charset="0"/>
                <a:ea typeface="MS PGothic" charset="-128"/>
              </a:rPr>
              <a:t>head tilt–chin lift or jaw-thrust maneuver</a:t>
            </a:r>
            <a:r>
              <a:rPr lang="en-US" altLang="en-US" dirty="0" smtClean="0">
                <a:latin typeface="Times New Roman" charset="0"/>
                <a:ea typeface="MS PGothic" charset="-128"/>
              </a:rPr>
              <a:t>. (</a:t>
            </a:r>
            <a:r>
              <a:rPr lang="en-US" altLang="en-US" b="0" i="1" dirty="0" smtClean="0">
                <a:latin typeface="Times New Roman" charset="0"/>
                <a:ea typeface="MS PGothic" charset="-128"/>
              </a:rPr>
              <a:t>How would you decide which one</a:t>
            </a:r>
            <a:r>
              <a:rPr lang="en-US" altLang="en-US" b="0" i="1" baseline="0" dirty="0" smtClean="0">
                <a:latin typeface="Times New Roman" charset="0"/>
                <a:ea typeface="MS PGothic" charset="-128"/>
              </a:rPr>
              <a:t> to use?)</a:t>
            </a:r>
            <a:endParaRPr lang="en-IN" altLang="en-US" b="0" i="1" dirty="0">
              <a:latin typeface="Times New Roman" charset="0"/>
              <a:ea typeface="MS PGothic" charset="-128"/>
            </a:endParaRPr>
          </a:p>
          <a:p>
            <a:r>
              <a:rPr lang="en-US" altLang="en-US" dirty="0">
                <a:latin typeface="Times New Roman" charset="0"/>
                <a:ea typeface="MS PGothic" charset="-128"/>
              </a:rPr>
              <a:t>	b. Evaluate whether the patient’s breathing is adequate. </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Assess the rate, rhythm, and quality of respirations</a:t>
            </a:r>
            <a:r>
              <a:rPr lang="en-US" altLang="en-US" dirty="0" smtClean="0">
                <a:latin typeface="Times New Roman" charset="0"/>
                <a:ea typeface="MS PGothic" charset="-128"/>
              </a:rPr>
              <a:t>. </a:t>
            </a:r>
            <a:r>
              <a:rPr lang="en-US" altLang="en-US" i="1" dirty="0" smtClean="0">
                <a:latin typeface="Times New Roman" charset="0"/>
                <a:ea typeface="MS PGothic" charset="-128"/>
              </a:rPr>
              <a:t>Is the rate within normal limits for the patients age?  Is the patient using </a:t>
            </a:r>
            <a:r>
              <a:rPr lang="en-US" altLang="en-US" i="1" dirty="0" err="1" smtClean="0">
                <a:latin typeface="Times New Roman" charset="0"/>
                <a:ea typeface="MS PGothic" charset="-128"/>
              </a:rPr>
              <a:t>assessory</a:t>
            </a:r>
            <a:r>
              <a:rPr lang="en-US" altLang="en-US" i="1" dirty="0" smtClean="0">
                <a:latin typeface="Times New Roman" charset="0"/>
                <a:ea typeface="MS PGothic" charset="-128"/>
              </a:rPr>
              <a:t> muscles? Can you see retractions? Abdominal</a:t>
            </a:r>
            <a:r>
              <a:rPr lang="en-US" altLang="en-US" i="1" baseline="0" dirty="0" smtClean="0">
                <a:latin typeface="Times New Roman" charset="0"/>
                <a:ea typeface="MS PGothic" charset="-128"/>
              </a:rPr>
              <a:t> breathing? What is the depth and tidal volume?</a:t>
            </a:r>
            <a:endParaRPr lang="en-IN" altLang="en-US" i="1" dirty="0">
              <a:latin typeface="Times New Roman" charset="0"/>
              <a:ea typeface="MS PGothic" charset="-128"/>
            </a:endParaRPr>
          </a:p>
          <a:p>
            <a:r>
              <a:rPr lang="en-US" altLang="en-US" dirty="0">
                <a:latin typeface="Times New Roman" charset="0"/>
                <a:ea typeface="MS PGothic" charset="-128"/>
              </a:rPr>
              <a:t>	c. Ask yourself the following questions: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Is the air going in?</a:t>
            </a:r>
            <a:endParaRPr lang="en-IN" altLang="en-US" dirty="0">
              <a:latin typeface="Times New Roman" charset="0"/>
              <a:ea typeface="MS PGothic" charset="-128"/>
            </a:endParaRPr>
          </a:p>
          <a:p>
            <a:r>
              <a:rPr lang="en-US" altLang="en-US" dirty="0">
                <a:latin typeface="Times New Roman" charset="0"/>
                <a:ea typeface="MS PGothic" charset="-128"/>
              </a:rPr>
              <a:t>		ii. Does the chest rise and fall with each breath?</a:t>
            </a:r>
            <a:endParaRPr lang="en-IN" altLang="en-US" dirty="0">
              <a:latin typeface="Times New Roman" charset="0"/>
              <a:ea typeface="MS PGothic" charset="-128"/>
            </a:endParaRPr>
          </a:p>
          <a:p>
            <a:r>
              <a:rPr lang="en-US" altLang="en-US" dirty="0">
                <a:latin typeface="Times New Roman" charset="0"/>
                <a:ea typeface="MS PGothic" charset="-128"/>
              </a:rPr>
              <a:t>		iii. Is the rate adequate for the victim’s age</a:t>
            </a:r>
            <a:r>
              <a:rPr lang="en-US" altLang="en-US" dirty="0" smtClean="0">
                <a:latin typeface="Times New Roman" charset="0"/>
                <a:ea typeface="MS PGothic" charset="-128"/>
              </a:rPr>
              <a:t>?</a:t>
            </a:r>
          </a:p>
          <a:p>
            <a:r>
              <a:rPr lang="en-US" altLang="en-US" dirty="0" smtClean="0">
                <a:latin typeface="Times New Roman" charset="0"/>
                <a:ea typeface="MS PGothic" charset="-128"/>
              </a:rPr>
              <a:t>                   d.</a:t>
            </a:r>
            <a:r>
              <a:rPr lang="en-US" altLang="en-US" baseline="0" dirty="0" smtClean="0">
                <a:latin typeface="Times New Roman" charset="0"/>
                <a:ea typeface="MS PGothic" charset="-128"/>
              </a:rPr>
              <a:t> What is the color, temperature and condition of the patients skin? Is it warm, pink, dry? Cool, clammy, moist? Cold, blue, wet?</a:t>
            </a:r>
          </a:p>
          <a:p>
            <a:r>
              <a:rPr lang="en-US" altLang="en-US" baseline="0" dirty="0" smtClean="0">
                <a:latin typeface="Times New Roman" charset="0"/>
                <a:ea typeface="MS PGothic" charset="-128"/>
              </a:rPr>
              <a:t>                   e. Is the patient speaking in one and two word </a:t>
            </a:r>
            <a:r>
              <a:rPr lang="en-US" altLang="en-US" baseline="0" dirty="0" err="1" smtClean="0">
                <a:latin typeface="Times New Roman" charset="0"/>
                <a:ea typeface="MS PGothic" charset="-128"/>
              </a:rPr>
              <a:t>sentances</a:t>
            </a:r>
            <a:r>
              <a:rPr lang="en-US" altLang="en-US" baseline="0" dirty="0" smtClean="0">
                <a:latin typeface="Times New Roman" charset="0"/>
                <a:ea typeface="MS PGothic" charset="-128"/>
              </a:rPr>
              <a:t> before gasping for breaths? </a:t>
            </a:r>
            <a:endParaRPr lang="en-IN" altLang="en-US" dirty="0">
              <a:latin typeface="Times New Roman" charset="0"/>
              <a:ea typeface="MS PGothic" charset="-128"/>
            </a:endParaRPr>
          </a:p>
        </p:txBody>
      </p:sp>
      <p:sp>
        <p:nvSpPr>
          <p:cNvPr id="174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7A6879B-9A26-C143-9863-511D73F44129}" type="slidenum">
              <a:rPr lang="en-US" altLang="en-US" sz="1200"/>
              <a:pPr eaLnBrk="1" hangingPunct="1"/>
              <a:t>52</a:t>
            </a:fld>
            <a:endParaRPr lang="en-US" altLang="en-US" sz="1200"/>
          </a:p>
        </p:txBody>
      </p:sp>
    </p:spTree>
    <p:extLst>
      <p:ext uri="{BB962C8B-B14F-4D97-AF65-F5344CB8AC3E}">
        <p14:creationId xmlns:p14="http://schemas.microsoft.com/office/powerpoint/2010/main" val="11110761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4. Assess breath sounds.</a:t>
            </a:r>
            <a:endParaRPr lang="en-IN" dirty="0" smtClean="0"/>
          </a:p>
          <a:p>
            <a:pPr>
              <a:defRPr/>
            </a:pPr>
            <a:r>
              <a:rPr lang="en-US" dirty="0" smtClean="0"/>
              <a:t>		a. Obtaining breath sounds is an important step.</a:t>
            </a:r>
            <a:endParaRPr lang="en-IN" dirty="0" smtClean="0"/>
          </a:p>
          <a:p>
            <a:pPr>
              <a:defRPr/>
            </a:pPr>
            <a:r>
              <a:rPr lang="en-US" dirty="0" smtClean="0"/>
              <a:t>		b. Listen over the bare chest. The diaphragm of the stethoscope must be in firm contact with the skin. Assess</a:t>
            </a:r>
            <a:r>
              <a:rPr lang="en-US" baseline="0" dirty="0" smtClean="0"/>
              <a:t> patient in a sitting position.</a:t>
            </a:r>
            <a:endParaRPr lang="en-IN" dirty="0" smtClean="0"/>
          </a:p>
          <a:p>
            <a:pPr>
              <a:defRPr/>
            </a:pPr>
            <a:r>
              <a:rPr lang="en-US" dirty="0" smtClean="0"/>
              <a:t>		c. Determine whether breath sounds are normal (vesicular breath sounds, bronchial breath sounds) or decreased, absent, or abnormal (adventitious breath sounds).</a:t>
            </a:r>
            <a:endParaRPr lang="en-IN" dirty="0" smtClean="0"/>
          </a:p>
          <a:p>
            <a:pPr>
              <a:defRPr/>
            </a:pPr>
            <a:r>
              <a:rPr lang="en-US" dirty="0" smtClean="0"/>
              <a:t>		d. Check breath sounds on the right and left sides of the chest and compare each side. </a:t>
            </a:r>
            <a:r>
              <a:rPr lang="en-US" b="1" dirty="0" smtClean="0"/>
              <a:t>DEMONSTRATION OF AUSCULTATION </a:t>
            </a:r>
            <a:endParaRPr lang="en-IN" b="1" dirty="0" smtClean="0"/>
          </a:p>
          <a:p>
            <a:pPr>
              <a:defRPr/>
            </a:pPr>
            <a:r>
              <a:rPr lang="en-US" dirty="0" smtClean="0"/>
              <a:t>		e. Listen to breath sounds for a full respiratory cycle.</a:t>
            </a:r>
            <a:endParaRPr lang="en-IN" dirty="0" smtClean="0"/>
          </a:p>
          <a:p>
            <a:pPr>
              <a:defRPr/>
            </a:pPr>
            <a:r>
              <a:rPr lang="en-US" dirty="0" smtClean="0"/>
              <a:t>		f. Abnormal sounds include snoring, wheezing, crackles, rhonchi, and stridor. </a:t>
            </a:r>
            <a:endParaRPr lang="en-IN" dirty="0"/>
          </a:p>
        </p:txBody>
      </p:sp>
      <p:sp>
        <p:nvSpPr>
          <p:cNvPr id="175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449F5B2-38B4-2949-8A94-8733D2FAAAC4}" type="slidenum">
              <a:rPr lang="en-US" altLang="en-US" sz="1200"/>
              <a:pPr eaLnBrk="1" hangingPunct="1"/>
              <a:t>53</a:t>
            </a:fld>
            <a:endParaRPr lang="en-US" altLang="en-US" sz="1200"/>
          </a:p>
        </p:txBody>
      </p:sp>
    </p:spTree>
    <p:extLst>
      <p:ext uri="{BB962C8B-B14F-4D97-AF65-F5344CB8AC3E}">
        <p14:creationId xmlns:p14="http://schemas.microsoft.com/office/powerpoint/2010/main" val="14859373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5. Assess circulation. Check pulse for rate,</a:t>
            </a:r>
            <a:r>
              <a:rPr lang="en-US" baseline="0" dirty="0" smtClean="0"/>
              <a:t> quality and rhythm. Is it too fast, too slow? Is it strong, bounding or weak? Is it regular or irregular? Irregular beats could be heart problem.</a:t>
            </a:r>
            <a:endParaRPr lang="en-IN" dirty="0" smtClean="0"/>
          </a:p>
          <a:p>
            <a:pPr>
              <a:defRPr/>
            </a:pPr>
            <a:r>
              <a:rPr lang="en-US" dirty="0" smtClean="0"/>
              <a:t>	a. Evaluate for shock and bleeding. Look for the leak! Are they bleeding out somewhere? Lack of red blood cells to transport O2 will cause respiratory distress.</a:t>
            </a:r>
            <a:endParaRPr lang="en-IN" dirty="0" smtClean="0"/>
          </a:p>
          <a:p>
            <a:pPr>
              <a:defRPr/>
            </a:pPr>
            <a:r>
              <a:rPr lang="en-US" dirty="0" smtClean="0"/>
              <a:t>	b. Assess capillary refill in infants and children. Not </a:t>
            </a:r>
            <a:r>
              <a:rPr lang="en-US" dirty="0" err="1" smtClean="0"/>
              <a:t>considerd</a:t>
            </a:r>
            <a:r>
              <a:rPr lang="en-US" dirty="0" smtClean="0"/>
              <a:t> reliable in adults because they may have underlying chronic circulation issues</a:t>
            </a:r>
            <a:r>
              <a:rPr lang="en-US" baseline="0" dirty="0" smtClean="0"/>
              <a:t>.</a:t>
            </a:r>
            <a:endParaRPr lang="en-IN" dirty="0" smtClean="0"/>
          </a:p>
          <a:p>
            <a:pPr>
              <a:defRPr/>
            </a:pPr>
            <a:r>
              <a:rPr lang="en-US" dirty="0" smtClean="0"/>
              <a:t>	c. Assess perfusion by evaluating skin color, temperature, and condition.</a:t>
            </a:r>
            <a:r>
              <a:rPr lang="en-US" baseline="0" dirty="0" smtClean="0"/>
              <a:t> Chronic anemia, a wound or internal bleeding may be the source of loss of perfusion.</a:t>
            </a:r>
            <a:endParaRPr lang="en-IN" dirty="0" smtClean="0"/>
          </a:p>
          <a:p>
            <a:pPr>
              <a:defRPr/>
            </a:pPr>
            <a:r>
              <a:rPr lang="en-US" dirty="0" smtClean="0"/>
              <a:t>	d. Reassess and identify any life threats in your patient. They would include any of the following signs or symptoms.</a:t>
            </a:r>
            <a:endParaRPr lang="en-IN" dirty="0" smtClean="0"/>
          </a:p>
          <a:p>
            <a:pPr>
              <a:defRPr/>
            </a:pPr>
            <a:r>
              <a:rPr lang="en-US" dirty="0" smtClean="0"/>
              <a:t>		i. Problems with the ABCs</a:t>
            </a:r>
            <a:endParaRPr lang="en-IN" dirty="0" smtClean="0"/>
          </a:p>
          <a:p>
            <a:pPr>
              <a:defRPr/>
            </a:pPr>
            <a:r>
              <a:rPr lang="en-US" dirty="0" smtClean="0"/>
              <a:t>		ii. Poor initial general impression</a:t>
            </a:r>
            <a:endParaRPr lang="en-IN" dirty="0" smtClean="0"/>
          </a:p>
          <a:p>
            <a:pPr>
              <a:defRPr/>
            </a:pPr>
            <a:r>
              <a:rPr lang="en-US" dirty="0" smtClean="0"/>
              <a:t>		iii. Unresponsiveness</a:t>
            </a:r>
            <a:endParaRPr lang="en-IN" dirty="0" smtClean="0"/>
          </a:p>
          <a:p>
            <a:pPr>
              <a:defRPr/>
            </a:pPr>
            <a:r>
              <a:rPr lang="en-US" dirty="0" smtClean="0"/>
              <a:t>		iv. Potential hypoperfusion or shock</a:t>
            </a:r>
            <a:endParaRPr lang="en-IN" dirty="0" smtClean="0"/>
          </a:p>
          <a:p>
            <a:pPr>
              <a:defRPr/>
            </a:pPr>
            <a:r>
              <a:rPr lang="en-US" dirty="0" smtClean="0"/>
              <a:t>		v. Chest pain associated with a low blood pressure</a:t>
            </a:r>
            <a:endParaRPr lang="en-IN" dirty="0" smtClean="0"/>
          </a:p>
          <a:p>
            <a:pPr>
              <a:defRPr/>
            </a:pPr>
            <a:r>
              <a:rPr lang="en-US" dirty="0" smtClean="0"/>
              <a:t>		vi. Severe pain anywhere</a:t>
            </a:r>
            <a:endParaRPr lang="en-IN" dirty="0" smtClean="0"/>
          </a:p>
          <a:p>
            <a:pPr>
              <a:defRPr/>
            </a:pPr>
            <a:r>
              <a:rPr lang="en-US" dirty="0" smtClean="0"/>
              <a:t>		vii. Excessive bleeding</a:t>
            </a:r>
            <a:endParaRPr lang="en-US" dirty="0" smtClean="0">
              <a:latin typeface="Times New Roman"/>
              <a:ea typeface="Times New Roman"/>
            </a:endParaRPr>
          </a:p>
          <a:p>
            <a:pPr>
              <a:defRPr/>
            </a:pPr>
            <a:endParaRPr lang="en-US" dirty="0">
              <a:ea typeface="+mn-ea"/>
            </a:endParaRPr>
          </a:p>
        </p:txBody>
      </p:sp>
      <p:sp>
        <p:nvSpPr>
          <p:cNvPr id="176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68A930A-1A76-584D-97A5-0A99A4F77B88}" type="slidenum">
              <a:rPr lang="en-US" altLang="en-US" sz="1200"/>
              <a:pPr eaLnBrk="1" hangingPunct="1"/>
              <a:t>54</a:t>
            </a:fld>
            <a:endParaRPr lang="en-US" altLang="en-US" sz="1200"/>
          </a:p>
        </p:txBody>
      </p:sp>
    </p:spTree>
    <p:extLst>
      <p:ext uri="{BB962C8B-B14F-4D97-AF65-F5344CB8AC3E}">
        <p14:creationId xmlns:p14="http://schemas.microsoft.com/office/powerpoint/2010/main" val="10614247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6. Make transport decision.</a:t>
            </a:r>
            <a:endParaRPr lang="en-IN" altLang="en-US">
              <a:latin typeface="Times New Roman" charset="0"/>
              <a:ea typeface="MS PGothic" charset="-128"/>
            </a:endParaRPr>
          </a:p>
          <a:p>
            <a:r>
              <a:rPr lang="en-US" altLang="en-US">
                <a:latin typeface="Times New Roman" charset="0"/>
                <a:ea typeface="MS PGothic" charset="-128"/>
              </a:rPr>
              <a:t>	a. If the patient’s condition is unstable and there is a possible life threat:</a:t>
            </a:r>
            <a:endParaRPr lang="en-IN" altLang="en-US">
              <a:latin typeface="Times New Roman" charset="0"/>
              <a:ea typeface="MS PGothic" charset="-128"/>
            </a:endParaRPr>
          </a:p>
          <a:p>
            <a:r>
              <a:rPr lang="en-US" altLang="en-US">
                <a:latin typeface="Times New Roman" charset="0"/>
                <a:ea typeface="MS PGothic" charset="-128"/>
              </a:rPr>
              <a:t>		i. Address the life threat.</a:t>
            </a:r>
            <a:endParaRPr lang="en-IN" altLang="en-US">
              <a:latin typeface="Times New Roman" charset="0"/>
              <a:ea typeface="MS PGothic" charset="-128"/>
            </a:endParaRPr>
          </a:p>
          <a:p>
            <a:r>
              <a:rPr lang="en-US" altLang="en-US">
                <a:latin typeface="Times New Roman" charset="0"/>
                <a:ea typeface="MS PGothic" charset="-128"/>
              </a:rPr>
              <a:t>		ii. Proceed with rapid transport.</a:t>
            </a:r>
            <a:endParaRPr lang="en-IN" altLang="en-US">
              <a:latin typeface="Times New Roman" charset="0"/>
              <a:ea typeface="MS PGothic" charset="-128"/>
            </a:endParaRPr>
          </a:p>
        </p:txBody>
      </p:sp>
      <p:sp>
        <p:nvSpPr>
          <p:cNvPr id="177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62E50D3-AF41-C242-8551-D0432E5D17AF}" type="slidenum">
              <a:rPr lang="en-US" altLang="en-US" sz="1200"/>
              <a:pPr eaLnBrk="1" hangingPunct="1"/>
              <a:t>55</a:t>
            </a:fld>
            <a:endParaRPr lang="en-US" altLang="en-US" sz="1200"/>
          </a:p>
        </p:txBody>
      </p:sp>
    </p:spTree>
    <p:extLst>
      <p:ext uri="{BB962C8B-B14F-4D97-AF65-F5344CB8AC3E}">
        <p14:creationId xmlns:p14="http://schemas.microsoft.com/office/powerpoint/2010/main" val="2194201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ln/>
        </p:spPr>
      </p:sp>
      <p:sp>
        <p:nvSpPr>
          <p:cNvPr id="178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C. History taking</a:t>
            </a:r>
            <a:endParaRPr lang="en-IN" altLang="en-US" dirty="0">
              <a:latin typeface="Times New Roman" charset="0"/>
              <a:ea typeface="MS PGothic" charset="-128"/>
            </a:endParaRPr>
          </a:p>
          <a:p>
            <a:r>
              <a:rPr lang="en-US" altLang="en-US" dirty="0">
                <a:latin typeface="Times New Roman" charset="0"/>
                <a:ea typeface="MS PGothic" charset="-128"/>
              </a:rPr>
              <a:t>	1. Investigate the patient’s chief complaint.</a:t>
            </a:r>
            <a:endParaRPr lang="en-IN" altLang="en-US" dirty="0">
              <a:latin typeface="Times New Roman" charset="0"/>
              <a:ea typeface="MS PGothic" charset="-128"/>
            </a:endParaRPr>
          </a:p>
          <a:p>
            <a:r>
              <a:rPr lang="en-US" altLang="en-US" dirty="0">
                <a:latin typeface="Times New Roman" charset="0"/>
                <a:ea typeface="MS PGothic" charset="-128"/>
              </a:rPr>
              <a:t>		a. Objective </a:t>
            </a:r>
            <a:r>
              <a:rPr lang="en-US" altLang="en-US" dirty="0" smtClean="0">
                <a:latin typeface="Times New Roman" charset="0"/>
                <a:ea typeface="MS PGothic" charset="-128"/>
              </a:rPr>
              <a:t>(symptoms)and </a:t>
            </a:r>
            <a:r>
              <a:rPr lang="en-US" altLang="en-US" dirty="0">
                <a:latin typeface="Times New Roman" charset="0"/>
                <a:ea typeface="MS PGothic" charset="-128"/>
              </a:rPr>
              <a:t>subjective </a:t>
            </a:r>
            <a:r>
              <a:rPr lang="en-US" altLang="en-US" dirty="0" smtClean="0">
                <a:latin typeface="Times New Roman" charset="0"/>
                <a:ea typeface="MS PGothic" charset="-128"/>
              </a:rPr>
              <a:t>(signs)observations </a:t>
            </a:r>
            <a:r>
              <a:rPr lang="en-US" altLang="en-US" dirty="0">
                <a:latin typeface="Times New Roman" charset="0"/>
                <a:ea typeface="MS PGothic" charset="-128"/>
              </a:rPr>
              <a:t>are important in building a general assessment</a:t>
            </a:r>
            <a:r>
              <a:rPr lang="en-US" altLang="en-US" dirty="0" smtClean="0">
                <a:latin typeface="Times New Roman" charset="0"/>
                <a:ea typeface="MS PGothic" charset="-128"/>
              </a:rPr>
              <a:t>. </a:t>
            </a:r>
            <a:endParaRPr lang="en-US" altLang="en-US" dirty="0" smtClean="0">
              <a:latin typeface="Times New Roman" charset="0"/>
              <a:ea typeface="MS PGothic" charset="-128"/>
            </a:endParaRPr>
          </a:p>
          <a:p>
            <a:r>
              <a:rPr lang="en-US" altLang="en-US" dirty="0" smtClean="0">
                <a:latin typeface="Times New Roman" charset="0"/>
                <a:ea typeface="MS PGothic" charset="-128"/>
              </a:rPr>
              <a:t>                                       </a:t>
            </a:r>
            <a:r>
              <a:rPr lang="en-US" altLang="en-US" b="1" i="1" dirty="0" smtClean="0">
                <a:latin typeface="Times New Roman" charset="0"/>
                <a:ea typeface="MS PGothic" charset="-128"/>
              </a:rPr>
              <a:t>Remember</a:t>
            </a:r>
            <a:r>
              <a:rPr lang="en-US" altLang="en-US" b="1" i="1" dirty="0" smtClean="0">
                <a:latin typeface="Times New Roman" charset="0"/>
                <a:ea typeface="MS PGothic" charset="-128"/>
              </a:rPr>
              <a:t>, OBJECTIVE is </a:t>
            </a:r>
            <a:r>
              <a:rPr lang="en-US" altLang="en-US" b="1" i="1" dirty="0" smtClean="0">
                <a:latin typeface="Times New Roman" charset="0"/>
                <a:ea typeface="MS PGothic" charset="-128"/>
              </a:rPr>
              <a:t>the symptom; what </a:t>
            </a:r>
            <a:r>
              <a:rPr lang="en-US" altLang="en-US" b="1" i="1" dirty="0" smtClean="0">
                <a:latin typeface="Times New Roman" charset="0"/>
                <a:ea typeface="MS PGothic" charset="-128"/>
              </a:rPr>
              <a:t>the patient tells you. SUBJECTIVE</a:t>
            </a:r>
            <a:r>
              <a:rPr lang="en-US" altLang="en-US" b="1" i="1" baseline="0" dirty="0" smtClean="0">
                <a:latin typeface="Times New Roman" charset="0"/>
                <a:ea typeface="MS PGothic" charset="-128"/>
              </a:rPr>
              <a:t> is </a:t>
            </a:r>
            <a:r>
              <a:rPr lang="en-US" altLang="en-US" b="1" i="1" baseline="0" dirty="0" smtClean="0">
                <a:latin typeface="Times New Roman" charset="0"/>
                <a:ea typeface="MS PGothic" charset="-128"/>
              </a:rPr>
              <a:t>the sign; what </a:t>
            </a:r>
            <a:r>
              <a:rPr lang="en-US" altLang="en-US" b="1" i="1" baseline="0" dirty="0" smtClean="0">
                <a:latin typeface="Times New Roman" charset="0"/>
                <a:ea typeface="MS PGothic" charset="-128"/>
              </a:rPr>
              <a:t>you </a:t>
            </a:r>
            <a:r>
              <a:rPr lang="en-US" altLang="en-US" b="1" i="1" baseline="0" dirty="0" smtClean="0">
                <a:latin typeface="Times New Roman" charset="0"/>
                <a:ea typeface="MS PGothic" charset="-128"/>
              </a:rPr>
              <a:t>see, </a:t>
            </a:r>
            <a:r>
              <a:rPr lang="en-US" altLang="en-US" b="1" i="1" baseline="0" dirty="0" smtClean="0">
                <a:latin typeface="Times New Roman" charset="0"/>
                <a:ea typeface="MS PGothic" charset="-128"/>
              </a:rPr>
              <a:t>hear, smell. </a:t>
            </a:r>
            <a:r>
              <a:rPr lang="en-US" altLang="en-US" b="1" i="1" dirty="0" smtClean="0">
                <a:latin typeface="Times New Roman" charset="0"/>
                <a:ea typeface="MS PGothic" charset="-128"/>
              </a:rPr>
              <a:t>  </a:t>
            </a:r>
            <a:endParaRPr lang="en-IN" altLang="en-US" b="1" i="1" dirty="0">
              <a:latin typeface="Times New Roman" charset="0"/>
              <a:ea typeface="MS PGothic" charset="-128"/>
            </a:endParaRPr>
          </a:p>
          <a:p>
            <a:r>
              <a:rPr lang="en-US" altLang="en-US" dirty="0">
                <a:latin typeface="Times New Roman" charset="0"/>
                <a:ea typeface="MS PGothic" charset="-128"/>
              </a:rPr>
              <a:t>		b. </a:t>
            </a:r>
            <a:r>
              <a:rPr lang="en-US" altLang="en-US" dirty="0" smtClean="0">
                <a:latin typeface="Times New Roman" charset="0"/>
                <a:ea typeface="MS PGothic" charset="-128"/>
              </a:rPr>
              <a:t> Rule out any findings that warrant no care or interventions. Pertinent </a:t>
            </a:r>
            <a:r>
              <a:rPr lang="en-US" altLang="en-US" dirty="0" err="1" smtClean="0">
                <a:latin typeface="Times New Roman" charset="0"/>
                <a:ea typeface="MS PGothic" charset="-128"/>
              </a:rPr>
              <a:t>negitives</a:t>
            </a:r>
            <a:r>
              <a:rPr lang="en-US" altLang="en-US" dirty="0" smtClean="0">
                <a:latin typeface="Times New Roman" charset="0"/>
                <a:ea typeface="MS PGothic" charset="-128"/>
              </a:rPr>
              <a:t> are signs or symptoms that commonly</a:t>
            </a:r>
            <a:r>
              <a:rPr lang="en-US" altLang="en-US" baseline="0" dirty="0" smtClean="0">
                <a:latin typeface="Times New Roman" charset="0"/>
                <a:ea typeface="MS PGothic" charset="-128"/>
              </a:rPr>
              <a:t> is associated with a particular condition, but is absent. EXAMPLE: a patient with severe chest pain who denies shortness of breath. A patient in respiratory distress who denies allergies. </a:t>
            </a:r>
            <a:r>
              <a:rPr lang="en-US" altLang="en-US" dirty="0" smtClean="0">
                <a:latin typeface="Times New Roman" charset="0"/>
                <a:ea typeface="MS PGothic" charset="-128"/>
              </a:rPr>
              <a:t> </a:t>
            </a:r>
          </a:p>
          <a:p>
            <a:r>
              <a:rPr lang="en-US" altLang="en-US" dirty="0" smtClean="0">
                <a:latin typeface="Times New Roman" charset="0"/>
                <a:ea typeface="MS PGothic" charset="-128"/>
              </a:rPr>
              <a:t>                                       c. </a:t>
            </a:r>
            <a:r>
              <a:rPr lang="en-US" altLang="en-US" baseline="0" dirty="0" smtClean="0">
                <a:latin typeface="Times New Roman" charset="0"/>
                <a:ea typeface="MS PGothic" charset="-128"/>
              </a:rPr>
              <a:t> </a:t>
            </a:r>
            <a:r>
              <a:rPr lang="en-US" altLang="en-US" dirty="0" smtClean="0">
                <a:latin typeface="Times New Roman" charset="0"/>
                <a:ea typeface="MS PGothic" charset="-128"/>
              </a:rPr>
              <a:t>Report </a:t>
            </a:r>
            <a:r>
              <a:rPr lang="en-US" altLang="en-US" dirty="0">
                <a:latin typeface="Times New Roman" charset="0"/>
                <a:ea typeface="MS PGothic" charset="-128"/>
              </a:rPr>
              <a:t>pertinent </a:t>
            </a:r>
            <a:r>
              <a:rPr lang="en-US" altLang="en-US" dirty="0" smtClean="0">
                <a:latin typeface="Times New Roman" charset="0"/>
                <a:ea typeface="MS PGothic" charset="-128"/>
              </a:rPr>
              <a:t>negatives</a:t>
            </a:r>
            <a:r>
              <a:rPr lang="en-US" altLang="en-US" baseline="0" dirty="0" smtClean="0">
                <a:latin typeface="Times New Roman" charset="0"/>
                <a:ea typeface="MS PGothic" charset="-128"/>
              </a:rPr>
              <a:t> to the ER. </a:t>
            </a:r>
            <a:endParaRPr lang="en-IN" altLang="en-US" dirty="0">
              <a:latin typeface="Times New Roman" charset="0"/>
              <a:ea typeface="MS PGothic" charset="-128"/>
            </a:endParaRPr>
          </a:p>
          <a:p>
            <a:r>
              <a:rPr lang="en-US" altLang="en-US" dirty="0">
                <a:latin typeface="Times New Roman" charset="0"/>
                <a:ea typeface="MS PGothic" charset="-128"/>
              </a:rPr>
              <a:t>	2. Find out what the patient has done for the breathing problem. </a:t>
            </a:r>
            <a:r>
              <a:rPr lang="en-US" altLang="en-US" dirty="0" smtClean="0">
                <a:latin typeface="Times New Roman" charset="0"/>
                <a:ea typeface="MS PGothic" charset="-128"/>
              </a:rPr>
              <a:t>Do</a:t>
            </a:r>
            <a:r>
              <a:rPr lang="en-US" altLang="en-US" baseline="0" dirty="0" smtClean="0">
                <a:latin typeface="Times New Roman" charset="0"/>
                <a:ea typeface="MS PGothic" charset="-128"/>
              </a:rPr>
              <a:t> they have home oxygen? Prescribed inhaler? If so, when did you last use it? How many doses? </a:t>
            </a:r>
            <a:r>
              <a:rPr lang="en-US" altLang="en-US" dirty="0" smtClean="0">
                <a:latin typeface="Times New Roman" charset="0"/>
                <a:ea typeface="MS PGothic" charset="-128"/>
              </a:rPr>
              <a:t> </a:t>
            </a:r>
            <a:endParaRPr lang="en-IN" altLang="en-US" dirty="0">
              <a:latin typeface="Times New Roman" charset="0"/>
              <a:ea typeface="MS PGothic" charset="-128"/>
            </a:endParaRPr>
          </a:p>
          <a:p>
            <a:r>
              <a:rPr lang="en-US" altLang="en-US" dirty="0">
                <a:latin typeface="Times New Roman" charset="0"/>
                <a:ea typeface="MS PGothic" charset="-128"/>
              </a:rPr>
              <a:t>	3. Different respiratory complaints offer different clues and different challenges. </a:t>
            </a:r>
            <a:endParaRPr lang="en-IN" altLang="en-US" dirty="0">
              <a:latin typeface="Times New Roman" charset="0"/>
              <a:ea typeface="MS PGothic" charset="-128"/>
            </a:endParaRPr>
          </a:p>
          <a:p>
            <a:r>
              <a:rPr lang="en-US" altLang="en-US" dirty="0">
                <a:latin typeface="Times New Roman" charset="0"/>
                <a:ea typeface="MS PGothic" charset="-128"/>
              </a:rPr>
              <a:t>		a. Try to determine the patient’s baseline </a:t>
            </a:r>
            <a:r>
              <a:rPr lang="en-US" altLang="en-US" dirty="0" smtClean="0">
                <a:latin typeface="Times New Roman" charset="0"/>
                <a:ea typeface="MS PGothic" charset="-128"/>
              </a:rPr>
              <a:t>status,</a:t>
            </a:r>
            <a:r>
              <a:rPr lang="en-US" altLang="en-US" baseline="0" dirty="0" smtClean="0">
                <a:latin typeface="Times New Roman" charset="0"/>
                <a:ea typeface="MS PGothic" charset="-128"/>
              </a:rPr>
              <a:t> in other words, their normal condition and what is different this time that they had to call us? EXAMPLE: A COPD patient may get along just fine in their daily life routine, but not so well if they develop a pulmonary infection. The existing airway damage makes them unable to cough up mucous making it difficult for them to breathe. Gradually their arterial O2 levels fall and CO2 levels rise, which may cause </a:t>
            </a:r>
            <a:r>
              <a:rPr lang="en-US" altLang="en-US" baseline="0" dirty="0" err="1" smtClean="0">
                <a:latin typeface="Times New Roman" charset="0"/>
                <a:ea typeface="MS PGothic" charset="-128"/>
              </a:rPr>
              <a:t>drowziness</a:t>
            </a:r>
            <a:r>
              <a:rPr lang="en-US" altLang="en-US" baseline="0" dirty="0" smtClean="0">
                <a:latin typeface="Times New Roman" charset="0"/>
                <a:ea typeface="MS PGothic" charset="-128"/>
              </a:rPr>
              <a:t>.  </a:t>
            </a:r>
            <a:endParaRPr lang="en-IN" altLang="en-US" dirty="0">
              <a:latin typeface="Times New Roman" charset="0"/>
              <a:ea typeface="MS PGothic" charset="-128"/>
            </a:endParaRPr>
          </a:p>
          <a:p>
            <a:r>
              <a:rPr lang="en-US" altLang="en-US" dirty="0">
                <a:latin typeface="Times New Roman" charset="0"/>
                <a:ea typeface="MS PGothic" charset="-128"/>
              </a:rPr>
              <a:t>	4. With patients in respiratory distress, a SAMPLE history can be collected from bystanders or family, if they are present.</a:t>
            </a:r>
            <a:endParaRPr lang="en-IN" altLang="en-US" dirty="0">
              <a:latin typeface="Times New Roman" charset="0"/>
              <a:ea typeface="MS PGothic" charset="-128"/>
            </a:endParaRPr>
          </a:p>
          <a:p>
            <a:r>
              <a:rPr lang="en-US" altLang="en-US" dirty="0">
                <a:latin typeface="Times New Roman" charset="0"/>
                <a:ea typeface="MS PGothic" charset="-128"/>
              </a:rPr>
              <a:t>		a. Be sure to ask the following about a patient in respiratory distress: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What is the patient’s general state of health?</a:t>
            </a:r>
            <a:endParaRPr lang="en-IN" altLang="en-US" dirty="0">
              <a:latin typeface="Times New Roman" charset="0"/>
              <a:ea typeface="MS PGothic" charset="-128"/>
            </a:endParaRPr>
          </a:p>
          <a:p>
            <a:r>
              <a:rPr lang="en-US" altLang="en-US" dirty="0">
                <a:latin typeface="Times New Roman" charset="0"/>
                <a:ea typeface="MS PGothic" charset="-128"/>
              </a:rPr>
              <a:t>			ii. Has the patient had any childhood or adult diseases?</a:t>
            </a:r>
            <a:endParaRPr lang="en-IN" altLang="en-US" dirty="0">
              <a:latin typeface="Times New Roman" charset="0"/>
              <a:ea typeface="MS PGothic" charset="-128"/>
            </a:endParaRPr>
          </a:p>
          <a:p>
            <a:r>
              <a:rPr lang="en-US" altLang="en-US" dirty="0">
                <a:latin typeface="Times New Roman" charset="0"/>
                <a:ea typeface="MS PGothic" charset="-128"/>
              </a:rPr>
              <a:t>			iii. Have there been any recent surgical procedures or hospitalizations</a:t>
            </a:r>
            <a:r>
              <a:rPr lang="en-US" altLang="en-US" dirty="0" smtClean="0">
                <a:latin typeface="Times New Roman" charset="0"/>
                <a:ea typeface="MS PGothic" charset="-128"/>
              </a:rPr>
              <a:t>? </a:t>
            </a:r>
            <a:r>
              <a:rPr lang="en-US" altLang="en-US" b="1" i="1" dirty="0" smtClean="0">
                <a:latin typeface="Times New Roman" charset="0"/>
                <a:ea typeface="MS PGothic" charset="-128"/>
              </a:rPr>
              <a:t>What are you thinking here?</a:t>
            </a:r>
            <a:endParaRPr lang="en-IN" altLang="en-US" b="1" i="1" dirty="0">
              <a:latin typeface="Times New Roman" charset="0"/>
              <a:ea typeface="MS PGothic" charset="-128"/>
            </a:endParaRPr>
          </a:p>
          <a:p>
            <a:r>
              <a:rPr lang="en-US" altLang="en-US" dirty="0">
                <a:latin typeface="Times New Roman" charset="0"/>
                <a:ea typeface="MS PGothic" charset="-128"/>
              </a:rPr>
              <a:t>			iv. Have there been any traumatic injuries</a:t>
            </a:r>
            <a:r>
              <a:rPr lang="en-US" altLang="en-US" dirty="0" smtClean="0">
                <a:latin typeface="Times New Roman" charset="0"/>
                <a:ea typeface="MS PGothic" charset="-128"/>
              </a:rPr>
              <a:t>? </a:t>
            </a:r>
            <a:r>
              <a:rPr lang="en-US" altLang="en-US" b="1" i="1" dirty="0" smtClean="0">
                <a:latin typeface="Times New Roman" charset="0"/>
                <a:ea typeface="MS PGothic" charset="-128"/>
              </a:rPr>
              <a:t>What are you thinking here?</a:t>
            </a:r>
          </a:p>
          <a:p>
            <a:r>
              <a:rPr lang="en-IN" altLang="en-US" b="1" i="1" dirty="0" smtClean="0">
                <a:latin typeface="Times New Roman" charset="0"/>
                <a:ea typeface="MS PGothic" charset="-128"/>
              </a:rPr>
              <a:t>BE A DETECTIVE!  </a:t>
            </a:r>
            <a:r>
              <a:rPr lang="en-IN" altLang="en-US" b="0" i="0" dirty="0" smtClean="0">
                <a:latin typeface="Times New Roman" charset="0"/>
                <a:ea typeface="MS PGothic" charset="-128"/>
              </a:rPr>
              <a:t>Look for medications, medical alert bracelets, environmental conditions.</a:t>
            </a:r>
            <a:r>
              <a:rPr lang="en-IN" altLang="en-US" b="0" i="0" baseline="0" dirty="0" smtClean="0">
                <a:latin typeface="Times New Roman" charset="0"/>
                <a:ea typeface="MS PGothic" charset="-128"/>
              </a:rPr>
              <a:t> Is your patient allergic to cats and was playing with one earlier at a friends house?</a:t>
            </a:r>
            <a:endParaRPr lang="en-IN" altLang="en-US" b="0" i="0" dirty="0">
              <a:latin typeface="Times New Roman" charset="0"/>
              <a:ea typeface="MS PGothic" charset="-128"/>
            </a:endParaRPr>
          </a:p>
        </p:txBody>
      </p:sp>
      <p:sp>
        <p:nvSpPr>
          <p:cNvPr id="178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BE44AD2-AD3C-5E47-B21D-B5CE8D777D9A}" type="slidenum">
              <a:rPr lang="en-US" altLang="en-US" sz="1200"/>
              <a:pPr eaLnBrk="1" hangingPunct="1"/>
              <a:t>56</a:t>
            </a:fld>
            <a:endParaRPr lang="en-US" altLang="en-US" sz="1200"/>
          </a:p>
        </p:txBody>
      </p:sp>
    </p:spTree>
    <p:extLst>
      <p:ext uri="{BB962C8B-B14F-4D97-AF65-F5344CB8AC3E}">
        <p14:creationId xmlns:p14="http://schemas.microsoft.com/office/powerpoint/2010/main" val="56498873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5. The OPQRST assessment can be modified to gather information about the breathing problem</a:t>
            </a:r>
            <a:r>
              <a:rPr lang="en-US" dirty="0" smtClean="0"/>
              <a:t>. Use the chief complaint ( breathing) in your questioning.</a:t>
            </a:r>
            <a:endParaRPr lang="en-IN" dirty="0" smtClean="0"/>
          </a:p>
          <a:p>
            <a:pPr>
              <a:defRPr/>
            </a:pPr>
            <a:r>
              <a:rPr lang="en-US" dirty="0" smtClean="0"/>
              <a:t>	a. When did the breathing problem begin (Onset)?</a:t>
            </a:r>
            <a:endParaRPr lang="en-IN" dirty="0" smtClean="0"/>
          </a:p>
          <a:p>
            <a:pPr>
              <a:defRPr/>
            </a:pPr>
            <a:r>
              <a:rPr lang="en-US" dirty="0" smtClean="0"/>
              <a:t>	b. What makes the breathing difficulty worse or better (Provocation or Palliation)?</a:t>
            </a:r>
            <a:endParaRPr lang="en-IN" dirty="0" smtClean="0"/>
          </a:p>
          <a:p>
            <a:pPr>
              <a:defRPr/>
            </a:pPr>
            <a:r>
              <a:rPr lang="en-US" dirty="0" smtClean="0"/>
              <a:t>	c. How does the breathing feel (Quality)?</a:t>
            </a:r>
            <a:endParaRPr lang="en-IN" dirty="0" smtClean="0"/>
          </a:p>
          <a:p>
            <a:pPr>
              <a:defRPr/>
            </a:pPr>
            <a:r>
              <a:rPr lang="en-US" dirty="0" smtClean="0"/>
              <a:t>	d. Does is the discomfort located, and does it move (Radiation/Region)?</a:t>
            </a:r>
            <a:endParaRPr lang="en-IN" dirty="0" smtClean="0"/>
          </a:p>
          <a:p>
            <a:pPr>
              <a:defRPr/>
            </a:pPr>
            <a:r>
              <a:rPr lang="en-US" dirty="0" smtClean="0"/>
              <a:t>	e. How much of a problem is the patient having (Severity)?</a:t>
            </a:r>
            <a:endParaRPr lang="en-IN" dirty="0" smtClean="0"/>
          </a:p>
          <a:p>
            <a:pPr>
              <a:defRPr/>
            </a:pPr>
            <a:r>
              <a:rPr lang="en-US" dirty="0" smtClean="0"/>
              <a:t>	f. Is the problem continuous or intermittent? If it is intermittent, how frequently does it occur and how long does it last (Timing)?</a:t>
            </a:r>
            <a:endParaRPr lang="en-IN" dirty="0" smtClean="0"/>
          </a:p>
          <a:p>
            <a:pPr>
              <a:defRPr/>
            </a:pPr>
            <a:r>
              <a:rPr lang="en-US" dirty="0" smtClean="0"/>
              <a:t>6. The PASTE assessment is an alternative assessment for a complaint of shortness of breath or difficulty breathing.</a:t>
            </a:r>
            <a:endParaRPr lang="en-IN" dirty="0" smtClean="0"/>
          </a:p>
          <a:p>
            <a:pPr>
              <a:defRPr/>
            </a:pPr>
            <a:r>
              <a:rPr lang="en-US" dirty="0" smtClean="0"/>
              <a:t>	a</a:t>
            </a:r>
            <a:r>
              <a:rPr lang="en-US" b="1" dirty="0" smtClean="0"/>
              <a:t>. </a:t>
            </a:r>
            <a:r>
              <a:rPr lang="en-US" b="1" dirty="0" smtClean="0"/>
              <a:t>P</a:t>
            </a:r>
            <a:r>
              <a:rPr lang="en-US" dirty="0" smtClean="0"/>
              <a:t>rogression- Did the problem start suddenly or progress over time?</a:t>
            </a:r>
            <a:endParaRPr lang="en-IN" dirty="0" smtClean="0"/>
          </a:p>
          <a:p>
            <a:pPr>
              <a:defRPr/>
            </a:pPr>
            <a:r>
              <a:rPr lang="en-US" dirty="0" smtClean="0"/>
              <a:t>	b. Associated chest </a:t>
            </a:r>
            <a:r>
              <a:rPr lang="en-US" dirty="0" smtClean="0"/>
              <a:t>pain- Dyspnea can be a significant symptom of a</a:t>
            </a:r>
            <a:r>
              <a:rPr lang="en-US" baseline="0" dirty="0" smtClean="0"/>
              <a:t> cardiac problem.</a:t>
            </a:r>
            <a:endParaRPr lang="en-IN" dirty="0" smtClean="0"/>
          </a:p>
          <a:p>
            <a:pPr>
              <a:defRPr/>
            </a:pPr>
            <a:r>
              <a:rPr lang="en-US" dirty="0" smtClean="0"/>
              <a:t>	c. </a:t>
            </a:r>
            <a:r>
              <a:rPr lang="en-US" dirty="0" smtClean="0"/>
              <a:t>Sputum- Indicative of a respiratory infection. Pink,</a:t>
            </a:r>
            <a:r>
              <a:rPr lang="en-US" baseline="0" dirty="0" smtClean="0"/>
              <a:t> frothy =fluid in the lungs. Pulmonary embolus may not produce sputum at all.</a:t>
            </a:r>
            <a:endParaRPr lang="en-IN" dirty="0" smtClean="0"/>
          </a:p>
          <a:p>
            <a:pPr>
              <a:defRPr/>
            </a:pPr>
            <a:r>
              <a:rPr lang="en-US" dirty="0" smtClean="0"/>
              <a:t>	d. Talking </a:t>
            </a:r>
            <a:r>
              <a:rPr lang="en-US" smtClean="0"/>
              <a:t>tiredness- sk </a:t>
            </a:r>
            <a:r>
              <a:rPr lang="en-US" dirty="0" smtClean="0"/>
              <a:t>patient to repeat a sentence to determine severity</a:t>
            </a:r>
            <a:r>
              <a:rPr lang="en-US" baseline="0" dirty="0" smtClean="0"/>
              <a:t> of distress. Can they speak in full sentence or two-three word sentence?</a:t>
            </a:r>
            <a:endParaRPr lang="en-IN" dirty="0" smtClean="0"/>
          </a:p>
          <a:p>
            <a:pPr>
              <a:defRPr/>
            </a:pPr>
            <a:r>
              <a:rPr lang="en-US" dirty="0" smtClean="0"/>
              <a:t>	e. Exercise </a:t>
            </a:r>
            <a:r>
              <a:rPr lang="en-US" dirty="0" smtClean="0"/>
              <a:t>tolerance- Could they walk across</a:t>
            </a:r>
            <a:r>
              <a:rPr lang="en-US" baseline="0" dirty="0" smtClean="0"/>
              <a:t> the room before this started? Can they walk across the room now?</a:t>
            </a:r>
            <a:endParaRPr lang="en-IN" dirty="0" smtClean="0"/>
          </a:p>
          <a:p>
            <a:pPr marL="685800" indent="-228600">
              <a:spcBef>
                <a:spcPts val="0"/>
              </a:spcBef>
              <a:spcAft>
                <a:spcPts val="300"/>
              </a:spcAft>
              <a:tabLst>
                <a:tab pos="685800" algn="l"/>
              </a:tabLst>
              <a:defRPr/>
            </a:pPr>
            <a:endParaRPr lang="en-US" dirty="0" smtClean="0">
              <a:latin typeface="Times New Roman"/>
              <a:ea typeface="Times New Roman"/>
            </a:endParaRPr>
          </a:p>
          <a:p>
            <a:pPr>
              <a:defRPr/>
            </a:pPr>
            <a:endParaRPr lang="en-US" dirty="0">
              <a:ea typeface="+mn-ea"/>
            </a:endParaRPr>
          </a:p>
        </p:txBody>
      </p:sp>
      <p:sp>
        <p:nvSpPr>
          <p:cNvPr id="179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AAF5D60-340A-7B41-B54E-7162DE399D64}" type="slidenum">
              <a:rPr lang="en-US" altLang="en-US" sz="1200"/>
              <a:pPr eaLnBrk="1" hangingPunct="1"/>
              <a:t>57</a:t>
            </a:fld>
            <a:endParaRPr lang="en-US" altLang="en-US" sz="1200"/>
          </a:p>
        </p:txBody>
      </p:sp>
    </p:spTree>
    <p:extLst>
      <p:ext uri="{BB962C8B-B14F-4D97-AF65-F5344CB8AC3E}">
        <p14:creationId xmlns:p14="http://schemas.microsoft.com/office/powerpoint/2010/main" val="17403817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D. Secondary </a:t>
            </a:r>
            <a:r>
              <a:rPr lang="en-US" dirty="0" smtClean="0"/>
              <a:t>assessment involves  further investigation of the Chief complaint by performing a physical exam and taking vital signs.</a:t>
            </a:r>
            <a:endParaRPr lang="en-IN" dirty="0" smtClean="0"/>
          </a:p>
          <a:p>
            <a:pPr>
              <a:defRPr/>
            </a:pPr>
            <a:r>
              <a:rPr lang="en-US" dirty="0" smtClean="0"/>
              <a:t>	1. The secondary assessment is a more in-depth assessment of body systems.</a:t>
            </a:r>
            <a:endParaRPr lang="en-IN" dirty="0" smtClean="0"/>
          </a:p>
          <a:p>
            <a:pPr>
              <a:defRPr/>
            </a:pPr>
            <a:r>
              <a:rPr lang="en-US" dirty="0" smtClean="0"/>
              <a:t>	2. Only proceed with secondary assessment if life threats have been addressed and treated.</a:t>
            </a:r>
            <a:endParaRPr lang="en-IN" dirty="0" smtClean="0"/>
          </a:p>
          <a:p>
            <a:pPr>
              <a:defRPr/>
            </a:pPr>
            <a:r>
              <a:rPr lang="en-US" dirty="0" smtClean="0"/>
              <a:t>	3. Keep an open mind, gather as complete a history as possible, and perform a secondary assessment of:</a:t>
            </a:r>
            <a:endParaRPr lang="en-IN" dirty="0" smtClean="0"/>
          </a:p>
          <a:p>
            <a:pPr>
              <a:defRPr/>
            </a:pPr>
            <a:r>
              <a:rPr lang="en-US" dirty="0" smtClean="0"/>
              <a:t>		a. The respiratory </a:t>
            </a:r>
            <a:r>
              <a:rPr lang="en-US" dirty="0" smtClean="0"/>
              <a:t>system- Look for overall symmetry in the chest,</a:t>
            </a:r>
            <a:r>
              <a:rPr lang="en-US" baseline="0" dirty="0" smtClean="0"/>
              <a:t> adequate rise and fall, accessory muscle use, respirations labored or not, breath sounds.</a:t>
            </a:r>
            <a:endParaRPr lang="en-IN" dirty="0" smtClean="0"/>
          </a:p>
          <a:p>
            <a:pPr>
              <a:defRPr/>
            </a:pPr>
            <a:r>
              <a:rPr lang="en-US" dirty="0" smtClean="0"/>
              <a:t>		b. The cardiovascular </a:t>
            </a:r>
            <a:r>
              <a:rPr lang="en-US" dirty="0" smtClean="0"/>
              <a:t>system-check and compare distal pulses, skin condition, bradycardia , tachycardia</a:t>
            </a:r>
            <a:endParaRPr lang="en-IN" dirty="0" smtClean="0"/>
          </a:p>
          <a:p>
            <a:pPr>
              <a:defRPr/>
            </a:pPr>
            <a:r>
              <a:rPr lang="en-US" dirty="0" smtClean="0"/>
              <a:t>		c. The </a:t>
            </a:r>
            <a:r>
              <a:rPr lang="en-US" dirty="0" smtClean="0"/>
              <a:t>skin- temperature,</a:t>
            </a:r>
            <a:r>
              <a:rPr lang="en-US" baseline="0" dirty="0" smtClean="0"/>
              <a:t> color, cyanosis is an ominous sign that requires immediate intervention.</a:t>
            </a:r>
            <a:endParaRPr lang="en-IN" dirty="0" smtClean="0"/>
          </a:p>
          <a:p>
            <a:pPr>
              <a:defRPr/>
            </a:pPr>
            <a:r>
              <a:rPr lang="en-US" dirty="0" smtClean="0"/>
              <a:t>		d. Blood </a:t>
            </a:r>
            <a:r>
              <a:rPr lang="en-US" dirty="0" smtClean="0"/>
              <a:t>pressure- Listen when possible, palpate when you can’t</a:t>
            </a:r>
            <a:endParaRPr lang="en-IN" dirty="0" smtClean="0"/>
          </a:p>
          <a:p>
            <a:pPr>
              <a:defRPr/>
            </a:pPr>
            <a:r>
              <a:rPr lang="en-US" dirty="0" smtClean="0"/>
              <a:t>		e. The neurologic </a:t>
            </a:r>
            <a:r>
              <a:rPr lang="en-US" dirty="0" smtClean="0"/>
              <a:t>system-level of consciousness, mental status, motor and sensation</a:t>
            </a:r>
            <a:endParaRPr lang="en-IN" dirty="0" smtClean="0"/>
          </a:p>
          <a:p>
            <a:pPr>
              <a:defRPr/>
            </a:pPr>
            <a:r>
              <a:rPr lang="en-US" dirty="0" smtClean="0"/>
              <a:t>	4. Use monitoring devices if you have them. </a:t>
            </a:r>
            <a:endParaRPr lang="en-US" dirty="0" smtClean="0">
              <a:solidFill>
                <a:srgbClr val="000000"/>
              </a:solidFill>
              <a:latin typeface="Times New Roman"/>
              <a:ea typeface="Times New Roman"/>
              <a:cs typeface="Berkeley-Book"/>
            </a:endParaRPr>
          </a:p>
          <a:p>
            <a:pPr>
              <a:defRPr/>
            </a:pPr>
            <a:endParaRPr lang="en-US" dirty="0">
              <a:ea typeface="+mn-ea"/>
            </a:endParaRPr>
          </a:p>
        </p:txBody>
      </p:sp>
      <p:sp>
        <p:nvSpPr>
          <p:cNvPr id="180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D0CEDFB-9822-AF4E-BC06-B3AE1CE143AA}" type="slidenum">
              <a:rPr lang="en-US" altLang="en-US" sz="1200"/>
              <a:pPr eaLnBrk="1" hangingPunct="1"/>
              <a:t>58</a:t>
            </a:fld>
            <a:endParaRPr lang="en-US" altLang="en-US" sz="1200"/>
          </a:p>
        </p:txBody>
      </p:sp>
    </p:spTree>
    <p:extLst>
      <p:ext uri="{BB962C8B-B14F-4D97-AF65-F5344CB8AC3E}">
        <p14:creationId xmlns:p14="http://schemas.microsoft.com/office/powerpoint/2010/main" val="18683463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5. Secondary assessment of COPD versus congestive heart failure. </a:t>
            </a:r>
            <a:endParaRPr lang="en-IN" dirty="0" smtClean="0"/>
          </a:p>
          <a:p>
            <a:pPr>
              <a:defRPr/>
            </a:pPr>
            <a:r>
              <a:rPr lang="en-US" dirty="0" smtClean="0"/>
              <a:t>	a. Look for signs of COPD. </a:t>
            </a:r>
            <a:endParaRPr lang="en-IN" dirty="0" smtClean="0"/>
          </a:p>
          <a:p>
            <a:pPr>
              <a:defRPr/>
            </a:pPr>
            <a:r>
              <a:rPr lang="en-US" dirty="0" smtClean="0"/>
              <a:t>	b. Patients with COPD:</a:t>
            </a:r>
            <a:endParaRPr lang="en-IN" dirty="0" smtClean="0"/>
          </a:p>
          <a:p>
            <a:pPr>
              <a:defRPr/>
            </a:pPr>
            <a:r>
              <a:rPr lang="en-US" dirty="0" smtClean="0"/>
              <a:t>		i. Are usually older then 50 years of age</a:t>
            </a:r>
            <a:endParaRPr lang="en-IN" dirty="0" smtClean="0"/>
          </a:p>
          <a:p>
            <a:pPr>
              <a:defRPr/>
            </a:pPr>
            <a:r>
              <a:rPr lang="en-US" dirty="0" smtClean="0"/>
              <a:t>		ii. Often have a history of lung problems</a:t>
            </a:r>
            <a:endParaRPr lang="en-IN" dirty="0" smtClean="0"/>
          </a:p>
          <a:p>
            <a:pPr>
              <a:defRPr/>
            </a:pPr>
            <a:r>
              <a:rPr lang="en-US" dirty="0" smtClean="0"/>
              <a:t>		iii. Are almost always long-term active or former cigarette smokers</a:t>
            </a:r>
            <a:endParaRPr lang="en-IN" dirty="0" smtClean="0"/>
          </a:p>
          <a:p>
            <a:pPr>
              <a:defRPr/>
            </a:pPr>
            <a:r>
              <a:rPr lang="en-US" dirty="0" smtClean="0"/>
              <a:t>		iv. Complain of tightness in the chest and constant </a:t>
            </a:r>
            <a:r>
              <a:rPr lang="en-US" dirty="0" smtClean="0"/>
              <a:t>fatigue. This is due to conscious work of breathing.</a:t>
            </a:r>
            <a:endParaRPr lang="en-IN" dirty="0" smtClean="0"/>
          </a:p>
          <a:p>
            <a:pPr>
              <a:defRPr/>
            </a:pPr>
            <a:r>
              <a:rPr lang="en-US" dirty="0" smtClean="0"/>
              <a:t>		v. Chest may have a barrel-like appearance. </a:t>
            </a:r>
            <a:r>
              <a:rPr lang="en-US" dirty="0" smtClean="0"/>
              <a:t>This is due to air that gradually</a:t>
            </a:r>
            <a:r>
              <a:rPr lang="en-US" baseline="0" dirty="0" smtClean="0"/>
              <a:t> and continuously is being trapped in their lungs in increasing amounts. </a:t>
            </a:r>
            <a:endParaRPr lang="en-IN" dirty="0" smtClean="0"/>
          </a:p>
          <a:p>
            <a:pPr>
              <a:defRPr/>
            </a:pPr>
            <a:r>
              <a:rPr lang="en-US" dirty="0" smtClean="0"/>
              <a:t>		vi. Often use accessory muscles to </a:t>
            </a:r>
            <a:r>
              <a:rPr lang="en-US" dirty="0" smtClean="0"/>
              <a:t>breathe. They often exhale through pursed lips to keep their airway open longer.</a:t>
            </a:r>
            <a:endParaRPr lang="en-IN" dirty="0" smtClean="0"/>
          </a:p>
          <a:p>
            <a:pPr>
              <a:defRPr/>
            </a:pPr>
            <a:r>
              <a:rPr lang="en-US" dirty="0" smtClean="0"/>
              <a:t>		vii. Exhibit abnormal breath sounds</a:t>
            </a:r>
            <a:endParaRPr lang="en-IN" dirty="0"/>
          </a:p>
        </p:txBody>
      </p:sp>
      <p:sp>
        <p:nvSpPr>
          <p:cNvPr id="181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82CC488-BBBF-7F4C-92CF-AC2DE2702F47}" type="slidenum">
              <a:rPr lang="en-US" altLang="en-US" sz="1200"/>
              <a:pPr eaLnBrk="1" hangingPunct="1"/>
              <a:t>59</a:t>
            </a:fld>
            <a:endParaRPr lang="en-US" altLang="en-US" sz="1200"/>
          </a:p>
        </p:txBody>
      </p:sp>
    </p:spTree>
    <p:extLst>
      <p:ext uri="{BB962C8B-B14F-4D97-AF65-F5344CB8AC3E}">
        <p14:creationId xmlns:p14="http://schemas.microsoft.com/office/powerpoint/2010/main" val="790730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National EMS Education Standard Competencies </a:t>
            </a:r>
          </a:p>
          <a:p>
            <a:endParaRPr lang="en-US" altLang="en-US" dirty="0">
              <a:latin typeface="Times New Roman" charset="0"/>
              <a:ea typeface="MS PGothic" charset="-128"/>
            </a:endParaRPr>
          </a:p>
          <a:p>
            <a:r>
              <a:rPr lang="en-US" altLang="en-US" dirty="0">
                <a:latin typeface="Times New Roman" charset="0"/>
                <a:ea typeface="MS PGothic" charset="-128"/>
              </a:rPr>
              <a:t>• Pneumonia </a:t>
            </a:r>
          </a:p>
          <a:p>
            <a:r>
              <a:rPr lang="en-US" altLang="en-US" dirty="0">
                <a:latin typeface="Times New Roman" charset="0"/>
                <a:ea typeface="MS PGothic" charset="-128"/>
              </a:rPr>
              <a:t>• Viral respiratory infections </a:t>
            </a:r>
          </a:p>
          <a:p>
            <a:endParaRPr lang="en-US" altLang="en-US" dirty="0">
              <a:latin typeface="Times New Roman" charset="0"/>
              <a:ea typeface="MS PGothic" charset="-128"/>
            </a:endParaRPr>
          </a:p>
        </p:txBody>
      </p:sp>
      <p:sp>
        <p:nvSpPr>
          <p:cNvPr id="1269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6E56B34-9598-CB47-BB33-95B3A90112F3}" type="slidenum">
              <a:rPr lang="en-US" altLang="en-US" sz="1200"/>
              <a:pPr eaLnBrk="1" hangingPunct="1"/>
              <a:t>6</a:t>
            </a:fld>
            <a:endParaRPr lang="en-US" altLang="en-US" sz="1200" dirty="0"/>
          </a:p>
        </p:txBody>
      </p:sp>
    </p:spTree>
    <p:extLst>
      <p:ext uri="{BB962C8B-B14F-4D97-AF65-F5344CB8AC3E}">
        <p14:creationId xmlns:p14="http://schemas.microsoft.com/office/powerpoint/2010/main" val="143735467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E. Reassessment</a:t>
            </a:r>
            <a:endParaRPr lang="en-IN" altLang="en-US" dirty="0">
              <a:latin typeface="Times New Roman" charset="0"/>
              <a:ea typeface="MS PGothic" charset="-128"/>
            </a:endParaRPr>
          </a:p>
          <a:p>
            <a:r>
              <a:rPr lang="en-US" altLang="en-US" dirty="0">
                <a:latin typeface="Times New Roman" charset="0"/>
                <a:ea typeface="MS PGothic" charset="-128"/>
              </a:rPr>
              <a:t>	1. Repeat the primary assessment.</a:t>
            </a:r>
            <a:endParaRPr lang="en-IN" altLang="en-US" dirty="0">
              <a:latin typeface="Times New Roman" charset="0"/>
              <a:ea typeface="MS PGothic" charset="-128"/>
            </a:endParaRPr>
          </a:p>
          <a:p>
            <a:r>
              <a:rPr lang="en-US" altLang="en-US" dirty="0">
                <a:latin typeface="Times New Roman" charset="0"/>
                <a:ea typeface="MS PGothic" charset="-128"/>
              </a:rPr>
              <a:t>		a. Determine if there have been changes in the patient’s condition.</a:t>
            </a:r>
            <a:endParaRPr lang="en-IN" altLang="en-US" dirty="0">
              <a:latin typeface="Times New Roman" charset="0"/>
              <a:ea typeface="MS PGothic" charset="-128"/>
            </a:endParaRPr>
          </a:p>
          <a:p>
            <a:r>
              <a:rPr lang="en-US" altLang="en-US" dirty="0">
                <a:latin typeface="Times New Roman" charset="0"/>
                <a:ea typeface="MS PGothic" charset="-128"/>
              </a:rPr>
              <a:t>		b. Confirm the adequacy of interventions and patient </a:t>
            </a:r>
            <a:r>
              <a:rPr lang="en-US" altLang="en-US" dirty="0" smtClean="0">
                <a:latin typeface="Times New Roman" charset="0"/>
                <a:ea typeface="MS PGothic" charset="-128"/>
              </a:rPr>
              <a:t>status. Is the current treatment improving the condition? Is the problem getting worse? Any new conditions found? </a:t>
            </a:r>
            <a:endParaRPr lang="en-IN" altLang="en-US" dirty="0">
              <a:latin typeface="Times New Roman" charset="0"/>
              <a:ea typeface="MS PGothic" charset="-128"/>
            </a:endParaRPr>
          </a:p>
          <a:p>
            <a:r>
              <a:rPr lang="en-US" altLang="en-US" dirty="0">
                <a:latin typeface="Times New Roman" charset="0"/>
                <a:ea typeface="MS PGothic" charset="-128"/>
              </a:rPr>
              <a:t>		c. If the patient’s condition is stable and no life threats exist, vital signs should be obtained at least every 15 minutes</a:t>
            </a:r>
            <a:r>
              <a:rPr lang="en-US" altLang="en-US" dirty="0" smtClean="0">
                <a:latin typeface="Times New Roman" charset="0"/>
                <a:ea typeface="MS PGothic" charset="-128"/>
              </a:rPr>
              <a:t>. </a:t>
            </a:r>
          </a:p>
          <a:p>
            <a:r>
              <a:rPr lang="en-US" altLang="en-US" dirty="0" smtClean="0">
                <a:latin typeface="Times New Roman" charset="0"/>
                <a:ea typeface="MS PGothic" charset="-128"/>
              </a:rPr>
              <a:t>                                      d.</a:t>
            </a:r>
            <a:r>
              <a:rPr lang="en-US" altLang="en-US" baseline="0" dirty="0" smtClean="0">
                <a:latin typeface="Times New Roman" charset="0"/>
                <a:ea typeface="MS PGothic" charset="-128"/>
              </a:rPr>
              <a:t> If the patients condition deteriorates, prepare to modify your treatments. Be ready to ventilate with a BVM. </a:t>
            </a:r>
            <a:r>
              <a:rPr lang="en-US" altLang="en-US" baseline="0" dirty="0" err="1" smtClean="0">
                <a:latin typeface="Times New Roman" charset="0"/>
                <a:ea typeface="MS PGothic" charset="-128"/>
              </a:rPr>
              <a:t>Reassesss</a:t>
            </a:r>
            <a:r>
              <a:rPr lang="en-US" altLang="en-US" baseline="0" dirty="0" smtClean="0">
                <a:latin typeface="Times New Roman" charset="0"/>
                <a:ea typeface="MS PGothic" charset="-128"/>
              </a:rPr>
              <a:t> and record vital signs at least every 5 minutes for an unstable patient. </a:t>
            </a:r>
            <a:endParaRPr lang="en-IN" altLang="en-US" dirty="0">
              <a:latin typeface="Times New Roman" charset="0"/>
              <a:ea typeface="MS PGothic" charset="-128"/>
            </a:endParaRPr>
          </a:p>
          <a:p>
            <a:r>
              <a:rPr lang="en-US" altLang="en-US" dirty="0">
                <a:latin typeface="Times New Roman" charset="0"/>
                <a:ea typeface="MS PGothic" charset="-128"/>
              </a:rPr>
              <a:t>	2. Interventions for respiratory problems may include:</a:t>
            </a:r>
            <a:endParaRPr lang="en-IN" altLang="en-US" dirty="0">
              <a:latin typeface="Times New Roman" charset="0"/>
              <a:ea typeface="MS PGothic" charset="-128"/>
            </a:endParaRPr>
          </a:p>
          <a:p>
            <a:r>
              <a:rPr lang="en-US" altLang="en-US" dirty="0">
                <a:latin typeface="Times New Roman" charset="0"/>
                <a:ea typeface="MS PGothic" charset="-128"/>
              </a:rPr>
              <a:t>		a. Providing oxygen via </a:t>
            </a:r>
            <a:r>
              <a:rPr lang="en-US" altLang="en-US" dirty="0" smtClean="0">
                <a:latin typeface="Times New Roman" charset="0"/>
                <a:ea typeface="MS PGothic" charset="-128"/>
              </a:rPr>
              <a:t>non-rebreathing </a:t>
            </a:r>
            <a:r>
              <a:rPr lang="en-US" altLang="en-US" dirty="0">
                <a:latin typeface="Times New Roman" charset="0"/>
                <a:ea typeface="MS PGothic" charset="-128"/>
              </a:rPr>
              <a:t>mask at 15 L/min</a:t>
            </a:r>
            <a:endParaRPr lang="en-IN" altLang="en-US" dirty="0">
              <a:latin typeface="Times New Roman" charset="0"/>
              <a:ea typeface="MS PGothic" charset="-128"/>
            </a:endParaRPr>
          </a:p>
          <a:p>
            <a:r>
              <a:rPr lang="en-US" altLang="en-US" dirty="0">
                <a:latin typeface="Times New Roman" charset="0"/>
                <a:ea typeface="MS PGothic" charset="-128"/>
              </a:rPr>
              <a:t>		b. Providing positive-pressure ventilations using a BVM; pocket mask; or flow-restricted, oxygen-powered device</a:t>
            </a:r>
            <a:endParaRPr lang="en-IN" altLang="en-US" dirty="0">
              <a:latin typeface="Times New Roman" charset="0"/>
              <a:ea typeface="MS PGothic" charset="-128"/>
            </a:endParaRPr>
          </a:p>
          <a:p>
            <a:r>
              <a:rPr lang="en-US" altLang="en-US" dirty="0">
                <a:latin typeface="Times New Roman" charset="0"/>
                <a:ea typeface="MS PGothic" charset="-128"/>
              </a:rPr>
              <a:t>		c. Using airway management techniques such as an oropharyngeal airway, nasopharyngeal airway, suctioning, airway positioning</a:t>
            </a:r>
            <a:endParaRPr lang="en-IN" altLang="en-US" dirty="0">
              <a:latin typeface="Times New Roman" charset="0"/>
              <a:ea typeface="MS PGothic" charset="-128"/>
            </a:endParaRPr>
          </a:p>
          <a:p>
            <a:r>
              <a:rPr lang="en-US" altLang="en-US" dirty="0">
                <a:latin typeface="Times New Roman" charset="0"/>
                <a:ea typeface="MS PGothic" charset="-128"/>
              </a:rPr>
              <a:t>		d. Providing noninvasive ventilator support with continuous positive airway pressure (CPAP)</a:t>
            </a:r>
            <a:endParaRPr lang="en-IN" altLang="en-US" dirty="0">
              <a:latin typeface="Times New Roman" charset="0"/>
              <a:ea typeface="MS PGothic" charset="-128"/>
            </a:endParaRPr>
          </a:p>
          <a:p>
            <a:r>
              <a:rPr lang="en-US" altLang="en-US" dirty="0">
                <a:latin typeface="Times New Roman" charset="0"/>
                <a:ea typeface="MS PGothic" charset="-128"/>
              </a:rPr>
              <a:t>		e. Positioning the patient in a high Fowler’s position or position of choice</a:t>
            </a:r>
            <a:endParaRPr lang="en-IN" altLang="en-US" dirty="0">
              <a:latin typeface="Times New Roman" charset="0"/>
              <a:ea typeface="MS PGothic" charset="-128"/>
            </a:endParaRPr>
          </a:p>
          <a:p>
            <a:r>
              <a:rPr lang="en-US" altLang="en-US" dirty="0">
                <a:latin typeface="Times New Roman" charset="0"/>
                <a:ea typeface="MS PGothic" charset="-128"/>
              </a:rPr>
              <a:t>		f. Assisting the patient with respiratory medications</a:t>
            </a:r>
            <a:endParaRPr lang="en-IN" altLang="en-US" dirty="0">
              <a:latin typeface="Times New Roman" charset="0"/>
              <a:ea typeface="MS PGothic" charset="-128"/>
            </a:endParaRPr>
          </a:p>
          <a:p>
            <a:r>
              <a:rPr lang="en-US" altLang="en-US" dirty="0">
                <a:latin typeface="Times New Roman" charset="0"/>
                <a:ea typeface="MS PGothic" charset="-128"/>
              </a:rPr>
              <a:t>	3. Communicate all relevant information to the staff at the receiving hospital.</a:t>
            </a:r>
            <a:endParaRPr lang="en-IN" altLang="en-US" dirty="0">
              <a:latin typeface="Times New Roman" charset="0"/>
              <a:ea typeface="MS PGothic" charset="-128"/>
            </a:endParaRP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288CAFD-8254-0A48-A426-DD0F3E91E258}" type="slidenum">
              <a:rPr lang="en-US" altLang="en-US" sz="1200"/>
              <a:pPr eaLnBrk="1" hangingPunct="1"/>
              <a:t>60</a:t>
            </a:fld>
            <a:endParaRPr lang="en-US" altLang="en-US" sz="1200"/>
          </a:p>
        </p:txBody>
      </p:sp>
    </p:spTree>
    <p:extLst>
      <p:ext uri="{BB962C8B-B14F-4D97-AF65-F5344CB8AC3E}">
        <p14:creationId xmlns:p14="http://schemas.microsoft.com/office/powerpoint/2010/main" val="118060505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ln/>
        </p:spPr>
      </p:sp>
      <p:sp>
        <p:nvSpPr>
          <p:cNvPr id="183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VII. Emergency Medical Care</a:t>
            </a:r>
            <a:endParaRPr lang="en-IN" altLang="en-US" dirty="0">
              <a:latin typeface="Times New Roman" charset="0"/>
              <a:ea typeface="MS PGothic" charset="-128"/>
            </a:endParaRPr>
          </a:p>
          <a:p>
            <a:r>
              <a:rPr lang="en-US" altLang="en-US" dirty="0">
                <a:latin typeface="Times New Roman" charset="0"/>
                <a:ea typeface="MS PGothic" charset="-128"/>
              </a:rPr>
              <a:t>A. Management of respiratory distress</a:t>
            </a:r>
            <a:endParaRPr lang="en-IN" altLang="en-US" dirty="0">
              <a:latin typeface="Times New Roman" charset="0"/>
              <a:ea typeface="MS PGothic" charset="-128"/>
            </a:endParaRPr>
          </a:p>
          <a:p>
            <a:r>
              <a:rPr lang="en-US" altLang="en-US" dirty="0">
                <a:latin typeface="Times New Roman" charset="0"/>
                <a:ea typeface="MS PGothic" charset="-128"/>
              </a:rPr>
              <a:t>	1. If a patient complains of difficulty breathing, you should administer supplemental oxygen immediately.</a:t>
            </a:r>
            <a:endParaRPr lang="en-IN" altLang="en-US" dirty="0">
              <a:latin typeface="Times New Roman" charset="0"/>
              <a:ea typeface="MS PGothic" charset="-128"/>
            </a:endParaRPr>
          </a:p>
          <a:p>
            <a:r>
              <a:rPr lang="en-US" altLang="en-US" dirty="0">
                <a:latin typeface="Times New Roman" charset="0"/>
                <a:ea typeface="MS PGothic" charset="-128"/>
              </a:rPr>
              <a:t>		a. Some patients may need CPAP or ventilator support with a BVM. </a:t>
            </a:r>
            <a:endParaRPr lang="en-IN" altLang="en-US" dirty="0">
              <a:latin typeface="Times New Roman" charset="0"/>
              <a:ea typeface="MS PGothic" charset="-128"/>
            </a:endParaRPr>
          </a:p>
          <a:p>
            <a:r>
              <a:rPr lang="en-US" altLang="en-US" dirty="0">
                <a:latin typeface="Times New Roman" charset="0"/>
                <a:ea typeface="MS PGothic" charset="-128"/>
              </a:rPr>
              <a:t>		b. Take great care in monitoring respirations.</a:t>
            </a:r>
            <a:endParaRPr lang="en-IN" altLang="en-US" dirty="0">
              <a:latin typeface="Times New Roman" charset="0"/>
              <a:ea typeface="MS PGothic" charset="-128"/>
            </a:endParaRPr>
          </a:p>
          <a:p>
            <a:r>
              <a:rPr lang="en-US" altLang="en-US" dirty="0">
                <a:latin typeface="Times New Roman" charset="0"/>
                <a:ea typeface="MS PGothic" charset="-128"/>
              </a:rPr>
              <a:t>		c. Reevaluate respirations and the patient’s response to oxygen at least every 5 minutes.</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smtClean="0">
                <a:latin typeface="Times New Roman" charset="0"/>
                <a:ea typeface="MS PGothic" charset="-128"/>
              </a:rPr>
              <a:t>d.</a:t>
            </a:r>
            <a:r>
              <a:rPr lang="en-US" altLang="en-US" baseline="0" dirty="0" smtClean="0">
                <a:latin typeface="Times New Roman" charset="0"/>
                <a:ea typeface="MS PGothic" charset="-128"/>
              </a:rPr>
              <a:t> Patients who have long-standing COPD retain higher carbon dioxide levels than normal. Start O2 administration using a nasal cannula at low-flow (2 L/min) adjusting to 3,4 L/min and so on until symptoms improve. Using a pulse Ox before treatment will show you the degree of oxygen deprivation and adjust therapy accordingly. </a:t>
            </a:r>
            <a:r>
              <a:rPr lang="en-US" altLang="en-US" dirty="0" smtClean="0">
                <a:latin typeface="Times New Roman" charset="0"/>
                <a:ea typeface="MS PGothic" charset="-128"/>
              </a:rPr>
              <a:t>Do not withhold oxygen in patients with COPD</a:t>
            </a:r>
            <a:r>
              <a:rPr lang="en-US" altLang="en-US" baseline="0" dirty="0" smtClean="0">
                <a:latin typeface="Times New Roman" charset="0"/>
                <a:ea typeface="MS PGothic" charset="-128"/>
              </a:rPr>
              <a:t> for fear of depressing or stopping their breathing.</a:t>
            </a:r>
            <a:r>
              <a:rPr lang="en-US" altLang="en-US" dirty="0">
                <a:latin typeface="Times New Roman" charset="0"/>
                <a:ea typeface="MS PGothic" charset="-128"/>
              </a:rPr>
              <a:t>	</a:t>
            </a:r>
            <a:endParaRPr lang="en-US" altLang="en-US" dirty="0" smtClean="0">
              <a:latin typeface="Times New Roman" charset="0"/>
              <a:ea typeface="MS PGothic" charset="-128"/>
            </a:endParaRPr>
          </a:p>
          <a:p>
            <a:r>
              <a:rPr lang="en-US" altLang="en-US" dirty="0" smtClean="0">
                <a:latin typeface="Times New Roman" charset="0"/>
                <a:ea typeface="MS PGothic" charset="-128"/>
              </a:rPr>
              <a:t>2</a:t>
            </a:r>
            <a:r>
              <a:rPr lang="en-US" altLang="en-US" dirty="0">
                <a:latin typeface="Times New Roman" charset="0"/>
                <a:ea typeface="MS PGothic" charset="-128"/>
              </a:rPr>
              <a:t>. The patient may have a metered-dose inhaler (MDI) or small-volume nebulizer</a:t>
            </a:r>
            <a:r>
              <a:rPr lang="en-US" altLang="en-US" dirty="0" smtClean="0">
                <a:latin typeface="Times New Roman" charset="0"/>
                <a:ea typeface="MS PGothic" charset="-128"/>
              </a:rPr>
              <a:t>. Some of the most common medications  used for shortness of breath are inhaled</a:t>
            </a:r>
            <a:r>
              <a:rPr lang="en-US" altLang="en-US" baseline="0" dirty="0" smtClean="0">
                <a:latin typeface="Times New Roman" charset="0"/>
                <a:ea typeface="MS PGothic" charset="-128"/>
              </a:rPr>
              <a:t> beta-agonists, which dilate the breathing passages. A metered dose inhaler (MDI), is a miniature spray canister used to direct such substances through the mouth and into the lungs. A small-volume nebulizer works when the patient correctly inhales the aerosolized medicine and the mist get deep into the patients lungs, working quickly. The small volume nebulizer requires assembly and an oxygen tank to administer treatment.</a:t>
            </a:r>
          </a:p>
          <a:p>
            <a:r>
              <a:rPr lang="en-US" altLang="en-US" dirty="0">
                <a:latin typeface="Times New Roman" charset="0"/>
                <a:ea typeface="MS PGothic" charset="-128"/>
              </a:rPr>
              <a:t>		a. Consult medical control </a:t>
            </a:r>
            <a:r>
              <a:rPr lang="en-US" altLang="en-US" dirty="0" smtClean="0">
                <a:latin typeface="Times New Roman" charset="0"/>
                <a:ea typeface="MS PGothic" charset="-128"/>
              </a:rPr>
              <a:t>or follow standing orders,</a:t>
            </a:r>
            <a:r>
              <a:rPr lang="en-US" altLang="en-US" baseline="0" dirty="0" smtClean="0">
                <a:latin typeface="Times New Roman" charset="0"/>
                <a:ea typeface="MS PGothic" charset="-128"/>
              </a:rPr>
              <a:t> </a:t>
            </a:r>
            <a:r>
              <a:rPr lang="en-US" altLang="en-US" dirty="0" smtClean="0">
                <a:latin typeface="Times New Roman" charset="0"/>
                <a:ea typeface="MS PGothic" charset="-128"/>
              </a:rPr>
              <a:t>and </a:t>
            </a:r>
            <a:r>
              <a:rPr lang="en-US" altLang="en-US" dirty="0">
                <a:latin typeface="Times New Roman" charset="0"/>
                <a:ea typeface="MS PGothic" charset="-128"/>
              </a:rPr>
              <a:t>make sure the medication is indicated</a:t>
            </a:r>
            <a:r>
              <a:rPr lang="en-US" altLang="en-US" dirty="0" smtClean="0">
                <a:latin typeface="Times New Roman" charset="0"/>
                <a:ea typeface="MS PGothic" charset="-128"/>
              </a:rPr>
              <a:t>. Gather</a:t>
            </a:r>
            <a:r>
              <a:rPr lang="en-US" altLang="en-US" baseline="0" dirty="0" smtClean="0">
                <a:latin typeface="Times New Roman" charset="0"/>
                <a:ea typeface="MS PGothic" charset="-128"/>
              </a:rPr>
              <a:t> information on the 6 rights before reporting to medical control or assisting with medication. </a:t>
            </a:r>
          </a:p>
          <a:p>
            <a:r>
              <a:rPr lang="en-US" altLang="en-US" baseline="0" dirty="0" smtClean="0">
                <a:latin typeface="Times New Roman" charset="0"/>
                <a:ea typeface="MS PGothic" charset="-128"/>
              </a:rPr>
              <a:t>                                       </a:t>
            </a:r>
            <a:r>
              <a:rPr lang="en-US" altLang="en-US" baseline="0" dirty="0" err="1" smtClean="0">
                <a:latin typeface="Times New Roman" charset="0"/>
                <a:ea typeface="MS PGothic" charset="-128"/>
              </a:rPr>
              <a:t>i</a:t>
            </a:r>
            <a:r>
              <a:rPr lang="en-US" altLang="en-US" baseline="0" dirty="0" smtClean="0">
                <a:latin typeface="Times New Roman" charset="0"/>
                <a:ea typeface="MS PGothic" charset="-128"/>
              </a:rPr>
              <a:t>. Right patient- when did they last use it? </a:t>
            </a:r>
          </a:p>
          <a:p>
            <a:r>
              <a:rPr lang="en-US" altLang="en-US" baseline="0" dirty="0" smtClean="0">
                <a:latin typeface="Times New Roman" charset="0"/>
                <a:ea typeface="MS PGothic" charset="-128"/>
              </a:rPr>
              <a:t>                                       ii. Right medication- Is this the medication used for this complication?</a:t>
            </a:r>
          </a:p>
          <a:p>
            <a:r>
              <a:rPr lang="en-US" altLang="en-US" baseline="0" dirty="0" smtClean="0">
                <a:latin typeface="Times New Roman" charset="0"/>
                <a:ea typeface="MS PGothic" charset="-128"/>
              </a:rPr>
              <a:t>                                       iii. Right date- Is it expired?</a:t>
            </a:r>
          </a:p>
          <a:p>
            <a:r>
              <a:rPr lang="en-US" altLang="en-US" baseline="0" dirty="0" smtClean="0">
                <a:latin typeface="Times New Roman" charset="0"/>
                <a:ea typeface="MS PGothic" charset="-128"/>
              </a:rPr>
              <a:t>                                       iv. Right dose- How many doses have they had up to now? How many do they usually take? Administer repeated doses if the maximum has not been met and they are still experiencing shortness of breath.</a:t>
            </a:r>
          </a:p>
          <a:p>
            <a:r>
              <a:rPr lang="en-US" altLang="en-US" baseline="0" dirty="0" smtClean="0">
                <a:latin typeface="Times New Roman" charset="0"/>
                <a:ea typeface="MS PGothic" charset="-128"/>
              </a:rPr>
              <a:t>                                       v. Right route- Inhaled</a:t>
            </a:r>
          </a:p>
          <a:p>
            <a:r>
              <a:rPr lang="en-US" altLang="en-US" baseline="0" dirty="0" smtClean="0">
                <a:latin typeface="Times New Roman" charset="0"/>
                <a:ea typeface="MS PGothic" charset="-128"/>
              </a:rPr>
              <a:t>                                       vi. Right documentation- Get baseline vitals so you can monitor/adjust treatment accordingly</a:t>
            </a:r>
            <a:endParaRPr lang="en-US" altLang="en-US" dirty="0" smtClean="0">
              <a:latin typeface="Times New Roman" charset="0"/>
              <a:ea typeface="MS PGothic" charset="-128"/>
            </a:endParaRPr>
          </a:p>
          <a:p>
            <a:endParaRPr lang="en-US" altLang="en-US" sz="1400" b="1" i="1" dirty="0" smtClean="0">
              <a:latin typeface="Times New Roman" charset="0"/>
              <a:ea typeface="MS PGothic" charset="-128"/>
            </a:endParaRPr>
          </a:p>
          <a:p>
            <a:r>
              <a:rPr lang="en-US" altLang="en-US" sz="1400" b="1" i="1" dirty="0" smtClean="0">
                <a:latin typeface="Times New Roman" charset="0"/>
                <a:ea typeface="MS PGothic" charset="-128"/>
              </a:rPr>
              <a:t>Be professional. Show concern and speak with confidence to a patient who is probably very frightened.</a:t>
            </a:r>
          </a:p>
          <a:p>
            <a:endParaRPr lang="en-IN" altLang="en-US" dirty="0">
              <a:latin typeface="Times New Roman" charset="0"/>
              <a:ea typeface="MS PGothic" charset="-128"/>
            </a:endParaRPr>
          </a:p>
        </p:txBody>
      </p:sp>
      <p:sp>
        <p:nvSpPr>
          <p:cNvPr id="183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8A1DED3-7B18-0B4F-902D-ACF5A7831484}" type="slidenum">
              <a:rPr lang="en-US" altLang="en-US" sz="1200"/>
              <a:pPr eaLnBrk="1" hangingPunct="1"/>
              <a:t>61</a:t>
            </a:fld>
            <a:endParaRPr lang="en-US" altLang="en-US" sz="1200"/>
          </a:p>
        </p:txBody>
      </p:sp>
    </p:spTree>
    <p:extLst>
      <p:ext uri="{BB962C8B-B14F-4D97-AF65-F5344CB8AC3E}">
        <p14:creationId xmlns:p14="http://schemas.microsoft.com/office/powerpoint/2010/main" val="18277447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a:ln/>
        </p:spPr>
      </p:sp>
      <p:sp>
        <p:nvSpPr>
          <p:cNvPr id="184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b. Ensure that there are no contraindications to the patient’s condition:</a:t>
            </a:r>
            <a:endParaRPr lang="en-IN" altLang="en-US" dirty="0">
              <a:latin typeface="Times New Roman" charset="0"/>
              <a:ea typeface="MS PGothic" charset="-128"/>
            </a:endParaRPr>
          </a:p>
          <a:p>
            <a:r>
              <a:rPr lang="en-US" altLang="en-US" dirty="0">
                <a:latin typeface="Times New Roman" charset="0"/>
                <a:ea typeface="MS PGothic" charset="-128"/>
              </a:rPr>
              <a:t>	</a:t>
            </a:r>
            <a:r>
              <a:rPr lang="en-US" altLang="en-US" dirty="0" err="1">
                <a:latin typeface="Times New Roman" charset="0"/>
                <a:ea typeface="MS PGothic" charset="-128"/>
              </a:rPr>
              <a:t>i</a:t>
            </a:r>
            <a:r>
              <a:rPr lang="en-US" altLang="en-US" dirty="0">
                <a:latin typeface="Times New Roman" charset="0"/>
                <a:ea typeface="MS PGothic" charset="-128"/>
              </a:rPr>
              <a:t>. The patient is unable to help coordinate inhalation.</a:t>
            </a:r>
            <a:endParaRPr lang="en-IN" altLang="en-US" dirty="0">
              <a:latin typeface="Times New Roman" charset="0"/>
              <a:ea typeface="MS PGothic" charset="-128"/>
            </a:endParaRPr>
          </a:p>
          <a:p>
            <a:r>
              <a:rPr lang="en-US" altLang="en-US" dirty="0">
                <a:latin typeface="Times New Roman" charset="0"/>
                <a:ea typeface="MS PGothic" charset="-128"/>
              </a:rPr>
              <a:t>	ii. The MDI or small-volume nebulizer is not prescribed to this patient.</a:t>
            </a:r>
            <a:endParaRPr lang="en-IN" altLang="en-US" dirty="0">
              <a:latin typeface="Times New Roman" charset="0"/>
              <a:ea typeface="MS PGothic" charset="-128"/>
            </a:endParaRPr>
          </a:p>
          <a:p>
            <a:r>
              <a:rPr lang="en-US" altLang="en-US" dirty="0">
                <a:latin typeface="Times New Roman" charset="0"/>
                <a:ea typeface="MS PGothic" charset="-128"/>
              </a:rPr>
              <a:t>	iii. You did not obtain permission from medical control.</a:t>
            </a:r>
            <a:endParaRPr lang="en-IN" altLang="en-US" dirty="0">
              <a:latin typeface="Times New Roman" charset="0"/>
              <a:ea typeface="MS PGothic" charset="-128"/>
            </a:endParaRPr>
          </a:p>
          <a:p>
            <a:r>
              <a:rPr lang="en-US" altLang="en-US" dirty="0">
                <a:latin typeface="Times New Roman" charset="0"/>
                <a:ea typeface="MS PGothic" charset="-128"/>
              </a:rPr>
              <a:t>	iv. The medication is not permissible by local protocol.</a:t>
            </a:r>
            <a:endParaRPr lang="en-IN" altLang="en-US" dirty="0">
              <a:latin typeface="Times New Roman" charset="0"/>
              <a:ea typeface="MS PGothic" charset="-128"/>
            </a:endParaRPr>
          </a:p>
          <a:p>
            <a:r>
              <a:rPr lang="en-US" altLang="en-US" dirty="0">
                <a:latin typeface="Times New Roman" charset="0"/>
                <a:ea typeface="MS PGothic" charset="-128"/>
              </a:rPr>
              <a:t>	v. The patient has already met the maximum prescribed dose.</a:t>
            </a:r>
            <a:endParaRPr lang="en-IN" altLang="en-US" dirty="0">
              <a:latin typeface="Times New Roman" charset="0"/>
              <a:ea typeface="MS PGothic" charset="-128"/>
            </a:endParaRPr>
          </a:p>
          <a:p>
            <a:r>
              <a:rPr lang="en-US" altLang="en-US" dirty="0">
                <a:latin typeface="Times New Roman" charset="0"/>
                <a:ea typeface="MS PGothic" charset="-128"/>
              </a:rPr>
              <a:t>	vi. The medication is expired.</a:t>
            </a:r>
            <a:endParaRPr lang="en-IN" altLang="en-US" dirty="0">
              <a:latin typeface="Times New Roman" charset="0"/>
              <a:ea typeface="MS PGothic" charset="-128"/>
            </a:endParaRPr>
          </a:p>
          <a:p>
            <a:r>
              <a:rPr lang="en-US" altLang="en-US" dirty="0">
                <a:latin typeface="Times New Roman" charset="0"/>
                <a:ea typeface="MS PGothic" charset="-128"/>
              </a:rPr>
              <a:t>	vii. There are other contraindications specific to the medication.</a:t>
            </a:r>
            <a:endParaRPr lang="en-IN" altLang="en-US" dirty="0">
              <a:latin typeface="Times New Roman" charset="0"/>
              <a:ea typeface="MS PGothic" charset="-128"/>
            </a:endParaRPr>
          </a:p>
        </p:txBody>
      </p:sp>
      <p:sp>
        <p:nvSpPr>
          <p:cNvPr id="184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B216BF7-6948-784D-A211-A98521D36FF7}" type="slidenum">
              <a:rPr lang="en-US" altLang="en-US" sz="1200"/>
              <a:pPr eaLnBrk="1" hangingPunct="1"/>
              <a:t>62</a:t>
            </a:fld>
            <a:endParaRPr lang="en-US" altLang="en-US" sz="1200"/>
          </a:p>
        </p:txBody>
      </p:sp>
    </p:spTree>
    <p:extLst>
      <p:ext uri="{BB962C8B-B14F-4D97-AF65-F5344CB8AC3E}">
        <p14:creationId xmlns:p14="http://schemas.microsoft.com/office/powerpoint/2010/main" val="12999601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latin typeface="Times New Roman"/>
              <a:ea typeface="Times New Roman"/>
            </a:endParaRPr>
          </a:p>
          <a:p>
            <a:pPr>
              <a:defRPr/>
            </a:pPr>
            <a:r>
              <a:rPr lang="en-US" dirty="0" smtClean="0"/>
              <a:t>c. Most respiratory inhalation medications are used relax the muscles that surround the air passages in the lungs, leading to dilation of the airways. </a:t>
            </a:r>
            <a:endParaRPr lang="en-IN" dirty="0" smtClean="0"/>
          </a:p>
          <a:p>
            <a:pPr>
              <a:defRPr/>
            </a:pPr>
            <a:r>
              <a:rPr lang="en-US" dirty="0" smtClean="0"/>
              <a:t>d. Common side effects of inhalers:</a:t>
            </a:r>
            <a:endParaRPr lang="en-IN" dirty="0" smtClean="0"/>
          </a:p>
          <a:p>
            <a:pPr>
              <a:defRPr/>
            </a:pPr>
            <a:r>
              <a:rPr lang="en-US" dirty="0" smtClean="0"/>
              <a:t>	i. Increased pulse rate</a:t>
            </a:r>
            <a:endParaRPr lang="en-IN" dirty="0" smtClean="0"/>
          </a:p>
          <a:p>
            <a:pPr>
              <a:defRPr/>
            </a:pPr>
            <a:r>
              <a:rPr lang="en-US" dirty="0" smtClean="0"/>
              <a:t>	ii. Nervousness</a:t>
            </a:r>
            <a:endParaRPr lang="en-IN" dirty="0" smtClean="0"/>
          </a:p>
          <a:p>
            <a:pPr>
              <a:defRPr/>
            </a:pPr>
            <a:r>
              <a:rPr lang="en-US" dirty="0" smtClean="0"/>
              <a:t>	iii. Muscle </a:t>
            </a:r>
            <a:r>
              <a:rPr lang="en-US" dirty="0" smtClean="0"/>
              <a:t>tremors</a:t>
            </a:r>
          </a:p>
          <a:p>
            <a:pPr>
              <a:defRPr/>
            </a:pPr>
            <a:r>
              <a:rPr lang="en-US" dirty="0" smtClean="0"/>
              <a:t>                   iv. Often a patient will begin coughing AFTER treatment as the airways open up and secretions start to loosen and clear.</a:t>
            </a:r>
            <a:endParaRPr lang="en-IN" dirty="0" smtClean="0"/>
          </a:p>
          <a:p>
            <a:pPr>
              <a:defRPr/>
            </a:pPr>
            <a:r>
              <a:rPr lang="en-US" dirty="0" smtClean="0"/>
              <a:t>e. Medication from an inhaler is delivered through the respiratory tract to the lung.</a:t>
            </a:r>
            <a:endParaRPr lang="en-IN" dirty="0" smtClean="0"/>
          </a:p>
          <a:p>
            <a:pPr>
              <a:defRPr/>
            </a:pPr>
            <a:r>
              <a:rPr lang="en-US" dirty="0" smtClean="0"/>
              <a:t>f. Follow the steps in Skill Drill 15-1 to help a patient self-administer medication from an MDI.</a:t>
            </a:r>
            <a:endParaRPr lang="en-IN" dirty="0" smtClean="0"/>
          </a:p>
          <a:p>
            <a:pPr>
              <a:defRPr/>
            </a:pPr>
            <a:r>
              <a:rPr lang="en-US" dirty="0" smtClean="0"/>
              <a:t>g. Follow the steps in Skill Drill 15-2 to help a patient self-administer medication from a small-volume nebulizer. </a:t>
            </a:r>
            <a:endParaRPr lang="en-IN" dirty="0"/>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E0BEACA-BB85-5C4D-8F04-B0321FF0DA8C}" type="slidenum">
              <a:rPr lang="en-US" altLang="en-US" sz="1200"/>
              <a:pPr eaLnBrk="1" hangingPunct="1"/>
              <a:t>63</a:t>
            </a:fld>
            <a:endParaRPr lang="en-US" altLang="en-US" sz="1200"/>
          </a:p>
        </p:txBody>
      </p:sp>
    </p:spTree>
    <p:extLst>
      <p:ext uri="{BB962C8B-B14F-4D97-AF65-F5344CB8AC3E}">
        <p14:creationId xmlns:p14="http://schemas.microsoft.com/office/powerpoint/2010/main" val="20795371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VIII. Treatment of Specific Conditions</a:t>
            </a:r>
            <a:endParaRPr lang="en-IN" dirty="0" smtClean="0"/>
          </a:p>
          <a:p>
            <a:pPr>
              <a:defRPr/>
            </a:pPr>
            <a:r>
              <a:rPr lang="en-US" dirty="0" smtClean="0"/>
              <a:t>A. Upper or lower airway infection</a:t>
            </a:r>
            <a:endParaRPr lang="en-IN" dirty="0" smtClean="0"/>
          </a:p>
          <a:p>
            <a:pPr>
              <a:defRPr/>
            </a:pPr>
            <a:r>
              <a:rPr lang="en-US" dirty="0" smtClean="0"/>
              <a:t>	1. Administer humidified oxygen (if available).</a:t>
            </a:r>
            <a:endParaRPr lang="en-IN" dirty="0" smtClean="0"/>
          </a:p>
          <a:p>
            <a:pPr>
              <a:defRPr/>
            </a:pPr>
            <a:r>
              <a:rPr lang="en-US" dirty="0" smtClean="0"/>
              <a:t>	2. Do not attempt to suction the airway or place an oropharyngeal airway in a patient with suspected epiglottitis. </a:t>
            </a:r>
            <a:r>
              <a:rPr lang="en-US" dirty="0" smtClean="0"/>
              <a:t>This may</a:t>
            </a:r>
            <a:r>
              <a:rPr lang="en-US" baseline="0" dirty="0" smtClean="0"/>
              <a:t> cause complete airway obstruction.</a:t>
            </a:r>
            <a:endParaRPr lang="en-IN" dirty="0" smtClean="0"/>
          </a:p>
          <a:p>
            <a:pPr>
              <a:defRPr/>
            </a:pPr>
            <a:r>
              <a:rPr lang="en-US" dirty="0" smtClean="0"/>
              <a:t>	3. Position comfortably</a:t>
            </a:r>
            <a:r>
              <a:rPr lang="en-US" dirty="0" smtClean="0"/>
              <a:t>. For most it will be sitting in an upright position leaning forward.</a:t>
            </a:r>
            <a:endParaRPr lang="en-IN" dirty="0" smtClean="0"/>
          </a:p>
          <a:p>
            <a:pPr>
              <a:defRPr/>
            </a:pPr>
            <a:r>
              <a:rPr lang="en-US" dirty="0" smtClean="0"/>
              <a:t>	4. Transport promptly.</a:t>
            </a:r>
            <a:endParaRPr lang="en-IN" dirty="0"/>
          </a:p>
        </p:txBody>
      </p:sp>
      <p:sp>
        <p:nvSpPr>
          <p:cNvPr id="186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2860AC2-D529-A54E-94B2-98BE1BAC756A}" type="slidenum">
              <a:rPr lang="en-US" altLang="en-US" sz="1200"/>
              <a:pPr eaLnBrk="1" hangingPunct="1"/>
              <a:t>64</a:t>
            </a:fld>
            <a:endParaRPr lang="en-US" altLang="en-US" sz="1200"/>
          </a:p>
        </p:txBody>
      </p:sp>
    </p:spTree>
    <p:extLst>
      <p:ext uri="{BB962C8B-B14F-4D97-AF65-F5344CB8AC3E}">
        <p14:creationId xmlns:p14="http://schemas.microsoft.com/office/powerpoint/2010/main" val="48370158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B. </a:t>
            </a:r>
            <a:r>
              <a:rPr lang="en-US" dirty="0" smtClean="0"/>
              <a:t>Dyspnea caused by acute </a:t>
            </a:r>
            <a:r>
              <a:rPr lang="en-US" dirty="0" smtClean="0"/>
              <a:t>pulmonary </a:t>
            </a:r>
            <a:r>
              <a:rPr lang="en-US" dirty="0" smtClean="0"/>
              <a:t>edema may be associated with cardiac disease or direct lung damage.</a:t>
            </a:r>
            <a:endParaRPr lang="en-IN" dirty="0" smtClean="0"/>
          </a:p>
          <a:p>
            <a:pPr>
              <a:defRPr/>
            </a:pPr>
            <a:r>
              <a:rPr lang="en-US" dirty="0" smtClean="0"/>
              <a:t>	1. Provide 100% oxygen.</a:t>
            </a:r>
            <a:endParaRPr lang="en-IN" dirty="0" smtClean="0"/>
          </a:p>
          <a:p>
            <a:pPr>
              <a:defRPr/>
            </a:pPr>
            <a:r>
              <a:rPr lang="en-US" dirty="0" smtClean="0"/>
              <a:t>	2. Suction, if necessary</a:t>
            </a:r>
            <a:endParaRPr lang="en-IN" dirty="0" smtClean="0"/>
          </a:p>
          <a:p>
            <a:pPr>
              <a:defRPr/>
            </a:pPr>
            <a:r>
              <a:rPr lang="en-US" dirty="0" smtClean="0"/>
              <a:t>	3. Position comfortably</a:t>
            </a:r>
            <a:r>
              <a:rPr lang="en-US" dirty="0" smtClean="0"/>
              <a:t>. The best position is the position that</a:t>
            </a:r>
            <a:r>
              <a:rPr lang="en-US" baseline="0" dirty="0" smtClean="0"/>
              <a:t> </a:t>
            </a:r>
            <a:r>
              <a:rPr lang="en-US" dirty="0" smtClean="0"/>
              <a:t>is easiest to breathe,</a:t>
            </a:r>
            <a:r>
              <a:rPr lang="en-US" baseline="0" dirty="0" smtClean="0"/>
              <a:t> usually sitting up.</a:t>
            </a:r>
            <a:endParaRPr lang="en-IN" dirty="0" smtClean="0"/>
          </a:p>
          <a:p>
            <a:pPr>
              <a:defRPr/>
            </a:pPr>
            <a:r>
              <a:rPr lang="en-US" dirty="0" smtClean="0"/>
              <a:t>	4. An unconscious patient may require full ventilatory support, including placement of an airway adjunct.</a:t>
            </a:r>
            <a:endParaRPr lang="en-IN" dirty="0" smtClean="0"/>
          </a:p>
          <a:p>
            <a:pPr>
              <a:defRPr/>
            </a:pPr>
            <a:r>
              <a:rPr lang="en-US" dirty="0" smtClean="0"/>
              <a:t>	5. Provide continuous positive airway pressure (CPAP) if indicated and allowed by protocol</a:t>
            </a:r>
            <a:r>
              <a:rPr lang="en-US" dirty="0" smtClean="0"/>
              <a:t>. CPAP is a non invasive means of providing </a:t>
            </a:r>
            <a:r>
              <a:rPr lang="en-US" dirty="0" err="1" smtClean="0"/>
              <a:t>ventilatory</a:t>
            </a:r>
            <a:r>
              <a:rPr lang="en-US" dirty="0" smtClean="0"/>
              <a:t> support for patients experiencing respiratory distress. CPAP increases pressure in the lungs, opens collapsed alveoli</a:t>
            </a:r>
            <a:r>
              <a:rPr lang="en-US" baseline="0" dirty="0" smtClean="0"/>
              <a:t>, pushing more oxygen across the alveolar membrane forcing interstitial fluid back into the pulmonary circulation. CPAP can be used for patients who have moderate to severe respiratory distress from underlying diseases, such as pulmonary edema and chronic obstructive pulmonary disease (COPD)</a:t>
            </a:r>
          </a:p>
          <a:p>
            <a:pPr>
              <a:defRPr/>
            </a:pPr>
            <a:r>
              <a:rPr lang="en-US" baseline="0" dirty="0" smtClean="0"/>
              <a:t>                    a. Indications for CPAP: able to follow commands, have tachypnea or </a:t>
            </a:r>
            <a:r>
              <a:rPr lang="en-US" baseline="0" dirty="0" err="1" smtClean="0"/>
              <a:t>pulseox</a:t>
            </a:r>
            <a:r>
              <a:rPr lang="en-US" baseline="0" dirty="0" smtClean="0"/>
              <a:t> reading less than 90%. Protocols.</a:t>
            </a:r>
          </a:p>
          <a:p>
            <a:pPr>
              <a:defRPr/>
            </a:pPr>
            <a:r>
              <a:rPr lang="en-US" baseline="0" dirty="0" smtClean="0"/>
              <a:t>                    b. Contraindications for CPAP: low blood pressure, signs/symptoms of pneumothorax, chest trauma, tracheostomy, decreased LOC, active gastrointestinal bleeding, inability to follow commands.</a:t>
            </a:r>
            <a:endParaRPr lang="en-IN" dirty="0" smtClean="0"/>
          </a:p>
          <a:p>
            <a:pPr>
              <a:defRPr/>
            </a:pPr>
            <a:r>
              <a:rPr lang="en-US" dirty="0" smtClean="0"/>
              <a:t>	6. Transport promptly.</a:t>
            </a:r>
            <a:endParaRPr lang="en-IN" dirty="0"/>
          </a:p>
        </p:txBody>
      </p:sp>
      <p:sp>
        <p:nvSpPr>
          <p:cNvPr id="187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D47B12C-C1BB-B64E-9108-BCC7ABF14576}" type="slidenum">
              <a:rPr lang="en-US" altLang="en-US" sz="1200"/>
              <a:pPr eaLnBrk="1" hangingPunct="1"/>
              <a:t>65</a:t>
            </a:fld>
            <a:endParaRPr lang="en-US" altLang="en-US" sz="1200"/>
          </a:p>
        </p:txBody>
      </p:sp>
    </p:spTree>
    <p:extLst>
      <p:ext uri="{BB962C8B-B14F-4D97-AF65-F5344CB8AC3E}">
        <p14:creationId xmlns:p14="http://schemas.microsoft.com/office/powerpoint/2010/main" val="134688477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C. </a:t>
            </a:r>
            <a:r>
              <a:rPr lang="en-US" dirty="0" smtClean="0"/>
              <a:t>COPD</a:t>
            </a:r>
            <a:r>
              <a:rPr lang="en-US" baseline="0" dirty="0" smtClean="0"/>
              <a:t> patients may have an altered level of consciousness or unresponsive form hypoxia or carbon dioxide retention.</a:t>
            </a:r>
            <a:endParaRPr lang="en-IN" dirty="0" smtClean="0"/>
          </a:p>
          <a:p>
            <a:pPr>
              <a:defRPr/>
            </a:pPr>
            <a:r>
              <a:rPr lang="en-US" dirty="0" smtClean="0"/>
              <a:t>	1. Assist with prescribed inhaler.</a:t>
            </a:r>
            <a:endParaRPr lang="en-IN" dirty="0" smtClean="0"/>
          </a:p>
          <a:p>
            <a:pPr>
              <a:defRPr/>
            </a:pPr>
            <a:r>
              <a:rPr lang="en-US" dirty="0" smtClean="0"/>
              <a:t>		a. </a:t>
            </a:r>
            <a:r>
              <a:rPr lang="en-US" dirty="0" smtClean="0"/>
              <a:t>Sometimes</a:t>
            </a:r>
            <a:r>
              <a:rPr lang="en-US" baseline="0" dirty="0" smtClean="0"/>
              <a:t>, patients with COPD will overuse their inhaler. W</a:t>
            </a:r>
            <a:r>
              <a:rPr lang="en-US" dirty="0" smtClean="0"/>
              <a:t>atch </a:t>
            </a:r>
            <a:r>
              <a:rPr lang="en-US" dirty="0" smtClean="0"/>
              <a:t>for side effects due to overuse.</a:t>
            </a:r>
            <a:endParaRPr lang="en-IN" dirty="0" smtClean="0"/>
          </a:p>
          <a:p>
            <a:pPr>
              <a:defRPr/>
            </a:pPr>
            <a:r>
              <a:rPr lang="en-US" dirty="0" smtClean="0"/>
              <a:t>	2. Position comfortably.</a:t>
            </a:r>
            <a:endParaRPr lang="en-IN" dirty="0" smtClean="0"/>
          </a:p>
          <a:p>
            <a:pPr>
              <a:defRPr/>
            </a:pPr>
            <a:r>
              <a:rPr lang="en-US" dirty="0" smtClean="0"/>
              <a:t>	3. Transport promptly.</a:t>
            </a:r>
            <a:endParaRPr lang="en-IN" dirty="0"/>
          </a:p>
        </p:txBody>
      </p:sp>
      <p:sp>
        <p:nvSpPr>
          <p:cNvPr id="188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7F7339B-DEFF-A84C-9946-4FB768CFCEC6}" type="slidenum">
              <a:rPr lang="en-US" altLang="en-US" sz="1200"/>
              <a:pPr eaLnBrk="1" hangingPunct="1"/>
              <a:t>66</a:t>
            </a:fld>
            <a:endParaRPr lang="en-US" altLang="en-US" sz="1200"/>
          </a:p>
        </p:txBody>
      </p:sp>
    </p:spTree>
    <p:extLst>
      <p:ext uri="{BB962C8B-B14F-4D97-AF65-F5344CB8AC3E}">
        <p14:creationId xmlns:p14="http://schemas.microsoft.com/office/powerpoint/2010/main" val="46735762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D. Asthma, hay fever, and anaphylaxis</a:t>
            </a:r>
            <a:endParaRPr lang="en-IN" dirty="0" smtClean="0"/>
          </a:p>
          <a:p>
            <a:pPr>
              <a:defRPr/>
            </a:pPr>
            <a:r>
              <a:rPr lang="en-US" dirty="0" smtClean="0"/>
              <a:t>	1. Asthma</a:t>
            </a:r>
            <a:endParaRPr lang="en-IN" dirty="0" smtClean="0"/>
          </a:p>
          <a:p>
            <a:pPr>
              <a:defRPr/>
            </a:pPr>
            <a:r>
              <a:rPr lang="en-US" dirty="0" smtClean="0"/>
              <a:t>		a. Determine if asthma is really the problem</a:t>
            </a:r>
            <a:r>
              <a:rPr lang="en-US" dirty="0" smtClean="0"/>
              <a:t>. Ask the patient if they have asthma.</a:t>
            </a:r>
            <a:endParaRPr lang="en-IN" dirty="0" smtClean="0"/>
          </a:p>
          <a:p>
            <a:pPr>
              <a:defRPr/>
            </a:pPr>
            <a:r>
              <a:rPr lang="en-US" dirty="0" smtClean="0"/>
              <a:t>		b. Be prepared to suction. </a:t>
            </a:r>
            <a:r>
              <a:rPr lang="en-US" dirty="0" smtClean="0"/>
              <a:t>Do not withhold oxygen for more than 15 seconds for and adult, 10 for child,</a:t>
            </a:r>
            <a:r>
              <a:rPr lang="en-US" baseline="0" dirty="0" smtClean="0"/>
              <a:t> 5 for infant.</a:t>
            </a:r>
            <a:endParaRPr lang="en-IN" dirty="0" smtClean="0"/>
          </a:p>
          <a:p>
            <a:pPr>
              <a:defRPr/>
            </a:pPr>
            <a:r>
              <a:rPr lang="en-US" dirty="0" smtClean="0"/>
              <a:t>		c. Assist the asthma patient with prescribed inhaler.</a:t>
            </a:r>
            <a:endParaRPr lang="en-IN" dirty="0" smtClean="0"/>
          </a:p>
          <a:p>
            <a:pPr>
              <a:defRPr/>
            </a:pPr>
            <a:r>
              <a:rPr lang="en-US" dirty="0" smtClean="0"/>
              <a:t>		d. Provide aggressive airway management, oxygen, prompt transport</a:t>
            </a:r>
            <a:r>
              <a:rPr lang="en-US" dirty="0" smtClean="0"/>
              <a:t>. If you must assist ventilations in a patient who is having an asthma attack, use  SLOW,</a:t>
            </a:r>
            <a:r>
              <a:rPr lang="en-US" baseline="0" dirty="0" smtClean="0"/>
              <a:t> GENTLE breaths. Remember, the problem in asthma is getting air OUT of the lungs, not into them. Resist the temptation to squeeze the bag hard and fast.</a:t>
            </a:r>
            <a:endParaRPr lang="en-IN" dirty="0" smtClean="0"/>
          </a:p>
          <a:p>
            <a:pPr>
              <a:defRPr/>
            </a:pPr>
            <a:r>
              <a:rPr lang="en-US" dirty="0" smtClean="0"/>
              <a:t>		e. A prolonged asthma attack that is unrelieved may progress into a condition known as status asthmaticus. This is a true emergency. Give oxygen and promptly transport</a:t>
            </a:r>
            <a:r>
              <a:rPr lang="en-US" dirty="0" smtClean="0"/>
              <a:t>. </a:t>
            </a:r>
          </a:p>
          <a:p>
            <a:pPr>
              <a:defRPr/>
            </a:pPr>
            <a:r>
              <a:rPr lang="en-US" dirty="0" smtClean="0"/>
              <a:t>                                       The</a:t>
            </a:r>
            <a:r>
              <a:rPr lang="en-US" baseline="0" dirty="0" smtClean="0"/>
              <a:t> effort to breathe during an asthma attack can be very tiring. An exhausted patient may have stopped feeling anxious or even struggle to breathe. This patient is not recovering; he’s is at a very critical stage and is likely to stop breathing. </a:t>
            </a:r>
            <a:endParaRPr lang="en-IN" dirty="0"/>
          </a:p>
        </p:txBody>
      </p:sp>
      <p:sp>
        <p:nvSpPr>
          <p:cNvPr id="189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02DE6EF-9E11-EC4D-BC65-443CF8FD7871}" type="slidenum">
              <a:rPr lang="en-US" altLang="en-US" sz="1200"/>
              <a:pPr eaLnBrk="1" hangingPunct="1"/>
              <a:t>67</a:t>
            </a:fld>
            <a:endParaRPr lang="en-US" altLang="en-US" sz="1200"/>
          </a:p>
        </p:txBody>
      </p:sp>
    </p:spTree>
    <p:extLst>
      <p:ext uri="{BB962C8B-B14F-4D97-AF65-F5344CB8AC3E}">
        <p14:creationId xmlns:p14="http://schemas.microsoft.com/office/powerpoint/2010/main" val="153192310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2. Hay fever</a:t>
            </a:r>
            <a:endParaRPr lang="en-IN" dirty="0" smtClean="0"/>
          </a:p>
          <a:p>
            <a:pPr>
              <a:defRPr/>
            </a:pPr>
            <a:r>
              <a:rPr lang="en-US" dirty="0" smtClean="0"/>
              <a:t>	a. Hay fever is unlikely to need emergency treatment.</a:t>
            </a:r>
            <a:endParaRPr lang="en-IN" dirty="0" smtClean="0"/>
          </a:p>
          <a:p>
            <a:pPr>
              <a:defRPr/>
            </a:pPr>
            <a:r>
              <a:rPr lang="en-US" dirty="0" smtClean="0"/>
              <a:t>	b. Manage the airway and give oxygen according to the level of distress.</a:t>
            </a:r>
            <a:endParaRPr lang="en-IN" dirty="0" smtClean="0"/>
          </a:p>
          <a:p>
            <a:pPr>
              <a:defRPr/>
            </a:pPr>
            <a:r>
              <a:rPr lang="en-US" dirty="0" smtClean="0"/>
              <a:t>3. </a:t>
            </a:r>
            <a:r>
              <a:rPr lang="en-US" dirty="0" smtClean="0"/>
              <a:t>Anaphylaxis is a life-threatening emergency.</a:t>
            </a:r>
            <a:endParaRPr lang="en-IN" dirty="0" smtClean="0"/>
          </a:p>
          <a:p>
            <a:pPr>
              <a:defRPr/>
            </a:pPr>
            <a:r>
              <a:rPr lang="en-US" dirty="0" smtClean="0"/>
              <a:t>	a. Remove the offending agent</a:t>
            </a:r>
            <a:r>
              <a:rPr lang="en-US" dirty="0" smtClean="0"/>
              <a:t>. If it is a bee sting, remove the stinger by</a:t>
            </a:r>
            <a:r>
              <a:rPr lang="en-US" baseline="0" dirty="0" smtClean="0"/>
              <a:t> scraping it off with a stiff object. Do not squeeze or pinch the stinger, injecting more venom into the patient.</a:t>
            </a:r>
            <a:endParaRPr lang="en-IN" dirty="0" smtClean="0"/>
          </a:p>
          <a:p>
            <a:pPr>
              <a:defRPr/>
            </a:pPr>
            <a:r>
              <a:rPr lang="en-US" dirty="0" smtClean="0"/>
              <a:t>	b. Maintain the airway.</a:t>
            </a:r>
            <a:endParaRPr lang="en-IN" dirty="0" smtClean="0"/>
          </a:p>
          <a:p>
            <a:pPr>
              <a:defRPr/>
            </a:pPr>
            <a:r>
              <a:rPr lang="en-US" dirty="0" smtClean="0"/>
              <a:t>	c. Transport rapidly.</a:t>
            </a:r>
            <a:endParaRPr lang="en-IN" dirty="0" smtClean="0"/>
          </a:p>
          <a:p>
            <a:pPr>
              <a:defRPr/>
            </a:pPr>
            <a:r>
              <a:rPr lang="en-US" dirty="0" smtClean="0"/>
              <a:t>	d. Administer epinephrine if allowed by local protocol.</a:t>
            </a:r>
            <a:endParaRPr lang="en-IN" dirty="0"/>
          </a:p>
        </p:txBody>
      </p:sp>
      <p:sp>
        <p:nvSpPr>
          <p:cNvPr id="190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45D4D79-95EE-E044-A2D8-B7BCC3FA8174}" type="slidenum">
              <a:rPr lang="en-US" altLang="en-US" sz="1200"/>
              <a:pPr eaLnBrk="1" hangingPunct="1"/>
              <a:t>68</a:t>
            </a:fld>
            <a:endParaRPr lang="en-US" altLang="en-US" sz="1200"/>
          </a:p>
        </p:txBody>
      </p:sp>
    </p:spTree>
    <p:extLst>
      <p:ext uri="{BB962C8B-B14F-4D97-AF65-F5344CB8AC3E}">
        <p14:creationId xmlns:p14="http://schemas.microsoft.com/office/powerpoint/2010/main" val="85014823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E. </a:t>
            </a:r>
            <a:r>
              <a:rPr lang="en-US" dirty="0" smtClean="0"/>
              <a:t>Patients with a spontaneous pneumothorax may or may not complain of respiratory distress,</a:t>
            </a:r>
            <a:r>
              <a:rPr lang="en-US" baseline="0" dirty="0" smtClean="0"/>
              <a:t> claiming chest pain upon inspiration as the only symptom. </a:t>
            </a:r>
            <a:r>
              <a:rPr lang="en-US" dirty="0" smtClean="0"/>
              <a:t> </a:t>
            </a:r>
            <a:endParaRPr lang="en-IN" dirty="0" smtClean="0"/>
          </a:p>
          <a:p>
            <a:pPr>
              <a:defRPr/>
            </a:pPr>
            <a:r>
              <a:rPr lang="en-US" dirty="0" smtClean="0"/>
              <a:t>	1. Provide supplemental oxygen.</a:t>
            </a:r>
            <a:endParaRPr lang="en-IN" dirty="0" smtClean="0"/>
          </a:p>
          <a:p>
            <a:pPr>
              <a:defRPr/>
            </a:pPr>
            <a:r>
              <a:rPr lang="en-US" dirty="0" smtClean="0"/>
              <a:t>	2. Transport promptly.</a:t>
            </a:r>
            <a:endParaRPr lang="en-IN" dirty="0" smtClean="0"/>
          </a:p>
          <a:p>
            <a:pPr>
              <a:defRPr/>
            </a:pPr>
            <a:r>
              <a:rPr lang="en-US" dirty="0" smtClean="0"/>
              <a:t>	3. Monitor carefully</a:t>
            </a:r>
            <a:r>
              <a:rPr lang="en-US" dirty="0" smtClean="0"/>
              <a:t>. Watch for any sudden deterioration. </a:t>
            </a:r>
            <a:endParaRPr lang="en-IN" dirty="0" smtClean="0"/>
          </a:p>
          <a:p>
            <a:pPr>
              <a:defRPr/>
            </a:pPr>
            <a:r>
              <a:rPr lang="en-US" dirty="0" smtClean="0"/>
              <a:t>F. Pleural effusion</a:t>
            </a:r>
            <a:endParaRPr lang="en-IN" dirty="0" smtClean="0"/>
          </a:p>
          <a:p>
            <a:pPr>
              <a:defRPr/>
            </a:pPr>
            <a:r>
              <a:rPr lang="en-US" dirty="0" smtClean="0"/>
              <a:t>	1. Fluid removal must be done in hospital.</a:t>
            </a:r>
            <a:endParaRPr lang="en-IN" dirty="0" smtClean="0"/>
          </a:p>
          <a:p>
            <a:pPr>
              <a:defRPr/>
            </a:pPr>
            <a:r>
              <a:rPr lang="en-US" dirty="0" smtClean="0"/>
              <a:t>	2. Provide oxygen and transport promptly.</a:t>
            </a:r>
            <a:endParaRPr lang="en-IN" dirty="0"/>
          </a:p>
        </p:txBody>
      </p:sp>
      <p:sp>
        <p:nvSpPr>
          <p:cNvPr id="191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50F44F5-F527-E94F-9FBB-840033ED796C}" type="slidenum">
              <a:rPr lang="en-US" altLang="en-US" sz="1200"/>
              <a:pPr eaLnBrk="1" hangingPunct="1"/>
              <a:t>69</a:t>
            </a:fld>
            <a:endParaRPr lang="en-US" altLang="en-US" sz="1200"/>
          </a:p>
        </p:txBody>
      </p:sp>
    </p:spTree>
    <p:extLst>
      <p:ext uri="{BB962C8B-B14F-4D97-AF65-F5344CB8AC3E}">
        <p14:creationId xmlns:p14="http://schemas.microsoft.com/office/powerpoint/2010/main" val="1232732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pPr marL="285750" indent="-285750">
              <a:buAutoNum type="romanUcPeriod"/>
            </a:pPr>
            <a:r>
              <a:rPr lang="en-US" altLang="en-US" dirty="0" smtClean="0">
                <a:latin typeface="Times New Roman" charset="0"/>
                <a:ea typeface="MS PGothic" charset="-128"/>
              </a:rPr>
              <a:t>Introduction- The sensation of not getting enough air can be terrifying.</a:t>
            </a:r>
            <a:r>
              <a:rPr lang="en-US" altLang="en-US" baseline="0" dirty="0" smtClean="0">
                <a:latin typeface="Times New Roman" charset="0"/>
                <a:ea typeface="MS PGothic" charset="-128"/>
              </a:rPr>
              <a:t> As an EMT, you should be prepared to fully treat your patient , </a:t>
            </a:r>
            <a:r>
              <a:rPr lang="en-US" altLang="en-US" baseline="0" dirty="0" err="1" smtClean="0">
                <a:latin typeface="Times New Roman" charset="0"/>
                <a:ea typeface="MS PGothic" charset="-128"/>
              </a:rPr>
              <a:t>adrressing</a:t>
            </a:r>
            <a:r>
              <a:rPr lang="en-US" altLang="en-US" baseline="0" dirty="0" smtClean="0">
                <a:latin typeface="Times New Roman" charset="0"/>
                <a:ea typeface="MS PGothic" charset="-128"/>
              </a:rPr>
              <a:t> not only the symptoms and what may be causing it, but the anxiety it may bring.</a:t>
            </a:r>
          </a:p>
          <a:p>
            <a:pPr marL="0" indent="0">
              <a:buNone/>
            </a:pPr>
            <a:endParaRPr lang="en-IN" altLang="en-US" dirty="0">
              <a:latin typeface="Times New Roman" charset="0"/>
              <a:ea typeface="MS PGothic" charset="-128"/>
            </a:endParaRPr>
          </a:p>
          <a:p>
            <a:r>
              <a:rPr lang="en-US" altLang="en-US" dirty="0">
                <a:latin typeface="Times New Roman" charset="0"/>
                <a:ea typeface="MS PGothic" charset="-128"/>
              </a:rPr>
              <a:t>A. EMTs often encounter patients complaining of dyspnea.</a:t>
            </a:r>
            <a:endParaRPr lang="en-IN" altLang="en-US" dirty="0">
              <a:latin typeface="Times New Roman" charset="0"/>
              <a:ea typeface="MS PGothic" charset="-128"/>
            </a:endParaRPr>
          </a:p>
          <a:p>
            <a:r>
              <a:rPr lang="en-US" altLang="en-US" dirty="0">
                <a:latin typeface="Times New Roman" charset="0"/>
                <a:ea typeface="MS PGothic" charset="-128"/>
              </a:rPr>
              <a:t>	1. Dyspnea is feeling short of breath or having difficulty breathing.</a:t>
            </a:r>
            <a:endParaRPr lang="en-IN" altLang="en-US" dirty="0">
              <a:latin typeface="Times New Roman" charset="0"/>
              <a:ea typeface="MS PGothic" charset="-128"/>
            </a:endParaRPr>
          </a:p>
          <a:p>
            <a:r>
              <a:rPr lang="en-US" altLang="en-US" dirty="0">
                <a:latin typeface="Times New Roman" charset="0"/>
                <a:ea typeface="MS PGothic" charset="-128"/>
              </a:rPr>
              <a:t>B. Dyspnea can be caused by many different conditions:</a:t>
            </a:r>
            <a:endParaRPr lang="en-IN" altLang="en-US" dirty="0">
              <a:latin typeface="Times New Roman" charset="0"/>
              <a:ea typeface="MS PGothic" charset="-128"/>
            </a:endParaRPr>
          </a:p>
          <a:p>
            <a:r>
              <a:rPr lang="en-US" altLang="en-US" dirty="0">
                <a:latin typeface="Times New Roman" charset="0"/>
                <a:ea typeface="MS PGothic" charset="-128"/>
              </a:rPr>
              <a:t>	1. Common cold</a:t>
            </a:r>
            <a:endParaRPr lang="en-IN" altLang="en-US" dirty="0">
              <a:latin typeface="Times New Roman" charset="0"/>
              <a:ea typeface="MS PGothic" charset="-128"/>
            </a:endParaRPr>
          </a:p>
          <a:p>
            <a:r>
              <a:rPr lang="en-US" altLang="en-US" dirty="0">
                <a:latin typeface="Times New Roman" charset="0"/>
                <a:ea typeface="MS PGothic" charset="-128"/>
              </a:rPr>
              <a:t>	2. Asthma</a:t>
            </a:r>
            <a:endParaRPr lang="en-IN" altLang="en-US" dirty="0">
              <a:latin typeface="Times New Roman" charset="0"/>
              <a:ea typeface="MS PGothic" charset="-128"/>
            </a:endParaRPr>
          </a:p>
          <a:p>
            <a:r>
              <a:rPr lang="en-US" altLang="en-US" dirty="0">
                <a:latin typeface="Times New Roman" charset="0"/>
                <a:ea typeface="MS PGothic" charset="-128"/>
              </a:rPr>
              <a:t>	3. Heart failure</a:t>
            </a:r>
            <a:endParaRPr lang="en-IN" altLang="en-US" dirty="0">
              <a:latin typeface="Times New Roman" charset="0"/>
              <a:ea typeface="MS PGothic" charset="-128"/>
            </a:endParaRPr>
          </a:p>
          <a:p>
            <a:r>
              <a:rPr lang="en-US" altLang="en-US" dirty="0">
                <a:latin typeface="Times New Roman" charset="0"/>
                <a:ea typeface="MS PGothic" charset="-128"/>
              </a:rPr>
              <a:t>	4. Pulmonary embolism</a:t>
            </a:r>
            <a:endParaRPr lang="en-IN" altLang="en-US" dirty="0">
              <a:latin typeface="Times New Roman" charset="0"/>
              <a:ea typeface="MS PGothic" charset="-128"/>
            </a:endParaRPr>
          </a:p>
          <a:p>
            <a:r>
              <a:rPr lang="en-US" altLang="en-US" dirty="0">
                <a:latin typeface="Times New Roman" charset="0"/>
                <a:ea typeface="MS PGothic" charset="-128"/>
              </a:rPr>
              <a:t>C. Dyspnea’s cause can be difficult to determine.</a:t>
            </a:r>
            <a:endParaRPr lang="en-IN" altLang="en-US" dirty="0">
              <a:latin typeface="Times New Roman" charset="0"/>
              <a:ea typeface="MS PGothic" charset="-128"/>
            </a:endParaRPr>
          </a:p>
          <a:p>
            <a:r>
              <a:rPr lang="en-US" altLang="en-US" dirty="0">
                <a:latin typeface="Times New Roman" charset="0"/>
                <a:ea typeface="MS PGothic" charset="-128"/>
              </a:rPr>
              <a:t>	1. Several different problems may contribute to a patient’s dyspnea at the same time.</a:t>
            </a:r>
            <a:endParaRPr lang="en-IN" altLang="en-US" dirty="0">
              <a:latin typeface="Times New Roman" charset="0"/>
              <a:ea typeface="MS PGothic" charset="-128"/>
            </a:endParaRPr>
          </a:p>
          <a:p>
            <a:r>
              <a:rPr lang="en-US" altLang="en-US" dirty="0">
                <a:latin typeface="Times New Roman" charset="0"/>
                <a:ea typeface="MS PGothic" charset="-128"/>
              </a:rPr>
              <a:t>D. Even without a definitive diagnosis, you may still be able to save a patient’s life.</a:t>
            </a:r>
            <a:endParaRPr lang="en-IN" altLang="en-US" dirty="0">
              <a:latin typeface="Times New Roman" charset="0"/>
              <a:ea typeface="MS PGothic" charset="-128"/>
            </a:endParaRP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5104065-2D1F-AE4A-91E2-3B90E8A60443}" type="slidenum">
              <a:rPr lang="en-US" altLang="en-US" sz="1200"/>
              <a:pPr eaLnBrk="1" hangingPunct="1"/>
              <a:t>7</a:t>
            </a:fld>
            <a:endParaRPr lang="en-US" altLang="en-US" sz="1200"/>
          </a:p>
        </p:txBody>
      </p:sp>
    </p:spTree>
    <p:extLst>
      <p:ext uri="{BB962C8B-B14F-4D97-AF65-F5344CB8AC3E}">
        <p14:creationId xmlns:p14="http://schemas.microsoft.com/office/powerpoint/2010/main" val="57644400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H. Pulmonary embolism</a:t>
            </a:r>
            <a:endParaRPr lang="en-IN" dirty="0" smtClean="0"/>
          </a:p>
          <a:p>
            <a:pPr>
              <a:defRPr/>
            </a:pPr>
            <a:r>
              <a:rPr lang="en-US" dirty="0" smtClean="0"/>
              <a:t>	1. Supplemental oxygen is mandatory.</a:t>
            </a:r>
            <a:endParaRPr lang="en-IN" dirty="0" smtClean="0"/>
          </a:p>
          <a:p>
            <a:pPr>
              <a:defRPr/>
            </a:pPr>
            <a:r>
              <a:rPr lang="en-US" dirty="0" smtClean="0"/>
              <a:t>	2. Position </a:t>
            </a:r>
            <a:r>
              <a:rPr lang="en-US" dirty="0" smtClean="0"/>
              <a:t>comfortably,</a:t>
            </a:r>
            <a:r>
              <a:rPr lang="en-US" baseline="0" dirty="0" smtClean="0"/>
              <a:t> usually a sitting position. </a:t>
            </a:r>
            <a:endParaRPr lang="en-IN" dirty="0" smtClean="0"/>
          </a:p>
          <a:p>
            <a:pPr>
              <a:defRPr/>
            </a:pPr>
            <a:r>
              <a:rPr lang="en-US" dirty="0" smtClean="0"/>
              <a:t>	3. If hemoptysis is present, clear the airway immediately.</a:t>
            </a:r>
            <a:endParaRPr lang="en-IN" dirty="0" smtClean="0"/>
          </a:p>
          <a:p>
            <a:pPr>
              <a:defRPr/>
            </a:pPr>
            <a:r>
              <a:rPr lang="en-US" dirty="0" smtClean="0"/>
              <a:t>	4. Transport promptly.</a:t>
            </a:r>
            <a:endParaRPr lang="en-IN" dirty="0"/>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761B945-5C6B-9E49-86EC-80D569D60D9D}" type="slidenum">
              <a:rPr lang="en-US" altLang="en-US" sz="1200"/>
              <a:pPr eaLnBrk="1" hangingPunct="1"/>
              <a:t>70</a:t>
            </a:fld>
            <a:endParaRPr lang="en-US" altLang="en-US" sz="1200"/>
          </a:p>
        </p:txBody>
      </p:sp>
    </p:spTree>
    <p:extLst>
      <p:ext uri="{BB962C8B-B14F-4D97-AF65-F5344CB8AC3E}">
        <p14:creationId xmlns:p14="http://schemas.microsoft.com/office/powerpoint/2010/main" val="61746552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G. Obstruction of the airway</a:t>
            </a:r>
            <a:endParaRPr lang="en-IN" dirty="0" smtClean="0"/>
          </a:p>
          <a:p>
            <a:pPr>
              <a:defRPr/>
            </a:pPr>
            <a:r>
              <a:rPr lang="en-US" dirty="0" smtClean="0"/>
              <a:t>	1. Partial obstruction: Provide supplemental oxygen and transport</a:t>
            </a:r>
            <a:r>
              <a:rPr lang="en-US" dirty="0" smtClean="0"/>
              <a:t>. As long as your patient is able to obtain sufficient oxygen, avoid doing anything that would turn a partial obstruction into a complete obstruction.</a:t>
            </a:r>
            <a:endParaRPr lang="en-IN" dirty="0" smtClean="0"/>
          </a:p>
          <a:p>
            <a:pPr>
              <a:defRPr/>
            </a:pPr>
            <a:r>
              <a:rPr lang="en-US" dirty="0" smtClean="0"/>
              <a:t>	2. Complete obstruction: Clear the </a:t>
            </a:r>
            <a:r>
              <a:rPr lang="en-US" dirty="0" smtClean="0"/>
              <a:t>obstruction according to basic life support guidelines, </a:t>
            </a:r>
            <a:r>
              <a:rPr lang="en-US" dirty="0" smtClean="0"/>
              <a:t>and administer oxygen.</a:t>
            </a:r>
            <a:endParaRPr lang="en-IN" dirty="0" smtClean="0"/>
          </a:p>
          <a:p>
            <a:pPr>
              <a:defRPr/>
            </a:pPr>
            <a:r>
              <a:rPr lang="en-US" dirty="0" smtClean="0"/>
              <a:t>	3. Transport rapidly to emergency department.</a:t>
            </a:r>
            <a:endParaRPr lang="en-IN" dirty="0" smtClean="0"/>
          </a:p>
          <a:p>
            <a:pPr>
              <a:defRPr/>
            </a:pPr>
            <a:endParaRPr lang="en-US" dirty="0">
              <a:ea typeface="+mn-ea"/>
            </a:endParaRPr>
          </a:p>
        </p:txBody>
      </p:sp>
      <p:sp>
        <p:nvSpPr>
          <p:cNvPr id="192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168DF12-E2E8-584A-AC7A-6FB15F20E4F9}" type="slidenum">
              <a:rPr lang="en-US" altLang="en-US" sz="1200"/>
              <a:pPr eaLnBrk="1" hangingPunct="1"/>
              <a:t>71</a:t>
            </a:fld>
            <a:endParaRPr lang="en-US" altLang="en-US" sz="1200"/>
          </a:p>
        </p:txBody>
      </p:sp>
    </p:spTree>
    <p:extLst>
      <p:ext uri="{BB962C8B-B14F-4D97-AF65-F5344CB8AC3E}">
        <p14:creationId xmlns:p14="http://schemas.microsoft.com/office/powerpoint/2010/main" val="176164541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I. Hyperventilation</a:t>
            </a:r>
            <a:endParaRPr lang="en-IN" dirty="0" smtClean="0"/>
          </a:p>
          <a:p>
            <a:pPr>
              <a:defRPr/>
            </a:pPr>
            <a:r>
              <a:rPr lang="en-US" dirty="0" smtClean="0"/>
              <a:t>	1. Complete primary assessment and gather history.</a:t>
            </a:r>
            <a:endParaRPr lang="en-IN" dirty="0" smtClean="0"/>
          </a:p>
          <a:p>
            <a:pPr>
              <a:defRPr/>
            </a:pPr>
            <a:r>
              <a:rPr lang="en-US" dirty="0" smtClean="0"/>
              <a:t>	2. Do not have patient breathe into a paper bag</a:t>
            </a:r>
            <a:r>
              <a:rPr lang="en-US" dirty="0" smtClean="0"/>
              <a:t>. A patient with underlying pulmonary disease may become severely hypoxic.</a:t>
            </a:r>
            <a:endParaRPr lang="en-IN" dirty="0" smtClean="0"/>
          </a:p>
          <a:p>
            <a:pPr>
              <a:defRPr/>
            </a:pPr>
            <a:r>
              <a:rPr lang="en-US" dirty="0" smtClean="0"/>
              <a:t>	3. Reassure the patient and provide supplemental oxygen.</a:t>
            </a:r>
            <a:endParaRPr lang="en-IN" dirty="0" smtClean="0"/>
          </a:p>
          <a:p>
            <a:pPr>
              <a:defRPr/>
            </a:pPr>
            <a:r>
              <a:rPr lang="en-US" dirty="0" smtClean="0"/>
              <a:t>	4. Transport promptly.</a:t>
            </a:r>
            <a:endParaRPr lang="en-IN" dirty="0"/>
          </a:p>
        </p:txBody>
      </p:sp>
      <p:sp>
        <p:nvSpPr>
          <p:cNvPr id="194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1A33358-E44D-424C-90EF-BB268039F897}" type="slidenum">
              <a:rPr lang="en-US" altLang="en-US" sz="1200"/>
              <a:pPr eaLnBrk="1" hangingPunct="1"/>
              <a:t>72</a:t>
            </a:fld>
            <a:endParaRPr lang="en-US" altLang="en-US" sz="1200"/>
          </a:p>
        </p:txBody>
      </p:sp>
    </p:spTree>
    <p:extLst>
      <p:ext uri="{BB962C8B-B14F-4D97-AF65-F5344CB8AC3E}">
        <p14:creationId xmlns:p14="http://schemas.microsoft.com/office/powerpoint/2010/main" val="110206275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J. Environmental/industrial exposure</a:t>
            </a:r>
            <a:endParaRPr lang="en-IN" dirty="0" smtClean="0"/>
          </a:p>
          <a:p>
            <a:pPr>
              <a:defRPr/>
            </a:pPr>
            <a:r>
              <a:rPr lang="en-US" dirty="0" smtClean="0"/>
              <a:t>	1. Ensure patients are </a:t>
            </a:r>
            <a:r>
              <a:rPr lang="en-US" dirty="0" smtClean="0"/>
              <a:t>decontaminated</a:t>
            </a:r>
            <a:r>
              <a:rPr lang="en-US" baseline="0" dirty="0" smtClean="0"/>
              <a:t> prior to treatment.</a:t>
            </a:r>
            <a:endParaRPr lang="en-IN" dirty="0" smtClean="0"/>
          </a:p>
          <a:p>
            <a:pPr>
              <a:defRPr/>
            </a:pPr>
            <a:r>
              <a:rPr lang="en-US" dirty="0" smtClean="0"/>
              <a:t>	2. Treat with oxygen, adjuncts, and suction based on presentation.</a:t>
            </a:r>
            <a:endParaRPr lang="en-IN" dirty="0"/>
          </a:p>
        </p:txBody>
      </p:sp>
      <p:sp>
        <p:nvSpPr>
          <p:cNvPr id="195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D1B6C52-DDB1-D54A-B283-CB18F498856F}" type="slidenum">
              <a:rPr lang="en-US" altLang="en-US" sz="1200"/>
              <a:pPr eaLnBrk="1" hangingPunct="1"/>
              <a:t>73</a:t>
            </a:fld>
            <a:endParaRPr lang="en-US" altLang="en-US" sz="1200"/>
          </a:p>
        </p:txBody>
      </p:sp>
    </p:spTree>
    <p:extLst>
      <p:ext uri="{BB962C8B-B14F-4D97-AF65-F5344CB8AC3E}">
        <p14:creationId xmlns:p14="http://schemas.microsoft.com/office/powerpoint/2010/main" val="32230152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K. Foreign body </a:t>
            </a:r>
            <a:r>
              <a:rPr lang="en-US" dirty="0" smtClean="0"/>
              <a:t>aspiration: Most deaths from foreign body aspiration occur in patients younger than 5 years. Typical aspirated items include balloons, small balls, small toy parts. Toddlers may aspirate pieces of food like hot dogs or peanuts.</a:t>
            </a:r>
            <a:endParaRPr lang="en-IN" dirty="0" smtClean="0"/>
          </a:p>
          <a:p>
            <a:pPr>
              <a:defRPr/>
            </a:pPr>
            <a:r>
              <a:rPr lang="en-US" dirty="0" smtClean="0"/>
              <a:t>	1. Perform the appropriate airway clearing technique specific to age. </a:t>
            </a:r>
            <a:endParaRPr lang="en-IN" dirty="0" smtClean="0"/>
          </a:p>
          <a:p>
            <a:pPr>
              <a:defRPr/>
            </a:pPr>
            <a:r>
              <a:rPr lang="en-US" dirty="0" smtClean="0"/>
              <a:t>	2. Provide oxygen and transport.</a:t>
            </a:r>
            <a:endParaRPr lang="en-IN" dirty="0" smtClean="0"/>
          </a:p>
          <a:p>
            <a:pPr>
              <a:defRPr/>
            </a:pPr>
            <a:r>
              <a:rPr lang="en-US" dirty="0" smtClean="0"/>
              <a:t>L. Tracheostomy </a:t>
            </a:r>
            <a:r>
              <a:rPr lang="en-US" dirty="0" smtClean="0"/>
              <a:t>dysfunction. A tracheostomy tube is a tube</a:t>
            </a:r>
            <a:r>
              <a:rPr lang="en-US" baseline="0" dirty="0" smtClean="0"/>
              <a:t> placed in the neck (stoma) and can sometimes become obstructed by secretions, mucous, or foreign bodies. Other complications include bleeding, leaking, dislodgement and infection. </a:t>
            </a:r>
            <a:endParaRPr lang="en-IN" dirty="0" smtClean="0"/>
          </a:p>
          <a:p>
            <a:pPr>
              <a:defRPr/>
            </a:pPr>
            <a:r>
              <a:rPr lang="en-US" dirty="0" smtClean="0"/>
              <a:t>	1. Your main goal is to establish a patent airway</a:t>
            </a:r>
            <a:r>
              <a:rPr lang="en-US" dirty="0" smtClean="0"/>
              <a:t>. </a:t>
            </a:r>
            <a:endParaRPr lang="en-IN" dirty="0" smtClean="0"/>
          </a:p>
          <a:p>
            <a:pPr>
              <a:defRPr/>
            </a:pPr>
            <a:r>
              <a:rPr lang="en-US" dirty="0" smtClean="0"/>
              <a:t>	2. Position </a:t>
            </a:r>
            <a:r>
              <a:rPr lang="en-US" dirty="0" smtClean="0"/>
              <a:t>the patient comfortably</a:t>
            </a:r>
            <a:r>
              <a:rPr lang="en-US" dirty="0" smtClean="0"/>
              <a:t>.</a:t>
            </a:r>
            <a:endParaRPr lang="en-IN" dirty="0" smtClean="0"/>
          </a:p>
          <a:p>
            <a:pPr>
              <a:defRPr/>
            </a:pPr>
            <a:r>
              <a:rPr lang="en-US" dirty="0" smtClean="0"/>
              <a:t>	3. Provide suctioning to clear the obstruction</a:t>
            </a:r>
            <a:r>
              <a:rPr lang="en-US" dirty="0" smtClean="0"/>
              <a:t>. If you cannot clear the airway, consider ALS intervention.</a:t>
            </a:r>
            <a:endParaRPr lang="en-IN" dirty="0" smtClean="0"/>
          </a:p>
          <a:p>
            <a:pPr>
              <a:defRPr/>
            </a:pPr>
            <a:r>
              <a:rPr lang="en-US" dirty="0" smtClean="0"/>
              <a:t>	4. Once the obstruction is clear, oxygenate the patient.</a:t>
            </a:r>
            <a:endParaRPr lang="en-IN" dirty="0"/>
          </a:p>
        </p:txBody>
      </p:sp>
      <p:sp>
        <p:nvSpPr>
          <p:cNvPr id="196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C68C28D-6A30-0148-8650-90011A1BA426}" type="slidenum">
              <a:rPr lang="en-US" altLang="en-US" sz="1200"/>
              <a:pPr eaLnBrk="1" hangingPunct="1"/>
              <a:t>74</a:t>
            </a:fld>
            <a:endParaRPr lang="en-US" altLang="en-US" sz="1200"/>
          </a:p>
        </p:txBody>
      </p:sp>
    </p:spTree>
    <p:extLst>
      <p:ext uri="{BB962C8B-B14F-4D97-AF65-F5344CB8AC3E}">
        <p14:creationId xmlns:p14="http://schemas.microsoft.com/office/powerpoint/2010/main" val="96795613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a:ln/>
        </p:spPr>
      </p:sp>
      <p:sp>
        <p:nvSpPr>
          <p:cNvPr id="197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charset="0"/>
                <a:ea typeface="MS PGothic" charset="-128"/>
              </a:rPr>
              <a:t>Lecture Outline </a:t>
            </a:r>
          </a:p>
          <a:p>
            <a:endParaRPr lang="en-US" altLang="en-US" dirty="0">
              <a:latin typeface="Times New Roman" charset="0"/>
              <a:ea typeface="MS PGothic" charset="-128"/>
            </a:endParaRPr>
          </a:p>
          <a:p>
            <a:r>
              <a:rPr lang="en-US" altLang="en-US" dirty="0">
                <a:latin typeface="Times New Roman" charset="0"/>
                <a:ea typeface="MS PGothic" charset="-128"/>
              </a:rPr>
              <a:t>M. Asthma</a:t>
            </a:r>
            <a:endParaRPr lang="en-IN" altLang="en-US" dirty="0">
              <a:latin typeface="Times New Roman" charset="0"/>
              <a:ea typeface="MS PGothic" charset="-128"/>
            </a:endParaRPr>
          </a:p>
          <a:p>
            <a:r>
              <a:rPr lang="en-US" altLang="en-US" dirty="0">
                <a:latin typeface="Times New Roman" charset="0"/>
                <a:ea typeface="MS PGothic" charset="-128"/>
              </a:rPr>
              <a:t>	1. For children</a:t>
            </a:r>
            <a:r>
              <a:rPr lang="en-US" altLang="en-US" dirty="0" smtClean="0">
                <a:latin typeface="Times New Roman" charset="0"/>
                <a:ea typeface="MS PGothic" charset="-128"/>
              </a:rPr>
              <a:t>: look for retractions in the skin above the sternum and in between the ribs. Cyanosis is a late finding.</a:t>
            </a:r>
            <a:endParaRPr lang="en-IN" altLang="en-US" dirty="0">
              <a:latin typeface="Times New Roman" charset="0"/>
              <a:ea typeface="MS PGothic" charset="-128"/>
            </a:endParaRPr>
          </a:p>
          <a:p>
            <a:r>
              <a:rPr lang="en-US" altLang="en-US" dirty="0">
                <a:latin typeface="Times New Roman" charset="0"/>
                <a:ea typeface="MS PGothic" charset="-128"/>
              </a:rPr>
              <a:t>		a. Provide blow-by oxygen by holding the mask in front of the child’s face</a:t>
            </a:r>
            <a:r>
              <a:rPr lang="en-US" altLang="en-US" dirty="0" smtClean="0">
                <a:latin typeface="Times New Roman" charset="0"/>
                <a:ea typeface="MS PGothic" charset="-128"/>
              </a:rPr>
              <a:t>. May use a parent to hold mask.</a:t>
            </a:r>
            <a:endParaRPr lang="en-IN" altLang="en-US" dirty="0">
              <a:latin typeface="Times New Roman" charset="0"/>
              <a:ea typeface="MS PGothic" charset="-128"/>
            </a:endParaRPr>
          </a:p>
          <a:p>
            <a:r>
              <a:rPr lang="en-US" altLang="en-US" dirty="0">
                <a:latin typeface="Times New Roman" charset="0"/>
                <a:ea typeface="MS PGothic" charset="-128"/>
              </a:rPr>
              <a:t>		b. Use MDIs as you would with older patients.</a:t>
            </a:r>
            <a:endParaRPr lang="en-IN" altLang="en-US" dirty="0">
              <a:latin typeface="Times New Roman" charset="0"/>
              <a:ea typeface="MS PGothic" charset="-128"/>
            </a:endParaRPr>
          </a:p>
          <a:p>
            <a:r>
              <a:rPr lang="en-US" altLang="en-US" dirty="0">
                <a:latin typeface="Times New Roman" charset="0"/>
                <a:ea typeface="MS PGothic" charset="-128"/>
              </a:rPr>
              <a:t>	2. As with any chronic disease, asthma may be life threatening in an older person</a:t>
            </a:r>
            <a:r>
              <a:rPr lang="en-US" altLang="en-US" dirty="0" smtClean="0">
                <a:latin typeface="Times New Roman" charset="0"/>
                <a:ea typeface="MS PGothic" charset="-128"/>
              </a:rPr>
              <a:t>. Attacks are easily triggered by air pollutants, viral infections, allergens and cold air. The condition is made worse by anxiety and dehydration which is typical in older people.</a:t>
            </a:r>
            <a:endParaRPr lang="en-IN" altLang="en-US" dirty="0">
              <a:latin typeface="Times New Roman" charset="0"/>
              <a:ea typeface="MS PGothic" charset="-128"/>
            </a:endParaRPr>
          </a:p>
          <a:p>
            <a:r>
              <a:rPr lang="en-US" altLang="en-US" dirty="0">
                <a:latin typeface="Times New Roman" charset="0"/>
                <a:ea typeface="MS PGothic" charset="-128"/>
              </a:rPr>
              <a:t>N. Cystic </a:t>
            </a:r>
            <a:r>
              <a:rPr lang="en-US" altLang="en-US" dirty="0" smtClean="0">
                <a:latin typeface="Times New Roman" charset="0"/>
                <a:ea typeface="MS PGothic" charset="-128"/>
              </a:rPr>
              <a:t>fibrosis disease disrupts the essential balance of salt and water necessary to maintain a normal coating of fluid and mucus inside</a:t>
            </a:r>
            <a:r>
              <a:rPr lang="en-US" altLang="en-US" baseline="0" dirty="0" smtClean="0">
                <a:latin typeface="Times New Roman" charset="0"/>
                <a:ea typeface="MS PGothic" charset="-128"/>
              </a:rPr>
              <a:t> the lungs and other organs. The end result is that the mucous becomes thick, sticky and hard to move. The mucous holds germs, causing the lungs to become infected.</a:t>
            </a:r>
            <a:endParaRPr lang="en-IN" altLang="en-US" dirty="0">
              <a:latin typeface="Times New Roman" charset="0"/>
              <a:ea typeface="MS PGothic" charset="-128"/>
            </a:endParaRPr>
          </a:p>
          <a:p>
            <a:r>
              <a:rPr lang="en-US" altLang="en-US" dirty="0">
                <a:latin typeface="Times New Roman" charset="0"/>
                <a:ea typeface="MS PGothic" charset="-128"/>
              </a:rPr>
              <a:t>	1. Genetic disorder that affects the lungs and digestive system</a:t>
            </a:r>
            <a:endParaRPr lang="en-IN" altLang="en-US" dirty="0">
              <a:latin typeface="Times New Roman" charset="0"/>
              <a:ea typeface="MS PGothic" charset="-128"/>
            </a:endParaRPr>
          </a:p>
          <a:p>
            <a:r>
              <a:rPr lang="en-US" altLang="en-US" dirty="0">
                <a:latin typeface="Times New Roman" charset="0"/>
                <a:ea typeface="MS PGothic" charset="-128"/>
              </a:rPr>
              <a:t>		a. Predisposes children to repeated lung infections</a:t>
            </a:r>
            <a:endParaRPr lang="en-IN" altLang="en-US" dirty="0">
              <a:latin typeface="Times New Roman" charset="0"/>
              <a:ea typeface="MS PGothic" charset="-128"/>
            </a:endParaRPr>
          </a:p>
          <a:p>
            <a:r>
              <a:rPr lang="en-US" altLang="en-US" dirty="0">
                <a:latin typeface="Times New Roman" charset="0"/>
                <a:ea typeface="MS PGothic" charset="-128"/>
              </a:rPr>
              <a:t>	2. Symptoms range from sinus congestion to wheezing and asthma-like complaints.</a:t>
            </a:r>
            <a:endParaRPr lang="en-IN" altLang="en-US" dirty="0">
              <a:latin typeface="Times New Roman" charset="0"/>
              <a:ea typeface="MS PGothic" charset="-128"/>
            </a:endParaRPr>
          </a:p>
          <a:p>
            <a:r>
              <a:rPr lang="en-US" altLang="en-US" dirty="0">
                <a:latin typeface="Times New Roman" charset="0"/>
                <a:ea typeface="MS PGothic" charset="-128"/>
              </a:rPr>
              <a:t>		a. Usually parents or caregivers call EMS because the child had dyspnea.</a:t>
            </a:r>
            <a:endParaRPr lang="en-IN" altLang="en-US" dirty="0">
              <a:latin typeface="Times New Roman" charset="0"/>
              <a:ea typeface="MS PGothic" charset="-128"/>
            </a:endParaRPr>
          </a:p>
          <a:p>
            <a:r>
              <a:rPr lang="en-US" altLang="en-US" dirty="0">
                <a:latin typeface="Times New Roman" charset="0"/>
                <a:ea typeface="MS PGothic" charset="-128"/>
              </a:rPr>
              <a:t>	3. Suction and oxygenate as needed.</a:t>
            </a:r>
            <a:endParaRPr lang="en-IN" altLang="en-US" dirty="0">
              <a:latin typeface="Times New Roman" charset="0"/>
              <a:ea typeface="MS PGothic" charset="-128"/>
            </a:endParaRPr>
          </a:p>
          <a:p>
            <a:pPr>
              <a:spcBef>
                <a:spcPts val="600"/>
              </a:spcBef>
              <a:spcAft>
                <a:spcPts val="600"/>
              </a:spcAft>
            </a:pPr>
            <a:endParaRPr lang="en-US" altLang="en-US" dirty="0">
              <a:solidFill>
                <a:srgbClr val="000000"/>
              </a:solidFill>
              <a:latin typeface="Times New Roman" charset="0"/>
              <a:ea typeface="MS PGothic" charset="-128"/>
            </a:endParaRPr>
          </a:p>
          <a:p>
            <a:endParaRPr lang="en-US" altLang="en-US" dirty="0">
              <a:latin typeface="Times New Roman" charset="0"/>
              <a:ea typeface="MS PGothic" charset="-128"/>
            </a:endParaRPr>
          </a:p>
        </p:txBody>
      </p:sp>
      <p:sp>
        <p:nvSpPr>
          <p:cNvPr id="197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E8177DD-90DE-0B44-9C6E-E7A7DEFEAC9D}" type="slidenum">
              <a:rPr lang="en-US" altLang="en-US" sz="1200"/>
              <a:pPr eaLnBrk="1" hangingPunct="1"/>
              <a:t>75</a:t>
            </a:fld>
            <a:endParaRPr lang="en-US" altLang="en-US" sz="1200"/>
          </a:p>
        </p:txBody>
      </p:sp>
    </p:spTree>
    <p:extLst>
      <p:ext uri="{BB962C8B-B14F-4D97-AF65-F5344CB8AC3E}">
        <p14:creationId xmlns:p14="http://schemas.microsoft.com/office/powerpoint/2010/main" val="125011811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tLang="en-US">
              <a:latin typeface="Times New Roman" charset="0"/>
              <a:ea typeface="MS PGothic" charset="-128"/>
            </a:endParaRPr>
          </a:p>
        </p:txBody>
      </p:sp>
      <p:sp>
        <p:nvSpPr>
          <p:cNvPr id="198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3707F37-D4BA-2442-8C50-DA07B09747CB}" type="slidenum">
              <a:rPr lang="en-US" altLang="en-US" sz="1200"/>
              <a:pPr eaLnBrk="1" hangingPunct="1"/>
              <a:t>76</a:t>
            </a:fld>
            <a:endParaRPr lang="en-US" altLang="en-US" sz="1200"/>
          </a:p>
        </p:txBody>
      </p:sp>
    </p:spTree>
    <p:extLst>
      <p:ext uri="{BB962C8B-B14F-4D97-AF65-F5344CB8AC3E}">
        <p14:creationId xmlns:p14="http://schemas.microsoft.com/office/powerpoint/2010/main" val="190260659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12</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77</a:t>
            </a:fld>
            <a:endParaRPr lang="en-US" altLang="en-US"/>
          </a:p>
        </p:txBody>
      </p:sp>
    </p:spTree>
    <p:extLst>
      <p:ext uri="{BB962C8B-B14F-4D97-AF65-F5344CB8AC3E}">
        <p14:creationId xmlns:p14="http://schemas.microsoft.com/office/powerpoint/2010/main" val="396251708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37</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81</a:t>
            </a:fld>
            <a:endParaRPr lang="en-US" altLang="en-US"/>
          </a:p>
        </p:txBody>
      </p:sp>
    </p:spTree>
    <p:extLst>
      <p:ext uri="{BB962C8B-B14F-4D97-AF65-F5344CB8AC3E}">
        <p14:creationId xmlns:p14="http://schemas.microsoft.com/office/powerpoint/2010/main" val="317683075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29</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85</a:t>
            </a:fld>
            <a:endParaRPr lang="en-US" altLang="en-US"/>
          </a:p>
        </p:txBody>
      </p:sp>
    </p:spTree>
    <p:extLst>
      <p:ext uri="{BB962C8B-B14F-4D97-AF65-F5344CB8AC3E}">
        <p14:creationId xmlns:p14="http://schemas.microsoft.com/office/powerpoint/2010/main" val="158370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II. Anatomy of the Respiratory System</a:t>
            </a:r>
            <a:endParaRPr lang="en-IN" dirty="0" smtClean="0"/>
          </a:p>
          <a:p>
            <a:pPr>
              <a:defRPr/>
            </a:pPr>
            <a:r>
              <a:rPr lang="en-US" dirty="0" smtClean="0"/>
              <a:t>A. The respiratory system consists of all structures that contribute to breathing, including:</a:t>
            </a:r>
            <a:endParaRPr lang="en-IN" dirty="0" smtClean="0"/>
          </a:p>
          <a:p>
            <a:pPr>
              <a:defRPr/>
            </a:pPr>
            <a:r>
              <a:rPr lang="en-US" dirty="0" smtClean="0"/>
              <a:t>	1. </a:t>
            </a:r>
            <a:r>
              <a:rPr lang="en-US" b="1" dirty="0" smtClean="0"/>
              <a:t>Diaphragm</a:t>
            </a:r>
            <a:r>
              <a:rPr lang="en-US" dirty="0" smtClean="0"/>
              <a:t> -The organ under the lungs that retracts on inhalation and relaxes on exhalation.</a:t>
            </a:r>
            <a:endParaRPr lang="en-IN" dirty="0" smtClean="0"/>
          </a:p>
          <a:p>
            <a:pPr>
              <a:defRPr/>
            </a:pPr>
            <a:r>
              <a:rPr lang="en-US" dirty="0" smtClean="0"/>
              <a:t>	2. </a:t>
            </a:r>
            <a:r>
              <a:rPr lang="en-US" b="1" dirty="0" smtClean="0"/>
              <a:t>Chest wall muscles</a:t>
            </a:r>
            <a:r>
              <a:rPr lang="en-US" dirty="0" smtClean="0"/>
              <a:t>- Intercostal muscles</a:t>
            </a:r>
            <a:endParaRPr lang="en-IN" dirty="0" smtClean="0"/>
          </a:p>
          <a:p>
            <a:pPr>
              <a:defRPr/>
            </a:pPr>
            <a:r>
              <a:rPr lang="en-US" dirty="0" smtClean="0"/>
              <a:t>	3. </a:t>
            </a:r>
            <a:r>
              <a:rPr lang="en-US" b="1" dirty="0" smtClean="0"/>
              <a:t>Accessory muscles of breathing- </a:t>
            </a:r>
            <a:r>
              <a:rPr lang="en-US" dirty="0" smtClean="0"/>
              <a:t>These include the neck muscles (</a:t>
            </a:r>
            <a:r>
              <a:rPr lang="en-US" dirty="0" err="1" smtClean="0"/>
              <a:t>sternocliedomastoid</a:t>
            </a:r>
            <a:r>
              <a:rPr lang="en-US" dirty="0" smtClean="0"/>
              <a:t>), the chest pectoralis major muscles ,and the abdominal muscles</a:t>
            </a:r>
          </a:p>
          <a:p>
            <a:pPr>
              <a:defRPr/>
            </a:pPr>
            <a:r>
              <a:rPr lang="en-US" baseline="0" dirty="0" smtClean="0"/>
              <a:t>                   </a:t>
            </a:r>
            <a:r>
              <a:rPr lang="en-US" dirty="0" smtClean="0"/>
              <a:t>4. </a:t>
            </a:r>
            <a:r>
              <a:rPr lang="en-US" b="1" dirty="0" smtClean="0"/>
              <a:t>Nerves </a:t>
            </a:r>
            <a:r>
              <a:rPr lang="en-US" dirty="0" smtClean="0"/>
              <a:t>from the brain and spinal cord to those muscles</a:t>
            </a:r>
            <a:endParaRPr lang="en-IN" dirty="0" smtClean="0"/>
          </a:p>
          <a:p>
            <a:pPr>
              <a:defRPr/>
            </a:pPr>
            <a:endParaRPr lang="en-US" dirty="0">
              <a:ea typeface="+mn-ea"/>
            </a:endParaRPr>
          </a:p>
        </p:txBody>
      </p:sp>
      <p:sp>
        <p:nvSpPr>
          <p:cNvPr id="1290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5FF3E04-C60C-EF4E-B1F7-1F9104AEB02E}" type="slidenum">
              <a:rPr lang="en-US" altLang="en-US" sz="1200"/>
              <a:pPr eaLnBrk="1" hangingPunct="1"/>
              <a:t>8</a:t>
            </a:fld>
            <a:endParaRPr lang="en-US" altLang="en-US" sz="1200"/>
          </a:p>
        </p:txBody>
      </p:sp>
    </p:spTree>
    <p:extLst>
      <p:ext uri="{BB962C8B-B14F-4D97-AF65-F5344CB8AC3E}">
        <p14:creationId xmlns:p14="http://schemas.microsoft.com/office/powerpoint/2010/main" val="9957108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33</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89</a:t>
            </a:fld>
            <a:endParaRPr lang="en-US" altLang="en-US"/>
          </a:p>
        </p:txBody>
      </p:sp>
    </p:spTree>
    <p:extLst>
      <p:ext uri="{BB962C8B-B14F-4D97-AF65-F5344CB8AC3E}">
        <p14:creationId xmlns:p14="http://schemas.microsoft.com/office/powerpoint/2010/main" val="418029601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38</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93</a:t>
            </a:fld>
            <a:endParaRPr lang="en-US" altLang="en-US"/>
          </a:p>
        </p:txBody>
      </p:sp>
    </p:spTree>
    <p:extLst>
      <p:ext uri="{BB962C8B-B14F-4D97-AF65-F5344CB8AC3E}">
        <p14:creationId xmlns:p14="http://schemas.microsoft.com/office/powerpoint/2010/main" val="28904804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45</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97</a:t>
            </a:fld>
            <a:endParaRPr lang="en-US" altLang="en-US"/>
          </a:p>
        </p:txBody>
      </p:sp>
    </p:spTree>
    <p:extLst>
      <p:ext uri="{BB962C8B-B14F-4D97-AF65-F5344CB8AC3E}">
        <p14:creationId xmlns:p14="http://schemas.microsoft.com/office/powerpoint/2010/main" val="53050235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23</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105</a:t>
            </a:fld>
            <a:endParaRPr lang="en-US" altLang="en-US"/>
          </a:p>
        </p:txBody>
      </p:sp>
    </p:spTree>
    <p:extLst>
      <p:ext uri="{BB962C8B-B14F-4D97-AF65-F5344CB8AC3E}">
        <p14:creationId xmlns:p14="http://schemas.microsoft.com/office/powerpoint/2010/main" val="274906847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30</a:t>
            </a:r>
            <a:endParaRPr lang="en-US" dirty="0"/>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109</a:t>
            </a:fld>
            <a:endParaRPr lang="en-US" altLang="en-US"/>
          </a:p>
        </p:txBody>
      </p:sp>
    </p:spTree>
    <p:extLst>
      <p:ext uri="{BB962C8B-B14F-4D97-AF65-F5344CB8AC3E}">
        <p14:creationId xmlns:p14="http://schemas.microsoft.com/office/powerpoint/2010/main" val="42701280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SLIDE 52</a:t>
            </a:r>
            <a:endParaRPr lang="en-US"/>
          </a:p>
        </p:txBody>
      </p:sp>
      <p:sp>
        <p:nvSpPr>
          <p:cNvPr id="4" name="Slide Number Placeholder 3"/>
          <p:cNvSpPr>
            <a:spLocks noGrp="1"/>
          </p:cNvSpPr>
          <p:nvPr>
            <p:ph type="sldNum" sz="quarter" idx="10"/>
          </p:nvPr>
        </p:nvSpPr>
        <p:spPr/>
        <p:txBody>
          <a:bodyPr/>
          <a:lstStyle/>
          <a:p>
            <a:fld id="{5BC6FAD9-D5BD-284C-832C-E23622C3DEE7}" type="slidenum">
              <a:rPr lang="en-US" altLang="en-US" smtClean="0"/>
              <a:pPr/>
              <a:t>113</a:t>
            </a:fld>
            <a:endParaRPr lang="en-US" altLang="en-US"/>
          </a:p>
        </p:txBody>
      </p:sp>
    </p:spTree>
    <p:extLst>
      <p:ext uri="{BB962C8B-B14F-4D97-AF65-F5344CB8AC3E}">
        <p14:creationId xmlns:p14="http://schemas.microsoft.com/office/powerpoint/2010/main" val="682050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Lecture Outline </a:t>
            </a:r>
          </a:p>
          <a:p>
            <a:pPr>
              <a:defRPr/>
            </a:pPr>
            <a:endParaRPr lang="en-US" dirty="0" smtClean="0">
              <a:ea typeface="+mn-ea"/>
            </a:endParaRPr>
          </a:p>
          <a:p>
            <a:pPr>
              <a:defRPr/>
            </a:pPr>
            <a:r>
              <a:rPr lang="en-US" dirty="0" smtClean="0"/>
              <a:t>B. The upper airway consists of all anatomic structures above the vocal cords:</a:t>
            </a:r>
            <a:endParaRPr lang="en-IN" dirty="0" smtClean="0"/>
          </a:p>
          <a:p>
            <a:pPr>
              <a:defRPr/>
            </a:pPr>
            <a:r>
              <a:rPr lang="en-US" dirty="0" smtClean="0"/>
              <a:t>	1. Nose and mouth</a:t>
            </a:r>
            <a:endParaRPr lang="en-IN" dirty="0" smtClean="0"/>
          </a:p>
          <a:p>
            <a:pPr>
              <a:defRPr/>
            </a:pPr>
            <a:r>
              <a:rPr lang="en-US" dirty="0" smtClean="0"/>
              <a:t>	2. Jaw</a:t>
            </a:r>
            <a:endParaRPr lang="en-IN" dirty="0" smtClean="0"/>
          </a:p>
          <a:p>
            <a:pPr>
              <a:defRPr/>
            </a:pPr>
            <a:r>
              <a:rPr lang="en-US" dirty="0" smtClean="0"/>
              <a:t>	3. Oral cavity</a:t>
            </a:r>
            <a:endParaRPr lang="en-IN" dirty="0" smtClean="0"/>
          </a:p>
          <a:p>
            <a:pPr>
              <a:defRPr/>
            </a:pPr>
            <a:r>
              <a:rPr lang="en-US" dirty="0" smtClean="0"/>
              <a:t>	4. Pharynx</a:t>
            </a:r>
            <a:endParaRPr lang="en-IN" dirty="0" smtClean="0"/>
          </a:p>
          <a:p>
            <a:pPr>
              <a:defRPr/>
            </a:pPr>
            <a:r>
              <a:rPr lang="en-US" dirty="0" smtClean="0"/>
              <a:t>	5. Larynx (end of the upper airway)</a:t>
            </a:r>
            <a:endParaRPr lang="en-IN" dirty="0"/>
          </a:p>
        </p:txBody>
      </p:sp>
      <p:sp>
        <p:nvSpPr>
          <p:cNvPr id="1300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9428789-23E2-C948-AEDD-13446E368A83}" type="slidenum">
              <a:rPr lang="en-US" altLang="en-US" sz="1200"/>
              <a:pPr eaLnBrk="1" hangingPunct="1"/>
              <a:t>9</a:t>
            </a:fld>
            <a:endParaRPr lang="en-US" altLang="en-US" sz="1200"/>
          </a:p>
        </p:txBody>
      </p:sp>
    </p:spTree>
    <p:extLst>
      <p:ext uri="{BB962C8B-B14F-4D97-AF65-F5344CB8AC3E}">
        <p14:creationId xmlns:p14="http://schemas.microsoft.com/office/powerpoint/2010/main" val="1719493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Rectangle 3"/>
          <p:cNvSpPr>
            <a:spLocks noGrp="1" noChangeArrowheads="1"/>
          </p:cNvSpPr>
          <p:nvPr>
            <p:ph type="subTitle" idx="1"/>
          </p:nvPr>
        </p:nvSpPr>
        <p:spPr>
          <a:xfrm>
            <a:off x="4343400" y="3657600"/>
            <a:ext cx="4876800" cy="1752600"/>
          </a:xfrm>
          <a:gradFill rotWithShape="0">
            <a:gsLst>
              <a:gs pos="0">
                <a:srgbClr val="66CCFF">
                  <a:alpha val="89999"/>
                </a:srgbClr>
              </a:gs>
              <a:gs pos="100000">
                <a:srgbClr val="0080FF">
                  <a:alpha val="14000"/>
                </a:srgbClr>
              </a:gs>
            </a:gsLst>
            <a:lin ang="2700000" scaled="1"/>
          </a:gradFill>
          <a:ln w="9525">
            <a:noFill/>
          </a:ln>
          <a:extLst>
            <a:ext uri="{91240B29-F687-4F45-9708-019B960494DF}">
              <a14:hiddenLine xmlns:a14="http://schemas.microsoft.com/office/drawing/2010/main" w="9525" algn="ctr">
                <a:solidFill>
                  <a:srgbClr val="B3B3B3">
                    <a:alpha val="39999"/>
                  </a:srgbClr>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137160" bIns="45720"/>
          <a:lstStyle>
            <a:lvl1pPr marL="0" indent="0">
              <a:lnSpc>
                <a:spcPct val="105000"/>
              </a:lnSpc>
              <a:buFontTx/>
              <a:buNone/>
              <a:defRPr sz="3200" b="1">
                <a:solidFill>
                  <a:schemeClr val="bg1"/>
                </a:solidFill>
              </a:defRPr>
            </a:lvl1pPr>
          </a:lstStyle>
          <a:p>
            <a:pPr lvl="0"/>
            <a:r>
              <a:rPr lang="en-US" noProof="0" dirty="0" smtClean="0"/>
              <a:t>Click to edit Master subtitle style</a:t>
            </a:r>
          </a:p>
        </p:txBody>
      </p:sp>
      <p:sp>
        <p:nvSpPr>
          <p:cNvPr id="128003" name="Rectangle 2"/>
          <p:cNvSpPr>
            <a:spLocks noGrp="1" noChangeArrowheads="1"/>
          </p:cNvSpPr>
          <p:nvPr>
            <p:ph type="ctrTitle"/>
          </p:nvPr>
        </p:nvSpPr>
        <p:spPr>
          <a:xfrm>
            <a:off x="4572000" y="2362200"/>
            <a:ext cx="4343400" cy="990600"/>
          </a:xfrm>
        </p:spPr>
        <p:txBody>
          <a:bodyPr lIns="228600" anchor="t"/>
          <a:lstStyle>
            <a:lvl1pPr algn="l">
              <a:defRPr>
                <a:solidFill>
                  <a:schemeClr val="bg1"/>
                </a:solidFill>
                <a:effectLst/>
              </a:defRPr>
            </a:lvl1pPr>
          </a:lstStyle>
          <a:p>
            <a:pPr lvl="0"/>
            <a:r>
              <a:rPr lang="en-US" noProof="0" dirty="0" smtClean="0"/>
              <a:t>Click to edit Master title style</a:t>
            </a:r>
          </a:p>
        </p:txBody>
      </p:sp>
    </p:spTree>
    <p:extLst>
      <p:ext uri="{BB962C8B-B14F-4D97-AF65-F5344CB8AC3E}">
        <p14:creationId xmlns:p14="http://schemas.microsoft.com/office/powerpoint/2010/main" val="1956136987"/>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153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1770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7454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9230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478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0662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7873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96343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2918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036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9036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85800" y="1447800"/>
            <a:ext cx="7772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228600" tIns="182880" rIns="91440" bIns="91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2"/>
          <p:cNvSpPr>
            <a:spLocks noGrp="1" noChangeArrowheads="1"/>
          </p:cNvSpPr>
          <p:nvPr>
            <p:ph type="title"/>
          </p:nvPr>
        </p:nvSpPr>
        <p:spPr bwMode="auto">
          <a:xfrm>
            <a:off x="685800" y="2286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Tree>
  </p:cSld>
  <p:clrMap bg1="lt1" tx1="dk1" bg2="lt2" tx2="dk2" accent1="accent1" accent2="accent2" accent3="accent3" accent4="accent4" accent5="accent5" accent6="accent6" hlink="hlink" folHlink="folHlink"/>
  <p:sldLayoutIdLst>
    <p:sldLayoutId id="2147483888"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sldNum="0" hdr="0" dt="0"/>
  <p:txStyles>
    <p:titleStyle>
      <a:lvl1pPr algn="ctr" rtl="0" eaLnBrk="0" fontAlgn="base" hangingPunct="0">
        <a:lnSpc>
          <a:spcPct val="90000"/>
        </a:lnSpc>
        <a:spcBef>
          <a:spcPct val="0"/>
        </a:spcBef>
        <a:spcAft>
          <a:spcPct val="0"/>
        </a:spcAft>
        <a:defRPr sz="4000" b="1">
          <a:solidFill>
            <a:srgbClr val="F37021"/>
          </a:solidFill>
          <a:latin typeface="+mj-lt"/>
          <a:ea typeface="+mj-ea"/>
          <a:cs typeface="ヒラギノ角ゴ Pro W3" charset="0"/>
        </a:defRPr>
      </a:lvl1pPr>
      <a:lvl2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2pPr>
      <a:lvl3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3pPr>
      <a:lvl4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4pPr>
      <a:lvl5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5pPr>
      <a:lvl6pPr marL="4572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6pPr>
      <a:lvl7pPr marL="9144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7pPr>
      <a:lvl8pPr marL="13716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8pPr>
      <a:lvl9pPr marL="18288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9pPr>
    </p:titleStyle>
    <p:bodyStyle>
      <a:lvl1pPr marL="342900" indent="-342900" algn="l" rtl="0" eaLnBrk="0" fontAlgn="base" hangingPunct="0">
        <a:spcBef>
          <a:spcPct val="50000"/>
        </a:spcBef>
        <a:spcAft>
          <a:spcPct val="0"/>
        </a:spcAft>
        <a:buClr>
          <a:schemeClr val="bg1"/>
        </a:buClr>
        <a:buChar char="•"/>
        <a:defRPr sz="2800">
          <a:solidFill>
            <a:schemeClr val="bg1"/>
          </a:solidFill>
          <a:latin typeface="+mn-lt"/>
          <a:ea typeface="+mn-ea"/>
          <a:cs typeface="ヒラギノ角ゴ Pro W3" charset="0"/>
        </a:defRPr>
      </a:lvl1pPr>
      <a:lvl2pPr marL="800100" indent="-342900" algn="l" rtl="0" eaLnBrk="0" fontAlgn="base" hangingPunct="0">
        <a:spcBef>
          <a:spcPct val="25000"/>
        </a:spcBef>
        <a:spcAft>
          <a:spcPct val="0"/>
        </a:spcAft>
        <a:buClr>
          <a:schemeClr val="bg1"/>
        </a:buClr>
        <a:buChar char="–"/>
        <a:defRPr sz="2400">
          <a:solidFill>
            <a:schemeClr val="bg1"/>
          </a:solidFill>
          <a:latin typeface="+mn-lt"/>
          <a:ea typeface="+mn-ea"/>
          <a:cs typeface="ヒラギノ角ゴ Pro W3" charset="0"/>
        </a:defRPr>
      </a:lvl2pPr>
      <a:lvl3pPr marL="1143000" indent="-228600" algn="l" rtl="0" eaLnBrk="0" fontAlgn="base" hangingPunct="0">
        <a:spcBef>
          <a:spcPct val="25000"/>
        </a:spcBef>
        <a:spcAft>
          <a:spcPct val="0"/>
        </a:spcAft>
        <a:buClr>
          <a:schemeClr val="bg1"/>
        </a:buClr>
        <a:buChar char="•"/>
        <a:defRPr sz="2200">
          <a:solidFill>
            <a:schemeClr val="bg1"/>
          </a:solidFill>
          <a:latin typeface="+mn-lt"/>
          <a:ea typeface="+mn-ea"/>
          <a:cs typeface="ヒラギノ角ゴ Pro W3" charset="0"/>
        </a:defRPr>
      </a:lvl3pPr>
      <a:lvl4pPr marL="1600200" indent="-228600" algn="l" rtl="0" eaLnBrk="0" fontAlgn="base" hangingPunct="0">
        <a:spcBef>
          <a:spcPct val="25000"/>
        </a:spcBef>
        <a:spcAft>
          <a:spcPct val="0"/>
        </a:spcAft>
        <a:buClr>
          <a:schemeClr val="bg1"/>
        </a:buClr>
        <a:buChar char="–"/>
        <a:defRPr sz="2000">
          <a:solidFill>
            <a:schemeClr val="bg1"/>
          </a:solidFill>
          <a:latin typeface="+mn-lt"/>
          <a:ea typeface="+mn-ea"/>
          <a:cs typeface="ヒラギノ角ゴ Pro W3" charset="0"/>
        </a:defRPr>
      </a:lvl4pPr>
      <a:lvl5pPr marL="2057400" indent="-228600" algn="l" rtl="0" eaLnBrk="0" fontAlgn="base" hangingPunct="0">
        <a:spcBef>
          <a:spcPct val="25000"/>
        </a:spcBef>
        <a:spcAft>
          <a:spcPct val="0"/>
        </a:spcAft>
        <a:buClr>
          <a:schemeClr val="bg1"/>
        </a:buClr>
        <a:buChar char="»"/>
        <a:defRPr sz="2000">
          <a:solidFill>
            <a:schemeClr val="bg1"/>
          </a:solidFill>
          <a:latin typeface="+mn-lt"/>
          <a:ea typeface="+mn-ea"/>
          <a:cs typeface="ヒラギノ角ゴ Pro W3" charset="0"/>
        </a:defRPr>
      </a:lvl5pPr>
      <a:lvl6pPr marL="2514600" indent="-228600" algn="l" rtl="0" eaLnBrk="0" fontAlgn="base" hangingPunct="0">
        <a:spcBef>
          <a:spcPct val="25000"/>
        </a:spcBef>
        <a:spcAft>
          <a:spcPct val="0"/>
        </a:spcAft>
        <a:buChar char="»"/>
        <a:defRPr sz="2000">
          <a:solidFill>
            <a:schemeClr val="tx1"/>
          </a:solidFill>
          <a:latin typeface="+mn-lt"/>
          <a:ea typeface="+mn-ea"/>
        </a:defRPr>
      </a:lvl6pPr>
      <a:lvl7pPr marL="2971800" indent="-228600" algn="l" rtl="0" eaLnBrk="0" fontAlgn="base" hangingPunct="0">
        <a:spcBef>
          <a:spcPct val="25000"/>
        </a:spcBef>
        <a:spcAft>
          <a:spcPct val="0"/>
        </a:spcAft>
        <a:buChar char="»"/>
        <a:defRPr sz="2000">
          <a:solidFill>
            <a:schemeClr val="tx1"/>
          </a:solidFill>
          <a:latin typeface="+mn-lt"/>
          <a:ea typeface="+mn-ea"/>
        </a:defRPr>
      </a:lvl7pPr>
      <a:lvl8pPr marL="3429000" indent="-228600" algn="l" rtl="0" eaLnBrk="0" fontAlgn="base" hangingPunct="0">
        <a:spcBef>
          <a:spcPct val="25000"/>
        </a:spcBef>
        <a:spcAft>
          <a:spcPct val="0"/>
        </a:spcAft>
        <a:buChar char="»"/>
        <a:defRPr sz="2000">
          <a:solidFill>
            <a:schemeClr val="tx1"/>
          </a:solidFill>
          <a:latin typeface="+mn-lt"/>
          <a:ea typeface="+mn-ea"/>
        </a:defRPr>
      </a:lvl8pPr>
      <a:lvl9pPr marL="3886200" indent="-228600" algn="l" rtl="0" eaLnBrk="0" fontAlgn="base" hangingPunct="0">
        <a:spcBef>
          <a:spcPct val="25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txBox="1">
            <a:spLocks noChangeArrowheads="1"/>
          </p:cNvSpPr>
          <p:nvPr/>
        </p:nvSpPr>
        <p:spPr bwMode="auto">
          <a:xfrm>
            <a:off x="0" y="3352800"/>
            <a:ext cx="9144000" cy="1981200"/>
          </a:xfrm>
          <a:prstGeom prst="rect">
            <a:avLst/>
          </a:prstGeom>
          <a:gradFill rotWithShape="0">
            <a:gsLst>
              <a:gs pos="0">
                <a:srgbClr val="66CCFF">
                  <a:alpha val="89998"/>
                </a:srgbClr>
              </a:gs>
              <a:gs pos="100000">
                <a:srgbClr val="0080FF">
                  <a:alpha val="14000"/>
                </a:srgbClr>
              </a:gs>
            </a:gsLst>
            <a:lin ang="2700000" scaled="1"/>
          </a:gradFill>
          <a:ln w="19050">
            <a:noFill/>
            <a:miter lim="800000"/>
            <a:headEnd/>
            <a:tailEnd/>
          </a:ln>
          <a:extLst>
            <a:ext uri="{91240B29-F687-4F45-9708-019B960494DF}">
              <a14:hiddenLine xmlns:a14="http://schemas.microsoft.com/office/drawing/2010/main" w="9525">
                <a:solidFill>
                  <a:srgbClr val="B3B3B3">
                    <a:alpha val="39999"/>
                  </a:srgbClr>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28600" tIns="137160"/>
          <a:lstStyle>
            <a:lvl1pPr marL="0" indent="0" algn="l" rtl="0" eaLnBrk="0" fontAlgn="base" hangingPunct="0">
              <a:lnSpc>
                <a:spcPct val="105000"/>
              </a:lnSpc>
              <a:spcBef>
                <a:spcPct val="50000"/>
              </a:spcBef>
              <a:spcAft>
                <a:spcPct val="0"/>
              </a:spcAft>
              <a:buClr>
                <a:schemeClr val="bg1"/>
              </a:buClr>
              <a:buFontTx/>
              <a:buNone/>
              <a:defRPr sz="3200" b="1">
                <a:solidFill>
                  <a:schemeClr val="bg1"/>
                </a:solidFill>
                <a:latin typeface="+mn-lt"/>
                <a:ea typeface="+mn-ea"/>
                <a:cs typeface="ヒラギノ角ゴ Pro W3" charset="0"/>
              </a:defRPr>
            </a:lvl1pPr>
            <a:lvl2pPr marL="800100" indent="-342900" algn="l" rtl="0" eaLnBrk="0" fontAlgn="base" hangingPunct="0">
              <a:spcBef>
                <a:spcPct val="25000"/>
              </a:spcBef>
              <a:spcAft>
                <a:spcPct val="0"/>
              </a:spcAft>
              <a:buClr>
                <a:schemeClr val="bg1"/>
              </a:buClr>
              <a:buChar char="–"/>
              <a:defRPr sz="2400">
                <a:solidFill>
                  <a:schemeClr val="bg1"/>
                </a:solidFill>
                <a:latin typeface="+mn-lt"/>
                <a:ea typeface="+mn-ea"/>
                <a:cs typeface="ヒラギノ角ゴ Pro W3" charset="0"/>
              </a:defRPr>
            </a:lvl2pPr>
            <a:lvl3pPr marL="1143000" indent="-228600" algn="l" rtl="0" eaLnBrk="0" fontAlgn="base" hangingPunct="0">
              <a:spcBef>
                <a:spcPct val="25000"/>
              </a:spcBef>
              <a:spcAft>
                <a:spcPct val="0"/>
              </a:spcAft>
              <a:buClr>
                <a:schemeClr val="bg1"/>
              </a:buClr>
              <a:buChar char="•"/>
              <a:defRPr sz="2200">
                <a:solidFill>
                  <a:schemeClr val="bg1"/>
                </a:solidFill>
                <a:latin typeface="+mn-lt"/>
                <a:ea typeface="+mn-ea"/>
                <a:cs typeface="ヒラギノ角ゴ Pro W3" charset="0"/>
              </a:defRPr>
            </a:lvl3pPr>
            <a:lvl4pPr marL="1600200" indent="-228600" algn="l" rtl="0" eaLnBrk="0" fontAlgn="base" hangingPunct="0">
              <a:spcBef>
                <a:spcPct val="25000"/>
              </a:spcBef>
              <a:spcAft>
                <a:spcPct val="0"/>
              </a:spcAft>
              <a:buClr>
                <a:schemeClr val="bg1"/>
              </a:buClr>
              <a:buChar char="–"/>
              <a:defRPr sz="2000">
                <a:solidFill>
                  <a:schemeClr val="bg1"/>
                </a:solidFill>
                <a:latin typeface="+mn-lt"/>
                <a:ea typeface="+mn-ea"/>
                <a:cs typeface="ヒラギノ角ゴ Pro W3" charset="0"/>
              </a:defRPr>
            </a:lvl4pPr>
            <a:lvl5pPr marL="2057400" indent="-228600" algn="l" rtl="0" eaLnBrk="0" fontAlgn="base" hangingPunct="0">
              <a:spcBef>
                <a:spcPct val="25000"/>
              </a:spcBef>
              <a:spcAft>
                <a:spcPct val="0"/>
              </a:spcAft>
              <a:buClr>
                <a:schemeClr val="bg1"/>
              </a:buClr>
              <a:buChar char="»"/>
              <a:defRPr sz="2000">
                <a:solidFill>
                  <a:schemeClr val="bg1"/>
                </a:solidFill>
                <a:latin typeface="+mn-lt"/>
                <a:ea typeface="+mn-ea"/>
                <a:cs typeface="ヒラギノ角ゴ Pro W3" charset="0"/>
              </a:defRPr>
            </a:lvl5pPr>
            <a:lvl6pPr marL="2514600" indent="-228600" algn="l" rtl="0" eaLnBrk="0" fontAlgn="base" hangingPunct="0">
              <a:spcBef>
                <a:spcPct val="25000"/>
              </a:spcBef>
              <a:spcAft>
                <a:spcPct val="0"/>
              </a:spcAft>
              <a:buChar char="»"/>
              <a:defRPr sz="2000">
                <a:solidFill>
                  <a:schemeClr val="tx1"/>
                </a:solidFill>
                <a:latin typeface="+mn-lt"/>
                <a:ea typeface="+mn-ea"/>
              </a:defRPr>
            </a:lvl6pPr>
            <a:lvl7pPr marL="2971800" indent="-228600" algn="l" rtl="0" eaLnBrk="0" fontAlgn="base" hangingPunct="0">
              <a:spcBef>
                <a:spcPct val="25000"/>
              </a:spcBef>
              <a:spcAft>
                <a:spcPct val="0"/>
              </a:spcAft>
              <a:buChar char="»"/>
              <a:defRPr sz="2000">
                <a:solidFill>
                  <a:schemeClr val="tx1"/>
                </a:solidFill>
                <a:latin typeface="+mn-lt"/>
                <a:ea typeface="+mn-ea"/>
              </a:defRPr>
            </a:lvl7pPr>
            <a:lvl8pPr marL="3429000" indent="-228600" algn="l" rtl="0" eaLnBrk="0" fontAlgn="base" hangingPunct="0">
              <a:spcBef>
                <a:spcPct val="25000"/>
              </a:spcBef>
              <a:spcAft>
                <a:spcPct val="0"/>
              </a:spcAft>
              <a:buChar char="»"/>
              <a:defRPr sz="2000">
                <a:solidFill>
                  <a:schemeClr val="tx1"/>
                </a:solidFill>
                <a:latin typeface="+mn-lt"/>
                <a:ea typeface="+mn-ea"/>
              </a:defRPr>
            </a:lvl8pPr>
            <a:lvl9pPr marL="3886200" indent="-228600" algn="l" rtl="0" eaLnBrk="0" fontAlgn="base" hangingPunct="0">
              <a:spcBef>
                <a:spcPct val="25000"/>
              </a:spcBef>
              <a:spcAft>
                <a:spcPct val="0"/>
              </a:spcAft>
              <a:buChar char="»"/>
              <a:defRPr sz="2000">
                <a:solidFill>
                  <a:schemeClr val="tx1"/>
                </a:solidFill>
                <a:latin typeface="+mn-lt"/>
                <a:ea typeface="+mn-ea"/>
              </a:defRPr>
            </a:lvl9pPr>
          </a:lstStyle>
          <a:p>
            <a:pPr>
              <a:defRPr/>
            </a:pPr>
            <a:endParaRPr lang="en-US" sz="100" kern="0" dirty="0" smtClean="0">
              <a:latin typeface="+mj-lt"/>
            </a:endParaRPr>
          </a:p>
          <a:p>
            <a:pPr algn="ctr">
              <a:spcBef>
                <a:spcPts val="2500"/>
              </a:spcBef>
              <a:defRPr/>
            </a:pPr>
            <a:r>
              <a:rPr lang="en-US" sz="4000" kern="0" dirty="0" smtClean="0">
                <a:latin typeface="+mj-lt"/>
              </a:rPr>
              <a:t>Chapter 15</a:t>
            </a:r>
            <a:endParaRPr lang="en-US" altLang="en-US" sz="4000" kern="0" dirty="0" smtClean="0">
              <a:latin typeface="+mj-lt"/>
            </a:endParaRPr>
          </a:p>
          <a:p>
            <a:pPr algn="ctr">
              <a:spcBef>
                <a:spcPts val="200"/>
              </a:spcBef>
              <a:defRPr/>
            </a:pPr>
            <a:r>
              <a:rPr lang="en-US" altLang="en-US" dirty="0"/>
              <a:t>Respiratory Emergencies</a:t>
            </a:r>
            <a:endParaRPr lang="en-US" altLang="en-US" kern="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nSpc>
                <a:spcPct val="85000"/>
              </a:lnSpc>
              <a:defRPr/>
            </a:pPr>
            <a:r>
              <a:rPr lang="en-US" dirty="0" smtClean="0">
                <a:cs typeface="+mj-cs"/>
              </a:rPr>
              <a:t>Anatomy of the Respiratory System </a:t>
            </a:r>
            <a:r>
              <a:rPr lang="en-US" sz="2800" b="0" dirty="0" smtClean="0">
                <a:cs typeface="+mj-cs"/>
              </a:rPr>
              <a:t>(3 of 4)</a:t>
            </a:r>
          </a:p>
        </p:txBody>
      </p:sp>
      <p:pic>
        <p:nvPicPr>
          <p:cNvPr id="1229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1841500"/>
            <a:ext cx="4841875"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330825" y="53467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1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4452" name="Rectangle 3"/>
          <p:cNvSpPr>
            <a:spLocks noGrp="1" noChangeArrowheads="1"/>
          </p:cNvSpPr>
          <p:nvPr>
            <p:ph type="body" idx="1"/>
          </p:nvPr>
        </p:nvSpPr>
        <p:spPr/>
        <p:txBody>
          <a:bodyPr rIns="228600"/>
          <a:lstStyle/>
          <a:p>
            <a:pPr marL="457200" indent="-457200">
              <a:spcBef>
                <a:spcPct val="35000"/>
              </a:spcBef>
              <a:buFontTx/>
              <a:buAutoNum type="arabicPeriod" startAt="7"/>
            </a:pPr>
            <a:r>
              <a:rPr lang="en-US" altLang="en-US" dirty="0"/>
              <a:t>Albuterol, a beta-2 agonist, is the generic name for:</a:t>
            </a:r>
          </a:p>
          <a:p>
            <a:pPr marL="1016000" lvl="1" indent="-444500">
              <a:spcBef>
                <a:spcPct val="35000"/>
              </a:spcBef>
              <a:buFontTx/>
              <a:buAutoNum type="alphaUcPeriod"/>
            </a:pPr>
            <a:r>
              <a:rPr lang="en-US" altLang="en-US" dirty="0" err="1"/>
              <a:t>Alupent</a:t>
            </a:r>
            <a:r>
              <a:rPr lang="en-US" altLang="en-US" dirty="0"/>
              <a:t>.</a:t>
            </a:r>
          </a:p>
          <a:p>
            <a:pPr marL="1016000" lvl="1" indent="-444500">
              <a:spcBef>
                <a:spcPct val="35000"/>
              </a:spcBef>
              <a:buFontTx/>
              <a:buAutoNum type="alphaUcPeriod"/>
            </a:pPr>
            <a:r>
              <a:rPr lang="en-US" altLang="en-US" dirty="0" err="1"/>
              <a:t>Metaprel</a:t>
            </a:r>
            <a:r>
              <a:rPr lang="en-US" altLang="en-US" dirty="0"/>
              <a:t>.</a:t>
            </a:r>
          </a:p>
          <a:p>
            <a:pPr marL="1016000" lvl="1" indent="-444500">
              <a:spcBef>
                <a:spcPct val="35000"/>
              </a:spcBef>
              <a:buFontTx/>
              <a:buAutoNum type="alphaUcPeriod"/>
            </a:pPr>
            <a:r>
              <a:rPr lang="en-US" altLang="en-US" dirty="0" err="1"/>
              <a:t>Brethine</a:t>
            </a:r>
            <a:r>
              <a:rPr lang="en-US" altLang="en-US" dirty="0"/>
              <a:t>.</a:t>
            </a:r>
          </a:p>
          <a:p>
            <a:pPr marL="1016000" lvl="1" indent="-444500">
              <a:spcBef>
                <a:spcPct val="35000"/>
              </a:spcBef>
              <a:buFontTx/>
              <a:buAutoNum type="alphaUcPeriod"/>
            </a:pPr>
            <a:r>
              <a:rPr lang="en-US" altLang="en-US" dirty="0"/>
              <a:t>Ventolin.</a:t>
            </a:r>
          </a:p>
          <a:p>
            <a:pPr marL="457200" indent="-457200">
              <a:buFontTx/>
              <a:buAutoNum type="arabicPeriod" startAt="7"/>
            </a:pPr>
            <a:endParaRPr lang="en-US" altLang="en-US" sz="2400"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3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5476"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D</a:t>
            </a:r>
          </a:p>
          <a:p>
            <a:pPr marL="0" indent="0">
              <a:spcBef>
                <a:spcPct val="35000"/>
              </a:spcBef>
              <a:buFontTx/>
              <a:buNone/>
            </a:pPr>
            <a:r>
              <a:rPr lang="en-US" altLang="en-US" b="1" dirty="0"/>
              <a:t>Rationale: </a:t>
            </a:r>
            <a:r>
              <a:rPr lang="en-US" altLang="en-US" dirty="0"/>
              <a:t>Albuterol is the generic name for Ventolin (Proventil). Albuterol is a beta-agonist, which dilates the bronchioles, and is commonly used to treat patients with asthma and other reactive airway diseases.</a:t>
            </a:r>
          </a:p>
          <a:p>
            <a:pPr marL="0" indent="0">
              <a:lnSpc>
                <a:spcPct val="90000"/>
              </a:lnSpc>
            </a:pPr>
            <a:endParaRPr lang="en-US" alt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06500" name="Rectangle 3"/>
          <p:cNvSpPr>
            <a:spLocks noGrp="1" noChangeArrowheads="1"/>
          </p:cNvSpPr>
          <p:nvPr>
            <p:ph type="body" idx="1"/>
          </p:nvPr>
        </p:nvSpPr>
        <p:spPr/>
        <p:txBody>
          <a:bodyPr rIns="228600"/>
          <a:lstStyle/>
          <a:p>
            <a:pPr marL="457200" indent="-457200">
              <a:spcBef>
                <a:spcPct val="35000"/>
              </a:spcBef>
              <a:buFontTx/>
              <a:buAutoNum type="arabicPeriod" startAt="7"/>
            </a:pPr>
            <a:r>
              <a:rPr lang="en-US" altLang="en-US"/>
              <a:t>Albuterol, a beta-2-agonist, is the generic name for:</a:t>
            </a:r>
          </a:p>
          <a:p>
            <a:pPr marL="1016000" lvl="1" indent="-444500">
              <a:spcBef>
                <a:spcPct val="35000"/>
              </a:spcBef>
              <a:buFontTx/>
              <a:buAutoNum type="alphaUcPeriod"/>
            </a:pPr>
            <a:r>
              <a:rPr lang="en-US" altLang="en-US"/>
              <a:t>Alupent.</a:t>
            </a:r>
            <a:br>
              <a:rPr lang="en-US" altLang="en-US"/>
            </a:br>
            <a:r>
              <a:rPr lang="en-US" altLang="en-US" b="1"/>
              <a:t>Rationale:</a:t>
            </a:r>
            <a:r>
              <a:rPr lang="en-US" altLang="en-US" b="1">
                <a:solidFill>
                  <a:srgbClr val="000000"/>
                </a:solidFill>
              </a:rPr>
              <a:t> </a:t>
            </a:r>
            <a:r>
              <a:rPr lang="en-US" altLang="en-US">
                <a:solidFill>
                  <a:srgbClr val="F37021"/>
                </a:solidFill>
              </a:rPr>
              <a:t>This is the trade name for metaproterenol, also a beta-2 agonist.</a:t>
            </a:r>
          </a:p>
          <a:p>
            <a:pPr marL="1016000" lvl="1" indent="-444500">
              <a:spcBef>
                <a:spcPct val="35000"/>
              </a:spcBef>
              <a:buFontTx/>
              <a:buAutoNum type="alphaUcPeriod"/>
            </a:pPr>
            <a:r>
              <a:rPr lang="en-US" altLang="en-US"/>
              <a:t>Metaprel.</a:t>
            </a:r>
            <a:br>
              <a:rPr lang="en-US" altLang="en-US"/>
            </a:br>
            <a:r>
              <a:rPr lang="en-US" altLang="en-US" b="1"/>
              <a:t>Rationale:</a:t>
            </a:r>
            <a:r>
              <a:rPr lang="en-US" altLang="en-US" b="1">
                <a:solidFill>
                  <a:srgbClr val="000000"/>
                </a:solidFill>
              </a:rPr>
              <a:t> </a:t>
            </a:r>
            <a:r>
              <a:rPr lang="en-US" altLang="en-US">
                <a:solidFill>
                  <a:srgbClr val="F37021"/>
                </a:solidFill>
              </a:rPr>
              <a:t>This is the trade name for metaproterenol, also a beta-2 agonist.</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389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07524" name="Rectangle 3"/>
          <p:cNvSpPr>
            <a:spLocks noGrp="1" noChangeArrowheads="1"/>
          </p:cNvSpPr>
          <p:nvPr>
            <p:ph type="body" idx="1"/>
          </p:nvPr>
        </p:nvSpPr>
        <p:spPr/>
        <p:txBody>
          <a:bodyPr rIns="228600"/>
          <a:lstStyle/>
          <a:p>
            <a:pPr marL="457200" indent="-457200">
              <a:spcBef>
                <a:spcPct val="35000"/>
              </a:spcBef>
              <a:buFontTx/>
              <a:buAutoNum type="arabicPeriod" startAt="7"/>
            </a:pPr>
            <a:r>
              <a:rPr lang="en-US" altLang="en-US"/>
              <a:t>Albuterol, a beta-2-agonist, is the generic name for:</a:t>
            </a:r>
          </a:p>
          <a:p>
            <a:pPr marL="1016000" lvl="1" indent="-444500">
              <a:spcBef>
                <a:spcPct val="35000"/>
              </a:spcBef>
              <a:buFontTx/>
              <a:buAutoNum type="alphaUcPeriod" startAt="3"/>
            </a:pPr>
            <a:r>
              <a:rPr lang="en-US" altLang="en-US"/>
              <a:t>Brethine.</a:t>
            </a:r>
            <a:br>
              <a:rPr lang="en-US" altLang="en-US"/>
            </a:br>
            <a:r>
              <a:rPr lang="en-US" altLang="en-US" b="1"/>
              <a:t>Rationale:</a:t>
            </a:r>
            <a:r>
              <a:rPr lang="en-US" altLang="en-US" b="1">
                <a:solidFill>
                  <a:srgbClr val="000000"/>
                </a:solidFill>
              </a:rPr>
              <a:t> </a:t>
            </a:r>
            <a:r>
              <a:rPr lang="en-US" altLang="en-US">
                <a:solidFill>
                  <a:srgbClr val="F37021"/>
                </a:solidFill>
              </a:rPr>
              <a:t>This is the trade name for terbutaline, also a beta-2 agonist.</a:t>
            </a:r>
          </a:p>
          <a:p>
            <a:pPr marL="1016000" lvl="1" indent="-444500">
              <a:spcBef>
                <a:spcPct val="35000"/>
              </a:spcBef>
              <a:buFontTx/>
              <a:buAutoNum type="alphaUcPeriod" startAt="3"/>
            </a:pPr>
            <a:r>
              <a:rPr lang="en-US" altLang="en-US"/>
              <a:t>Ventolin.</a:t>
            </a:r>
            <a:br>
              <a:rPr lang="en-US" altLang="en-US"/>
            </a:br>
            <a:r>
              <a:rPr lang="en-US" altLang="en-US" b="1"/>
              <a:t>Rationale:</a:t>
            </a:r>
            <a:r>
              <a:rPr lang="en-US" altLang="en-US" b="1">
                <a:solidFill>
                  <a:srgbClr val="000000"/>
                </a:solidFill>
              </a:rPr>
              <a:t> </a:t>
            </a:r>
            <a:r>
              <a:rPr lang="en-US" altLang="en-US">
                <a:solidFill>
                  <a:srgbClr val="F37021"/>
                </a:solidFill>
              </a:rPr>
              <a:t>Correct answer</a:t>
            </a:r>
            <a:endParaRPr lang="en-US" altLang="en-US" sz="2000">
              <a:solidFill>
                <a:srgbClr val="F37021"/>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6"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8548" name="Rectangle 3"/>
          <p:cNvSpPr>
            <a:spLocks noGrp="1" noChangeArrowheads="1"/>
          </p:cNvSpPr>
          <p:nvPr>
            <p:ph type="body" idx="1"/>
          </p:nvPr>
        </p:nvSpPr>
        <p:spPr/>
        <p:txBody>
          <a:bodyPr rIns="228600"/>
          <a:lstStyle/>
          <a:p>
            <a:pPr marL="457200" indent="-457200">
              <a:spcBef>
                <a:spcPct val="35000"/>
              </a:spcBef>
              <a:buFontTx/>
              <a:buAutoNum type="arabicPeriod" startAt="8"/>
            </a:pPr>
            <a:r>
              <a:rPr lang="en-US" altLang="en-US"/>
              <a:t>An acute bacterial infection that results in swelling of the flap that covers the larynx during swallowing is called:</a:t>
            </a:r>
          </a:p>
          <a:p>
            <a:pPr marL="1016000" lvl="1" indent="-444500">
              <a:spcBef>
                <a:spcPct val="35000"/>
              </a:spcBef>
              <a:buFontTx/>
              <a:buAutoNum type="alphaUcPeriod"/>
            </a:pPr>
            <a:r>
              <a:rPr lang="en-US" altLang="en-US"/>
              <a:t>croup.</a:t>
            </a:r>
          </a:p>
          <a:p>
            <a:pPr marL="1016000" lvl="1" indent="-444500">
              <a:spcBef>
                <a:spcPct val="35000"/>
              </a:spcBef>
              <a:buFontTx/>
              <a:buAutoNum type="alphaUcPeriod"/>
            </a:pPr>
            <a:r>
              <a:rPr lang="en-US" altLang="en-US"/>
              <a:t>laryngitis.</a:t>
            </a:r>
          </a:p>
          <a:p>
            <a:pPr marL="1016000" lvl="1" indent="-444500">
              <a:spcBef>
                <a:spcPct val="35000"/>
              </a:spcBef>
              <a:buFontTx/>
              <a:buAutoNum type="alphaUcPeriod"/>
            </a:pPr>
            <a:r>
              <a:rPr lang="en-US" altLang="en-US"/>
              <a:t>epiglottitis.</a:t>
            </a:r>
          </a:p>
          <a:p>
            <a:pPr marL="1016000" lvl="1" indent="-444500">
              <a:spcBef>
                <a:spcPct val="35000"/>
              </a:spcBef>
              <a:buFontTx/>
              <a:buAutoNum type="alphaUcPeriod"/>
            </a:pPr>
            <a:r>
              <a:rPr lang="en-US" altLang="en-US"/>
              <a:t>diphtheria.</a:t>
            </a:r>
          </a:p>
          <a:p>
            <a:pPr marL="457200" indent="-457200">
              <a:lnSpc>
                <a:spcPct val="90000"/>
              </a:lnSpc>
              <a:buFontTx/>
              <a:buAutoNum type="arabicPeriod" startAt="8"/>
            </a:pPr>
            <a:endParaRPr lang="en-US" altLang="en-US" sz="240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9572"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C</a:t>
            </a:r>
          </a:p>
          <a:p>
            <a:pPr marL="0" indent="0">
              <a:spcBef>
                <a:spcPct val="35000"/>
              </a:spcBef>
              <a:buFontTx/>
              <a:buNone/>
            </a:pPr>
            <a:r>
              <a:rPr lang="en-US" altLang="en-US" b="1" dirty="0"/>
              <a:t>Rationale: </a:t>
            </a:r>
            <a:r>
              <a:rPr lang="en-US" altLang="en-US" dirty="0"/>
              <a:t>Epiglottitis—a potentially life-threatening illness—is an acute bacterial infection that causes swelling of the epiglottis (the flap the covers the larynx during swallowing). It is characterized by a sudden onset of high fever, difficulty breathing, stridor, drooling, and varying degrees of hypoxemia. </a:t>
            </a:r>
          </a:p>
          <a:p>
            <a:pPr marL="0" indent="0">
              <a:lnSpc>
                <a:spcPct val="90000"/>
              </a:lnSpc>
            </a:pPr>
            <a:endParaRPr lang="en-US" alt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4"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0596" name="Rectangle 3"/>
          <p:cNvSpPr>
            <a:spLocks noGrp="1" noChangeArrowheads="1"/>
          </p:cNvSpPr>
          <p:nvPr>
            <p:ph type="body" idx="1"/>
          </p:nvPr>
        </p:nvSpPr>
        <p:spPr/>
        <p:txBody>
          <a:bodyPr rIns="228600"/>
          <a:lstStyle/>
          <a:p>
            <a:pPr marL="533400" indent="-533400">
              <a:spcBef>
                <a:spcPct val="35000"/>
              </a:spcBef>
              <a:buFontTx/>
              <a:buAutoNum type="arabicPeriod" startAt="8"/>
            </a:pPr>
            <a:r>
              <a:rPr lang="en-US" altLang="en-US"/>
              <a:t>An acute bacterial infection that results in swelling of the flap that covers the larynx during swallowing is called:</a:t>
            </a:r>
          </a:p>
          <a:p>
            <a:pPr marL="1028700" lvl="1" indent="-457200">
              <a:spcBef>
                <a:spcPct val="35000"/>
              </a:spcBef>
              <a:buFontTx/>
              <a:buAutoNum type="alphaUcPeriod"/>
            </a:pPr>
            <a:r>
              <a:rPr lang="en-US" altLang="en-US"/>
              <a:t>croup.</a:t>
            </a:r>
            <a:br>
              <a:rPr lang="en-US" altLang="en-US"/>
            </a:br>
            <a:r>
              <a:rPr lang="en-US" altLang="en-US" b="1"/>
              <a:t>Rationale:</a:t>
            </a:r>
            <a:r>
              <a:rPr lang="en-US" altLang="en-US" b="1">
                <a:solidFill>
                  <a:srgbClr val="000000"/>
                </a:solidFill>
              </a:rPr>
              <a:t> </a:t>
            </a:r>
            <a:r>
              <a:rPr lang="en-US" altLang="en-US">
                <a:solidFill>
                  <a:srgbClr val="F37021"/>
                </a:solidFill>
              </a:rPr>
              <a:t>This is an inflammatory condition of the larynx and trachea, marked by a cough, hoarseness, and difficulty in breathing.</a:t>
            </a:r>
          </a:p>
          <a:p>
            <a:pPr marL="1028700" lvl="1" indent="-457200">
              <a:spcBef>
                <a:spcPct val="35000"/>
              </a:spcBef>
              <a:buFontTx/>
              <a:buAutoNum type="alphaUcPeriod"/>
            </a:pPr>
            <a:r>
              <a:rPr lang="en-US" altLang="en-US"/>
              <a:t>laryngitis.</a:t>
            </a:r>
            <a:br>
              <a:rPr lang="en-US" altLang="en-US"/>
            </a:br>
            <a:r>
              <a:rPr lang="en-US" altLang="en-US" b="1"/>
              <a:t>Rationale:</a:t>
            </a:r>
            <a:r>
              <a:rPr lang="en-US" altLang="en-US" b="1">
                <a:solidFill>
                  <a:srgbClr val="000000"/>
                </a:solidFill>
              </a:rPr>
              <a:t> </a:t>
            </a:r>
            <a:r>
              <a:rPr lang="en-US" altLang="en-US">
                <a:solidFill>
                  <a:srgbClr val="F37021"/>
                </a:solidFill>
              </a:rPr>
              <a:t>This is an inflammation of the larynx, usually accompanied by hoarseness and coughing.</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4914"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11620" name="Rectangle 3"/>
          <p:cNvSpPr>
            <a:spLocks noGrp="1" noChangeArrowheads="1"/>
          </p:cNvSpPr>
          <p:nvPr>
            <p:ph type="body" idx="1"/>
          </p:nvPr>
        </p:nvSpPr>
        <p:spPr/>
        <p:txBody>
          <a:bodyPr rIns="228600"/>
          <a:lstStyle/>
          <a:p>
            <a:pPr marL="457200" indent="-457200">
              <a:spcBef>
                <a:spcPct val="35000"/>
              </a:spcBef>
              <a:buFontTx/>
              <a:buAutoNum type="arabicPeriod" startAt="8"/>
            </a:pPr>
            <a:r>
              <a:rPr lang="en-US" altLang="en-US"/>
              <a:t>An acute bacterial infection that results in swelling of the flap that covers the larynx during swallowing is called:</a:t>
            </a:r>
          </a:p>
          <a:p>
            <a:pPr marL="1016000" lvl="1" indent="-444500">
              <a:spcBef>
                <a:spcPct val="35000"/>
              </a:spcBef>
              <a:buFontTx/>
              <a:buAutoNum type="alphaUcPeriod" startAt="3"/>
            </a:pPr>
            <a:r>
              <a:rPr lang="en-US" altLang="en-US"/>
              <a:t>epiglottitis.</a:t>
            </a:r>
            <a:br>
              <a:rPr lang="en-US" altLang="en-US"/>
            </a:br>
            <a:r>
              <a:rPr lang="en-US" altLang="en-US" b="1"/>
              <a:t>Rationale:</a:t>
            </a:r>
            <a:r>
              <a:rPr lang="en-US" altLang="en-US" b="1">
                <a:solidFill>
                  <a:srgbClr val="000000"/>
                </a:solidFill>
              </a:rPr>
              <a:t> </a:t>
            </a:r>
            <a:r>
              <a:rPr lang="en-US" altLang="en-US">
                <a:solidFill>
                  <a:srgbClr val="F37021"/>
                </a:solidFill>
              </a:rPr>
              <a:t>Correct answer</a:t>
            </a:r>
          </a:p>
          <a:p>
            <a:pPr marL="1016000" lvl="1" indent="-444500">
              <a:spcBef>
                <a:spcPct val="35000"/>
              </a:spcBef>
              <a:buFontTx/>
              <a:buAutoNum type="alphaUcPeriod" startAt="3"/>
            </a:pPr>
            <a:r>
              <a:rPr lang="en-US" altLang="en-US"/>
              <a:t>diphtheria.</a:t>
            </a:r>
            <a:br>
              <a:rPr lang="en-US" altLang="en-US"/>
            </a:br>
            <a:r>
              <a:rPr lang="en-US" altLang="en-US" b="1"/>
              <a:t>Rationale:</a:t>
            </a:r>
            <a:r>
              <a:rPr lang="en-US" altLang="en-US" b="1">
                <a:solidFill>
                  <a:srgbClr val="000000"/>
                </a:solidFill>
              </a:rPr>
              <a:t> </a:t>
            </a:r>
            <a:r>
              <a:rPr lang="en-US" altLang="en-US">
                <a:solidFill>
                  <a:srgbClr val="F37021"/>
                </a:solidFill>
              </a:rPr>
              <a:t>This is caused by a bacterium that attacks the membranes of the throat.</a:t>
            </a:r>
            <a:endParaRPr lang="en-US" altLang="en-US" sz="2000">
              <a:solidFill>
                <a:srgbClr val="F37021"/>
              </a:solidFill>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5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2644" name="Rectangle 3"/>
          <p:cNvSpPr>
            <a:spLocks noGrp="1" noChangeArrowheads="1"/>
          </p:cNvSpPr>
          <p:nvPr>
            <p:ph type="body" idx="1"/>
          </p:nvPr>
        </p:nvSpPr>
        <p:spPr/>
        <p:txBody>
          <a:bodyPr rIns="228600"/>
          <a:lstStyle/>
          <a:p>
            <a:pPr marL="457200" indent="-457200">
              <a:spcBef>
                <a:spcPct val="35000"/>
              </a:spcBef>
              <a:buFontTx/>
              <a:buAutoNum type="arabicPeriod" startAt="9"/>
            </a:pPr>
            <a:r>
              <a:rPr lang="en-US" altLang="en-US"/>
              <a:t>A 70-year-old man recently had a heart attack and now complains of severe difficulty breathing, especially when lying flat. He is coughing up pink, frothy secretions. This patient is MOST likely experiencing:</a:t>
            </a:r>
          </a:p>
          <a:p>
            <a:pPr marL="1016000" lvl="1" indent="-444500">
              <a:spcBef>
                <a:spcPct val="35000"/>
              </a:spcBef>
              <a:buFontTx/>
              <a:buAutoNum type="alphaUcPeriod"/>
            </a:pPr>
            <a:r>
              <a:rPr lang="en-US" altLang="en-US"/>
              <a:t>acute right heart failure.</a:t>
            </a:r>
          </a:p>
          <a:p>
            <a:pPr marL="1016000" lvl="1" indent="-444500">
              <a:spcBef>
                <a:spcPct val="35000"/>
              </a:spcBef>
              <a:buFontTx/>
              <a:buAutoNum type="alphaUcPeriod"/>
            </a:pPr>
            <a:r>
              <a:rPr lang="en-US" altLang="en-US"/>
              <a:t>severe left heart failure.</a:t>
            </a:r>
          </a:p>
          <a:p>
            <a:pPr marL="1016000" lvl="1" indent="-444500">
              <a:spcBef>
                <a:spcPct val="35000"/>
              </a:spcBef>
              <a:buFontTx/>
              <a:buAutoNum type="alphaUcPeriod"/>
            </a:pPr>
            <a:r>
              <a:rPr lang="en-US" altLang="en-US"/>
              <a:t>an acute onset of bronchitis.</a:t>
            </a:r>
          </a:p>
          <a:p>
            <a:pPr marL="1016000" lvl="1" indent="-444500">
              <a:spcBef>
                <a:spcPct val="35000"/>
              </a:spcBef>
              <a:buFontTx/>
              <a:buAutoNum type="alphaUcPeriod"/>
            </a:pPr>
            <a:r>
              <a:rPr lang="en-US" altLang="en-US"/>
              <a:t>an acute pulmonary embolism.</a:t>
            </a:r>
            <a:endParaRPr lang="en-US" altLang="en-US" sz="200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3668"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B</a:t>
            </a:r>
          </a:p>
          <a:p>
            <a:pPr marL="0" indent="0">
              <a:spcBef>
                <a:spcPct val="35000"/>
              </a:spcBef>
              <a:buFontTx/>
              <a:buNone/>
            </a:pPr>
            <a:r>
              <a:rPr lang="en-US" altLang="en-US" sz="2600" b="1" dirty="0"/>
              <a:t>Rationale: </a:t>
            </a:r>
            <a:r>
              <a:rPr lang="en-US" altLang="en-US" sz="2600" dirty="0"/>
              <a:t>As a result of his recent heart attack, the left side of this patient’s heart has been severely damaged. The left side of the heart is responsible for pumping oxygenated blood to the rest of the body. When it fails to do this, blood backs up into the lungs, resulting in pulmonary edema. Signs of pulmonary edema include dyspnea (especially when lying flat); rapid and shallow respirations; and, in severe cases, coughing up of pink, frothy sputum.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nSpc>
                <a:spcPct val="85000"/>
              </a:lnSpc>
              <a:defRPr/>
            </a:pPr>
            <a:r>
              <a:rPr lang="en-US" dirty="0" smtClean="0">
                <a:cs typeface="+mj-cs"/>
              </a:rPr>
              <a:t>Anatomy of the Respiratory System </a:t>
            </a:r>
            <a:r>
              <a:rPr lang="en-US" sz="2800" b="0" dirty="0" smtClean="0">
                <a:cs typeface="+mj-cs"/>
              </a:rPr>
              <a:t>(4 of 4)</a:t>
            </a:r>
          </a:p>
        </p:txBody>
      </p:sp>
      <p:sp>
        <p:nvSpPr>
          <p:cNvPr id="13315" name="Content Placeholder 2"/>
          <p:cNvSpPr>
            <a:spLocks noGrp="1"/>
          </p:cNvSpPr>
          <p:nvPr>
            <p:ph type="body" idx="1"/>
          </p:nvPr>
        </p:nvSpPr>
        <p:spPr/>
        <p:txBody>
          <a:bodyPr rIns="228600"/>
          <a:lstStyle/>
          <a:p>
            <a:pPr>
              <a:spcBef>
                <a:spcPct val="35000"/>
              </a:spcBef>
            </a:pPr>
            <a:r>
              <a:rPr lang="en-US" altLang="en-US"/>
              <a:t>Principal function of lungs is respiration.</a:t>
            </a:r>
          </a:p>
          <a:p>
            <a:pPr lvl="1">
              <a:spcBef>
                <a:spcPct val="35000"/>
              </a:spcBef>
            </a:pPr>
            <a:r>
              <a:rPr lang="en-US" altLang="en-US"/>
              <a:t>Exchange of oxygen and carbon dioxide</a:t>
            </a:r>
          </a:p>
          <a:p>
            <a:pPr>
              <a:spcBef>
                <a:spcPct val="35000"/>
              </a:spcBef>
            </a:pPr>
            <a:r>
              <a:rPr lang="en-US" altLang="en-US"/>
              <a:t>Air travels through trachea into lungs to:</a:t>
            </a:r>
          </a:p>
          <a:p>
            <a:pPr lvl="1">
              <a:spcBef>
                <a:spcPct val="35000"/>
              </a:spcBef>
            </a:pPr>
            <a:r>
              <a:rPr lang="en-US" altLang="en-US"/>
              <a:t>Bronchi (larger airways)</a:t>
            </a:r>
          </a:p>
          <a:p>
            <a:pPr lvl="1">
              <a:spcBef>
                <a:spcPct val="35000"/>
              </a:spcBef>
            </a:pPr>
            <a:r>
              <a:rPr lang="en-US" altLang="en-US"/>
              <a:t>Bronchioles (smaller airways)</a:t>
            </a:r>
          </a:p>
          <a:p>
            <a:pPr lvl="1">
              <a:spcBef>
                <a:spcPct val="35000"/>
              </a:spcBef>
            </a:pPr>
            <a:r>
              <a:rPr lang="en-US" altLang="en-US"/>
              <a:t>Alveoli (where actual exchange takes place)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4692" name="Rectangle 3"/>
          <p:cNvSpPr>
            <a:spLocks noGrp="1" noChangeArrowheads="1"/>
          </p:cNvSpPr>
          <p:nvPr>
            <p:ph type="body" idx="1"/>
          </p:nvPr>
        </p:nvSpPr>
        <p:spPr/>
        <p:txBody>
          <a:bodyPr rIns="228600"/>
          <a:lstStyle/>
          <a:p>
            <a:pPr marL="457200" indent="-457200">
              <a:spcBef>
                <a:spcPct val="35000"/>
              </a:spcBef>
              <a:buFontTx/>
              <a:buAutoNum type="arabicPeriod" startAt="9"/>
            </a:pPr>
            <a:r>
              <a:rPr lang="en-US" altLang="en-US" sz="2400"/>
              <a:t>A 70-year-old man recently had a heart attack and now complains of severe difficulty breathing, especially when lying flat. He is coughing up pink, frothy secretions. This patient is MOST likely experiencing:</a:t>
            </a:r>
          </a:p>
          <a:p>
            <a:pPr marL="1016000" lvl="1" indent="-444500">
              <a:lnSpc>
                <a:spcPct val="95000"/>
              </a:lnSpc>
              <a:buFontTx/>
              <a:buAutoNum type="alphaUcPeriod"/>
            </a:pPr>
            <a:r>
              <a:rPr lang="en-US" altLang="en-US"/>
              <a:t>acute right heart failure.</a:t>
            </a:r>
            <a:br>
              <a:rPr lang="en-US" altLang="en-US"/>
            </a:br>
            <a:r>
              <a:rPr lang="en-US" altLang="en-US" b="1"/>
              <a:t>Rationale:</a:t>
            </a:r>
            <a:r>
              <a:rPr lang="en-US" altLang="en-US" b="1">
                <a:solidFill>
                  <a:srgbClr val="000000"/>
                </a:solidFill>
              </a:rPr>
              <a:t> </a:t>
            </a:r>
            <a:r>
              <a:rPr lang="en-US" altLang="en-US">
                <a:solidFill>
                  <a:srgbClr val="F37021"/>
                </a:solidFill>
              </a:rPr>
              <a:t>Acute heart failure causes a backup of blood into the systemic circulatory system and typically causes symptoms of peripheral edema in the hands and feet.</a:t>
            </a:r>
          </a:p>
          <a:p>
            <a:pPr marL="1016000" lvl="1" indent="-444500">
              <a:lnSpc>
                <a:spcPct val="95000"/>
              </a:lnSpc>
              <a:buFontTx/>
              <a:buAutoNum type="alphaUcPeriod"/>
            </a:pPr>
            <a:r>
              <a:rPr lang="en-US" altLang="en-US"/>
              <a:t>severe left heart failure.</a:t>
            </a:r>
            <a:br>
              <a:rPr lang="en-US" altLang="en-US"/>
            </a:br>
            <a:r>
              <a:rPr lang="en-US" altLang="en-US" b="1"/>
              <a:t>Rationale:</a:t>
            </a:r>
            <a:r>
              <a:rPr lang="en-US" altLang="en-US" b="1">
                <a:solidFill>
                  <a:srgbClr val="000000"/>
                </a:solidFill>
              </a:rPr>
              <a:t> </a:t>
            </a:r>
            <a:r>
              <a:rPr lang="en-US" altLang="en-US">
                <a:solidFill>
                  <a:srgbClr val="F37021"/>
                </a:solidFill>
              </a:rPr>
              <a:t>Correct answer</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15716" name="Rectangle 3"/>
          <p:cNvSpPr>
            <a:spLocks noGrp="1" noChangeArrowheads="1"/>
          </p:cNvSpPr>
          <p:nvPr>
            <p:ph type="body" idx="1"/>
          </p:nvPr>
        </p:nvSpPr>
        <p:spPr/>
        <p:txBody>
          <a:bodyPr rIns="228600"/>
          <a:lstStyle/>
          <a:p>
            <a:pPr marL="457200" indent="-457200">
              <a:spcBef>
                <a:spcPct val="35000"/>
              </a:spcBef>
              <a:buFontTx/>
              <a:buAutoNum type="arabicPeriod" startAt="9"/>
            </a:pPr>
            <a:r>
              <a:rPr lang="en-US" altLang="en-US" sz="2400"/>
              <a:t>A 70-year-old man recently had a heart attack and now complains of severe difficulty breathing, especially when lying flat. He is coughing up pink, frothy secretions. This patient is MOST likely experiencing:</a:t>
            </a:r>
          </a:p>
          <a:p>
            <a:pPr marL="1016000" lvl="1" indent="-444500">
              <a:lnSpc>
                <a:spcPct val="95000"/>
              </a:lnSpc>
              <a:buFontTx/>
              <a:buAutoNum type="alphaUcPeriod" startAt="3"/>
            </a:pPr>
            <a:r>
              <a:rPr lang="en-US" altLang="en-US" sz="2200"/>
              <a:t>an acute onset of bronchitis.</a:t>
            </a:r>
            <a:br>
              <a:rPr lang="en-US" altLang="en-US" sz="2200"/>
            </a:br>
            <a:r>
              <a:rPr lang="en-US" altLang="en-US" sz="2200" b="1"/>
              <a:t>Rationale:</a:t>
            </a:r>
            <a:r>
              <a:rPr lang="en-US" altLang="en-US" sz="2200" b="1">
                <a:solidFill>
                  <a:srgbClr val="000000"/>
                </a:solidFill>
              </a:rPr>
              <a:t> </a:t>
            </a:r>
            <a:r>
              <a:rPr lang="en-US" altLang="en-US" sz="2200">
                <a:solidFill>
                  <a:srgbClr val="F37021"/>
                </a:solidFill>
              </a:rPr>
              <a:t>This is an acute inflammation of the lungs associated with a cough, increased sputum, fever, and tachypnea.</a:t>
            </a:r>
          </a:p>
          <a:p>
            <a:pPr marL="1016000" lvl="1" indent="-444500">
              <a:lnSpc>
                <a:spcPct val="95000"/>
              </a:lnSpc>
              <a:buFontTx/>
              <a:buAutoNum type="alphaUcPeriod" startAt="3"/>
            </a:pPr>
            <a:r>
              <a:rPr lang="en-US" altLang="en-US" sz="2200"/>
              <a:t>an acute pulmonary embolism.</a:t>
            </a:r>
            <a:br>
              <a:rPr lang="en-US" altLang="en-US" sz="2200"/>
            </a:br>
            <a:r>
              <a:rPr lang="en-US" altLang="en-US" sz="2200" b="1"/>
              <a:t>Rationale:</a:t>
            </a:r>
            <a:r>
              <a:rPr lang="en-US" altLang="en-US" sz="2200" b="1">
                <a:solidFill>
                  <a:srgbClr val="000000"/>
                </a:solidFill>
              </a:rPr>
              <a:t> </a:t>
            </a:r>
            <a:r>
              <a:rPr lang="en-US" altLang="en-US" sz="2200">
                <a:solidFill>
                  <a:srgbClr val="F37021"/>
                </a:solidFill>
              </a:rPr>
              <a:t>This is a blood clot in the lungs and is seen as dyspnea, acute chest pain, cyanosis, tachypnea, and coughing up of blood.</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55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6740" name="Rectangle 3"/>
          <p:cNvSpPr>
            <a:spLocks noGrp="1" noChangeArrowheads="1"/>
          </p:cNvSpPr>
          <p:nvPr>
            <p:ph type="body" idx="1"/>
          </p:nvPr>
        </p:nvSpPr>
        <p:spPr/>
        <p:txBody>
          <a:bodyPr rIns="228600"/>
          <a:lstStyle/>
          <a:p>
            <a:pPr marL="682625" indent="-682625">
              <a:spcBef>
                <a:spcPct val="35000"/>
              </a:spcBef>
              <a:buFontTx/>
              <a:buAutoNum type="arabicPeriod" startAt="10"/>
            </a:pPr>
            <a:r>
              <a:rPr lang="en-US" altLang="en-US"/>
              <a:t>Which of the following patients is breathing adequately?</a:t>
            </a:r>
          </a:p>
          <a:p>
            <a:pPr marL="1204913" lvl="1" indent="-407988">
              <a:spcBef>
                <a:spcPct val="35000"/>
              </a:spcBef>
              <a:buFontTx/>
              <a:buAutoNum type="alphaUcPeriod"/>
            </a:pPr>
            <a:r>
              <a:rPr lang="en-US" altLang="en-US"/>
              <a:t>36-year-old man with cyanosis around the lips and irregular respirations</a:t>
            </a:r>
          </a:p>
          <a:p>
            <a:pPr marL="1204913" lvl="1" indent="-407988">
              <a:spcBef>
                <a:spcPct val="35000"/>
              </a:spcBef>
              <a:buFontTx/>
              <a:buAutoNum type="alphaUcPeriod"/>
            </a:pPr>
            <a:r>
              <a:rPr lang="en-US" altLang="en-US"/>
              <a:t>29-year old woman with respirations of 20 breaths/min, who is conscious and alert</a:t>
            </a:r>
          </a:p>
          <a:p>
            <a:pPr marL="1204913" lvl="1" indent="-407988">
              <a:spcBef>
                <a:spcPct val="35000"/>
              </a:spcBef>
              <a:buFontTx/>
              <a:buAutoNum type="alphaUcPeriod"/>
            </a:pPr>
            <a:r>
              <a:rPr lang="en-US" altLang="en-US"/>
              <a:t>22-year-old man with labored respirations at a rate of 28 breaths/min and pale skin</a:t>
            </a:r>
          </a:p>
          <a:p>
            <a:pPr marL="1204913" lvl="1" indent="-407988">
              <a:spcBef>
                <a:spcPct val="35000"/>
              </a:spcBef>
              <a:buFontTx/>
              <a:buAutoNum type="alphaUcPeriod"/>
            </a:pPr>
            <a:r>
              <a:rPr lang="en-US" altLang="en-US"/>
              <a:t>59-year-old woman with difficulty breathing, whose respirations are rapid and shallow</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7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7764" name="Rectangle 3"/>
          <p:cNvSpPr>
            <a:spLocks noGrp="1" noChangeArrowheads="1"/>
          </p:cNvSpPr>
          <p:nvPr>
            <p:ph type="body" idx="1"/>
          </p:nvPr>
        </p:nvSpPr>
        <p:spPr/>
        <p:txBody>
          <a:bodyPr rIns="228600"/>
          <a:lstStyle/>
          <a:p>
            <a:pPr marL="0" indent="0">
              <a:buFontTx/>
              <a:buNone/>
            </a:pPr>
            <a:r>
              <a:rPr lang="en-US" altLang="en-US" b="1" dirty="0"/>
              <a:t>Answer: </a:t>
            </a:r>
            <a:r>
              <a:rPr lang="en-US" altLang="en-US" b="1" dirty="0">
                <a:solidFill>
                  <a:srgbClr val="F37021"/>
                </a:solidFill>
              </a:rPr>
              <a:t>B</a:t>
            </a:r>
          </a:p>
          <a:p>
            <a:pPr marL="0" indent="0">
              <a:spcBef>
                <a:spcPct val="35000"/>
              </a:spcBef>
              <a:buFontTx/>
              <a:buNone/>
            </a:pPr>
            <a:r>
              <a:rPr lang="en-US" altLang="en-US" b="1" dirty="0"/>
              <a:t>Rationale: </a:t>
            </a:r>
            <a:r>
              <a:rPr lang="en-US" altLang="en-US" dirty="0"/>
              <a:t>Adequate breathing in the adult is characterized by a respiratory rate between 12 and 20 breaths/min, good chest rise (indicates adequate tidal volume), unlabored breathing effort, </a:t>
            </a:r>
            <a:r>
              <a:rPr lang="en-US" altLang="en-US" dirty="0" err="1"/>
              <a:t>nonaltered</a:t>
            </a:r>
            <a:r>
              <a:rPr lang="en-US" altLang="en-US" dirty="0"/>
              <a:t> mental status, and good perfusion to the skin (</a:t>
            </a:r>
            <a:r>
              <a:rPr lang="en-US" altLang="en-US" dirty="0" err="1"/>
              <a:t>ie</a:t>
            </a:r>
            <a:r>
              <a:rPr lang="en-US" altLang="en-US" dirty="0"/>
              <a:t>, pink, warm, dry). </a:t>
            </a:r>
          </a:p>
          <a:p>
            <a:pPr marL="0" indent="0"/>
            <a:endParaRPr lang="en-US" alt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0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8788" name="Rectangle 3"/>
          <p:cNvSpPr>
            <a:spLocks noGrp="1" noChangeArrowheads="1"/>
          </p:cNvSpPr>
          <p:nvPr>
            <p:ph type="body" idx="1"/>
          </p:nvPr>
        </p:nvSpPr>
        <p:spPr/>
        <p:txBody>
          <a:bodyPr rIns="228600"/>
          <a:lstStyle/>
          <a:p>
            <a:pPr marL="682625" indent="-682625">
              <a:spcBef>
                <a:spcPct val="35000"/>
              </a:spcBef>
              <a:buFontTx/>
              <a:buAutoNum type="arabicPeriod" startAt="10"/>
            </a:pPr>
            <a:r>
              <a:rPr lang="en-US" altLang="en-US"/>
              <a:t>Which of the following patients is breathing adequately?</a:t>
            </a:r>
          </a:p>
          <a:p>
            <a:pPr marL="1254125" lvl="1" indent="-457200">
              <a:spcBef>
                <a:spcPct val="35000"/>
              </a:spcBef>
              <a:buFontTx/>
              <a:buAutoNum type="alphaUcPeriod"/>
            </a:pPr>
            <a:r>
              <a:rPr lang="en-US" altLang="en-US"/>
              <a:t>36-year-old man with cyanosis around the lips and irregular respirations</a:t>
            </a:r>
            <a:br>
              <a:rPr lang="en-US" altLang="en-US"/>
            </a:br>
            <a:r>
              <a:rPr lang="en-US" altLang="en-US" b="1"/>
              <a:t>Rationale:</a:t>
            </a:r>
            <a:r>
              <a:rPr lang="en-US" altLang="en-US" b="1">
                <a:solidFill>
                  <a:srgbClr val="000000"/>
                </a:solidFill>
              </a:rPr>
              <a:t> </a:t>
            </a:r>
            <a:r>
              <a:rPr lang="en-US" altLang="en-US">
                <a:solidFill>
                  <a:srgbClr val="F37021"/>
                </a:solidFill>
              </a:rPr>
              <a:t>A patient with irregular respirations is not breathing adequately. Cyanosis is a sign of hypoxia.</a:t>
            </a:r>
          </a:p>
          <a:p>
            <a:pPr marL="1254125" lvl="1" indent="-457200">
              <a:spcBef>
                <a:spcPct val="35000"/>
              </a:spcBef>
              <a:buFontTx/>
              <a:buAutoNum type="alphaUcPeriod"/>
            </a:pPr>
            <a:r>
              <a:rPr lang="en-US" altLang="en-US"/>
              <a:t>29-year old woman with respirations of </a:t>
            </a:r>
            <a:br>
              <a:rPr lang="en-US" altLang="en-US"/>
            </a:br>
            <a:r>
              <a:rPr lang="en-US" altLang="en-US"/>
              <a:t>20 breaths/min, who is conscious and alert</a:t>
            </a:r>
            <a:br>
              <a:rPr lang="en-US" altLang="en-US"/>
            </a:br>
            <a:r>
              <a:rPr lang="en-US" altLang="en-US" b="1"/>
              <a:t>Rationale:</a:t>
            </a:r>
            <a:r>
              <a:rPr lang="en-US" altLang="en-US" b="1">
                <a:solidFill>
                  <a:srgbClr val="000000"/>
                </a:solidFill>
              </a:rPr>
              <a:t>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5938"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19812" name="Rectangle 3"/>
          <p:cNvSpPr>
            <a:spLocks noGrp="1" noChangeArrowheads="1"/>
          </p:cNvSpPr>
          <p:nvPr>
            <p:ph type="body" idx="1"/>
          </p:nvPr>
        </p:nvSpPr>
        <p:spPr/>
        <p:txBody>
          <a:bodyPr rIns="228600"/>
          <a:lstStyle/>
          <a:p>
            <a:pPr marL="682625" indent="-682625">
              <a:spcBef>
                <a:spcPct val="35000"/>
              </a:spcBef>
              <a:buFontTx/>
              <a:buAutoNum type="arabicPeriod" startAt="10"/>
            </a:pPr>
            <a:r>
              <a:rPr lang="en-US" altLang="en-US"/>
              <a:t>Which of the following patients is breathing adequately?</a:t>
            </a:r>
          </a:p>
          <a:p>
            <a:pPr marL="1254125" lvl="1" indent="-457200">
              <a:spcBef>
                <a:spcPct val="35000"/>
              </a:spcBef>
              <a:buFontTx/>
              <a:buAutoNum type="alphaUcPeriod" startAt="3"/>
            </a:pPr>
            <a:r>
              <a:rPr lang="en-US" altLang="en-US"/>
              <a:t>22-year-old man with labored respirations at a rate of 28 breaths/min and pale skin</a:t>
            </a:r>
            <a:br>
              <a:rPr lang="en-US" altLang="en-US"/>
            </a:br>
            <a:r>
              <a:rPr lang="en-US" altLang="en-US" b="1"/>
              <a:t>Rationale:</a:t>
            </a:r>
            <a:r>
              <a:rPr lang="en-US" altLang="en-US" b="1">
                <a:solidFill>
                  <a:srgbClr val="000000"/>
                </a:solidFill>
              </a:rPr>
              <a:t> </a:t>
            </a:r>
            <a:r>
              <a:rPr lang="en-US" altLang="en-US">
                <a:solidFill>
                  <a:srgbClr val="F37021"/>
                </a:solidFill>
              </a:rPr>
              <a:t>The normal adult rate of respirations is 12</a:t>
            </a:r>
            <a:r>
              <a:rPr lang="en-US" altLang="en-US">
                <a:solidFill>
                  <a:srgbClr val="F37021"/>
                </a:solidFill>
                <a:ea typeface="MS PGothic" charset="-128"/>
              </a:rPr>
              <a:t>–</a:t>
            </a:r>
            <a:r>
              <a:rPr lang="en-US" altLang="en-US">
                <a:solidFill>
                  <a:srgbClr val="F37021"/>
                </a:solidFill>
              </a:rPr>
              <a:t>20 breaths/min.</a:t>
            </a:r>
          </a:p>
          <a:p>
            <a:pPr marL="1254125" lvl="1" indent="-457200">
              <a:spcBef>
                <a:spcPct val="35000"/>
              </a:spcBef>
              <a:buFontTx/>
              <a:buAutoNum type="alphaUcPeriod" startAt="3"/>
            </a:pPr>
            <a:r>
              <a:rPr lang="en-US" altLang="en-US"/>
              <a:t>59-year-old woman with difficulty breathing, whose respirations are rapid and shallow</a:t>
            </a:r>
            <a:br>
              <a:rPr lang="en-US" altLang="en-US"/>
            </a:br>
            <a:r>
              <a:rPr lang="en-US" altLang="en-US" b="1"/>
              <a:t>Rationale:</a:t>
            </a:r>
            <a:r>
              <a:rPr lang="en-US" altLang="en-US" b="1">
                <a:solidFill>
                  <a:srgbClr val="000000"/>
                </a:solidFill>
              </a:rPr>
              <a:t> </a:t>
            </a:r>
            <a:r>
              <a:rPr lang="en-US" altLang="en-US">
                <a:solidFill>
                  <a:srgbClr val="F37021"/>
                </a:solidFill>
              </a:rPr>
              <a:t>A patient with adequate breathing has a normal rate and an unlabored breathing effort.</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nSpc>
                <a:spcPct val="85000"/>
              </a:lnSpc>
              <a:defRPr/>
            </a:pPr>
            <a:r>
              <a:rPr lang="en-US" dirty="0" smtClean="0">
                <a:cs typeface="+mj-cs"/>
              </a:rPr>
              <a:t>Physiology of Respiration </a:t>
            </a:r>
            <a:r>
              <a:rPr lang="en-US" sz="2800" b="0" dirty="0" smtClean="0">
                <a:cs typeface="+mj-cs"/>
              </a:rPr>
              <a:t>(1 of 3)</a:t>
            </a:r>
          </a:p>
        </p:txBody>
      </p:sp>
      <p:sp>
        <p:nvSpPr>
          <p:cNvPr id="14339" name="Content Placeholder 2"/>
          <p:cNvSpPr>
            <a:spLocks noGrp="1"/>
          </p:cNvSpPr>
          <p:nvPr>
            <p:ph type="body" idx="1"/>
          </p:nvPr>
        </p:nvSpPr>
        <p:spPr/>
        <p:txBody>
          <a:bodyPr rIns="228600"/>
          <a:lstStyle/>
          <a:p>
            <a:pPr>
              <a:spcBef>
                <a:spcPct val="35000"/>
              </a:spcBef>
            </a:pPr>
            <a:r>
              <a:rPr lang="en-US" altLang="en-US" sz="3600" dirty="0" smtClean="0">
                <a:solidFill>
                  <a:srgbClr val="FF0000"/>
                </a:solidFill>
              </a:rPr>
              <a:t>The respiration </a:t>
            </a:r>
            <a:r>
              <a:rPr lang="en-US" altLang="en-US" sz="3600" dirty="0" smtClean="0">
                <a:solidFill>
                  <a:srgbClr val="FF0000"/>
                </a:solidFill>
              </a:rPr>
              <a:t>process is </a:t>
            </a:r>
            <a:r>
              <a:rPr lang="en-US" altLang="en-US" sz="3600" dirty="0">
                <a:solidFill>
                  <a:srgbClr val="FF0000"/>
                </a:solidFill>
              </a:rPr>
              <a:t>defined as the exchange of gases between the body and its environment</a:t>
            </a:r>
            <a:endParaRPr lang="en-US" altLang="en-US" sz="3600" dirty="0">
              <a:solidFill>
                <a:srgbClr val="FF0000"/>
              </a:solidFill>
            </a:endParaRPr>
          </a:p>
          <a:p>
            <a:pPr lvl="1">
              <a:spcBef>
                <a:spcPct val="35000"/>
              </a:spcBef>
            </a:pPr>
            <a:r>
              <a:rPr lang="en-US" altLang="en-US" dirty="0"/>
              <a:t>Inspiration</a:t>
            </a:r>
          </a:p>
          <a:p>
            <a:pPr lvl="1">
              <a:spcBef>
                <a:spcPct val="35000"/>
              </a:spcBef>
            </a:pPr>
            <a:r>
              <a:rPr lang="en-US" altLang="en-US" dirty="0"/>
              <a:t>Expiration</a:t>
            </a:r>
          </a:p>
          <a:p>
            <a:pPr>
              <a:spcBef>
                <a:spcPct val="35000"/>
              </a:spcBef>
            </a:pPr>
            <a:r>
              <a:rPr lang="en-US" altLang="en-US" dirty="0"/>
              <a:t>Oxygen is provided to the blood.</a:t>
            </a:r>
          </a:p>
          <a:p>
            <a:pPr>
              <a:spcBef>
                <a:spcPct val="35000"/>
              </a:spcBef>
            </a:pPr>
            <a:r>
              <a:rPr lang="en-US" altLang="en-US" dirty="0"/>
              <a:t>Carbon dioxide is removed.</a:t>
            </a:r>
          </a:p>
          <a:p>
            <a:pPr>
              <a:spcBef>
                <a:spcPct val="35000"/>
              </a:spcBef>
            </a:pPr>
            <a:r>
              <a:rPr lang="en-US" altLang="en-US" dirty="0"/>
              <a:t>Takes place rapidly at level of alveoli</a:t>
            </a:r>
            <a:endParaRPr lang="en-US" altLang="en-US"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nSpc>
                <a:spcPct val="85000"/>
              </a:lnSpc>
              <a:defRPr/>
            </a:pPr>
            <a:r>
              <a:rPr lang="en-US" dirty="0" smtClean="0">
                <a:cs typeface="+mj-cs"/>
              </a:rPr>
              <a:t>Physiology of Respiration </a:t>
            </a:r>
            <a:r>
              <a:rPr lang="en-US" sz="2800" b="0" dirty="0" smtClean="0">
                <a:cs typeface="+mj-cs"/>
              </a:rPr>
              <a:t>(2 of 3)</a:t>
            </a:r>
          </a:p>
        </p:txBody>
      </p:sp>
      <p:pic>
        <p:nvPicPr>
          <p:cNvPr id="1536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4222750"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91163" y="1257300"/>
            <a:ext cx="2890837"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4267200"/>
            <a:ext cx="2862263"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175000" y="51054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
        <p:nvSpPr>
          <p:cNvPr id="8" name="Rectangle 7"/>
          <p:cNvSpPr/>
          <p:nvPr/>
        </p:nvSpPr>
        <p:spPr>
          <a:xfrm rot="5400000">
            <a:off x="7695406" y="3172619"/>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
        <p:nvSpPr>
          <p:cNvPr id="9" name="Rectangle 8"/>
          <p:cNvSpPr/>
          <p:nvPr/>
        </p:nvSpPr>
        <p:spPr>
          <a:xfrm rot="5400000">
            <a:off x="7657306" y="5496719"/>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a:lnSpc>
                <a:spcPct val="85000"/>
              </a:lnSpc>
              <a:defRPr/>
            </a:pPr>
            <a:r>
              <a:rPr lang="en-US" dirty="0" smtClean="0">
                <a:cs typeface="+mj-cs"/>
              </a:rPr>
              <a:t>Physiology of Respiration </a:t>
            </a:r>
            <a:r>
              <a:rPr lang="en-US" sz="2800" b="0" dirty="0" smtClean="0">
                <a:cs typeface="+mj-cs"/>
              </a:rPr>
              <a:t>(3 of 3)</a:t>
            </a:r>
          </a:p>
        </p:txBody>
      </p:sp>
      <p:sp>
        <p:nvSpPr>
          <p:cNvPr id="16387" name="Rectangle 3"/>
          <p:cNvSpPr>
            <a:spLocks noGrp="1" noChangeArrowheads="1"/>
          </p:cNvSpPr>
          <p:nvPr>
            <p:ph type="body" idx="1"/>
          </p:nvPr>
        </p:nvSpPr>
        <p:spPr/>
        <p:txBody>
          <a:bodyPr rIns="228600"/>
          <a:lstStyle/>
          <a:p>
            <a:pPr>
              <a:spcBef>
                <a:spcPct val="35000"/>
              </a:spcBef>
            </a:pPr>
            <a:r>
              <a:rPr lang="en-US" altLang="en-US"/>
              <a:t>In the alveoli:</a:t>
            </a:r>
          </a:p>
          <a:p>
            <a:pPr lvl="1">
              <a:spcBef>
                <a:spcPct val="35000"/>
              </a:spcBef>
            </a:pPr>
            <a:r>
              <a:rPr lang="en-US" altLang="en-US"/>
              <a:t>Oxygen passes into capillaries.</a:t>
            </a:r>
          </a:p>
          <a:p>
            <a:pPr lvl="1">
              <a:spcBef>
                <a:spcPct val="35000"/>
              </a:spcBef>
            </a:pPr>
            <a:r>
              <a:rPr lang="en-US" altLang="en-US"/>
              <a:t>Carbon dioxide returns to lungs.</a:t>
            </a:r>
          </a:p>
          <a:p>
            <a:pPr>
              <a:spcBef>
                <a:spcPct val="35000"/>
              </a:spcBef>
            </a:pPr>
            <a:r>
              <a:rPr lang="en-US" altLang="en-US"/>
              <a:t>Brain stem senses blood’s carbon dioxide levels.</a:t>
            </a:r>
          </a:p>
          <a:p>
            <a:pPr lvl="1">
              <a:spcBef>
                <a:spcPct val="35000"/>
              </a:spcBef>
            </a:pPr>
            <a:r>
              <a:rPr lang="en-US" altLang="en-US"/>
              <a:t>Regulates breathing rate and depth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nSpc>
                <a:spcPct val="85000"/>
              </a:lnSpc>
              <a:defRPr/>
            </a:pPr>
            <a:r>
              <a:rPr lang="en-US" dirty="0" smtClean="0">
                <a:cs typeface="+mj-cs"/>
              </a:rPr>
              <a:t>Pathophysiology </a:t>
            </a:r>
            <a:r>
              <a:rPr lang="en-US" sz="2800" b="0" dirty="0" smtClean="0">
                <a:cs typeface="+mj-cs"/>
              </a:rPr>
              <a:t>(1 of 2)</a:t>
            </a:r>
          </a:p>
        </p:txBody>
      </p:sp>
      <p:sp>
        <p:nvSpPr>
          <p:cNvPr id="17411" name="Content Placeholder 2"/>
          <p:cNvSpPr>
            <a:spLocks noGrp="1"/>
          </p:cNvSpPr>
          <p:nvPr>
            <p:ph type="body" idx="1"/>
          </p:nvPr>
        </p:nvSpPr>
        <p:spPr>
          <a:xfrm>
            <a:off x="685800" y="1524000"/>
            <a:ext cx="7772400" cy="4800600"/>
          </a:xfrm>
        </p:spPr>
        <p:txBody>
          <a:bodyPr rIns="228600"/>
          <a:lstStyle/>
          <a:p>
            <a:pPr>
              <a:spcBef>
                <a:spcPct val="35000"/>
              </a:spcBef>
            </a:pPr>
            <a:r>
              <a:rPr lang="en-US" altLang="en-US"/>
              <a:t>Oxygen exchange can be hindered by:</a:t>
            </a:r>
          </a:p>
          <a:p>
            <a:pPr lvl="1">
              <a:spcBef>
                <a:spcPct val="35000"/>
              </a:spcBef>
            </a:pPr>
            <a:r>
              <a:rPr lang="en-US" altLang="en-US"/>
              <a:t>Conditions in the anatomy of the airway</a:t>
            </a:r>
          </a:p>
          <a:p>
            <a:pPr lvl="1">
              <a:spcBef>
                <a:spcPct val="35000"/>
              </a:spcBef>
            </a:pPr>
            <a:r>
              <a:rPr lang="en-US" altLang="en-US"/>
              <a:t>Disease processes</a:t>
            </a:r>
          </a:p>
          <a:p>
            <a:pPr lvl="1">
              <a:spcBef>
                <a:spcPct val="35000"/>
              </a:spcBef>
            </a:pPr>
            <a:r>
              <a:rPr lang="en-US" altLang="en-US"/>
              <a:t>Traumatic conditions</a:t>
            </a:r>
          </a:p>
          <a:p>
            <a:pPr lvl="1">
              <a:spcBef>
                <a:spcPct val="35000"/>
              </a:spcBef>
            </a:pPr>
            <a:r>
              <a:rPr lang="en-US" altLang="en-US"/>
              <a:t>Abnormalities in pulmonary vessels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lnSpc>
                <a:spcPct val="85000"/>
              </a:lnSpc>
              <a:defRPr/>
            </a:pPr>
            <a:r>
              <a:rPr lang="en-US" dirty="0" smtClean="0">
                <a:cs typeface="+mj-cs"/>
              </a:rPr>
              <a:t>Pathophysiology </a:t>
            </a:r>
            <a:r>
              <a:rPr lang="en-US" sz="2800" b="0" dirty="0" smtClean="0">
                <a:cs typeface="+mj-cs"/>
              </a:rPr>
              <a:t>(2 of 2)</a:t>
            </a:r>
          </a:p>
        </p:txBody>
      </p:sp>
      <p:sp>
        <p:nvSpPr>
          <p:cNvPr id="18435" name="Rectangle 3"/>
          <p:cNvSpPr>
            <a:spLocks noGrp="1" noChangeArrowheads="1"/>
          </p:cNvSpPr>
          <p:nvPr>
            <p:ph type="body" idx="1"/>
          </p:nvPr>
        </p:nvSpPr>
        <p:spPr/>
        <p:txBody>
          <a:bodyPr rIns="228600"/>
          <a:lstStyle/>
          <a:p>
            <a:pPr>
              <a:spcBef>
                <a:spcPct val="35000"/>
              </a:spcBef>
            </a:pPr>
            <a:r>
              <a:rPr lang="en-US" altLang="en-US"/>
              <a:t>Recognize the signs and symptoms of inadequate breathing and know what to do about it.</a:t>
            </a:r>
          </a:p>
          <a:p>
            <a:pPr>
              <a:spcBef>
                <a:spcPct val="35000"/>
              </a:spcBef>
            </a:pPr>
            <a:r>
              <a:rPr lang="en-US" altLang="en-US"/>
              <a:t>Some patients have chronic carbon dioxide retention.</a:t>
            </a:r>
          </a:p>
          <a:p>
            <a:pPr lvl="1">
              <a:spcBef>
                <a:spcPct val="35000"/>
              </a:spcBef>
            </a:pPr>
            <a:r>
              <a:rPr lang="en-US" altLang="en-US"/>
              <a:t>Use caution when administering oxygen. </a:t>
            </a:r>
            <a:endParaRPr lang="en-US" altLang="en-US" b="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nSpc>
                <a:spcPct val="85000"/>
              </a:lnSpc>
              <a:defRPr/>
            </a:pPr>
            <a:r>
              <a:rPr lang="en-US" dirty="0" smtClean="0">
                <a:cs typeface="+mj-cs"/>
              </a:rPr>
              <a:t>Causes of Dyspnea </a:t>
            </a:r>
            <a:r>
              <a:rPr lang="en-US" sz="2800" b="0" dirty="0" smtClean="0">
                <a:cs typeface="+mj-cs"/>
              </a:rPr>
              <a:t>(1 of 4)</a:t>
            </a:r>
          </a:p>
        </p:txBody>
      </p:sp>
      <p:sp>
        <p:nvSpPr>
          <p:cNvPr id="19459" name="Content Placeholder 2"/>
          <p:cNvSpPr>
            <a:spLocks noGrp="1"/>
          </p:cNvSpPr>
          <p:nvPr>
            <p:ph type="body" idx="1"/>
          </p:nvPr>
        </p:nvSpPr>
        <p:spPr/>
        <p:txBody>
          <a:bodyPr rIns="228600"/>
          <a:lstStyle/>
          <a:p>
            <a:pPr>
              <a:spcBef>
                <a:spcPct val="35000"/>
              </a:spcBef>
            </a:pPr>
            <a:r>
              <a:rPr lang="en-US" altLang="en-US"/>
              <a:t>Patients often have dyspnea or hypoxia with:</a:t>
            </a:r>
          </a:p>
          <a:p>
            <a:pPr lvl="1">
              <a:spcBef>
                <a:spcPct val="35000"/>
              </a:spcBef>
            </a:pPr>
            <a:r>
              <a:rPr lang="en-US" altLang="en-US"/>
              <a:t>Pulmonary edema</a:t>
            </a:r>
          </a:p>
          <a:p>
            <a:pPr lvl="1">
              <a:spcBef>
                <a:spcPct val="35000"/>
              </a:spcBef>
            </a:pPr>
            <a:r>
              <a:rPr lang="en-US" altLang="en-US"/>
              <a:t>Hay fever</a:t>
            </a:r>
          </a:p>
          <a:p>
            <a:pPr lvl="1">
              <a:spcBef>
                <a:spcPct val="35000"/>
              </a:spcBef>
            </a:pPr>
            <a:r>
              <a:rPr lang="en-US" altLang="en-US"/>
              <a:t>Pleural effusion</a:t>
            </a:r>
          </a:p>
          <a:p>
            <a:pPr lvl="1">
              <a:spcBef>
                <a:spcPct val="35000"/>
              </a:spcBef>
            </a:pPr>
            <a:r>
              <a:rPr lang="en-US" altLang="en-US"/>
              <a:t>Obstruction of the airway</a:t>
            </a:r>
          </a:p>
          <a:p>
            <a:pPr lvl="1">
              <a:spcBef>
                <a:spcPct val="35000"/>
              </a:spcBef>
            </a:pPr>
            <a:r>
              <a:rPr lang="en-US" altLang="en-US"/>
              <a:t>Hyperventilation syndrome</a:t>
            </a:r>
          </a:p>
          <a:p>
            <a:pPr lvl="1">
              <a:spcBef>
                <a:spcPct val="35000"/>
              </a:spcBef>
            </a:pPr>
            <a:r>
              <a:rPr lang="en-US" altLang="en-US"/>
              <a:t>Environmental/industrial exposure</a:t>
            </a:r>
          </a:p>
          <a:p>
            <a:pPr lvl="1">
              <a:spcBef>
                <a:spcPct val="35000"/>
              </a:spcBef>
            </a:pPr>
            <a:r>
              <a:rPr lang="en-US" altLang="en-US"/>
              <a:t>Drug overdose</a:t>
            </a:r>
          </a:p>
          <a:p>
            <a:pPr lvl="1">
              <a:spcBef>
                <a:spcPct val="35000"/>
              </a:spcBef>
            </a:pPr>
            <a:endParaRPr lang="en-US" altLang="en-US">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a:lnSpc>
                <a:spcPct val="85000"/>
              </a:lnSpc>
              <a:defRPr/>
            </a:pPr>
            <a:r>
              <a:rPr lang="en-US" dirty="0" smtClean="0">
                <a:cs typeface="+mj-cs"/>
              </a:rPr>
              <a:t>Causes of Dyspnea </a:t>
            </a:r>
            <a:r>
              <a:rPr lang="en-US" sz="2800" b="0" dirty="0" smtClean="0">
                <a:cs typeface="+mj-cs"/>
              </a:rPr>
              <a:t>(2 of 4)</a:t>
            </a:r>
          </a:p>
        </p:txBody>
      </p:sp>
      <p:sp>
        <p:nvSpPr>
          <p:cNvPr id="20483" name="Rectangle 3"/>
          <p:cNvSpPr>
            <a:spLocks noGrp="1" noChangeArrowheads="1"/>
          </p:cNvSpPr>
          <p:nvPr>
            <p:ph type="body" idx="1"/>
          </p:nvPr>
        </p:nvSpPr>
        <p:spPr/>
        <p:txBody>
          <a:bodyPr rIns="228600"/>
          <a:lstStyle/>
          <a:p>
            <a:pPr>
              <a:spcBef>
                <a:spcPct val="35000"/>
              </a:spcBef>
            </a:pPr>
            <a:r>
              <a:rPr lang="en-US" altLang="en-US"/>
              <a:t>Dyspneic patients may have:</a:t>
            </a:r>
          </a:p>
          <a:p>
            <a:pPr lvl="1">
              <a:spcBef>
                <a:spcPct val="35000"/>
              </a:spcBef>
            </a:pPr>
            <a:r>
              <a:rPr lang="en-US" altLang="en-US"/>
              <a:t>Gas exchange obstructed </a:t>
            </a:r>
          </a:p>
          <a:p>
            <a:pPr lvl="1">
              <a:spcBef>
                <a:spcPct val="35000"/>
              </a:spcBef>
            </a:pPr>
            <a:r>
              <a:rPr lang="en-US" altLang="en-US"/>
              <a:t>Damaged alveoli</a:t>
            </a:r>
          </a:p>
          <a:p>
            <a:pPr lvl="1">
              <a:spcBef>
                <a:spcPct val="35000"/>
              </a:spcBef>
            </a:pPr>
            <a:r>
              <a:rPr lang="en-US" altLang="en-US"/>
              <a:t>Obstructed air passages</a:t>
            </a:r>
          </a:p>
          <a:p>
            <a:pPr lvl="1">
              <a:spcBef>
                <a:spcPct val="35000"/>
              </a:spcBef>
            </a:pPr>
            <a:r>
              <a:rPr lang="en-US" altLang="en-US"/>
              <a:t>Obstructed blood flow to the lungs</a:t>
            </a:r>
          </a:p>
          <a:p>
            <a:pPr lvl="1">
              <a:spcBef>
                <a:spcPct val="35000"/>
              </a:spcBef>
            </a:pPr>
            <a:r>
              <a:rPr lang="en-US" altLang="en-US"/>
              <a:t>Excess fluid in pleural space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pPr>
              <a:lnSpc>
                <a:spcPct val="85000"/>
              </a:lnSpc>
              <a:defRPr/>
            </a:pPr>
            <a:r>
              <a:rPr lang="en-US" dirty="0" smtClean="0">
                <a:cs typeface="+mj-cs"/>
              </a:rPr>
              <a:t>Causes of Dyspnea </a:t>
            </a:r>
            <a:r>
              <a:rPr lang="en-US" sz="2800" b="0" dirty="0" smtClean="0">
                <a:cs typeface="+mj-cs"/>
              </a:rPr>
              <a:t>(3 of 4)</a:t>
            </a:r>
          </a:p>
        </p:txBody>
      </p:sp>
      <p:pic>
        <p:nvPicPr>
          <p:cNvPr id="2150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76400"/>
            <a:ext cx="7621588"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858000" y="53975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lnSpc>
                <a:spcPct val="85000"/>
              </a:lnSpc>
            </a:pPr>
            <a:r>
              <a:rPr lang="en-US" altLang="en-US" dirty="0"/>
              <a:t>National EMS Education Standard Competencies </a:t>
            </a:r>
            <a:r>
              <a:rPr lang="en-US" altLang="en-US" sz="2800" b="0" dirty="0"/>
              <a:t>(1 of 5)</a:t>
            </a:r>
          </a:p>
        </p:txBody>
      </p:sp>
      <p:sp>
        <p:nvSpPr>
          <p:cNvPr id="4099" name="Rectangle 3"/>
          <p:cNvSpPr>
            <a:spLocks noGrp="1" noChangeArrowheads="1"/>
          </p:cNvSpPr>
          <p:nvPr>
            <p:ph type="body" idx="1"/>
          </p:nvPr>
        </p:nvSpPr>
        <p:spPr/>
        <p:txBody>
          <a:bodyPr rIns="228600"/>
          <a:lstStyle/>
          <a:p>
            <a:pPr marL="0" indent="0" eaLnBrk="1" hangingPunct="1">
              <a:buFontTx/>
              <a:buNone/>
            </a:pPr>
            <a:r>
              <a:rPr lang="en-US" altLang="en-US" b="1" dirty="0"/>
              <a:t>Medicine</a:t>
            </a:r>
          </a:p>
          <a:p>
            <a:pPr marL="0" indent="0" eaLnBrk="1" hangingPunct="1">
              <a:spcBef>
                <a:spcPct val="35000"/>
              </a:spcBef>
              <a:buFontTx/>
              <a:buNone/>
            </a:pPr>
            <a:r>
              <a:rPr lang="en-US" altLang="en-US" dirty="0"/>
              <a:t>Applies fundamental knowledge to provide basic emergency care and transportation based on assessment findings for an acutely ill patient.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a:lnSpc>
                <a:spcPct val="85000"/>
              </a:lnSpc>
              <a:defRPr/>
            </a:pPr>
            <a:r>
              <a:rPr lang="en-US" dirty="0" smtClean="0">
                <a:cs typeface="+mj-cs"/>
              </a:rPr>
              <a:t>Causes of Dyspnea </a:t>
            </a:r>
            <a:r>
              <a:rPr lang="en-US" sz="2800" b="0" dirty="0" smtClean="0">
                <a:cs typeface="+mj-cs"/>
              </a:rPr>
              <a:t>(4 of 4)</a:t>
            </a:r>
          </a:p>
        </p:txBody>
      </p:sp>
      <p:sp>
        <p:nvSpPr>
          <p:cNvPr id="22531" name="Rectangle 3"/>
          <p:cNvSpPr>
            <a:spLocks noGrp="1" noChangeArrowheads="1"/>
          </p:cNvSpPr>
          <p:nvPr>
            <p:ph type="body" idx="1"/>
          </p:nvPr>
        </p:nvSpPr>
        <p:spPr/>
        <p:txBody>
          <a:bodyPr rIns="228600"/>
          <a:lstStyle/>
          <a:p>
            <a:pPr>
              <a:spcBef>
                <a:spcPct val="35000"/>
              </a:spcBef>
            </a:pPr>
            <a:r>
              <a:rPr lang="en-US" altLang="en-US"/>
              <a:t>Patients may also complain of chest tightness or air hunger.</a:t>
            </a:r>
          </a:p>
          <a:p>
            <a:pPr>
              <a:spcBef>
                <a:spcPct val="35000"/>
              </a:spcBef>
            </a:pPr>
            <a:r>
              <a:rPr lang="en-US" altLang="en-US"/>
              <a:t>Common with cardiopulmonary diseases</a:t>
            </a:r>
          </a:p>
          <a:p>
            <a:pPr>
              <a:spcBef>
                <a:spcPct val="35000"/>
              </a:spcBef>
            </a:pPr>
            <a:r>
              <a:rPr lang="en-US" altLang="en-US"/>
              <a:t>Pain can cause rapid, shallow breathing.</a:t>
            </a:r>
          </a:p>
          <a:p>
            <a:pPr lvl="1">
              <a:spcBef>
                <a:spcPct val="35000"/>
              </a:spcBef>
            </a:pPr>
            <a:r>
              <a:rPr lang="en-US" altLang="en-US"/>
              <a:t>Breathing deeply causes pain because the chest wall expands.</a:t>
            </a:r>
            <a:endParaRPr lang="en-US" altLang="en-US" sz="20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a:lnSpc>
                <a:spcPct val="85000"/>
              </a:lnSpc>
              <a:defRPr/>
            </a:pPr>
            <a:r>
              <a:rPr lang="en-US" dirty="0" smtClean="0">
                <a:cs typeface="+mj-cs"/>
              </a:rPr>
              <a:t>Upper or Lower Airway Infection </a:t>
            </a:r>
            <a:endParaRPr lang="en-US" sz="2800" b="0" dirty="0" smtClean="0">
              <a:cs typeface="+mj-cs"/>
            </a:endParaRPr>
          </a:p>
        </p:txBody>
      </p:sp>
      <p:sp>
        <p:nvSpPr>
          <p:cNvPr id="23555" name="Rectangle 3"/>
          <p:cNvSpPr>
            <a:spLocks noGrp="1" noChangeArrowheads="1"/>
          </p:cNvSpPr>
          <p:nvPr>
            <p:ph type="body" idx="1"/>
          </p:nvPr>
        </p:nvSpPr>
        <p:spPr>
          <a:xfrm>
            <a:off x="609600" y="1447800"/>
            <a:ext cx="7772400" cy="4800600"/>
          </a:xfrm>
        </p:spPr>
        <p:txBody>
          <a:bodyPr rIns="228600"/>
          <a:lstStyle/>
          <a:p>
            <a:pPr>
              <a:spcBef>
                <a:spcPct val="35000"/>
              </a:spcBef>
            </a:pPr>
            <a:r>
              <a:rPr lang="en-US" altLang="en-US"/>
              <a:t>Infectious diseases may affect all parts of the airway.</a:t>
            </a:r>
          </a:p>
          <a:p>
            <a:pPr>
              <a:spcBef>
                <a:spcPct val="35000"/>
              </a:spcBef>
            </a:pPr>
            <a:r>
              <a:rPr lang="en-US" altLang="en-US"/>
              <a:t>Some form of obstruction causes dyspnea.</a:t>
            </a:r>
          </a:p>
          <a:p>
            <a:pPr lvl="1">
              <a:spcBef>
                <a:spcPct val="35000"/>
              </a:spcBef>
            </a:pPr>
            <a:r>
              <a:rPr lang="en-US" altLang="en-US"/>
              <a:t>Mucus and secretions obstructing airflow in  major passages </a:t>
            </a:r>
          </a:p>
          <a:p>
            <a:pPr lvl="1">
              <a:spcBef>
                <a:spcPct val="35000"/>
              </a:spcBef>
            </a:pPr>
            <a:r>
              <a:rPr lang="en-US" altLang="en-US"/>
              <a:t>Swelling of soft tissues in upper airways </a:t>
            </a:r>
          </a:p>
          <a:p>
            <a:pPr lvl="1">
              <a:spcBef>
                <a:spcPct val="35000"/>
              </a:spcBef>
            </a:pPr>
            <a:r>
              <a:rPr lang="en-US" altLang="en-US"/>
              <a:t>Impaired exchange of gases in the alveoli</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Title 1"/>
          <p:cNvSpPr>
            <a:spLocks noGrp="1"/>
          </p:cNvSpPr>
          <p:nvPr>
            <p:ph type="title"/>
          </p:nvPr>
        </p:nvSpPr>
        <p:spPr/>
        <p:txBody>
          <a:bodyPr/>
          <a:lstStyle/>
          <a:p>
            <a:pPr>
              <a:lnSpc>
                <a:spcPct val="85000"/>
              </a:lnSpc>
              <a:defRPr/>
            </a:pPr>
            <a:r>
              <a:rPr lang="en-US" dirty="0" smtClean="0">
                <a:cs typeface="+mj-cs"/>
              </a:rPr>
              <a:t>Croup</a:t>
            </a:r>
            <a:endParaRPr lang="en-US" sz="2800" b="0" dirty="0" smtClean="0">
              <a:cs typeface="+mj-cs"/>
            </a:endParaRPr>
          </a:p>
        </p:txBody>
      </p:sp>
      <p:sp>
        <p:nvSpPr>
          <p:cNvPr id="24579" name="Content Placeholder 2"/>
          <p:cNvSpPr>
            <a:spLocks noGrp="1"/>
          </p:cNvSpPr>
          <p:nvPr>
            <p:ph sz="half" idx="1"/>
          </p:nvPr>
        </p:nvSpPr>
        <p:spPr/>
        <p:txBody>
          <a:bodyPr rIns="228600"/>
          <a:lstStyle/>
          <a:p>
            <a:pPr>
              <a:spcBef>
                <a:spcPct val="35000"/>
              </a:spcBef>
            </a:pPr>
            <a:r>
              <a:rPr lang="en-US" altLang="en-US"/>
              <a:t>Inflammation and swelling of pharynx, larynx, and trachea</a:t>
            </a:r>
          </a:p>
          <a:p>
            <a:pPr>
              <a:spcBef>
                <a:spcPct val="35000"/>
              </a:spcBef>
            </a:pPr>
            <a:r>
              <a:rPr lang="en-US" altLang="en-US"/>
              <a:t>Stridor and seal-bark cough</a:t>
            </a:r>
          </a:p>
          <a:p>
            <a:pPr>
              <a:spcBef>
                <a:spcPct val="35000"/>
              </a:spcBef>
            </a:pPr>
            <a:r>
              <a:rPr lang="en-US" altLang="en-US"/>
              <a:t>Responds well to humidified oxygen</a:t>
            </a:r>
          </a:p>
        </p:txBody>
      </p:sp>
      <p:pic>
        <p:nvPicPr>
          <p:cNvPr id="2458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524000"/>
            <a:ext cx="3767138"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7058025" y="48895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Epiglottitis</a:t>
            </a:r>
            <a:endParaRPr lang="en-US" dirty="0">
              <a:cs typeface="+mj-cs"/>
            </a:endParaRPr>
          </a:p>
        </p:txBody>
      </p:sp>
      <p:sp>
        <p:nvSpPr>
          <p:cNvPr id="25603" name="Content Placeholder 2"/>
          <p:cNvSpPr>
            <a:spLocks noGrp="1"/>
          </p:cNvSpPr>
          <p:nvPr>
            <p:ph sz="half" idx="1"/>
          </p:nvPr>
        </p:nvSpPr>
        <p:spPr>
          <a:xfrm>
            <a:off x="685800" y="1447800"/>
            <a:ext cx="4267200" cy="4800600"/>
          </a:xfrm>
        </p:spPr>
        <p:txBody>
          <a:bodyPr/>
          <a:lstStyle/>
          <a:p>
            <a:pPr>
              <a:spcBef>
                <a:spcPct val="35000"/>
              </a:spcBef>
            </a:pPr>
            <a:r>
              <a:rPr lang="en-US" altLang="en-US" dirty="0">
                <a:solidFill>
                  <a:srgbClr val="FF0000"/>
                </a:solidFill>
              </a:rPr>
              <a:t>Epiglottitis—a potentially life-threatening illness—is an acute bacterial infection that causes swelling of the epiglottis (the flap the covers the larynx during swallowing).</a:t>
            </a:r>
          </a:p>
          <a:p>
            <a:pPr>
              <a:spcBef>
                <a:spcPct val="35000"/>
              </a:spcBef>
            </a:pPr>
            <a:r>
              <a:rPr lang="en-US" altLang="en-US" dirty="0" smtClean="0"/>
              <a:t>Position </a:t>
            </a:r>
            <a:r>
              <a:rPr lang="en-US" altLang="en-US" dirty="0"/>
              <a:t>comfortably and provide oxygen.</a:t>
            </a:r>
          </a:p>
          <a:p>
            <a:endParaRPr lang="en-US" altLang="en-US" dirty="0"/>
          </a:p>
        </p:txBody>
      </p:sp>
      <p:pic>
        <p:nvPicPr>
          <p:cNvPr id="2560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728788"/>
            <a:ext cx="3481388" cy="284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7146925" y="45847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Respiratory Syncytial Virus (RSV)</a:t>
            </a:r>
            <a:endParaRPr lang="en-US" dirty="0">
              <a:cs typeface="+mj-cs"/>
            </a:endParaRPr>
          </a:p>
        </p:txBody>
      </p:sp>
      <p:sp>
        <p:nvSpPr>
          <p:cNvPr id="26627" name="Content Placeholder 2"/>
          <p:cNvSpPr>
            <a:spLocks noGrp="1"/>
          </p:cNvSpPr>
          <p:nvPr>
            <p:ph idx="1"/>
          </p:nvPr>
        </p:nvSpPr>
        <p:spPr/>
        <p:txBody>
          <a:bodyPr/>
          <a:lstStyle/>
          <a:p>
            <a:r>
              <a:rPr lang="en-US" altLang="en-US"/>
              <a:t>Common cause of illness in young children</a:t>
            </a:r>
          </a:p>
          <a:p>
            <a:r>
              <a:rPr lang="en-US" altLang="en-US"/>
              <a:t>Causes infection in the lungs and passages</a:t>
            </a:r>
          </a:p>
          <a:p>
            <a:r>
              <a:rPr lang="en-US" altLang="en-US"/>
              <a:t>Look for signs of dehydration.</a:t>
            </a:r>
          </a:p>
          <a:p>
            <a:r>
              <a:rPr lang="en-US" altLang="en-US"/>
              <a:t>Treat airway and breathing problems.</a:t>
            </a:r>
          </a:p>
          <a:p>
            <a:r>
              <a:rPr lang="en-US" altLang="en-US"/>
              <a:t>Humidified oxygen is helpful.</a:t>
            </a:r>
          </a:p>
          <a:p>
            <a:endParaRPr lang="en-U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a:lnSpc>
                <a:spcPct val="85000"/>
              </a:lnSpc>
              <a:defRPr/>
            </a:pPr>
            <a:r>
              <a:rPr lang="en-US" dirty="0" smtClean="0">
                <a:cs typeface="+mj-cs"/>
              </a:rPr>
              <a:t>Bronchiolitis</a:t>
            </a:r>
            <a:endParaRPr lang="en-US" sz="2800" dirty="0" smtClean="0">
              <a:cs typeface="+mj-cs"/>
            </a:endParaRPr>
          </a:p>
        </p:txBody>
      </p:sp>
      <p:sp>
        <p:nvSpPr>
          <p:cNvPr id="27651" name="Content Placeholder 2"/>
          <p:cNvSpPr>
            <a:spLocks noGrp="1"/>
          </p:cNvSpPr>
          <p:nvPr>
            <p:ph type="body" idx="1"/>
          </p:nvPr>
        </p:nvSpPr>
        <p:spPr/>
        <p:txBody>
          <a:bodyPr rIns="228600"/>
          <a:lstStyle/>
          <a:p>
            <a:pPr>
              <a:spcBef>
                <a:spcPct val="35000"/>
              </a:spcBef>
            </a:pPr>
            <a:r>
              <a:rPr lang="en-US" altLang="en-US"/>
              <a:t>Viral illness often caused by RSV</a:t>
            </a:r>
          </a:p>
          <a:p>
            <a:pPr>
              <a:spcBef>
                <a:spcPct val="35000"/>
              </a:spcBef>
            </a:pPr>
            <a:r>
              <a:rPr lang="en-US" altLang="en-US"/>
              <a:t>Usually affects newborns and toddlers</a:t>
            </a:r>
          </a:p>
          <a:p>
            <a:pPr>
              <a:spcBef>
                <a:spcPct val="35000"/>
              </a:spcBef>
            </a:pPr>
            <a:r>
              <a:rPr lang="en-US" altLang="en-US"/>
              <a:t>Bronchioles become inflamed, swell, and fill with mucus.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Title 1"/>
          <p:cNvSpPr>
            <a:spLocks noGrp="1"/>
          </p:cNvSpPr>
          <p:nvPr>
            <p:ph type="title"/>
          </p:nvPr>
        </p:nvSpPr>
        <p:spPr/>
        <p:txBody>
          <a:bodyPr/>
          <a:lstStyle/>
          <a:p>
            <a:pPr>
              <a:lnSpc>
                <a:spcPct val="85000"/>
              </a:lnSpc>
              <a:defRPr/>
            </a:pPr>
            <a:r>
              <a:rPr lang="en-US" dirty="0" smtClean="0">
                <a:cs typeface="+mj-cs"/>
              </a:rPr>
              <a:t>Pneumonia</a:t>
            </a:r>
            <a:endParaRPr lang="en-US" sz="2800" b="0" dirty="0" smtClean="0">
              <a:cs typeface="+mj-cs"/>
            </a:endParaRPr>
          </a:p>
        </p:txBody>
      </p:sp>
      <p:sp>
        <p:nvSpPr>
          <p:cNvPr id="28675" name="Content Placeholder 2"/>
          <p:cNvSpPr>
            <a:spLocks noGrp="1"/>
          </p:cNvSpPr>
          <p:nvPr>
            <p:ph type="body" idx="1"/>
          </p:nvPr>
        </p:nvSpPr>
        <p:spPr/>
        <p:txBody>
          <a:bodyPr rIns="228600"/>
          <a:lstStyle/>
          <a:p>
            <a:pPr>
              <a:spcBef>
                <a:spcPct val="35000"/>
              </a:spcBef>
            </a:pPr>
            <a:r>
              <a:rPr lang="en-US" altLang="en-US"/>
              <a:t>Bacterial pneumonia will come on quickly and result in high fever.</a:t>
            </a:r>
          </a:p>
          <a:p>
            <a:pPr>
              <a:spcBef>
                <a:spcPct val="35000"/>
              </a:spcBef>
            </a:pPr>
            <a:r>
              <a:rPr lang="en-US" altLang="en-US"/>
              <a:t>Viral pneumonia presents more gradually and is less severe.</a:t>
            </a:r>
          </a:p>
          <a:p>
            <a:pPr>
              <a:spcBef>
                <a:spcPct val="35000"/>
              </a:spcBef>
            </a:pPr>
            <a:r>
              <a:rPr lang="en-US" altLang="en-US"/>
              <a:t>Especially affects people who are chronically ill</a:t>
            </a:r>
          </a:p>
          <a:p>
            <a:pPr>
              <a:spcBef>
                <a:spcPct val="35000"/>
              </a:spcBef>
            </a:pPr>
            <a:r>
              <a:rPr lang="en-US" altLang="en-US"/>
              <a:t>Assess temperature and provide airway support and supplemental oxygen.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a:lnSpc>
                <a:spcPct val="85000"/>
              </a:lnSpc>
              <a:defRPr/>
            </a:pPr>
            <a:r>
              <a:rPr lang="en-US" dirty="0" smtClean="0">
                <a:cs typeface="+mj-cs"/>
              </a:rPr>
              <a:t>Pertussis</a:t>
            </a:r>
            <a:endParaRPr lang="en-US" sz="2800" dirty="0" smtClean="0">
              <a:cs typeface="+mj-cs"/>
            </a:endParaRPr>
          </a:p>
        </p:txBody>
      </p:sp>
      <p:sp>
        <p:nvSpPr>
          <p:cNvPr id="29699" name="Rectangle 3"/>
          <p:cNvSpPr>
            <a:spLocks noGrp="1" noChangeArrowheads="1"/>
          </p:cNvSpPr>
          <p:nvPr>
            <p:ph type="body" idx="1"/>
          </p:nvPr>
        </p:nvSpPr>
        <p:spPr/>
        <p:txBody>
          <a:bodyPr rIns="228600"/>
          <a:lstStyle/>
          <a:p>
            <a:pPr>
              <a:spcBef>
                <a:spcPct val="35000"/>
              </a:spcBef>
            </a:pPr>
            <a:r>
              <a:rPr lang="en-US" altLang="en-US"/>
              <a:t>Airborne bacterial infection that mostly affects children under 6</a:t>
            </a:r>
          </a:p>
          <a:p>
            <a:pPr>
              <a:spcBef>
                <a:spcPct val="35000"/>
              </a:spcBef>
            </a:pPr>
            <a:r>
              <a:rPr lang="en-US" altLang="en-US"/>
              <a:t>Patients will be feverish and exhibit a “whoop” sound after a coughing attack.</a:t>
            </a:r>
          </a:p>
          <a:p>
            <a:pPr>
              <a:spcBef>
                <a:spcPct val="35000"/>
              </a:spcBef>
            </a:pPr>
            <a:r>
              <a:rPr lang="en-US" altLang="en-US"/>
              <a:t>Watch for dehydration and suction as needed.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Influenza Type A</a:t>
            </a:r>
            <a:endParaRPr lang="en-US" dirty="0">
              <a:cs typeface="+mj-cs"/>
            </a:endParaRPr>
          </a:p>
        </p:txBody>
      </p:sp>
      <p:sp>
        <p:nvSpPr>
          <p:cNvPr id="30723" name="Content Placeholder 2"/>
          <p:cNvSpPr>
            <a:spLocks noGrp="1"/>
          </p:cNvSpPr>
          <p:nvPr>
            <p:ph idx="1"/>
          </p:nvPr>
        </p:nvSpPr>
        <p:spPr/>
        <p:txBody>
          <a:bodyPr/>
          <a:lstStyle/>
          <a:p>
            <a:r>
              <a:rPr lang="en-US" altLang="en-US"/>
              <a:t>Became pandemic in 2009</a:t>
            </a:r>
          </a:p>
          <a:p>
            <a:r>
              <a:rPr lang="en-US" altLang="en-US"/>
              <a:t>Symptoms include fever, cough, sore throat, muscle aches, headache, and fatigue.</a:t>
            </a:r>
          </a:p>
          <a:p>
            <a:r>
              <a:rPr lang="en-US" altLang="en-US"/>
              <a:t>May lead to pneumonia or dehydration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nSpc>
                <a:spcPct val="85000"/>
              </a:lnSpc>
              <a:defRPr/>
            </a:pPr>
            <a:r>
              <a:rPr lang="en-US" dirty="0" smtClean="0">
                <a:cs typeface="+mj-cs"/>
              </a:rPr>
              <a:t>Tuberculosis (TB)</a:t>
            </a:r>
          </a:p>
        </p:txBody>
      </p:sp>
      <p:sp>
        <p:nvSpPr>
          <p:cNvPr id="31747" name="Content Placeholder 2"/>
          <p:cNvSpPr>
            <a:spLocks noGrp="1"/>
          </p:cNvSpPr>
          <p:nvPr>
            <p:ph type="body" idx="1"/>
          </p:nvPr>
        </p:nvSpPr>
        <p:spPr/>
        <p:txBody>
          <a:bodyPr rIns="228600"/>
          <a:lstStyle/>
          <a:p>
            <a:pPr>
              <a:spcBef>
                <a:spcPct val="35000"/>
              </a:spcBef>
            </a:pPr>
            <a:r>
              <a:rPr lang="en-US" altLang="en-US" dirty="0"/>
              <a:t>Bacterial infection that most often affects the lungs</a:t>
            </a:r>
          </a:p>
          <a:p>
            <a:pPr>
              <a:spcBef>
                <a:spcPct val="35000"/>
              </a:spcBef>
            </a:pPr>
            <a:r>
              <a:rPr lang="en-US" altLang="en-US" dirty="0"/>
              <a:t>Can remain inactive for years</a:t>
            </a:r>
          </a:p>
          <a:p>
            <a:pPr>
              <a:spcBef>
                <a:spcPct val="35000"/>
              </a:spcBef>
            </a:pPr>
            <a:r>
              <a:rPr lang="en-US" altLang="en-US" dirty="0"/>
              <a:t>Patients often complain of fever, coughing, fatigue, night sweats, and weight loss.</a:t>
            </a:r>
          </a:p>
          <a:p>
            <a:pPr>
              <a:spcBef>
                <a:spcPct val="35000"/>
              </a:spcBef>
            </a:pPr>
            <a:r>
              <a:rPr lang="en-US" altLang="en-US" dirty="0"/>
              <a:t>Wear gloves, eye protection, and an N-95 respirator (at a minimum). </a:t>
            </a:r>
            <a:endParaRPr lang="en-US" altLang="en-US" dirty="0" smtClean="0"/>
          </a:p>
          <a:p>
            <a:pPr>
              <a:spcBef>
                <a:spcPct val="35000"/>
              </a:spcBef>
            </a:pPr>
            <a:r>
              <a:rPr lang="en-US" altLang="en-US" dirty="0">
                <a:solidFill>
                  <a:srgbClr val="FF0000"/>
                </a:solidFill>
              </a:rPr>
              <a:t>Tuberculosis is </a:t>
            </a:r>
            <a:r>
              <a:rPr lang="en-US" altLang="en-US" dirty="0" smtClean="0">
                <a:solidFill>
                  <a:srgbClr val="FF0000"/>
                </a:solidFill>
              </a:rPr>
              <a:t>spread </a:t>
            </a:r>
            <a:r>
              <a:rPr lang="en-US" altLang="en-US" dirty="0">
                <a:solidFill>
                  <a:srgbClr val="FF0000"/>
                </a:solidFill>
              </a:rPr>
              <a:t>by cough. It is dangerous because many strains are resistant to antibiotics. </a:t>
            </a:r>
          </a:p>
          <a:p>
            <a:pPr>
              <a:spcBef>
                <a:spcPct val="35000"/>
              </a:spcBef>
            </a:pPr>
            <a:endParaRPr lang="en-US"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lnSpc>
                <a:spcPct val="85000"/>
              </a:lnSpc>
            </a:pPr>
            <a:r>
              <a:rPr lang="en-US" altLang="en-US" dirty="0"/>
              <a:t>National EMS Education Standard Competencies </a:t>
            </a:r>
            <a:r>
              <a:rPr lang="en-US" altLang="en-US" sz="2800" b="0" dirty="0"/>
              <a:t>(2 of 5)</a:t>
            </a:r>
          </a:p>
        </p:txBody>
      </p:sp>
      <p:sp>
        <p:nvSpPr>
          <p:cNvPr id="5123" name="Rectangle 3"/>
          <p:cNvSpPr>
            <a:spLocks noGrp="1" noChangeArrowheads="1"/>
          </p:cNvSpPr>
          <p:nvPr>
            <p:ph type="body" idx="1"/>
          </p:nvPr>
        </p:nvSpPr>
        <p:spPr/>
        <p:txBody>
          <a:bodyPr rIns="228600"/>
          <a:lstStyle/>
          <a:p>
            <a:pPr eaLnBrk="1" hangingPunct="1">
              <a:spcBef>
                <a:spcPct val="35000"/>
              </a:spcBef>
              <a:buFontTx/>
              <a:buNone/>
            </a:pPr>
            <a:r>
              <a:rPr lang="en-US" altLang="en-US" b="1" dirty="0"/>
              <a:t>Respiratory</a:t>
            </a:r>
          </a:p>
          <a:p>
            <a:pPr eaLnBrk="1" hangingPunct="1">
              <a:spcBef>
                <a:spcPct val="35000"/>
              </a:spcBef>
            </a:pPr>
            <a:r>
              <a:rPr lang="en-US" altLang="en-US" dirty="0"/>
              <a:t>Anatomy, signs, symptoms, and management of respiratory emergencies, including those that affect the</a:t>
            </a:r>
          </a:p>
          <a:p>
            <a:pPr lvl="1" eaLnBrk="1" hangingPunct="1">
              <a:spcBef>
                <a:spcPct val="35000"/>
              </a:spcBef>
            </a:pPr>
            <a:r>
              <a:rPr lang="en-US" altLang="en-US" dirty="0"/>
              <a:t>Upper airway</a:t>
            </a:r>
          </a:p>
          <a:p>
            <a:pPr lvl="1" eaLnBrk="1" hangingPunct="1">
              <a:spcBef>
                <a:spcPct val="35000"/>
              </a:spcBef>
            </a:pPr>
            <a:r>
              <a:rPr lang="en-US" altLang="en-US" dirty="0"/>
              <a:t>Lower airway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nSpc>
                <a:spcPct val="85000"/>
              </a:lnSpc>
              <a:defRPr/>
            </a:pPr>
            <a:r>
              <a:rPr lang="en-US" dirty="0" smtClean="0">
                <a:cs typeface="+mj-cs"/>
              </a:rPr>
              <a:t>Acute Pulmonary Edema </a:t>
            </a:r>
            <a:r>
              <a:rPr lang="en-US" sz="2800" b="0" dirty="0" smtClean="0">
                <a:cs typeface="+mj-cs"/>
              </a:rPr>
              <a:t>(1 of 2)</a:t>
            </a:r>
          </a:p>
        </p:txBody>
      </p:sp>
      <p:sp>
        <p:nvSpPr>
          <p:cNvPr id="32771" name="Content Placeholder 2"/>
          <p:cNvSpPr>
            <a:spLocks noGrp="1"/>
          </p:cNvSpPr>
          <p:nvPr>
            <p:ph type="body" idx="1"/>
          </p:nvPr>
        </p:nvSpPr>
        <p:spPr/>
        <p:txBody>
          <a:bodyPr rIns="228600"/>
          <a:lstStyle/>
          <a:p>
            <a:pPr>
              <a:spcBef>
                <a:spcPct val="35000"/>
              </a:spcBef>
            </a:pPr>
            <a:r>
              <a:rPr lang="en-US" altLang="en-US" dirty="0"/>
              <a:t>Heart muscle can’t circulate blood properly.</a:t>
            </a:r>
          </a:p>
          <a:p>
            <a:pPr>
              <a:spcBef>
                <a:spcPct val="35000"/>
              </a:spcBef>
            </a:pPr>
            <a:r>
              <a:rPr lang="en-US" altLang="en-US" dirty="0"/>
              <a:t>Fluid builds up within alveoli and in lung tissue.</a:t>
            </a:r>
          </a:p>
          <a:p>
            <a:pPr lvl="1">
              <a:spcBef>
                <a:spcPct val="35000"/>
              </a:spcBef>
            </a:pPr>
            <a:r>
              <a:rPr lang="en-US" altLang="en-US" dirty="0"/>
              <a:t>Referred to as pulmonary edema</a:t>
            </a:r>
          </a:p>
          <a:p>
            <a:pPr lvl="1">
              <a:spcBef>
                <a:spcPct val="35000"/>
              </a:spcBef>
            </a:pPr>
            <a:r>
              <a:rPr lang="en-US" altLang="en-US" dirty="0"/>
              <a:t>Usually result of congestive heart failure</a:t>
            </a:r>
          </a:p>
          <a:p>
            <a:pPr lvl="1">
              <a:spcBef>
                <a:spcPct val="35000"/>
              </a:spcBef>
            </a:pPr>
            <a:r>
              <a:rPr lang="en-US" altLang="en-US" dirty="0"/>
              <a:t>Most patients have a long-standing history of chronic congestive heart failure</a:t>
            </a:r>
            <a:r>
              <a:rPr lang="en-US" altLang="en-US" dirty="0" smtClean="0"/>
              <a:t>.</a:t>
            </a:r>
          </a:p>
          <a:p>
            <a:pPr lvl="1">
              <a:spcBef>
                <a:spcPct val="35000"/>
              </a:spcBef>
            </a:pPr>
            <a:r>
              <a:rPr lang="en-US" altLang="en-US" dirty="0">
                <a:solidFill>
                  <a:srgbClr val="FF0000"/>
                </a:solidFill>
              </a:rPr>
              <a:t>The left side of the heart is responsible for pumping oxygenated blood to the rest of the body. When it fails to do this, blood backs up into the lungs, resulting in pulmonary edema. Signs of pulmonary edema include dyspnea (especially when lying flat); rapid and shallow respirations; and, in severe cases, coughing up of pink, frothy sputum.</a:t>
            </a:r>
          </a:p>
          <a:p>
            <a:pPr lvl="1">
              <a:spcBef>
                <a:spcPct val="35000"/>
              </a:spcBef>
            </a:pPr>
            <a:endParaRPr lang="en-US" altLang="en-US"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itle 1"/>
          <p:cNvSpPr>
            <a:spLocks noGrp="1"/>
          </p:cNvSpPr>
          <p:nvPr>
            <p:ph type="title"/>
          </p:nvPr>
        </p:nvSpPr>
        <p:spPr/>
        <p:txBody>
          <a:bodyPr/>
          <a:lstStyle/>
          <a:p>
            <a:pPr>
              <a:lnSpc>
                <a:spcPct val="85000"/>
              </a:lnSpc>
              <a:defRPr/>
            </a:pPr>
            <a:r>
              <a:rPr lang="en-US" dirty="0" smtClean="0">
                <a:cs typeface="+mj-cs"/>
              </a:rPr>
              <a:t>Acute Pulmonary Edema </a:t>
            </a:r>
            <a:r>
              <a:rPr lang="en-US" sz="2800" b="0" dirty="0" smtClean="0">
                <a:cs typeface="+mj-cs"/>
              </a:rPr>
              <a:t>(2 of 2)</a:t>
            </a:r>
          </a:p>
        </p:txBody>
      </p:sp>
      <p:pic>
        <p:nvPicPr>
          <p:cNvPr id="3379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577975"/>
            <a:ext cx="3402013"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rot="5400000">
            <a:off x="5612606" y="5141119"/>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nSpc>
                <a:spcPct val="85000"/>
              </a:lnSpc>
              <a:defRPr/>
            </a:pPr>
            <a:r>
              <a:rPr lang="en-US" sz="3800" dirty="0" smtClean="0">
                <a:cs typeface="+mj-cs"/>
              </a:rPr>
              <a:t>Chronic Obstructive Pulmonary Disease (COPD)</a:t>
            </a:r>
            <a:r>
              <a:rPr lang="en-US" dirty="0" smtClean="0">
                <a:cs typeface="+mj-cs"/>
              </a:rPr>
              <a:t> </a:t>
            </a:r>
            <a:r>
              <a:rPr lang="en-US" sz="2800" b="0" dirty="0" smtClean="0">
                <a:cs typeface="+mj-cs"/>
              </a:rPr>
              <a:t>(1 of 4)</a:t>
            </a:r>
          </a:p>
        </p:txBody>
      </p:sp>
      <p:sp>
        <p:nvSpPr>
          <p:cNvPr id="34819" name="Content Placeholder 2"/>
          <p:cNvSpPr>
            <a:spLocks noGrp="1"/>
          </p:cNvSpPr>
          <p:nvPr>
            <p:ph type="body" idx="1"/>
          </p:nvPr>
        </p:nvSpPr>
        <p:spPr/>
        <p:txBody>
          <a:bodyPr rIns="228600"/>
          <a:lstStyle/>
          <a:p>
            <a:pPr>
              <a:spcBef>
                <a:spcPct val="35000"/>
              </a:spcBef>
            </a:pPr>
            <a:r>
              <a:rPr lang="en-US" altLang="en-US"/>
              <a:t>Slow process of dilation and disruption of airways and alveoli</a:t>
            </a:r>
          </a:p>
          <a:p>
            <a:pPr>
              <a:spcBef>
                <a:spcPct val="35000"/>
              </a:spcBef>
            </a:pPr>
            <a:r>
              <a:rPr lang="en-US" altLang="en-US"/>
              <a:t>Caused by chronic bronchial obstruction</a:t>
            </a:r>
          </a:p>
          <a:p>
            <a:pPr>
              <a:spcBef>
                <a:spcPct val="35000"/>
              </a:spcBef>
            </a:pPr>
            <a:r>
              <a:rPr lang="en-US" altLang="en-US"/>
              <a:t>May be the result of lung and airway damage from infection or inhalation of toxic gases</a:t>
            </a:r>
          </a:p>
          <a:p>
            <a:pPr>
              <a:spcBef>
                <a:spcPct val="35000"/>
              </a:spcBef>
            </a:pPr>
            <a:r>
              <a:rPr lang="en-US" altLang="en-US"/>
              <a:t>Tobacco smoke can create chronic bronchitis.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nSpc>
                <a:spcPct val="85000"/>
              </a:lnSpc>
              <a:defRPr/>
            </a:pPr>
            <a:r>
              <a:rPr lang="en-US" sz="3800" dirty="0" smtClean="0">
                <a:cs typeface="+mj-cs"/>
              </a:rPr>
              <a:t>Chronic Obstructive Pulmonary Disease (COPD)</a:t>
            </a:r>
            <a:r>
              <a:rPr lang="en-US" dirty="0" smtClean="0">
                <a:cs typeface="+mj-cs"/>
              </a:rPr>
              <a:t> </a:t>
            </a:r>
            <a:r>
              <a:rPr lang="en-US" sz="2800" b="0" dirty="0" smtClean="0">
                <a:cs typeface="+mj-cs"/>
              </a:rPr>
              <a:t>(2 of 4)</a:t>
            </a:r>
          </a:p>
        </p:txBody>
      </p:sp>
      <p:sp>
        <p:nvSpPr>
          <p:cNvPr id="35843" name="Content Placeholder 2"/>
          <p:cNvSpPr>
            <a:spLocks noGrp="1"/>
          </p:cNvSpPr>
          <p:nvPr>
            <p:ph type="body" idx="1"/>
          </p:nvPr>
        </p:nvSpPr>
        <p:spPr/>
        <p:txBody>
          <a:bodyPr rIns="228600"/>
          <a:lstStyle/>
          <a:p>
            <a:pPr>
              <a:spcBef>
                <a:spcPct val="35000"/>
              </a:spcBef>
            </a:pPr>
            <a:r>
              <a:rPr lang="en-US" altLang="en-US" dirty="0"/>
              <a:t>Emphysema is most common type of COPD.</a:t>
            </a:r>
          </a:p>
          <a:p>
            <a:pPr lvl="1">
              <a:spcBef>
                <a:spcPct val="35000"/>
              </a:spcBef>
            </a:pPr>
            <a:r>
              <a:rPr lang="en-US" altLang="en-US" dirty="0"/>
              <a:t>Loss of elastic material in the lungs</a:t>
            </a:r>
          </a:p>
          <a:p>
            <a:pPr lvl="1">
              <a:spcBef>
                <a:spcPct val="35000"/>
              </a:spcBef>
            </a:pPr>
            <a:r>
              <a:rPr lang="en-US" altLang="en-US" dirty="0"/>
              <a:t>Causes include inflamed airways, smoking.</a:t>
            </a:r>
          </a:p>
          <a:p>
            <a:pPr>
              <a:spcBef>
                <a:spcPct val="35000"/>
              </a:spcBef>
            </a:pPr>
            <a:r>
              <a:rPr lang="en-US" altLang="en-US" dirty="0"/>
              <a:t>Most patients with COPD have elements of both chronic bronchitis and emphysema. </a:t>
            </a:r>
            <a:endParaRPr lang="en-US" altLang="en-US" dirty="0" smtClean="0"/>
          </a:p>
          <a:p>
            <a:pPr>
              <a:spcBef>
                <a:spcPct val="35000"/>
              </a:spcBef>
            </a:pPr>
            <a:r>
              <a:rPr lang="en-US" altLang="en-US" dirty="0" smtClean="0">
                <a:solidFill>
                  <a:srgbClr val="FF0000"/>
                </a:solidFill>
              </a:rPr>
              <a:t>Emphysema is </a:t>
            </a:r>
            <a:r>
              <a:rPr lang="en-US" altLang="en-US" dirty="0">
                <a:solidFill>
                  <a:srgbClr val="FF0000"/>
                </a:solidFill>
              </a:rPr>
              <a:t>a chronic respiratory disease; therefore, it presents with progressively worsening dyspnea.</a:t>
            </a:r>
            <a:endParaRPr lang="en-US" altLang="en-US"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p:txBody>
          <a:bodyPr/>
          <a:lstStyle/>
          <a:p>
            <a:pPr>
              <a:lnSpc>
                <a:spcPct val="85000"/>
              </a:lnSpc>
              <a:defRPr/>
            </a:pPr>
            <a:r>
              <a:rPr lang="en-US" sz="3800" dirty="0" smtClean="0">
                <a:cs typeface="+mj-cs"/>
              </a:rPr>
              <a:t>Chronic Obstructive Pulmonary Disease (COPD)</a:t>
            </a:r>
            <a:r>
              <a:rPr lang="en-US" dirty="0" smtClean="0">
                <a:cs typeface="+mj-cs"/>
              </a:rPr>
              <a:t> </a:t>
            </a:r>
            <a:r>
              <a:rPr lang="en-US" sz="2800" b="0" dirty="0" smtClean="0">
                <a:cs typeface="+mj-cs"/>
              </a:rPr>
              <a:t>(3 of 4)</a:t>
            </a:r>
          </a:p>
        </p:txBody>
      </p:sp>
      <p:pic>
        <p:nvPicPr>
          <p:cNvPr id="3686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905000"/>
            <a:ext cx="570706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5943600" y="58801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a:lnSpc>
                <a:spcPct val="85000"/>
              </a:lnSpc>
              <a:defRPr/>
            </a:pPr>
            <a:r>
              <a:rPr lang="en-US" sz="3800" dirty="0" smtClean="0">
                <a:cs typeface="+mj-cs"/>
              </a:rPr>
              <a:t>Chronic Obstructive Pulmonary Disease (COPD)</a:t>
            </a:r>
            <a:r>
              <a:rPr lang="en-US" dirty="0" smtClean="0">
                <a:cs typeface="+mj-cs"/>
              </a:rPr>
              <a:t> </a:t>
            </a:r>
            <a:r>
              <a:rPr lang="en-US" sz="2800" b="0" dirty="0" smtClean="0">
                <a:cs typeface="+mj-cs"/>
              </a:rPr>
              <a:t>(4 of 4)</a:t>
            </a:r>
          </a:p>
        </p:txBody>
      </p:sp>
      <p:sp>
        <p:nvSpPr>
          <p:cNvPr id="37891" name="Rectangle 3"/>
          <p:cNvSpPr>
            <a:spLocks noGrp="1" noChangeArrowheads="1"/>
          </p:cNvSpPr>
          <p:nvPr>
            <p:ph type="body" idx="1"/>
          </p:nvPr>
        </p:nvSpPr>
        <p:spPr/>
        <p:txBody>
          <a:bodyPr rIns="228600"/>
          <a:lstStyle/>
          <a:p>
            <a:pPr>
              <a:spcBef>
                <a:spcPct val="35000"/>
              </a:spcBef>
            </a:pPr>
            <a:r>
              <a:rPr lang="en-US" altLang="en-US"/>
              <a:t>Patients with pulmonary edema will have “wet” lung sounds.</a:t>
            </a:r>
          </a:p>
          <a:p>
            <a:pPr>
              <a:spcBef>
                <a:spcPct val="35000"/>
              </a:spcBef>
            </a:pPr>
            <a:r>
              <a:rPr lang="en-US" altLang="en-US"/>
              <a:t>Patients with COPD will have “dry” lung sounds.</a:t>
            </a:r>
          </a:p>
          <a:p>
            <a:pPr>
              <a:spcBef>
                <a:spcPct val="35000"/>
              </a:spcBef>
            </a:pPr>
            <a:r>
              <a:rPr lang="en-US" altLang="en-US"/>
              <a:t>Can be easily confused with congestive heart failure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nSpc>
                <a:spcPct val="85000"/>
              </a:lnSpc>
              <a:defRPr/>
            </a:pPr>
            <a:r>
              <a:rPr lang="en-US" dirty="0" smtClean="0">
                <a:cs typeface="+mj-cs"/>
              </a:rPr>
              <a:t>Asthma, Hay Fever, and Anaphylaxis </a:t>
            </a:r>
            <a:r>
              <a:rPr lang="en-US" sz="2800" b="0" dirty="0" smtClean="0">
                <a:cs typeface="+mj-cs"/>
              </a:rPr>
              <a:t>(1 of 4)</a:t>
            </a:r>
          </a:p>
        </p:txBody>
      </p:sp>
      <p:sp>
        <p:nvSpPr>
          <p:cNvPr id="38915" name="Content Placeholder 2"/>
          <p:cNvSpPr>
            <a:spLocks noGrp="1"/>
          </p:cNvSpPr>
          <p:nvPr>
            <p:ph type="body" idx="1"/>
          </p:nvPr>
        </p:nvSpPr>
        <p:spPr/>
        <p:txBody>
          <a:bodyPr rIns="228600"/>
          <a:lstStyle/>
          <a:p>
            <a:pPr>
              <a:spcBef>
                <a:spcPct val="35000"/>
              </a:spcBef>
            </a:pPr>
            <a:r>
              <a:rPr lang="en-US" altLang="en-US" dirty="0"/>
              <a:t>Result of allergic reaction to inhaled, ingested, or injected substance</a:t>
            </a:r>
          </a:p>
          <a:p>
            <a:pPr lvl="1">
              <a:spcBef>
                <a:spcPct val="35000"/>
              </a:spcBef>
            </a:pPr>
            <a:r>
              <a:rPr lang="en-US" altLang="en-US" dirty="0"/>
              <a:t>In some cases, allergen cannot be identified.</a:t>
            </a:r>
          </a:p>
          <a:p>
            <a:pPr>
              <a:spcBef>
                <a:spcPct val="35000"/>
              </a:spcBef>
            </a:pPr>
            <a:r>
              <a:rPr lang="en-US" altLang="en-US" dirty="0"/>
              <a:t>In some cases, there is no identifiable allergen</a:t>
            </a:r>
            <a:r>
              <a:rPr lang="en-US" altLang="en-US" dirty="0" smtClean="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p:cNvSpPr>
            <a:spLocks noGrp="1"/>
          </p:cNvSpPr>
          <p:nvPr>
            <p:ph type="title"/>
          </p:nvPr>
        </p:nvSpPr>
        <p:spPr/>
        <p:txBody>
          <a:bodyPr/>
          <a:lstStyle/>
          <a:p>
            <a:pPr>
              <a:lnSpc>
                <a:spcPct val="85000"/>
              </a:lnSpc>
              <a:defRPr/>
            </a:pPr>
            <a:r>
              <a:rPr lang="en-US" dirty="0" smtClean="0">
                <a:cs typeface="+mj-cs"/>
              </a:rPr>
              <a:t>Asthma, Hay Fever, and Anaphylaxis </a:t>
            </a:r>
            <a:r>
              <a:rPr lang="en-US" sz="2800" b="0" dirty="0" smtClean="0">
                <a:cs typeface="+mj-cs"/>
              </a:rPr>
              <a:t>(2 of 4)</a:t>
            </a:r>
          </a:p>
        </p:txBody>
      </p:sp>
      <p:sp>
        <p:nvSpPr>
          <p:cNvPr id="39939" name="Content Placeholder 3"/>
          <p:cNvSpPr>
            <a:spLocks noGrp="1"/>
          </p:cNvSpPr>
          <p:nvPr>
            <p:ph sz="half" idx="1"/>
          </p:nvPr>
        </p:nvSpPr>
        <p:spPr/>
        <p:txBody>
          <a:bodyPr/>
          <a:lstStyle/>
          <a:p>
            <a:r>
              <a:rPr lang="en-US" altLang="en-US" dirty="0" smtClean="0">
                <a:solidFill>
                  <a:srgbClr val="FF0000"/>
                </a:solidFill>
              </a:rPr>
              <a:t>Asthma </a:t>
            </a:r>
            <a:r>
              <a:rPr lang="en-US" altLang="en-US" dirty="0">
                <a:solidFill>
                  <a:srgbClr val="FF0000"/>
                </a:solidFill>
              </a:rPr>
              <a:t>is a lower airway disease that causes the bronchioles in the lungs to constrict (bronchospasm), resulting in various degrees of obstruction.</a:t>
            </a:r>
            <a:endParaRPr lang="en-US" altLang="en-US" dirty="0">
              <a:solidFill>
                <a:srgbClr val="FF0000"/>
              </a:solidFill>
            </a:endParaRPr>
          </a:p>
          <a:p>
            <a:endParaRPr lang="en-US" altLang="en-US" dirty="0">
              <a:solidFill>
                <a:srgbClr val="FF0000"/>
              </a:solidFill>
            </a:endParaRPr>
          </a:p>
        </p:txBody>
      </p:sp>
      <p:pic>
        <p:nvPicPr>
          <p:cNvPr id="3994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52600"/>
            <a:ext cx="4046538"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7108825" y="38227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nSpc>
                <a:spcPct val="85000"/>
              </a:lnSpc>
              <a:defRPr/>
            </a:pPr>
            <a:r>
              <a:rPr lang="en-US" dirty="0" smtClean="0">
                <a:cs typeface="+mj-cs"/>
              </a:rPr>
              <a:t>Asthma, Hay Fever, and Anaphylaxis </a:t>
            </a:r>
            <a:r>
              <a:rPr lang="en-US" sz="2800" b="0" dirty="0" smtClean="0">
                <a:cs typeface="+mj-cs"/>
              </a:rPr>
              <a:t>(3 of 4)</a:t>
            </a:r>
          </a:p>
        </p:txBody>
      </p:sp>
      <p:sp>
        <p:nvSpPr>
          <p:cNvPr id="40963" name="Content Placeholder 2"/>
          <p:cNvSpPr>
            <a:spLocks noGrp="1"/>
          </p:cNvSpPr>
          <p:nvPr>
            <p:ph type="body" idx="1"/>
          </p:nvPr>
        </p:nvSpPr>
        <p:spPr/>
        <p:txBody>
          <a:bodyPr rIns="228600"/>
          <a:lstStyle/>
          <a:p>
            <a:pPr>
              <a:spcBef>
                <a:spcPct val="35000"/>
              </a:spcBef>
            </a:pPr>
            <a:r>
              <a:rPr lang="en-US" altLang="en-US" dirty="0">
                <a:solidFill>
                  <a:srgbClr val="FF0000"/>
                </a:solidFill>
              </a:rPr>
              <a:t>Asthma—a reactive airway disease—is caused by bronchospasm</a:t>
            </a:r>
          </a:p>
          <a:p>
            <a:pPr>
              <a:spcBef>
                <a:spcPct val="35000"/>
              </a:spcBef>
            </a:pPr>
            <a:r>
              <a:rPr lang="en-US" altLang="en-US" dirty="0" smtClean="0"/>
              <a:t>Asthma </a:t>
            </a:r>
            <a:r>
              <a:rPr lang="en-US" altLang="en-US" dirty="0"/>
              <a:t>affects all ages.</a:t>
            </a:r>
          </a:p>
          <a:p>
            <a:pPr lvl="1">
              <a:spcBef>
                <a:spcPct val="35000"/>
              </a:spcBef>
            </a:pPr>
            <a:r>
              <a:rPr lang="en-US" altLang="en-US" dirty="0"/>
              <a:t>Most prevalent in children 5</a:t>
            </a:r>
            <a:r>
              <a:rPr lang="en-US" altLang="en-US" dirty="0">
                <a:ea typeface="MS PGothic" charset="-128"/>
              </a:rPr>
              <a:t>–</a:t>
            </a:r>
            <a:r>
              <a:rPr lang="en-US" altLang="en-US" dirty="0"/>
              <a:t>17 years</a:t>
            </a:r>
          </a:p>
          <a:p>
            <a:pPr>
              <a:spcBef>
                <a:spcPct val="35000"/>
              </a:spcBef>
            </a:pPr>
            <a:r>
              <a:rPr lang="en-US" altLang="en-US" dirty="0"/>
              <a:t>Produces characteristic wheezing</a:t>
            </a:r>
          </a:p>
          <a:p>
            <a:pPr>
              <a:spcBef>
                <a:spcPct val="35000"/>
              </a:spcBef>
            </a:pPr>
            <a:r>
              <a:rPr lang="en-US" altLang="en-US" dirty="0"/>
              <a:t>Asthma attack may be caused by allergic reaction to foods or allergens or severe emotional distress, exercise, and respiratory infections.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nSpc>
                <a:spcPct val="85000"/>
              </a:lnSpc>
              <a:defRPr/>
            </a:pPr>
            <a:r>
              <a:rPr lang="en-US" dirty="0" smtClean="0">
                <a:cs typeface="+mj-cs"/>
              </a:rPr>
              <a:t>Asthma, Hay Fever, and Anaphylaxis </a:t>
            </a:r>
            <a:r>
              <a:rPr lang="en-US" sz="2800" b="0" dirty="0" smtClean="0">
                <a:cs typeface="+mj-cs"/>
              </a:rPr>
              <a:t>(4 of 4)</a:t>
            </a:r>
          </a:p>
        </p:txBody>
      </p:sp>
      <p:sp>
        <p:nvSpPr>
          <p:cNvPr id="41987" name="Content Placeholder 2"/>
          <p:cNvSpPr>
            <a:spLocks noGrp="1"/>
          </p:cNvSpPr>
          <p:nvPr>
            <p:ph type="body" idx="1"/>
          </p:nvPr>
        </p:nvSpPr>
        <p:spPr/>
        <p:txBody>
          <a:bodyPr rIns="228600"/>
          <a:lstStyle/>
          <a:p>
            <a:pPr>
              <a:spcBef>
                <a:spcPct val="35000"/>
              </a:spcBef>
            </a:pPr>
            <a:r>
              <a:rPr lang="en-US" altLang="en-US"/>
              <a:t>Hay fever causes cold-like symptoms.</a:t>
            </a:r>
          </a:p>
          <a:p>
            <a:pPr lvl="1">
              <a:spcBef>
                <a:spcPct val="35000"/>
              </a:spcBef>
            </a:pPr>
            <a:r>
              <a:rPr lang="en-US" altLang="en-US"/>
              <a:t>Allergens include pollen, dust mites, pet dander.</a:t>
            </a:r>
          </a:p>
          <a:p>
            <a:pPr>
              <a:spcBef>
                <a:spcPct val="35000"/>
              </a:spcBef>
            </a:pPr>
            <a:r>
              <a:rPr lang="en-US" altLang="en-US"/>
              <a:t>Anaphylactic reaction can produce severe airway swelling. </a:t>
            </a:r>
          </a:p>
          <a:p>
            <a:pPr lvl="1">
              <a:spcBef>
                <a:spcPct val="35000"/>
              </a:spcBef>
            </a:pPr>
            <a:r>
              <a:rPr lang="en-US" altLang="en-US"/>
              <a:t>Total obstruction is possible.</a:t>
            </a:r>
          </a:p>
          <a:p>
            <a:pPr lvl="1">
              <a:spcBef>
                <a:spcPct val="35000"/>
              </a:spcBef>
            </a:pPr>
            <a:r>
              <a:rPr lang="en-US" altLang="en-US"/>
              <a:t>Treat with epinephrine, oxygen, and antihistamines.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lnSpc>
                <a:spcPct val="85000"/>
              </a:lnSpc>
            </a:pPr>
            <a:r>
              <a:rPr lang="en-US" altLang="en-US" dirty="0"/>
              <a:t>National EMS Education Standard Competencies </a:t>
            </a:r>
            <a:r>
              <a:rPr lang="en-US" altLang="en-US" sz="2800" b="0" dirty="0"/>
              <a:t>(3 of 5)</a:t>
            </a:r>
          </a:p>
        </p:txBody>
      </p:sp>
      <p:sp>
        <p:nvSpPr>
          <p:cNvPr id="6147" name="Rectangle 3"/>
          <p:cNvSpPr>
            <a:spLocks noGrp="1" noChangeArrowheads="1"/>
          </p:cNvSpPr>
          <p:nvPr>
            <p:ph type="body" idx="1"/>
          </p:nvPr>
        </p:nvSpPr>
        <p:spPr/>
        <p:txBody>
          <a:bodyPr rIns="228600"/>
          <a:lstStyle/>
          <a:p>
            <a:pPr eaLnBrk="1" hangingPunct="1">
              <a:spcBef>
                <a:spcPct val="35000"/>
              </a:spcBef>
              <a:buFontTx/>
              <a:buNone/>
            </a:pPr>
            <a:r>
              <a:rPr lang="en-US" altLang="en-US" b="1" dirty="0"/>
              <a:t>Respiratory (cont’d)</a:t>
            </a:r>
            <a:endParaRPr lang="en-US" altLang="en-US" dirty="0"/>
          </a:p>
          <a:p>
            <a:pPr eaLnBrk="1" hangingPunct="1">
              <a:spcBef>
                <a:spcPct val="35000"/>
              </a:spcBef>
            </a:pPr>
            <a:r>
              <a:rPr lang="en-US" altLang="en-US" dirty="0"/>
              <a:t>Anatomy, physiology, pathophysiology, assessment, and management of</a:t>
            </a:r>
          </a:p>
          <a:p>
            <a:pPr lvl="1" eaLnBrk="1" hangingPunct="1">
              <a:spcBef>
                <a:spcPct val="35000"/>
              </a:spcBef>
            </a:pPr>
            <a:r>
              <a:rPr lang="en-US" altLang="en-US" dirty="0"/>
              <a:t>Epiglottitis</a:t>
            </a:r>
          </a:p>
          <a:p>
            <a:pPr lvl="1" eaLnBrk="1" hangingPunct="1">
              <a:spcBef>
                <a:spcPct val="35000"/>
              </a:spcBef>
            </a:pPr>
            <a:r>
              <a:rPr lang="en-US" altLang="en-US" dirty="0"/>
              <a:t>Spontaneous pneumothorax</a:t>
            </a:r>
          </a:p>
          <a:p>
            <a:pPr lvl="1" eaLnBrk="1" hangingPunct="1">
              <a:spcBef>
                <a:spcPct val="35000"/>
              </a:spcBef>
            </a:pPr>
            <a:r>
              <a:rPr lang="en-US" altLang="en-US" dirty="0"/>
              <a:t>Pulmonary edema</a:t>
            </a:r>
          </a:p>
          <a:p>
            <a:pPr lvl="1" eaLnBrk="1" hangingPunct="1">
              <a:spcBef>
                <a:spcPct val="35000"/>
              </a:spcBef>
            </a:pPr>
            <a:r>
              <a:rPr lang="en-US" altLang="en-US" dirty="0"/>
              <a:t>Asthma</a:t>
            </a:r>
          </a:p>
          <a:p>
            <a:pPr lvl="1" eaLnBrk="1" hangingPunct="1">
              <a:spcBef>
                <a:spcPct val="35000"/>
              </a:spcBef>
            </a:pPr>
            <a:r>
              <a:rPr lang="en-US" altLang="en-US" dirty="0"/>
              <a:t>Chronic obstructive pulmonary disease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nSpc>
                <a:spcPct val="85000"/>
              </a:lnSpc>
              <a:defRPr/>
            </a:pPr>
            <a:r>
              <a:rPr lang="en-US" dirty="0" smtClean="0">
                <a:cs typeface="+mj-cs"/>
              </a:rPr>
              <a:t>Spontaneous Pneumothorax </a:t>
            </a:r>
            <a:br>
              <a:rPr lang="en-US" dirty="0" smtClean="0">
                <a:cs typeface="+mj-cs"/>
              </a:rPr>
            </a:br>
            <a:r>
              <a:rPr lang="en-US" sz="2800" b="0" dirty="0" smtClean="0">
                <a:cs typeface="+mj-cs"/>
              </a:rPr>
              <a:t>(1 of 2)</a:t>
            </a:r>
          </a:p>
        </p:txBody>
      </p:sp>
      <p:sp>
        <p:nvSpPr>
          <p:cNvPr id="43011" name="Content Placeholder 2"/>
          <p:cNvSpPr>
            <a:spLocks noGrp="1"/>
          </p:cNvSpPr>
          <p:nvPr>
            <p:ph type="body" idx="1"/>
          </p:nvPr>
        </p:nvSpPr>
        <p:spPr/>
        <p:txBody>
          <a:bodyPr rIns="228600"/>
          <a:lstStyle/>
          <a:p>
            <a:pPr>
              <a:spcBef>
                <a:spcPct val="35000"/>
              </a:spcBef>
            </a:pPr>
            <a:r>
              <a:rPr lang="en-US" altLang="en-US"/>
              <a:t>Pneumothorax is accumulation of air in pleural space.</a:t>
            </a:r>
          </a:p>
          <a:p>
            <a:pPr>
              <a:spcBef>
                <a:spcPct val="35000"/>
              </a:spcBef>
            </a:pPr>
            <a:r>
              <a:rPr lang="en-US" altLang="en-US"/>
              <a:t>Most often caused by trauma</a:t>
            </a:r>
          </a:p>
          <a:p>
            <a:pPr>
              <a:spcBef>
                <a:spcPct val="35000"/>
              </a:spcBef>
            </a:pPr>
            <a:r>
              <a:rPr lang="en-US" altLang="en-US"/>
              <a:t>May be caused by medical conditions</a:t>
            </a:r>
          </a:p>
          <a:p>
            <a:pPr lvl="1">
              <a:spcBef>
                <a:spcPct val="35000"/>
              </a:spcBef>
            </a:pPr>
            <a:r>
              <a:rPr lang="en-US" altLang="en-US"/>
              <a:t>“Spontaneous pneumothorax”</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nSpc>
                <a:spcPct val="85000"/>
              </a:lnSpc>
              <a:defRPr/>
            </a:pPr>
            <a:r>
              <a:rPr lang="en-US" dirty="0" smtClean="0">
                <a:cs typeface="+mj-cs"/>
              </a:rPr>
              <a:t>Spontaneous Pneumothorax </a:t>
            </a:r>
            <a:br>
              <a:rPr lang="en-US" dirty="0" smtClean="0">
                <a:cs typeface="+mj-cs"/>
              </a:rPr>
            </a:br>
            <a:r>
              <a:rPr lang="en-US" sz="2800" b="0" dirty="0" smtClean="0">
                <a:cs typeface="+mj-cs"/>
              </a:rPr>
              <a:t>(2 of 2)</a:t>
            </a:r>
          </a:p>
        </p:txBody>
      </p:sp>
      <p:sp>
        <p:nvSpPr>
          <p:cNvPr id="44035" name="Content Placeholder 2"/>
          <p:cNvSpPr>
            <a:spLocks noGrp="1"/>
          </p:cNvSpPr>
          <p:nvPr>
            <p:ph sz="half" idx="1"/>
          </p:nvPr>
        </p:nvSpPr>
        <p:spPr/>
        <p:txBody>
          <a:bodyPr rIns="228600"/>
          <a:lstStyle/>
          <a:p>
            <a:pPr>
              <a:spcBef>
                <a:spcPct val="35000"/>
              </a:spcBef>
            </a:pPr>
            <a:r>
              <a:rPr lang="en-US" altLang="en-US"/>
              <a:t>Occurs with lung infections or in weak lungs</a:t>
            </a:r>
          </a:p>
          <a:p>
            <a:pPr>
              <a:spcBef>
                <a:spcPct val="35000"/>
              </a:spcBef>
            </a:pPr>
            <a:r>
              <a:rPr lang="en-US" altLang="en-US"/>
              <a:t>Patient becomes dyspneic.</a:t>
            </a:r>
          </a:p>
          <a:p>
            <a:pPr>
              <a:spcBef>
                <a:spcPct val="35000"/>
              </a:spcBef>
            </a:pPr>
            <a:r>
              <a:rPr lang="en-US" altLang="en-US"/>
              <a:t>Breath sounds may be absent on affected side. </a:t>
            </a:r>
          </a:p>
        </p:txBody>
      </p:sp>
      <p:pic>
        <p:nvPicPr>
          <p:cNvPr id="4403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52600"/>
            <a:ext cx="3897313"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959600" y="48260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nSpc>
                <a:spcPct val="85000"/>
              </a:lnSpc>
              <a:defRPr/>
            </a:pPr>
            <a:r>
              <a:rPr lang="en-US" dirty="0" smtClean="0">
                <a:cs typeface="+mj-cs"/>
              </a:rPr>
              <a:t>Pleural Effusion</a:t>
            </a:r>
            <a:endParaRPr lang="en-US" sz="2800" b="0" dirty="0" smtClean="0">
              <a:cs typeface="+mj-cs"/>
            </a:endParaRPr>
          </a:p>
        </p:txBody>
      </p:sp>
      <p:sp>
        <p:nvSpPr>
          <p:cNvPr id="45059" name="Content Placeholder 2"/>
          <p:cNvSpPr>
            <a:spLocks noGrp="1"/>
          </p:cNvSpPr>
          <p:nvPr>
            <p:ph type="body" idx="1"/>
          </p:nvPr>
        </p:nvSpPr>
        <p:spPr/>
        <p:txBody>
          <a:bodyPr rIns="228600"/>
          <a:lstStyle/>
          <a:p>
            <a:pPr>
              <a:spcBef>
                <a:spcPct val="35000"/>
              </a:spcBef>
            </a:pPr>
            <a:r>
              <a:rPr lang="en-US" altLang="en-US"/>
              <a:t>Collection of fluid outside the lung</a:t>
            </a:r>
          </a:p>
          <a:p>
            <a:pPr>
              <a:spcBef>
                <a:spcPct val="35000"/>
              </a:spcBef>
            </a:pPr>
            <a:r>
              <a:rPr lang="en-US" altLang="en-US"/>
              <a:t>Compresses lung and causes dyspnea</a:t>
            </a:r>
          </a:p>
          <a:p>
            <a:pPr>
              <a:spcBef>
                <a:spcPct val="35000"/>
              </a:spcBef>
            </a:pPr>
            <a:r>
              <a:rPr lang="en-US" altLang="en-US"/>
              <a:t>Can stem from irritation, infection, congestive heart failure, or cancer.</a:t>
            </a:r>
          </a:p>
          <a:p>
            <a:pPr>
              <a:spcBef>
                <a:spcPct val="35000"/>
              </a:spcBef>
            </a:pPr>
            <a:r>
              <a:rPr lang="en-US" altLang="en-US"/>
              <a:t>Upright position eases pain.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nSpc>
                <a:spcPct val="85000"/>
              </a:lnSpc>
              <a:defRPr/>
            </a:pPr>
            <a:r>
              <a:rPr lang="en-US" dirty="0" smtClean="0">
                <a:cs typeface="+mj-cs"/>
              </a:rPr>
              <a:t>Obstruction of the Airway </a:t>
            </a:r>
            <a:r>
              <a:rPr lang="en-US" sz="2800" b="0" dirty="0" smtClean="0">
                <a:cs typeface="+mj-cs"/>
              </a:rPr>
              <a:t>(1 of 2)</a:t>
            </a:r>
          </a:p>
        </p:txBody>
      </p:sp>
      <p:sp>
        <p:nvSpPr>
          <p:cNvPr id="46083" name="Content Placeholder 2"/>
          <p:cNvSpPr>
            <a:spLocks noGrp="1"/>
          </p:cNvSpPr>
          <p:nvPr>
            <p:ph type="body" idx="1"/>
          </p:nvPr>
        </p:nvSpPr>
        <p:spPr/>
        <p:txBody>
          <a:bodyPr rIns="228600"/>
          <a:lstStyle/>
          <a:p>
            <a:pPr>
              <a:spcBef>
                <a:spcPct val="35000"/>
              </a:spcBef>
            </a:pPr>
            <a:r>
              <a:rPr lang="en-US" altLang="en-US" dirty="0"/>
              <a:t>Patient with dyspnea may have mechanical </a:t>
            </a:r>
            <a:r>
              <a:rPr lang="en-US" altLang="en-US" dirty="0" smtClean="0"/>
              <a:t>obstruction.(something stuck in their airway)</a:t>
            </a:r>
            <a:endParaRPr lang="en-US" altLang="en-US" dirty="0"/>
          </a:p>
          <a:p>
            <a:pPr>
              <a:spcBef>
                <a:spcPct val="35000"/>
              </a:spcBef>
            </a:pPr>
            <a:r>
              <a:rPr lang="en-US" altLang="en-US" dirty="0"/>
              <a:t>Treat quickly.</a:t>
            </a:r>
          </a:p>
          <a:p>
            <a:pPr>
              <a:spcBef>
                <a:spcPct val="35000"/>
              </a:spcBef>
            </a:pPr>
            <a:r>
              <a:rPr lang="en-US" altLang="en-US" dirty="0"/>
              <a:t>In unconscious patients, obstruction may be caused by aspiration of vomitus or tongue blocking the airway.</a:t>
            </a:r>
          </a:p>
          <a:p>
            <a:pPr>
              <a:spcBef>
                <a:spcPct val="35000"/>
              </a:spcBef>
            </a:pPr>
            <a:r>
              <a:rPr lang="en-US" altLang="en-US" dirty="0"/>
              <a:t>If patient was eating just before dyspnea, always consider foreign body obstruction.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p:txBody>
          <a:bodyPr/>
          <a:lstStyle/>
          <a:p>
            <a:pPr>
              <a:lnSpc>
                <a:spcPct val="85000"/>
              </a:lnSpc>
              <a:defRPr/>
            </a:pPr>
            <a:r>
              <a:rPr lang="en-US" dirty="0" smtClean="0">
                <a:cs typeface="+mj-cs"/>
              </a:rPr>
              <a:t>Obstruction of the Airway </a:t>
            </a:r>
            <a:r>
              <a:rPr lang="en-US" sz="2800" b="0" dirty="0" smtClean="0">
                <a:cs typeface="+mj-cs"/>
              </a:rPr>
              <a:t>(2 of 2)</a:t>
            </a:r>
          </a:p>
        </p:txBody>
      </p:sp>
      <p:pic>
        <p:nvPicPr>
          <p:cNvPr id="4710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981200"/>
            <a:ext cx="355123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981200"/>
            <a:ext cx="350043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730500" y="48768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
        <p:nvSpPr>
          <p:cNvPr id="7" name="Rectangle 6"/>
          <p:cNvSpPr/>
          <p:nvPr/>
        </p:nvSpPr>
        <p:spPr>
          <a:xfrm>
            <a:off x="7019925" y="4876800"/>
            <a:ext cx="1628775" cy="230188"/>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nSpc>
                <a:spcPct val="85000"/>
              </a:lnSpc>
              <a:defRPr/>
            </a:pPr>
            <a:r>
              <a:rPr lang="en-US" dirty="0" smtClean="0">
                <a:cs typeface="+mj-cs"/>
              </a:rPr>
              <a:t>Pulmonary Embolism </a:t>
            </a:r>
            <a:r>
              <a:rPr lang="en-US" sz="2800" b="0" dirty="0" smtClean="0">
                <a:cs typeface="+mj-cs"/>
              </a:rPr>
              <a:t>(1 of 2)</a:t>
            </a:r>
          </a:p>
        </p:txBody>
      </p:sp>
      <p:sp>
        <p:nvSpPr>
          <p:cNvPr id="48131" name="Content Placeholder 2"/>
          <p:cNvSpPr>
            <a:spLocks noGrp="1"/>
          </p:cNvSpPr>
          <p:nvPr>
            <p:ph type="body" idx="1"/>
          </p:nvPr>
        </p:nvSpPr>
        <p:spPr/>
        <p:txBody>
          <a:bodyPr rIns="228600"/>
          <a:lstStyle/>
          <a:p>
            <a:pPr>
              <a:spcBef>
                <a:spcPct val="35000"/>
              </a:spcBef>
            </a:pPr>
            <a:r>
              <a:rPr lang="en-US" altLang="en-US" dirty="0"/>
              <a:t>A blood clot that circulates through the venous system</a:t>
            </a:r>
          </a:p>
          <a:p>
            <a:pPr lvl="1">
              <a:spcBef>
                <a:spcPct val="35000"/>
              </a:spcBef>
            </a:pPr>
            <a:r>
              <a:rPr lang="en-US" altLang="en-US" dirty="0"/>
              <a:t>Circulation cut off partially or completely</a:t>
            </a:r>
          </a:p>
          <a:p>
            <a:pPr lvl="1">
              <a:spcBef>
                <a:spcPct val="35000"/>
              </a:spcBef>
            </a:pPr>
            <a:r>
              <a:rPr lang="en-US" altLang="en-US" dirty="0"/>
              <a:t>Significantly decreases blood flow</a:t>
            </a:r>
          </a:p>
          <a:p>
            <a:pPr lvl="1">
              <a:spcBef>
                <a:spcPct val="35000"/>
              </a:spcBef>
            </a:pPr>
            <a:r>
              <a:rPr lang="en-US" altLang="en-US" dirty="0"/>
              <a:t>If large enough, can cause sudden </a:t>
            </a:r>
            <a:r>
              <a:rPr lang="en-US" altLang="en-US" dirty="0" smtClean="0"/>
              <a:t>death</a:t>
            </a:r>
          </a:p>
          <a:p>
            <a:pPr lvl="1">
              <a:spcBef>
                <a:spcPct val="35000"/>
              </a:spcBef>
            </a:pPr>
            <a:r>
              <a:rPr lang="en-US" altLang="en-US" dirty="0">
                <a:solidFill>
                  <a:srgbClr val="FF0000"/>
                </a:solidFill>
              </a:rPr>
              <a:t>Signs of an acute pulmonary embolism include a sudden onset of difficulty breathing, sharp (pleuritic) chest pain, and cyanosis that persists despite the administration of high-flow oxygen.</a:t>
            </a:r>
            <a:endParaRPr lang="en-US" altLang="en-US" dirty="0">
              <a:solidFill>
                <a:srgbClr val="FF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lnSpc>
                <a:spcPct val="85000"/>
              </a:lnSpc>
              <a:defRPr/>
            </a:pPr>
            <a:r>
              <a:rPr lang="en-US" dirty="0" smtClean="0">
                <a:cs typeface="+mj-cs"/>
              </a:rPr>
              <a:t>Pulmonary Embolism </a:t>
            </a:r>
            <a:r>
              <a:rPr lang="en-US" sz="2800" b="0" dirty="0" smtClean="0">
                <a:cs typeface="+mj-cs"/>
              </a:rPr>
              <a:t>(2 of 2)</a:t>
            </a:r>
          </a:p>
        </p:txBody>
      </p:sp>
      <p:sp>
        <p:nvSpPr>
          <p:cNvPr id="49155" name="Content Placeholder 2"/>
          <p:cNvSpPr>
            <a:spLocks noGrp="1"/>
          </p:cNvSpPr>
          <p:nvPr>
            <p:ph type="body" idx="1"/>
          </p:nvPr>
        </p:nvSpPr>
        <p:spPr/>
        <p:txBody>
          <a:bodyPr rIns="228600"/>
          <a:lstStyle/>
          <a:p>
            <a:pPr>
              <a:spcBef>
                <a:spcPct val="35000"/>
              </a:spcBef>
            </a:pPr>
            <a:r>
              <a:rPr lang="en-US" altLang="en-US" dirty="0"/>
              <a:t>Signs and symptoms include:</a:t>
            </a:r>
          </a:p>
          <a:p>
            <a:pPr lvl="1">
              <a:spcBef>
                <a:spcPct val="35000"/>
              </a:spcBef>
            </a:pPr>
            <a:r>
              <a:rPr lang="en-US" altLang="en-US" dirty="0"/>
              <a:t>Dyspnea</a:t>
            </a:r>
          </a:p>
          <a:p>
            <a:pPr lvl="1">
              <a:spcBef>
                <a:spcPct val="35000"/>
              </a:spcBef>
            </a:pPr>
            <a:r>
              <a:rPr lang="en-US" altLang="en-US" dirty="0"/>
              <a:t>Tachycardia</a:t>
            </a:r>
          </a:p>
          <a:p>
            <a:pPr lvl="1">
              <a:spcBef>
                <a:spcPct val="35000"/>
              </a:spcBef>
            </a:pPr>
            <a:r>
              <a:rPr lang="en-US" altLang="en-US" dirty="0"/>
              <a:t>Tachypnea</a:t>
            </a:r>
          </a:p>
          <a:p>
            <a:pPr lvl="1">
              <a:spcBef>
                <a:spcPct val="35000"/>
              </a:spcBef>
            </a:pPr>
            <a:r>
              <a:rPr lang="en-US" altLang="en-US" dirty="0"/>
              <a:t>Varying degrees of hypoxia</a:t>
            </a:r>
          </a:p>
          <a:p>
            <a:pPr lvl="1">
              <a:spcBef>
                <a:spcPct val="35000"/>
              </a:spcBef>
            </a:pPr>
            <a:r>
              <a:rPr lang="en-US" altLang="en-US" dirty="0"/>
              <a:t>Cyanosis</a:t>
            </a:r>
          </a:p>
          <a:p>
            <a:pPr lvl="1">
              <a:spcBef>
                <a:spcPct val="35000"/>
              </a:spcBef>
            </a:pPr>
            <a:r>
              <a:rPr lang="en-US" altLang="en-US" dirty="0"/>
              <a:t>Acute chest pain</a:t>
            </a:r>
          </a:p>
          <a:p>
            <a:pPr lvl="1">
              <a:spcBef>
                <a:spcPct val="35000"/>
              </a:spcBef>
            </a:pPr>
            <a:r>
              <a:rPr lang="en-US" altLang="en-US" dirty="0" smtClean="0"/>
              <a:t>Hemoptysis-( coughing up blood)</a:t>
            </a:r>
            <a:r>
              <a:rPr lang="en-US" altLang="en-US" dirty="0"/>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a:lnSpc>
                <a:spcPct val="85000"/>
              </a:lnSpc>
              <a:defRPr/>
            </a:pPr>
            <a:r>
              <a:rPr lang="en-US" dirty="0" smtClean="0">
                <a:cs typeface="+mj-cs"/>
              </a:rPr>
              <a:t>Hyperventilation </a:t>
            </a:r>
            <a:r>
              <a:rPr lang="en-US" sz="2800" b="0" dirty="0" smtClean="0">
                <a:cs typeface="+mj-cs"/>
              </a:rPr>
              <a:t>(1 of 2)</a:t>
            </a:r>
          </a:p>
        </p:txBody>
      </p:sp>
      <p:sp>
        <p:nvSpPr>
          <p:cNvPr id="50179" name="Content Placeholder 2"/>
          <p:cNvSpPr>
            <a:spLocks noGrp="1"/>
          </p:cNvSpPr>
          <p:nvPr>
            <p:ph type="body" idx="1"/>
          </p:nvPr>
        </p:nvSpPr>
        <p:spPr/>
        <p:txBody>
          <a:bodyPr rIns="228600"/>
          <a:lstStyle/>
          <a:p>
            <a:pPr>
              <a:spcBef>
                <a:spcPct val="35000"/>
              </a:spcBef>
            </a:pPr>
            <a:r>
              <a:rPr lang="en-US" altLang="en-US"/>
              <a:t>Overbreathing to the point that arterial carbon dioxide falls below normal</a:t>
            </a:r>
          </a:p>
          <a:p>
            <a:pPr>
              <a:spcBef>
                <a:spcPct val="35000"/>
              </a:spcBef>
            </a:pPr>
            <a:r>
              <a:rPr lang="en-US" altLang="en-US"/>
              <a:t>May be indicator of life-threatening illness</a:t>
            </a:r>
          </a:p>
          <a:p>
            <a:pPr>
              <a:spcBef>
                <a:spcPct val="35000"/>
              </a:spcBef>
            </a:pPr>
            <a:r>
              <a:rPr lang="en-US" altLang="en-US"/>
              <a:t>Body may be trying to compensate for acidosis </a:t>
            </a:r>
          </a:p>
          <a:p>
            <a:pPr lvl="1">
              <a:spcBef>
                <a:spcPct val="35000"/>
              </a:spcBef>
            </a:pPr>
            <a:r>
              <a:rPr lang="en-US" altLang="en-US"/>
              <a:t>Buildup of excess acid in blood or body tissues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lnSpc>
                <a:spcPct val="85000"/>
              </a:lnSpc>
              <a:defRPr/>
            </a:pPr>
            <a:r>
              <a:rPr lang="en-US" dirty="0" smtClean="0">
                <a:cs typeface="+mj-cs"/>
              </a:rPr>
              <a:t>Hyperventilation </a:t>
            </a:r>
            <a:r>
              <a:rPr lang="en-US" sz="2800" b="0" dirty="0" smtClean="0">
                <a:cs typeface="+mj-cs"/>
              </a:rPr>
              <a:t>(2 of 2)</a:t>
            </a:r>
          </a:p>
        </p:txBody>
      </p:sp>
      <p:sp>
        <p:nvSpPr>
          <p:cNvPr id="51203" name="Content Placeholder 2"/>
          <p:cNvSpPr>
            <a:spLocks noGrp="1"/>
          </p:cNvSpPr>
          <p:nvPr>
            <p:ph type="body" idx="1"/>
          </p:nvPr>
        </p:nvSpPr>
        <p:spPr/>
        <p:txBody>
          <a:bodyPr rIns="228600"/>
          <a:lstStyle/>
          <a:p>
            <a:pPr>
              <a:spcBef>
                <a:spcPct val="35000"/>
              </a:spcBef>
            </a:pPr>
            <a:r>
              <a:rPr lang="en-US" altLang="en-US"/>
              <a:t>Can result in alkalosis</a:t>
            </a:r>
          </a:p>
          <a:p>
            <a:pPr lvl="1">
              <a:spcBef>
                <a:spcPct val="35000"/>
              </a:spcBef>
            </a:pPr>
            <a:r>
              <a:rPr lang="en-US" altLang="en-US"/>
              <a:t>Buildup of excess base in body fluids</a:t>
            </a:r>
          </a:p>
          <a:p>
            <a:pPr>
              <a:spcBef>
                <a:spcPct val="35000"/>
              </a:spcBef>
            </a:pPr>
            <a:r>
              <a:rPr lang="en-US" altLang="en-US"/>
              <a:t>Can cause symptoms of panic attack:</a:t>
            </a:r>
          </a:p>
          <a:p>
            <a:pPr lvl="1">
              <a:spcBef>
                <a:spcPct val="35000"/>
              </a:spcBef>
            </a:pPr>
            <a:r>
              <a:rPr lang="en-US" altLang="en-US"/>
              <a:t>Anxiety</a:t>
            </a:r>
          </a:p>
          <a:p>
            <a:pPr lvl="1">
              <a:spcBef>
                <a:spcPct val="35000"/>
              </a:spcBef>
            </a:pPr>
            <a:r>
              <a:rPr lang="en-US" altLang="en-US"/>
              <a:t>Dizziness</a:t>
            </a:r>
          </a:p>
          <a:p>
            <a:pPr lvl="1">
              <a:spcBef>
                <a:spcPct val="35000"/>
              </a:spcBef>
            </a:pPr>
            <a:r>
              <a:rPr lang="en-US" altLang="en-US"/>
              <a:t>Numbness</a:t>
            </a:r>
            <a:endParaRPr lang="en-US" altLang="en-US" b="1"/>
          </a:p>
          <a:p>
            <a:pPr lvl="1">
              <a:spcBef>
                <a:spcPct val="35000"/>
              </a:spcBef>
            </a:pPr>
            <a:r>
              <a:rPr lang="en-US" altLang="en-US"/>
              <a:t>Tingling or painful spasms of the hands/feet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nSpc>
                <a:spcPct val="85000"/>
              </a:lnSpc>
              <a:defRPr/>
            </a:pPr>
            <a:r>
              <a:rPr lang="en-US" dirty="0" smtClean="0">
                <a:cs typeface="+mj-cs"/>
              </a:rPr>
              <a:t>Environmental/Industrial Exposure</a:t>
            </a:r>
          </a:p>
        </p:txBody>
      </p:sp>
      <p:sp>
        <p:nvSpPr>
          <p:cNvPr id="52227" name="Content Placeholder 2"/>
          <p:cNvSpPr>
            <a:spLocks noGrp="1"/>
          </p:cNvSpPr>
          <p:nvPr>
            <p:ph type="body" idx="1"/>
          </p:nvPr>
        </p:nvSpPr>
        <p:spPr/>
        <p:txBody>
          <a:bodyPr rIns="228600"/>
          <a:lstStyle/>
          <a:p>
            <a:pPr>
              <a:spcBef>
                <a:spcPct val="35000"/>
              </a:spcBef>
            </a:pPr>
            <a:r>
              <a:rPr lang="en-US" altLang="en-US"/>
              <a:t>Pesticides, cleaning solutions, chemicals, chlorine, and other gases can be released. </a:t>
            </a:r>
          </a:p>
          <a:p>
            <a:pPr>
              <a:spcBef>
                <a:spcPct val="35000"/>
              </a:spcBef>
            </a:pPr>
            <a:r>
              <a:rPr lang="en-US" altLang="en-US"/>
              <a:t>Carbon monoxide</a:t>
            </a:r>
          </a:p>
          <a:p>
            <a:pPr lvl="1">
              <a:spcBef>
                <a:spcPct val="35000"/>
              </a:spcBef>
            </a:pPr>
            <a:r>
              <a:rPr lang="en-US" altLang="en-US"/>
              <a:t>Odorless</a:t>
            </a:r>
          </a:p>
          <a:p>
            <a:pPr lvl="1">
              <a:spcBef>
                <a:spcPct val="35000"/>
              </a:spcBef>
            </a:pPr>
            <a:r>
              <a:rPr lang="en-US" altLang="en-US"/>
              <a:t>Highly poisonous</a:t>
            </a:r>
          </a:p>
          <a:p>
            <a:pPr lvl="1">
              <a:spcBef>
                <a:spcPct val="35000"/>
              </a:spcBef>
            </a:pPr>
            <a:r>
              <a:rPr lang="en-US" altLang="en-US"/>
              <a:t>Produced by fuel-burning appliances and smoke.</a:t>
            </a:r>
          </a:p>
          <a:p>
            <a:pPr>
              <a:spcBef>
                <a:spcPct val="35000"/>
              </a:spcBef>
            </a:pPr>
            <a:r>
              <a:rPr lang="en-US" altLang="en-US"/>
              <a:t>Do not put yourself at risk.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lnSpc>
                <a:spcPct val="85000"/>
              </a:lnSpc>
            </a:pPr>
            <a:r>
              <a:rPr lang="en-US" altLang="en-US" dirty="0"/>
              <a:t>National EMS Education Standard Competencies </a:t>
            </a:r>
            <a:r>
              <a:rPr lang="en-US" altLang="en-US" sz="2800" b="0" dirty="0"/>
              <a:t>(4 of 5)</a:t>
            </a:r>
          </a:p>
        </p:txBody>
      </p:sp>
      <p:sp>
        <p:nvSpPr>
          <p:cNvPr id="7171" name="Rectangle 3"/>
          <p:cNvSpPr>
            <a:spLocks noGrp="1" noChangeArrowheads="1"/>
          </p:cNvSpPr>
          <p:nvPr>
            <p:ph type="body" idx="1"/>
          </p:nvPr>
        </p:nvSpPr>
        <p:spPr/>
        <p:txBody>
          <a:bodyPr rIns="228600"/>
          <a:lstStyle/>
          <a:p>
            <a:pPr eaLnBrk="1" hangingPunct="1">
              <a:spcBef>
                <a:spcPct val="35000"/>
              </a:spcBef>
              <a:buFontTx/>
              <a:buNone/>
            </a:pPr>
            <a:r>
              <a:rPr lang="en-US" altLang="en-US" b="1" dirty="0"/>
              <a:t>Respiratory (cont’d)</a:t>
            </a:r>
            <a:endParaRPr lang="en-US" altLang="en-US" dirty="0"/>
          </a:p>
          <a:p>
            <a:pPr eaLnBrk="1" hangingPunct="1">
              <a:spcBef>
                <a:spcPct val="35000"/>
              </a:spcBef>
            </a:pPr>
            <a:r>
              <a:rPr lang="en-US" altLang="en-US" dirty="0"/>
              <a:t>Anatomy, physiology, pathophysiology, assessment, and management of (cont’d)</a:t>
            </a:r>
          </a:p>
          <a:p>
            <a:pPr lvl="1" eaLnBrk="1" hangingPunct="1">
              <a:spcBef>
                <a:spcPct val="35000"/>
              </a:spcBef>
            </a:pPr>
            <a:r>
              <a:rPr lang="en-US" altLang="en-US" dirty="0"/>
              <a:t>Environmental/industrial exposure</a:t>
            </a:r>
          </a:p>
          <a:p>
            <a:pPr lvl="1" eaLnBrk="1" hangingPunct="1">
              <a:spcBef>
                <a:spcPct val="35000"/>
              </a:spcBef>
            </a:pPr>
            <a:r>
              <a:rPr lang="en-US" altLang="en-US" dirty="0"/>
              <a:t>Toxic gas</a:t>
            </a:r>
          </a:p>
          <a:p>
            <a:pPr lvl="1" eaLnBrk="1" hangingPunct="1">
              <a:spcBef>
                <a:spcPct val="35000"/>
              </a:spcBef>
            </a:pPr>
            <a:r>
              <a:rPr lang="en-US" altLang="en-US" dirty="0"/>
              <a:t>Pertussis</a:t>
            </a:r>
          </a:p>
          <a:p>
            <a:pPr lvl="1" eaLnBrk="1" hangingPunct="1">
              <a:spcBef>
                <a:spcPct val="35000"/>
              </a:spcBef>
            </a:pPr>
            <a:r>
              <a:rPr lang="en-US" altLang="en-US" dirty="0"/>
              <a:t>Cystic fibrosis</a:t>
            </a:r>
          </a:p>
          <a:p>
            <a:pPr lvl="1" eaLnBrk="1" hangingPunct="1">
              <a:spcBef>
                <a:spcPct val="35000"/>
              </a:spcBef>
            </a:pPr>
            <a:r>
              <a:rPr lang="en-US" altLang="en-US" dirty="0"/>
              <a:t>Pulmonary embolism</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nSpc>
                <a:spcPct val="85000"/>
              </a:lnSpc>
              <a:defRPr/>
            </a:pPr>
            <a:r>
              <a:rPr lang="en-US" dirty="0" smtClean="0">
                <a:cs typeface="+mj-cs"/>
              </a:rPr>
              <a:t>Scene Size-up</a:t>
            </a:r>
            <a:endParaRPr lang="en-US" sz="2800" b="0" dirty="0" smtClean="0">
              <a:cs typeface="+mj-cs"/>
            </a:endParaRPr>
          </a:p>
        </p:txBody>
      </p:sp>
      <p:sp>
        <p:nvSpPr>
          <p:cNvPr id="53251" name="Content Placeholder 2"/>
          <p:cNvSpPr>
            <a:spLocks noGrp="1"/>
          </p:cNvSpPr>
          <p:nvPr>
            <p:ph type="body" idx="1"/>
          </p:nvPr>
        </p:nvSpPr>
        <p:spPr/>
        <p:txBody>
          <a:bodyPr rIns="228600"/>
          <a:lstStyle/>
          <a:p>
            <a:pPr>
              <a:spcBef>
                <a:spcPct val="35000"/>
              </a:spcBef>
            </a:pPr>
            <a:r>
              <a:rPr lang="en-US" altLang="en-US"/>
              <a:t>Scene safety</a:t>
            </a:r>
          </a:p>
          <a:p>
            <a:pPr lvl="1">
              <a:spcBef>
                <a:spcPct val="35000"/>
              </a:spcBef>
            </a:pPr>
            <a:r>
              <a:rPr lang="en-US" altLang="en-US"/>
              <a:t>Use standard precautions and PPE.</a:t>
            </a:r>
          </a:p>
          <a:p>
            <a:pPr lvl="1">
              <a:spcBef>
                <a:spcPct val="35000"/>
              </a:spcBef>
            </a:pPr>
            <a:r>
              <a:rPr lang="en-US" altLang="en-US"/>
              <a:t>Consider possibility of infectious disease or toxic substance.</a:t>
            </a:r>
          </a:p>
          <a:p>
            <a:pPr>
              <a:spcBef>
                <a:spcPct val="35000"/>
              </a:spcBef>
            </a:pPr>
            <a:r>
              <a:rPr lang="en-US" altLang="en-US"/>
              <a:t>Mechanism of injury/nature of illness</a:t>
            </a:r>
          </a:p>
          <a:p>
            <a:pPr lvl="1">
              <a:spcBef>
                <a:spcPct val="35000"/>
              </a:spcBef>
            </a:pPr>
            <a:r>
              <a:rPr lang="en-US" altLang="en-US"/>
              <a:t>If in question, ask why 9-1-1 was activated.</a:t>
            </a:r>
          </a:p>
          <a:p>
            <a:pPr lvl="1">
              <a:spcBef>
                <a:spcPct val="35000"/>
              </a:spcBef>
            </a:pPr>
            <a:r>
              <a:rPr lang="en-US" altLang="en-US"/>
              <a:t>Question the patient, family, and/or bystanders to determine NOI.</a:t>
            </a:r>
            <a:endParaRPr lang="en-US" altLang="en-US" sz="2000"/>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a:t>
            </a:r>
            <a:r>
              <a:rPr lang="en-US" sz="2800" b="0" dirty="0">
                <a:cs typeface="+mj-cs"/>
              </a:rPr>
              <a:t>1</a:t>
            </a:r>
            <a:r>
              <a:rPr lang="en-US" sz="2800" b="0" dirty="0" smtClean="0">
                <a:cs typeface="+mj-cs"/>
              </a:rPr>
              <a:t> of 5)</a:t>
            </a:r>
          </a:p>
        </p:txBody>
      </p:sp>
      <p:sp>
        <p:nvSpPr>
          <p:cNvPr id="54275" name="Content Placeholder 2"/>
          <p:cNvSpPr>
            <a:spLocks noGrp="1"/>
          </p:cNvSpPr>
          <p:nvPr>
            <p:ph type="body" idx="1"/>
          </p:nvPr>
        </p:nvSpPr>
        <p:spPr/>
        <p:txBody>
          <a:bodyPr rIns="228600"/>
          <a:lstStyle/>
          <a:p>
            <a:pPr>
              <a:spcBef>
                <a:spcPct val="35000"/>
              </a:spcBef>
            </a:pPr>
            <a:r>
              <a:rPr lang="en-US" altLang="en-US"/>
              <a:t>Identify immediate life threats.</a:t>
            </a:r>
          </a:p>
          <a:p>
            <a:pPr>
              <a:spcBef>
                <a:spcPct val="35000"/>
              </a:spcBef>
            </a:pPr>
            <a:r>
              <a:rPr lang="en-US" altLang="en-US"/>
              <a:t>Form a general impression.</a:t>
            </a:r>
          </a:p>
          <a:p>
            <a:pPr lvl="1">
              <a:spcBef>
                <a:spcPct val="35000"/>
              </a:spcBef>
            </a:pPr>
            <a:r>
              <a:rPr lang="en-US" altLang="en-US"/>
              <a:t>Note age and position of patient.</a:t>
            </a:r>
          </a:p>
          <a:p>
            <a:pPr lvl="1">
              <a:spcBef>
                <a:spcPct val="35000"/>
              </a:spcBef>
            </a:pPr>
            <a:r>
              <a:rPr lang="en-US" altLang="en-US"/>
              <a:t>Use AVPU scale.</a:t>
            </a:r>
          </a:p>
          <a:p>
            <a:pPr lvl="1">
              <a:spcBef>
                <a:spcPct val="35000"/>
              </a:spcBef>
            </a:pPr>
            <a:r>
              <a:rPr lang="en-US" altLang="en-US"/>
              <a:t>Ask patient about chief complaint.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(2 of 5)</a:t>
            </a:r>
          </a:p>
        </p:txBody>
      </p:sp>
      <p:sp>
        <p:nvSpPr>
          <p:cNvPr id="55299" name="Content Placeholder 2"/>
          <p:cNvSpPr>
            <a:spLocks noGrp="1"/>
          </p:cNvSpPr>
          <p:nvPr>
            <p:ph type="body" idx="1"/>
          </p:nvPr>
        </p:nvSpPr>
        <p:spPr/>
        <p:txBody>
          <a:bodyPr rIns="228600"/>
          <a:lstStyle/>
          <a:p>
            <a:pPr>
              <a:spcBef>
                <a:spcPct val="35000"/>
              </a:spcBef>
            </a:pPr>
            <a:r>
              <a:rPr lang="en-US" altLang="en-US" dirty="0"/>
              <a:t>Airway and breathing</a:t>
            </a:r>
          </a:p>
          <a:p>
            <a:pPr lvl="1">
              <a:spcBef>
                <a:spcPct val="35000"/>
              </a:spcBef>
            </a:pPr>
            <a:r>
              <a:rPr lang="en-US" altLang="en-US" dirty="0"/>
              <a:t>Make sure airway is patent and adequate.</a:t>
            </a:r>
          </a:p>
          <a:p>
            <a:pPr lvl="1">
              <a:spcBef>
                <a:spcPct val="35000"/>
              </a:spcBef>
            </a:pPr>
            <a:r>
              <a:rPr lang="en-US" altLang="en-US" dirty="0" smtClean="0">
                <a:solidFill>
                  <a:srgbClr val="FF0000"/>
                </a:solidFill>
              </a:rPr>
              <a:t>Adequate </a:t>
            </a:r>
            <a:r>
              <a:rPr lang="en-US" altLang="en-US" dirty="0">
                <a:solidFill>
                  <a:srgbClr val="FF0000"/>
                </a:solidFill>
              </a:rPr>
              <a:t>breathing in the adult is characterized by a respiratory rate between 12 and 20 breaths/min, good chest rise (indicates adequate tidal volume), unlabored breathing effort, </a:t>
            </a:r>
            <a:r>
              <a:rPr lang="en-US" altLang="en-US" dirty="0" smtClean="0">
                <a:solidFill>
                  <a:srgbClr val="FF0000"/>
                </a:solidFill>
              </a:rPr>
              <a:t>non-altered </a:t>
            </a:r>
            <a:r>
              <a:rPr lang="en-US" altLang="en-US" dirty="0">
                <a:solidFill>
                  <a:srgbClr val="FF0000"/>
                </a:solidFill>
              </a:rPr>
              <a:t>mental status, and good perfusion to the skin (</a:t>
            </a:r>
            <a:r>
              <a:rPr lang="en-US" altLang="en-US" dirty="0" err="1">
                <a:solidFill>
                  <a:srgbClr val="FF0000"/>
                </a:solidFill>
              </a:rPr>
              <a:t>ie</a:t>
            </a:r>
            <a:r>
              <a:rPr lang="en-US" altLang="en-US" dirty="0">
                <a:solidFill>
                  <a:srgbClr val="FF0000"/>
                </a:solidFill>
              </a:rPr>
              <a:t>, pink, warm, dry). </a:t>
            </a:r>
            <a:endParaRPr lang="en-US" altLang="en-US" dirty="0" smtClean="0">
              <a:solidFill>
                <a:srgbClr val="FF0000"/>
              </a:solidFill>
            </a:endParaRPr>
          </a:p>
          <a:p>
            <a:pPr lvl="1">
              <a:spcBef>
                <a:spcPct val="35000"/>
              </a:spcBef>
            </a:pPr>
            <a:r>
              <a:rPr lang="en-US" altLang="en-US" dirty="0" smtClean="0"/>
              <a:t>Ask </a:t>
            </a:r>
            <a:r>
              <a:rPr lang="en-US" altLang="en-US" dirty="0"/>
              <a:t>the following questions:</a:t>
            </a:r>
          </a:p>
          <a:p>
            <a:pPr lvl="2">
              <a:spcBef>
                <a:spcPct val="35000"/>
              </a:spcBef>
            </a:pPr>
            <a:r>
              <a:rPr lang="en-US" altLang="en-US" sz="2400" dirty="0"/>
              <a:t>Is the air going in?</a:t>
            </a:r>
          </a:p>
          <a:p>
            <a:pPr lvl="2">
              <a:spcBef>
                <a:spcPct val="35000"/>
              </a:spcBef>
            </a:pPr>
            <a:r>
              <a:rPr lang="en-US" altLang="en-US" sz="2400" dirty="0"/>
              <a:t>Does the chest rise and fall with each breath?</a:t>
            </a:r>
          </a:p>
          <a:p>
            <a:pPr lvl="2">
              <a:spcBef>
                <a:spcPct val="35000"/>
              </a:spcBef>
            </a:pPr>
            <a:r>
              <a:rPr lang="en-US" altLang="en-US" sz="2400" dirty="0"/>
              <a:t>Is the rate adequate for the victim’s age?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(3 of 5)</a:t>
            </a:r>
          </a:p>
        </p:txBody>
      </p:sp>
      <p:sp>
        <p:nvSpPr>
          <p:cNvPr id="56323" name="Content Placeholder 2"/>
          <p:cNvSpPr>
            <a:spLocks noGrp="1"/>
          </p:cNvSpPr>
          <p:nvPr>
            <p:ph type="body" idx="1"/>
          </p:nvPr>
        </p:nvSpPr>
        <p:spPr>
          <a:xfrm>
            <a:off x="685800" y="1447800"/>
            <a:ext cx="7772400" cy="2362200"/>
          </a:xfrm>
        </p:spPr>
        <p:txBody>
          <a:bodyPr rIns="228600"/>
          <a:lstStyle/>
          <a:p>
            <a:pPr>
              <a:spcBef>
                <a:spcPct val="35000"/>
              </a:spcBef>
            </a:pPr>
            <a:r>
              <a:rPr lang="en-US" altLang="en-US"/>
              <a:t>Assess breath sounds</a:t>
            </a:r>
          </a:p>
          <a:p>
            <a:pPr lvl="1">
              <a:spcBef>
                <a:spcPct val="35000"/>
              </a:spcBef>
            </a:pPr>
            <a:r>
              <a:rPr lang="en-US" altLang="en-US"/>
              <a:t>Check breath sounds on the right and left sides of the chest.</a:t>
            </a:r>
          </a:p>
          <a:p>
            <a:pPr lvl="1">
              <a:spcBef>
                <a:spcPct val="35000"/>
              </a:spcBef>
            </a:pPr>
            <a:r>
              <a:rPr lang="en-US" altLang="en-US"/>
              <a:t>Abnormal sounds include wheezing, rales, rhonchi, and stridor.</a:t>
            </a:r>
          </a:p>
        </p:txBody>
      </p:sp>
      <p:pic>
        <p:nvPicPr>
          <p:cNvPr id="5632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4038600"/>
            <a:ext cx="433863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rot="5400000">
            <a:off x="6167438" y="5368925"/>
            <a:ext cx="1628775" cy="231775"/>
          </a:xfrm>
          <a:prstGeom prst="rect">
            <a:avLst/>
          </a:prstGeom>
        </p:spPr>
        <p:txBody>
          <a:bodyPr wrap="none">
            <a:spAutoFit/>
          </a:bodyPr>
          <a:lstStyle/>
          <a:p>
            <a:pPr>
              <a:defRPr/>
            </a:pPr>
            <a:r>
              <a:rPr lang="en-IN" sz="900" dirty="0">
                <a:solidFill>
                  <a:schemeClr val="bg1"/>
                </a:solidFill>
                <a:latin typeface="+mj-lt"/>
              </a:rPr>
              <a:t>© Jones &amp; Bartlett Learning.</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(4 of 5)</a:t>
            </a:r>
          </a:p>
        </p:txBody>
      </p:sp>
      <p:sp>
        <p:nvSpPr>
          <p:cNvPr id="57347" name="Content Placeholder 2"/>
          <p:cNvSpPr>
            <a:spLocks noGrp="1"/>
          </p:cNvSpPr>
          <p:nvPr>
            <p:ph type="body" idx="1"/>
          </p:nvPr>
        </p:nvSpPr>
        <p:spPr/>
        <p:txBody>
          <a:bodyPr rIns="228600"/>
          <a:lstStyle/>
          <a:p>
            <a:pPr>
              <a:spcBef>
                <a:spcPct val="35000"/>
              </a:spcBef>
            </a:pPr>
            <a:r>
              <a:rPr lang="en-US" altLang="en-US" dirty="0" smtClean="0"/>
              <a:t>Circulation</a:t>
            </a:r>
            <a:endParaRPr lang="en-US" altLang="en-US" dirty="0"/>
          </a:p>
          <a:p>
            <a:pPr lvl="1">
              <a:spcBef>
                <a:spcPct val="35000"/>
              </a:spcBef>
            </a:pPr>
            <a:r>
              <a:rPr lang="en-US" altLang="en-US" dirty="0" smtClean="0"/>
              <a:t>Assess pulse rate, quality, rhythm</a:t>
            </a:r>
          </a:p>
          <a:p>
            <a:pPr lvl="1">
              <a:spcBef>
                <a:spcPct val="35000"/>
              </a:spcBef>
            </a:pPr>
            <a:r>
              <a:rPr lang="en-US" altLang="en-US" dirty="0" smtClean="0"/>
              <a:t>Evaluate </a:t>
            </a:r>
            <a:r>
              <a:rPr lang="en-US" altLang="en-US" dirty="0"/>
              <a:t>for shock and bleeding.</a:t>
            </a:r>
          </a:p>
          <a:p>
            <a:pPr lvl="1">
              <a:spcBef>
                <a:spcPct val="35000"/>
              </a:spcBef>
            </a:pPr>
            <a:r>
              <a:rPr lang="en-US" altLang="en-US" dirty="0"/>
              <a:t>Assess capillary refill in infants and children.</a:t>
            </a:r>
          </a:p>
          <a:p>
            <a:pPr lvl="1">
              <a:spcBef>
                <a:spcPct val="35000"/>
              </a:spcBef>
            </a:pPr>
            <a:r>
              <a:rPr lang="en-US" altLang="en-US" dirty="0"/>
              <a:t>Assess perfusion by evaluating skin color, temperature, and condition.</a:t>
            </a:r>
          </a:p>
          <a:p>
            <a:pPr lvl="1">
              <a:spcBef>
                <a:spcPct val="35000"/>
              </a:spcBef>
            </a:pPr>
            <a:r>
              <a:rPr lang="en-US" altLang="en-US" dirty="0"/>
              <a:t>Reassess life threats.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(5 of 5)</a:t>
            </a:r>
          </a:p>
        </p:txBody>
      </p:sp>
      <p:sp>
        <p:nvSpPr>
          <p:cNvPr id="58371" name="Content Placeholder 2"/>
          <p:cNvSpPr>
            <a:spLocks noGrp="1"/>
          </p:cNvSpPr>
          <p:nvPr>
            <p:ph type="body" idx="1"/>
          </p:nvPr>
        </p:nvSpPr>
        <p:spPr/>
        <p:txBody>
          <a:bodyPr rIns="228600"/>
          <a:lstStyle/>
          <a:p>
            <a:pPr>
              <a:spcBef>
                <a:spcPct val="35000"/>
              </a:spcBef>
            </a:pPr>
            <a:r>
              <a:rPr lang="en-US" altLang="en-US"/>
              <a:t>Transport decision</a:t>
            </a:r>
          </a:p>
          <a:p>
            <a:pPr lvl="1">
              <a:spcBef>
                <a:spcPct val="35000"/>
              </a:spcBef>
            </a:pPr>
            <a:r>
              <a:rPr lang="en-US" altLang="en-US"/>
              <a:t>If condition is unstable and there is possible life threat:</a:t>
            </a:r>
          </a:p>
          <a:p>
            <a:pPr lvl="2"/>
            <a:r>
              <a:rPr lang="en-US" altLang="en-US" sz="2400"/>
              <a:t>Address the life threat.</a:t>
            </a:r>
          </a:p>
          <a:p>
            <a:pPr lvl="2"/>
            <a:r>
              <a:rPr lang="en-US" altLang="en-US" sz="2400"/>
              <a:t>Proceed with rapid transport.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lnSpc>
                <a:spcPct val="85000"/>
              </a:lnSpc>
              <a:defRPr/>
            </a:pPr>
            <a:r>
              <a:rPr lang="en-US" dirty="0" smtClean="0">
                <a:cs typeface="+mj-cs"/>
              </a:rPr>
              <a:t>History Taking </a:t>
            </a:r>
            <a:r>
              <a:rPr lang="en-US" sz="2800" b="0" dirty="0" smtClean="0">
                <a:cs typeface="+mj-cs"/>
              </a:rPr>
              <a:t>(1 of 2)</a:t>
            </a:r>
            <a:endParaRPr lang="en-US" b="0" dirty="0" smtClean="0">
              <a:cs typeface="+mj-cs"/>
            </a:endParaRPr>
          </a:p>
        </p:txBody>
      </p:sp>
      <p:sp>
        <p:nvSpPr>
          <p:cNvPr id="59395" name="Content Placeholder 2"/>
          <p:cNvSpPr>
            <a:spLocks noGrp="1"/>
          </p:cNvSpPr>
          <p:nvPr>
            <p:ph type="body" idx="1"/>
          </p:nvPr>
        </p:nvSpPr>
        <p:spPr/>
        <p:txBody>
          <a:bodyPr rIns="228600"/>
          <a:lstStyle/>
          <a:p>
            <a:pPr>
              <a:spcBef>
                <a:spcPct val="35000"/>
              </a:spcBef>
            </a:pPr>
            <a:r>
              <a:rPr lang="en-US" altLang="en-US" dirty="0"/>
              <a:t>Investigate chief complaint.</a:t>
            </a:r>
          </a:p>
          <a:p>
            <a:pPr lvl="1">
              <a:spcBef>
                <a:spcPct val="35000"/>
              </a:spcBef>
            </a:pPr>
            <a:r>
              <a:rPr lang="en-US" altLang="en-US" dirty="0" smtClean="0"/>
              <a:t>Objective: the symptoms; what the patient tells you</a:t>
            </a:r>
          </a:p>
          <a:p>
            <a:pPr lvl="1">
              <a:spcBef>
                <a:spcPct val="35000"/>
              </a:spcBef>
            </a:pPr>
            <a:r>
              <a:rPr lang="en-US" altLang="en-US" dirty="0" smtClean="0"/>
              <a:t>Subjective: the signs; what you see, hear, smell</a:t>
            </a:r>
          </a:p>
          <a:p>
            <a:pPr lvl="1">
              <a:spcBef>
                <a:spcPct val="35000"/>
              </a:spcBef>
            </a:pPr>
            <a:r>
              <a:rPr lang="en-US" altLang="en-US" dirty="0" smtClean="0"/>
              <a:t>Both are important observations </a:t>
            </a:r>
            <a:endParaRPr lang="en-US" altLang="en-US" dirty="0"/>
          </a:p>
          <a:p>
            <a:pPr lvl="1">
              <a:spcBef>
                <a:spcPct val="35000"/>
              </a:spcBef>
            </a:pPr>
            <a:r>
              <a:rPr lang="en-US" altLang="en-US" dirty="0" smtClean="0"/>
              <a:t>Rule out findings that warrant no care or interventions and report </a:t>
            </a:r>
            <a:r>
              <a:rPr lang="en-US" altLang="en-US" dirty="0"/>
              <a:t>pertinent </a:t>
            </a:r>
            <a:r>
              <a:rPr lang="en-US" altLang="en-US" dirty="0" smtClean="0"/>
              <a:t>negatives</a:t>
            </a:r>
            <a:r>
              <a:rPr lang="en-US" altLang="en-US" dirty="0">
                <a:solidFill>
                  <a:srgbClr val="3366FF"/>
                </a:solidFill>
              </a:rPr>
              <a:t> </a:t>
            </a:r>
            <a:r>
              <a:rPr lang="en-US" altLang="en-US" dirty="0" smtClean="0"/>
              <a:t>to ER.</a:t>
            </a:r>
            <a:endParaRPr lang="en-US" altLang="en-US" dirty="0"/>
          </a:p>
          <a:p>
            <a:pPr>
              <a:spcBef>
                <a:spcPct val="35000"/>
              </a:spcBef>
            </a:pPr>
            <a:r>
              <a:rPr lang="en-US" altLang="en-US" dirty="0"/>
              <a:t>Find out what the patient has done for the breathing problem.</a:t>
            </a:r>
          </a:p>
          <a:p>
            <a:pPr>
              <a:spcBef>
                <a:spcPct val="35000"/>
              </a:spcBef>
            </a:pPr>
            <a:r>
              <a:rPr lang="en-US" altLang="en-US" dirty="0"/>
              <a:t>SAMPLE history</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lnSpc>
                <a:spcPct val="85000"/>
              </a:lnSpc>
              <a:defRPr/>
            </a:pPr>
            <a:r>
              <a:rPr lang="en-US" dirty="0" smtClean="0">
                <a:cs typeface="+mj-cs"/>
              </a:rPr>
              <a:t>History Taking </a:t>
            </a:r>
            <a:r>
              <a:rPr lang="en-US" sz="2800" b="0" dirty="0" smtClean="0">
                <a:cs typeface="+mj-cs"/>
              </a:rPr>
              <a:t>(2 of 2)</a:t>
            </a:r>
          </a:p>
        </p:txBody>
      </p:sp>
      <p:sp>
        <p:nvSpPr>
          <p:cNvPr id="60419" name="Content Placeholder 2"/>
          <p:cNvSpPr>
            <a:spLocks noGrp="1"/>
          </p:cNvSpPr>
          <p:nvPr>
            <p:ph type="body" idx="1"/>
          </p:nvPr>
        </p:nvSpPr>
        <p:spPr/>
        <p:txBody>
          <a:bodyPr rIns="228600"/>
          <a:lstStyle/>
          <a:p>
            <a:pPr>
              <a:spcBef>
                <a:spcPct val="35000"/>
              </a:spcBef>
            </a:pPr>
            <a:r>
              <a:rPr lang="en-US" altLang="en-US"/>
              <a:t>OPQRST assessment</a:t>
            </a:r>
          </a:p>
          <a:p>
            <a:pPr lvl="1">
              <a:spcBef>
                <a:spcPct val="35000"/>
              </a:spcBef>
            </a:pPr>
            <a:r>
              <a:rPr lang="en-US" altLang="en-US"/>
              <a:t>Onset, provocation/palliation, quality, radiation/region, severity</a:t>
            </a:r>
          </a:p>
          <a:p>
            <a:pPr>
              <a:spcBef>
                <a:spcPct val="35000"/>
              </a:spcBef>
            </a:pPr>
            <a:r>
              <a:rPr lang="en-US" altLang="en-US"/>
              <a:t>PASTE assessment</a:t>
            </a:r>
          </a:p>
          <a:p>
            <a:pPr lvl="1">
              <a:spcBef>
                <a:spcPct val="35000"/>
              </a:spcBef>
            </a:pPr>
            <a:r>
              <a:rPr lang="en-US" altLang="en-US"/>
              <a:t>Specific for patients with dyspnea</a:t>
            </a:r>
          </a:p>
          <a:p>
            <a:pPr lvl="1">
              <a:spcBef>
                <a:spcPct val="35000"/>
              </a:spcBef>
            </a:pPr>
            <a:r>
              <a:rPr lang="en-US" altLang="en-US"/>
              <a:t>Progression, associated chest pain, sputum, talking tiredness, exercise tolerance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a:lnSpc>
                <a:spcPct val="85000"/>
              </a:lnSpc>
              <a:defRPr/>
            </a:pPr>
            <a:r>
              <a:rPr lang="en-US" dirty="0" smtClean="0">
                <a:cs typeface="+mj-cs"/>
              </a:rPr>
              <a:t>Secondary Assessment </a:t>
            </a:r>
            <a:r>
              <a:rPr lang="en-US" sz="2800" dirty="0" smtClean="0">
                <a:cs typeface="+mj-cs"/>
              </a:rPr>
              <a:t>(1 of 2)</a:t>
            </a:r>
          </a:p>
        </p:txBody>
      </p:sp>
      <p:sp>
        <p:nvSpPr>
          <p:cNvPr id="61443" name="Content Placeholder 2"/>
          <p:cNvSpPr>
            <a:spLocks noGrp="1"/>
          </p:cNvSpPr>
          <p:nvPr>
            <p:ph type="body" idx="1"/>
          </p:nvPr>
        </p:nvSpPr>
        <p:spPr/>
        <p:txBody>
          <a:bodyPr rIns="228600"/>
          <a:lstStyle/>
          <a:p>
            <a:pPr>
              <a:spcBef>
                <a:spcPct val="35000"/>
              </a:spcBef>
            </a:pPr>
            <a:r>
              <a:rPr lang="en-US" altLang="en-US"/>
              <a:t>More in-depth assessment of body systems:</a:t>
            </a:r>
          </a:p>
          <a:p>
            <a:pPr lvl="1">
              <a:spcBef>
                <a:spcPct val="35000"/>
              </a:spcBef>
            </a:pPr>
            <a:r>
              <a:rPr lang="en-US" altLang="en-US"/>
              <a:t>Respiratory</a:t>
            </a:r>
          </a:p>
          <a:p>
            <a:pPr lvl="1">
              <a:spcBef>
                <a:spcPct val="35000"/>
              </a:spcBef>
            </a:pPr>
            <a:r>
              <a:rPr lang="en-US" altLang="en-US"/>
              <a:t>Cardiovascular</a:t>
            </a:r>
          </a:p>
          <a:p>
            <a:pPr lvl="1">
              <a:spcBef>
                <a:spcPct val="35000"/>
              </a:spcBef>
            </a:pPr>
            <a:r>
              <a:rPr lang="en-US" altLang="en-US"/>
              <a:t>Skin</a:t>
            </a:r>
          </a:p>
          <a:p>
            <a:pPr lvl="1">
              <a:spcBef>
                <a:spcPct val="35000"/>
              </a:spcBef>
            </a:pPr>
            <a:r>
              <a:rPr lang="en-US" altLang="en-US"/>
              <a:t>Blood pressure</a:t>
            </a:r>
          </a:p>
          <a:p>
            <a:pPr lvl="1">
              <a:spcBef>
                <a:spcPct val="35000"/>
              </a:spcBef>
            </a:pPr>
            <a:r>
              <a:rPr lang="en-US" altLang="en-US"/>
              <a:t>Neurologic</a:t>
            </a:r>
          </a:p>
          <a:p>
            <a:pPr>
              <a:spcBef>
                <a:spcPct val="35000"/>
              </a:spcBef>
            </a:pPr>
            <a:r>
              <a:rPr lang="en-US" altLang="en-US"/>
              <a:t>Proceed only after addressing life-threats.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Secondary Assessment </a:t>
            </a:r>
            <a:r>
              <a:rPr lang="en-US" sz="2800" b="0" dirty="0" smtClean="0">
                <a:cs typeface="+mj-cs"/>
              </a:rPr>
              <a:t>(2 of 2)</a:t>
            </a:r>
            <a:endParaRPr lang="en-US" b="0" dirty="0">
              <a:cs typeface="+mj-cs"/>
            </a:endParaRPr>
          </a:p>
        </p:txBody>
      </p:sp>
      <p:sp>
        <p:nvSpPr>
          <p:cNvPr id="62467" name="Content Placeholder 2"/>
          <p:cNvSpPr>
            <a:spLocks noGrp="1"/>
          </p:cNvSpPr>
          <p:nvPr>
            <p:ph idx="1"/>
          </p:nvPr>
        </p:nvSpPr>
        <p:spPr/>
        <p:txBody>
          <a:bodyPr/>
          <a:lstStyle/>
          <a:p>
            <a:r>
              <a:rPr lang="en-US" altLang="en-US"/>
              <a:t>Look for signs of COPD</a:t>
            </a:r>
          </a:p>
          <a:p>
            <a:pPr lvl="1"/>
            <a:r>
              <a:rPr lang="en-US" altLang="en-US"/>
              <a:t>Patient older than 50 years of age</a:t>
            </a:r>
          </a:p>
          <a:p>
            <a:pPr lvl="1"/>
            <a:r>
              <a:rPr lang="en-US" altLang="en-US"/>
              <a:t>History of lung problems</a:t>
            </a:r>
          </a:p>
          <a:p>
            <a:pPr lvl="1"/>
            <a:r>
              <a:rPr lang="en-US" altLang="en-US"/>
              <a:t>Active or former cigarette smoker</a:t>
            </a:r>
          </a:p>
          <a:p>
            <a:pPr lvl="1"/>
            <a:r>
              <a:rPr lang="en-US" altLang="en-US"/>
              <a:t>Tightness in chest</a:t>
            </a:r>
          </a:p>
          <a:p>
            <a:pPr lvl="1"/>
            <a:r>
              <a:rPr lang="en-US" altLang="en-US"/>
              <a:t>Constant fatigue</a:t>
            </a:r>
          </a:p>
          <a:p>
            <a:pPr lvl="1"/>
            <a:r>
              <a:rPr lang="en-US" altLang="en-US"/>
              <a:t>Barrel-like appearance to chest</a:t>
            </a:r>
          </a:p>
          <a:p>
            <a:pPr lvl="1"/>
            <a:r>
              <a:rPr lang="en-US" altLang="en-US"/>
              <a:t>Use of accessory muscles</a:t>
            </a:r>
          </a:p>
          <a:p>
            <a:pPr lvl="1"/>
            <a:r>
              <a:rPr lang="en-US" altLang="en-US"/>
              <a:t>Abnormal breath sounds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lnSpc>
                <a:spcPct val="85000"/>
              </a:lnSpc>
            </a:pPr>
            <a:r>
              <a:rPr lang="en-US" altLang="en-US" dirty="0"/>
              <a:t>National EMS Education Standard Competencies </a:t>
            </a:r>
            <a:r>
              <a:rPr lang="en-US" altLang="en-US" sz="2800" b="0" dirty="0"/>
              <a:t>(5 of 5)</a:t>
            </a:r>
          </a:p>
        </p:txBody>
      </p:sp>
      <p:sp>
        <p:nvSpPr>
          <p:cNvPr id="8195" name="Rectangle 3"/>
          <p:cNvSpPr>
            <a:spLocks noGrp="1" noChangeArrowheads="1"/>
          </p:cNvSpPr>
          <p:nvPr>
            <p:ph type="body" idx="1"/>
          </p:nvPr>
        </p:nvSpPr>
        <p:spPr/>
        <p:txBody>
          <a:bodyPr rIns="228600"/>
          <a:lstStyle/>
          <a:p>
            <a:pPr eaLnBrk="1" hangingPunct="1">
              <a:spcBef>
                <a:spcPct val="35000"/>
              </a:spcBef>
              <a:buFontTx/>
              <a:buNone/>
            </a:pPr>
            <a:r>
              <a:rPr lang="en-US" altLang="en-US" b="1" dirty="0"/>
              <a:t>Respiratory (cont’d)</a:t>
            </a:r>
            <a:endParaRPr lang="en-US" altLang="en-US" dirty="0"/>
          </a:p>
          <a:p>
            <a:pPr eaLnBrk="1" hangingPunct="1">
              <a:spcBef>
                <a:spcPct val="35000"/>
              </a:spcBef>
            </a:pPr>
            <a:r>
              <a:rPr lang="en-US" altLang="en-US" dirty="0"/>
              <a:t>Anatomy, physiology, pathophysiology, assessment, and management of (cont’d)</a:t>
            </a:r>
          </a:p>
          <a:p>
            <a:pPr lvl="1" eaLnBrk="1" hangingPunct="1">
              <a:spcBef>
                <a:spcPct val="35000"/>
              </a:spcBef>
            </a:pPr>
            <a:r>
              <a:rPr lang="en-US" altLang="en-US" dirty="0"/>
              <a:t>Pneumonia</a:t>
            </a:r>
          </a:p>
          <a:p>
            <a:pPr lvl="1" eaLnBrk="1" hangingPunct="1">
              <a:spcBef>
                <a:spcPct val="35000"/>
              </a:spcBef>
            </a:pPr>
            <a:r>
              <a:rPr lang="en-US" altLang="en-US" dirty="0"/>
              <a:t>Viral respiratory infections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a:lnSpc>
                <a:spcPct val="85000"/>
              </a:lnSpc>
              <a:defRPr/>
            </a:pPr>
            <a:r>
              <a:rPr lang="en-US" dirty="0" smtClean="0">
                <a:cs typeface="+mj-cs"/>
              </a:rPr>
              <a:t>Reassessment</a:t>
            </a:r>
            <a:endParaRPr lang="en-US" sz="2800" b="0" dirty="0" smtClean="0">
              <a:cs typeface="+mj-cs"/>
            </a:endParaRPr>
          </a:p>
        </p:txBody>
      </p:sp>
      <p:sp>
        <p:nvSpPr>
          <p:cNvPr id="63491" name="Content Placeholder 2"/>
          <p:cNvSpPr>
            <a:spLocks noGrp="1"/>
          </p:cNvSpPr>
          <p:nvPr>
            <p:ph type="body" idx="1"/>
          </p:nvPr>
        </p:nvSpPr>
        <p:spPr/>
        <p:txBody>
          <a:bodyPr rIns="228600"/>
          <a:lstStyle/>
          <a:p>
            <a:pPr>
              <a:spcBef>
                <a:spcPct val="35000"/>
              </a:spcBef>
            </a:pPr>
            <a:r>
              <a:rPr lang="en-US" altLang="en-US" dirty="0"/>
              <a:t>Repeat the primary assessment.</a:t>
            </a:r>
          </a:p>
          <a:p>
            <a:pPr lvl="1">
              <a:spcBef>
                <a:spcPct val="35000"/>
              </a:spcBef>
            </a:pPr>
            <a:r>
              <a:rPr lang="en-US" altLang="en-US" dirty="0"/>
              <a:t>Assess for changes in condition</a:t>
            </a:r>
            <a:r>
              <a:rPr lang="en-US" altLang="en-US" dirty="0" smtClean="0"/>
              <a:t>. </a:t>
            </a:r>
            <a:endParaRPr lang="en-US" altLang="en-US" dirty="0"/>
          </a:p>
          <a:p>
            <a:pPr>
              <a:spcBef>
                <a:spcPct val="35000"/>
              </a:spcBef>
            </a:pPr>
            <a:r>
              <a:rPr lang="en-US" altLang="en-US" dirty="0"/>
              <a:t>Interventions may include:</a:t>
            </a:r>
          </a:p>
          <a:p>
            <a:pPr lvl="1">
              <a:spcBef>
                <a:spcPct val="35000"/>
              </a:spcBef>
            </a:pPr>
            <a:r>
              <a:rPr lang="en-US" altLang="en-US" dirty="0"/>
              <a:t>Oxygen via </a:t>
            </a:r>
            <a:r>
              <a:rPr lang="en-US" altLang="en-US" dirty="0" smtClean="0"/>
              <a:t>non-rebreathing </a:t>
            </a:r>
            <a:r>
              <a:rPr lang="en-US" altLang="en-US" dirty="0"/>
              <a:t>mask at 15 L/min</a:t>
            </a:r>
          </a:p>
          <a:p>
            <a:pPr lvl="1">
              <a:spcBef>
                <a:spcPct val="35000"/>
              </a:spcBef>
            </a:pPr>
            <a:r>
              <a:rPr lang="en-US" altLang="en-US" dirty="0"/>
              <a:t>Positive-pressure ventilations</a:t>
            </a:r>
          </a:p>
          <a:p>
            <a:pPr lvl="1">
              <a:spcBef>
                <a:spcPct val="35000"/>
              </a:spcBef>
            </a:pPr>
            <a:r>
              <a:rPr lang="en-US" altLang="en-US" dirty="0"/>
              <a:t>Airway management techniques</a:t>
            </a:r>
          </a:p>
          <a:p>
            <a:pPr lvl="1">
              <a:spcBef>
                <a:spcPct val="35000"/>
              </a:spcBef>
            </a:pPr>
            <a:r>
              <a:rPr lang="en-US" altLang="en-US" dirty="0"/>
              <a:t>Positioning in high</a:t>
            </a:r>
            <a:r>
              <a:rPr lang="en-US" altLang="en-US" dirty="0">
                <a:solidFill>
                  <a:srgbClr val="3366FF"/>
                </a:solidFill>
              </a:rPr>
              <a:t>-</a:t>
            </a:r>
            <a:r>
              <a:rPr lang="en-US" altLang="en-US" dirty="0"/>
              <a:t>Fowler’s position or position of choice</a:t>
            </a:r>
          </a:p>
          <a:p>
            <a:pPr lvl="1">
              <a:spcBef>
                <a:spcPct val="35000"/>
              </a:spcBef>
            </a:pPr>
            <a:r>
              <a:rPr lang="en-US" altLang="en-US" dirty="0"/>
              <a:t>Assisting with respiratory medications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a:lnSpc>
                <a:spcPct val="85000"/>
              </a:lnSpc>
              <a:defRPr/>
            </a:pPr>
            <a:r>
              <a:rPr lang="en-US" dirty="0" smtClean="0">
                <a:cs typeface="+mj-cs"/>
              </a:rPr>
              <a:t>Emergency Medical Care </a:t>
            </a:r>
            <a:r>
              <a:rPr lang="en-US" sz="2800" b="0" dirty="0" smtClean="0">
                <a:cs typeface="+mj-cs"/>
              </a:rPr>
              <a:t>(1 of 3)</a:t>
            </a:r>
          </a:p>
        </p:txBody>
      </p:sp>
      <p:sp>
        <p:nvSpPr>
          <p:cNvPr id="64515" name="Content Placeholder 2"/>
          <p:cNvSpPr>
            <a:spLocks noGrp="1"/>
          </p:cNvSpPr>
          <p:nvPr>
            <p:ph type="body" idx="1"/>
          </p:nvPr>
        </p:nvSpPr>
        <p:spPr/>
        <p:txBody>
          <a:bodyPr rIns="228600"/>
          <a:lstStyle/>
          <a:p>
            <a:pPr>
              <a:spcBef>
                <a:spcPct val="35000"/>
              </a:spcBef>
            </a:pPr>
            <a:r>
              <a:rPr lang="en-US" altLang="en-US" dirty="0"/>
              <a:t>Administer supplemental oxygen.</a:t>
            </a:r>
          </a:p>
          <a:p>
            <a:pPr>
              <a:spcBef>
                <a:spcPct val="35000"/>
              </a:spcBef>
            </a:pPr>
            <a:r>
              <a:rPr lang="en-US" altLang="en-US" dirty="0"/>
              <a:t>Some patients may need CPAP or BVM.</a:t>
            </a:r>
          </a:p>
          <a:p>
            <a:pPr>
              <a:spcBef>
                <a:spcPct val="35000"/>
              </a:spcBef>
            </a:pPr>
            <a:r>
              <a:rPr lang="en-US" altLang="en-US" dirty="0"/>
              <a:t>Patient may have metered-dose inhaler (MDI) or small-volume </a:t>
            </a:r>
            <a:r>
              <a:rPr lang="en-US" altLang="en-US" dirty="0" smtClean="0"/>
              <a:t>nebulizer</a:t>
            </a:r>
            <a:r>
              <a:rPr lang="en-US" altLang="en-US" dirty="0" smtClean="0">
                <a:solidFill>
                  <a:srgbClr val="3366FF"/>
                </a:solidFill>
              </a:rPr>
              <a:t>.</a:t>
            </a:r>
            <a:endParaRPr lang="en-US" altLang="en-US" dirty="0" smtClean="0"/>
          </a:p>
          <a:p>
            <a:pPr>
              <a:spcBef>
                <a:spcPct val="35000"/>
              </a:spcBef>
            </a:pPr>
            <a:r>
              <a:rPr lang="en-US" altLang="en-US" dirty="0" smtClean="0"/>
              <a:t>Consult </a:t>
            </a:r>
            <a:r>
              <a:rPr lang="en-US" altLang="en-US" dirty="0"/>
              <a:t>medical control and make sure medication is indicated</a:t>
            </a:r>
            <a:r>
              <a:rPr lang="en-US" altLang="en-US" dirty="0" smtClean="0"/>
              <a:t>.</a:t>
            </a:r>
          </a:p>
          <a:p>
            <a:pPr>
              <a:spcBef>
                <a:spcPct val="35000"/>
              </a:spcBef>
            </a:pPr>
            <a:r>
              <a:rPr lang="en-US" altLang="en-US" dirty="0"/>
              <a:t>B</a:t>
            </a:r>
            <a:r>
              <a:rPr lang="en-US" altLang="en-US" dirty="0" smtClean="0"/>
              <a:t>e professional. Show concern and speak with confidence to a patient who is probably very frightened.</a:t>
            </a:r>
            <a:endParaRPr lang="en-US" alt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a:lnSpc>
                <a:spcPct val="85000"/>
              </a:lnSpc>
              <a:defRPr/>
            </a:pPr>
            <a:r>
              <a:rPr lang="en-US" dirty="0" smtClean="0">
                <a:cs typeface="+mj-cs"/>
              </a:rPr>
              <a:t>Emergency Medical Care </a:t>
            </a:r>
            <a:r>
              <a:rPr lang="en-US" sz="2800" b="0" dirty="0" smtClean="0">
                <a:cs typeface="+mj-cs"/>
              </a:rPr>
              <a:t>(2 of 3)</a:t>
            </a:r>
          </a:p>
        </p:txBody>
      </p:sp>
      <p:sp>
        <p:nvSpPr>
          <p:cNvPr id="65539" name="Content Placeholder 2"/>
          <p:cNvSpPr>
            <a:spLocks noGrp="1"/>
          </p:cNvSpPr>
          <p:nvPr>
            <p:ph type="body" idx="1"/>
          </p:nvPr>
        </p:nvSpPr>
        <p:spPr/>
        <p:txBody>
          <a:bodyPr rIns="228600"/>
          <a:lstStyle/>
          <a:p>
            <a:pPr>
              <a:spcBef>
                <a:spcPct val="35000"/>
              </a:spcBef>
            </a:pPr>
            <a:r>
              <a:rPr lang="en-US" altLang="en-US" dirty="0"/>
              <a:t>Contraindications</a:t>
            </a:r>
          </a:p>
          <a:p>
            <a:pPr lvl="1">
              <a:spcBef>
                <a:spcPct val="35000"/>
              </a:spcBef>
            </a:pPr>
            <a:r>
              <a:rPr lang="en-US" altLang="en-US" dirty="0"/>
              <a:t>Patient unable to coordinate inhalation</a:t>
            </a:r>
          </a:p>
          <a:p>
            <a:pPr lvl="1">
              <a:spcBef>
                <a:spcPct val="35000"/>
              </a:spcBef>
            </a:pPr>
            <a:r>
              <a:rPr lang="en-US" altLang="en-US" dirty="0"/>
              <a:t>Inhaler not prescribed to patient</a:t>
            </a:r>
          </a:p>
          <a:p>
            <a:pPr lvl="1">
              <a:spcBef>
                <a:spcPct val="35000"/>
              </a:spcBef>
            </a:pPr>
            <a:r>
              <a:rPr lang="en-US" altLang="en-US" dirty="0"/>
              <a:t>Permission not obtained from medical control</a:t>
            </a:r>
          </a:p>
          <a:p>
            <a:pPr lvl="1">
              <a:spcBef>
                <a:spcPct val="35000"/>
              </a:spcBef>
            </a:pPr>
            <a:r>
              <a:rPr lang="en-US" altLang="en-US" dirty="0"/>
              <a:t>Not permissible by local protocol</a:t>
            </a:r>
          </a:p>
          <a:p>
            <a:pPr lvl="1">
              <a:spcBef>
                <a:spcPct val="35000"/>
              </a:spcBef>
            </a:pPr>
            <a:r>
              <a:rPr lang="en-US" altLang="en-US" dirty="0"/>
              <a:t>Maximum prescribed dose already reached</a:t>
            </a:r>
          </a:p>
          <a:p>
            <a:pPr lvl="1">
              <a:spcBef>
                <a:spcPct val="35000"/>
              </a:spcBef>
            </a:pPr>
            <a:r>
              <a:rPr lang="en-US" altLang="en-US" dirty="0"/>
              <a:t>Medication is expired</a:t>
            </a:r>
          </a:p>
          <a:p>
            <a:pPr lvl="1">
              <a:spcBef>
                <a:spcPct val="35000"/>
              </a:spcBef>
            </a:pPr>
            <a:r>
              <a:rPr lang="en-US" altLang="en-US" dirty="0"/>
              <a:t>Other contraindications specific to medicine</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Title 1"/>
          <p:cNvSpPr>
            <a:spLocks noGrp="1"/>
          </p:cNvSpPr>
          <p:nvPr>
            <p:ph type="title"/>
          </p:nvPr>
        </p:nvSpPr>
        <p:spPr/>
        <p:txBody>
          <a:bodyPr/>
          <a:lstStyle/>
          <a:p>
            <a:pPr>
              <a:lnSpc>
                <a:spcPct val="85000"/>
              </a:lnSpc>
              <a:defRPr/>
            </a:pPr>
            <a:r>
              <a:rPr lang="en-US" dirty="0" smtClean="0">
                <a:cs typeface="+mj-cs"/>
              </a:rPr>
              <a:t>Emergency Medical Care </a:t>
            </a:r>
            <a:r>
              <a:rPr lang="en-US" sz="2800" b="0" dirty="0" smtClean="0">
                <a:cs typeface="+mj-cs"/>
              </a:rPr>
              <a:t>(3 of </a:t>
            </a:r>
            <a:r>
              <a:rPr lang="en-US" sz="2800" b="0" dirty="0">
                <a:cs typeface="+mj-cs"/>
              </a:rPr>
              <a:t>3</a:t>
            </a:r>
            <a:r>
              <a:rPr lang="en-US" sz="2800" b="0" dirty="0" smtClean="0">
                <a:cs typeface="+mj-cs"/>
              </a:rPr>
              <a:t>)</a:t>
            </a:r>
          </a:p>
        </p:txBody>
      </p:sp>
      <p:sp>
        <p:nvSpPr>
          <p:cNvPr id="66563" name="Content Placeholder 1"/>
          <p:cNvSpPr>
            <a:spLocks noGrp="1"/>
          </p:cNvSpPr>
          <p:nvPr>
            <p:ph idx="1"/>
          </p:nvPr>
        </p:nvSpPr>
        <p:spPr/>
        <p:txBody>
          <a:bodyPr/>
          <a:lstStyle/>
          <a:p>
            <a:r>
              <a:rPr lang="en-US" altLang="en-US" dirty="0"/>
              <a:t>Most medications are used relax the muscles that surround the air passages in the lungs</a:t>
            </a:r>
            <a:r>
              <a:rPr lang="en-US" altLang="en-US" dirty="0">
                <a:solidFill>
                  <a:srgbClr val="3366FF"/>
                </a:solidFill>
              </a:rPr>
              <a:t>.</a:t>
            </a:r>
            <a:r>
              <a:rPr lang="en-US" altLang="en-US" dirty="0"/>
              <a:t> </a:t>
            </a:r>
            <a:endParaRPr lang="en-US" altLang="en-US" dirty="0" smtClean="0"/>
          </a:p>
          <a:p>
            <a:r>
              <a:rPr lang="en-US" altLang="en-US" dirty="0">
                <a:solidFill>
                  <a:srgbClr val="FF0000"/>
                </a:solidFill>
              </a:rPr>
              <a:t>Albuterol, a beta-2 agonist, is the generic name </a:t>
            </a:r>
            <a:r>
              <a:rPr lang="en-US" altLang="en-US" dirty="0" smtClean="0">
                <a:solidFill>
                  <a:srgbClr val="FF0000"/>
                </a:solidFill>
              </a:rPr>
              <a:t>for</a:t>
            </a:r>
            <a:r>
              <a:rPr lang="en-US" altLang="en-US" dirty="0">
                <a:solidFill>
                  <a:srgbClr val="FF0000"/>
                </a:solidFill>
              </a:rPr>
              <a:t> Ventolin (Proventil). </a:t>
            </a:r>
            <a:endParaRPr lang="en-US" altLang="en-US" dirty="0">
              <a:solidFill>
                <a:srgbClr val="FF0000"/>
              </a:solidFill>
            </a:endParaRPr>
          </a:p>
          <a:p>
            <a:r>
              <a:rPr lang="en-US" altLang="en-US" dirty="0"/>
              <a:t>Common side effects of inhalers:</a:t>
            </a:r>
          </a:p>
          <a:p>
            <a:pPr lvl="1"/>
            <a:r>
              <a:rPr lang="en-US" altLang="en-US" dirty="0"/>
              <a:t>Increased pulse rate</a:t>
            </a:r>
          </a:p>
          <a:p>
            <a:pPr lvl="1"/>
            <a:r>
              <a:rPr lang="en-US" altLang="en-US" dirty="0"/>
              <a:t>Nervousness</a:t>
            </a:r>
          </a:p>
          <a:p>
            <a:pPr lvl="1"/>
            <a:r>
              <a:rPr lang="en-US" altLang="en-US" dirty="0"/>
              <a:t>Muscle tremors</a:t>
            </a:r>
          </a:p>
          <a:p>
            <a:endParaRPr lang="en-US" alt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(1 of 12)</a:t>
            </a:r>
          </a:p>
        </p:txBody>
      </p:sp>
      <p:sp>
        <p:nvSpPr>
          <p:cNvPr id="67587" name="Content Placeholder 2"/>
          <p:cNvSpPr>
            <a:spLocks noGrp="1"/>
          </p:cNvSpPr>
          <p:nvPr>
            <p:ph type="body" idx="1"/>
          </p:nvPr>
        </p:nvSpPr>
        <p:spPr/>
        <p:txBody>
          <a:bodyPr rIns="228600"/>
          <a:lstStyle/>
          <a:p>
            <a:pPr>
              <a:spcBef>
                <a:spcPct val="35000"/>
              </a:spcBef>
            </a:pPr>
            <a:r>
              <a:rPr lang="en-US" altLang="en-US"/>
              <a:t>Upper or lower airway infection</a:t>
            </a:r>
          </a:p>
          <a:p>
            <a:pPr lvl="1">
              <a:spcBef>
                <a:spcPct val="35000"/>
              </a:spcBef>
            </a:pPr>
            <a:r>
              <a:rPr lang="en-US" altLang="en-US"/>
              <a:t>Administer</a:t>
            </a:r>
            <a:r>
              <a:rPr lang="en-US" altLang="en-US" b="1"/>
              <a:t> </a:t>
            </a:r>
            <a:r>
              <a:rPr lang="en-US" altLang="en-US"/>
              <a:t>humidified oxygen (if available).</a:t>
            </a:r>
          </a:p>
          <a:p>
            <a:pPr lvl="1">
              <a:spcBef>
                <a:spcPct val="35000"/>
              </a:spcBef>
            </a:pPr>
            <a:r>
              <a:rPr lang="en-US" altLang="en-US"/>
              <a:t>Do not attempt to suction the airway or place an oropharyngeal airway. </a:t>
            </a:r>
          </a:p>
          <a:p>
            <a:pPr lvl="1">
              <a:spcBef>
                <a:spcPct val="35000"/>
              </a:spcBef>
            </a:pPr>
            <a:r>
              <a:rPr lang="en-US" altLang="en-US"/>
              <a:t>Position comfortably.</a:t>
            </a:r>
          </a:p>
          <a:p>
            <a:pPr lvl="1">
              <a:spcBef>
                <a:spcPct val="35000"/>
              </a:spcBef>
            </a:pPr>
            <a:r>
              <a:rPr lang="en-US" altLang="en-US"/>
              <a:t>Transport promptly.</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(2 of 12)</a:t>
            </a:r>
          </a:p>
        </p:txBody>
      </p:sp>
      <p:sp>
        <p:nvSpPr>
          <p:cNvPr id="68611" name="Content Placeholder 2"/>
          <p:cNvSpPr>
            <a:spLocks noGrp="1"/>
          </p:cNvSpPr>
          <p:nvPr>
            <p:ph type="body" idx="1"/>
          </p:nvPr>
        </p:nvSpPr>
        <p:spPr/>
        <p:txBody>
          <a:bodyPr rIns="228600"/>
          <a:lstStyle/>
          <a:p>
            <a:pPr>
              <a:spcBef>
                <a:spcPct val="35000"/>
              </a:spcBef>
            </a:pPr>
            <a:r>
              <a:rPr lang="en-US" altLang="en-US"/>
              <a:t>Acute pulmonary edema</a:t>
            </a:r>
          </a:p>
          <a:p>
            <a:pPr lvl="1">
              <a:spcBef>
                <a:spcPct val="35000"/>
              </a:spcBef>
            </a:pPr>
            <a:r>
              <a:rPr lang="en-US" altLang="en-US"/>
              <a:t>Provide 100% oxygen.</a:t>
            </a:r>
          </a:p>
          <a:p>
            <a:pPr lvl="1">
              <a:spcBef>
                <a:spcPct val="35000"/>
              </a:spcBef>
            </a:pPr>
            <a:r>
              <a:rPr lang="en-US" altLang="en-US"/>
              <a:t>Suction if necessary.</a:t>
            </a:r>
          </a:p>
          <a:p>
            <a:pPr lvl="1">
              <a:spcBef>
                <a:spcPct val="35000"/>
              </a:spcBef>
            </a:pPr>
            <a:r>
              <a:rPr lang="en-US" altLang="en-US"/>
              <a:t>Position comfortably. </a:t>
            </a:r>
          </a:p>
          <a:p>
            <a:pPr lvl="1">
              <a:spcBef>
                <a:spcPct val="35000"/>
              </a:spcBef>
            </a:pPr>
            <a:r>
              <a:rPr lang="en-US" altLang="en-US"/>
              <a:t>Provide CPAP if indicated and allowed by protocol. </a:t>
            </a:r>
          </a:p>
          <a:p>
            <a:pPr lvl="1">
              <a:spcBef>
                <a:spcPct val="35000"/>
              </a:spcBef>
            </a:pPr>
            <a:r>
              <a:rPr lang="en-US" altLang="en-US"/>
              <a:t>Transport promptly.</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(3 of 12)</a:t>
            </a:r>
          </a:p>
        </p:txBody>
      </p:sp>
      <p:sp>
        <p:nvSpPr>
          <p:cNvPr id="69635" name="Content Placeholder 2"/>
          <p:cNvSpPr>
            <a:spLocks noGrp="1"/>
          </p:cNvSpPr>
          <p:nvPr>
            <p:ph type="body" idx="1"/>
          </p:nvPr>
        </p:nvSpPr>
        <p:spPr/>
        <p:txBody>
          <a:bodyPr rIns="228600"/>
          <a:lstStyle/>
          <a:p>
            <a:pPr>
              <a:spcBef>
                <a:spcPct val="35000"/>
              </a:spcBef>
            </a:pPr>
            <a:r>
              <a:rPr lang="en-US" altLang="en-US"/>
              <a:t>Chronic obstructive pulmonary disease</a:t>
            </a:r>
          </a:p>
          <a:p>
            <a:pPr lvl="1">
              <a:spcBef>
                <a:spcPct val="35000"/>
              </a:spcBef>
            </a:pPr>
            <a:r>
              <a:rPr lang="en-US" altLang="en-US"/>
              <a:t>Assist with prescribed inhaler.</a:t>
            </a:r>
          </a:p>
          <a:p>
            <a:pPr lvl="2"/>
            <a:r>
              <a:rPr lang="en-US" altLang="en-US" sz="2400"/>
              <a:t>Watch for side effects from overuse.</a:t>
            </a:r>
          </a:p>
          <a:p>
            <a:pPr lvl="1">
              <a:spcBef>
                <a:spcPct val="35000"/>
              </a:spcBef>
            </a:pPr>
            <a:r>
              <a:rPr lang="en-US" altLang="en-US"/>
              <a:t>Position comfortably.</a:t>
            </a:r>
          </a:p>
          <a:p>
            <a:pPr lvl="1">
              <a:spcBef>
                <a:spcPct val="35000"/>
              </a:spcBef>
            </a:pPr>
            <a:r>
              <a:rPr lang="en-US" altLang="en-US"/>
              <a:t>Transport promptly.</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(4 of 12)</a:t>
            </a:r>
          </a:p>
        </p:txBody>
      </p:sp>
      <p:sp>
        <p:nvSpPr>
          <p:cNvPr id="70659" name="Content Placeholder 2"/>
          <p:cNvSpPr>
            <a:spLocks noGrp="1"/>
          </p:cNvSpPr>
          <p:nvPr>
            <p:ph type="body" idx="1"/>
          </p:nvPr>
        </p:nvSpPr>
        <p:spPr/>
        <p:txBody>
          <a:bodyPr rIns="228600"/>
          <a:lstStyle/>
          <a:p>
            <a:pPr>
              <a:spcBef>
                <a:spcPct val="35000"/>
              </a:spcBef>
            </a:pPr>
            <a:r>
              <a:rPr lang="en-US" altLang="en-US"/>
              <a:t>Asthma</a:t>
            </a:r>
          </a:p>
          <a:p>
            <a:pPr lvl="1">
              <a:spcBef>
                <a:spcPct val="35000"/>
              </a:spcBef>
            </a:pPr>
            <a:r>
              <a:rPr lang="en-US" altLang="en-US"/>
              <a:t>Be prepared to suction.</a:t>
            </a:r>
          </a:p>
          <a:p>
            <a:pPr lvl="1">
              <a:spcBef>
                <a:spcPct val="35000"/>
              </a:spcBef>
            </a:pPr>
            <a:r>
              <a:rPr lang="en-US" altLang="en-US"/>
              <a:t>Assist asthma patient with prescribed inhaler.</a:t>
            </a:r>
          </a:p>
          <a:p>
            <a:pPr lvl="1">
              <a:spcBef>
                <a:spcPct val="35000"/>
              </a:spcBef>
            </a:pPr>
            <a:r>
              <a:rPr lang="en-US" altLang="en-US"/>
              <a:t>Provide aggressive airway management, oxygen, and prompt transport.</a:t>
            </a:r>
          </a:p>
          <a:p>
            <a:pPr lvl="1">
              <a:spcBef>
                <a:spcPct val="35000"/>
              </a:spcBef>
            </a:pPr>
            <a:r>
              <a:rPr lang="en-US" altLang="en-US"/>
              <a:t>A prolonged asthma attack that is unrelieved may progress into an emergency known as status asthmaticus.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(5 of 12)</a:t>
            </a:r>
          </a:p>
        </p:txBody>
      </p:sp>
      <p:sp>
        <p:nvSpPr>
          <p:cNvPr id="71683" name="Content Placeholder 2"/>
          <p:cNvSpPr>
            <a:spLocks noGrp="1"/>
          </p:cNvSpPr>
          <p:nvPr>
            <p:ph type="body" idx="1"/>
          </p:nvPr>
        </p:nvSpPr>
        <p:spPr/>
        <p:txBody>
          <a:bodyPr rIns="228600"/>
          <a:lstStyle/>
          <a:p>
            <a:pPr>
              <a:spcBef>
                <a:spcPct val="35000"/>
              </a:spcBef>
            </a:pPr>
            <a:r>
              <a:rPr lang="en-US" altLang="en-US"/>
              <a:t>Hay fever</a:t>
            </a:r>
          </a:p>
          <a:p>
            <a:pPr lvl="1">
              <a:spcBef>
                <a:spcPct val="35000"/>
              </a:spcBef>
            </a:pPr>
            <a:r>
              <a:rPr lang="en-US" altLang="en-US"/>
              <a:t>Unlikely to need emergency treatment</a:t>
            </a:r>
          </a:p>
          <a:p>
            <a:pPr>
              <a:spcBef>
                <a:spcPct val="35000"/>
              </a:spcBef>
            </a:pPr>
            <a:r>
              <a:rPr lang="en-US" altLang="en-US"/>
              <a:t>Anaphylaxis </a:t>
            </a:r>
          </a:p>
          <a:p>
            <a:pPr lvl="1">
              <a:spcBef>
                <a:spcPct val="35000"/>
              </a:spcBef>
            </a:pPr>
            <a:r>
              <a:rPr lang="en-US" altLang="en-US"/>
              <a:t>Remove the offending agent</a:t>
            </a:r>
            <a:r>
              <a:rPr lang="en-US" altLang="en-US">
                <a:solidFill>
                  <a:srgbClr val="3366FF"/>
                </a:solidFill>
              </a:rPr>
              <a:t>.</a:t>
            </a:r>
            <a:endParaRPr lang="en-US" altLang="en-US"/>
          </a:p>
          <a:p>
            <a:pPr lvl="1">
              <a:spcBef>
                <a:spcPct val="35000"/>
              </a:spcBef>
            </a:pPr>
            <a:r>
              <a:rPr lang="en-US" altLang="en-US"/>
              <a:t>Maintain the airway.</a:t>
            </a:r>
          </a:p>
          <a:p>
            <a:pPr lvl="1">
              <a:spcBef>
                <a:spcPct val="35000"/>
              </a:spcBef>
            </a:pPr>
            <a:r>
              <a:rPr lang="en-US" altLang="en-US"/>
              <a:t>Transport rapidly.</a:t>
            </a:r>
          </a:p>
          <a:p>
            <a:pPr lvl="1">
              <a:spcBef>
                <a:spcPct val="35000"/>
              </a:spcBef>
            </a:pPr>
            <a:r>
              <a:rPr lang="en-US" altLang="en-US"/>
              <a:t>Administer epinephrine.</a:t>
            </a:r>
          </a:p>
          <a:p>
            <a:pPr lvl="1">
              <a:spcBef>
                <a:spcPct val="35000"/>
              </a:spcBef>
            </a:pPr>
            <a:endParaRPr lang="en-US" altLang="en-US"/>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(6 of 12)</a:t>
            </a:r>
          </a:p>
        </p:txBody>
      </p:sp>
      <p:sp>
        <p:nvSpPr>
          <p:cNvPr id="72707" name="Content Placeholder 2"/>
          <p:cNvSpPr>
            <a:spLocks noGrp="1"/>
          </p:cNvSpPr>
          <p:nvPr>
            <p:ph type="body" idx="1"/>
          </p:nvPr>
        </p:nvSpPr>
        <p:spPr/>
        <p:txBody>
          <a:bodyPr rIns="228600"/>
          <a:lstStyle/>
          <a:p>
            <a:pPr>
              <a:spcBef>
                <a:spcPct val="35000"/>
              </a:spcBef>
            </a:pPr>
            <a:r>
              <a:rPr lang="en-US" altLang="en-US"/>
              <a:t>Spontaneous pneumothorax</a:t>
            </a:r>
          </a:p>
          <a:p>
            <a:pPr lvl="1">
              <a:spcBef>
                <a:spcPct val="35000"/>
              </a:spcBef>
            </a:pPr>
            <a:r>
              <a:rPr lang="en-US" altLang="en-US"/>
              <a:t>Provide supplemental oxygen.</a:t>
            </a:r>
          </a:p>
          <a:p>
            <a:pPr lvl="1">
              <a:spcBef>
                <a:spcPct val="35000"/>
              </a:spcBef>
            </a:pPr>
            <a:r>
              <a:rPr lang="en-US" altLang="en-US"/>
              <a:t>Transport promptly.</a:t>
            </a:r>
          </a:p>
          <a:p>
            <a:pPr lvl="1">
              <a:spcBef>
                <a:spcPct val="35000"/>
              </a:spcBef>
            </a:pPr>
            <a:r>
              <a:rPr lang="en-US" altLang="en-US"/>
              <a:t>Monitor carefully.</a:t>
            </a:r>
          </a:p>
          <a:p>
            <a:pPr>
              <a:spcBef>
                <a:spcPct val="35000"/>
              </a:spcBef>
            </a:pPr>
            <a:r>
              <a:rPr lang="en-US" altLang="en-US"/>
              <a:t>Pleural effusion</a:t>
            </a:r>
          </a:p>
          <a:p>
            <a:pPr lvl="1">
              <a:spcBef>
                <a:spcPct val="35000"/>
              </a:spcBef>
            </a:pPr>
            <a:r>
              <a:rPr lang="en-US" altLang="en-US"/>
              <a:t>Fluid removal must be done in hospital.</a:t>
            </a:r>
          </a:p>
          <a:p>
            <a:pPr lvl="1">
              <a:spcBef>
                <a:spcPct val="35000"/>
              </a:spcBef>
            </a:pPr>
            <a:r>
              <a:rPr lang="en-US" altLang="en-US"/>
              <a:t>Provide oxygen.</a:t>
            </a:r>
          </a:p>
          <a:p>
            <a:pPr lvl="1">
              <a:spcBef>
                <a:spcPct val="35000"/>
              </a:spcBef>
            </a:pPr>
            <a:r>
              <a:rPr lang="en-US" altLang="en-US"/>
              <a:t>Transport promptly.</a:t>
            </a:r>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nSpc>
                <a:spcPct val="85000"/>
              </a:lnSpc>
              <a:defRPr/>
            </a:pPr>
            <a:r>
              <a:rPr lang="en-US" dirty="0" smtClean="0">
                <a:cs typeface="+mj-cs"/>
              </a:rPr>
              <a:t>Introduction</a:t>
            </a:r>
          </a:p>
        </p:txBody>
      </p:sp>
      <p:sp>
        <p:nvSpPr>
          <p:cNvPr id="9219" name="Content Placeholder 2"/>
          <p:cNvSpPr>
            <a:spLocks noGrp="1"/>
          </p:cNvSpPr>
          <p:nvPr>
            <p:ph type="body" idx="1"/>
          </p:nvPr>
        </p:nvSpPr>
        <p:spPr/>
        <p:txBody>
          <a:bodyPr rIns="228600"/>
          <a:lstStyle/>
          <a:p>
            <a:pPr>
              <a:spcBef>
                <a:spcPct val="35000"/>
              </a:spcBef>
              <a:defRPr/>
            </a:pPr>
            <a:r>
              <a:rPr lang="en-US" altLang="en-US" dirty="0" smtClean="0">
                <a:cs typeface="+mn-cs"/>
              </a:rPr>
              <a:t>Patients often complain of dyspnea.</a:t>
            </a:r>
          </a:p>
          <a:p>
            <a:pPr lvl="1">
              <a:spcBef>
                <a:spcPct val="35000"/>
              </a:spcBef>
              <a:defRPr/>
            </a:pPr>
            <a:r>
              <a:rPr lang="en-US" altLang="en-US" dirty="0" smtClean="0"/>
              <a:t>Shortness of breath or difficulty breathing</a:t>
            </a:r>
          </a:p>
          <a:p>
            <a:pPr>
              <a:spcBef>
                <a:spcPct val="35000"/>
              </a:spcBef>
              <a:defRPr/>
            </a:pPr>
            <a:r>
              <a:rPr lang="en-US" altLang="en-US" dirty="0" smtClean="0">
                <a:cs typeface="+mn-cs"/>
              </a:rPr>
              <a:t>Can be caused by many different conditions</a:t>
            </a:r>
          </a:p>
          <a:p>
            <a:pPr>
              <a:spcBef>
                <a:spcPct val="35000"/>
              </a:spcBef>
              <a:defRPr/>
            </a:pPr>
            <a:r>
              <a:rPr lang="en-US" altLang="en-US" dirty="0" smtClean="0">
                <a:cs typeface="+mn-cs"/>
              </a:rPr>
              <a:t>Cause can be difficult to determine.</a:t>
            </a:r>
          </a:p>
          <a:p>
            <a:pPr marL="457200" lvl="1" indent="0">
              <a:spcBef>
                <a:spcPct val="35000"/>
              </a:spcBef>
              <a:buFontTx/>
              <a:buNone/>
              <a:defRPr/>
            </a:pPr>
            <a:endParaRPr lang="en-US" alt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(8 of 12)</a:t>
            </a:r>
          </a:p>
        </p:txBody>
      </p:sp>
      <p:sp>
        <p:nvSpPr>
          <p:cNvPr id="74755" name="Content Placeholder 2"/>
          <p:cNvSpPr>
            <a:spLocks noGrp="1"/>
          </p:cNvSpPr>
          <p:nvPr>
            <p:ph type="body" idx="1"/>
          </p:nvPr>
        </p:nvSpPr>
        <p:spPr/>
        <p:txBody>
          <a:bodyPr rIns="228600"/>
          <a:lstStyle/>
          <a:p>
            <a:pPr>
              <a:spcBef>
                <a:spcPct val="35000"/>
              </a:spcBef>
            </a:pPr>
            <a:r>
              <a:rPr lang="en-US" altLang="en-US"/>
              <a:t>Pulmonary embolism</a:t>
            </a:r>
          </a:p>
          <a:p>
            <a:pPr lvl="1">
              <a:spcBef>
                <a:spcPct val="35000"/>
              </a:spcBef>
            </a:pPr>
            <a:r>
              <a:rPr lang="en-US" altLang="en-US"/>
              <a:t>Supplemental oxygen is mandatory.</a:t>
            </a:r>
          </a:p>
          <a:p>
            <a:pPr lvl="1">
              <a:spcBef>
                <a:spcPct val="35000"/>
              </a:spcBef>
            </a:pPr>
            <a:r>
              <a:rPr lang="en-US" altLang="en-US"/>
              <a:t>Position comfortably. </a:t>
            </a:r>
          </a:p>
          <a:p>
            <a:pPr lvl="1">
              <a:spcBef>
                <a:spcPct val="35000"/>
              </a:spcBef>
            </a:pPr>
            <a:r>
              <a:rPr lang="en-US" altLang="en-US"/>
              <a:t>If hemoptysis is present, clear airway immediately.</a:t>
            </a:r>
          </a:p>
          <a:p>
            <a:pPr lvl="1">
              <a:spcBef>
                <a:spcPct val="35000"/>
              </a:spcBef>
            </a:pPr>
            <a:r>
              <a:rPr lang="en-US" altLang="en-US"/>
              <a:t>Transport promptly.</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(7 of 12)</a:t>
            </a:r>
          </a:p>
        </p:txBody>
      </p:sp>
      <p:sp>
        <p:nvSpPr>
          <p:cNvPr id="73731" name="Content Placeholder 2"/>
          <p:cNvSpPr>
            <a:spLocks noGrp="1"/>
          </p:cNvSpPr>
          <p:nvPr>
            <p:ph type="body" idx="1"/>
          </p:nvPr>
        </p:nvSpPr>
        <p:spPr/>
        <p:txBody>
          <a:bodyPr rIns="228600"/>
          <a:lstStyle/>
          <a:p>
            <a:pPr>
              <a:spcBef>
                <a:spcPct val="35000"/>
              </a:spcBef>
            </a:pPr>
            <a:r>
              <a:rPr lang="en-US" altLang="en-US"/>
              <a:t>Obstruction of airway</a:t>
            </a:r>
          </a:p>
          <a:p>
            <a:pPr lvl="1">
              <a:spcBef>
                <a:spcPct val="35000"/>
              </a:spcBef>
            </a:pPr>
            <a:r>
              <a:rPr lang="en-US" altLang="en-US"/>
              <a:t>Partial obstruction</a:t>
            </a:r>
          </a:p>
          <a:p>
            <a:pPr lvl="2">
              <a:spcBef>
                <a:spcPct val="35000"/>
              </a:spcBef>
            </a:pPr>
            <a:r>
              <a:rPr lang="en-US" altLang="en-US" sz="2400"/>
              <a:t>Provide supplemental oxygen and transport.</a:t>
            </a:r>
          </a:p>
          <a:p>
            <a:pPr lvl="1">
              <a:spcBef>
                <a:spcPct val="35000"/>
              </a:spcBef>
            </a:pPr>
            <a:r>
              <a:rPr lang="en-US" altLang="en-US"/>
              <a:t>Complete obstruction</a:t>
            </a:r>
          </a:p>
          <a:p>
            <a:pPr lvl="2">
              <a:spcBef>
                <a:spcPct val="35000"/>
              </a:spcBef>
            </a:pPr>
            <a:r>
              <a:rPr lang="en-US" altLang="en-US" sz="2400"/>
              <a:t>Clear obstruction and administer oxygen.</a:t>
            </a:r>
          </a:p>
          <a:p>
            <a:pPr lvl="1">
              <a:spcBef>
                <a:spcPct val="35000"/>
              </a:spcBef>
            </a:pPr>
            <a:r>
              <a:rPr lang="en-US" altLang="en-US"/>
              <a:t>Transport rapidly to emergency department.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(9 of 12)</a:t>
            </a:r>
          </a:p>
        </p:txBody>
      </p:sp>
      <p:sp>
        <p:nvSpPr>
          <p:cNvPr id="75779" name="Content Placeholder 2"/>
          <p:cNvSpPr>
            <a:spLocks noGrp="1"/>
          </p:cNvSpPr>
          <p:nvPr>
            <p:ph type="body" idx="1"/>
          </p:nvPr>
        </p:nvSpPr>
        <p:spPr/>
        <p:txBody>
          <a:bodyPr rIns="228600"/>
          <a:lstStyle/>
          <a:p>
            <a:pPr>
              <a:spcBef>
                <a:spcPct val="35000"/>
              </a:spcBef>
            </a:pPr>
            <a:r>
              <a:rPr lang="en-US" altLang="en-US"/>
              <a:t>Hyperventilation</a:t>
            </a:r>
          </a:p>
          <a:p>
            <a:pPr lvl="1">
              <a:spcBef>
                <a:spcPct val="35000"/>
              </a:spcBef>
            </a:pPr>
            <a:r>
              <a:rPr lang="en-US" altLang="en-US"/>
              <a:t>Complete primary assessment and gather history.</a:t>
            </a:r>
          </a:p>
          <a:p>
            <a:pPr lvl="1">
              <a:spcBef>
                <a:spcPct val="35000"/>
              </a:spcBef>
            </a:pPr>
            <a:r>
              <a:rPr lang="en-US" altLang="en-US"/>
              <a:t>Do not have patient breathe into paper bag.</a:t>
            </a:r>
          </a:p>
          <a:p>
            <a:pPr lvl="1">
              <a:spcBef>
                <a:spcPct val="35000"/>
              </a:spcBef>
            </a:pPr>
            <a:r>
              <a:rPr lang="en-US" altLang="en-US"/>
              <a:t>Reassure the patient and provide supplemental oxygen.</a:t>
            </a:r>
          </a:p>
          <a:p>
            <a:pPr lvl="1">
              <a:spcBef>
                <a:spcPct val="35000"/>
              </a:spcBef>
            </a:pPr>
            <a:r>
              <a:rPr lang="en-US" altLang="en-US"/>
              <a:t>Transport promptly.</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a:lnSpc>
                <a:spcPct val="85000"/>
              </a:lnSpc>
              <a:defRPr/>
            </a:pPr>
            <a:r>
              <a:rPr lang="en-US" dirty="0" smtClean="0">
                <a:cs typeface="+mj-cs"/>
              </a:rPr>
              <a:t>Treatment of Specific Conditions </a:t>
            </a:r>
            <a:r>
              <a:rPr lang="en-US" sz="2800" b="0" dirty="0" smtClean="0">
                <a:cs typeface="+mj-cs"/>
              </a:rPr>
              <a:t>(10 of 12)</a:t>
            </a:r>
          </a:p>
        </p:txBody>
      </p:sp>
      <p:sp>
        <p:nvSpPr>
          <p:cNvPr id="76803" name="Content Placeholder 2"/>
          <p:cNvSpPr>
            <a:spLocks noGrp="1"/>
          </p:cNvSpPr>
          <p:nvPr>
            <p:ph type="body" idx="1"/>
          </p:nvPr>
        </p:nvSpPr>
        <p:spPr/>
        <p:txBody>
          <a:bodyPr rIns="228600"/>
          <a:lstStyle/>
          <a:p>
            <a:pPr>
              <a:spcBef>
                <a:spcPct val="35000"/>
              </a:spcBef>
            </a:pPr>
            <a:r>
              <a:rPr lang="en-US" altLang="en-US"/>
              <a:t>Environmental/industrial exposure</a:t>
            </a:r>
          </a:p>
          <a:p>
            <a:pPr lvl="1">
              <a:spcBef>
                <a:spcPct val="35000"/>
              </a:spcBef>
            </a:pPr>
            <a:r>
              <a:rPr lang="en-US" altLang="en-US"/>
              <a:t>Ensure patients are decontaminated.</a:t>
            </a:r>
          </a:p>
          <a:p>
            <a:pPr lvl="1">
              <a:spcBef>
                <a:spcPct val="35000"/>
              </a:spcBef>
            </a:pPr>
            <a:r>
              <a:rPr lang="en-US" altLang="en-US"/>
              <a:t>Treat with oxygen, adjuncts, and suction based on presentation.</a:t>
            </a:r>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Treatment of Specific Conditions </a:t>
            </a:r>
            <a:r>
              <a:rPr lang="en-US" sz="2800" b="0" dirty="0" smtClean="0">
                <a:cs typeface="+mj-cs"/>
              </a:rPr>
              <a:t>(11 of 12)</a:t>
            </a:r>
            <a:endParaRPr lang="en-US" dirty="0">
              <a:cs typeface="+mj-cs"/>
            </a:endParaRPr>
          </a:p>
        </p:txBody>
      </p:sp>
      <p:sp>
        <p:nvSpPr>
          <p:cNvPr id="77827" name="Content Placeholder 2"/>
          <p:cNvSpPr>
            <a:spLocks noGrp="1"/>
          </p:cNvSpPr>
          <p:nvPr>
            <p:ph idx="1"/>
          </p:nvPr>
        </p:nvSpPr>
        <p:spPr/>
        <p:txBody>
          <a:bodyPr/>
          <a:lstStyle/>
          <a:p>
            <a:r>
              <a:rPr lang="en-US" altLang="en-US"/>
              <a:t>Foreign body aspiration</a:t>
            </a:r>
          </a:p>
          <a:p>
            <a:pPr lvl="1"/>
            <a:r>
              <a:rPr lang="en-US" altLang="en-US"/>
              <a:t>Clear the airway.</a:t>
            </a:r>
          </a:p>
          <a:p>
            <a:pPr lvl="1"/>
            <a:r>
              <a:rPr lang="en-US" altLang="en-US"/>
              <a:t>Provide oxygen and transport.</a:t>
            </a:r>
          </a:p>
          <a:p>
            <a:r>
              <a:rPr lang="en-US" altLang="en-US"/>
              <a:t>Tracheostomy dysfunction</a:t>
            </a:r>
          </a:p>
          <a:p>
            <a:pPr lvl="1"/>
            <a:r>
              <a:rPr lang="en-US" altLang="en-US"/>
              <a:t>Position comfortably.</a:t>
            </a:r>
          </a:p>
          <a:p>
            <a:pPr lvl="1"/>
            <a:r>
              <a:rPr lang="en-US" altLang="en-US"/>
              <a:t>Suction to clear the obstruction.</a:t>
            </a:r>
          </a:p>
          <a:p>
            <a:pPr lvl="1"/>
            <a:r>
              <a:rPr lang="en-US" altLang="en-US"/>
              <a:t>Provide oxygen.</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Treatment of Specific Conditions </a:t>
            </a:r>
            <a:r>
              <a:rPr lang="en-US" sz="2800" b="0" dirty="0" smtClean="0">
                <a:cs typeface="+mj-cs"/>
              </a:rPr>
              <a:t>(12 of 12)</a:t>
            </a:r>
            <a:endParaRPr lang="en-US" dirty="0">
              <a:cs typeface="+mj-cs"/>
            </a:endParaRPr>
          </a:p>
        </p:txBody>
      </p:sp>
      <p:sp>
        <p:nvSpPr>
          <p:cNvPr id="78851" name="Content Placeholder 2"/>
          <p:cNvSpPr>
            <a:spLocks noGrp="1"/>
          </p:cNvSpPr>
          <p:nvPr>
            <p:ph idx="1"/>
          </p:nvPr>
        </p:nvSpPr>
        <p:spPr/>
        <p:txBody>
          <a:bodyPr/>
          <a:lstStyle/>
          <a:p>
            <a:r>
              <a:rPr lang="en-US" altLang="en-US"/>
              <a:t>Asthma</a:t>
            </a:r>
          </a:p>
          <a:p>
            <a:pPr lvl="1"/>
            <a:r>
              <a:rPr lang="en-US" altLang="en-US"/>
              <a:t>Provide blow-by oxygen.</a:t>
            </a:r>
          </a:p>
          <a:p>
            <a:pPr lvl="1"/>
            <a:r>
              <a:rPr lang="en-US" altLang="en-US"/>
              <a:t>Use MDIs.</a:t>
            </a:r>
          </a:p>
          <a:p>
            <a:r>
              <a:rPr lang="en-US" altLang="en-US"/>
              <a:t>Cystic fibrosis</a:t>
            </a:r>
          </a:p>
          <a:p>
            <a:pPr lvl="1"/>
            <a:r>
              <a:rPr lang="en-US" altLang="en-US"/>
              <a:t>Genetic disorder that affects the lungs and digestive system</a:t>
            </a:r>
          </a:p>
          <a:p>
            <a:pPr lvl="1"/>
            <a:r>
              <a:rPr lang="en-US" altLang="en-US"/>
              <a:t>Suction and oxygenate as needed.</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79876" name="Rectangle 3"/>
          <p:cNvSpPr>
            <a:spLocks noGrp="1" noChangeArrowheads="1"/>
          </p:cNvSpPr>
          <p:nvPr>
            <p:ph type="body" idx="1"/>
          </p:nvPr>
        </p:nvSpPr>
        <p:spPr/>
        <p:txBody>
          <a:bodyPr rIns="228600"/>
          <a:lstStyle/>
          <a:p>
            <a:pPr marL="457200" indent="-457200">
              <a:spcBef>
                <a:spcPct val="35000"/>
              </a:spcBef>
              <a:buFontTx/>
              <a:buAutoNum type="arabicPeriod"/>
            </a:pPr>
            <a:r>
              <a:rPr lang="en-US" altLang="en-US"/>
              <a:t>The process in which oxygen and carbon dioxide are exchanged in the lungs is called: </a:t>
            </a:r>
          </a:p>
          <a:p>
            <a:pPr marL="1016000" lvl="1" indent="-444500">
              <a:spcBef>
                <a:spcPct val="35000"/>
              </a:spcBef>
              <a:buFontTx/>
              <a:buAutoNum type="alphaUcPeriod"/>
            </a:pPr>
            <a:r>
              <a:rPr lang="en-US" altLang="en-US"/>
              <a:t>respiration.</a:t>
            </a:r>
          </a:p>
          <a:p>
            <a:pPr marL="1016000" lvl="1" indent="-444500">
              <a:spcBef>
                <a:spcPct val="35000"/>
              </a:spcBef>
              <a:buFontTx/>
              <a:buAutoNum type="alphaUcPeriod"/>
            </a:pPr>
            <a:r>
              <a:rPr lang="en-US" altLang="en-US"/>
              <a:t>ventilation.</a:t>
            </a:r>
          </a:p>
          <a:p>
            <a:pPr marL="1016000" lvl="1" indent="-444500">
              <a:spcBef>
                <a:spcPct val="35000"/>
              </a:spcBef>
              <a:buFontTx/>
              <a:buAutoNum type="alphaUcPeriod"/>
            </a:pPr>
            <a:r>
              <a:rPr lang="en-US" altLang="en-US"/>
              <a:t>metabolism.</a:t>
            </a:r>
          </a:p>
          <a:p>
            <a:pPr marL="1016000" lvl="1" indent="-444500">
              <a:spcBef>
                <a:spcPct val="35000"/>
              </a:spcBef>
              <a:buFontTx/>
              <a:buAutoNum type="alphaUcPeriod"/>
            </a:pPr>
            <a:r>
              <a:rPr lang="en-US" altLang="en-US"/>
              <a:t>inhalation.</a:t>
            </a:r>
          </a:p>
          <a:p>
            <a:pPr marL="457200" indent="-457200">
              <a:lnSpc>
                <a:spcPct val="90000"/>
              </a:lnSpc>
              <a:buFontTx/>
              <a:buAutoNum type="arabicPeriod"/>
            </a:pPr>
            <a:endParaRPr lang="en-US" altLang="en-US" sz="240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6"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80900"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A</a:t>
            </a:r>
          </a:p>
          <a:p>
            <a:pPr marL="0" indent="0">
              <a:spcBef>
                <a:spcPct val="35000"/>
              </a:spcBef>
              <a:buFontTx/>
              <a:buNone/>
            </a:pPr>
            <a:r>
              <a:rPr lang="en-US" altLang="en-US" b="1" dirty="0"/>
              <a:t>Rationale: </a:t>
            </a:r>
            <a:r>
              <a:rPr lang="en-US" altLang="en-US" dirty="0"/>
              <a:t>Respiration is defined as the exchange of gases between the body and its environment. The exchange of oxygen and carbon dioxide in the lungs is called pulmonary (external) respiration. The exchange of oxygen and carbon dioxide at the cellular level is called cellular (internal) respiration.</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81924" name="Rectangle 3"/>
          <p:cNvSpPr>
            <a:spLocks noGrp="1" noChangeArrowheads="1"/>
          </p:cNvSpPr>
          <p:nvPr>
            <p:ph type="body" idx="1"/>
          </p:nvPr>
        </p:nvSpPr>
        <p:spPr/>
        <p:txBody>
          <a:bodyPr rIns="228600"/>
          <a:lstStyle/>
          <a:p>
            <a:pPr marL="457200" indent="-457200">
              <a:spcBef>
                <a:spcPct val="35000"/>
              </a:spcBef>
              <a:buFontTx/>
              <a:buAutoNum type="arabicPeriod"/>
            </a:pPr>
            <a:r>
              <a:rPr lang="en-US" altLang="en-US"/>
              <a:t>The process in which oxygen and carbon dioxide are exchanged in the lungs is called: </a:t>
            </a:r>
          </a:p>
          <a:p>
            <a:pPr marL="1016000" lvl="1" indent="-444500">
              <a:spcBef>
                <a:spcPct val="35000"/>
              </a:spcBef>
              <a:buFontTx/>
              <a:buAutoNum type="alphaUcPeriod"/>
            </a:pPr>
            <a:r>
              <a:rPr lang="en-US" altLang="en-US"/>
              <a:t>respiration.</a:t>
            </a:r>
            <a:br>
              <a:rPr lang="en-US" altLang="en-US"/>
            </a:br>
            <a:r>
              <a:rPr lang="en-US" altLang="en-US" b="1"/>
              <a:t>Rationale: </a:t>
            </a:r>
            <a:r>
              <a:rPr lang="en-US" altLang="en-US">
                <a:solidFill>
                  <a:srgbClr val="F37021"/>
                </a:solidFill>
              </a:rPr>
              <a:t>Correct answer</a:t>
            </a:r>
          </a:p>
          <a:p>
            <a:pPr marL="1016000" lvl="1" indent="-444500">
              <a:spcBef>
                <a:spcPct val="35000"/>
              </a:spcBef>
              <a:buFontTx/>
              <a:buAutoNum type="alphaUcPeriod"/>
            </a:pPr>
            <a:r>
              <a:rPr lang="en-US" altLang="en-US"/>
              <a:t>ventilation.</a:t>
            </a:r>
            <a:br>
              <a:rPr lang="en-US" altLang="en-US"/>
            </a:br>
            <a:r>
              <a:rPr lang="en-US" altLang="en-US" b="1"/>
              <a:t>Rationale: </a:t>
            </a:r>
            <a:r>
              <a:rPr lang="en-US" altLang="en-US">
                <a:solidFill>
                  <a:srgbClr val="F37021"/>
                </a:solidFill>
              </a:rPr>
              <a:t>Ventilation is the exchange of air between the lungs and the environment.</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74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82948" name="Rectangle 3"/>
          <p:cNvSpPr>
            <a:spLocks noGrp="1" noChangeArrowheads="1"/>
          </p:cNvSpPr>
          <p:nvPr>
            <p:ph type="body" idx="1"/>
          </p:nvPr>
        </p:nvSpPr>
        <p:spPr/>
        <p:txBody>
          <a:bodyPr rIns="228600"/>
          <a:lstStyle/>
          <a:p>
            <a:pPr marL="457200" indent="-457200">
              <a:spcBef>
                <a:spcPct val="35000"/>
              </a:spcBef>
              <a:buFontTx/>
              <a:buAutoNum type="arabicPeriod"/>
            </a:pPr>
            <a:r>
              <a:rPr lang="en-US" altLang="en-US"/>
              <a:t>The process in which oxygen and carbon dioxide are exchanged in the lungs is called: </a:t>
            </a:r>
          </a:p>
          <a:p>
            <a:pPr marL="1016000" lvl="1" indent="-444500">
              <a:spcBef>
                <a:spcPct val="35000"/>
              </a:spcBef>
              <a:buFontTx/>
              <a:buAutoNum type="alphaUcPeriod" startAt="3"/>
            </a:pPr>
            <a:r>
              <a:rPr lang="en-US" altLang="en-US"/>
              <a:t>metabolism.</a:t>
            </a:r>
            <a:br>
              <a:rPr lang="en-US" altLang="en-US"/>
            </a:br>
            <a:r>
              <a:rPr lang="en-US" altLang="en-US" b="1"/>
              <a:t>Rationale: </a:t>
            </a:r>
            <a:r>
              <a:rPr lang="en-US" altLang="en-US">
                <a:solidFill>
                  <a:srgbClr val="F37021"/>
                </a:solidFill>
              </a:rPr>
              <a:t>Metabolism is the series of processes by which food is converted into the energy and products needed to sustain life.</a:t>
            </a:r>
          </a:p>
          <a:p>
            <a:pPr marL="1016000" lvl="1" indent="-444500">
              <a:spcBef>
                <a:spcPct val="35000"/>
              </a:spcBef>
              <a:buFontTx/>
              <a:buAutoNum type="alphaUcPeriod" startAt="3"/>
            </a:pPr>
            <a:r>
              <a:rPr lang="en-US" altLang="en-US"/>
              <a:t>inhalation.</a:t>
            </a:r>
            <a:br>
              <a:rPr lang="en-US" altLang="en-US"/>
            </a:br>
            <a:r>
              <a:rPr lang="en-US" altLang="en-US" b="1"/>
              <a:t>Rationale:</a:t>
            </a:r>
            <a:r>
              <a:rPr lang="en-US" altLang="en-US" b="1">
                <a:solidFill>
                  <a:srgbClr val="000000"/>
                </a:solidFill>
              </a:rPr>
              <a:t> </a:t>
            </a:r>
            <a:r>
              <a:rPr lang="en-US" altLang="en-US">
                <a:solidFill>
                  <a:srgbClr val="F37021"/>
                </a:solidFill>
              </a:rPr>
              <a:t>Inhalation is the active, muscular part of breathing.</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nSpc>
                <a:spcPct val="85000"/>
              </a:lnSpc>
              <a:defRPr/>
            </a:pPr>
            <a:r>
              <a:rPr lang="en-US" dirty="0" smtClean="0">
                <a:cs typeface="+mj-cs"/>
              </a:rPr>
              <a:t>Anatomy of the Respiratory System </a:t>
            </a:r>
            <a:r>
              <a:rPr lang="en-US" sz="2800" b="0" dirty="0" smtClean="0">
                <a:cs typeface="+mj-cs"/>
              </a:rPr>
              <a:t>(1 of 4)</a:t>
            </a:r>
          </a:p>
        </p:txBody>
      </p:sp>
      <p:sp>
        <p:nvSpPr>
          <p:cNvPr id="10243" name="Content Placeholder 2"/>
          <p:cNvSpPr>
            <a:spLocks noGrp="1"/>
          </p:cNvSpPr>
          <p:nvPr>
            <p:ph type="body" idx="1"/>
          </p:nvPr>
        </p:nvSpPr>
        <p:spPr/>
        <p:txBody>
          <a:bodyPr rIns="228600"/>
          <a:lstStyle/>
          <a:p>
            <a:pPr>
              <a:spcBef>
                <a:spcPct val="35000"/>
              </a:spcBef>
            </a:pPr>
            <a:r>
              <a:rPr lang="en-US" altLang="en-US"/>
              <a:t>Respiratory system includes all the structures that contribute to breathing</a:t>
            </a:r>
          </a:p>
          <a:p>
            <a:pPr lvl="1">
              <a:spcBef>
                <a:spcPct val="35000"/>
              </a:spcBef>
            </a:pPr>
            <a:r>
              <a:rPr lang="en-US" altLang="en-US"/>
              <a:t>Diaphragm</a:t>
            </a:r>
          </a:p>
          <a:p>
            <a:pPr lvl="1">
              <a:spcBef>
                <a:spcPct val="35000"/>
              </a:spcBef>
            </a:pPr>
            <a:r>
              <a:rPr lang="en-US" altLang="en-US"/>
              <a:t>Chest wall muscles</a:t>
            </a:r>
          </a:p>
          <a:p>
            <a:pPr lvl="1">
              <a:spcBef>
                <a:spcPct val="35000"/>
              </a:spcBef>
            </a:pPr>
            <a:r>
              <a:rPr lang="en-US" altLang="en-US"/>
              <a:t>Accessory muscles of breathing</a:t>
            </a:r>
          </a:p>
          <a:p>
            <a:pPr lvl="1">
              <a:spcBef>
                <a:spcPct val="35000"/>
              </a:spcBef>
            </a:pPr>
            <a:r>
              <a:rPr lang="en-US" altLang="en-US"/>
              <a:t>Nerves to the muscles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83972" name="Rectangle 3"/>
          <p:cNvSpPr>
            <a:spLocks noGrp="1" noChangeArrowheads="1"/>
          </p:cNvSpPr>
          <p:nvPr>
            <p:ph type="body" idx="1"/>
          </p:nvPr>
        </p:nvSpPr>
        <p:spPr/>
        <p:txBody>
          <a:bodyPr rIns="228600"/>
          <a:lstStyle/>
          <a:p>
            <a:pPr marL="457200" indent="-457200">
              <a:spcBef>
                <a:spcPct val="35000"/>
              </a:spcBef>
              <a:buFontTx/>
              <a:buAutoNum type="arabicPeriod" startAt="2"/>
            </a:pPr>
            <a:r>
              <a:rPr lang="en-US" altLang="en-US"/>
              <a:t>Which of the following respiratory diseases causes obstruction of the lower airway?</a:t>
            </a:r>
          </a:p>
          <a:p>
            <a:pPr marL="1016000" lvl="1" indent="-444500">
              <a:spcBef>
                <a:spcPct val="35000"/>
              </a:spcBef>
              <a:buFontTx/>
              <a:buAutoNum type="alphaUcPeriod"/>
            </a:pPr>
            <a:r>
              <a:rPr lang="en-US" altLang="en-US"/>
              <a:t>Croup</a:t>
            </a:r>
          </a:p>
          <a:p>
            <a:pPr marL="1016000" lvl="1" indent="-444500">
              <a:spcBef>
                <a:spcPct val="35000"/>
              </a:spcBef>
              <a:buFontTx/>
              <a:buAutoNum type="alphaUcPeriod"/>
            </a:pPr>
            <a:r>
              <a:rPr lang="en-US" altLang="en-US"/>
              <a:t>Asthma</a:t>
            </a:r>
          </a:p>
          <a:p>
            <a:pPr marL="1016000" lvl="1" indent="-444500">
              <a:spcBef>
                <a:spcPct val="35000"/>
              </a:spcBef>
              <a:buFontTx/>
              <a:buAutoNum type="alphaUcPeriod"/>
            </a:pPr>
            <a:r>
              <a:rPr lang="en-US" altLang="en-US"/>
              <a:t>Epiglottitis</a:t>
            </a:r>
          </a:p>
          <a:p>
            <a:pPr marL="1016000" lvl="1" indent="-444500">
              <a:spcBef>
                <a:spcPct val="35000"/>
              </a:spcBef>
              <a:buFontTx/>
              <a:buAutoNum type="alphaUcPeriod"/>
            </a:pPr>
            <a:r>
              <a:rPr lang="en-US" altLang="en-US"/>
              <a:t>Laryngitis</a:t>
            </a:r>
          </a:p>
          <a:p>
            <a:pPr marL="457200" indent="-457200">
              <a:lnSpc>
                <a:spcPct val="90000"/>
              </a:lnSpc>
              <a:buFontTx/>
              <a:buAutoNum type="arabicPeriod" startAt="2"/>
            </a:pPr>
            <a:endParaRPr lang="en-US" altLang="en-US" sz="240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7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84996" name="Rectangle 3"/>
          <p:cNvSpPr>
            <a:spLocks noGrp="1" noChangeArrowheads="1"/>
          </p:cNvSpPr>
          <p:nvPr>
            <p:ph type="body" idx="1"/>
          </p:nvPr>
        </p:nvSpPr>
        <p:spPr/>
        <p:txBody>
          <a:bodyPr rIns="228600"/>
          <a:lstStyle/>
          <a:p>
            <a:pPr marL="0" indent="0">
              <a:buFontTx/>
              <a:buNone/>
            </a:pPr>
            <a:r>
              <a:rPr lang="en-US" altLang="en-US" b="1" dirty="0"/>
              <a:t>Answer: </a:t>
            </a:r>
            <a:r>
              <a:rPr lang="en-US" altLang="en-US" b="1" dirty="0">
                <a:solidFill>
                  <a:srgbClr val="F37021"/>
                </a:solidFill>
              </a:rPr>
              <a:t>B</a:t>
            </a:r>
          </a:p>
          <a:p>
            <a:pPr marL="0" indent="0">
              <a:spcBef>
                <a:spcPct val="35000"/>
              </a:spcBef>
              <a:buFontTx/>
              <a:buNone/>
            </a:pPr>
            <a:r>
              <a:rPr lang="en-US" altLang="en-US" b="1" dirty="0"/>
              <a:t>Rationale: </a:t>
            </a:r>
            <a:r>
              <a:rPr lang="en-US" altLang="en-US" dirty="0"/>
              <a:t>Asthma is a lower airway disease that causes the bronchioles in the lungs to constrict (bronchospasm), resulting in various degrees of obstruction. Croup, epiglottitis, and laryngitis cause swelling, inflammation, and varying degrees of obstruction of the upper airway. </a:t>
            </a:r>
          </a:p>
          <a:p>
            <a:pPr marL="0" indent="0"/>
            <a:endParaRPr lang="en-US" alt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86020" name="Rectangle 3"/>
          <p:cNvSpPr>
            <a:spLocks noGrp="1" noChangeArrowheads="1"/>
          </p:cNvSpPr>
          <p:nvPr>
            <p:ph type="body" idx="1"/>
          </p:nvPr>
        </p:nvSpPr>
        <p:spPr/>
        <p:txBody>
          <a:bodyPr rIns="228600"/>
          <a:lstStyle/>
          <a:p>
            <a:pPr marL="457200" indent="-457200">
              <a:spcBef>
                <a:spcPct val="35000"/>
              </a:spcBef>
              <a:buFontTx/>
              <a:buAutoNum type="arabicPeriod" startAt="2"/>
            </a:pPr>
            <a:r>
              <a:rPr lang="en-US" altLang="en-US"/>
              <a:t>Which of the following respiratory diseases causes obstruction of the lower airway?</a:t>
            </a:r>
          </a:p>
          <a:p>
            <a:pPr marL="1016000" lvl="1" indent="-444500">
              <a:spcBef>
                <a:spcPct val="35000"/>
              </a:spcBef>
              <a:buFontTx/>
              <a:buAutoNum type="alphaUcPeriod"/>
            </a:pPr>
            <a:r>
              <a:rPr lang="en-US" altLang="en-US"/>
              <a:t>Croup</a:t>
            </a:r>
            <a:br>
              <a:rPr lang="en-US" altLang="en-US"/>
            </a:br>
            <a:r>
              <a:rPr lang="en-US" altLang="en-US" b="1"/>
              <a:t>Rationale:</a:t>
            </a:r>
            <a:r>
              <a:rPr lang="en-US" altLang="en-US" b="1">
                <a:solidFill>
                  <a:srgbClr val="000000"/>
                </a:solidFill>
              </a:rPr>
              <a:t> </a:t>
            </a:r>
            <a:r>
              <a:rPr lang="en-US" altLang="en-US">
                <a:solidFill>
                  <a:srgbClr val="F37021"/>
                </a:solidFill>
              </a:rPr>
              <a:t>This causes an upper airway obstruction.</a:t>
            </a:r>
          </a:p>
          <a:p>
            <a:pPr marL="1016000" lvl="1" indent="-444500">
              <a:spcBef>
                <a:spcPct val="35000"/>
              </a:spcBef>
              <a:buFontTx/>
              <a:buAutoNum type="alphaUcPeriod"/>
            </a:pPr>
            <a:r>
              <a:rPr lang="en-US" altLang="en-US"/>
              <a:t>Asthma</a:t>
            </a:r>
            <a:br>
              <a:rPr lang="en-US" altLang="en-US"/>
            </a:br>
            <a:r>
              <a:rPr lang="en-US" altLang="en-US" b="1"/>
              <a:t>Rationale:</a:t>
            </a:r>
            <a:r>
              <a:rPr lang="en-US" altLang="en-US" b="1">
                <a:solidFill>
                  <a:srgbClr val="000000"/>
                </a:solidFill>
              </a:rPr>
              <a:t>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87044" name="Rectangle 3"/>
          <p:cNvSpPr>
            <a:spLocks noGrp="1" noChangeArrowheads="1"/>
          </p:cNvSpPr>
          <p:nvPr>
            <p:ph type="body" idx="1"/>
          </p:nvPr>
        </p:nvSpPr>
        <p:spPr/>
        <p:txBody>
          <a:bodyPr rIns="228600"/>
          <a:lstStyle/>
          <a:p>
            <a:pPr marL="457200" indent="-457200">
              <a:spcBef>
                <a:spcPct val="35000"/>
              </a:spcBef>
              <a:buFontTx/>
              <a:buAutoNum type="arabicPeriod" startAt="2"/>
            </a:pPr>
            <a:r>
              <a:rPr lang="en-US" altLang="en-US"/>
              <a:t>Which of the following respiratory diseases causes obstruction of the lower airway?</a:t>
            </a:r>
          </a:p>
          <a:p>
            <a:pPr marL="1016000" lvl="1" indent="-444500">
              <a:spcBef>
                <a:spcPct val="35000"/>
              </a:spcBef>
              <a:buFontTx/>
              <a:buAutoNum type="alphaUcPeriod" startAt="3"/>
            </a:pPr>
            <a:r>
              <a:rPr lang="en-US" altLang="en-US"/>
              <a:t>Epiglottitis</a:t>
            </a:r>
            <a:br>
              <a:rPr lang="en-US" altLang="en-US"/>
            </a:br>
            <a:r>
              <a:rPr lang="en-US" altLang="en-US" b="1"/>
              <a:t>Rationale:</a:t>
            </a:r>
            <a:r>
              <a:rPr lang="en-US" altLang="en-US" b="1">
                <a:solidFill>
                  <a:srgbClr val="000000"/>
                </a:solidFill>
              </a:rPr>
              <a:t> </a:t>
            </a:r>
            <a:r>
              <a:rPr lang="en-US" altLang="en-US">
                <a:solidFill>
                  <a:srgbClr val="F37021"/>
                </a:solidFill>
              </a:rPr>
              <a:t>This causes an upper airway obstruction.</a:t>
            </a:r>
          </a:p>
          <a:p>
            <a:pPr marL="1016000" lvl="1" indent="-444500">
              <a:spcBef>
                <a:spcPct val="35000"/>
              </a:spcBef>
              <a:buFontTx/>
              <a:buAutoNum type="alphaUcPeriod" startAt="3"/>
            </a:pPr>
            <a:r>
              <a:rPr lang="en-US" altLang="en-US"/>
              <a:t>Laryngitis</a:t>
            </a:r>
            <a:br>
              <a:rPr lang="en-US" altLang="en-US"/>
            </a:br>
            <a:r>
              <a:rPr lang="en-US" altLang="en-US" b="1"/>
              <a:t>Rationale:</a:t>
            </a:r>
            <a:r>
              <a:rPr lang="en-US" altLang="en-US" b="1">
                <a:solidFill>
                  <a:srgbClr val="000000"/>
                </a:solidFill>
              </a:rPr>
              <a:t> </a:t>
            </a:r>
            <a:r>
              <a:rPr lang="en-US" altLang="en-US">
                <a:solidFill>
                  <a:srgbClr val="F37021"/>
                </a:solidFill>
              </a:rPr>
              <a:t>This causes an upper airway obstruction.</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0" name="Rectangle 2"/>
          <p:cNvSpPr>
            <a:spLocks noGrp="1" noChangeArrowheads="1"/>
          </p:cNvSpPr>
          <p:nvPr>
            <p:ph type="title"/>
          </p:nvPr>
        </p:nvSpPr>
        <p:spPr/>
        <p:txBody>
          <a:bodyPr/>
          <a:lstStyle/>
          <a:p>
            <a:pPr>
              <a:lnSpc>
                <a:spcPct val="85000"/>
              </a:lnSpc>
              <a:defRPr/>
            </a:pPr>
            <a:r>
              <a:rPr lang="en-US" dirty="0" smtClean="0">
                <a:cs typeface="+mj-cs"/>
              </a:rPr>
              <a:t>Review </a:t>
            </a:r>
            <a:endParaRPr lang="en-US" sz="2800" b="0" dirty="0" smtClean="0">
              <a:cs typeface="+mj-cs"/>
            </a:endParaRPr>
          </a:p>
        </p:txBody>
      </p:sp>
      <p:sp>
        <p:nvSpPr>
          <p:cNvPr id="88068" name="Rectangle 3"/>
          <p:cNvSpPr>
            <a:spLocks noGrp="1" noChangeArrowheads="1"/>
          </p:cNvSpPr>
          <p:nvPr>
            <p:ph type="body" idx="1"/>
          </p:nvPr>
        </p:nvSpPr>
        <p:spPr/>
        <p:txBody>
          <a:bodyPr rIns="228600"/>
          <a:lstStyle/>
          <a:p>
            <a:pPr marL="457200" indent="-457200">
              <a:spcBef>
                <a:spcPct val="35000"/>
              </a:spcBef>
              <a:buFontTx/>
              <a:buAutoNum type="arabicPeriod" startAt="3"/>
            </a:pPr>
            <a:r>
              <a:rPr lang="en-US" altLang="en-US"/>
              <a:t>Which of the following diseases is potentially drug resistant and is thought to be transmitted by coughing?</a:t>
            </a:r>
          </a:p>
          <a:p>
            <a:pPr marL="1016000" lvl="1" indent="-444500">
              <a:spcBef>
                <a:spcPct val="35000"/>
              </a:spcBef>
              <a:buFontTx/>
              <a:buAutoNum type="alphaUcPeriod"/>
            </a:pPr>
            <a:r>
              <a:rPr lang="en-US" altLang="en-US"/>
              <a:t>Tuberculosis</a:t>
            </a:r>
          </a:p>
          <a:p>
            <a:pPr marL="1016000" lvl="1" indent="-444500">
              <a:spcBef>
                <a:spcPct val="35000"/>
              </a:spcBef>
              <a:buFontTx/>
              <a:buAutoNum type="alphaUcPeriod"/>
            </a:pPr>
            <a:r>
              <a:rPr lang="en-US" altLang="en-US"/>
              <a:t>Croup</a:t>
            </a:r>
          </a:p>
          <a:p>
            <a:pPr marL="1016000" lvl="1" indent="-444500">
              <a:spcBef>
                <a:spcPct val="35000"/>
              </a:spcBef>
              <a:buFontTx/>
              <a:buAutoNum type="alphaUcPeriod"/>
            </a:pPr>
            <a:r>
              <a:rPr lang="en-US" altLang="en-US"/>
              <a:t>Diphtheria</a:t>
            </a:r>
          </a:p>
          <a:p>
            <a:pPr marL="1016000" lvl="1" indent="-444500">
              <a:spcBef>
                <a:spcPct val="35000"/>
              </a:spcBef>
              <a:buFontTx/>
              <a:buAutoNum type="alphaUcPeriod"/>
            </a:pPr>
            <a:r>
              <a:rPr lang="en-US" altLang="en-US"/>
              <a:t>Epiglottitis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0" name="Rectangle 2"/>
          <p:cNvSpPr>
            <a:spLocks noGrp="1" noChangeArrowheads="1"/>
          </p:cNvSpPr>
          <p:nvPr>
            <p:ph type="title"/>
          </p:nvPr>
        </p:nvSpPr>
        <p:spPr/>
        <p:txBody>
          <a:bodyPr/>
          <a:lstStyle/>
          <a:p>
            <a:pPr>
              <a:lnSpc>
                <a:spcPct val="85000"/>
              </a:lnSpc>
              <a:defRPr/>
            </a:pPr>
            <a:r>
              <a:rPr lang="en-US" dirty="0" smtClean="0">
                <a:cs typeface="+mj-cs"/>
              </a:rPr>
              <a:t>Review </a:t>
            </a:r>
            <a:endParaRPr lang="en-US" sz="2800" b="0" dirty="0" smtClean="0">
              <a:cs typeface="+mj-cs"/>
            </a:endParaRPr>
          </a:p>
        </p:txBody>
      </p:sp>
      <p:sp>
        <p:nvSpPr>
          <p:cNvPr id="89092" name="Rectangle 3"/>
          <p:cNvSpPr>
            <a:spLocks noGrp="1" noChangeArrowheads="1"/>
          </p:cNvSpPr>
          <p:nvPr>
            <p:ph type="body" idx="1"/>
          </p:nvPr>
        </p:nvSpPr>
        <p:spPr/>
        <p:txBody>
          <a:bodyPr rIns="228600"/>
          <a:lstStyle/>
          <a:p>
            <a:pPr marL="0" indent="0">
              <a:buFontTx/>
              <a:buNone/>
            </a:pPr>
            <a:r>
              <a:rPr lang="en-US" altLang="en-US" b="1" dirty="0"/>
              <a:t>Answer: </a:t>
            </a:r>
            <a:r>
              <a:rPr lang="en-US" altLang="en-US" b="1" dirty="0">
                <a:solidFill>
                  <a:srgbClr val="F37021"/>
                </a:solidFill>
              </a:rPr>
              <a:t>A</a:t>
            </a:r>
          </a:p>
          <a:p>
            <a:pPr marL="0" indent="0">
              <a:spcBef>
                <a:spcPct val="35000"/>
              </a:spcBef>
              <a:buFontTx/>
              <a:buNone/>
            </a:pPr>
            <a:r>
              <a:rPr lang="en-US" altLang="en-US" b="1" dirty="0"/>
              <a:t>Rationale: </a:t>
            </a:r>
            <a:r>
              <a:rPr lang="en-US" altLang="en-US" dirty="0"/>
              <a:t>Tuberculosis is a bacterial infection spread by cough. It is dangerous because many strains are resistant to antibiotics.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0" name="Rectangle 2"/>
          <p:cNvSpPr>
            <a:spLocks noGrp="1" noChangeArrowheads="1"/>
          </p:cNvSpPr>
          <p:nvPr>
            <p:ph type="title"/>
          </p:nvPr>
        </p:nvSpPr>
        <p:spPr/>
        <p:txBody>
          <a:bodyPr/>
          <a:lstStyle/>
          <a:p>
            <a:pPr>
              <a:lnSpc>
                <a:spcPct val="85000"/>
              </a:lnSpc>
              <a:defRPr/>
            </a:pPr>
            <a:r>
              <a:rPr lang="en-US" dirty="0" smtClean="0">
                <a:cs typeface="+mj-cs"/>
              </a:rPr>
              <a:t>Review </a:t>
            </a:r>
            <a:endParaRPr lang="en-US" sz="2800" b="0" dirty="0" smtClean="0">
              <a:cs typeface="+mj-cs"/>
            </a:endParaRPr>
          </a:p>
        </p:txBody>
      </p:sp>
      <p:sp>
        <p:nvSpPr>
          <p:cNvPr id="90116" name="Rectangle 3"/>
          <p:cNvSpPr>
            <a:spLocks noGrp="1" noChangeArrowheads="1"/>
          </p:cNvSpPr>
          <p:nvPr>
            <p:ph type="body" idx="1"/>
          </p:nvPr>
        </p:nvSpPr>
        <p:spPr/>
        <p:txBody>
          <a:bodyPr rIns="228600"/>
          <a:lstStyle/>
          <a:p>
            <a:pPr marL="457200" indent="-457200">
              <a:spcBef>
                <a:spcPct val="35000"/>
              </a:spcBef>
              <a:buFontTx/>
              <a:buAutoNum type="arabicPeriod" startAt="3"/>
            </a:pPr>
            <a:r>
              <a:rPr lang="en-US" altLang="en-US"/>
              <a:t>Which of the following diseases is potentially drug resistant and is thought to be transmitted by coughing?</a:t>
            </a:r>
          </a:p>
          <a:p>
            <a:pPr marL="1016000" lvl="1" indent="-444500">
              <a:spcBef>
                <a:spcPct val="35000"/>
              </a:spcBef>
              <a:buFontTx/>
              <a:buAutoNum type="alphaUcPeriod"/>
            </a:pPr>
            <a:r>
              <a:rPr lang="en-US" altLang="en-US"/>
              <a:t>Tuberculosis </a:t>
            </a:r>
            <a:br>
              <a:rPr lang="en-US" altLang="en-US"/>
            </a:br>
            <a:r>
              <a:rPr lang="en-US" altLang="en-US" b="1"/>
              <a:t>Rationale:</a:t>
            </a:r>
            <a:r>
              <a:rPr lang="en-US" altLang="en-US" b="1">
                <a:solidFill>
                  <a:srgbClr val="000000"/>
                </a:solidFill>
              </a:rPr>
              <a:t> </a:t>
            </a:r>
            <a:r>
              <a:rPr lang="en-US" altLang="en-US">
                <a:solidFill>
                  <a:srgbClr val="F37021"/>
                </a:solidFill>
              </a:rPr>
              <a:t>Correct answer</a:t>
            </a:r>
          </a:p>
          <a:p>
            <a:pPr marL="1016000" lvl="1" indent="-444500">
              <a:spcBef>
                <a:spcPct val="35000"/>
              </a:spcBef>
              <a:buFontTx/>
              <a:buAutoNum type="alphaUcPeriod"/>
            </a:pPr>
            <a:r>
              <a:rPr lang="en-US" altLang="en-US"/>
              <a:t>Croup</a:t>
            </a:r>
            <a:br>
              <a:rPr lang="en-US" altLang="en-US"/>
            </a:br>
            <a:r>
              <a:rPr lang="en-US" altLang="en-US" b="1"/>
              <a:t>Rationale:</a:t>
            </a:r>
            <a:r>
              <a:rPr lang="en-US" altLang="en-US" b="1">
                <a:solidFill>
                  <a:srgbClr val="000000"/>
                </a:solidFill>
              </a:rPr>
              <a:t> </a:t>
            </a:r>
            <a:r>
              <a:rPr lang="en-US" altLang="en-US">
                <a:solidFill>
                  <a:srgbClr val="F37021"/>
                </a:solidFill>
              </a:rPr>
              <a:t>Croup is an inflammatory condition of the larynx and trachea, marked by a cough, hoarseness, and difficulty in breathing.</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0" name="Rectangle 2"/>
          <p:cNvSpPr>
            <a:spLocks noGrp="1" noChangeArrowheads="1"/>
          </p:cNvSpPr>
          <p:nvPr>
            <p:ph type="title"/>
          </p:nvPr>
        </p:nvSpPr>
        <p:spPr/>
        <p:txBody>
          <a:bodyPr/>
          <a:lstStyle/>
          <a:p>
            <a:pPr>
              <a:lnSpc>
                <a:spcPct val="85000"/>
              </a:lnSpc>
              <a:defRPr/>
            </a:pPr>
            <a:r>
              <a:rPr lang="en-US" dirty="0" smtClean="0">
                <a:cs typeface="+mj-cs"/>
              </a:rPr>
              <a:t>Review </a:t>
            </a:r>
            <a:endParaRPr lang="en-US" sz="2800" b="0" dirty="0" smtClean="0">
              <a:cs typeface="+mj-cs"/>
            </a:endParaRPr>
          </a:p>
        </p:txBody>
      </p:sp>
      <p:sp>
        <p:nvSpPr>
          <p:cNvPr id="91140" name="Rectangle 3"/>
          <p:cNvSpPr>
            <a:spLocks noGrp="1" noChangeArrowheads="1"/>
          </p:cNvSpPr>
          <p:nvPr>
            <p:ph type="body" idx="1"/>
          </p:nvPr>
        </p:nvSpPr>
        <p:spPr/>
        <p:txBody>
          <a:bodyPr rIns="228600"/>
          <a:lstStyle/>
          <a:p>
            <a:pPr marL="457200" indent="-457200">
              <a:spcBef>
                <a:spcPct val="35000"/>
              </a:spcBef>
              <a:buFontTx/>
              <a:buAutoNum type="arabicPeriod" startAt="3"/>
            </a:pPr>
            <a:r>
              <a:rPr lang="en-US" altLang="en-US"/>
              <a:t>Which of the following diseases is potentially drug resistant and is thought to be transmitted by coughing?</a:t>
            </a:r>
          </a:p>
          <a:p>
            <a:pPr marL="1016000" lvl="1" indent="-444500">
              <a:spcBef>
                <a:spcPct val="35000"/>
              </a:spcBef>
              <a:buFontTx/>
              <a:buAutoNum type="alphaUcPeriod" startAt="3"/>
            </a:pPr>
            <a:r>
              <a:rPr lang="en-US" altLang="en-US"/>
              <a:t>Diphtheria</a:t>
            </a:r>
            <a:br>
              <a:rPr lang="en-US" altLang="en-US"/>
            </a:br>
            <a:r>
              <a:rPr lang="en-US" altLang="en-US" b="1"/>
              <a:t>Rationale:</a:t>
            </a:r>
            <a:r>
              <a:rPr lang="en-US" altLang="en-US" b="1">
                <a:solidFill>
                  <a:srgbClr val="000000"/>
                </a:solidFill>
              </a:rPr>
              <a:t> </a:t>
            </a:r>
            <a:r>
              <a:rPr lang="en-US" altLang="en-US">
                <a:solidFill>
                  <a:srgbClr val="F37021"/>
                </a:solidFill>
              </a:rPr>
              <a:t>Diphtheria is caused by a bacterium that attacks the membranes of the throat.</a:t>
            </a:r>
            <a:r>
              <a:rPr lang="en-US" altLang="en-US">
                <a:solidFill>
                  <a:srgbClr val="FF0000"/>
                </a:solidFill>
              </a:rPr>
              <a:t> </a:t>
            </a:r>
          </a:p>
          <a:p>
            <a:pPr marL="1016000" lvl="1" indent="-444500">
              <a:spcBef>
                <a:spcPct val="35000"/>
              </a:spcBef>
              <a:buFontTx/>
              <a:buAutoNum type="alphaUcPeriod" startAt="3"/>
            </a:pPr>
            <a:r>
              <a:rPr lang="en-US" altLang="en-US"/>
              <a:t>Epiglottitis</a:t>
            </a:r>
            <a:br>
              <a:rPr lang="en-US" altLang="en-US"/>
            </a:br>
            <a:r>
              <a:rPr lang="en-US" altLang="en-US" b="1"/>
              <a:t>Rationale:</a:t>
            </a:r>
            <a:r>
              <a:rPr lang="en-US" altLang="en-US" b="1">
                <a:solidFill>
                  <a:srgbClr val="000000"/>
                </a:solidFill>
              </a:rPr>
              <a:t> </a:t>
            </a:r>
            <a:r>
              <a:rPr lang="en-US" altLang="en-US">
                <a:solidFill>
                  <a:srgbClr val="F37021"/>
                </a:solidFill>
              </a:rPr>
              <a:t>Epiglottitis is an acute bacterial infection of the epiglottis.</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09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92164" name="Rectangle 3"/>
          <p:cNvSpPr>
            <a:spLocks noGrp="1" noChangeArrowheads="1"/>
          </p:cNvSpPr>
          <p:nvPr>
            <p:ph type="body" idx="1"/>
          </p:nvPr>
        </p:nvSpPr>
        <p:spPr/>
        <p:txBody>
          <a:bodyPr rIns="228600"/>
          <a:lstStyle/>
          <a:p>
            <a:pPr marL="457200" indent="-457200">
              <a:spcBef>
                <a:spcPct val="35000"/>
              </a:spcBef>
              <a:buFontTx/>
              <a:buAutoNum type="arabicPeriod" startAt="4"/>
            </a:pPr>
            <a:r>
              <a:rPr lang="en-US" altLang="en-US"/>
              <a:t>All of the following are causes of acute dyspnea, EXCEPT:</a:t>
            </a:r>
          </a:p>
          <a:p>
            <a:pPr marL="1016000" lvl="1" indent="-444500">
              <a:spcBef>
                <a:spcPct val="35000"/>
              </a:spcBef>
              <a:buFontTx/>
              <a:buAutoNum type="alphaUcPeriod"/>
            </a:pPr>
            <a:r>
              <a:rPr lang="en-US" altLang="en-US"/>
              <a:t>asthma.</a:t>
            </a:r>
          </a:p>
          <a:p>
            <a:pPr marL="1016000" lvl="1" indent="-444500">
              <a:spcBef>
                <a:spcPct val="35000"/>
              </a:spcBef>
              <a:buFontTx/>
              <a:buAutoNum type="alphaUcPeriod"/>
            </a:pPr>
            <a:r>
              <a:rPr lang="en-US" altLang="en-US"/>
              <a:t>emphysema. </a:t>
            </a:r>
          </a:p>
          <a:p>
            <a:pPr marL="1016000" lvl="1" indent="-444500">
              <a:spcBef>
                <a:spcPct val="35000"/>
              </a:spcBef>
              <a:buFontTx/>
              <a:buAutoNum type="alphaUcPeriod"/>
            </a:pPr>
            <a:r>
              <a:rPr lang="en-US" altLang="en-US"/>
              <a:t>pneumothorax.</a:t>
            </a:r>
          </a:p>
          <a:p>
            <a:pPr marL="1016000" lvl="1" indent="-444500">
              <a:spcBef>
                <a:spcPct val="35000"/>
              </a:spcBef>
              <a:buFontTx/>
              <a:buAutoNum type="alphaUcPeriod"/>
            </a:pPr>
            <a:r>
              <a:rPr lang="en-US" altLang="en-US"/>
              <a:t>pulmonary embolism.</a:t>
            </a:r>
          </a:p>
          <a:p>
            <a:pPr marL="457200" indent="-457200">
              <a:buFontTx/>
              <a:buAutoNum type="arabicPeriod" startAt="4"/>
            </a:pPr>
            <a:endParaRPr lang="en-US" altLang="en-US" sz="240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93188"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B</a:t>
            </a:r>
          </a:p>
          <a:p>
            <a:pPr marL="0" indent="0">
              <a:spcBef>
                <a:spcPct val="35000"/>
              </a:spcBef>
              <a:buFontTx/>
              <a:buNone/>
            </a:pPr>
            <a:r>
              <a:rPr lang="en-US" altLang="en-US" b="1" dirty="0"/>
              <a:t>Rationale: </a:t>
            </a:r>
            <a:r>
              <a:rPr lang="en-US" altLang="en-US" dirty="0"/>
              <a:t>Emphysema—a form of COPD—is a chronic respiratory disease; therefore, it presents with progressively worsening dyspnea. Asthma, pulmonary embolism, and pneumothorax are all acute conditions; therefore, they typically present with an acute onset of dyspnea. </a:t>
            </a:r>
          </a:p>
          <a:p>
            <a:pPr marL="0" indent="0">
              <a:lnSpc>
                <a:spcPct val="90000"/>
              </a:lnSpc>
            </a:pP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nSpc>
                <a:spcPct val="85000"/>
              </a:lnSpc>
              <a:defRPr/>
            </a:pPr>
            <a:r>
              <a:rPr lang="en-US" dirty="0" smtClean="0">
                <a:cs typeface="+mj-cs"/>
              </a:rPr>
              <a:t>Anatomy of the Respiratory System </a:t>
            </a:r>
            <a:r>
              <a:rPr lang="en-US" sz="2800" b="0" dirty="0" smtClean="0">
                <a:cs typeface="+mj-cs"/>
              </a:rPr>
              <a:t>(2 of 4)</a:t>
            </a:r>
          </a:p>
        </p:txBody>
      </p:sp>
      <p:sp>
        <p:nvSpPr>
          <p:cNvPr id="11267" name="Content Placeholder 2"/>
          <p:cNvSpPr>
            <a:spLocks noGrp="1"/>
          </p:cNvSpPr>
          <p:nvPr>
            <p:ph type="body" idx="1"/>
          </p:nvPr>
        </p:nvSpPr>
        <p:spPr/>
        <p:txBody>
          <a:bodyPr rIns="228600"/>
          <a:lstStyle/>
          <a:p>
            <a:pPr>
              <a:spcBef>
                <a:spcPct val="35000"/>
              </a:spcBef>
            </a:pPr>
            <a:r>
              <a:rPr lang="en-US" altLang="en-US"/>
              <a:t>Upper airway consists of structures above the vocal cords.</a:t>
            </a:r>
          </a:p>
          <a:p>
            <a:pPr lvl="1">
              <a:spcBef>
                <a:spcPct val="35000"/>
              </a:spcBef>
            </a:pPr>
            <a:r>
              <a:rPr lang="en-US" altLang="en-US"/>
              <a:t>Nose and mouth</a:t>
            </a:r>
          </a:p>
          <a:p>
            <a:pPr lvl="1">
              <a:spcBef>
                <a:spcPct val="35000"/>
              </a:spcBef>
            </a:pPr>
            <a:r>
              <a:rPr lang="en-US" altLang="en-US"/>
              <a:t>Jaw</a:t>
            </a:r>
          </a:p>
          <a:p>
            <a:pPr lvl="1">
              <a:spcBef>
                <a:spcPct val="35000"/>
              </a:spcBef>
            </a:pPr>
            <a:r>
              <a:rPr lang="en-US" altLang="en-US"/>
              <a:t>Oral cavity</a:t>
            </a:r>
          </a:p>
          <a:p>
            <a:pPr lvl="1">
              <a:spcBef>
                <a:spcPct val="35000"/>
              </a:spcBef>
            </a:pPr>
            <a:r>
              <a:rPr lang="en-US" altLang="en-US"/>
              <a:t>Pharynx</a:t>
            </a:r>
          </a:p>
          <a:p>
            <a:pPr lvl="1">
              <a:spcBef>
                <a:spcPct val="35000"/>
              </a:spcBef>
            </a:pPr>
            <a:r>
              <a:rPr lang="en-US" altLang="en-US"/>
              <a:t>Larynx</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4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94212" name="Rectangle 3"/>
          <p:cNvSpPr>
            <a:spLocks noGrp="1" noChangeArrowheads="1"/>
          </p:cNvSpPr>
          <p:nvPr>
            <p:ph type="body" idx="1"/>
          </p:nvPr>
        </p:nvSpPr>
        <p:spPr/>
        <p:txBody>
          <a:bodyPr rIns="228600"/>
          <a:lstStyle/>
          <a:p>
            <a:pPr marL="457200" indent="-457200">
              <a:spcBef>
                <a:spcPct val="35000"/>
              </a:spcBef>
              <a:buFontTx/>
              <a:buAutoNum type="arabicPeriod" startAt="4"/>
            </a:pPr>
            <a:r>
              <a:rPr lang="en-US" altLang="en-US"/>
              <a:t>All of the following are causes of acute dyspnea, EXCEPT:</a:t>
            </a:r>
          </a:p>
          <a:p>
            <a:pPr marL="1016000" lvl="1" indent="-444500">
              <a:spcBef>
                <a:spcPct val="35000"/>
              </a:spcBef>
              <a:buFontTx/>
              <a:buAutoNum type="alphaUcPeriod"/>
            </a:pPr>
            <a:r>
              <a:rPr lang="en-US" altLang="en-US"/>
              <a:t>asthma.</a:t>
            </a:r>
            <a:br>
              <a:rPr lang="en-US" altLang="en-US"/>
            </a:br>
            <a:r>
              <a:rPr lang="en-US" altLang="en-US" b="1"/>
              <a:t>Rationale:</a:t>
            </a:r>
            <a:r>
              <a:rPr lang="en-US" altLang="en-US" b="1">
                <a:solidFill>
                  <a:srgbClr val="000000"/>
                </a:solidFill>
              </a:rPr>
              <a:t> </a:t>
            </a:r>
            <a:r>
              <a:rPr lang="en-US" altLang="en-US">
                <a:solidFill>
                  <a:srgbClr val="F37021"/>
                </a:solidFill>
              </a:rPr>
              <a:t>Asthma is an acute condition with a sudden onset of dyspnea.</a:t>
            </a:r>
          </a:p>
          <a:p>
            <a:pPr marL="1016000" lvl="1" indent="-444500">
              <a:spcBef>
                <a:spcPct val="35000"/>
              </a:spcBef>
              <a:buFontTx/>
              <a:buAutoNum type="alphaUcPeriod"/>
            </a:pPr>
            <a:r>
              <a:rPr lang="en-US" altLang="en-US"/>
              <a:t>emphysema. </a:t>
            </a:r>
            <a:br>
              <a:rPr lang="en-US" altLang="en-US"/>
            </a:br>
            <a:r>
              <a:rPr lang="en-US" altLang="en-US" b="1"/>
              <a:t>Rationale:</a:t>
            </a:r>
            <a:r>
              <a:rPr lang="en-US" altLang="en-US" b="1">
                <a:solidFill>
                  <a:srgbClr val="000000"/>
                </a:solidFill>
              </a:rPr>
              <a:t>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0818"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95236" name="Rectangle 3"/>
          <p:cNvSpPr>
            <a:spLocks noGrp="1" noChangeArrowheads="1"/>
          </p:cNvSpPr>
          <p:nvPr>
            <p:ph type="body" idx="1"/>
          </p:nvPr>
        </p:nvSpPr>
        <p:spPr/>
        <p:txBody>
          <a:bodyPr rIns="228600"/>
          <a:lstStyle/>
          <a:p>
            <a:pPr marL="457200" indent="-457200">
              <a:spcBef>
                <a:spcPct val="35000"/>
              </a:spcBef>
              <a:buFontTx/>
              <a:buAutoNum type="arabicPeriod" startAt="4"/>
            </a:pPr>
            <a:r>
              <a:rPr lang="en-US" altLang="en-US"/>
              <a:t>All of the following are causes of acute dyspnea, EXCEPT:</a:t>
            </a:r>
          </a:p>
          <a:p>
            <a:pPr marL="1016000" lvl="1" indent="-444500">
              <a:spcBef>
                <a:spcPct val="35000"/>
              </a:spcBef>
              <a:buFontTx/>
              <a:buAutoNum type="alphaUcPeriod" startAt="3"/>
            </a:pPr>
            <a:r>
              <a:rPr lang="en-US" altLang="en-US"/>
              <a:t>pneumothorax.</a:t>
            </a:r>
            <a:br>
              <a:rPr lang="en-US" altLang="en-US"/>
            </a:br>
            <a:r>
              <a:rPr lang="en-US" altLang="en-US" b="1"/>
              <a:t>Rationale:</a:t>
            </a:r>
            <a:r>
              <a:rPr lang="en-US" altLang="en-US" b="1">
                <a:solidFill>
                  <a:srgbClr val="000000"/>
                </a:solidFill>
              </a:rPr>
              <a:t> </a:t>
            </a:r>
            <a:r>
              <a:rPr lang="en-US" altLang="en-US">
                <a:solidFill>
                  <a:srgbClr val="F37021"/>
                </a:solidFill>
              </a:rPr>
              <a:t>Pneumothorax is an acute condition with a sudden onset of dyspnea.</a:t>
            </a:r>
          </a:p>
          <a:p>
            <a:pPr marL="1016000" lvl="1" indent="-444500">
              <a:spcBef>
                <a:spcPct val="35000"/>
              </a:spcBef>
              <a:buFontTx/>
              <a:buAutoNum type="alphaUcPeriod" startAt="3"/>
            </a:pPr>
            <a:r>
              <a:rPr lang="en-US" altLang="en-US"/>
              <a:t>pulmonary embolism.</a:t>
            </a:r>
            <a:br>
              <a:rPr lang="en-US" altLang="en-US"/>
            </a:br>
            <a:r>
              <a:rPr lang="en-US" altLang="en-US" b="1"/>
              <a:t>Rationale:</a:t>
            </a:r>
            <a:r>
              <a:rPr lang="en-US" altLang="en-US" b="1">
                <a:solidFill>
                  <a:srgbClr val="000000"/>
                </a:solidFill>
              </a:rPr>
              <a:t> </a:t>
            </a:r>
            <a:r>
              <a:rPr lang="en-US" altLang="en-US">
                <a:solidFill>
                  <a:srgbClr val="F37021"/>
                </a:solidFill>
              </a:rPr>
              <a:t>Pulmonary embolism is an acute condition with a sudden onset of dyspnea.</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96260" name="Rectangle 3"/>
          <p:cNvSpPr>
            <a:spLocks noGrp="1" noChangeArrowheads="1"/>
          </p:cNvSpPr>
          <p:nvPr>
            <p:ph type="body" idx="1"/>
          </p:nvPr>
        </p:nvSpPr>
        <p:spPr/>
        <p:txBody>
          <a:bodyPr rIns="228600"/>
          <a:lstStyle/>
          <a:p>
            <a:pPr marL="457200" indent="-457200">
              <a:spcBef>
                <a:spcPct val="35000"/>
              </a:spcBef>
              <a:buFontTx/>
              <a:buAutoNum type="arabicPeriod" startAt="5"/>
            </a:pPr>
            <a:r>
              <a:rPr lang="en-US" altLang="en-US" dirty="0"/>
              <a:t>Bronchospasm is MOST often associated with:</a:t>
            </a:r>
          </a:p>
          <a:p>
            <a:pPr marL="571500" lvl="1" indent="0">
              <a:spcBef>
                <a:spcPct val="35000"/>
              </a:spcBef>
              <a:buNone/>
            </a:pPr>
            <a:r>
              <a:rPr lang="en-US" altLang="en-US" dirty="0" smtClean="0"/>
              <a:t>A. asthma</a:t>
            </a:r>
            <a:r>
              <a:rPr lang="en-US" altLang="en-US" dirty="0"/>
              <a:t>.</a:t>
            </a:r>
          </a:p>
          <a:p>
            <a:pPr marL="571500" lvl="1" indent="0">
              <a:spcBef>
                <a:spcPct val="35000"/>
              </a:spcBef>
              <a:buNone/>
            </a:pPr>
            <a:r>
              <a:rPr lang="en-US" altLang="en-US" dirty="0" smtClean="0"/>
              <a:t>B. bronchitis</a:t>
            </a:r>
            <a:r>
              <a:rPr lang="en-US" altLang="en-US" dirty="0"/>
              <a:t>. </a:t>
            </a:r>
          </a:p>
          <a:p>
            <a:pPr marL="571500" lvl="1" indent="0">
              <a:spcBef>
                <a:spcPct val="35000"/>
              </a:spcBef>
              <a:buNone/>
            </a:pPr>
            <a:r>
              <a:rPr lang="en-US" altLang="en-US" dirty="0" smtClean="0"/>
              <a:t>C. pneumonia</a:t>
            </a:r>
            <a:r>
              <a:rPr lang="en-US" altLang="en-US" dirty="0"/>
              <a:t>. </a:t>
            </a:r>
          </a:p>
          <a:p>
            <a:pPr marL="571500" lvl="1" indent="0">
              <a:spcBef>
                <a:spcPct val="35000"/>
              </a:spcBef>
              <a:buNone/>
            </a:pPr>
            <a:r>
              <a:rPr lang="en-US" altLang="en-US" dirty="0" smtClean="0"/>
              <a:t>D. pneumothorax</a:t>
            </a:r>
            <a:r>
              <a:rPr lang="en-US" altLang="en-US" dirty="0"/>
              <a:t>. </a:t>
            </a:r>
          </a:p>
          <a:p>
            <a:pPr marL="457200" indent="-457200">
              <a:buFontTx/>
              <a:buAutoNum type="arabicPeriod" startAt="5"/>
            </a:pPr>
            <a:endParaRPr lang="en-US" altLang="en-US" sz="24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97284" name="Rectangle 3"/>
          <p:cNvSpPr>
            <a:spLocks noGrp="1" noChangeArrowheads="1"/>
          </p:cNvSpPr>
          <p:nvPr>
            <p:ph type="body" idx="1"/>
          </p:nvPr>
        </p:nvSpPr>
        <p:spPr/>
        <p:txBody>
          <a:bodyPr rIns="228600"/>
          <a:lstStyle/>
          <a:p>
            <a:pPr marL="0" indent="0">
              <a:buFontTx/>
              <a:buNone/>
            </a:pPr>
            <a:r>
              <a:rPr lang="en-US" altLang="en-US" b="1" dirty="0"/>
              <a:t>Answer: </a:t>
            </a:r>
            <a:r>
              <a:rPr lang="en-US" altLang="en-US" b="1" dirty="0">
                <a:solidFill>
                  <a:srgbClr val="F37021"/>
                </a:solidFill>
              </a:rPr>
              <a:t>A</a:t>
            </a:r>
          </a:p>
          <a:p>
            <a:pPr marL="0" indent="0">
              <a:spcBef>
                <a:spcPct val="35000"/>
              </a:spcBef>
              <a:buFontTx/>
              <a:buNone/>
            </a:pPr>
            <a:r>
              <a:rPr lang="en-US" altLang="en-US" b="1" dirty="0"/>
              <a:t>Rationale: </a:t>
            </a:r>
            <a:r>
              <a:rPr lang="en-US" altLang="en-US" dirty="0"/>
              <a:t>Asthma—a reactive airway disease—is caused by bronchospasm (sustained constriction of the bronchioles). Common triggers to an acute asthma attack include environmental allergens, stress, and temperature changes.</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8"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98308" name="Rectangle 3"/>
          <p:cNvSpPr>
            <a:spLocks noGrp="1" noChangeArrowheads="1"/>
          </p:cNvSpPr>
          <p:nvPr>
            <p:ph type="body" idx="1"/>
          </p:nvPr>
        </p:nvSpPr>
        <p:spPr/>
        <p:txBody>
          <a:bodyPr rIns="228600"/>
          <a:lstStyle/>
          <a:p>
            <a:pPr marL="457200" indent="-457200">
              <a:spcBef>
                <a:spcPct val="35000"/>
              </a:spcBef>
              <a:buFontTx/>
              <a:buAutoNum type="arabicPeriod" startAt="5"/>
            </a:pPr>
            <a:r>
              <a:rPr lang="en-US" altLang="en-US"/>
              <a:t>Bronchospasm is MOST often associated with:</a:t>
            </a:r>
          </a:p>
          <a:p>
            <a:pPr marL="1016000" lvl="1" indent="-444500">
              <a:spcBef>
                <a:spcPct val="35000"/>
              </a:spcBef>
              <a:buFontTx/>
              <a:buAutoNum type="alphaUcPeriod"/>
            </a:pPr>
            <a:r>
              <a:rPr lang="en-US" altLang="en-US"/>
              <a:t>asthma.</a:t>
            </a:r>
            <a:br>
              <a:rPr lang="en-US" altLang="en-US"/>
            </a:br>
            <a:r>
              <a:rPr lang="en-US" altLang="en-US" b="1"/>
              <a:t>Rationale: </a:t>
            </a:r>
            <a:r>
              <a:rPr lang="en-US" altLang="en-US">
                <a:solidFill>
                  <a:srgbClr val="F37021"/>
                </a:solidFill>
              </a:rPr>
              <a:t>Correct answer</a:t>
            </a:r>
          </a:p>
          <a:p>
            <a:pPr marL="1016000" lvl="1" indent="-444500">
              <a:spcBef>
                <a:spcPct val="35000"/>
              </a:spcBef>
              <a:buFontTx/>
              <a:buAutoNum type="alphaUcPeriod"/>
            </a:pPr>
            <a:r>
              <a:rPr lang="en-US" altLang="en-US"/>
              <a:t>bronchitis. </a:t>
            </a:r>
            <a:br>
              <a:rPr lang="en-US" altLang="en-US"/>
            </a:br>
            <a:r>
              <a:rPr lang="en-US" altLang="en-US" b="1"/>
              <a:t>Rationale:</a:t>
            </a:r>
            <a:r>
              <a:rPr lang="en-US" altLang="en-US" b="1">
                <a:solidFill>
                  <a:srgbClr val="000000"/>
                </a:solidFill>
              </a:rPr>
              <a:t> </a:t>
            </a:r>
            <a:r>
              <a:rPr lang="en-US" altLang="en-US">
                <a:solidFill>
                  <a:srgbClr val="F37021"/>
                </a:solidFill>
              </a:rPr>
              <a:t>Bronchitis is the inflammation of the mucous membrane in the bronchial tubes of the lungs.</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184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99332" name="Rectangle 3"/>
          <p:cNvSpPr>
            <a:spLocks noGrp="1" noChangeArrowheads="1"/>
          </p:cNvSpPr>
          <p:nvPr>
            <p:ph type="body" idx="1"/>
          </p:nvPr>
        </p:nvSpPr>
        <p:spPr/>
        <p:txBody>
          <a:bodyPr rIns="228600"/>
          <a:lstStyle/>
          <a:p>
            <a:pPr marL="457200" indent="-457200">
              <a:spcBef>
                <a:spcPct val="35000"/>
              </a:spcBef>
              <a:buFontTx/>
              <a:buAutoNum type="arabicPeriod" startAt="5"/>
            </a:pPr>
            <a:r>
              <a:rPr lang="en-US" altLang="en-US"/>
              <a:t>Bronchospasm is MOST often associated with:</a:t>
            </a:r>
          </a:p>
          <a:p>
            <a:pPr marL="1016000" lvl="1" indent="-444500">
              <a:spcBef>
                <a:spcPct val="35000"/>
              </a:spcBef>
              <a:buFontTx/>
              <a:buAutoNum type="alphaUcPeriod" startAt="3"/>
            </a:pPr>
            <a:r>
              <a:rPr lang="en-US" altLang="en-US"/>
              <a:t>pneumonia. </a:t>
            </a:r>
            <a:br>
              <a:rPr lang="en-US" altLang="en-US"/>
            </a:br>
            <a:r>
              <a:rPr lang="en-US" altLang="en-US" b="1"/>
              <a:t>Rationale:</a:t>
            </a:r>
            <a:r>
              <a:rPr lang="en-US" altLang="en-US" b="1">
                <a:solidFill>
                  <a:srgbClr val="000000"/>
                </a:solidFill>
              </a:rPr>
              <a:t> </a:t>
            </a:r>
            <a:r>
              <a:rPr lang="en-US" altLang="en-US">
                <a:solidFill>
                  <a:srgbClr val="F37021"/>
                </a:solidFill>
              </a:rPr>
              <a:t>Pneumonia is an inflammation of one or both lungs.</a:t>
            </a:r>
          </a:p>
          <a:p>
            <a:pPr marL="1016000" lvl="1" indent="-444500">
              <a:spcBef>
                <a:spcPct val="35000"/>
              </a:spcBef>
              <a:buFontTx/>
              <a:buAutoNum type="alphaUcPeriod" startAt="3"/>
            </a:pPr>
            <a:r>
              <a:rPr lang="en-US" altLang="en-US"/>
              <a:t>pneumothorax. </a:t>
            </a:r>
            <a:br>
              <a:rPr lang="en-US" altLang="en-US"/>
            </a:br>
            <a:r>
              <a:rPr lang="en-US" altLang="en-US" b="1"/>
              <a:t>Rationale:</a:t>
            </a:r>
            <a:r>
              <a:rPr lang="en-US" altLang="en-US" b="1">
                <a:solidFill>
                  <a:srgbClr val="000000"/>
                </a:solidFill>
              </a:rPr>
              <a:t> </a:t>
            </a:r>
            <a:r>
              <a:rPr lang="en-US" altLang="en-US">
                <a:solidFill>
                  <a:srgbClr val="F37021"/>
                </a:solidFill>
              </a:rPr>
              <a:t>Pneumothorax is the presence of air or gas in the pleural cavity surrounding the lungs, causing pain and difficulty in breathing. </a:t>
            </a:r>
            <a:endParaRPr lang="en-US" altLang="en-US" sz="2000">
              <a:solidFill>
                <a:srgbClr val="F37021"/>
              </a:solidFill>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0356" name="Rectangle 3"/>
          <p:cNvSpPr>
            <a:spLocks noGrp="1" noChangeArrowheads="1"/>
          </p:cNvSpPr>
          <p:nvPr>
            <p:ph type="body" idx="1"/>
          </p:nvPr>
        </p:nvSpPr>
        <p:spPr/>
        <p:txBody>
          <a:bodyPr rIns="228600"/>
          <a:lstStyle/>
          <a:p>
            <a:pPr marL="457200" indent="-457200">
              <a:spcBef>
                <a:spcPct val="35000"/>
              </a:spcBef>
              <a:buFontTx/>
              <a:buAutoNum type="arabicPeriod" startAt="6"/>
            </a:pPr>
            <a:r>
              <a:rPr lang="en-US" altLang="en-US"/>
              <a:t>A sudden onset of difficulty breathing, sharp chest pain, and cyanosis that persists despite supplemental oxygen is MOST consistent with:</a:t>
            </a:r>
          </a:p>
          <a:p>
            <a:pPr marL="1016000" lvl="1" indent="-444500">
              <a:spcBef>
                <a:spcPct val="35000"/>
              </a:spcBef>
              <a:buFontTx/>
              <a:buAutoNum type="alphaUcPeriod"/>
            </a:pPr>
            <a:r>
              <a:rPr lang="en-US" altLang="en-US"/>
              <a:t>severe pneumonia.</a:t>
            </a:r>
          </a:p>
          <a:p>
            <a:pPr marL="1016000" lvl="1" indent="-444500">
              <a:spcBef>
                <a:spcPct val="35000"/>
              </a:spcBef>
              <a:buFontTx/>
              <a:buAutoNum type="alphaUcPeriod"/>
            </a:pPr>
            <a:r>
              <a:rPr lang="en-US" altLang="en-US"/>
              <a:t>myocardial infarction. </a:t>
            </a:r>
          </a:p>
          <a:p>
            <a:pPr marL="1016000" lvl="1" indent="-444500">
              <a:spcBef>
                <a:spcPct val="35000"/>
              </a:spcBef>
              <a:buFontTx/>
              <a:buAutoNum type="alphaUcPeriod"/>
            </a:pPr>
            <a:r>
              <a:rPr lang="en-US" altLang="en-US"/>
              <a:t>a pulmonary embolism.</a:t>
            </a:r>
          </a:p>
          <a:p>
            <a:pPr marL="1016000" lvl="1" indent="-444500">
              <a:spcBef>
                <a:spcPct val="35000"/>
              </a:spcBef>
              <a:buFontTx/>
              <a:buAutoNum type="alphaUcPeriod"/>
            </a:pPr>
            <a:r>
              <a:rPr lang="en-US" altLang="en-US"/>
              <a:t>a spontaneous pneumothorax.</a:t>
            </a:r>
          </a:p>
          <a:p>
            <a:pPr marL="457200" indent="-457200">
              <a:lnSpc>
                <a:spcPct val="90000"/>
              </a:lnSpc>
              <a:buFontTx/>
              <a:buAutoNum type="arabicPeriod" startAt="6"/>
            </a:pPr>
            <a:endParaRPr lang="en-US" altLang="en-US" sz="240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6"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1380" name="Rectangle 3"/>
          <p:cNvSpPr>
            <a:spLocks noGrp="1" noChangeArrowheads="1"/>
          </p:cNvSpPr>
          <p:nvPr>
            <p:ph type="body" idx="1"/>
          </p:nvPr>
        </p:nvSpPr>
        <p:spPr/>
        <p:txBody>
          <a:bodyPr rIns="228600"/>
          <a:lstStyle/>
          <a:p>
            <a:pPr marL="0" indent="0">
              <a:lnSpc>
                <a:spcPct val="90000"/>
              </a:lnSpc>
              <a:buFontTx/>
              <a:buNone/>
            </a:pPr>
            <a:r>
              <a:rPr lang="en-US" altLang="en-US" b="1" dirty="0"/>
              <a:t>Answer: </a:t>
            </a:r>
            <a:r>
              <a:rPr lang="en-US" altLang="en-US" b="1" dirty="0">
                <a:solidFill>
                  <a:srgbClr val="F37021"/>
                </a:solidFill>
              </a:rPr>
              <a:t>C</a:t>
            </a:r>
          </a:p>
          <a:p>
            <a:pPr marL="0" indent="0">
              <a:spcBef>
                <a:spcPct val="35000"/>
              </a:spcBef>
              <a:buFontTx/>
              <a:buNone/>
            </a:pPr>
            <a:r>
              <a:rPr lang="en-US" altLang="en-US" b="1" dirty="0"/>
              <a:t>Rationale: </a:t>
            </a:r>
            <a:r>
              <a:rPr lang="en-US" altLang="en-US" dirty="0"/>
              <a:t>Signs of an acute pulmonary embolism include a sudden onset of difficulty breathing, sharp (pleuritic) chest pain, and cyanosis that persists despite the administration of high-flow oxygen. Patients who are immobile for prolonged periods of time (</a:t>
            </a:r>
            <a:r>
              <a:rPr lang="en-US" altLang="en-US" dirty="0" err="1"/>
              <a:t>eg</a:t>
            </a:r>
            <a:r>
              <a:rPr lang="en-US" altLang="en-US" dirty="0"/>
              <a:t>, confined to a hospital bed) are prone to a pulmonary embolism. </a:t>
            </a:r>
          </a:p>
          <a:p>
            <a:pPr marL="0" indent="0">
              <a:lnSpc>
                <a:spcPct val="90000"/>
              </a:lnSpc>
            </a:pPr>
            <a:endParaRPr lang="en-US" alt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02404" name="Rectangle 3"/>
          <p:cNvSpPr>
            <a:spLocks noGrp="1" noChangeArrowheads="1"/>
          </p:cNvSpPr>
          <p:nvPr>
            <p:ph type="body" idx="1"/>
          </p:nvPr>
        </p:nvSpPr>
        <p:spPr/>
        <p:txBody>
          <a:bodyPr rIns="228600"/>
          <a:lstStyle/>
          <a:p>
            <a:pPr marL="457200" indent="-457200">
              <a:spcBef>
                <a:spcPct val="35000"/>
              </a:spcBef>
              <a:buFontTx/>
              <a:buAutoNum type="arabicPeriod" startAt="6"/>
            </a:pPr>
            <a:r>
              <a:rPr lang="en-US" altLang="en-US"/>
              <a:t>A sudden onset of difficulty breathing, sharp chest pain, and cyanosis that persists despite supplemental oxygen is MOST consistent with:</a:t>
            </a:r>
          </a:p>
          <a:p>
            <a:pPr marL="1016000" lvl="1" indent="-444500">
              <a:lnSpc>
                <a:spcPct val="95000"/>
              </a:lnSpc>
              <a:spcBef>
                <a:spcPct val="15000"/>
              </a:spcBef>
              <a:buFontTx/>
              <a:buAutoNum type="alphaUcPeriod"/>
            </a:pPr>
            <a:r>
              <a:rPr lang="en-US" altLang="en-US" sz="2200"/>
              <a:t>severe pneumonia.</a:t>
            </a:r>
            <a:br>
              <a:rPr lang="en-US" altLang="en-US" sz="2200"/>
            </a:br>
            <a:r>
              <a:rPr lang="en-US" altLang="en-US" sz="2200" b="1"/>
              <a:t>Rationale: </a:t>
            </a:r>
            <a:r>
              <a:rPr lang="en-US" altLang="en-US" sz="2200">
                <a:solidFill>
                  <a:srgbClr val="F37021"/>
                </a:solidFill>
              </a:rPr>
              <a:t>This is an acute bacterial or viral infection associated with a fever, cough, and productive sputum.</a:t>
            </a:r>
          </a:p>
          <a:p>
            <a:pPr marL="1016000" lvl="1" indent="-444500">
              <a:lnSpc>
                <a:spcPct val="95000"/>
              </a:lnSpc>
              <a:spcBef>
                <a:spcPct val="15000"/>
              </a:spcBef>
              <a:buFontTx/>
              <a:buAutoNum type="alphaUcPeriod"/>
            </a:pPr>
            <a:r>
              <a:rPr lang="en-US" altLang="en-US" sz="2200"/>
              <a:t>myocardial infarction. </a:t>
            </a:r>
            <a:br>
              <a:rPr lang="en-US" altLang="en-US" sz="2200"/>
            </a:br>
            <a:r>
              <a:rPr lang="en-US" altLang="en-US" sz="2200" b="1"/>
              <a:t>Rationale: </a:t>
            </a:r>
            <a:r>
              <a:rPr lang="en-US" altLang="en-US" sz="2200">
                <a:solidFill>
                  <a:srgbClr val="F37021"/>
                </a:solidFill>
              </a:rPr>
              <a:t>A heart attack is associated with chest pain, sudden onset of weakness, nausea, sweating, and discomfort.</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286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03428" name="Rectangle 3"/>
          <p:cNvSpPr>
            <a:spLocks noGrp="1" noChangeArrowheads="1"/>
          </p:cNvSpPr>
          <p:nvPr>
            <p:ph type="body" idx="1"/>
          </p:nvPr>
        </p:nvSpPr>
        <p:spPr/>
        <p:txBody>
          <a:bodyPr rIns="228600"/>
          <a:lstStyle/>
          <a:p>
            <a:pPr marL="457200" indent="-457200">
              <a:spcBef>
                <a:spcPct val="35000"/>
              </a:spcBef>
              <a:buFontTx/>
              <a:buAutoNum type="arabicPeriod" startAt="6"/>
            </a:pPr>
            <a:r>
              <a:rPr lang="en-US" altLang="en-US"/>
              <a:t>A sudden onset of difficulty breathing, sharp chest pain, and cyanosis that persists despite supplemental oxygen is MOST consistent with:</a:t>
            </a:r>
          </a:p>
          <a:p>
            <a:pPr marL="1016000" lvl="1" indent="-444500">
              <a:spcBef>
                <a:spcPct val="35000"/>
              </a:spcBef>
              <a:buFontTx/>
              <a:buAutoNum type="alphaUcPeriod" startAt="3"/>
            </a:pPr>
            <a:r>
              <a:rPr lang="en-US" altLang="en-US"/>
              <a:t>a pulmonary embolism.</a:t>
            </a:r>
            <a:br>
              <a:rPr lang="en-US" altLang="en-US"/>
            </a:br>
            <a:r>
              <a:rPr lang="en-US" altLang="en-US" b="1"/>
              <a:t>Rationale:</a:t>
            </a:r>
            <a:r>
              <a:rPr lang="en-US" altLang="en-US" b="1">
                <a:solidFill>
                  <a:srgbClr val="000000"/>
                </a:solidFill>
              </a:rPr>
              <a:t> </a:t>
            </a:r>
            <a:r>
              <a:rPr lang="en-US" altLang="en-US">
                <a:solidFill>
                  <a:srgbClr val="F37021"/>
                </a:solidFill>
              </a:rPr>
              <a:t>Correct answer</a:t>
            </a:r>
          </a:p>
          <a:p>
            <a:pPr marL="1016000" lvl="1" indent="-444500">
              <a:spcBef>
                <a:spcPct val="35000"/>
              </a:spcBef>
              <a:buFontTx/>
              <a:buAutoNum type="alphaUcPeriod" startAt="3"/>
            </a:pPr>
            <a:r>
              <a:rPr lang="en-US" altLang="en-US"/>
              <a:t>a spontaneous pneumothorax.</a:t>
            </a:r>
            <a:br>
              <a:rPr lang="en-US" altLang="en-US"/>
            </a:br>
            <a:r>
              <a:rPr lang="en-US" altLang="en-US" b="1"/>
              <a:t>Rationale:</a:t>
            </a:r>
            <a:r>
              <a:rPr lang="en-US" altLang="en-US" b="1">
                <a:solidFill>
                  <a:srgbClr val="000000"/>
                </a:solidFill>
              </a:rPr>
              <a:t> </a:t>
            </a:r>
            <a:r>
              <a:rPr lang="en-US" altLang="en-US">
                <a:solidFill>
                  <a:srgbClr val="F37021"/>
                </a:solidFill>
              </a:rPr>
              <a:t>This is when air escapes into the pleural cavity.</a:t>
            </a:r>
            <a:endParaRPr lang="en-US" altLang="en-US" sz="2000">
              <a:solidFill>
                <a:srgbClr val="F37021"/>
              </a:solidFill>
            </a:endParaRPr>
          </a:p>
        </p:txBody>
      </p:sp>
    </p:spTree>
  </p:cSld>
  <p:clrMapOvr>
    <a:masterClrMapping/>
  </p:clrMapOvr>
</p:sld>
</file>

<file path=ppt/theme/theme1.xml><?xml version="1.0" encoding="utf-8"?>
<a:theme xmlns:a="http://schemas.openxmlformats.org/drawingml/2006/main" name="design_template">
  <a:themeElements>
    <a:clrScheme name="desig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sign_template">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ea typeface="ヒラギノ角ゴ Pro W3" pitchFamily="1" charset="-128"/>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ea typeface="ヒラギノ角ゴ Pro W3" pitchFamily="1" charset="-128"/>
          </a:defRPr>
        </a:defPPr>
      </a:lstStyle>
    </a:lnDef>
  </a:objectDefaults>
  <a:extraClrSchemeLst>
    <a:extraClrScheme>
      <a:clrScheme name="desig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sig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sig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sig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sig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sig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sig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EMT_TEMPLT</Template>
  <TotalTime>14091</TotalTime>
  <Words>5898</Words>
  <Application>Microsoft Office PowerPoint</Application>
  <PresentationFormat>On-screen Show (4:3)</PresentationFormat>
  <Paragraphs>1428</Paragraphs>
  <Slides>115</Slides>
  <Notes>85</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design_template</vt:lpstr>
      <vt:lpstr>PowerPoint Presentation</vt:lpstr>
      <vt:lpstr>National EMS Education Standard Competencies (1 of 5)</vt:lpstr>
      <vt:lpstr>National EMS Education Standard Competencies (2 of 5)</vt:lpstr>
      <vt:lpstr>National EMS Education Standard Competencies (3 of 5)</vt:lpstr>
      <vt:lpstr>National EMS Education Standard Competencies (4 of 5)</vt:lpstr>
      <vt:lpstr>National EMS Education Standard Competencies (5 of 5)</vt:lpstr>
      <vt:lpstr>Introduction</vt:lpstr>
      <vt:lpstr>Anatomy of the Respiratory System (1 of 4)</vt:lpstr>
      <vt:lpstr>Anatomy of the Respiratory System (2 of 4)</vt:lpstr>
      <vt:lpstr>Anatomy of the Respiratory System (3 of 4)</vt:lpstr>
      <vt:lpstr>Anatomy of the Respiratory System (4 of 4)</vt:lpstr>
      <vt:lpstr>Physiology of Respiration (1 of 3)</vt:lpstr>
      <vt:lpstr>Physiology of Respiration (2 of 3)</vt:lpstr>
      <vt:lpstr>Physiology of Respiration (3 of 3)</vt:lpstr>
      <vt:lpstr>Pathophysiology (1 of 2)</vt:lpstr>
      <vt:lpstr>Pathophysiology (2 of 2)</vt:lpstr>
      <vt:lpstr>Causes of Dyspnea (1 of 4)</vt:lpstr>
      <vt:lpstr>Causes of Dyspnea (2 of 4)</vt:lpstr>
      <vt:lpstr>Causes of Dyspnea (3 of 4)</vt:lpstr>
      <vt:lpstr>Causes of Dyspnea (4 of 4)</vt:lpstr>
      <vt:lpstr>Upper or Lower Airway Infection </vt:lpstr>
      <vt:lpstr>Croup</vt:lpstr>
      <vt:lpstr>Epiglottitis</vt:lpstr>
      <vt:lpstr>Respiratory Syncytial Virus (RSV)</vt:lpstr>
      <vt:lpstr>Bronchiolitis</vt:lpstr>
      <vt:lpstr>Pneumonia</vt:lpstr>
      <vt:lpstr>Pertussis</vt:lpstr>
      <vt:lpstr>Influenza Type A</vt:lpstr>
      <vt:lpstr>Tuberculosis (TB)</vt:lpstr>
      <vt:lpstr>Acute Pulmonary Edema (1 of 2)</vt:lpstr>
      <vt:lpstr>Acute Pulmonary Edema (2 of 2)</vt:lpstr>
      <vt:lpstr>Chronic Obstructive Pulmonary Disease (COPD) (1 of 4)</vt:lpstr>
      <vt:lpstr>Chronic Obstructive Pulmonary Disease (COPD) (2 of 4)</vt:lpstr>
      <vt:lpstr>Chronic Obstructive Pulmonary Disease (COPD) (3 of 4)</vt:lpstr>
      <vt:lpstr>Chronic Obstructive Pulmonary Disease (COPD) (4 of 4)</vt:lpstr>
      <vt:lpstr>Asthma, Hay Fever, and Anaphylaxis (1 of 4)</vt:lpstr>
      <vt:lpstr>Asthma, Hay Fever, and Anaphylaxis (2 of 4)</vt:lpstr>
      <vt:lpstr>Asthma, Hay Fever, and Anaphylaxis (3 of 4)</vt:lpstr>
      <vt:lpstr>Asthma, Hay Fever, and Anaphylaxis (4 of 4)</vt:lpstr>
      <vt:lpstr>Spontaneous Pneumothorax  (1 of 2)</vt:lpstr>
      <vt:lpstr>Spontaneous Pneumothorax  (2 of 2)</vt:lpstr>
      <vt:lpstr>Pleural Effusion</vt:lpstr>
      <vt:lpstr>Obstruction of the Airway (1 of 2)</vt:lpstr>
      <vt:lpstr>Obstruction of the Airway (2 of 2)</vt:lpstr>
      <vt:lpstr>Pulmonary Embolism (1 of 2)</vt:lpstr>
      <vt:lpstr>Pulmonary Embolism (2 of 2)</vt:lpstr>
      <vt:lpstr>Hyperventilation (1 of 2)</vt:lpstr>
      <vt:lpstr>Hyperventilation (2 of 2)</vt:lpstr>
      <vt:lpstr>Environmental/Industrial Exposure</vt:lpstr>
      <vt:lpstr>Scene Size-up</vt:lpstr>
      <vt:lpstr>Primary Assessment (1 of 5)</vt:lpstr>
      <vt:lpstr>Primary Assessment (2 of 5)</vt:lpstr>
      <vt:lpstr>Primary Assessment (3 of 5)</vt:lpstr>
      <vt:lpstr>Primary Assessment (4 of 5)</vt:lpstr>
      <vt:lpstr>Primary Assessment (5 of 5)</vt:lpstr>
      <vt:lpstr>History Taking (1 of 2)</vt:lpstr>
      <vt:lpstr>History Taking (2 of 2)</vt:lpstr>
      <vt:lpstr>Secondary Assessment (1 of 2)</vt:lpstr>
      <vt:lpstr>Secondary Assessment (2 of 2)</vt:lpstr>
      <vt:lpstr>Reassessment</vt:lpstr>
      <vt:lpstr>Emergency Medical Care (1 of 3)</vt:lpstr>
      <vt:lpstr>Emergency Medical Care (2 of 3)</vt:lpstr>
      <vt:lpstr>Emergency Medical Care (3 of 3)</vt:lpstr>
      <vt:lpstr>Treatment of Specific Conditions (1 of 12)</vt:lpstr>
      <vt:lpstr>Treatment of Specific Conditions (2 of 12)</vt:lpstr>
      <vt:lpstr>Treatment of Specific Conditions (3 of 12)</vt:lpstr>
      <vt:lpstr>Treatment of Specific Conditions (4 of 12)</vt:lpstr>
      <vt:lpstr>Treatment of Specific Conditions (5 of 12)</vt:lpstr>
      <vt:lpstr>Treatment of Specific Conditions (6 of 12)</vt:lpstr>
      <vt:lpstr>Treatment of Specific Conditions (8 of 12)</vt:lpstr>
      <vt:lpstr>Treatment of Specific Conditions (7 of 12)</vt:lpstr>
      <vt:lpstr>Treatment of Specific Conditions (9 of 12)</vt:lpstr>
      <vt:lpstr>Treatment of Specific Conditions (10 of 12)</vt:lpstr>
      <vt:lpstr>Treatment of Specific Conditions (11 of 12)</vt:lpstr>
      <vt:lpstr>Treatment of Specific Conditions (12 of 12)</vt:lpstr>
      <vt:lpstr>Review</vt:lpstr>
      <vt:lpstr>Review</vt:lpstr>
      <vt:lpstr>Review (1 of 2)</vt:lpstr>
      <vt:lpstr>Review (2 of 2)</vt:lpstr>
      <vt:lpstr>Review</vt:lpstr>
      <vt:lpstr>Review</vt:lpstr>
      <vt:lpstr>Review (1 of 2)</vt:lpstr>
      <vt:lpstr>Review (2 of 2)</vt:lpstr>
      <vt:lpstr>Review </vt:lpstr>
      <vt:lpstr>Review </vt:lpstr>
      <vt:lpstr>Review </vt:lpstr>
      <vt:lpstr>Review </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vector>
  </TitlesOfParts>
  <Company>jones and bartlett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CarolB</dc:creator>
  <cp:lastModifiedBy>Teri</cp:lastModifiedBy>
  <cp:revision>363</cp:revision>
  <dcterms:created xsi:type="dcterms:W3CDTF">2002-02-12T20:19:46Z</dcterms:created>
  <dcterms:modified xsi:type="dcterms:W3CDTF">2017-09-26T02:10:40Z</dcterms:modified>
</cp:coreProperties>
</file>