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2"/>
  </p:notesMasterIdLst>
  <p:handoutMasterIdLst>
    <p:handoutMasterId r:id="rId173"/>
  </p:handoutMasterIdLst>
  <p:sldIdLst>
    <p:sldId id="278" r:id="rId2"/>
    <p:sldId id="261" r:id="rId3"/>
    <p:sldId id="279" r:id="rId4"/>
    <p:sldId id="336" r:id="rId5"/>
    <p:sldId id="335" r:id="rId6"/>
    <p:sldId id="334" r:id="rId7"/>
    <p:sldId id="333" r:id="rId8"/>
    <p:sldId id="282" r:id="rId9"/>
    <p:sldId id="408" r:id="rId10"/>
    <p:sldId id="348" r:id="rId11"/>
    <p:sldId id="283" r:id="rId12"/>
    <p:sldId id="511" r:id="rId13"/>
    <p:sldId id="284" r:id="rId14"/>
    <p:sldId id="349" r:id="rId15"/>
    <p:sldId id="350" r:id="rId16"/>
    <p:sldId id="410" r:id="rId17"/>
    <p:sldId id="351" r:id="rId18"/>
    <p:sldId id="409" r:id="rId19"/>
    <p:sldId id="411" r:id="rId20"/>
    <p:sldId id="285" r:id="rId21"/>
    <p:sldId id="352" r:id="rId22"/>
    <p:sldId id="412" r:id="rId23"/>
    <p:sldId id="413" r:id="rId24"/>
    <p:sldId id="414" r:id="rId25"/>
    <p:sldId id="415" r:id="rId26"/>
    <p:sldId id="392" r:id="rId27"/>
    <p:sldId id="286" r:id="rId28"/>
    <p:sldId id="287" r:id="rId29"/>
    <p:sldId id="288" r:id="rId30"/>
    <p:sldId id="353" r:id="rId31"/>
    <p:sldId id="416" r:id="rId32"/>
    <p:sldId id="417" r:id="rId33"/>
    <p:sldId id="418" r:id="rId34"/>
    <p:sldId id="419" r:id="rId35"/>
    <p:sldId id="289" r:id="rId36"/>
    <p:sldId id="290" r:id="rId37"/>
    <p:sldId id="393" r:id="rId38"/>
    <p:sldId id="394" r:id="rId39"/>
    <p:sldId id="354" r:id="rId40"/>
    <p:sldId id="291" r:id="rId41"/>
    <p:sldId id="420" r:id="rId42"/>
    <p:sldId id="421" r:id="rId43"/>
    <p:sldId id="422" r:id="rId44"/>
    <p:sldId id="423" r:id="rId45"/>
    <p:sldId id="424" r:id="rId46"/>
    <p:sldId id="425" r:id="rId47"/>
    <p:sldId id="292" r:id="rId48"/>
    <p:sldId id="355" r:id="rId49"/>
    <p:sldId id="395" r:id="rId50"/>
    <p:sldId id="356" r:id="rId51"/>
    <p:sldId id="426" r:id="rId52"/>
    <p:sldId id="293" r:id="rId53"/>
    <p:sldId id="397" r:id="rId54"/>
    <p:sldId id="294" r:id="rId55"/>
    <p:sldId id="427" r:id="rId56"/>
    <p:sldId id="428" r:id="rId57"/>
    <p:sldId id="429" r:id="rId58"/>
    <p:sldId id="295" r:id="rId59"/>
    <p:sldId id="359" r:id="rId60"/>
    <p:sldId id="430" r:id="rId61"/>
    <p:sldId id="513" r:id="rId62"/>
    <p:sldId id="431" r:id="rId63"/>
    <p:sldId id="299" r:id="rId64"/>
    <p:sldId id="300" r:id="rId65"/>
    <p:sldId id="433" r:id="rId66"/>
    <p:sldId id="434" r:id="rId67"/>
    <p:sldId id="435" r:id="rId68"/>
    <p:sldId id="436" r:id="rId69"/>
    <p:sldId id="297" r:id="rId70"/>
    <p:sldId id="298" r:id="rId71"/>
    <p:sldId id="400" r:id="rId72"/>
    <p:sldId id="432" r:id="rId73"/>
    <p:sldId id="301" r:id="rId74"/>
    <p:sldId id="302" r:id="rId75"/>
    <p:sldId id="303" r:id="rId76"/>
    <p:sldId id="304" r:id="rId77"/>
    <p:sldId id="305" r:id="rId78"/>
    <p:sldId id="306" r:id="rId79"/>
    <p:sldId id="361" r:id="rId80"/>
    <p:sldId id="362" r:id="rId81"/>
    <p:sldId id="437" r:id="rId82"/>
    <p:sldId id="514" r:id="rId83"/>
    <p:sldId id="438" r:id="rId84"/>
    <p:sldId id="307" r:id="rId85"/>
    <p:sldId id="308" r:id="rId86"/>
    <p:sldId id="309" r:id="rId87"/>
    <p:sldId id="311" r:id="rId88"/>
    <p:sldId id="439" r:id="rId89"/>
    <p:sldId id="312" r:id="rId90"/>
    <p:sldId id="313" r:id="rId91"/>
    <p:sldId id="314" r:id="rId92"/>
    <p:sldId id="315" r:id="rId93"/>
    <p:sldId id="316" r:id="rId94"/>
    <p:sldId id="317" r:id="rId95"/>
    <p:sldId id="318" r:id="rId96"/>
    <p:sldId id="440" r:id="rId97"/>
    <p:sldId id="402" r:id="rId98"/>
    <p:sldId id="441" r:id="rId99"/>
    <p:sldId id="442" r:id="rId100"/>
    <p:sldId id="403" r:id="rId101"/>
    <p:sldId id="319" r:id="rId102"/>
    <p:sldId id="443" r:id="rId103"/>
    <p:sldId id="444" r:id="rId104"/>
    <p:sldId id="404" r:id="rId105"/>
    <p:sldId id="516" r:id="rId106"/>
    <p:sldId id="321" r:id="rId107"/>
    <p:sldId id="322" r:id="rId108"/>
    <p:sldId id="515" r:id="rId109"/>
    <p:sldId id="405" r:id="rId110"/>
    <p:sldId id="367" r:id="rId111"/>
    <p:sldId id="445" r:id="rId112"/>
    <p:sldId id="320" r:id="rId113"/>
    <p:sldId id="368" r:id="rId114"/>
    <p:sldId id="446" r:id="rId115"/>
    <p:sldId id="447" r:id="rId116"/>
    <p:sldId id="448" r:id="rId117"/>
    <p:sldId id="449" r:id="rId118"/>
    <p:sldId id="450" r:id="rId119"/>
    <p:sldId id="451" r:id="rId120"/>
    <p:sldId id="452" r:id="rId121"/>
    <p:sldId id="453" r:id="rId122"/>
    <p:sldId id="323" r:id="rId123"/>
    <p:sldId id="406" r:id="rId124"/>
    <p:sldId id="324" r:id="rId125"/>
    <p:sldId id="369" r:id="rId126"/>
    <p:sldId id="454" r:id="rId127"/>
    <p:sldId id="455" r:id="rId128"/>
    <p:sldId id="407" r:id="rId129"/>
    <p:sldId id="370" r:id="rId130"/>
    <p:sldId id="456" r:id="rId131"/>
    <p:sldId id="457" r:id="rId132"/>
    <p:sldId id="458" r:id="rId133"/>
    <p:sldId id="459" r:id="rId134"/>
    <p:sldId id="487" r:id="rId135"/>
    <p:sldId id="460" r:id="rId136"/>
    <p:sldId id="461" r:id="rId137"/>
    <p:sldId id="462" r:id="rId138"/>
    <p:sldId id="488" r:id="rId139"/>
    <p:sldId id="463" r:id="rId140"/>
    <p:sldId id="464" r:id="rId141"/>
    <p:sldId id="465" r:id="rId142"/>
    <p:sldId id="490" r:id="rId143"/>
    <p:sldId id="466" r:id="rId144"/>
    <p:sldId id="467" r:id="rId145"/>
    <p:sldId id="468" r:id="rId146"/>
    <p:sldId id="489" r:id="rId147"/>
    <p:sldId id="469" r:id="rId148"/>
    <p:sldId id="470" r:id="rId149"/>
    <p:sldId id="471" r:id="rId150"/>
    <p:sldId id="491" r:id="rId151"/>
    <p:sldId id="472" r:id="rId152"/>
    <p:sldId id="473" r:id="rId153"/>
    <p:sldId id="474" r:id="rId154"/>
    <p:sldId id="492" r:id="rId155"/>
    <p:sldId id="475" r:id="rId156"/>
    <p:sldId id="476" r:id="rId157"/>
    <p:sldId id="477" r:id="rId158"/>
    <p:sldId id="494" r:id="rId159"/>
    <p:sldId id="478" r:id="rId160"/>
    <p:sldId id="479" r:id="rId161"/>
    <p:sldId id="480" r:id="rId162"/>
    <p:sldId id="493" r:id="rId163"/>
    <p:sldId id="481" r:id="rId164"/>
    <p:sldId id="482" r:id="rId165"/>
    <p:sldId id="483" r:id="rId166"/>
    <p:sldId id="495" r:id="rId167"/>
    <p:sldId id="484" r:id="rId168"/>
    <p:sldId id="485" r:id="rId169"/>
    <p:sldId id="486" r:id="rId170"/>
    <p:sldId id="496" r:id="rId17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ヒラギノ角ゴ Pro W3" charset="-128"/>
        <a:cs typeface="+mn-cs"/>
      </a:defRPr>
    </a:lvl1pPr>
    <a:lvl2pPr marL="457200" algn="l" rtl="0" eaLnBrk="0" fontAlgn="base" hangingPunct="0">
      <a:spcBef>
        <a:spcPct val="0"/>
      </a:spcBef>
      <a:spcAft>
        <a:spcPct val="0"/>
      </a:spcAft>
      <a:defRPr sz="2400" kern="1200">
        <a:solidFill>
          <a:schemeClr val="tx1"/>
        </a:solidFill>
        <a:latin typeface="Times New Roman" charset="0"/>
        <a:ea typeface="ヒラギノ角ゴ Pro W3" charset="-128"/>
        <a:cs typeface="+mn-cs"/>
      </a:defRPr>
    </a:lvl2pPr>
    <a:lvl3pPr marL="914400" algn="l" rtl="0" eaLnBrk="0" fontAlgn="base" hangingPunct="0">
      <a:spcBef>
        <a:spcPct val="0"/>
      </a:spcBef>
      <a:spcAft>
        <a:spcPct val="0"/>
      </a:spcAft>
      <a:defRPr sz="2400" kern="1200">
        <a:solidFill>
          <a:schemeClr val="tx1"/>
        </a:solidFill>
        <a:latin typeface="Times New Roman" charset="0"/>
        <a:ea typeface="ヒラギノ角ゴ Pro W3" charset="-128"/>
        <a:cs typeface="+mn-cs"/>
      </a:defRPr>
    </a:lvl3pPr>
    <a:lvl4pPr marL="1371600" algn="l" rtl="0" eaLnBrk="0" fontAlgn="base" hangingPunct="0">
      <a:spcBef>
        <a:spcPct val="0"/>
      </a:spcBef>
      <a:spcAft>
        <a:spcPct val="0"/>
      </a:spcAft>
      <a:defRPr sz="2400" kern="1200">
        <a:solidFill>
          <a:schemeClr val="tx1"/>
        </a:solidFill>
        <a:latin typeface="Times New Roman" charset="0"/>
        <a:ea typeface="ヒラギノ角ゴ Pro W3" charset="-128"/>
        <a:cs typeface="+mn-cs"/>
      </a:defRPr>
    </a:lvl4pPr>
    <a:lvl5pPr marL="1828800" algn="l" rtl="0" eaLnBrk="0" fontAlgn="base" hangingPunct="0">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912">
          <p15:clr>
            <a:srgbClr val="A4A3A4"/>
          </p15:clr>
        </p15:guide>
        <p15:guide id="2" orient="horz" pos="2544">
          <p15:clr>
            <a:srgbClr val="A4A3A4"/>
          </p15:clr>
        </p15:guide>
        <p15:guide id="3" orient="horz" pos="3936">
          <p15:clr>
            <a:srgbClr val="A4A3A4"/>
          </p15:clr>
        </p15:guide>
        <p15:guide id="4" pos="2784">
          <p15:clr>
            <a:srgbClr val="A4A3A4"/>
          </p15:clr>
        </p15:guide>
        <p15:guide id="5" pos="432">
          <p15:clr>
            <a:srgbClr val="A4A3A4"/>
          </p15:clr>
        </p15:guide>
        <p15:guide id="6"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F0000"/>
    <a:srgbClr val="F37021"/>
    <a:srgbClr val="FAA61A"/>
    <a:srgbClr val="8C0051"/>
    <a:srgbClr val="4D207A"/>
    <a:srgbClr val="C4161C"/>
    <a:srgbClr val="8EBBD0"/>
    <a:srgbClr val="0025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1" autoAdjust="0"/>
    <p:restoredTop sz="86331" autoAdjust="0"/>
  </p:normalViewPr>
  <p:slideViewPr>
    <p:cSldViewPr>
      <p:cViewPr>
        <p:scale>
          <a:sx n="118" d="100"/>
          <a:sy n="118" d="100"/>
        </p:scale>
        <p:origin x="-450" y="726"/>
      </p:cViewPr>
      <p:guideLst>
        <p:guide orient="horz" pos="912"/>
        <p:guide orient="horz" pos="2544"/>
        <p:guide orient="horz" pos="3936"/>
        <p:guide pos="2784"/>
        <p:guide pos="432"/>
        <p:guide pos="5328"/>
      </p:guideLst>
    </p:cSldViewPr>
  </p:slideViewPr>
  <p:outlineViewPr>
    <p:cViewPr>
      <p:scale>
        <a:sx n="33" d="100"/>
        <a:sy n="33" d="100"/>
      </p:scale>
      <p:origin x="48" y="65634"/>
    </p:cViewPr>
    <p:sldLst>
      <p:sld r:id="rId1" collapse="1"/>
      <p:sld r:id="rId2" collapse="1"/>
    </p:sldLst>
  </p:outlineViewPr>
  <p:notesTextViewPr>
    <p:cViewPr>
      <p:scale>
        <a:sx n="100" d="100"/>
        <a:sy n="100" d="100"/>
      </p:scale>
      <p:origin x="0" y="0"/>
    </p:cViewPr>
  </p:notesTextViewPr>
  <p:sorterViewPr>
    <p:cViewPr>
      <p:scale>
        <a:sx n="100" d="100"/>
        <a:sy n="100" d="100"/>
      </p:scale>
      <p:origin x="0" y="-4851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viewProps" Target="view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_rels/viewProps.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dirty="0">
                <a:latin typeface="Times New Roman" pitchFamily="18" charset="0"/>
                <a:ea typeface="+mn-ea"/>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dirty="0">
                <a:latin typeface="Times New Roman" pitchFamily="18" charset="0"/>
                <a:ea typeface="+mn-ea"/>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dirty="0">
                <a:latin typeface="Times New Roman" pitchFamily="18" charset="0"/>
                <a:ea typeface="+mn-ea"/>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A0A77DD-FDE9-294C-A516-B4BA51904955}" type="slidenum">
              <a:rPr lang="en-US" altLang="en-US"/>
              <a:pPr/>
              <a:t>‹#›</a:t>
            </a:fld>
            <a:endParaRPr lang="en-US" altLang="en-US"/>
          </a:p>
        </p:txBody>
      </p:sp>
    </p:spTree>
    <p:extLst>
      <p:ext uri="{BB962C8B-B14F-4D97-AF65-F5344CB8AC3E}">
        <p14:creationId xmlns:p14="http://schemas.microsoft.com/office/powerpoint/2010/main" val="3873794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dirty="0">
                <a:latin typeface="Times New Roman" pitchFamily="18" charset="0"/>
                <a:ea typeface="+mn-ea"/>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dirty="0">
                <a:latin typeface="Times New Roman" pitchFamily="18" charset="0"/>
                <a:ea typeface="+mn-ea"/>
              </a:defRPr>
            </a:lvl1pPr>
          </a:lstStyle>
          <a:p>
            <a:pPr>
              <a:defRPr/>
            </a:pPr>
            <a:endParaRPr lang="en-US"/>
          </a:p>
        </p:txBody>
      </p:sp>
      <p:sp>
        <p:nvSpPr>
          <p:cNvPr id="178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dirty="0">
                <a:latin typeface="Times New Roman" pitchFamily="18" charset="0"/>
                <a:ea typeface="+mn-ea"/>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88B65682-B40D-9544-A748-EF5A277A2D2E}" type="slidenum">
              <a:rPr lang="en-US" altLang="en-US"/>
              <a:pPr/>
              <a:t>‹#›</a:t>
            </a:fld>
            <a:endParaRPr lang="en-US" altLang="en-US"/>
          </a:p>
        </p:txBody>
      </p:sp>
    </p:spTree>
    <p:extLst>
      <p:ext uri="{BB962C8B-B14F-4D97-AF65-F5344CB8AC3E}">
        <p14:creationId xmlns:p14="http://schemas.microsoft.com/office/powerpoint/2010/main" val="9846430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Chapter 10: Airway Management</a:t>
            </a: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C8166F3-A729-8744-9F86-BBA032BB6475}" type="slidenum">
              <a:rPr lang="en-US" altLang="en-US" sz="1200"/>
              <a:pPr/>
              <a:t>1</a:t>
            </a:fld>
            <a:endParaRPr lang="en-US" altLang="en-US" sz="1200"/>
          </a:p>
        </p:txBody>
      </p:sp>
    </p:spTree>
    <p:extLst>
      <p:ext uri="{BB962C8B-B14F-4D97-AF65-F5344CB8AC3E}">
        <p14:creationId xmlns:p14="http://schemas.microsoft.com/office/powerpoint/2010/main" val="1663095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The figure on this slide illustrates the upper and lower airways of the human body. </a:t>
            </a:r>
          </a:p>
          <a:p>
            <a:endParaRPr lang="en-US" altLang="en-US" dirty="0">
              <a:latin typeface="Times New Roman" charset="0"/>
            </a:endParaRPr>
          </a:p>
          <a:p>
            <a:r>
              <a:rPr lang="en-US" altLang="en-US" dirty="0" smtClean="0">
                <a:latin typeface="Times New Roman" charset="0"/>
              </a:rPr>
              <a:t>The</a:t>
            </a:r>
            <a:r>
              <a:rPr lang="en-US" altLang="en-US" baseline="0" dirty="0" smtClean="0">
                <a:latin typeface="Times New Roman" charset="0"/>
              </a:rPr>
              <a:t> Diaphragm is a muscular structure that separates the chest cavity from the Abdominal cavity. The role of the diaphragm is to assist breathing by lowering, expanding the chest cavity on inhalation, causing air to flow into the lungs and rising upon exhalation, causing the air to flow out of the lungs. </a:t>
            </a:r>
            <a:endParaRPr lang="en-US" altLang="en-US" dirty="0">
              <a:latin typeface="Times New Roman" charset="0"/>
            </a:endParaRPr>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7E78621-AA30-094F-87F1-15F0B54CBFB2}" type="slidenum">
              <a:rPr lang="en-US" altLang="en-US" sz="1200"/>
              <a:pPr/>
              <a:t>10</a:t>
            </a:fld>
            <a:endParaRPr lang="en-US" altLang="en-US" sz="1200"/>
          </a:p>
        </p:txBody>
      </p:sp>
    </p:spTree>
    <p:extLst>
      <p:ext uri="{BB962C8B-B14F-4D97-AF65-F5344CB8AC3E}">
        <p14:creationId xmlns:p14="http://schemas.microsoft.com/office/powerpoint/2010/main" val="96750243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lide Image Placeholder 1"/>
          <p:cNvSpPr>
            <a:spLocks noGrp="1" noRot="1" noChangeAspect="1" noTextEdit="1"/>
          </p:cNvSpPr>
          <p:nvPr>
            <p:ph type="sldImg"/>
          </p:nvPr>
        </p:nvSpPr>
        <p:spPr>
          <a:ln/>
        </p:spPr>
      </p:sp>
      <p:sp>
        <p:nvSpPr>
          <p:cNvPr id="280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Normal ventilation versus positive-pressure ventilation</a:t>
            </a:r>
            <a:endParaRPr lang="en-IN" altLang="en-US" dirty="0">
              <a:latin typeface="Times New Roman" charset="0"/>
            </a:endParaRPr>
          </a:p>
          <a:p>
            <a:r>
              <a:rPr lang="en-US" altLang="en-US" dirty="0">
                <a:latin typeface="Times New Roman" charset="0"/>
              </a:rPr>
              <a:t>	a. Artificial ventilations are necessary to sustain life, but are not the same as normal breathing.</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In normal breathing, the diaphragm contracts and negative pressure is generated in the chest cavity, which sucks air into the chest.</a:t>
            </a:r>
            <a:endParaRPr lang="en-IN" altLang="en-US" dirty="0">
              <a:latin typeface="Times New Roman" charset="0"/>
            </a:endParaRPr>
          </a:p>
          <a:p>
            <a:r>
              <a:rPr lang="en-US" altLang="en-US" dirty="0">
                <a:latin typeface="Times New Roman" charset="0"/>
              </a:rPr>
              <a:t>		ii. Positive-pressure ventilation generated by a device forces air into the chest cavity.</a:t>
            </a:r>
            <a:endParaRPr lang="en-IN" altLang="en-US" dirty="0">
              <a:latin typeface="Times New Roman" charset="0"/>
            </a:endParaRPr>
          </a:p>
          <a:p>
            <a:endParaRPr lang="en-US" altLang="en-US" dirty="0">
              <a:latin typeface="Times New Roman" charset="0"/>
            </a:endParaRPr>
          </a:p>
        </p:txBody>
      </p:sp>
      <p:sp>
        <p:nvSpPr>
          <p:cNvPr id="280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FE0FC61-F390-D940-80DE-E1E2030A7477}" type="slidenum">
              <a:rPr lang="en-US" altLang="en-US" sz="1200"/>
              <a:pPr/>
              <a:t>100</a:t>
            </a:fld>
            <a:endParaRPr lang="en-US" altLang="en-US" sz="1200"/>
          </a:p>
        </p:txBody>
      </p:sp>
    </p:spTree>
    <p:extLst>
      <p:ext uri="{BB962C8B-B14F-4D97-AF65-F5344CB8AC3E}">
        <p14:creationId xmlns:p14="http://schemas.microsoft.com/office/powerpoint/2010/main" val="34462727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281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b. With positive-pressure ventilation:</a:t>
            </a:r>
            <a:endParaRPr lang="en-IN" altLang="en-US">
              <a:latin typeface="Times New Roman" charset="0"/>
            </a:endParaRPr>
          </a:p>
          <a:p>
            <a:r>
              <a:rPr lang="en-US" altLang="en-US">
                <a:latin typeface="Times New Roman" charset="0"/>
              </a:rPr>
              <a:t>	i. Increased intrathoracic pressure causes compression of the vena cava and reduces blood return to the heart, which reduces the amount of blood pumped by the heart.</a:t>
            </a:r>
            <a:endParaRPr lang="en-IN" altLang="en-US">
              <a:latin typeface="Times New Roman" charset="0"/>
            </a:endParaRPr>
          </a:p>
          <a:p>
            <a:r>
              <a:rPr lang="en-US" altLang="en-US">
                <a:latin typeface="Times New Roman" charset="0"/>
              </a:rPr>
              <a:t>	ii. More volume is required to have the same effects as normal breathing, which pushes the airway walls out of their normal anatomic shape.</a:t>
            </a:r>
            <a:endParaRPr lang="en-IN" altLang="en-US">
              <a:latin typeface="Times New Roman" charset="0"/>
            </a:endParaRPr>
          </a:p>
          <a:p>
            <a:r>
              <a:rPr lang="en-US" altLang="en-US">
                <a:latin typeface="Times New Roman" charset="0"/>
              </a:rPr>
              <a:t>	iii. Air is forced into the stomach, causing gastric distention that could result in vomiting and aspiration.</a:t>
            </a:r>
            <a:endParaRPr lang="en-IN" altLang="en-US">
              <a:latin typeface="Times New Roman" charset="0"/>
            </a:endParaRPr>
          </a:p>
          <a:p>
            <a:r>
              <a:rPr lang="en-US" altLang="en-US">
                <a:latin typeface="Times New Roman" charset="0"/>
              </a:rPr>
              <a:t>c. The EMT must regulate the rate and volume of artificial ventilations to help prevent the drop in cardiac output.</a:t>
            </a:r>
            <a:endParaRPr lang="en-IN" altLang="en-US">
              <a:latin typeface="Times New Roman" charset="0"/>
            </a:endParaRPr>
          </a:p>
          <a:p>
            <a:r>
              <a:rPr lang="en-US" altLang="en-US">
                <a:latin typeface="Times New Roman" charset="0"/>
              </a:rPr>
              <a:t>	i. Cardiac output = stroke volume × heart rate</a:t>
            </a:r>
            <a:endParaRPr lang="en-IN" altLang="en-US">
              <a:latin typeface="Times New Roman" charset="0"/>
            </a:endParaRPr>
          </a:p>
          <a:p>
            <a:r>
              <a:rPr lang="en-US" altLang="en-US">
                <a:latin typeface="Times New Roman" charset="0"/>
              </a:rPr>
              <a:t>d. Ventilation rates (for apneic patients with a pulse)</a:t>
            </a:r>
            <a:endParaRPr lang="en-IN" altLang="en-US">
              <a:latin typeface="Times New Roman" charset="0"/>
            </a:endParaRPr>
          </a:p>
          <a:p>
            <a:r>
              <a:rPr lang="en-US" altLang="en-US">
                <a:latin typeface="Times New Roman" charset="0"/>
              </a:rPr>
              <a:t>	i. Adult: 1 breath per 5–6 seconds</a:t>
            </a:r>
            <a:endParaRPr lang="en-IN" altLang="en-US">
              <a:latin typeface="Times New Roman" charset="0"/>
            </a:endParaRPr>
          </a:p>
          <a:p>
            <a:r>
              <a:rPr lang="en-US" altLang="en-US">
                <a:latin typeface="Times New Roman" charset="0"/>
              </a:rPr>
              <a:t>	ii. Child: 1 breath per 3–5 seconds</a:t>
            </a:r>
            <a:endParaRPr lang="en-IN" altLang="en-US">
              <a:latin typeface="Times New Roman" charset="0"/>
            </a:endParaRPr>
          </a:p>
          <a:p>
            <a:r>
              <a:rPr lang="en-US" altLang="en-US">
                <a:latin typeface="Times New Roman" charset="0"/>
              </a:rPr>
              <a:t>	iii. Infant: 1 breath per 3–5 seconds</a:t>
            </a:r>
            <a:endParaRPr lang="en-IN" altLang="en-US">
              <a:latin typeface="Times New Roman" charset="0"/>
            </a:endParaRPr>
          </a:p>
          <a:p>
            <a:endParaRPr lang="en-US" altLang="en-US">
              <a:latin typeface="Times New Roman" charset="0"/>
            </a:endParaRPr>
          </a:p>
          <a:p>
            <a:endParaRPr lang="en-US" altLang="en-US">
              <a:latin typeface="Times New Roman" charset="0"/>
            </a:endParaRPr>
          </a:p>
        </p:txBody>
      </p:sp>
      <p:sp>
        <p:nvSpPr>
          <p:cNvPr id="281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29E3864-3FA0-364B-A00E-05FACC38B5F3}" type="slidenum">
              <a:rPr lang="en-US" altLang="en-US" sz="1200"/>
              <a:pPr/>
              <a:t>101</a:t>
            </a:fld>
            <a:endParaRPr lang="en-US" altLang="en-US" sz="1200"/>
          </a:p>
        </p:txBody>
      </p:sp>
    </p:spTree>
    <p:extLst>
      <p:ext uri="{BB962C8B-B14F-4D97-AF65-F5344CB8AC3E}">
        <p14:creationId xmlns:p14="http://schemas.microsoft.com/office/powerpoint/2010/main" val="38716454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5. Mouth-to-mouth and mouth-to-mask ventilation</a:t>
            </a:r>
            <a:endParaRPr lang="en-IN" altLang="en-US">
              <a:latin typeface="Times New Roman" charset="0"/>
            </a:endParaRPr>
          </a:p>
          <a:p>
            <a:r>
              <a:rPr lang="en-US" altLang="en-US">
                <a:latin typeface="Times New Roman" charset="0"/>
              </a:rPr>
              <a:t>	a. A barrier device is routinely used in mouth-to-mouth ventilations.</a:t>
            </a:r>
            <a:endParaRPr lang="en-IN" altLang="en-US">
              <a:latin typeface="Times New Roman" charset="0"/>
            </a:endParaRPr>
          </a:p>
          <a:p>
            <a:r>
              <a:rPr lang="en-US" altLang="en-US">
                <a:latin typeface="Times New Roman" charset="0"/>
              </a:rPr>
              <a:t>		i. A plastic barrier is placed on the patient’s face that includes a one-way valve to prevent the backflow of secretions, vomitus, and gases.</a:t>
            </a:r>
            <a:endParaRPr lang="en-IN" altLang="en-US">
              <a:latin typeface="Times New Roman" charset="0"/>
            </a:endParaRPr>
          </a:p>
          <a:p>
            <a:r>
              <a:rPr lang="en-US" altLang="en-US">
                <a:latin typeface="Times New Roman" charset="0"/>
              </a:rPr>
              <a:t>		ii. Mouth-to-mouth ventilations without a barrier device should be provided only in extreme situations.</a:t>
            </a:r>
            <a:endParaRPr lang="en-IN" altLang="en-US">
              <a:latin typeface="Times New Roman" charset="0"/>
            </a:endParaRPr>
          </a:p>
          <a:p>
            <a:r>
              <a:rPr lang="en-US" altLang="en-US">
                <a:latin typeface="Times New Roman" charset="0"/>
              </a:rPr>
              <a:t>	b. A mask with an oxygen inlet provides oxygen during mouth-to-mask ventilation.</a:t>
            </a:r>
            <a:endParaRPr lang="en-IN" altLang="en-US">
              <a:latin typeface="Times New Roman" charset="0"/>
            </a:endParaRPr>
          </a:p>
          <a:p>
            <a:r>
              <a:rPr lang="en-US" altLang="en-US">
                <a:latin typeface="Times New Roman" charset="0"/>
              </a:rPr>
              <a:t>		i. Supplements the air supplied by your lungs</a:t>
            </a:r>
            <a:endParaRPr lang="en-IN" altLang="en-US">
              <a:latin typeface="Times New Roman" charset="0"/>
            </a:endParaRPr>
          </a:p>
          <a:p>
            <a:r>
              <a:rPr lang="en-US" altLang="en-US">
                <a:latin typeface="Times New Roman" charset="0"/>
              </a:rPr>
              <a:t>		ii. The gas you exhale contains 16% oxygen.</a:t>
            </a:r>
            <a:endParaRPr lang="en-IN" altLang="en-US">
              <a:latin typeface="Times New Roman" charset="0"/>
            </a:endParaRPr>
          </a:p>
          <a:p>
            <a:r>
              <a:rPr lang="en-US" altLang="en-US">
                <a:latin typeface="Times New Roman" charset="0"/>
              </a:rPr>
              <a:t>		iii. With the mouth-to-mask system, patients get the benefit of significant oxygen enrichment.</a:t>
            </a:r>
            <a:endParaRPr lang="en-IN" altLang="en-US">
              <a:latin typeface="Times New Roman" charset="0"/>
            </a:endParaRPr>
          </a:p>
          <a:p>
            <a:r>
              <a:rPr lang="en-US" altLang="en-US">
                <a:latin typeface="Times New Roman" charset="0"/>
              </a:rPr>
              <a:t>		iv. This system frees both of the EMT’s hands to help keep the airway open and provide a better seal between the mask and face.</a:t>
            </a:r>
            <a:endParaRPr lang="en-IN" altLang="en-US">
              <a:latin typeface="Times New Roman" charset="0"/>
            </a:endParaRPr>
          </a:p>
          <a:p>
            <a:r>
              <a:rPr lang="en-US" altLang="en-US">
                <a:latin typeface="Times New Roman" charset="0"/>
              </a:rPr>
              <a:t>	c. To provide mouth-to-mask ventilation, see Skill Drill 10-8.</a:t>
            </a:r>
          </a:p>
          <a:p>
            <a:endParaRPr lang="en-US" altLang="en-US">
              <a:latin typeface="Times New Roman" charset="0"/>
            </a:endParaRPr>
          </a:p>
        </p:txBody>
      </p:sp>
      <p:sp>
        <p:nvSpPr>
          <p:cNvPr id="282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FDF3260-9A70-CC4E-9D9A-3D400E37F1E3}" type="slidenum">
              <a:rPr lang="en-US" altLang="en-US" sz="1200"/>
              <a:pPr/>
              <a:t>102</a:t>
            </a:fld>
            <a:endParaRPr lang="en-US" altLang="en-US" sz="1200"/>
          </a:p>
        </p:txBody>
      </p:sp>
    </p:spTree>
    <p:extLst>
      <p:ext uri="{BB962C8B-B14F-4D97-AF65-F5344CB8AC3E}">
        <p14:creationId xmlns:p14="http://schemas.microsoft.com/office/powerpoint/2010/main" val="19905740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d. Signs of adequate ventilations:</a:t>
            </a:r>
            <a:endParaRPr lang="en-IN" altLang="en-US">
              <a:latin typeface="Times New Roman" charset="0"/>
            </a:endParaRPr>
          </a:p>
          <a:p>
            <a:r>
              <a:rPr lang="en-US" altLang="en-US">
                <a:latin typeface="Times New Roman" charset="0"/>
              </a:rPr>
              <a:t>	i. Patient’s color improves</a:t>
            </a:r>
            <a:endParaRPr lang="en-IN" altLang="en-US">
              <a:latin typeface="Times New Roman" charset="0"/>
            </a:endParaRPr>
          </a:p>
          <a:p>
            <a:r>
              <a:rPr lang="en-US" altLang="en-US">
                <a:latin typeface="Times New Roman" charset="0"/>
              </a:rPr>
              <a:t>	ii. Chest rises adequately</a:t>
            </a:r>
            <a:endParaRPr lang="en-IN" altLang="en-US">
              <a:latin typeface="Times New Roman" charset="0"/>
            </a:endParaRPr>
          </a:p>
          <a:p>
            <a:r>
              <a:rPr lang="en-US" altLang="en-US">
                <a:latin typeface="Times New Roman" charset="0"/>
              </a:rPr>
              <a:t>	iii. No resistance when ventilating</a:t>
            </a:r>
            <a:endParaRPr lang="en-IN" altLang="en-US">
              <a:latin typeface="Times New Roman" charset="0"/>
            </a:endParaRPr>
          </a:p>
          <a:p>
            <a:r>
              <a:rPr lang="en-US" altLang="en-US">
                <a:latin typeface="Times New Roman" charset="0"/>
              </a:rPr>
              <a:t>	iv. You hear and feel air escape as the patient exhales.</a:t>
            </a:r>
            <a:endParaRPr lang="en-IN" altLang="en-US">
              <a:latin typeface="Times New Roman" charset="0"/>
            </a:endParaRPr>
          </a:p>
          <a:p>
            <a:r>
              <a:rPr lang="en-US" altLang="en-US">
                <a:latin typeface="Times New Roman" charset="0"/>
              </a:rPr>
              <a:t>e. To increase the oxygen concentration, administer high-flow oxygen at 15 L/min through the oxygen inlet valve of the mask.</a:t>
            </a:r>
            <a:endParaRPr lang="en-IN" altLang="en-US">
              <a:latin typeface="Times New Roman" charset="0"/>
            </a:endParaRPr>
          </a:p>
          <a:p>
            <a:r>
              <a:rPr lang="en-US" altLang="en-US">
                <a:latin typeface="Times New Roman" charset="0"/>
              </a:rPr>
              <a:t>	i. Combined with your exhaled breath, this will deliver about 55% oxygen.</a:t>
            </a:r>
            <a:endParaRPr lang="en-IN" altLang="en-US">
              <a:latin typeface="Times New Roman" charset="0"/>
            </a:endParaRPr>
          </a:p>
          <a:p>
            <a:endParaRPr lang="en-US" altLang="en-US">
              <a:latin typeface="Times New Roman" charset="0"/>
            </a:endParaRPr>
          </a:p>
        </p:txBody>
      </p:sp>
      <p:sp>
        <p:nvSpPr>
          <p:cNvPr id="283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46B46D0-A10E-7844-B8BE-802EED55A153}" type="slidenum">
              <a:rPr lang="en-US" altLang="en-US" sz="1200"/>
              <a:pPr/>
              <a:t>103</a:t>
            </a:fld>
            <a:endParaRPr lang="en-US" altLang="en-US" sz="1200"/>
          </a:p>
        </p:txBody>
      </p:sp>
    </p:spTree>
    <p:extLst>
      <p:ext uri="{BB962C8B-B14F-4D97-AF65-F5344CB8AC3E}">
        <p14:creationId xmlns:p14="http://schemas.microsoft.com/office/powerpoint/2010/main" val="19257674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6. Bag-valve mask</a:t>
            </a:r>
            <a:endParaRPr lang="en-IN" altLang="en-US" dirty="0">
              <a:latin typeface="Times New Roman" charset="0"/>
            </a:endParaRPr>
          </a:p>
          <a:p>
            <a:r>
              <a:rPr lang="en-US" altLang="en-US" dirty="0">
                <a:latin typeface="Times New Roman" charset="0"/>
              </a:rPr>
              <a:t>	a. The most common method used to ventilate patients in the field</a:t>
            </a:r>
            <a:endParaRPr lang="en-IN" altLang="en-US" dirty="0">
              <a:latin typeface="Times New Roman" charset="0"/>
            </a:endParaRPr>
          </a:p>
          <a:p>
            <a:r>
              <a:rPr lang="en-US" altLang="en-US" dirty="0">
                <a:latin typeface="Times New Roman" charset="0"/>
              </a:rPr>
              <a:t>	b. With an oxygen flow rate of 15 L/min, a BVM can deliver nearly 100% oxygen.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It can deliver only as much volume as you can squeeze by hand.</a:t>
            </a:r>
            <a:endParaRPr lang="en-IN" altLang="en-US" dirty="0">
              <a:latin typeface="Times New Roman" charset="0"/>
            </a:endParaRPr>
          </a:p>
          <a:p>
            <a:r>
              <a:rPr lang="en-US" altLang="en-US" dirty="0">
                <a:latin typeface="Times New Roman" charset="0"/>
              </a:rPr>
              <a:t>	c. The BVM provides less tidal volume than mouth-to-mask ventilation but delivers a much higher concentration of oxygen.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An experienced EMT can provide adequate tidal volume.</a:t>
            </a:r>
            <a:endParaRPr lang="en-IN" altLang="en-US" dirty="0">
              <a:latin typeface="Times New Roman" charset="0"/>
            </a:endParaRPr>
          </a:p>
          <a:p>
            <a:r>
              <a:rPr lang="en-US" altLang="en-US" dirty="0">
                <a:latin typeface="Times New Roman" charset="0"/>
              </a:rPr>
              <a:t>		ii. As a new EMT, develop proficiency by ventilating airway-training manikins before using a BVM on a patient.</a:t>
            </a:r>
            <a:endParaRPr lang="en-IN" altLang="en-US" dirty="0">
              <a:latin typeface="Times New Roman" charset="0"/>
            </a:endParaRPr>
          </a:p>
          <a:p>
            <a:r>
              <a:rPr lang="en-US" altLang="en-US" b="1" dirty="0" smtClean="0"/>
              <a:t>Review:</a:t>
            </a:r>
          </a:p>
          <a:p>
            <a:pPr marL="0" indent="0">
              <a:buFontTx/>
              <a:buNone/>
            </a:pPr>
            <a:r>
              <a:rPr lang="en-US" altLang="en-US" b="1" dirty="0" smtClean="0"/>
              <a:t>Slow, irregular respirations will not result in adequate oxygenation. You should assist the patient’s breathing with a bag-valve mask attached to 100% oxygen. Suctioning is indicated if the patient has blood or other liquids in the airway.</a:t>
            </a:r>
          </a:p>
          <a:p>
            <a:r>
              <a:rPr lang="en-US" altLang="en-US" b="1" dirty="0" smtClean="0"/>
              <a:t>Review:</a:t>
            </a:r>
          </a:p>
          <a:p>
            <a:r>
              <a:rPr lang="en-US" altLang="en-US" b="1" dirty="0" smtClean="0"/>
              <a:t>When ventilating any apneic patient with a bag-valve mask, you should squeeze the bag over a period of 1 second and observe for visible chest rise. Ventilate the apneic adult at a rate of 10 to 12 breaths/min (one breath every 5 seconds). Ventilate infants and children at a rate of 12 to 20 breaths/min (one breath every 3 seconds).</a:t>
            </a:r>
          </a:p>
        </p:txBody>
      </p:sp>
      <p:sp>
        <p:nvSpPr>
          <p:cNvPr id="284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600238A-D94B-004E-B8EA-5438F758B903}" type="slidenum">
              <a:rPr lang="en-US" altLang="en-US" sz="1200"/>
              <a:pPr/>
              <a:t>104</a:t>
            </a:fld>
            <a:endParaRPr lang="en-US" altLang="en-US" sz="1200"/>
          </a:p>
        </p:txBody>
      </p:sp>
    </p:spTree>
    <p:extLst>
      <p:ext uri="{BB962C8B-B14F-4D97-AF65-F5344CB8AC3E}">
        <p14:creationId xmlns:p14="http://schemas.microsoft.com/office/powerpoint/2010/main" val="164758905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d. If you have difficulty adequately ventilating a patient with a BVM, switch immediately to another method, such as the mouth-to-mask technique.</a:t>
            </a:r>
            <a:endParaRPr lang="en-IN" altLang="en-US">
              <a:latin typeface="Times New Roman" charset="0"/>
            </a:endParaRPr>
          </a:p>
          <a:p>
            <a:r>
              <a:rPr lang="en-US" altLang="en-US">
                <a:latin typeface="Times New Roman" charset="0"/>
              </a:rPr>
              <a:t>e. BVM components:</a:t>
            </a:r>
            <a:endParaRPr lang="en-IN" altLang="en-US">
              <a:latin typeface="Times New Roman" charset="0"/>
            </a:endParaRPr>
          </a:p>
          <a:p>
            <a:r>
              <a:rPr lang="en-US" altLang="en-US">
                <a:latin typeface="Times New Roman" charset="0"/>
              </a:rPr>
              <a:t>	i. Disposable self-refilling bag</a:t>
            </a:r>
            <a:endParaRPr lang="en-IN" altLang="en-US">
              <a:latin typeface="Times New Roman" charset="0"/>
            </a:endParaRPr>
          </a:p>
          <a:p>
            <a:r>
              <a:rPr lang="en-US" altLang="en-US">
                <a:latin typeface="Times New Roman" charset="0"/>
              </a:rPr>
              <a:t>	ii. No pop-off valve, or a disabled pop-off valve</a:t>
            </a:r>
            <a:endParaRPr lang="en-IN" altLang="en-US">
              <a:latin typeface="Times New Roman" charset="0"/>
            </a:endParaRPr>
          </a:p>
          <a:p>
            <a:r>
              <a:rPr lang="en-US" altLang="en-US">
                <a:latin typeface="Times New Roman" charset="0"/>
              </a:rPr>
              <a:t>	iii. Nonrebreathing outlet valve</a:t>
            </a:r>
            <a:endParaRPr lang="en-IN" altLang="en-US">
              <a:latin typeface="Times New Roman" charset="0"/>
            </a:endParaRPr>
          </a:p>
          <a:p>
            <a:r>
              <a:rPr lang="en-US" altLang="en-US">
                <a:latin typeface="Times New Roman" charset="0"/>
              </a:rPr>
              <a:t>	iv. Oxygen reservoir that allows for delivery of high-concentration oxygen</a:t>
            </a:r>
            <a:endParaRPr lang="en-IN" altLang="en-US">
              <a:latin typeface="Times New Roman" charset="0"/>
            </a:endParaRPr>
          </a:p>
          <a:p>
            <a:r>
              <a:rPr lang="en-US" altLang="en-US">
                <a:latin typeface="Times New Roman" charset="0"/>
              </a:rPr>
              <a:t>	v. One-way, no-jam inlet valve with a flow of up to 15 L/min</a:t>
            </a:r>
            <a:endParaRPr lang="en-IN" altLang="en-US">
              <a:latin typeface="Times New Roman" charset="0"/>
            </a:endParaRPr>
          </a:p>
          <a:p>
            <a:r>
              <a:rPr lang="en-US" altLang="en-US">
                <a:latin typeface="Times New Roman" charset="0"/>
              </a:rPr>
              <a:t>	vi. Transparent face mask</a:t>
            </a:r>
            <a:endParaRPr lang="en-IN" altLang="en-US">
              <a:latin typeface="Times New Roman" charset="0"/>
            </a:endParaRPr>
          </a:p>
          <a:p>
            <a:r>
              <a:rPr lang="en-US" altLang="en-US">
                <a:latin typeface="Times New Roman" charset="0"/>
              </a:rPr>
              <a:t>f. Offers the capability of performing under extreme heat or cold </a:t>
            </a:r>
            <a:endParaRPr lang="en-IN" altLang="en-US">
              <a:latin typeface="Times New Roman" charset="0"/>
            </a:endParaRPr>
          </a:p>
          <a:p>
            <a:r>
              <a:rPr lang="en-US" altLang="en-US">
                <a:latin typeface="Times New Roman" charset="0"/>
              </a:rPr>
              <a:t>g. Total volume</a:t>
            </a:r>
            <a:endParaRPr lang="en-IN" altLang="en-US">
              <a:latin typeface="Times New Roman" charset="0"/>
            </a:endParaRPr>
          </a:p>
          <a:p>
            <a:r>
              <a:rPr lang="en-US" altLang="en-US">
                <a:latin typeface="Times New Roman" charset="0"/>
              </a:rPr>
              <a:t>	i. Adult: 1,200–1,600 mL</a:t>
            </a:r>
            <a:endParaRPr lang="en-IN" altLang="en-US">
              <a:latin typeface="Times New Roman" charset="0"/>
            </a:endParaRPr>
          </a:p>
          <a:p>
            <a:r>
              <a:rPr lang="en-US" altLang="en-US">
                <a:latin typeface="Times New Roman" charset="0"/>
              </a:rPr>
              <a:t>	ii. Pediatric: 500–700 mL</a:t>
            </a:r>
            <a:endParaRPr lang="en-IN" altLang="en-US">
              <a:latin typeface="Times New Roman" charset="0"/>
            </a:endParaRPr>
          </a:p>
          <a:p>
            <a:r>
              <a:rPr lang="en-US" altLang="en-US">
                <a:latin typeface="Times New Roman" charset="0"/>
              </a:rPr>
              <a:t>	iii. Infant: 150–240 mL</a:t>
            </a:r>
            <a:endParaRPr lang="en-IN" altLang="en-US">
              <a:latin typeface="Times New Roman" charset="0"/>
            </a:endParaRPr>
          </a:p>
          <a:p>
            <a:r>
              <a:rPr lang="en-US" altLang="en-US">
                <a:latin typeface="Times New Roman" charset="0"/>
              </a:rPr>
              <a:t>h. The volume of oxygen delivered is based on observing chest rise and fall.</a:t>
            </a:r>
            <a:endParaRPr lang="en-IN" altLang="en-US">
              <a:latin typeface="Times New Roman" charset="0"/>
            </a:endParaRPr>
          </a:p>
          <a:p>
            <a:r>
              <a:rPr lang="en-US" altLang="en-US">
                <a:latin typeface="Times New Roman" charset="0"/>
              </a:rPr>
              <a:t>	i. Only means of assessing tidal volume in the field</a:t>
            </a:r>
            <a:endParaRPr lang="en-IN" altLang="en-US">
              <a:latin typeface="Times New Roman" charset="0"/>
            </a:endParaRPr>
          </a:p>
          <a:p>
            <a:r>
              <a:rPr lang="en-US" altLang="en-US">
                <a:latin typeface="Times New Roman" charset="0"/>
              </a:rPr>
              <a:t>i. When using a BVM with high-flow oxygen on an adult patient, squeeze the bag just enough to cause a noticeable rise of the patient’s chest—about 600 mL/s.</a:t>
            </a:r>
            <a:endParaRPr lang="en-IN" altLang="en-US">
              <a:latin typeface="Times New Roman" charset="0"/>
            </a:endParaRPr>
          </a:p>
          <a:p>
            <a:r>
              <a:rPr lang="en-US" altLang="en-US">
                <a:latin typeface="Times New Roman" charset="0"/>
              </a:rPr>
              <a:t>j. By delivering just enough tidal volume to see the chest rise, the risk of gastric distention and associated complications is reduced.</a:t>
            </a:r>
            <a:endParaRPr lang="en-IN" altLang="en-US">
              <a:latin typeface="Times New Roman" charset="0"/>
            </a:endParaRPr>
          </a:p>
          <a:p>
            <a:r>
              <a:rPr lang="en-US" altLang="en-US">
                <a:latin typeface="Times New Roman" charset="0"/>
              </a:rPr>
              <a:t>k. It is impractical for EMTs to accurately measure tidal volume in millimeters per kilogram in the field. The key is to watch for good chest rise and fall—let this determine the appropriate amount of volume to deliver. </a:t>
            </a:r>
            <a:endParaRPr lang="en-IN" altLang="en-US">
              <a:latin typeface="Times New Roman" charset="0"/>
            </a:endParaRPr>
          </a:p>
          <a:p>
            <a:r>
              <a:rPr lang="en-US" altLang="en-US">
                <a:latin typeface="Times New Roman" charset="0"/>
              </a:rPr>
              <a:t>7. BVM technique</a:t>
            </a:r>
            <a:endParaRPr lang="en-IN" altLang="en-US">
              <a:latin typeface="Times New Roman" charset="0"/>
            </a:endParaRPr>
          </a:p>
          <a:p>
            <a:r>
              <a:rPr lang="en-US" altLang="en-US">
                <a:latin typeface="Times New Roman" charset="0"/>
              </a:rPr>
              <a:t>a. Whenever possible, work together with your partner to provide BVM ventilation.</a:t>
            </a:r>
            <a:endParaRPr lang="en-IN" altLang="en-US">
              <a:latin typeface="Times New Roman" charset="0"/>
            </a:endParaRPr>
          </a:p>
          <a:p>
            <a:r>
              <a:rPr lang="en-US" altLang="en-US">
                <a:latin typeface="Times New Roman" charset="0"/>
              </a:rPr>
              <a:t>	i. One EMT maintains a good mask seal by securing the mask to the patient’s face with two hands.</a:t>
            </a:r>
            <a:endParaRPr lang="en-IN" altLang="en-US">
              <a:latin typeface="Times New Roman" charset="0"/>
            </a:endParaRPr>
          </a:p>
          <a:p>
            <a:r>
              <a:rPr lang="en-US" altLang="en-US">
                <a:latin typeface="Times New Roman" charset="0"/>
              </a:rPr>
              <a:t>	ii. The other EMT squeezes the bag.</a:t>
            </a:r>
            <a:endParaRPr lang="en-IN" altLang="en-US">
              <a:latin typeface="Times New Roman" charset="0"/>
            </a:endParaRPr>
          </a:p>
          <a:p>
            <a:r>
              <a:rPr lang="en-US" altLang="en-US">
                <a:latin typeface="Times New Roman" charset="0"/>
              </a:rPr>
              <a:t>b. To use the one-person BVM technique, follow these steps:</a:t>
            </a:r>
            <a:endParaRPr lang="en-IN" altLang="en-US">
              <a:latin typeface="Times New Roman" charset="0"/>
            </a:endParaRPr>
          </a:p>
          <a:p>
            <a:r>
              <a:rPr lang="en-US" altLang="en-US">
                <a:latin typeface="Times New Roman" charset="0"/>
              </a:rPr>
              <a:t>	i. Select the proper size of mask and assemble your equipment. </a:t>
            </a:r>
            <a:endParaRPr lang="en-IN" altLang="en-US">
              <a:latin typeface="Times New Roman" charset="0"/>
            </a:endParaRPr>
          </a:p>
          <a:p>
            <a:r>
              <a:rPr lang="en-US" altLang="en-US">
                <a:latin typeface="Times New Roman" charset="0"/>
              </a:rPr>
              <a:t>	ii. Kneel above the patient’s head. </a:t>
            </a:r>
            <a:endParaRPr lang="en-IN" altLang="en-US">
              <a:latin typeface="Times New Roman" charset="0"/>
            </a:endParaRPr>
          </a:p>
          <a:p>
            <a:r>
              <a:rPr lang="en-US" altLang="en-US">
                <a:latin typeface="Times New Roman" charset="0"/>
              </a:rPr>
              <a:t>	iii. Maintain the patient’s neck in an extended position unless you suspect a cervical spine injury. For a cervical spine injury, stabilize the patient’s head and neck and use the jaw-thrust maneuver. You can use your knees to stabilize the head.</a:t>
            </a:r>
            <a:endParaRPr lang="en-IN" altLang="en-US">
              <a:latin typeface="Times New Roman" charset="0"/>
            </a:endParaRPr>
          </a:p>
          <a:p>
            <a:r>
              <a:rPr lang="en-US" altLang="en-US">
                <a:latin typeface="Times New Roman" charset="0"/>
              </a:rPr>
              <a:t>	iv. Open the patient’s mouth.</a:t>
            </a:r>
            <a:endParaRPr lang="en-IN" altLang="en-US">
              <a:latin typeface="Times New Roman" charset="0"/>
            </a:endParaRPr>
          </a:p>
          <a:p>
            <a:r>
              <a:rPr lang="en-US" altLang="en-US">
                <a:latin typeface="Times New Roman" charset="0"/>
              </a:rPr>
              <a:t>	v. Suction as needed.</a:t>
            </a:r>
            <a:endParaRPr lang="en-IN" altLang="en-US">
              <a:latin typeface="Times New Roman" charset="0"/>
            </a:endParaRPr>
          </a:p>
          <a:p>
            <a:r>
              <a:rPr lang="en-US" altLang="en-US">
                <a:latin typeface="Times New Roman" charset="0"/>
              </a:rPr>
              <a:t>	vi. Insert an oral or nasal airway to maintain airway patency.</a:t>
            </a:r>
            <a:endParaRPr lang="en-IN" altLang="en-US">
              <a:latin typeface="Times New Roman" charset="0"/>
            </a:endParaRPr>
          </a:p>
          <a:p>
            <a:r>
              <a:rPr lang="en-US" altLang="en-US">
                <a:latin typeface="Times New Roman" charset="0"/>
              </a:rPr>
              <a:t>	vii. Place the mask on the patient’s face. Make sure the top is over the bridge of the nose and the bottom is in the groove between the lower lip and the chin.</a:t>
            </a:r>
            <a:endParaRPr lang="en-IN" altLang="en-US">
              <a:latin typeface="Times New Roman" charset="0"/>
            </a:endParaRPr>
          </a:p>
          <a:p>
            <a:r>
              <a:rPr lang="en-US" altLang="en-US">
                <a:latin typeface="Times New Roman" charset="0"/>
              </a:rPr>
              <a:t>	viii. If the mask has a large, round cuff around the ventilation port, center the port over the patient’s mouth. Inflate the collar for a better fit and seal to the face if necessary.</a:t>
            </a:r>
            <a:endParaRPr lang="en-IN" altLang="en-US">
              <a:latin typeface="Times New Roman" charset="0"/>
            </a:endParaRPr>
          </a:p>
          <a:p>
            <a:r>
              <a:rPr lang="en-US" altLang="en-US">
                <a:latin typeface="Times New Roman" charset="0"/>
              </a:rPr>
              <a:t>	ix. Create a seal by holding your index finger over the lower part of the mask and your thumb over the upper part of the mask. Use your remaining fingers to pull the lower jaw into the mask (EC-clamp method).</a:t>
            </a:r>
            <a:endParaRPr lang="en-IN" altLang="en-US">
              <a:latin typeface="Times New Roman" charset="0"/>
            </a:endParaRPr>
          </a:p>
          <a:p>
            <a:r>
              <a:rPr lang="en-US" altLang="en-US">
                <a:latin typeface="Times New Roman" charset="0"/>
              </a:rPr>
              <a:t>	x. Bring the lower jaw up to the mask with the last three fingers of your hand. This helps maintain an open airway.</a:t>
            </a:r>
            <a:endParaRPr lang="en-IN" altLang="en-US">
              <a:latin typeface="Times New Roman" charset="0"/>
            </a:endParaRPr>
          </a:p>
          <a:p>
            <a:r>
              <a:rPr lang="en-US" altLang="en-US">
                <a:latin typeface="Times New Roman" charset="0"/>
              </a:rPr>
              <a:t>	xi. Squeeze the bag with your other hand until you see adequate chest rise.</a:t>
            </a:r>
            <a:endParaRPr lang="en-IN" altLang="en-US">
              <a:latin typeface="Times New Roman" charset="0"/>
            </a:endParaRPr>
          </a:p>
          <a:p>
            <a:r>
              <a:rPr lang="en-US" altLang="en-US">
                <a:latin typeface="Times New Roman" charset="0"/>
              </a:rPr>
              <a:t>	xii. Perform this in a rhythmic manner once every 5 seconds for an adult and once every 3 seconds for infants and children. </a:t>
            </a:r>
            <a:endParaRPr lang="en-IN" altLang="en-US">
              <a:latin typeface="Times New Roman" charset="0"/>
            </a:endParaRPr>
          </a:p>
          <a:p>
            <a:r>
              <a:rPr lang="en-US" altLang="en-US">
                <a:latin typeface="Times New Roman" charset="0"/>
              </a:rPr>
              <a:t>	xiii. In patients with ongoing CPR and an advanced airway in place, such as an endotracheal tube, a laryngeal mask airway, or a King airway, use a simplified ventilation rate of 1 breath every 6 seconds, without pausing chest compressions.</a:t>
            </a:r>
            <a:endParaRPr lang="en-IN" altLang="en-US">
              <a:latin typeface="Times New Roman" charset="0"/>
            </a:endParaRPr>
          </a:p>
          <a:p>
            <a:r>
              <a:rPr lang="en-US" altLang="en-US">
                <a:latin typeface="Times New Roman" charset="0"/>
              </a:rPr>
              <a:t>c. If two EMTs are available, follow these steps: </a:t>
            </a:r>
            <a:endParaRPr lang="en-IN" altLang="en-US">
              <a:latin typeface="Times New Roman" charset="0"/>
            </a:endParaRPr>
          </a:p>
          <a:p>
            <a:r>
              <a:rPr lang="en-US" altLang="en-US">
                <a:latin typeface="Times New Roman" charset="0"/>
              </a:rPr>
              <a:t>	i. One EMT holds the mask in position by placing the thumbs over the top part of the mask and the index fingers over the bottom half. </a:t>
            </a:r>
            <a:endParaRPr lang="en-IN" altLang="en-US">
              <a:latin typeface="Times New Roman" charset="0"/>
            </a:endParaRPr>
          </a:p>
          <a:p>
            <a:r>
              <a:rPr lang="en-US" altLang="en-US">
                <a:latin typeface="Times New Roman" charset="0"/>
              </a:rPr>
              <a:t>	ii. The first EMT uses the last three fingers of the hands to bring the lower jaw up to the mask. This helps to seal the mask to the face and maintain an open airway. </a:t>
            </a:r>
            <a:endParaRPr lang="en-IN" altLang="en-US">
              <a:latin typeface="Times New Roman" charset="0"/>
            </a:endParaRPr>
          </a:p>
          <a:p>
            <a:r>
              <a:rPr lang="en-US" altLang="en-US">
                <a:latin typeface="Times New Roman" charset="0"/>
              </a:rPr>
              <a:t>	iii. The second EMT squeezes the bag with two hands until the chest rises adequately in the same manner as the one-rescuer technique.</a:t>
            </a:r>
            <a:endParaRPr lang="en-IN" altLang="en-US">
              <a:latin typeface="Times New Roman" charset="0"/>
            </a:endParaRPr>
          </a:p>
          <a:p>
            <a:r>
              <a:rPr lang="en-US" altLang="en-US">
                <a:latin typeface="Times New Roman" charset="0"/>
              </a:rPr>
              <a:t>d. For a patient who is breathing too slowly (hypoventilation) with reduced tidal volume:</a:t>
            </a:r>
            <a:endParaRPr lang="en-IN" altLang="en-US">
              <a:latin typeface="Times New Roman" charset="0"/>
            </a:endParaRPr>
          </a:p>
          <a:p>
            <a:r>
              <a:rPr lang="en-US" altLang="en-US">
                <a:latin typeface="Times New Roman" charset="0"/>
              </a:rPr>
              <a:t>	i. Squeeze the bag as the patient tries to breathe in.</a:t>
            </a:r>
            <a:endParaRPr lang="en-IN" altLang="en-US">
              <a:latin typeface="Times New Roman" charset="0"/>
            </a:endParaRPr>
          </a:p>
          <a:p>
            <a:r>
              <a:rPr lang="en-US" altLang="en-US">
                <a:latin typeface="Times New Roman" charset="0"/>
              </a:rPr>
              <a:t>	ii. For the next 5 to 10 breaths, slowly adjust the rate and delivered tidal volume until adequate minute volume is achieved.</a:t>
            </a:r>
            <a:endParaRPr lang="en-IN" altLang="en-US">
              <a:latin typeface="Times New Roman" charset="0"/>
            </a:endParaRPr>
          </a:p>
          <a:p>
            <a:r>
              <a:rPr lang="en-US" altLang="en-US">
                <a:latin typeface="Times New Roman" charset="0"/>
              </a:rPr>
              <a:t>e. For a patient who is breathing too fast (hyperventilation) with reduced tidal volume:</a:t>
            </a:r>
            <a:endParaRPr lang="en-IN" altLang="en-US">
              <a:latin typeface="Times New Roman" charset="0"/>
            </a:endParaRPr>
          </a:p>
          <a:p>
            <a:r>
              <a:rPr lang="en-US" altLang="en-US">
                <a:latin typeface="Times New Roman" charset="0"/>
              </a:rPr>
              <a:t>	i. Explain the procedure to the patient if the patient is coherent.</a:t>
            </a:r>
            <a:endParaRPr lang="en-IN" altLang="en-US">
              <a:latin typeface="Times New Roman" charset="0"/>
            </a:endParaRPr>
          </a:p>
          <a:p>
            <a:r>
              <a:rPr lang="en-US" altLang="en-US">
                <a:latin typeface="Times New Roman" charset="0"/>
              </a:rPr>
              <a:t>	ii. Initially assist respirations at the rate the patient has been breathing, squeezing the bag each time the patient inhales.</a:t>
            </a:r>
            <a:endParaRPr lang="en-IN" altLang="en-US">
              <a:latin typeface="Times New Roman" charset="0"/>
            </a:endParaRPr>
          </a:p>
          <a:p>
            <a:r>
              <a:rPr lang="en-US" altLang="en-US">
                <a:latin typeface="Times New Roman" charset="0"/>
              </a:rPr>
              <a:t>	iii. For the next 5 to 10 breaths, slowly adjust the rate and the delivered tidal volume until an adequate minute volume is achieved.</a:t>
            </a:r>
            <a:endParaRPr lang="en-IN" altLang="en-US">
              <a:latin typeface="Times New Roman" charset="0"/>
            </a:endParaRPr>
          </a:p>
          <a:p>
            <a:r>
              <a:rPr lang="en-US" altLang="en-US">
                <a:latin typeface="Times New Roman" charset="0"/>
              </a:rPr>
              <a:t>f. If the patient’s chest does not rise and fall, you may need to reposition the head or use an airway adjunct.</a:t>
            </a:r>
            <a:endParaRPr lang="en-IN" altLang="en-US">
              <a:latin typeface="Times New Roman" charset="0"/>
            </a:endParaRPr>
          </a:p>
          <a:p>
            <a:r>
              <a:rPr lang="en-US" altLang="en-US">
                <a:latin typeface="Times New Roman" charset="0"/>
              </a:rPr>
              <a:t>g. If the patient’s chest still does not rise and fall after you have made these corrections, check for an airway obstruction.</a:t>
            </a:r>
            <a:endParaRPr lang="en-IN" altLang="en-US">
              <a:latin typeface="Times New Roman" charset="0"/>
            </a:endParaRPr>
          </a:p>
          <a:p>
            <a:r>
              <a:rPr lang="en-US" altLang="en-US">
                <a:latin typeface="Times New Roman" charset="0"/>
              </a:rPr>
              <a:t>h. If an obstruction is not present, attempt ventilations using an alternative method, such as the mouth-to-mask technique.</a:t>
            </a:r>
            <a:endParaRPr lang="en-IN" altLang="en-US">
              <a:latin typeface="Times New Roman" charset="0"/>
            </a:endParaRPr>
          </a:p>
          <a:p>
            <a:r>
              <a:rPr lang="en-US" altLang="en-US">
                <a:latin typeface="Times New Roman" charset="0"/>
              </a:rPr>
              <a:t>i. The BVM may be used in conjunction with an endotracheal tube or with other advanced airway techniques.</a:t>
            </a:r>
          </a:p>
          <a:p>
            <a:endParaRPr lang="en-US" altLang="en-US">
              <a:latin typeface="Times New Roman" charset="0"/>
            </a:endParaRPr>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8C01588-B049-1543-BC55-771397713DC1}" type="slidenum">
              <a:rPr lang="en-US" altLang="en-US" sz="1200"/>
              <a:pPr/>
              <a:t>105</a:t>
            </a:fld>
            <a:endParaRPr lang="en-US" altLang="en-US" sz="1200"/>
          </a:p>
        </p:txBody>
      </p:sp>
    </p:spTree>
    <p:extLst>
      <p:ext uri="{BB962C8B-B14F-4D97-AF65-F5344CB8AC3E}">
        <p14:creationId xmlns:p14="http://schemas.microsoft.com/office/powerpoint/2010/main" val="137510296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8. Gastric distention</a:t>
            </a:r>
            <a:endParaRPr lang="en-IN" altLang="en-US" dirty="0">
              <a:latin typeface="Times New Roman" charset="0"/>
            </a:endParaRPr>
          </a:p>
          <a:p>
            <a:r>
              <a:rPr lang="en-US" altLang="en-US" dirty="0">
                <a:latin typeface="Times New Roman" charset="0"/>
              </a:rPr>
              <a:t>	a. When using a BVM or any other ventilation device, be alert for gastric distention (</a:t>
            </a:r>
            <a:r>
              <a:rPr lang="en-US" altLang="en-US" dirty="0" err="1">
                <a:latin typeface="Times New Roman" charset="0"/>
              </a:rPr>
              <a:t>ie</a:t>
            </a:r>
            <a:r>
              <a:rPr lang="en-US" altLang="en-US" dirty="0">
                <a:latin typeface="Times New Roman" charset="0"/>
              </a:rPr>
              <a:t>, inflation of the stomach with air). </a:t>
            </a:r>
            <a:endParaRPr lang="en-IN" altLang="en-US" dirty="0">
              <a:latin typeface="Times New Roman" charset="0"/>
            </a:endParaRPr>
          </a:p>
          <a:p>
            <a:r>
              <a:rPr lang="en-US" altLang="en-US" dirty="0">
                <a:latin typeface="Times New Roman" charset="0"/>
              </a:rPr>
              <a:t>	b. Most commonly affects children, but can affect adults</a:t>
            </a:r>
            <a:endParaRPr lang="en-IN" altLang="en-US" dirty="0">
              <a:latin typeface="Times New Roman" charset="0"/>
            </a:endParaRPr>
          </a:p>
          <a:p>
            <a:r>
              <a:rPr lang="en-US" altLang="en-US" dirty="0">
                <a:latin typeface="Times New Roman" charset="0"/>
              </a:rPr>
              <a:t>	c. Most likely to occur when you ventilate the patient too forcefully or too rapidly with a BVM or pocket mask</a:t>
            </a:r>
            <a:endParaRPr lang="en-IN" altLang="en-US" dirty="0">
              <a:latin typeface="Times New Roman" charset="0"/>
            </a:endParaRPr>
          </a:p>
          <a:p>
            <a:r>
              <a:rPr lang="en-US" altLang="en-US" dirty="0">
                <a:latin typeface="Times New Roman" charset="0"/>
              </a:rPr>
              <a:t>	d. May occur when the airway is obstructed as a result of a foreign body or improper head position</a:t>
            </a:r>
            <a:endParaRPr lang="en-IN" altLang="en-US" dirty="0">
              <a:latin typeface="Times New Roman" charset="0"/>
            </a:endParaRPr>
          </a:p>
          <a:p>
            <a:r>
              <a:rPr lang="en-US" altLang="en-US" dirty="0">
                <a:latin typeface="Times New Roman" charset="0"/>
              </a:rPr>
              <a:t>	e. For this reason, give slow, gentle breaths during artificial ventilation over 1 second.</a:t>
            </a:r>
            <a:endParaRPr lang="en-IN" altLang="en-US" dirty="0">
              <a:latin typeface="Times New Roman" charset="0"/>
            </a:endParaRPr>
          </a:p>
          <a:p>
            <a:r>
              <a:rPr lang="en-US" altLang="en-US" dirty="0">
                <a:latin typeface="Times New Roman" charset="0"/>
              </a:rPr>
              <a:t>	f. As compliance decreases, you will notice it becoming increasingly difficult to squeeze the BVM to get air into the lungs. </a:t>
            </a:r>
            <a:endParaRPr lang="en-IN" altLang="en-US" dirty="0">
              <a:latin typeface="Times New Roman" charset="0"/>
            </a:endParaRPr>
          </a:p>
          <a:p>
            <a:r>
              <a:rPr lang="en-US" altLang="en-US" dirty="0">
                <a:latin typeface="Times New Roman" charset="0"/>
              </a:rPr>
              <a:t>	g. Slight gastric distention is not of concern.</a:t>
            </a:r>
            <a:endParaRPr lang="en-IN" altLang="en-US" dirty="0">
              <a:latin typeface="Times New Roman" charset="0"/>
            </a:endParaRPr>
          </a:p>
          <a:p>
            <a:r>
              <a:rPr lang="en-US" altLang="en-US" dirty="0">
                <a:latin typeface="Times New Roman" charset="0"/>
              </a:rPr>
              <a:t>	h. Severe inflation of the stomach is dangerous.</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May cause vomiting and increase aspiration risk during CPR</a:t>
            </a:r>
            <a:endParaRPr lang="en-IN" altLang="en-US" dirty="0">
              <a:latin typeface="Times New Roman" charset="0"/>
            </a:endParaRPr>
          </a:p>
          <a:p>
            <a:r>
              <a:rPr lang="en-US" altLang="en-US" dirty="0">
                <a:latin typeface="Times New Roman" charset="0"/>
              </a:rPr>
              <a:t>		ii. Can significantly reduce lung volume by elevating the diaphragm, especially in infants and children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Gastric distention is a common complication with manually triggered ventilation devices—a key reason these devices are not highly recommended</a:t>
            </a:r>
            <a:r>
              <a:rPr lang="en-US" altLang="en-US" dirty="0" smtClean="0">
                <a:latin typeface="Times New Roman" charset="0"/>
              </a:rPr>
              <a:t>.</a:t>
            </a:r>
          </a:p>
          <a:p>
            <a:r>
              <a:rPr lang="en-US" altLang="en-US" b="1" dirty="0" smtClean="0">
                <a:latin typeface="Times New Roman" charset="0"/>
              </a:rPr>
              <a:t>REVIEW:</a:t>
            </a:r>
          </a:p>
          <a:p>
            <a:r>
              <a:rPr lang="en-US" altLang="en-US" b="1" dirty="0" smtClean="0"/>
              <a:t>Gastric distention occurs when air enters the stomach. Severe gastric distention can result in vomiting and aspiration if not recognized and treated. To minimize the amount of air that enters the stomach during ventilations, you should reposition the patient’s head. </a:t>
            </a:r>
            <a:endParaRPr lang="en-IN" altLang="en-US" b="1" dirty="0">
              <a:latin typeface="Times New Roman" charset="0"/>
            </a:endParaRPr>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BBD271F-18E4-F646-9840-15309771C63F}" type="slidenum">
              <a:rPr lang="en-US" altLang="en-US" sz="1200"/>
              <a:pPr/>
              <a:t>106</a:t>
            </a:fld>
            <a:endParaRPr lang="en-US" altLang="en-US" sz="1200"/>
          </a:p>
        </p:txBody>
      </p:sp>
    </p:spTree>
    <p:extLst>
      <p:ext uri="{BB962C8B-B14F-4D97-AF65-F5344CB8AC3E}">
        <p14:creationId xmlns:p14="http://schemas.microsoft.com/office/powerpoint/2010/main" val="13655735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j. To prevent or alleviate distention:</a:t>
            </a:r>
            <a:endParaRPr lang="en-IN" altLang="en-US">
              <a:latin typeface="Times New Roman" charset="0"/>
            </a:endParaRPr>
          </a:p>
          <a:p>
            <a:r>
              <a:rPr lang="en-US" altLang="en-US">
                <a:latin typeface="Times New Roman" charset="0"/>
              </a:rPr>
              <a:t>	i. Ensure that the patient’s airway is appropriately positioned.</a:t>
            </a:r>
            <a:endParaRPr lang="en-IN" altLang="en-US">
              <a:latin typeface="Times New Roman" charset="0"/>
            </a:endParaRPr>
          </a:p>
          <a:p>
            <a:r>
              <a:rPr lang="en-US" altLang="en-US">
                <a:latin typeface="Times New Roman" charset="0"/>
              </a:rPr>
              <a:t>	ii. Ventilate the patient at the appropriate rate.</a:t>
            </a:r>
            <a:endParaRPr lang="en-IN" altLang="en-US">
              <a:latin typeface="Times New Roman" charset="0"/>
            </a:endParaRPr>
          </a:p>
          <a:p>
            <a:r>
              <a:rPr lang="en-US" altLang="en-US">
                <a:latin typeface="Times New Roman" charset="0"/>
              </a:rPr>
              <a:t>	iii. Ventilate the patient with the appropriate volume.</a:t>
            </a:r>
            <a:endParaRPr lang="en-IN" altLang="en-US">
              <a:latin typeface="Times New Roman" charset="0"/>
            </a:endParaRPr>
          </a:p>
          <a:p>
            <a:r>
              <a:rPr lang="en-US" altLang="en-US">
                <a:latin typeface="Times New Roman" charset="0"/>
              </a:rPr>
              <a:t>k. If the patient’s stomach appears to be distending, recheck and reposition the head, and watch for rise and fall of the chest wall as you perform rescue breathing.</a:t>
            </a:r>
            <a:endParaRPr lang="en-IN" altLang="en-US">
              <a:latin typeface="Times New Roman" charset="0"/>
            </a:endParaRPr>
          </a:p>
          <a:p>
            <a:r>
              <a:rPr lang="en-US" altLang="en-US">
                <a:latin typeface="Times New Roman" charset="0"/>
              </a:rPr>
              <a:t>l. Continue slow rescue breathing without attempting to expel the stomach contents.</a:t>
            </a:r>
            <a:endParaRPr lang="en-IN" altLang="en-US">
              <a:latin typeface="Times New Roman" charset="0"/>
            </a:endParaRPr>
          </a:p>
          <a:p>
            <a:r>
              <a:rPr lang="en-US" altLang="en-US">
                <a:latin typeface="Times New Roman" charset="0"/>
              </a:rPr>
              <a:t>m. If gastric distention makes it impossible to ventilate the patient and an ALS provider is not available to perform decompression, consider applying pressure over the upper abdomen (last resort).</a:t>
            </a:r>
            <a:endParaRPr lang="en-IN" altLang="en-US">
              <a:latin typeface="Times New Roman" charset="0"/>
            </a:endParaRPr>
          </a:p>
          <a:p>
            <a:r>
              <a:rPr lang="en-US" altLang="en-US">
                <a:latin typeface="Times New Roman" charset="0"/>
              </a:rPr>
              <a:t>	i. If vomiting occurs as a result, turn the patient’s entire body to the side, suction and/or wipe out the mouth with your gloved hand, return the patient to a supine position, and continue rescue breathing.</a:t>
            </a:r>
            <a:endParaRPr lang="en-IN" altLang="en-US">
              <a:latin typeface="Times New Roman" charset="0"/>
            </a:endParaRPr>
          </a:p>
          <a:p>
            <a:endParaRPr lang="en-US" altLang="en-US">
              <a:latin typeface="Times New Roman" charset="0"/>
            </a:endParaRPr>
          </a:p>
          <a:p>
            <a:endParaRPr lang="en-US" altLang="en-US">
              <a:latin typeface="Times New Roman" charset="0"/>
            </a:endParaRPr>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64EC4CF-B093-A749-8A06-F6408F180766}" type="slidenum">
              <a:rPr lang="en-US" altLang="en-US" sz="1200"/>
              <a:pPr/>
              <a:t>107</a:t>
            </a:fld>
            <a:endParaRPr lang="en-US" altLang="en-US" sz="1200"/>
          </a:p>
        </p:txBody>
      </p:sp>
    </p:spTree>
    <p:extLst>
      <p:ext uri="{BB962C8B-B14F-4D97-AF65-F5344CB8AC3E}">
        <p14:creationId xmlns:p14="http://schemas.microsoft.com/office/powerpoint/2010/main" val="160693048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p:cNvSpPr>
            <a:spLocks noGrp="1" noRot="1" noChangeAspect="1" noTextEdit="1"/>
          </p:cNvSpPr>
          <p:nvPr>
            <p:ph type="sldImg"/>
          </p:nvPr>
        </p:nvSpPr>
        <p:spPr>
          <a:ln/>
        </p:spPr>
      </p:sp>
      <p:sp>
        <p:nvSpPr>
          <p:cNvPr id="288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9. Passive ventilation</a:t>
            </a:r>
            <a:endParaRPr lang="en-IN" altLang="en-US">
              <a:latin typeface="Times New Roman" charset="0"/>
            </a:endParaRPr>
          </a:p>
          <a:p>
            <a:r>
              <a:rPr lang="en-US" altLang="en-US">
                <a:latin typeface="Times New Roman" charset="0"/>
              </a:rPr>
              <a:t>	a. The process of expansion and contraction of the chest creates a “pump” for air movement in and out of the chest.</a:t>
            </a:r>
            <a:endParaRPr lang="en-IN" altLang="en-US">
              <a:latin typeface="Times New Roman" charset="0"/>
            </a:endParaRPr>
          </a:p>
          <a:p>
            <a:r>
              <a:rPr lang="en-US" altLang="en-US">
                <a:latin typeface="Times New Roman" charset="0"/>
              </a:rPr>
              <a:t>	b. During cardiac arrest, you are responsible for providing chest compressions to circulate blood and artificial ventilations to oxygenate the hemoglobin.</a:t>
            </a:r>
            <a:endParaRPr lang="en-IN" altLang="en-US">
              <a:latin typeface="Times New Roman" charset="0"/>
            </a:endParaRPr>
          </a:p>
          <a:p>
            <a:r>
              <a:rPr lang="en-US" altLang="en-US">
                <a:latin typeface="Times New Roman" charset="0"/>
              </a:rPr>
              <a:t>	c. Since chest wall movement assists in the ventilation process, patients receiving high-quality chest compressions benefit from passive ventilation.</a:t>
            </a:r>
            <a:endParaRPr lang="en-IN" altLang="en-US">
              <a:latin typeface="Times New Roman" charset="0"/>
            </a:endParaRPr>
          </a:p>
          <a:p>
            <a:r>
              <a:rPr lang="en-US" altLang="en-US">
                <a:latin typeface="Times New Roman" charset="0"/>
              </a:rPr>
              <a:t>	d. In passive ventilation, air movement in and out of the chest cavity occurs passively as a result of compressing the chest.</a:t>
            </a:r>
            <a:endParaRPr lang="en-IN" altLang="en-US">
              <a:latin typeface="Times New Roman" charset="0"/>
            </a:endParaRPr>
          </a:p>
          <a:p>
            <a:r>
              <a:rPr lang="en-US" altLang="en-US">
                <a:latin typeface="Times New Roman" charset="0"/>
              </a:rPr>
              <a:t>		i. When the chest is compressed, air is forced out of the thorax.</a:t>
            </a:r>
            <a:endParaRPr lang="en-IN" altLang="en-US">
              <a:latin typeface="Times New Roman" charset="0"/>
            </a:endParaRPr>
          </a:p>
          <a:p>
            <a:r>
              <a:rPr lang="en-US" altLang="en-US">
                <a:latin typeface="Times New Roman" charset="0"/>
              </a:rPr>
              <a:t>		ii. As the chest recoils following compression, a negative pressure is created within the chest, which results in a vacuum.</a:t>
            </a:r>
            <a:endParaRPr lang="en-IN" altLang="en-US">
              <a:latin typeface="Times New Roman" charset="0"/>
            </a:endParaRPr>
          </a:p>
          <a:p>
            <a:r>
              <a:rPr lang="en-US" altLang="en-US">
                <a:latin typeface="Times New Roman" charset="0"/>
              </a:rPr>
              <a:t>		iii. Air is sucked into the chest cavity, similar to what occurs with muscle contraction during active inhalation. </a:t>
            </a:r>
            <a:endParaRPr lang="en-IN" altLang="en-US">
              <a:latin typeface="Times New Roman" charset="0"/>
            </a:endParaRPr>
          </a:p>
          <a:p>
            <a:r>
              <a:rPr lang="en-US" altLang="en-US">
                <a:latin typeface="Times New Roman" charset="0"/>
              </a:rPr>
              <a:t>	e. Passive ventilation can be enhanced by inserting an oropharyngeal airway and providing supplemental oxygen to the patient. </a:t>
            </a:r>
            <a:endParaRPr lang="en-IN" altLang="en-US">
              <a:latin typeface="Times New Roman" charset="0"/>
            </a:endParaRPr>
          </a:p>
          <a:p>
            <a:r>
              <a:rPr lang="en-US" altLang="en-US">
                <a:latin typeface="Times New Roman" charset="0"/>
              </a:rPr>
              <a:t>	f. You can also improve oxygenation by applying supplemental oxygen with a nasal cannula or a nonrebreathing mask. </a:t>
            </a:r>
          </a:p>
          <a:p>
            <a:endParaRPr lang="en-US" altLang="en-US">
              <a:latin typeface="Times New Roman" charset="0"/>
            </a:endParaRPr>
          </a:p>
        </p:txBody>
      </p:sp>
      <p:sp>
        <p:nvSpPr>
          <p:cNvPr id="288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A171C75-0169-6146-B1FA-F9843FFBD48E}" type="slidenum">
              <a:rPr lang="en-US" altLang="en-US" sz="1200"/>
              <a:pPr/>
              <a:t>108</a:t>
            </a:fld>
            <a:endParaRPr lang="en-US" altLang="en-US" sz="1200"/>
          </a:p>
        </p:txBody>
      </p:sp>
    </p:spTree>
    <p:extLst>
      <p:ext uri="{BB962C8B-B14F-4D97-AF65-F5344CB8AC3E}">
        <p14:creationId xmlns:p14="http://schemas.microsoft.com/office/powerpoint/2010/main" val="9263839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10. Manually triggered ventilation devices</a:t>
            </a:r>
            <a:endParaRPr lang="en-IN" altLang="en-US">
              <a:latin typeface="Times New Roman" charset="0"/>
            </a:endParaRPr>
          </a:p>
          <a:p>
            <a:r>
              <a:rPr lang="en-US" altLang="en-US">
                <a:latin typeface="Times New Roman" charset="0"/>
              </a:rPr>
              <a:t>	a. Also known as flow-restricted, oxygen-powered ventilation devices</a:t>
            </a:r>
            <a:endParaRPr lang="en-IN" altLang="en-US">
              <a:latin typeface="Times New Roman" charset="0"/>
            </a:endParaRPr>
          </a:p>
          <a:p>
            <a:r>
              <a:rPr lang="en-US" altLang="en-US">
                <a:latin typeface="Times New Roman" charset="0"/>
              </a:rPr>
              <a:t>	b. Allow a single rescuer to use both hands to maintain a mask-to-face seal while providing positive-pressure ventilation</a:t>
            </a:r>
            <a:endParaRPr lang="en-IN" altLang="en-US">
              <a:latin typeface="Times New Roman" charset="0"/>
            </a:endParaRPr>
          </a:p>
          <a:p>
            <a:r>
              <a:rPr lang="en-US" altLang="en-US">
                <a:latin typeface="Times New Roman" charset="0"/>
              </a:rPr>
              <a:t>		i. This reduces rescuer fatigue associated with using a BVM on extended transports.</a:t>
            </a:r>
            <a:endParaRPr lang="en-IN" altLang="en-US">
              <a:latin typeface="Times New Roman" charset="0"/>
            </a:endParaRPr>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DA0F81D-7CA5-5D47-BF2C-995D4B10D0C1}" type="slidenum">
              <a:rPr lang="en-US" altLang="en-US" sz="1200"/>
              <a:pPr/>
              <a:t>109</a:t>
            </a:fld>
            <a:endParaRPr lang="en-US" altLang="en-US" sz="1200"/>
          </a:p>
        </p:txBody>
      </p:sp>
    </p:spTree>
    <p:extLst>
      <p:ext uri="{BB962C8B-B14F-4D97-AF65-F5344CB8AC3E}">
        <p14:creationId xmlns:p14="http://schemas.microsoft.com/office/powerpoint/2010/main" val="478623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II. Anatomy of the Respiratory System</a:t>
            </a:r>
          </a:p>
          <a:p>
            <a:r>
              <a:rPr lang="en-US" altLang="en-US">
                <a:latin typeface="Times New Roman" charset="0"/>
              </a:rPr>
              <a:t>A. The respiratory system consists of all the structures that make up the airway and help us breathe, or ventilate.</a:t>
            </a:r>
            <a:endParaRPr lang="en-IN" altLang="en-US" b="1">
              <a:latin typeface="Times New Roman" charset="0"/>
            </a:endParaRPr>
          </a:p>
          <a:p>
            <a:r>
              <a:rPr lang="en-US" altLang="en-US">
                <a:latin typeface="Times New Roman" charset="0"/>
              </a:rPr>
              <a:t>B. The airway is divided into the upper and lower airways.</a:t>
            </a:r>
            <a:endParaRPr lang="en-IN" altLang="en-US" b="1">
              <a:latin typeface="Times New Roman" charset="0"/>
            </a:endParaRPr>
          </a:p>
          <a:p>
            <a:endParaRPr lang="en-US" altLang="en-US">
              <a:latin typeface="Times New Roman" charset="0"/>
            </a:endParaRPr>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EF627A9-7517-2F49-A645-FE022DA8FB3C}" type="slidenum">
              <a:rPr lang="en-US" altLang="en-US" sz="1200"/>
              <a:pPr/>
              <a:t>11</a:t>
            </a:fld>
            <a:endParaRPr lang="en-US" altLang="en-US" sz="1200"/>
          </a:p>
        </p:txBody>
      </p:sp>
    </p:spTree>
    <p:extLst>
      <p:ext uri="{BB962C8B-B14F-4D97-AF65-F5344CB8AC3E}">
        <p14:creationId xmlns:p14="http://schemas.microsoft.com/office/powerpoint/2010/main" val="6728357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290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Disadvantages:</a:t>
            </a:r>
            <a:endParaRPr lang="en-IN" altLang="en-US">
              <a:latin typeface="Times New Roman" charset="0"/>
            </a:endParaRPr>
          </a:p>
          <a:p>
            <a:r>
              <a:rPr lang="en-US" altLang="en-US">
                <a:latin typeface="Times New Roman" charset="0"/>
              </a:rPr>
              <a:t>	i. May be difficult to maintain adequate ventilation without assistance</a:t>
            </a:r>
            <a:endParaRPr lang="en-IN" altLang="en-US">
              <a:latin typeface="Times New Roman" charset="0"/>
            </a:endParaRPr>
          </a:p>
          <a:p>
            <a:r>
              <a:rPr lang="en-US" altLang="en-US">
                <a:latin typeface="Times New Roman" charset="0"/>
              </a:rPr>
              <a:t>	ii. Should not be used routinely because of high incidence of gastric distention and possible damage to structures within the chest cavity</a:t>
            </a:r>
            <a:endParaRPr lang="en-IN" altLang="en-US">
              <a:latin typeface="Times New Roman" charset="0"/>
            </a:endParaRPr>
          </a:p>
          <a:p>
            <a:r>
              <a:rPr lang="en-US" altLang="en-US">
                <a:latin typeface="Times New Roman" charset="0"/>
              </a:rPr>
              <a:t>	iii. Special unit and additional training are required for infants and children.</a:t>
            </a:r>
            <a:endParaRPr lang="en-IN" altLang="en-US">
              <a:latin typeface="Times New Roman" charset="0"/>
            </a:endParaRPr>
          </a:p>
          <a:p>
            <a:r>
              <a:rPr lang="en-US" altLang="en-US">
                <a:latin typeface="Times New Roman" charset="0"/>
              </a:rPr>
              <a:t>	iv. Should not be used with COPD or suspected cervical spine or chest injuries</a:t>
            </a:r>
            <a:endParaRPr lang="en-IN" altLang="en-US">
              <a:latin typeface="Times New Roman" charset="0"/>
            </a:endParaRPr>
          </a:p>
          <a:p>
            <a:r>
              <a:rPr lang="en-US" altLang="en-US">
                <a:latin typeface="Times New Roman" charset="0"/>
              </a:rPr>
              <a:t>d. Manually triggered ventilation device components:</a:t>
            </a:r>
            <a:endParaRPr lang="en-IN" altLang="en-US">
              <a:latin typeface="Times New Roman" charset="0"/>
            </a:endParaRPr>
          </a:p>
          <a:p>
            <a:r>
              <a:rPr lang="en-US" altLang="en-US">
                <a:latin typeface="Times New Roman" charset="0"/>
              </a:rPr>
              <a:t>	i. Peak flow rate of 100% oxygen at up to 40 L/min</a:t>
            </a:r>
            <a:endParaRPr lang="en-IN" altLang="en-US">
              <a:latin typeface="Times New Roman" charset="0"/>
            </a:endParaRPr>
          </a:p>
          <a:p>
            <a:r>
              <a:rPr lang="en-US" altLang="en-US">
                <a:latin typeface="Times New Roman" charset="0"/>
              </a:rPr>
              <a:t>	ii. Inspiratory pressure safety release valve</a:t>
            </a:r>
            <a:endParaRPr lang="en-IN" altLang="en-US">
              <a:latin typeface="Times New Roman" charset="0"/>
            </a:endParaRPr>
          </a:p>
          <a:p>
            <a:r>
              <a:rPr lang="en-US" altLang="en-US">
                <a:latin typeface="Times New Roman" charset="0"/>
              </a:rPr>
              <a:t>	iii. Audible alarm that sounds when you exceed the relief valve pressure</a:t>
            </a:r>
            <a:endParaRPr lang="en-IN" altLang="en-US">
              <a:latin typeface="Times New Roman" charset="0"/>
            </a:endParaRPr>
          </a:p>
          <a:p>
            <a:r>
              <a:rPr lang="en-US" altLang="en-US">
                <a:latin typeface="Times New Roman" charset="0"/>
              </a:rPr>
              <a:t>	iv. Ability to function satisfactorily under normal and varying environmental conditions</a:t>
            </a:r>
            <a:endParaRPr lang="en-IN" altLang="en-US">
              <a:latin typeface="Times New Roman" charset="0"/>
            </a:endParaRPr>
          </a:p>
          <a:p>
            <a:r>
              <a:rPr lang="en-US" altLang="en-US">
                <a:latin typeface="Times New Roman" charset="0"/>
              </a:rPr>
              <a:t>	v. Trigger or lever positioned so that both your hands can remain on the mask to provide an airtight seal while supporting and tilting the patient’s head and keeping the jaw elevated</a:t>
            </a:r>
            <a:endParaRPr lang="en-IN" altLang="en-US">
              <a:latin typeface="Times New Roman" charset="0"/>
            </a:endParaRPr>
          </a:p>
          <a:p>
            <a:r>
              <a:rPr lang="en-US" altLang="en-US">
                <a:latin typeface="Times New Roman" charset="0"/>
              </a:rPr>
              <a:t>e. Proper training and considerable practice are required.</a:t>
            </a:r>
            <a:endParaRPr lang="en-IN" altLang="en-US">
              <a:latin typeface="Times New Roman" charset="0"/>
            </a:endParaRPr>
          </a:p>
          <a:p>
            <a:r>
              <a:rPr lang="en-US" altLang="en-US">
                <a:latin typeface="Times New Roman" charset="0"/>
              </a:rPr>
              <a:t>f. As with BVMs, you must make sure there is an effective seal between the patient’s face and mask.</a:t>
            </a:r>
            <a:endParaRPr lang="en-IN" altLang="en-US">
              <a:latin typeface="Times New Roman" charset="0"/>
            </a:endParaRPr>
          </a:p>
          <a:p>
            <a:r>
              <a:rPr lang="en-US" altLang="en-US">
                <a:latin typeface="Times New Roman" charset="0"/>
              </a:rPr>
              <a:t>g. The amount of pressure required varies according to patient size, lung volume, and lung condition.</a:t>
            </a:r>
            <a:endParaRPr lang="en-IN" altLang="en-US">
              <a:latin typeface="Times New Roman" charset="0"/>
            </a:endParaRPr>
          </a:p>
          <a:p>
            <a:r>
              <a:rPr lang="en-US" altLang="en-US">
                <a:latin typeface="Times New Roman" charset="0"/>
              </a:rPr>
              <a:t>	i. A COPD patient will need greater pressure.</a:t>
            </a:r>
            <a:endParaRPr lang="en-IN" altLang="en-US">
              <a:latin typeface="Times New Roman" charset="0"/>
            </a:endParaRPr>
          </a:p>
          <a:p>
            <a:r>
              <a:rPr lang="en-US" altLang="en-US">
                <a:latin typeface="Times New Roman" charset="0"/>
              </a:rPr>
              <a:t>	ii. Pressures that are too great can cause a pneumothorax.</a:t>
            </a:r>
          </a:p>
          <a:p>
            <a:endParaRPr lang="en-US" altLang="en-US">
              <a:latin typeface="Times New Roman" charset="0"/>
            </a:endParaRPr>
          </a:p>
          <a:p>
            <a:endParaRPr lang="en-US" altLang="en-US">
              <a:latin typeface="Times New Roman" charset="0"/>
            </a:endParaRPr>
          </a:p>
        </p:txBody>
      </p:sp>
      <p:sp>
        <p:nvSpPr>
          <p:cNvPr id="290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BC7B32F-A7F6-5845-BFCA-D8F75D4751E7}" type="slidenum">
              <a:rPr lang="en-US" altLang="en-US" sz="1200"/>
              <a:pPr/>
              <a:t>110</a:t>
            </a:fld>
            <a:endParaRPr lang="en-US" altLang="en-US" sz="1200"/>
          </a:p>
        </p:txBody>
      </p:sp>
    </p:spTree>
    <p:extLst>
      <p:ext uri="{BB962C8B-B14F-4D97-AF65-F5344CB8AC3E}">
        <p14:creationId xmlns:p14="http://schemas.microsoft.com/office/powerpoint/2010/main" val="190238553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11. Automatic transport ventilator (ATV)/resuscitator</a:t>
            </a:r>
            <a:endParaRPr lang="en-IN" altLang="en-US">
              <a:latin typeface="Times New Roman" charset="0"/>
            </a:endParaRPr>
          </a:p>
          <a:p>
            <a:r>
              <a:rPr lang="en-US" altLang="en-US">
                <a:latin typeface="Times New Roman" charset="0"/>
              </a:rPr>
              <a:t>	a. The ATV is a manually triggered ventilation device attached to a control box that allows the variables of ventilation to be set. </a:t>
            </a:r>
            <a:endParaRPr lang="en-IN" altLang="en-US">
              <a:latin typeface="Times New Roman" charset="0"/>
            </a:endParaRPr>
          </a:p>
          <a:p>
            <a:r>
              <a:rPr lang="en-US" altLang="en-US">
                <a:latin typeface="Times New Roman" charset="0"/>
              </a:rPr>
              <a:t>		i. Lacks the sophisticated control of a hospital ventilator</a:t>
            </a:r>
            <a:endParaRPr lang="en-IN" altLang="en-US">
              <a:latin typeface="Times New Roman" charset="0"/>
            </a:endParaRPr>
          </a:p>
          <a:p>
            <a:r>
              <a:rPr lang="en-US" altLang="en-US">
                <a:latin typeface="Times New Roman" charset="0"/>
              </a:rPr>
              <a:t>		ii. Frees the EMT to perform tasks such as maintaining the mask seal or ensuring continued airway patency</a:t>
            </a:r>
            <a:endParaRPr lang="en-IN" altLang="en-US">
              <a:latin typeface="Times New Roman" charset="0"/>
            </a:endParaRPr>
          </a:p>
          <a:p>
            <a:r>
              <a:rPr lang="en-US" altLang="en-US">
                <a:latin typeface="Times New Roman" charset="0"/>
              </a:rPr>
              <a:t>	b. A BVM and mask should always be prepared and ready for use should an ATV malfunction.</a:t>
            </a:r>
            <a:endParaRPr lang="en-IN" altLang="en-US">
              <a:latin typeface="Times New Roman" charset="0"/>
            </a:endParaRPr>
          </a:p>
          <a:p>
            <a:r>
              <a:rPr lang="en-US" altLang="en-US">
                <a:latin typeface="Times New Roman" charset="0"/>
              </a:rPr>
              <a:t>	c. Most models have adjustments for respiratory rate and tidal volume.</a:t>
            </a:r>
            <a:endParaRPr lang="en-IN" altLang="en-US">
              <a:latin typeface="Times New Roman" charset="0"/>
            </a:endParaRPr>
          </a:p>
          <a:p>
            <a:r>
              <a:rPr lang="en-US" altLang="en-US">
                <a:latin typeface="Times New Roman" charset="0"/>
              </a:rPr>
              <a:t>		i. Estimate tidal volume at 6 to 7 mL/kg.</a:t>
            </a:r>
            <a:endParaRPr lang="en-IN" altLang="en-US">
              <a:latin typeface="Times New Roman" charset="0"/>
            </a:endParaRPr>
          </a:p>
          <a:p>
            <a:r>
              <a:rPr lang="en-US" altLang="en-US">
                <a:latin typeface="Times New Roman" charset="0"/>
              </a:rPr>
              <a:t>	d. The pressure relief valve may lead to hypoventilation in patients with:</a:t>
            </a:r>
            <a:endParaRPr lang="en-IN" altLang="en-US">
              <a:latin typeface="Times New Roman" charset="0"/>
            </a:endParaRPr>
          </a:p>
          <a:p>
            <a:r>
              <a:rPr lang="en-US" altLang="en-US">
                <a:latin typeface="Times New Roman" charset="0"/>
              </a:rPr>
              <a:t>		i. Poor lung compliance (ability of alveoli to expand when air is drawn in during inhalation)</a:t>
            </a:r>
            <a:endParaRPr lang="en-IN" altLang="en-US">
              <a:latin typeface="Times New Roman" charset="0"/>
            </a:endParaRPr>
          </a:p>
          <a:p>
            <a:r>
              <a:rPr lang="en-US" altLang="en-US">
                <a:latin typeface="Times New Roman" charset="0"/>
              </a:rPr>
              <a:t>		ii. Increased airway resistance</a:t>
            </a:r>
            <a:endParaRPr lang="en-IN" altLang="en-US">
              <a:latin typeface="Times New Roman" charset="0"/>
            </a:endParaRPr>
          </a:p>
          <a:p>
            <a:r>
              <a:rPr lang="en-US" altLang="en-US">
                <a:latin typeface="Times New Roman" charset="0"/>
              </a:rPr>
              <a:t>		iii. Airway obstruction</a:t>
            </a:r>
            <a:endParaRPr lang="en-IN" altLang="en-US">
              <a:latin typeface="Times New Roman" charset="0"/>
            </a:endParaRPr>
          </a:p>
          <a:p>
            <a:r>
              <a:rPr lang="en-US" altLang="en-US">
                <a:latin typeface="Times New Roman" charset="0"/>
              </a:rPr>
              <a:t>	e. Constant reassessment of the patient is necessary.</a:t>
            </a:r>
            <a:endParaRPr lang="en-IN" altLang="en-US">
              <a:latin typeface="Times New Roman" charset="0"/>
            </a:endParaRPr>
          </a:p>
          <a:p>
            <a:r>
              <a:rPr lang="en-US" altLang="en-US">
                <a:latin typeface="Times New Roman" charset="0"/>
              </a:rPr>
              <a:t>		i. Assess for full chest recoil.</a:t>
            </a:r>
          </a:p>
          <a:p>
            <a:endParaRPr lang="en-US" altLang="en-US">
              <a:latin typeface="Times New Roman" charset="0"/>
            </a:endParaRPr>
          </a:p>
        </p:txBody>
      </p:sp>
      <p:sp>
        <p:nvSpPr>
          <p:cNvPr id="291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EADA27A-F82E-094F-BEA4-FD0EE5C5BC5E}" type="slidenum">
              <a:rPr lang="en-US" altLang="en-US" sz="1200"/>
              <a:pPr/>
              <a:t>111</a:t>
            </a:fld>
            <a:endParaRPr lang="en-US" altLang="en-US" sz="1200"/>
          </a:p>
        </p:txBody>
      </p:sp>
    </p:spTree>
    <p:extLst>
      <p:ext uri="{BB962C8B-B14F-4D97-AF65-F5344CB8AC3E}">
        <p14:creationId xmlns:p14="http://schemas.microsoft.com/office/powerpoint/2010/main" val="165713340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a:ln/>
        </p:spPr>
      </p:sp>
      <p:sp>
        <p:nvSpPr>
          <p:cNvPr id="292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XIII. Continuous Positive Airway Pressure</a:t>
            </a:r>
          </a:p>
          <a:p>
            <a:r>
              <a:rPr lang="en-US" altLang="en-US">
                <a:latin typeface="Times New Roman" charset="0"/>
              </a:rPr>
              <a:t>A. Continuous positive airway pressure (CPAP) is noninvasive ventilatory support for patients experiencing respiratory distress.</a:t>
            </a:r>
            <a:endParaRPr lang="en-IN" altLang="en-US" b="1">
              <a:latin typeface="Times New Roman" charset="0"/>
            </a:endParaRPr>
          </a:p>
          <a:p>
            <a:r>
              <a:rPr lang="en-US" altLang="en-US">
                <a:latin typeface="Times New Roman" charset="0"/>
              </a:rPr>
              <a:t>	1. Many people diagnosed with obstructive sleep apnea wear a CPAP unit at night to maintain their airways while they sleep.</a:t>
            </a:r>
            <a:endParaRPr lang="en-IN" altLang="en-US">
              <a:latin typeface="Times New Roman" charset="0"/>
            </a:endParaRPr>
          </a:p>
          <a:p>
            <a:r>
              <a:rPr lang="en-US" altLang="en-US">
                <a:latin typeface="Times New Roman" charset="0"/>
              </a:rPr>
              <a:t>	2. CPAP is becoming widely used at the EMT level.</a:t>
            </a:r>
            <a:endParaRPr lang="en-IN" altLang="en-US">
              <a:latin typeface="Times New Roman" charset="0"/>
            </a:endParaRPr>
          </a:p>
        </p:txBody>
      </p:sp>
      <p:sp>
        <p:nvSpPr>
          <p:cNvPr id="292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996297F-443D-FC47-946D-BB63F2D5C960}" type="slidenum">
              <a:rPr lang="en-US" altLang="en-US" sz="1200"/>
              <a:pPr/>
              <a:t>112</a:t>
            </a:fld>
            <a:endParaRPr lang="en-US" altLang="en-US" sz="1200"/>
          </a:p>
        </p:txBody>
      </p:sp>
    </p:spTree>
    <p:extLst>
      <p:ext uri="{BB962C8B-B14F-4D97-AF65-F5344CB8AC3E}">
        <p14:creationId xmlns:p14="http://schemas.microsoft.com/office/powerpoint/2010/main" val="72566947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B. Mechanism</a:t>
            </a:r>
            <a:endParaRPr lang="en-IN" altLang="en-US" b="1">
              <a:latin typeface="Times New Roman" charset="0"/>
            </a:endParaRPr>
          </a:p>
          <a:p>
            <a:r>
              <a:rPr lang="en-US" altLang="en-US">
                <a:latin typeface="Times New Roman" charset="0"/>
              </a:rPr>
              <a:t>	1. CPAP increases pressure in the lungs, opens collapsed alveoli, pushes more oxygen across the alveolar membrane, and forces interstitial fluid back into the pulmonary circulation.</a:t>
            </a:r>
            <a:endParaRPr lang="en-IN" altLang="en-US">
              <a:latin typeface="Times New Roman" charset="0"/>
            </a:endParaRPr>
          </a:p>
        </p:txBody>
      </p:sp>
      <p:sp>
        <p:nvSpPr>
          <p:cNvPr id="293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C5A31A1-6CBE-9C46-83C7-23784E82F038}" type="slidenum">
              <a:rPr lang="en-US" altLang="en-US" sz="1200"/>
              <a:pPr/>
              <a:t>113</a:t>
            </a:fld>
            <a:endParaRPr lang="en-US" altLang="en-US" sz="1200"/>
          </a:p>
        </p:txBody>
      </p:sp>
    </p:spTree>
    <p:extLst>
      <p:ext uri="{BB962C8B-B14F-4D97-AF65-F5344CB8AC3E}">
        <p14:creationId xmlns:p14="http://schemas.microsoft.com/office/powerpoint/2010/main" val="7671677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a:ln/>
        </p:spPr>
      </p:sp>
      <p:sp>
        <p:nvSpPr>
          <p:cNvPr id="294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2. The therapy is typically delivered through a face mask held to the head with a strapping system.</a:t>
            </a:r>
            <a:endParaRPr lang="en-IN" altLang="en-US">
              <a:latin typeface="Times New Roman" charset="0"/>
            </a:endParaRPr>
          </a:p>
          <a:p>
            <a:r>
              <a:rPr lang="en-US" altLang="en-US">
                <a:latin typeface="Times New Roman" charset="0"/>
              </a:rPr>
              <a:t>	a. A good seal with minimal leakage between the face and mask is essential.</a:t>
            </a:r>
            <a:endParaRPr lang="en-IN" altLang="en-US">
              <a:latin typeface="Times New Roman" charset="0"/>
            </a:endParaRPr>
          </a:p>
          <a:p>
            <a:r>
              <a:rPr lang="en-US" altLang="en-US">
                <a:latin typeface="Times New Roman" charset="0"/>
              </a:rPr>
              <a:t>3. Many CPAP systems use oxygen as the driving force to deliver the positive ventilatory pressure to the patient.</a:t>
            </a:r>
            <a:endParaRPr lang="en-IN" altLang="en-US">
              <a:latin typeface="Times New Roman" charset="0"/>
            </a:endParaRPr>
          </a:p>
          <a:p>
            <a:r>
              <a:rPr lang="en-US" altLang="en-US">
                <a:latin typeface="Times New Roman" charset="0"/>
              </a:rPr>
              <a:t>4. Use caution with patients with potentially low blood pressure, because CPAP causes a drop in cardiac output.</a:t>
            </a:r>
            <a:endParaRPr lang="en-IN" altLang="en-US">
              <a:latin typeface="Times New Roman" charset="0"/>
            </a:endParaRPr>
          </a:p>
        </p:txBody>
      </p:sp>
      <p:sp>
        <p:nvSpPr>
          <p:cNvPr id="294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A56C641-1521-ED46-9DDE-D1E95B6987F6}" type="slidenum">
              <a:rPr lang="en-US" altLang="en-US" sz="1200"/>
              <a:pPr/>
              <a:t>114</a:t>
            </a:fld>
            <a:endParaRPr lang="en-US" altLang="en-US" sz="1200"/>
          </a:p>
        </p:txBody>
      </p:sp>
    </p:spTree>
    <p:extLst>
      <p:ext uri="{BB962C8B-B14F-4D97-AF65-F5344CB8AC3E}">
        <p14:creationId xmlns:p14="http://schemas.microsoft.com/office/powerpoint/2010/main" val="29712910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a:ln/>
        </p:spPr>
      </p:sp>
      <p:sp>
        <p:nvSpPr>
          <p:cNvPr id="295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Indications</a:t>
            </a:r>
            <a:endParaRPr lang="en-IN" altLang="en-US" b="1">
              <a:latin typeface="Times New Roman" charset="0"/>
            </a:endParaRPr>
          </a:p>
          <a:p>
            <a:r>
              <a:rPr lang="en-US" altLang="en-US">
                <a:latin typeface="Times New Roman" charset="0"/>
              </a:rPr>
              <a:t>	1. The patient is alert and able to follow commands.</a:t>
            </a:r>
            <a:endParaRPr lang="en-IN" altLang="en-US">
              <a:latin typeface="Times New Roman" charset="0"/>
            </a:endParaRPr>
          </a:p>
          <a:p>
            <a:r>
              <a:rPr lang="en-US" altLang="en-US">
                <a:latin typeface="Times New Roman" charset="0"/>
              </a:rPr>
              <a:t>	2. The patient displays obvious signs of moderate to severe respiratory distress from a condition such as pulmonary edema or obstructive pulmonary disease (ie, COPD).</a:t>
            </a:r>
            <a:endParaRPr lang="en-IN" altLang="en-US">
              <a:latin typeface="Times New Roman" charset="0"/>
            </a:endParaRPr>
          </a:p>
          <a:p>
            <a:r>
              <a:rPr lang="en-US" altLang="en-US">
                <a:latin typeface="Times New Roman" charset="0"/>
              </a:rPr>
              <a:t>	3. The patient is breathing rapidly, such that it affects overall minute volume (greater than 26 breaths/min).</a:t>
            </a:r>
            <a:endParaRPr lang="en-IN" altLang="en-US">
              <a:latin typeface="Times New Roman" charset="0"/>
            </a:endParaRPr>
          </a:p>
          <a:p>
            <a:r>
              <a:rPr lang="en-US" altLang="en-US">
                <a:latin typeface="Times New Roman" charset="0"/>
              </a:rPr>
              <a:t>	4. The pulse oximetry reading is less than 90%.</a:t>
            </a:r>
            <a:endParaRPr lang="en-IN" altLang="en-US">
              <a:latin typeface="Times New Roman" charset="0"/>
            </a:endParaRPr>
          </a:p>
        </p:txBody>
      </p:sp>
      <p:sp>
        <p:nvSpPr>
          <p:cNvPr id="295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1F2ACAA-90F1-2E40-BB53-D497D23E4788}" type="slidenum">
              <a:rPr lang="en-US" altLang="en-US" sz="1200"/>
              <a:pPr/>
              <a:t>115</a:t>
            </a:fld>
            <a:endParaRPr lang="en-US" altLang="en-US" sz="1200"/>
          </a:p>
        </p:txBody>
      </p:sp>
    </p:spTree>
    <p:extLst>
      <p:ext uri="{BB962C8B-B14F-4D97-AF65-F5344CB8AC3E}">
        <p14:creationId xmlns:p14="http://schemas.microsoft.com/office/powerpoint/2010/main" val="94930442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p:cNvSpPr>
            <a:spLocks noGrp="1" noRot="1" noChangeAspect="1" noTextEdit="1"/>
          </p:cNvSpPr>
          <p:nvPr>
            <p:ph type="sldImg"/>
          </p:nvPr>
        </p:nvSpPr>
        <p:spPr>
          <a:ln/>
        </p:spPr>
      </p:sp>
      <p:sp>
        <p:nvSpPr>
          <p:cNvPr id="296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D. Contraindications</a:t>
            </a:r>
            <a:endParaRPr lang="en-IN" altLang="en-US" b="1">
              <a:latin typeface="Times New Roman" charset="0"/>
            </a:endParaRPr>
          </a:p>
          <a:p>
            <a:r>
              <a:rPr lang="en-US" altLang="en-US">
                <a:latin typeface="Times New Roman" charset="0"/>
              </a:rPr>
              <a:t>	1. Patient in respiratory arrest</a:t>
            </a:r>
            <a:endParaRPr lang="en-IN" altLang="en-US">
              <a:latin typeface="Times New Roman" charset="0"/>
            </a:endParaRPr>
          </a:p>
          <a:p>
            <a:r>
              <a:rPr lang="en-US" altLang="en-US">
                <a:latin typeface="Times New Roman" charset="0"/>
              </a:rPr>
              <a:t>	2. Signs and symptoms of pneumothorax or chest trauma</a:t>
            </a:r>
            <a:endParaRPr lang="en-IN" altLang="en-US">
              <a:latin typeface="Times New Roman" charset="0"/>
            </a:endParaRPr>
          </a:p>
          <a:p>
            <a:r>
              <a:rPr lang="en-US" altLang="en-US">
                <a:latin typeface="Times New Roman" charset="0"/>
              </a:rPr>
              <a:t>	3. Patient who has a tracheostomy</a:t>
            </a:r>
            <a:endParaRPr lang="en-IN" altLang="en-US">
              <a:latin typeface="Times New Roman" charset="0"/>
            </a:endParaRPr>
          </a:p>
          <a:p>
            <a:r>
              <a:rPr lang="en-US" altLang="en-US">
                <a:latin typeface="Times New Roman" charset="0"/>
              </a:rPr>
              <a:t>	4. Active gastrointestinal bleeding or vomiting</a:t>
            </a:r>
            <a:endParaRPr lang="en-IN" altLang="en-US">
              <a:latin typeface="Times New Roman" charset="0"/>
            </a:endParaRPr>
          </a:p>
          <a:p>
            <a:r>
              <a:rPr lang="en-US" altLang="en-US">
                <a:latin typeface="Times New Roman" charset="0"/>
              </a:rPr>
              <a:t>	5. Patient who is unable to follow verbal commands</a:t>
            </a:r>
            <a:endParaRPr lang="en-IN" altLang="en-US">
              <a:latin typeface="Times New Roman" charset="0"/>
            </a:endParaRPr>
          </a:p>
          <a:p>
            <a:r>
              <a:rPr lang="en-US" altLang="en-US">
                <a:latin typeface="Times New Roman" charset="0"/>
              </a:rPr>
              <a:t>	6. Always reassess the patient for signs of deterioration and/or respiratory failure.</a:t>
            </a:r>
            <a:endParaRPr lang="en-IN" altLang="en-US">
              <a:latin typeface="Times New Roman" charset="0"/>
            </a:endParaRPr>
          </a:p>
        </p:txBody>
      </p:sp>
      <p:sp>
        <p:nvSpPr>
          <p:cNvPr id="296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9A47E4A-7AAA-7B40-A120-6EDB0EFA5808}" type="slidenum">
              <a:rPr lang="en-US" altLang="en-US" sz="1200"/>
              <a:pPr/>
              <a:t>116</a:t>
            </a:fld>
            <a:endParaRPr lang="en-US" altLang="en-US" sz="1200"/>
          </a:p>
        </p:txBody>
      </p:sp>
    </p:spTree>
    <p:extLst>
      <p:ext uri="{BB962C8B-B14F-4D97-AF65-F5344CB8AC3E}">
        <p14:creationId xmlns:p14="http://schemas.microsoft.com/office/powerpoint/2010/main" val="130345741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Slide Image Placeholder 1"/>
          <p:cNvSpPr>
            <a:spLocks noGrp="1" noRot="1" noChangeAspect="1" noTextEdit="1"/>
          </p:cNvSpPr>
          <p:nvPr>
            <p:ph type="sldImg"/>
          </p:nvPr>
        </p:nvSpPr>
        <p:spPr>
          <a:ln/>
        </p:spPr>
      </p:sp>
      <p:sp>
        <p:nvSpPr>
          <p:cNvPr id="297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E. Application</a:t>
            </a:r>
            <a:endParaRPr lang="en-IN" altLang="en-US" b="1">
              <a:latin typeface="Times New Roman" charset="0"/>
            </a:endParaRPr>
          </a:p>
          <a:p>
            <a:r>
              <a:rPr lang="en-US" altLang="en-US">
                <a:latin typeface="Times New Roman" charset="0"/>
              </a:rPr>
              <a:t>	1. Components of a CPAP unit:</a:t>
            </a:r>
            <a:endParaRPr lang="en-IN" altLang="en-US">
              <a:latin typeface="Times New Roman" charset="0"/>
            </a:endParaRPr>
          </a:p>
          <a:p>
            <a:r>
              <a:rPr lang="en-US" altLang="en-US">
                <a:latin typeface="Times New Roman" charset="0"/>
              </a:rPr>
              <a:t>		a. Generator</a:t>
            </a:r>
            <a:endParaRPr lang="en-IN" altLang="en-US">
              <a:latin typeface="Times New Roman" charset="0"/>
            </a:endParaRPr>
          </a:p>
          <a:p>
            <a:r>
              <a:rPr lang="en-US" altLang="en-US">
                <a:latin typeface="Times New Roman" charset="0"/>
              </a:rPr>
              <a:t>		b. Mask</a:t>
            </a:r>
            <a:endParaRPr lang="en-IN" altLang="en-US">
              <a:latin typeface="Times New Roman" charset="0"/>
            </a:endParaRPr>
          </a:p>
          <a:p>
            <a:r>
              <a:rPr lang="en-US" altLang="en-US">
                <a:latin typeface="Times New Roman" charset="0"/>
              </a:rPr>
              <a:t>		c. Circuit containing corrugated tubing</a:t>
            </a:r>
            <a:endParaRPr lang="en-IN" altLang="en-US">
              <a:latin typeface="Times New Roman" charset="0"/>
            </a:endParaRPr>
          </a:p>
          <a:p>
            <a:r>
              <a:rPr lang="en-US" altLang="en-US">
                <a:latin typeface="Times New Roman" charset="0"/>
              </a:rPr>
              <a:t>		d. Bacteria filter</a:t>
            </a:r>
            <a:endParaRPr lang="en-IN" altLang="en-US">
              <a:latin typeface="Times New Roman" charset="0"/>
            </a:endParaRPr>
          </a:p>
          <a:p>
            <a:r>
              <a:rPr lang="en-US" altLang="en-US">
                <a:latin typeface="Times New Roman" charset="0"/>
              </a:rPr>
              <a:t>		e. One-way valve</a:t>
            </a:r>
            <a:endParaRPr lang="en-IN" altLang="en-US">
              <a:latin typeface="Times New Roman" charset="0"/>
            </a:endParaRPr>
          </a:p>
          <a:p>
            <a:r>
              <a:rPr lang="en-US" altLang="en-US">
                <a:latin typeface="Times New Roman" charset="0"/>
              </a:rPr>
              <a:t>	2. The CPAP generator creates resistance throughout the respiratory cycle. </a:t>
            </a:r>
            <a:endParaRPr lang="en-IN" altLang="en-US">
              <a:latin typeface="Times New Roman" charset="0"/>
            </a:endParaRPr>
          </a:p>
          <a:p>
            <a:r>
              <a:rPr lang="en-US" altLang="en-US">
                <a:latin typeface="Times New Roman" charset="0"/>
              </a:rPr>
              <a:t>		a. This resistance creates a back pressure into the airways that pushes open the smaller airway structures, such as bronchioles and alveoli, as the patient exhales. </a:t>
            </a:r>
            <a:endParaRPr lang="en-IN" altLang="en-US">
              <a:latin typeface="Times New Roman" charset="0"/>
            </a:endParaRPr>
          </a:p>
          <a:p>
            <a:r>
              <a:rPr lang="en-US" altLang="en-US">
                <a:latin typeface="Times New Roman" charset="0"/>
              </a:rPr>
              <a:t>		b. The amount of pressure can be determined by adjusting a valve within the CPAP system or with a separate valve that can be attached.</a:t>
            </a:r>
            <a:endParaRPr lang="en-IN" altLang="en-US">
              <a:latin typeface="Times New Roman" charset="0"/>
            </a:endParaRPr>
          </a:p>
          <a:p>
            <a:r>
              <a:rPr lang="en-US" altLang="en-US">
                <a:latin typeface="Times New Roman" charset="0"/>
              </a:rPr>
              <a:t>		c. A pressure of 7.0 to 10.0 cm H</a:t>
            </a:r>
            <a:r>
              <a:rPr lang="en-US" altLang="en-US" baseline="-25000">
                <a:latin typeface="Times New Roman" charset="0"/>
              </a:rPr>
              <a:t>2</a:t>
            </a:r>
            <a:r>
              <a:rPr lang="en-US" altLang="en-US">
                <a:latin typeface="Times New Roman" charset="0"/>
              </a:rPr>
              <a:t>O is generally an acceptable therapeutic range.</a:t>
            </a:r>
            <a:endParaRPr lang="en-IN" altLang="en-US">
              <a:latin typeface="Times New Roman" charset="0"/>
            </a:endParaRPr>
          </a:p>
          <a:p>
            <a:r>
              <a:rPr lang="en-US" altLang="en-US">
                <a:latin typeface="Times New Roman" charset="0"/>
              </a:rPr>
              <a:t>	3. Most CPAP units are powered by oxygen, so it is important to have a full cylinder of oxygen when using CPAP.</a:t>
            </a:r>
            <a:endParaRPr lang="en-IN" altLang="en-US">
              <a:latin typeface="Times New Roman" charset="0"/>
            </a:endParaRPr>
          </a:p>
          <a:p>
            <a:r>
              <a:rPr lang="en-US" altLang="en-US">
                <a:latin typeface="Times New Roman" charset="0"/>
              </a:rPr>
              <a:t>	4. Disposable CPAP devices are lightweight and relatively easy to operate.</a:t>
            </a:r>
            <a:endParaRPr lang="en-IN" altLang="en-US">
              <a:latin typeface="Times New Roman" charset="0"/>
            </a:endParaRPr>
          </a:p>
          <a:p>
            <a:r>
              <a:rPr lang="en-US" altLang="en-US">
                <a:latin typeface="Times New Roman" charset="0"/>
              </a:rPr>
              <a:t>	5. To use CPAP, see Skill Drill 10-10.</a:t>
            </a:r>
            <a:endParaRPr lang="en-IN" altLang="en-US">
              <a:latin typeface="Times New Roman" charset="0"/>
            </a:endParaRPr>
          </a:p>
          <a:p>
            <a:endParaRPr lang="en-US" altLang="en-US">
              <a:latin typeface="Times New Roman" charset="0"/>
            </a:endParaRPr>
          </a:p>
          <a:p>
            <a:endParaRPr lang="en-US" altLang="en-US">
              <a:latin typeface="Times New Roman" charset="0"/>
            </a:endParaRPr>
          </a:p>
        </p:txBody>
      </p:sp>
      <p:sp>
        <p:nvSpPr>
          <p:cNvPr id="297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D9C46CA-FE26-6246-8BE3-A2DE8E159DB2}" type="slidenum">
              <a:rPr lang="en-US" altLang="en-US" sz="1200"/>
              <a:pPr/>
              <a:t>117</a:t>
            </a:fld>
            <a:endParaRPr lang="en-US" altLang="en-US" sz="1200"/>
          </a:p>
        </p:txBody>
      </p:sp>
    </p:spTree>
    <p:extLst>
      <p:ext uri="{BB962C8B-B14F-4D97-AF65-F5344CB8AC3E}">
        <p14:creationId xmlns:p14="http://schemas.microsoft.com/office/powerpoint/2010/main" val="72804043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a:ln/>
        </p:spPr>
      </p:sp>
      <p:sp>
        <p:nvSpPr>
          <p:cNvPr id="299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F. Complications</a:t>
            </a:r>
            <a:endParaRPr lang="en-IN" altLang="en-US" b="1">
              <a:latin typeface="Times New Roman" charset="0"/>
            </a:endParaRPr>
          </a:p>
          <a:p>
            <a:r>
              <a:rPr lang="en-US" altLang="en-US">
                <a:latin typeface="Times New Roman" charset="0"/>
              </a:rPr>
              <a:t>	1. Some patients may find CPAP claustrophobic and resist application of the mask.</a:t>
            </a:r>
            <a:endParaRPr lang="en-IN" altLang="en-US">
              <a:latin typeface="Times New Roman" charset="0"/>
            </a:endParaRPr>
          </a:p>
          <a:p>
            <a:r>
              <a:rPr lang="en-US" altLang="en-US">
                <a:latin typeface="Times New Roman" charset="0"/>
              </a:rPr>
              <a:t>		a. Coach patients through the process rather than forcing the mask on them.</a:t>
            </a:r>
            <a:endParaRPr lang="en-IN" altLang="en-US">
              <a:latin typeface="Times New Roman" charset="0"/>
            </a:endParaRPr>
          </a:p>
          <a:p>
            <a:r>
              <a:rPr lang="en-US" altLang="en-US">
                <a:latin typeface="Times New Roman" charset="0"/>
              </a:rPr>
              <a:t>	2. Due to the high volume of pressure generated by CPAP, pneumothorax is a risk.</a:t>
            </a:r>
            <a:endParaRPr lang="en-IN" altLang="en-US">
              <a:latin typeface="Times New Roman" charset="0"/>
            </a:endParaRPr>
          </a:p>
          <a:p>
            <a:r>
              <a:rPr lang="en-US" altLang="en-US">
                <a:latin typeface="Times New Roman" charset="0"/>
              </a:rPr>
              <a:t>	3. High pressure in the chest can lower the patient’s blood pressure.</a:t>
            </a:r>
            <a:endParaRPr lang="en-IN" altLang="en-US">
              <a:latin typeface="Times New Roman" charset="0"/>
            </a:endParaRPr>
          </a:p>
          <a:p>
            <a:r>
              <a:rPr lang="en-US" altLang="en-US">
                <a:latin typeface="Times New Roman" charset="0"/>
              </a:rPr>
              <a:t>	4. If the patient shows signs of deterioration, remove CPAP and begin positive-pressure ventilation using a BVM attached to high-flow oxygen.</a:t>
            </a:r>
            <a:endParaRPr lang="en-IN" altLang="en-US">
              <a:latin typeface="Times New Roman" charset="0"/>
            </a:endParaRPr>
          </a:p>
          <a:p>
            <a:endParaRPr lang="en-US" altLang="en-US">
              <a:latin typeface="Times New Roman" charset="0"/>
            </a:endParaRPr>
          </a:p>
        </p:txBody>
      </p:sp>
      <p:sp>
        <p:nvSpPr>
          <p:cNvPr id="299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90E2ED4-ACC4-C446-933A-AABE428F4A8D}" type="slidenum">
              <a:rPr lang="en-US" altLang="en-US" sz="1200"/>
              <a:pPr/>
              <a:t>118</a:t>
            </a:fld>
            <a:endParaRPr lang="en-US" altLang="en-US" sz="1200"/>
          </a:p>
        </p:txBody>
      </p:sp>
    </p:spTree>
    <p:extLst>
      <p:ext uri="{BB962C8B-B14F-4D97-AF65-F5344CB8AC3E}">
        <p14:creationId xmlns:p14="http://schemas.microsoft.com/office/powerpoint/2010/main" val="196128770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a:ln/>
        </p:spPr>
      </p:sp>
      <p:sp>
        <p:nvSpPr>
          <p:cNvPr id="300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XIV. Special Considerations</a:t>
            </a:r>
            <a:endParaRPr lang="en-IN" altLang="en-US">
              <a:latin typeface="Times New Roman" charset="0"/>
            </a:endParaRPr>
          </a:p>
          <a:p>
            <a:r>
              <a:rPr lang="en-US" altLang="en-US">
                <a:latin typeface="Times New Roman" charset="0"/>
              </a:rPr>
              <a:t>A. Stomas and tracheostomy tubes</a:t>
            </a:r>
            <a:endParaRPr lang="en-IN" altLang="en-US" b="1">
              <a:latin typeface="Times New Roman" charset="0"/>
            </a:endParaRPr>
          </a:p>
          <a:p>
            <a:r>
              <a:rPr lang="en-US" altLang="en-US">
                <a:latin typeface="Times New Roman" charset="0"/>
              </a:rPr>
              <a:t>	1. Patients who have had a laryngectomy (surgical removal of the larynx) have a permanent tracheal stoma, which is an opening in the neck that connects the trachea directly to the skin.</a:t>
            </a:r>
            <a:endParaRPr lang="en-IN" altLang="en-US">
              <a:latin typeface="Times New Roman" charset="0"/>
            </a:endParaRPr>
          </a:p>
          <a:p>
            <a:r>
              <a:rPr lang="en-US" altLang="en-US">
                <a:latin typeface="Times New Roman" charset="0"/>
              </a:rPr>
              <a:t>		a. Known as a tracheostomy</a:t>
            </a:r>
            <a:endParaRPr lang="en-IN" altLang="en-US">
              <a:latin typeface="Times New Roman" charset="0"/>
            </a:endParaRPr>
          </a:p>
          <a:p>
            <a:r>
              <a:rPr lang="en-US" altLang="en-US">
                <a:latin typeface="Times New Roman" charset="0"/>
              </a:rPr>
              <a:t>	2. Patients may have other openings in the neck, depending on the type of operation performed.</a:t>
            </a:r>
            <a:endParaRPr lang="en-IN" altLang="en-US">
              <a:latin typeface="Times New Roman" charset="0"/>
            </a:endParaRPr>
          </a:p>
          <a:p>
            <a:r>
              <a:rPr lang="en-US" altLang="en-US">
                <a:latin typeface="Times New Roman" charset="0"/>
              </a:rPr>
              <a:t>		a. Ignore any opening other than the midline tracheal stoma.</a:t>
            </a:r>
            <a:endParaRPr lang="en-IN" altLang="en-US">
              <a:latin typeface="Times New Roman" charset="0"/>
            </a:endParaRPr>
          </a:p>
          <a:p>
            <a:r>
              <a:rPr lang="en-US" altLang="en-US">
                <a:latin typeface="Times New Roman" charset="0"/>
              </a:rPr>
              <a:t>		b. It is the only one that can be used to put air into the patient’s lungs.</a:t>
            </a:r>
            <a:endParaRPr lang="en-IN" altLang="en-US">
              <a:latin typeface="Times New Roman" charset="0"/>
            </a:endParaRPr>
          </a:p>
          <a:p>
            <a:endParaRPr lang="en-US" altLang="en-US">
              <a:latin typeface="Times New Roman" charset="0"/>
            </a:endParaRPr>
          </a:p>
        </p:txBody>
      </p:sp>
      <p:sp>
        <p:nvSpPr>
          <p:cNvPr id="300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BFDF8AF-F9E5-FE4A-96EC-E55BFD90EF3C}" type="slidenum">
              <a:rPr lang="en-US" altLang="en-US" sz="1200"/>
              <a:pPr/>
              <a:t>119</a:t>
            </a:fld>
            <a:endParaRPr lang="en-US" altLang="en-US" sz="1200"/>
          </a:p>
        </p:txBody>
      </p:sp>
    </p:spTree>
    <p:extLst>
      <p:ext uri="{BB962C8B-B14F-4D97-AF65-F5344CB8AC3E}">
        <p14:creationId xmlns:p14="http://schemas.microsoft.com/office/powerpoint/2010/main" val="1635876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Structures that help us breathe:</a:t>
            </a:r>
            <a:endParaRPr lang="en-IN" altLang="en-US" b="1">
              <a:latin typeface="Times New Roman" charset="0"/>
            </a:endParaRPr>
          </a:p>
          <a:p>
            <a:r>
              <a:rPr lang="en-US" altLang="en-US">
                <a:latin typeface="Times New Roman" charset="0"/>
              </a:rPr>
              <a:t>	1. Diaphragm</a:t>
            </a:r>
            <a:endParaRPr lang="en-IN" altLang="en-US">
              <a:latin typeface="Times New Roman" charset="0"/>
            </a:endParaRPr>
          </a:p>
          <a:p>
            <a:r>
              <a:rPr lang="en-US" altLang="en-US">
                <a:latin typeface="Times New Roman" charset="0"/>
              </a:rPr>
              <a:t>	2. Chest wall muscles</a:t>
            </a:r>
            <a:endParaRPr lang="en-IN" altLang="en-US">
              <a:latin typeface="Times New Roman" charset="0"/>
            </a:endParaRPr>
          </a:p>
          <a:p>
            <a:r>
              <a:rPr lang="en-US" altLang="en-US">
                <a:latin typeface="Times New Roman" charset="0"/>
              </a:rPr>
              <a:t>	3. Accessory muscles of breathing</a:t>
            </a:r>
            <a:endParaRPr lang="en-IN" altLang="en-US">
              <a:latin typeface="Times New Roman" charset="0"/>
            </a:endParaRPr>
          </a:p>
          <a:p>
            <a:r>
              <a:rPr lang="en-US" altLang="en-US">
                <a:latin typeface="Times New Roman" charset="0"/>
              </a:rPr>
              <a:t>	4. Nerves from the brain and spinal cord to those muscles</a:t>
            </a:r>
            <a:endParaRPr lang="en-IN" altLang="en-US">
              <a:latin typeface="Times New Roman" charset="0"/>
            </a:endParaRPr>
          </a:p>
          <a:p>
            <a:endParaRPr lang="en-US" altLang="en-US">
              <a:latin typeface="Times New Roman" charset="0"/>
            </a:endParaRP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385089B-3FAC-0147-A8DB-B95F87E71E4F}" type="slidenum">
              <a:rPr lang="en-US" altLang="en-US" sz="1200"/>
              <a:pPr/>
              <a:t>12</a:t>
            </a:fld>
            <a:endParaRPr lang="en-US" altLang="en-US" sz="1200"/>
          </a:p>
        </p:txBody>
      </p:sp>
    </p:spTree>
    <p:extLst>
      <p:ext uri="{BB962C8B-B14F-4D97-AF65-F5344CB8AC3E}">
        <p14:creationId xmlns:p14="http://schemas.microsoft.com/office/powerpoint/2010/main" val="125864670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a:ln/>
        </p:spPr>
      </p:sp>
      <p:sp>
        <p:nvSpPr>
          <p:cNvPr id="301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3. Neither the head tilt–chin lift maneuver nor the jaw-thrust maneuver is required to ventilate a patient with a stoma.</a:t>
            </a:r>
            <a:endParaRPr lang="en-IN" altLang="en-US">
              <a:latin typeface="Times New Roman" charset="0"/>
            </a:endParaRPr>
          </a:p>
          <a:p>
            <a:r>
              <a:rPr lang="en-US" altLang="en-US">
                <a:latin typeface="Times New Roman" charset="0"/>
              </a:rPr>
              <a:t>4. If the patient has a tracheostomy tube, ventilate through the tube with a BVM.</a:t>
            </a:r>
            <a:endParaRPr lang="en-IN" altLang="en-US">
              <a:latin typeface="Times New Roman" charset="0"/>
            </a:endParaRPr>
          </a:p>
          <a:p>
            <a:r>
              <a:rPr lang="en-US" altLang="en-US">
                <a:latin typeface="Times New Roman" charset="0"/>
              </a:rPr>
              <a:t>	a. A standard 15/22-mm adapter on the BVM will fit onto the tube in the tracheal stoma.</a:t>
            </a:r>
            <a:endParaRPr lang="en-IN" altLang="en-US">
              <a:latin typeface="Times New Roman" charset="0"/>
            </a:endParaRPr>
          </a:p>
          <a:p>
            <a:r>
              <a:rPr lang="en-US" altLang="en-US">
                <a:latin typeface="Times New Roman" charset="0"/>
              </a:rPr>
              <a:t>	b. Use 100% oxygen attached directly to the BVM.</a:t>
            </a:r>
            <a:endParaRPr lang="en-IN" altLang="en-US">
              <a:latin typeface="Times New Roman" charset="0"/>
            </a:endParaRPr>
          </a:p>
          <a:p>
            <a:endParaRPr lang="en-US" altLang="en-US">
              <a:latin typeface="Times New Roman" charset="0"/>
            </a:endParaRPr>
          </a:p>
        </p:txBody>
      </p:sp>
      <p:sp>
        <p:nvSpPr>
          <p:cNvPr id="301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B49199C-C73B-684C-8575-87FB7E92E6E6}" type="slidenum">
              <a:rPr lang="en-US" altLang="en-US" sz="1200"/>
              <a:pPr/>
              <a:t>120</a:t>
            </a:fld>
            <a:endParaRPr lang="en-US" altLang="en-US" sz="1200"/>
          </a:p>
        </p:txBody>
      </p:sp>
    </p:spTree>
    <p:extLst>
      <p:ext uri="{BB962C8B-B14F-4D97-AF65-F5344CB8AC3E}">
        <p14:creationId xmlns:p14="http://schemas.microsoft.com/office/powerpoint/2010/main" val="208391338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5. If the patient has a stoma but no tube is in place:</a:t>
            </a:r>
            <a:endParaRPr lang="en-IN" altLang="en-US">
              <a:latin typeface="Times New Roman" charset="0"/>
            </a:endParaRPr>
          </a:p>
          <a:p>
            <a:r>
              <a:rPr lang="en-US" altLang="en-US">
                <a:latin typeface="Times New Roman" charset="0"/>
              </a:rPr>
              <a:t>	a. Use an infant or child mask with your BVM to make a seal over the stoma.</a:t>
            </a:r>
            <a:endParaRPr lang="en-IN" altLang="en-US">
              <a:latin typeface="Times New Roman" charset="0"/>
            </a:endParaRPr>
          </a:p>
          <a:p>
            <a:r>
              <a:rPr lang="en-US" altLang="en-US">
                <a:latin typeface="Times New Roman" charset="0"/>
              </a:rPr>
              <a:t>6. Seal the patient’s mouth and nose with one hand to prevent a leak of air through the upper airway when you ventilate through a stoma.</a:t>
            </a:r>
            <a:endParaRPr lang="en-IN" altLang="en-US">
              <a:latin typeface="Times New Roman" charset="0"/>
            </a:endParaRPr>
          </a:p>
          <a:p>
            <a:r>
              <a:rPr lang="en-US" altLang="en-US">
                <a:latin typeface="Times New Roman" charset="0"/>
              </a:rPr>
              <a:t>	a. Release the seal of the patient’s mouth and nose for exhalation.</a:t>
            </a:r>
            <a:endParaRPr lang="en-IN" altLang="en-US">
              <a:latin typeface="Times New Roman" charset="0"/>
            </a:endParaRPr>
          </a:p>
          <a:p>
            <a:r>
              <a:rPr lang="en-US" altLang="en-US">
                <a:latin typeface="Times New Roman" charset="0"/>
              </a:rPr>
              <a:t>	b. This allows the air to exhale through the upper airway.</a:t>
            </a:r>
            <a:endParaRPr lang="en-IN" altLang="en-US">
              <a:latin typeface="Times New Roman" charset="0"/>
            </a:endParaRPr>
          </a:p>
          <a:p>
            <a:r>
              <a:rPr lang="en-US" altLang="en-US">
                <a:latin typeface="Times New Roman" charset="0"/>
              </a:rPr>
              <a:t>7. If you cannot ventilate a patient with a stoma:</a:t>
            </a:r>
            <a:endParaRPr lang="en-IN" altLang="en-US">
              <a:latin typeface="Times New Roman" charset="0"/>
            </a:endParaRPr>
          </a:p>
          <a:p>
            <a:r>
              <a:rPr lang="en-US" altLang="en-US">
                <a:latin typeface="Times New Roman" charset="0"/>
              </a:rPr>
              <a:t>	a. Try suctioning the stoma and the mouth with a French or soft-tip catheter.</a:t>
            </a:r>
            <a:endParaRPr lang="en-IN" altLang="en-US">
              <a:latin typeface="Times New Roman" charset="0"/>
            </a:endParaRPr>
          </a:p>
          <a:p>
            <a:r>
              <a:rPr lang="en-US" altLang="en-US">
                <a:latin typeface="Times New Roman" charset="0"/>
              </a:rPr>
              <a:t>	b. Seal the stoma while giving mouth-to-mouth ventilation.</a:t>
            </a:r>
            <a:endParaRPr lang="en-IN" altLang="en-US">
              <a:latin typeface="Times New Roman" charset="0"/>
            </a:endParaRPr>
          </a:p>
        </p:txBody>
      </p:sp>
      <p:sp>
        <p:nvSpPr>
          <p:cNvPr id="302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6A13956-4352-4945-B591-3752618987C1}" type="slidenum">
              <a:rPr lang="en-US" altLang="en-US" sz="1200"/>
              <a:pPr/>
              <a:t>121</a:t>
            </a:fld>
            <a:endParaRPr lang="en-US" altLang="en-US" sz="1200"/>
          </a:p>
        </p:txBody>
      </p:sp>
    </p:spTree>
    <p:extLst>
      <p:ext uri="{BB962C8B-B14F-4D97-AF65-F5344CB8AC3E}">
        <p14:creationId xmlns:p14="http://schemas.microsoft.com/office/powerpoint/2010/main" val="102146277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XV. Foreign Body Airway Obstruction</a:t>
            </a:r>
          </a:p>
          <a:p>
            <a:r>
              <a:rPr lang="en-US" altLang="en-US">
                <a:latin typeface="Times New Roman" charset="0"/>
              </a:rPr>
              <a:t>A. If an obstruction </a:t>
            </a:r>
            <a:r>
              <a:rPr lang="en-US" altLang="en-US" i="1">
                <a:latin typeface="Times New Roman" charset="0"/>
              </a:rPr>
              <a:t>completely</a:t>
            </a:r>
            <a:r>
              <a:rPr lang="en-US" altLang="en-US">
                <a:latin typeface="Times New Roman" charset="0"/>
              </a:rPr>
              <a:t> blocks the airway, it is a true emergency.</a:t>
            </a:r>
            <a:endParaRPr lang="en-IN" altLang="en-US" b="1">
              <a:latin typeface="Times New Roman" charset="0"/>
            </a:endParaRPr>
          </a:p>
          <a:p>
            <a:r>
              <a:rPr lang="en-US" altLang="en-US">
                <a:latin typeface="Times New Roman" charset="0"/>
              </a:rPr>
              <a:t>	1. It will result in death if not treated immediately.</a:t>
            </a:r>
            <a:endParaRPr lang="en-IN" altLang="en-US">
              <a:latin typeface="Times New Roman" charset="0"/>
            </a:endParaRPr>
          </a:p>
          <a:p>
            <a:r>
              <a:rPr lang="en-US" altLang="en-US">
                <a:latin typeface="Times New Roman" charset="0"/>
              </a:rPr>
              <a:t>	2. In an adult, sudden foreign body airway obstruction usually occurs during a meal.</a:t>
            </a:r>
            <a:endParaRPr lang="en-IN" altLang="en-US">
              <a:latin typeface="Times New Roman" charset="0"/>
            </a:endParaRPr>
          </a:p>
          <a:p>
            <a:r>
              <a:rPr lang="en-US" altLang="en-US">
                <a:latin typeface="Times New Roman" charset="0"/>
              </a:rPr>
              <a:t>	3. In a child, it can occur while eating, playing with small toys, or crawling around the house.</a:t>
            </a:r>
            <a:endParaRPr lang="en-IN" altLang="en-US">
              <a:latin typeface="Times New Roman" charset="0"/>
            </a:endParaRPr>
          </a:p>
        </p:txBody>
      </p:sp>
      <p:sp>
        <p:nvSpPr>
          <p:cNvPr id="303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70E169C-0F35-D74A-A467-CD103BDD5F22}" type="slidenum">
              <a:rPr lang="en-US" altLang="en-US" sz="1200"/>
              <a:pPr/>
              <a:t>122</a:t>
            </a:fld>
            <a:endParaRPr lang="en-US" altLang="en-US" sz="1200"/>
          </a:p>
        </p:txBody>
      </p:sp>
    </p:spTree>
    <p:extLst>
      <p:ext uri="{BB962C8B-B14F-4D97-AF65-F5344CB8AC3E}">
        <p14:creationId xmlns:p14="http://schemas.microsoft.com/office/powerpoint/2010/main" val="74053488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4. By far, the most common airway obstruction in an unconscious patient is the tongue, which relaxes and falls back into the throat.</a:t>
            </a:r>
            <a:endParaRPr lang="en-IN" altLang="en-US">
              <a:latin typeface="Times New Roman" charset="0"/>
            </a:endParaRPr>
          </a:p>
          <a:p>
            <a:r>
              <a:rPr lang="en-US" altLang="en-US">
                <a:latin typeface="Times New Roman" charset="0"/>
              </a:rPr>
              <a:t>5. Causes of airway obstruction that do not involve foreign bodies:</a:t>
            </a:r>
            <a:endParaRPr lang="en-IN" altLang="en-US">
              <a:latin typeface="Times New Roman" charset="0"/>
            </a:endParaRPr>
          </a:p>
          <a:p>
            <a:r>
              <a:rPr lang="en-US" altLang="en-US">
                <a:latin typeface="Times New Roman" charset="0"/>
              </a:rPr>
              <a:t>	a. Swelling, from infection or acute allergic reaction</a:t>
            </a:r>
            <a:endParaRPr lang="en-IN" altLang="en-US">
              <a:latin typeface="Times New Roman" charset="0"/>
            </a:endParaRPr>
          </a:p>
          <a:p>
            <a:r>
              <a:rPr lang="en-US" altLang="en-US">
                <a:latin typeface="Times New Roman" charset="0"/>
              </a:rPr>
              <a:t>		i. Repeated attempts to clear the airway could be dangerous.</a:t>
            </a:r>
            <a:endParaRPr lang="en-IN" altLang="en-US">
              <a:latin typeface="Times New Roman" charset="0"/>
            </a:endParaRPr>
          </a:p>
          <a:p>
            <a:r>
              <a:rPr lang="en-US" altLang="en-US">
                <a:latin typeface="Times New Roman" charset="0"/>
              </a:rPr>
              <a:t>		ii. These patients require specific emergency medical care.</a:t>
            </a:r>
            <a:endParaRPr lang="en-IN" altLang="en-US">
              <a:latin typeface="Times New Roman" charset="0"/>
            </a:endParaRPr>
          </a:p>
          <a:p>
            <a:r>
              <a:rPr lang="en-US" altLang="en-US">
                <a:latin typeface="Times New Roman" charset="0"/>
              </a:rPr>
              <a:t>		iii. Rapid transport to the hospital is critical.</a:t>
            </a:r>
            <a:endParaRPr lang="en-IN" altLang="en-US">
              <a:latin typeface="Times New Roman" charset="0"/>
            </a:endParaRPr>
          </a:p>
          <a:p>
            <a:r>
              <a:rPr lang="en-US" altLang="en-US">
                <a:latin typeface="Times New Roman" charset="0"/>
              </a:rPr>
              <a:t>	b. Trauma (tissue damage from injury)</a:t>
            </a:r>
            <a:endParaRPr lang="en-IN" altLang="en-US">
              <a:latin typeface="Times New Roman" charset="0"/>
            </a:endParaRPr>
          </a:p>
        </p:txBody>
      </p:sp>
      <p:sp>
        <p:nvSpPr>
          <p:cNvPr id="304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9BC65E6-D8AA-9E4C-9354-3455543D129F}" type="slidenum">
              <a:rPr lang="en-US" altLang="en-US" sz="1200"/>
              <a:pPr/>
              <a:t>123</a:t>
            </a:fld>
            <a:endParaRPr lang="en-US" altLang="en-US" sz="1200"/>
          </a:p>
        </p:txBody>
      </p:sp>
    </p:spTree>
    <p:extLst>
      <p:ext uri="{BB962C8B-B14F-4D97-AF65-F5344CB8AC3E}">
        <p14:creationId xmlns:p14="http://schemas.microsoft.com/office/powerpoint/2010/main" val="150209463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a:ln/>
        </p:spPr>
      </p:sp>
      <p:sp>
        <p:nvSpPr>
          <p:cNvPr id="305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B. Recognition</a:t>
            </a:r>
            <a:endParaRPr lang="en-IN" altLang="en-US" b="1">
              <a:latin typeface="Times New Roman" charset="0"/>
            </a:endParaRPr>
          </a:p>
          <a:p>
            <a:r>
              <a:rPr lang="en-US" altLang="en-US">
                <a:latin typeface="Times New Roman" charset="0"/>
              </a:rPr>
              <a:t>	1. Early recognition of airway obstruction is crucial.</a:t>
            </a:r>
            <a:endParaRPr lang="en-IN" altLang="en-US">
              <a:latin typeface="Times New Roman" charset="0"/>
            </a:endParaRPr>
          </a:p>
          <a:p>
            <a:r>
              <a:rPr lang="en-US" altLang="en-US">
                <a:latin typeface="Times New Roman" charset="0"/>
              </a:rPr>
              <a:t>	2. Mild airway obstruction</a:t>
            </a:r>
            <a:endParaRPr lang="en-IN" altLang="en-US">
              <a:latin typeface="Times New Roman" charset="0"/>
            </a:endParaRPr>
          </a:p>
          <a:p>
            <a:r>
              <a:rPr lang="en-US" altLang="en-US">
                <a:latin typeface="Times New Roman" charset="0"/>
              </a:rPr>
              <a:t>		a. Patients can still exchange air, but will have varying degrees of respiratory distress.</a:t>
            </a:r>
            <a:endParaRPr lang="en-IN" altLang="en-US">
              <a:latin typeface="Times New Roman" charset="0"/>
            </a:endParaRPr>
          </a:p>
          <a:p>
            <a:r>
              <a:rPr lang="en-US" altLang="en-US">
                <a:latin typeface="Times New Roman" charset="0"/>
              </a:rPr>
              <a:t>		b. Great care must be taken to prevent a mild airway obstruction from becoming a severe airway obstruction.</a:t>
            </a:r>
            <a:endParaRPr lang="en-IN" altLang="en-US">
              <a:latin typeface="Times New Roman" charset="0"/>
            </a:endParaRPr>
          </a:p>
          <a:p>
            <a:r>
              <a:rPr lang="en-US" altLang="en-US">
                <a:latin typeface="Times New Roman" charset="0"/>
              </a:rPr>
              <a:t>		c. The patient may have noisy breathing and may be coughing.</a:t>
            </a:r>
            <a:endParaRPr lang="en-IN" altLang="en-US">
              <a:latin typeface="Times New Roman" charset="0"/>
            </a:endParaRPr>
          </a:p>
          <a:p>
            <a:r>
              <a:rPr lang="en-US" altLang="en-US">
                <a:latin typeface="Times New Roman" charset="0"/>
              </a:rPr>
              <a:t>		d. With good air exchange, the patient can cough forcefully, although you may hear wheezing between coughs (the production of whistling sounds during respiration).</a:t>
            </a:r>
            <a:endParaRPr lang="en-IN" altLang="en-US">
              <a:latin typeface="Times New Roman" charset="0"/>
            </a:endParaRPr>
          </a:p>
          <a:p>
            <a:r>
              <a:rPr lang="en-US" altLang="en-US">
                <a:latin typeface="Times New Roman" charset="0"/>
              </a:rPr>
              <a:t>		i. Wheezing usually indicates a mild lower airway obstruction.</a:t>
            </a:r>
            <a:endParaRPr lang="en-IN" altLang="en-US">
              <a:latin typeface="Times New Roman" charset="0"/>
            </a:endParaRPr>
          </a:p>
          <a:p>
            <a:r>
              <a:rPr lang="en-US" altLang="en-US">
                <a:latin typeface="Times New Roman" charset="0"/>
              </a:rPr>
              <a:t>		ii. As long as the patient can breathe, cough forcefully, or talk, you should not interfere with the patient’s efforts to expel the foreign object on his or her own.</a:t>
            </a:r>
            <a:endParaRPr lang="en-IN" altLang="en-US">
              <a:latin typeface="Times New Roman" charset="0"/>
            </a:endParaRPr>
          </a:p>
          <a:p>
            <a:r>
              <a:rPr lang="en-US" altLang="en-US">
                <a:latin typeface="Times New Roman" charset="0"/>
              </a:rPr>
              <a:t>		iii. Continually reassess the patient’s condition.</a:t>
            </a:r>
          </a:p>
          <a:p>
            <a:endParaRPr lang="en-US" altLang="en-US">
              <a:latin typeface="Times New Roman" charset="0"/>
            </a:endParaRPr>
          </a:p>
        </p:txBody>
      </p:sp>
      <p:sp>
        <p:nvSpPr>
          <p:cNvPr id="305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67ADCCB-4B34-E249-AC39-33D66C054AA2}" type="slidenum">
              <a:rPr lang="en-US" altLang="en-US" sz="1200"/>
              <a:pPr/>
              <a:t>124</a:t>
            </a:fld>
            <a:endParaRPr lang="en-US" altLang="en-US" sz="1200"/>
          </a:p>
        </p:txBody>
      </p:sp>
    </p:spTree>
    <p:extLst>
      <p:ext uri="{BB962C8B-B14F-4D97-AF65-F5344CB8AC3E}">
        <p14:creationId xmlns:p14="http://schemas.microsoft.com/office/powerpoint/2010/main" val="203429357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a:ln/>
        </p:spPr>
      </p:sp>
      <p:sp>
        <p:nvSpPr>
          <p:cNvPr id="306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e. With poor air exchange, the patient has a weak, ineffective (not forceful) cough and may have increased difficulty breathing, stridor (high-pitched noise heard mainly on inspiration), and cyanosis.</a:t>
            </a:r>
            <a:endParaRPr lang="en-IN" altLang="en-US">
              <a:latin typeface="Times New Roman" charset="0"/>
            </a:endParaRPr>
          </a:p>
          <a:p>
            <a:r>
              <a:rPr lang="en-US" altLang="en-US">
                <a:latin typeface="Times New Roman" charset="0"/>
              </a:rPr>
              <a:t>	i. Stridor indicates mild upper airway obstruction.</a:t>
            </a:r>
            <a:endParaRPr lang="en-IN" altLang="en-US">
              <a:latin typeface="Times New Roman" charset="0"/>
            </a:endParaRPr>
          </a:p>
          <a:p>
            <a:r>
              <a:rPr lang="en-US" altLang="en-US">
                <a:latin typeface="Times New Roman" charset="0"/>
              </a:rPr>
              <a:t>	ii. Treat immediately as if there is a severe airway obstruction.</a:t>
            </a:r>
            <a:endParaRPr lang="en-IN" altLang="en-US">
              <a:latin typeface="Times New Roman" charset="0"/>
            </a:endParaRPr>
          </a:p>
        </p:txBody>
      </p:sp>
      <p:sp>
        <p:nvSpPr>
          <p:cNvPr id="306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7EBD4AC-25C5-2E43-AF49-3513EF9C9EC9}" type="slidenum">
              <a:rPr lang="en-US" altLang="en-US" sz="1200"/>
              <a:pPr/>
              <a:t>125</a:t>
            </a:fld>
            <a:endParaRPr lang="en-US" altLang="en-US" sz="1200"/>
          </a:p>
        </p:txBody>
      </p:sp>
    </p:spTree>
    <p:extLst>
      <p:ext uri="{BB962C8B-B14F-4D97-AF65-F5344CB8AC3E}">
        <p14:creationId xmlns:p14="http://schemas.microsoft.com/office/powerpoint/2010/main" val="28495433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a:ln/>
        </p:spPr>
      </p:sp>
      <p:sp>
        <p:nvSpPr>
          <p:cNvPr id="307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3. Severe airway obstruction</a:t>
            </a:r>
            <a:endParaRPr lang="en-IN" altLang="en-US">
              <a:latin typeface="Times New Roman" charset="0"/>
            </a:endParaRPr>
          </a:p>
          <a:p>
            <a:r>
              <a:rPr lang="en-US" altLang="en-US">
                <a:latin typeface="Times New Roman" charset="0"/>
              </a:rPr>
              <a:t>	a. Patients cannot breathe, talk, or cough.</a:t>
            </a:r>
            <a:endParaRPr lang="en-IN" altLang="en-US">
              <a:latin typeface="Times New Roman" charset="0"/>
            </a:endParaRPr>
          </a:p>
          <a:p>
            <a:r>
              <a:rPr lang="en-US" altLang="en-US">
                <a:latin typeface="Times New Roman" charset="0"/>
              </a:rPr>
              <a:t>	b. The patient may clutch or grasp the throat (the universal distress signal), begin to turn cyanotic, and have extreme difficulty breathing.</a:t>
            </a:r>
            <a:endParaRPr lang="en-IN" altLang="en-US">
              <a:latin typeface="Times New Roman" charset="0"/>
            </a:endParaRPr>
          </a:p>
        </p:txBody>
      </p:sp>
      <p:sp>
        <p:nvSpPr>
          <p:cNvPr id="307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8DFE5AA-80BE-A74F-B942-986A9C03415F}" type="slidenum">
              <a:rPr lang="en-US" altLang="en-US" sz="1200"/>
              <a:pPr/>
              <a:t>126</a:t>
            </a:fld>
            <a:endParaRPr lang="en-US" altLang="en-US" sz="1200"/>
          </a:p>
        </p:txBody>
      </p:sp>
    </p:spTree>
    <p:extLst>
      <p:ext uri="{BB962C8B-B14F-4D97-AF65-F5344CB8AC3E}">
        <p14:creationId xmlns:p14="http://schemas.microsoft.com/office/powerpoint/2010/main" val="33890830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a:ln/>
        </p:spPr>
      </p:sp>
      <p:sp>
        <p:nvSpPr>
          <p:cNvPr id="308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There is little or no air movement.</a:t>
            </a:r>
            <a:endParaRPr lang="en-IN" altLang="en-US">
              <a:latin typeface="Times New Roman" charset="0"/>
            </a:endParaRPr>
          </a:p>
          <a:p>
            <a:r>
              <a:rPr lang="en-US" altLang="en-US">
                <a:latin typeface="Times New Roman" charset="0"/>
              </a:rPr>
              <a:t>d. Ask the conscious patient, “Are you choking?”</a:t>
            </a:r>
            <a:endParaRPr lang="en-IN" altLang="en-US">
              <a:latin typeface="Times New Roman" charset="0"/>
            </a:endParaRPr>
          </a:p>
          <a:p>
            <a:r>
              <a:rPr lang="en-US" altLang="en-US">
                <a:latin typeface="Times New Roman" charset="0"/>
              </a:rPr>
              <a:t>	i. If the patient nods “yes,” provide immediate treatment.</a:t>
            </a:r>
            <a:endParaRPr lang="en-IN" altLang="en-US">
              <a:latin typeface="Times New Roman" charset="0"/>
            </a:endParaRPr>
          </a:p>
          <a:p>
            <a:r>
              <a:rPr lang="en-US" altLang="en-US">
                <a:latin typeface="Times New Roman" charset="0"/>
              </a:rPr>
              <a:t>e. If the obstruction is not cleared quickly, the amount of oxygen in the patient’s blood will decrease dramatically.</a:t>
            </a:r>
            <a:endParaRPr lang="en-IN" altLang="en-US">
              <a:latin typeface="Times New Roman" charset="0"/>
            </a:endParaRPr>
          </a:p>
          <a:p>
            <a:r>
              <a:rPr lang="en-US" altLang="en-US">
                <a:latin typeface="Times New Roman" charset="0"/>
              </a:rPr>
              <a:t>f. If not treated, the patient will become unconscious and die.</a:t>
            </a:r>
            <a:endParaRPr lang="en-IN" altLang="en-US">
              <a:latin typeface="Times New Roman" charset="0"/>
            </a:endParaRPr>
          </a:p>
          <a:p>
            <a:r>
              <a:rPr lang="en-US" altLang="en-US">
                <a:latin typeface="Times New Roman" charset="0"/>
              </a:rPr>
              <a:t>g. Some patients will be unconscious as you form your general impression.</a:t>
            </a:r>
            <a:endParaRPr lang="en-IN" altLang="en-US">
              <a:latin typeface="Times New Roman" charset="0"/>
            </a:endParaRPr>
          </a:p>
          <a:p>
            <a:r>
              <a:rPr lang="en-US" altLang="en-US">
                <a:latin typeface="Times New Roman" charset="0"/>
              </a:rPr>
              <a:t>	i. You may not know that an airway obstruction is the cause.</a:t>
            </a:r>
            <a:endParaRPr lang="en-IN" altLang="en-US">
              <a:latin typeface="Times New Roman" charset="0"/>
            </a:endParaRPr>
          </a:p>
          <a:p>
            <a:r>
              <a:rPr lang="en-US" altLang="en-US">
                <a:latin typeface="Times New Roman" charset="0"/>
              </a:rPr>
              <a:t>h. Other causes of unconsciousness and respiratory failure:</a:t>
            </a:r>
            <a:endParaRPr lang="en-IN" altLang="en-US">
              <a:latin typeface="Times New Roman" charset="0"/>
            </a:endParaRPr>
          </a:p>
          <a:p>
            <a:r>
              <a:rPr lang="en-US" altLang="en-US">
                <a:latin typeface="Times New Roman" charset="0"/>
              </a:rPr>
              <a:t>	i. Stroke</a:t>
            </a:r>
            <a:endParaRPr lang="en-IN" altLang="en-US">
              <a:latin typeface="Times New Roman" charset="0"/>
            </a:endParaRPr>
          </a:p>
          <a:p>
            <a:r>
              <a:rPr lang="en-US" altLang="en-US">
                <a:latin typeface="Times New Roman" charset="0"/>
              </a:rPr>
              <a:t>	ii. Heart attack</a:t>
            </a:r>
            <a:endParaRPr lang="en-IN" altLang="en-US">
              <a:latin typeface="Times New Roman" charset="0"/>
            </a:endParaRPr>
          </a:p>
          <a:p>
            <a:r>
              <a:rPr lang="en-US" altLang="en-US">
                <a:latin typeface="Times New Roman" charset="0"/>
              </a:rPr>
              <a:t>	iii. Trauma</a:t>
            </a:r>
            <a:endParaRPr lang="en-IN" altLang="en-US">
              <a:latin typeface="Times New Roman" charset="0"/>
            </a:endParaRPr>
          </a:p>
          <a:p>
            <a:r>
              <a:rPr lang="en-US" altLang="en-US">
                <a:latin typeface="Times New Roman" charset="0"/>
              </a:rPr>
              <a:t>	iv. Seizures</a:t>
            </a:r>
            <a:endParaRPr lang="en-IN" altLang="en-US">
              <a:latin typeface="Times New Roman" charset="0"/>
            </a:endParaRPr>
          </a:p>
          <a:p>
            <a:r>
              <a:rPr lang="en-US" altLang="en-US">
                <a:latin typeface="Times New Roman" charset="0"/>
              </a:rPr>
              <a:t>	v. Drug overdoses</a:t>
            </a:r>
            <a:endParaRPr lang="en-IN" altLang="en-US">
              <a:latin typeface="Times New Roman" charset="0"/>
            </a:endParaRPr>
          </a:p>
          <a:p>
            <a:r>
              <a:rPr lang="en-US" altLang="en-US">
                <a:latin typeface="Times New Roman" charset="0"/>
              </a:rPr>
              <a:t>i. If the patient is found unresponsive, does not appear to be breathing, and does not have a pulse, begin CPR with high-quality chest compressions.</a:t>
            </a:r>
            <a:endParaRPr lang="en-IN" altLang="en-US">
              <a:latin typeface="Times New Roman" charset="0"/>
            </a:endParaRPr>
          </a:p>
          <a:p>
            <a:r>
              <a:rPr lang="en-US" altLang="en-US">
                <a:latin typeface="Times New Roman" charset="0"/>
              </a:rPr>
              <a:t>	i. When you open the airway and attempt two ventilations following chest compressions, it will be obvious if the airway is blocked.</a:t>
            </a:r>
            <a:endParaRPr lang="en-IN" altLang="en-US">
              <a:latin typeface="Times New Roman" charset="0"/>
            </a:endParaRPr>
          </a:p>
          <a:p>
            <a:r>
              <a:rPr lang="en-US" altLang="en-US">
                <a:latin typeface="Times New Roman" charset="0"/>
              </a:rPr>
              <a:t>	ii. If there is no chest rise and fall after several attempts to ventilate, or if you feel resistance while ventilating, consider the possibility of an airway obstruction.</a:t>
            </a:r>
            <a:endParaRPr lang="en-IN" altLang="en-US">
              <a:latin typeface="Times New Roman" charset="0"/>
            </a:endParaRPr>
          </a:p>
          <a:p>
            <a:r>
              <a:rPr lang="en-US" altLang="en-US">
                <a:latin typeface="Times New Roman" charset="0"/>
              </a:rPr>
              <a:t>	iii. Resistance to ventilation can also be due to poor lung compliance.</a:t>
            </a:r>
          </a:p>
          <a:p>
            <a:endParaRPr lang="en-US" altLang="en-US">
              <a:latin typeface="Times New Roman" charset="0"/>
            </a:endParaRPr>
          </a:p>
        </p:txBody>
      </p:sp>
      <p:sp>
        <p:nvSpPr>
          <p:cNvPr id="308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3C6BB1E-A5AE-E74E-868F-4453F44EA215}" type="slidenum">
              <a:rPr lang="en-US" altLang="en-US" sz="1200"/>
              <a:pPr/>
              <a:t>127</a:t>
            </a:fld>
            <a:endParaRPr lang="en-US" altLang="en-US" sz="1200"/>
          </a:p>
        </p:txBody>
      </p:sp>
    </p:spTree>
    <p:extLst>
      <p:ext uri="{BB962C8B-B14F-4D97-AF65-F5344CB8AC3E}">
        <p14:creationId xmlns:p14="http://schemas.microsoft.com/office/powerpoint/2010/main" val="90528390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Emergency medical care for foreign body airway obstruction</a:t>
            </a:r>
            <a:endParaRPr lang="en-IN" altLang="en-US" b="1">
              <a:latin typeface="Times New Roman" charset="0"/>
            </a:endParaRPr>
          </a:p>
          <a:p>
            <a:r>
              <a:rPr lang="en-US" altLang="en-US">
                <a:latin typeface="Times New Roman" charset="0"/>
              </a:rPr>
              <a:t>	1. Perform a head tilt–chin lift maneuver to clear a tongue obstruction.</a:t>
            </a:r>
            <a:endParaRPr lang="en-IN" altLang="en-US">
              <a:latin typeface="Times New Roman" charset="0"/>
            </a:endParaRPr>
          </a:p>
          <a:p>
            <a:r>
              <a:rPr lang="en-US" altLang="en-US">
                <a:latin typeface="Times New Roman" charset="0"/>
              </a:rPr>
              <a:t>		a. If spinal trauma is suspected, open the airway with a jaw-thrust maneuver.</a:t>
            </a:r>
            <a:endParaRPr lang="en-IN" altLang="en-US">
              <a:latin typeface="Times New Roman" charset="0"/>
            </a:endParaRPr>
          </a:p>
          <a:p>
            <a:r>
              <a:rPr lang="en-US" altLang="en-US">
                <a:latin typeface="Times New Roman" charset="0"/>
              </a:rPr>
              <a:t>	2. Large pieces of vomited food, mucus, loose dentures, or blood clots in the mouth should be swept forward and out of the mouth with your gloved index finger.</a:t>
            </a:r>
            <a:endParaRPr lang="en-IN" altLang="en-US">
              <a:latin typeface="Times New Roman" charset="0"/>
            </a:endParaRPr>
          </a:p>
          <a:p>
            <a:r>
              <a:rPr lang="en-US" altLang="en-US">
                <a:latin typeface="Times New Roman" charset="0"/>
              </a:rPr>
              <a:t>	3. When available, perform suctioning to maintain a clear airway.</a:t>
            </a:r>
            <a:endParaRPr lang="en-IN" altLang="en-US">
              <a:latin typeface="Times New Roman" charset="0"/>
            </a:endParaRPr>
          </a:p>
          <a:p>
            <a:r>
              <a:rPr lang="en-US" altLang="en-US">
                <a:latin typeface="Times New Roman" charset="0"/>
              </a:rPr>
              <a:t>	4. Abdominal thrusts are the most effective method of dislodging and forcing an object out of the airway of a conscious patient.</a:t>
            </a:r>
            <a:endParaRPr lang="en-IN" altLang="en-US">
              <a:latin typeface="Times New Roman" charset="0"/>
            </a:endParaRPr>
          </a:p>
          <a:p>
            <a:r>
              <a:rPr lang="en-US" altLang="en-US">
                <a:latin typeface="Times New Roman" charset="0"/>
              </a:rPr>
              <a:t>		a. Residual air, always present in the lungs, is compressed upward and used to expel the object.</a:t>
            </a:r>
            <a:endParaRPr lang="en-IN" altLang="en-US">
              <a:latin typeface="Times New Roman" charset="0"/>
            </a:endParaRPr>
          </a:p>
          <a:p>
            <a:r>
              <a:rPr lang="en-US" altLang="en-US">
                <a:latin typeface="Times New Roman" charset="0"/>
              </a:rPr>
              <a:t>		b. Use the abdominal thrusts until the object dislodges or the patient becomes unconscious.</a:t>
            </a:r>
            <a:endParaRPr lang="en-IN" altLang="en-US">
              <a:latin typeface="Times New Roman" charset="0"/>
            </a:endParaRPr>
          </a:p>
          <a:p>
            <a:r>
              <a:rPr lang="en-US" altLang="en-US">
                <a:latin typeface="Times New Roman" charset="0"/>
              </a:rPr>
              <a:t>	5. For the unresponsive patient with a severe foreign body airway obstruction, reassess to confirm apnea and inability to ventilate.</a:t>
            </a:r>
            <a:endParaRPr lang="en-IN" altLang="en-US">
              <a:latin typeface="Times New Roman" charset="0"/>
            </a:endParaRPr>
          </a:p>
          <a:p>
            <a:r>
              <a:rPr lang="en-US" altLang="en-US">
                <a:latin typeface="Times New Roman" charset="0"/>
              </a:rPr>
              <a:t>	6. Begin chest compression just as you would for CPR, following the 30 compressions to 2 breaths ratio.</a:t>
            </a:r>
            <a:endParaRPr lang="en-IN" altLang="en-US">
              <a:latin typeface="Times New Roman" charset="0"/>
            </a:endParaRPr>
          </a:p>
          <a:p>
            <a:r>
              <a:rPr lang="en-US" altLang="en-US">
                <a:latin typeface="Times New Roman" charset="0"/>
              </a:rPr>
              <a:t>	7. At the completion of the 30 compressions, perform a tongue-jaw lift by grasping the jaw with your thumb and index finger.</a:t>
            </a:r>
            <a:endParaRPr lang="en-IN" altLang="en-US">
              <a:latin typeface="Times New Roman" charset="0"/>
            </a:endParaRPr>
          </a:p>
          <a:p>
            <a:r>
              <a:rPr lang="en-US" altLang="en-US">
                <a:latin typeface="Times New Roman" charset="0"/>
              </a:rPr>
              <a:t>		a. Place your thumb onto the tip of the patient’s lower teeth and tongue while placing your index finger under the bony portion of the chin.</a:t>
            </a:r>
            <a:endParaRPr lang="en-IN" altLang="en-US">
              <a:latin typeface="Times New Roman" charset="0"/>
            </a:endParaRPr>
          </a:p>
          <a:p>
            <a:r>
              <a:rPr lang="en-US" altLang="en-US">
                <a:latin typeface="Times New Roman" charset="0"/>
              </a:rPr>
              <a:t>		b. Be careful not to compress the soft tissues under the chin.</a:t>
            </a:r>
            <a:endParaRPr lang="en-IN" altLang="en-US">
              <a:latin typeface="Times New Roman" charset="0"/>
            </a:endParaRPr>
          </a:p>
          <a:p>
            <a:r>
              <a:rPr lang="en-US" altLang="en-US">
                <a:latin typeface="Times New Roman" charset="0"/>
              </a:rPr>
              <a:t>		c. Pull the jaw/mouth open and look at the back of the oropharynx for any foreign objects.</a:t>
            </a:r>
            <a:endParaRPr lang="en-IN" altLang="en-US">
              <a:latin typeface="Times New Roman" charset="0"/>
            </a:endParaRPr>
          </a:p>
          <a:p>
            <a:r>
              <a:rPr lang="en-US" altLang="en-US">
                <a:latin typeface="Times New Roman" charset="0"/>
              </a:rPr>
              <a:t>		d. If you see an object, remove it with a gloved index finger or suction.</a:t>
            </a:r>
            <a:endParaRPr lang="en-IN" altLang="en-US">
              <a:latin typeface="Times New Roman" charset="0"/>
            </a:endParaRPr>
          </a:p>
          <a:p>
            <a:r>
              <a:rPr lang="en-US" altLang="en-US">
                <a:latin typeface="Times New Roman" charset="0"/>
              </a:rPr>
              <a:t>		e. Never perform a blind sweep of the back of the oropharynx, which may push an object farther down in the airway, making the obstruction worse.</a:t>
            </a:r>
            <a:endParaRPr lang="en-IN" altLang="en-US">
              <a:latin typeface="Times New Roman" charset="0"/>
            </a:endParaRPr>
          </a:p>
          <a:p>
            <a:r>
              <a:rPr lang="en-US" altLang="en-US">
                <a:latin typeface="Times New Roman" charset="0"/>
              </a:rPr>
              <a:t>		f. Once the object is removed, or if no object was seen, attempt to ventilate.</a:t>
            </a:r>
            <a:endParaRPr lang="en-IN" altLang="en-US">
              <a:latin typeface="Times New Roman" charset="0"/>
            </a:endParaRPr>
          </a:p>
          <a:p>
            <a:r>
              <a:rPr lang="en-US" altLang="en-US">
                <a:latin typeface="Times New Roman" charset="0"/>
              </a:rPr>
              <a:t>		g. If you are still unable to ventilate, repeat the process.</a:t>
            </a:r>
            <a:endParaRPr lang="en-IN" altLang="en-US">
              <a:latin typeface="Times New Roman" charset="0"/>
            </a:endParaRPr>
          </a:p>
          <a:p>
            <a:r>
              <a:rPr lang="en-US" altLang="en-US">
                <a:latin typeface="Times New Roman" charset="0"/>
              </a:rPr>
              <a:t>	8. If you are unsuccessful, begin rapid transport and continue abdominal thrusts on the way to the hospital.</a:t>
            </a:r>
            <a:endParaRPr lang="en-IN" altLang="en-US">
              <a:latin typeface="Times New Roman" charset="0"/>
            </a:endParaRPr>
          </a:p>
          <a:p>
            <a:r>
              <a:rPr lang="en-US" altLang="en-US">
                <a:latin typeface="Times New Roman" charset="0"/>
              </a:rPr>
              <a:t>	9. Treat patients with a mild airway obstruction and poor air exchange as if they have a severe airway obstruction.</a:t>
            </a:r>
            <a:endParaRPr lang="en-IN" altLang="en-US">
              <a:latin typeface="Times New Roman" charset="0"/>
            </a:endParaRPr>
          </a:p>
          <a:p>
            <a:r>
              <a:rPr lang="en-US" altLang="en-US">
                <a:latin typeface="Times New Roman" charset="0"/>
              </a:rPr>
              <a:t>	10. Patients with a mild airway obstruction and good air exchange should be monitored closely for deterioration of their condition.</a:t>
            </a:r>
            <a:endParaRPr lang="en-IN" altLang="en-US">
              <a:latin typeface="Times New Roman" charset="0"/>
            </a:endParaRPr>
          </a:p>
          <a:p>
            <a:r>
              <a:rPr lang="en-US" altLang="en-US">
                <a:latin typeface="Times New Roman" charset="0"/>
              </a:rPr>
              <a:t>		a. If the patient is unable to clear the obstruction and remains conscious, support (or let the patient control) the airway position that is most efficient and comfortable.</a:t>
            </a:r>
            <a:endParaRPr lang="en-IN" altLang="en-US">
              <a:latin typeface="Times New Roman" charset="0"/>
            </a:endParaRPr>
          </a:p>
          <a:p>
            <a:r>
              <a:rPr lang="en-US" altLang="en-US">
                <a:latin typeface="Times New Roman" charset="0"/>
              </a:rPr>
              <a:t>		b. Provide supplemental oxygen and transport.</a:t>
            </a:r>
            <a:endParaRPr lang="en-IN" altLang="en-US">
              <a:latin typeface="Times New Roman" charset="0"/>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DC497CC-7C23-3E44-86F1-CED1DB285602}" type="slidenum">
              <a:rPr lang="en-US" altLang="en-US" sz="1200"/>
              <a:pPr/>
              <a:t>128</a:t>
            </a:fld>
            <a:endParaRPr lang="en-US" altLang="en-US" sz="1200"/>
          </a:p>
        </p:txBody>
      </p:sp>
    </p:spTree>
    <p:extLst>
      <p:ext uri="{BB962C8B-B14F-4D97-AF65-F5344CB8AC3E}">
        <p14:creationId xmlns:p14="http://schemas.microsoft.com/office/powerpoint/2010/main" val="1849523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a:ln/>
        </p:spPr>
      </p:sp>
      <p:sp>
        <p:nvSpPr>
          <p:cNvPr id="310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D. Dental appliances</a:t>
            </a:r>
            <a:endParaRPr lang="en-IN" altLang="en-US" b="1">
              <a:latin typeface="Times New Roman" charset="0"/>
            </a:endParaRPr>
          </a:p>
          <a:p>
            <a:r>
              <a:rPr lang="en-US" altLang="en-US">
                <a:latin typeface="Times New Roman" charset="0"/>
              </a:rPr>
              <a:t>	1. Many dental appliances can cause an airway obstruction.</a:t>
            </a:r>
            <a:endParaRPr lang="en-IN" altLang="en-US">
              <a:latin typeface="Times New Roman" charset="0"/>
            </a:endParaRPr>
          </a:p>
          <a:p>
            <a:r>
              <a:rPr lang="en-US" altLang="en-US">
                <a:latin typeface="Times New Roman" charset="0"/>
              </a:rPr>
              <a:t>		a. Examples: a crown, a bridge, dentures, or a piece of braces</a:t>
            </a:r>
            <a:endParaRPr lang="en-IN" altLang="en-US">
              <a:latin typeface="Times New Roman" charset="0"/>
            </a:endParaRPr>
          </a:p>
          <a:p>
            <a:r>
              <a:rPr lang="en-US" altLang="en-US">
                <a:latin typeface="Times New Roman" charset="0"/>
              </a:rPr>
              <a:t>	2. Manually remove the dental appliance before providing ventilations.</a:t>
            </a:r>
            <a:endParaRPr lang="en-IN" altLang="en-US">
              <a:latin typeface="Times New Roman" charset="0"/>
            </a:endParaRPr>
          </a:p>
          <a:p>
            <a:r>
              <a:rPr lang="en-US" altLang="en-US">
                <a:latin typeface="Times New Roman" charset="0"/>
              </a:rPr>
              <a:t>	3. Simple manual removal may relieve the obstruction and allow the patient to breathe on his or her own.</a:t>
            </a:r>
            <a:endParaRPr lang="en-IN" altLang="en-US">
              <a:latin typeface="Times New Roman" charset="0"/>
            </a:endParaRPr>
          </a:p>
          <a:p>
            <a:r>
              <a:rPr lang="en-US" altLang="en-US">
                <a:latin typeface="Times New Roman" charset="0"/>
              </a:rPr>
              <a:t>	4. Leaving well-fitting dentures in place usually makes BVM or mouth-to-mask ventilation much easier.</a:t>
            </a:r>
            <a:endParaRPr lang="en-IN" altLang="en-US">
              <a:latin typeface="Times New Roman" charset="0"/>
            </a:endParaRPr>
          </a:p>
          <a:p>
            <a:r>
              <a:rPr lang="en-US" altLang="en-US">
                <a:latin typeface="Times New Roman" charset="0"/>
              </a:rPr>
              <a:t>		a. Provides more “structure” to the face</a:t>
            </a:r>
            <a:endParaRPr lang="en-IN" altLang="en-US">
              <a:latin typeface="Times New Roman" charset="0"/>
            </a:endParaRPr>
          </a:p>
          <a:p>
            <a:r>
              <a:rPr lang="en-US" altLang="en-US">
                <a:latin typeface="Times New Roman" charset="0"/>
              </a:rPr>
              <a:t>		b. Helps you provide a good face-to-mask seal</a:t>
            </a:r>
            <a:endParaRPr lang="en-IN" altLang="en-US">
              <a:latin typeface="Times New Roman" charset="0"/>
            </a:endParaRPr>
          </a:p>
          <a:p>
            <a:r>
              <a:rPr lang="en-US" altLang="en-US">
                <a:latin typeface="Times New Roman" charset="0"/>
              </a:rPr>
              <a:t>	5. Loose dentures interfere with the process and should be removed.</a:t>
            </a:r>
            <a:endParaRPr lang="en-IN" altLang="en-US">
              <a:latin typeface="Times New Roman" charset="0"/>
            </a:endParaRPr>
          </a:p>
          <a:p>
            <a:r>
              <a:rPr lang="en-US" altLang="en-US">
                <a:latin typeface="Times New Roman" charset="0"/>
              </a:rPr>
              <a:t>	6. Appliances may loosen while you are providing care.</a:t>
            </a:r>
            <a:endParaRPr lang="en-IN" altLang="en-US">
              <a:latin typeface="Times New Roman" charset="0"/>
            </a:endParaRPr>
          </a:p>
          <a:p>
            <a:r>
              <a:rPr lang="en-US" altLang="en-US">
                <a:latin typeface="Times New Roman" charset="0"/>
              </a:rPr>
              <a:t>		a. Periodically reassess the patient’s mouth to make sure they are firmly in place.</a:t>
            </a:r>
            <a:endParaRPr lang="en-IN" altLang="en-US">
              <a:latin typeface="Times New Roman" charset="0"/>
            </a:endParaRPr>
          </a:p>
          <a:p>
            <a:r>
              <a:rPr lang="en-US" altLang="en-US">
                <a:latin typeface="Times New Roman" charset="0"/>
              </a:rPr>
              <a:t>	7. If possible, place dislodged dentures in a container and transport them with the patient.</a:t>
            </a:r>
          </a:p>
          <a:p>
            <a:endParaRPr lang="en-US" altLang="en-US">
              <a:latin typeface="Times New Roman" charset="0"/>
            </a:endParaRPr>
          </a:p>
        </p:txBody>
      </p:sp>
      <p:sp>
        <p:nvSpPr>
          <p:cNvPr id="310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BF6AC6B-757F-774F-9F3E-D0369630F085}" type="slidenum">
              <a:rPr lang="en-US" altLang="en-US" sz="1200"/>
              <a:pPr/>
              <a:t>129</a:t>
            </a:fld>
            <a:endParaRPr lang="en-US" altLang="en-US" sz="1200"/>
          </a:p>
        </p:txBody>
      </p:sp>
    </p:spTree>
    <p:extLst>
      <p:ext uri="{BB962C8B-B14F-4D97-AF65-F5344CB8AC3E}">
        <p14:creationId xmlns:p14="http://schemas.microsoft.com/office/powerpoint/2010/main" val="1085141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Ventilation is the exchange of air between the lungs and the environment.</a:t>
            </a:r>
            <a:endParaRPr lang="en-IN" altLang="en-US" b="1" dirty="0">
              <a:latin typeface="Times New Roman" charset="0"/>
            </a:endParaRPr>
          </a:p>
          <a:p>
            <a:r>
              <a:rPr lang="en-US" altLang="en-US" dirty="0">
                <a:latin typeface="Times New Roman" charset="0"/>
              </a:rPr>
              <a:t>E. The diaphragm and chest wall muscles are responsible for the regular rise and fall of the chest that accompany normal breathing.</a:t>
            </a:r>
            <a:endParaRPr lang="en-IN" altLang="en-US" b="1" dirty="0">
              <a:latin typeface="Times New Roman" charset="0"/>
            </a:endParaRPr>
          </a:p>
          <a:p>
            <a:r>
              <a:rPr lang="en-US" altLang="en-US" dirty="0">
                <a:latin typeface="Times New Roman" charset="0"/>
              </a:rPr>
              <a:t>F. Anatomy of the upper airway</a:t>
            </a:r>
            <a:endParaRPr lang="en-IN" altLang="en-US" b="1" dirty="0">
              <a:latin typeface="Times New Roman" charset="0"/>
            </a:endParaRPr>
          </a:p>
          <a:p>
            <a:r>
              <a:rPr lang="en-US" altLang="en-US" dirty="0">
                <a:latin typeface="Times New Roman" charset="0"/>
              </a:rPr>
              <a:t>	1. The upper airway consists of all anatomic airway structures above the vocal cords:</a:t>
            </a:r>
            <a:endParaRPr lang="en-IN" altLang="en-US" dirty="0">
              <a:latin typeface="Times New Roman" charset="0"/>
            </a:endParaRPr>
          </a:p>
          <a:p>
            <a:r>
              <a:rPr lang="en-US" altLang="en-US" dirty="0">
                <a:latin typeface="Times New Roman" charset="0"/>
              </a:rPr>
              <a:t>		a. Nose</a:t>
            </a:r>
            <a:endParaRPr lang="en-IN" altLang="en-US" dirty="0">
              <a:latin typeface="Times New Roman" charset="0"/>
            </a:endParaRPr>
          </a:p>
          <a:p>
            <a:r>
              <a:rPr lang="en-US" altLang="en-US" dirty="0">
                <a:latin typeface="Times New Roman" charset="0"/>
              </a:rPr>
              <a:t>		b. Mouth</a:t>
            </a:r>
            <a:endParaRPr lang="en-IN" altLang="en-US" dirty="0">
              <a:latin typeface="Times New Roman" charset="0"/>
            </a:endParaRPr>
          </a:p>
          <a:p>
            <a:r>
              <a:rPr lang="en-US" altLang="en-US" dirty="0">
                <a:latin typeface="Times New Roman" charset="0"/>
              </a:rPr>
              <a:t>		c. Jaw</a:t>
            </a:r>
            <a:endParaRPr lang="en-IN" altLang="en-US" dirty="0">
              <a:latin typeface="Times New Roman" charset="0"/>
            </a:endParaRPr>
          </a:p>
          <a:p>
            <a:r>
              <a:rPr lang="en-US" altLang="en-US" dirty="0">
                <a:latin typeface="Times New Roman" charset="0"/>
              </a:rPr>
              <a:t>		d. Oral cavity</a:t>
            </a:r>
            <a:endParaRPr lang="en-IN" altLang="en-US" dirty="0">
              <a:latin typeface="Times New Roman" charset="0"/>
            </a:endParaRPr>
          </a:p>
          <a:p>
            <a:r>
              <a:rPr lang="en-US" altLang="en-US" dirty="0">
                <a:latin typeface="Times New Roman" charset="0"/>
              </a:rPr>
              <a:t>		e. </a:t>
            </a:r>
            <a:r>
              <a:rPr lang="en-US" altLang="en-US" dirty="0" smtClean="0">
                <a:latin typeface="Times New Roman" charset="0"/>
              </a:rPr>
              <a:t>Pharynx- includes </a:t>
            </a:r>
            <a:r>
              <a:rPr lang="en-US" altLang="en-US" dirty="0" err="1" smtClean="0">
                <a:latin typeface="Times New Roman" charset="0"/>
              </a:rPr>
              <a:t>Nasophynx</a:t>
            </a:r>
            <a:r>
              <a:rPr lang="en-US" altLang="en-US" dirty="0" smtClean="0">
                <a:latin typeface="Times New Roman" charset="0"/>
              </a:rPr>
              <a:t> and </a:t>
            </a:r>
            <a:r>
              <a:rPr lang="en-US" altLang="en-US" dirty="0" err="1" smtClean="0">
                <a:latin typeface="Times New Roman" charset="0"/>
              </a:rPr>
              <a:t>Oropharyx</a:t>
            </a:r>
            <a:r>
              <a:rPr lang="en-US" altLang="en-US" dirty="0" smtClean="0">
                <a:latin typeface="Times New Roman" charset="0"/>
              </a:rPr>
              <a:t> </a:t>
            </a:r>
            <a:endParaRPr lang="en-IN" altLang="en-US" dirty="0">
              <a:latin typeface="Times New Roman" charset="0"/>
            </a:endParaRPr>
          </a:p>
          <a:p>
            <a:r>
              <a:rPr lang="en-US" altLang="en-US" dirty="0">
                <a:latin typeface="Times New Roman" charset="0"/>
              </a:rPr>
              <a:t>		f. </a:t>
            </a:r>
            <a:r>
              <a:rPr lang="en-US" altLang="en-US" dirty="0" smtClean="0">
                <a:latin typeface="Times New Roman" charset="0"/>
              </a:rPr>
              <a:t>Larynx- includes the Thyroid cartilage and Cricoid cartilage </a:t>
            </a:r>
            <a:endParaRPr lang="en-IN" altLang="en-US" dirty="0">
              <a:latin typeface="Times New Roman" charset="0"/>
            </a:endParaRPr>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7A5B5F7-051E-F44F-975A-B69838E24947}" type="slidenum">
              <a:rPr lang="en-US" altLang="en-US" sz="1200"/>
              <a:pPr/>
              <a:t>13</a:t>
            </a:fld>
            <a:endParaRPr lang="en-US" altLang="en-US" sz="1200"/>
          </a:p>
        </p:txBody>
      </p:sp>
    </p:spTree>
    <p:extLst>
      <p:ext uri="{BB962C8B-B14F-4D97-AF65-F5344CB8AC3E}">
        <p14:creationId xmlns:p14="http://schemas.microsoft.com/office/powerpoint/2010/main" val="136121437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a:ln/>
        </p:spPr>
      </p:sp>
      <p:sp>
        <p:nvSpPr>
          <p:cNvPr id="311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E. Facial bleeding</a:t>
            </a:r>
            <a:endParaRPr lang="en-IN" altLang="en-US" b="1">
              <a:latin typeface="Times New Roman" charset="0"/>
            </a:endParaRPr>
          </a:p>
          <a:p>
            <a:r>
              <a:rPr lang="en-US" altLang="en-US">
                <a:latin typeface="Times New Roman" charset="0"/>
              </a:rPr>
              <a:t>	1. Airway problems can be particularly challenging in patients with serious facial injuries.</a:t>
            </a:r>
            <a:endParaRPr lang="en-IN" altLang="en-US">
              <a:latin typeface="Times New Roman" charset="0"/>
            </a:endParaRPr>
          </a:p>
          <a:p>
            <a:r>
              <a:rPr lang="en-US" altLang="en-US">
                <a:latin typeface="Times New Roman" charset="0"/>
              </a:rPr>
              <a:t>	2. The blood supply to the face is very rich, so injuries can result in severe tissue swelling and bleeding into the airway.</a:t>
            </a:r>
            <a:endParaRPr lang="en-IN" altLang="en-US">
              <a:latin typeface="Times New Roman" charset="0"/>
            </a:endParaRPr>
          </a:p>
          <a:p>
            <a:r>
              <a:rPr lang="en-US" altLang="en-US">
                <a:latin typeface="Times New Roman" charset="0"/>
              </a:rPr>
              <a:t>	3. Control bleeding with direct pressure and suction as necessary.</a:t>
            </a:r>
            <a:endParaRPr lang="en-IN" altLang="en-US">
              <a:latin typeface="Times New Roman" charset="0"/>
            </a:endParaRPr>
          </a:p>
        </p:txBody>
      </p:sp>
      <p:sp>
        <p:nvSpPr>
          <p:cNvPr id="311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386ACA5-14A2-FA4C-BEC0-FC28B0DE33AF}" type="slidenum">
              <a:rPr lang="en-US" altLang="en-US" sz="1200"/>
              <a:pPr/>
              <a:t>130</a:t>
            </a:fld>
            <a:endParaRPr lang="en-US" altLang="en-US" sz="1200"/>
          </a:p>
        </p:txBody>
      </p:sp>
    </p:spTree>
    <p:extLst>
      <p:ext uri="{BB962C8B-B14F-4D97-AF65-F5344CB8AC3E}">
        <p14:creationId xmlns:p14="http://schemas.microsoft.com/office/powerpoint/2010/main" val="1536530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2. The main function of the upper airway is to warm, filter, and humidify air as it enters the body.</a:t>
            </a:r>
            <a:endParaRPr lang="en-IN" altLang="en-US" dirty="0">
              <a:latin typeface="Times New Roman" charset="0"/>
            </a:endParaRPr>
          </a:p>
          <a:p>
            <a:r>
              <a:rPr lang="en-US" altLang="en-US" dirty="0">
                <a:latin typeface="Times New Roman" charset="0"/>
              </a:rPr>
              <a:t>3. Pharynx</a:t>
            </a:r>
            <a:endParaRPr lang="en-IN" altLang="en-US" dirty="0">
              <a:latin typeface="Times New Roman" charset="0"/>
            </a:endParaRPr>
          </a:p>
          <a:p>
            <a:r>
              <a:rPr lang="en-US" altLang="en-US" dirty="0">
                <a:latin typeface="Times New Roman" charset="0"/>
              </a:rPr>
              <a:t>	a. Muscular tube extending from nose and mouth to the level of esophagus and trachea</a:t>
            </a:r>
            <a:endParaRPr lang="en-IN" altLang="en-US" dirty="0">
              <a:latin typeface="Times New Roman" charset="0"/>
            </a:endParaRPr>
          </a:p>
          <a:p>
            <a:r>
              <a:rPr lang="en-US" altLang="en-US" dirty="0">
                <a:latin typeface="Times New Roman" charset="0"/>
              </a:rPr>
              <a:t>	b. Composed, from top to bottom, of the </a:t>
            </a:r>
            <a:r>
              <a:rPr lang="en-US" altLang="en-US" dirty="0" smtClean="0">
                <a:latin typeface="Times New Roman" charset="0"/>
              </a:rPr>
              <a:t>nasopharynx-</a:t>
            </a:r>
            <a:r>
              <a:rPr lang="en-US" altLang="en-US" b="1" dirty="0" smtClean="0">
                <a:latin typeface="Times New Roman" charset="0"/>
              </a:rPr>
              <a:t>NASAL PASSAGE</a:t>
            </a:r>
            <a:r>
              <a:rPr lang="en-US" altLang="en-US" dirty="0" smtClean="0">
                <a:latin typeface="Times New Roman" charset="0"/>
              </a:rPr>
              <a:t>, oropharynx-</a:t>
            </a:r>
            <a:r>
              <a:rPr lang="en-US" altLang="en-US" b="1" dirty="0" smtClean="0">
                <a:latin typeface="Times New Roman" charset="0"/>
              </a:rPr>
              <a:t>ORAL</a:t>
            </a:r>
            <a:r>
              <a:rPr lang="en-US" altLang="en-US" b="1" baseline="0" dirty="0" smtClean="0">
                <a:latin typeface="Times New Roman" charset="0"/>
              </a:rPr>
              <a:t> PASSAGE</a:t>
            </a:r>
            <a:r>
              <a:rPr lang="en-US" altLang="en-US" dirty="0" smtClean="0">
                <a:latin typeface="Times New Roman" charset="0"/>
              </a:rPr>
              <a:t>, </a:t>
            </a:r>
            <a:r>
              <a:rPr lang="en-US" altLang="en-US" dirty="0">
                <a:latin typeface="Times New Roman" charset="0"/>
              </a:rPr>
              <a:t>and laryngopharynx</a:t>
            </a:r>
            <a:endParaRPr lang="en-IN" altLang="en-US" dirty="0">
              <a:latin typeface="Times New Roman" charset="0"/>
            </a:endParaRPr>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F8C541A-67C1-DC40-884C-FA5A3F8442B2}" type="slidenum">
              <a:rPr lang="en-US" altLang="en-US" sz="1200"/>
              <a:pPr/>
              <a:t>14</a:t>
            </a:fld>
            <a:endParaRPr lang="en-US" altLang="en-US" sz="1200"/>
          </a:p>
        </p:txBody>
      </p:sp>
    </p:spTree>
    <p:extLst>
      <p:ext uri="{BB962C8B-B14F-4D97-AF65-F5344CB8AC3E}">
        <p14:creationId xmlns:p14="http://schemas.microsoft.com/office/powerpoint/2010/main" val="786641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Nasopharynx</a:t>
            </a:r>
            <a:endParaRPr lang="en-IN" altLang="en-US" dirty="0">
              <a:latin typeface="Times New Roman" charset="0"/>
            </a:endParaRPr>
          </a:p>
          <a:p>
            <a:r>
              <a:rPr lang="en-US" altLang="en-US" dirty="0">
                <a:latin typeface="Times New Roman" charset="0"/>
              </a:rPr>
              <a:t>	a. Lined with ciliated mucous membrane that filters out dust and small </a:t>
            </a:r>
            <a:r>
              <a:rPr lang="en-US" altLang="en-US" dirty="0" smtClean="0">
                <a:latin typeface="Times New Roman" charset="0"/>
              </a:rPr>
              <a:t>particles. </a:t>
            </a:r>
            <a:r>
              <a:rPr lang="en-US" altLang="en-US" b="1" dirty="0" smtClean="0">
                <a:solidFill>
                  <a:srgbClr val="FF0000"/>
                </a:solidFill>
                <a:latin typeface="Times New Roman" charset="0"/>
              </a:rPr>
              <a:t>WHAT ARE “CILIATED MUCOUS MEMBRANES”</a:t>
            </a:r>
            <a:endParaRPr lang="en-IN" altLang="en-US" b="1" dirty="0">
              <a:solidFill>
                <a:srgbClr val="FF0000"/>
              </a:solidFill>
              <a:latin typeface="Times New Roman" charset="0"/>
            </a:endParaRPr>
          </a:p>
          <a:p>
            <a:r>
              <a:rPr lang="en-US" altLang="en-US" dirty="0">
                <a:latin typeface="Times New Roman" charset="0"/>
              </a:rPr>
              <a:t>	b. Warms and humidifies air as it enters the body</a:t>
            </a:r>
            <a:endParaRPr lang="en-IN" altLang="en-US" dirty="0">
              <a:latin typeface="Times New Roman" charset="0"/>
            </a:endParaRPr>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BB49048-E721-994F-B59B-A5C685DFC0AE}" type="slidenum">
              <a:rPr lang="en-US" altLang="en-US" sz="1200"/>
              <a:pPr/>
              <a:t>15</a:t>
            </a:fld>
            <a:endParaRPr lang="en-US" altLang="en-US" sz="1200"/>
          </a:p>
        </p:txBody>
      </p:sp>
    </p:spTree>
    <p:extLst>
      <p:ext uri="{BB962C8B-B14F-4D97-AF65-F5344CB8AC3E}">
        <p14:creationId xmlns:p14="http://schemas.microsoft.com/office/powerpoint/2010/main" val="1181183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5. Oropharynx</a:t>
            </a:r>
            <a:endParaRPr lang="en-IN" altLang="en-US" dirty="0">
              <a:latin typeface="Times New Roman" charset="0"/>
            </a:endParaRPr>
          </a:p>
          <a:p>
            <a:r>
              <a:rPr lang="en-US" altLang="en-US" dirty="0">
                <a:latin typeface="Times New Roman" charset="0"/>
              </a:rPr>
              <a:t>	a. Posterior portion of the oral </a:t>
            </a:r>
            <a:r>
              <a:rPr lang="en-US" altLang="en-US" dirty="0" smtClean="0">
                <a:latin typeface="Times New Roman" charset="0"/>
              </a:rPr>
              <a:t>cavity </a:t>
            </a:r>
            <a:r>
              <a:rPr lang="en-US" altLang="en-US" b="1" dirty="0" smtClean="0">
                <a:latin typeface="Times New Roman" charset="0"/>
              </a:rPr>
              <a:t>WHAT</a:t>
            </a:r>
            <a:r>
              <a:rPr lang="en-US" altLang="en-US" b="1" baseline="0" dirty="0" smtClean="0">
                <a:latin typeface="Times New Roman" charset="0"/>
              </a:rPr>
              <a:t> DOES POSTERIOR MEAN? </a:t>
            </a:r>
            <a:endParaRPr lang="en-IN" altLang="en-US" b="1" dirty="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rPr>
              <a:t>	b. The epiglottis is superior to the larynx</a:t>
            </a:r>
            <a:r>
              <a:rPr lang="en-US" altLang="en-US" dirty="0" smtClean="0">
                <a:latin typeface="Times New Roman" charset="0"/>
              </a:rPr>
              <a:t>.</a:t>
            </a:r>
            <a:r>
              <a:rPr lang="en-US" altLang="en-US" b="1" dirty="0" smtClean="0">
                <a:latin typeface="Times New Roman" charset="0"/>
              </a:rPr>
              <a:t> WHAT</a:t>
            </a:r>
            <a:r>
              <a:rPr lang="en-US" altLang="en-US" b="1" baseline="0" dirty="0" smtClean="0">
                <a:latin typeface="Times New Roman" charset="0"/>
              </a:rPr>
              <a:t> DOES SUPERIOR MEAN? </a:t>
            </a:r>
            <a:endParaRPr lang="en-IN" altLang="en-US" b="1" dirty="0" smtClean="0">
              <a:latin typeface="Times New Roman" charset="0"/>
            </a:endParaRPr>
          </a:p>
          <a:p>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Helps prevent food and liquid from entering the larynx during swallowing</a:t>
            </a:r>
            <a:endParaRPr lang="en-IN" altLang="en-US" dirty="0">
              <a:latin typeface="Times New Roman" charset="0"/>
            </a:endParaRP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EE18D2E-3999-BE44-A2A8-E388334BB3C2}" type="slidenum">
              <a:rPr lang="en-US" altLang="en-US" sz="1200"/>
              <a:pPr/>
              <a:t>16</a:t>
            </a:fld>
            <a:endParaRPr lang="en-US" altLang="en-US" sz="1200"/>
          </a:p>
        </p:txBody>
      </p:sp>
    </p:spTree>
    <p:extLst>
      <p:ext uri="{BB962C8B-B14F-4D97-AF65-F5344CB8AC3E}">
        <p14:creationId xmlns:p14="http://schemas.microsoft.com/office/powerpoint/2010/main" val="807377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The figure on this slide shows the oral cavity. </a:t>
            </a:r>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A8AFFAA-D3EA-2B4B-8B9A-69A37DFA232C}" type="slidenum">
              <a:rPr lang="en-US" altLang="en-US" sz="1200"/>
              <a:pPr/>
              <a:t>17</a:t>
            </a:fld>
            <a:endParaRPr lang="en-US" altLang="en-US" sz="1200"/>
          </a:p>
        </p:txBody>
      </p:sp>
    </p:spTree>
    <p:extLst>
      <p:ext uri="{BB962C8B-B14F-4D97-AF65-F5344CB8AC3E}">
        <p14:creationId xmlns:p14="http://schemas.microsoft.com/office/powerpoint/2010/main" val="1793675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6. Larynx</a:t>
            </a:r>
            <a:endParaRPr lang="en-IN" altLang="en-US">
              <a:latin typeface="Times New Roman" charset="0"/>
            </a:endParaRPr>
          </a:p>
          <a:p>
            <a:r>
              <a:rPr lang="en-US" altLang="en-US">
                <a:latin typeface="Times New Roman" charset="0"/>
              </a:rPr>
              <a:t>	a. Complex structure formed by many independent cartilaginous structures</a:t>
            </a:r>
            <a:endParaRPr lang="en-IN" altLang="en-US">
              <a:latin typeface="Times New Roman" charset="0"/>
            </a:endParaRPr>
          </a:p>
          <a:p>
            <a:r>
              <a:rPr lang="en-US" altLang="en-US">
                <a:latin typeface="Times New Roman" charset="0"/>
              </a:rPr>
              <a:t>	b. Marks where the upper airway ends and the lower airway begins	</a:t>
            </a: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5BC863E-67DE-3343-AFF9-F6BD5AA66664}" type="slidenum">
              <a:rPr lang="en-US" altLang="en-US" sz="1200"/>
              <a:pPr/>
              <a:t>18</a:t>
            </a:fld>
            <a:endParaRPr lang="en-US" altLang="en-US" sz="1200"/>
          </a:p>
        </p:txBody>
      </p:sp>
    </p:spTree>
    <p:extLst>
      <p:ext uri="{BB962C8B-B14F-4D97-AF65-F5344CB8AC3E}">
        <p14:creationId xmlns:p14="http://schemas.microsoft.com/office/powerpoint/2010/main" val="2068914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The thyroid cartilage forms a “V” shape anteriorly—the Adam’s apple.</a:t>
            </a:r>
            <a:endParaRPr lang="en-IN" altLang="en-US">
              <a:latin typeface="Times New Roman" charset="0"/>
            </a:endParaRPr>
          </a:p>
          <a:p>
            <a:r>
              <a:rPr lang="en-US" altLang="en-US">
                <a:latin typeface="Times New Roman" charset="0"/>
              </a:rPr>
              <a:t>d. The cricoid cartilage (cricoid ring) forms the lowest portion of the larynx.</a:t>
            </a:r>
            <a:endParaRPr lang="en-IN" altLang="en-US">
              <a:latin typeface="Times New Roman" charset="0"/>
            </a:endParaRPr>
          </a:p>
          <a:p>
            <a:r>
              <a:rPr lang="en-US" altLang="en-US">
                <a:latin typeface="Times New Roman" charset="0"/>
              </a:rPr>
              <a:t>e. The cricothyroid membrane is the elastic tissue that connects the thyroid superiorly to the cricoid ring inferiorly. </a:t>
            </a:r>
            <a:endParaRPr lang="en-IN" altLang="en-US">
              <a:latin typeface="Times New Roman" charset="0"/>
            </a:endParaRPr>
          </a:p>
          <a:p>
            <a:r>
              <a:rPr lang="en-US" altLang="en-US">
                <a:latin typeface="Times New Roman" charset="0"/>
              </a:rPr>
              <a:t>f. The glottis (glottis opening) is the area between the vocal cords.</a:t>
            </a:r>
            <a:endParaRPr lang="en-IN" altLang="en-US">
              <a:latin typeface="Times New Roman" charset="0"/>
            </a:endParaRPr>
          </a:p>
          <a:p>
            <a:r>
              <a:rPr lang="en-US" altLang="en-US">
                <a:latin typeface="Times New Roman" charset="0"/>
              </a:rPr>
              <a:t>	i. Narrowest part of an adult’s airway</a:t>
            </a:r>
            <a:endParaRPr lang="en-IN" altLang="en-US">
              <a:latin typeface="Times New Roman" charset="0"/>
            </a:endParaRPr>
          </a:p>
          <a:p>
            <a:r>
              <a:rPr lang="en-US" altLang="en-US">
                <a:latin typeface="Times New Roman" charset="0"/>
              </a:rPr>
              <a:t>g. Vocal cords are white bands of thin muscle tissue.</a:t>
            </a:r>
            <a:endParaRPr lang="en-IN" altLang="en-US">
              <a:latin typeface="Times New Roman" charset="0"/>
            </a:endParaRPr>
          </a:p>
          <a:p>
            <a:r>
              <a:rPr lang="en-US" altLang="en-US">
                <a:latin typeface="Times New Roman" charset="0"/>
              </a:rPr>
              <a:t>	i. Partially separated at rest</a:t>
            </a:r>
            <a:endParaRPr lang="en-IN" altLang="en-US">
              <a:latin typeface="Times New Roman" charset="0"/>
            </a:endParaRPr>
          </a:p>
          <a:p>
            <a:r>
              <a:rPr lang="en-US" altLang="en-US">
                <a:latin typeface="Times New Roman" charset="0"/>
              </a:rPr>
              <a:t>	ii. Produce speech</a:t>
            </a:r>
            <a:endParaRPr lang="en-IN" altLang="en-US">
              <a:latin typeface="Times New Roman" charset="0"/>
            </a:endParaRPr>
          </a:p>
          <a:p>
            <a:r>
              <a:rPr lang="en-US" altLang="en-US">
                <a:latin typeface="Times New Roman" charset="0"/>
              </a:rPr>
              <a:t>	iii. Protect the trachea from the entry of substances like water and vomitus</a:t>
            </a:r>
            <a:endParaRPr lang="en-IN" altLang="en-US">
              <a:latin typeface="Times New Roman" charset="0"/>
            </a:endParaRPr>
          </a:p>
          <a:p>
            <a:endParaRPr lang="en-US" altLang="en-US">
              <a:latin typeface="Times New Roman" charset="0"/>
            </a:endParaRP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DAFF2E8-93EC-374F-BCD4-124BEBF6E724}" type="slidenum">
              <a:rPr lang="en-US" altLang="en-US" sz="1200"/>
              <a:pPr/>
              <a:t>19</a:t>
            </a:fld>
            <a:endParaRPr lang="en-US" altLang="en-US" sz="1200"/>
          </a:p>
        </p:txBody>
      </p:sp>
    </p:spTree>
    <p:extLst>
      <p:ext uri="{BB962C8B-B14F-4D97-AF65-F5344CB8AC3E}">
        <p14:creationId xmlns:p14="http://schemas.microsoft.com/office/powerpoint/2010/main" val="198133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National EMS Education Standard Competencies </a:t>
            </a:r>
          </a:p>
          <a:p>
            <a:endParaRPr lang="en-US" altLang="en-US" dirty="0">
              <a:latin typeface="Times New Roman" charset="0"/>
            </a:endParaRPr>
          </a:p>
          <a:p>
            <a:r>
              <a:rPr lang="en-US" altLang="en-US" dirty="0">
                <a:latin typeface="Times New Roman" charset="0"/>
              </a:rPr>
              <a:t>Airway Management, Respiration, and Artificial Ventilation</a:t>
            </a:r>
          </a:p>
          <a:p>
            <a:r>
              <a:rPr lang="en-US" altLang="en-US" dirty="0">
                <a:latin typeface="Times New Roman" charset="0"/>
              </a:rPr>
              <a:t>Applies knowledge of general anatomy and physiology to patient assessment and management in order to assure a patent airway, adequate mechanical ventilation, and respiration for patients of all ages.</a:t>
            </a:r>
          </a:p>
          <a:p>
            <a:endParaRPr lang="en-US" altLang="en-US" dirty="0">
              <a:latin typeface="Times New Roman" charset="0"/>
            </a:endParaRP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7231F2F-15DA-2F47-ABFB-271E7AFAC196}" type="slidenum">
              <a:rPr lang="en-US" altLang="en-US" sz="1200"/>
              <a:pPr/>
              <a:t>2</a:t>
            </a:fld>
            <a:endParaRPr lang="en-US" altLang="en-US" sz="1200"/>
          </a:p>
        </p:txBody>
      </p:sp>
    </p:spTree>
    <p:extLst>
      <p:ext uri="{BB962C8B-B14F-4D97-AF65-F5344CB8AC3E}">
        <p14:creationId xmlns:p14="http://schemas.microsoft.com/office/powerpoint/2010/main" val="21469406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G. Anatomy of the lower airway</a:t>
            </a:r>
            <a:endParaRPr lang="en-IN" altLang="en-US" b="1">
              <a:latin typeface="Times New Roman" charset="0"/>
            </a:endParaRPr>
          </a:p>
          <a:p>
            <a:r>
              <a:rPr lang="en-US" altLang="en-US">
                <a:latin typeface="Times New Roman" charset="0"/>
              </a:rPr>
              <a:t>	1. The function of the lower airway is to deliver oxygen to the alveoli.</a:t>
            </a:r>
            <a:endParaRPr lang="en-IN" altLang="en-US">
              <a:latin typeface="Times New Roman" charset="0"/>
            </a:endParaRPr>
          </a:p>
          <a:p>
            <a:r>
              <a:rPr lang="en-US" altLang="en-US">
                <a:latin typeface="Times New Roman" charset="0"/>
              </a:rPr>
              <a:t>	</a:t>
            </a: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8F16F48-5460-2A45-977E-2C451EAC8EA0}" type="slidenum">
              <a:rPr lang="en-US" altLang="en-US" sz="1200"/>
              <a:pPr/>
              <a:t>20</a:t>
            </a:fld>
            <a:endParaRPr lang="en-US" altLang="en-US" sz="1200"/>
          </a:p>
        </p:txBody>
      </p:sp>
    </p:spTree>
    <p:extLst>
      <p:ext uri="{BB962C8B-B14F-4D97-AF65-F5344CB8AC3E}">
        <p14:creationId xmlns:p14="http://schemas.microsoft.com/office/powerpoint/2010/main" val="1437392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2. Elements of the lower airway</a:t>
            </a:r>
            <a:endParaRPr lang="en-IN" altLang="en-US">
              <a:latin typeface="Times New Roman" charset="0"/>
            </a:endParaRPr>
          </a:p>
          <a:p>
            <a:r>
              <a:rPr lang="en-US" altLang="en-US">
                <a:latin typeface="Times New Roman" charset="0"/>
              </a:rPr>
              <a:t>		a. Trachea (windpipe)</a:t>
            </a:r>
            <a:endParaRPr lang="en-IN" altLang="en-US">
              <a:latin typeface="Times New Roman" charset="0"/>
            </a:endParaRPr>
          </a:p>
          <a:p>
            <a:r>
              <a:rPr lang="en-US" altLang="en-US">
                <a:latin typeface="Times New Roman" charset="0"/>
              </a:rPr>
              <a:t>			i. Conduit for air entry into the lungs</a:t>
            </a:r>
            <a:endParaRPr lang="en-IN" altLang="en-US">
              <a:latin typeface="Times New Roman" charset="0"/>
            </a:endParaRPr>
          </a:p>
          <a:p>
            <a:r>
              <a:rPr lang="en-US" altLang="en-US">
                <a:latin typeface="Times New Roman" charset="0"/>
              </a:rPr>
              <a:t>			ii. Begins directly below the cricoid cartilage</a:t>
            </a:r>
            <a:endParaRPr lang="en-IN" altLang="en-US">
              <a:latin typeface="Times New Roman" charset="0"/>
            </a:endParaRPr>
          </a:p>
          <a:p>
            <a:r>
              <a:rPr lang="en-US" altLang="en-US">
                <a:latin typeface="Times New Roman" charset="0"/>
              </a:rPr>
              <a:t>			iii. Descends anteriorly down the midline of the neck into the thoracic cavity</a:t>
            </a:r>
            <a:endParaRPr lang="en-IN" altLang="en-US">
              <a:latin typeface="Times New Roman" charset="0"/>
            </a:endParaRPr>
          </a:p>
          <a:p>
            <a:r>
              <a:rPr lang="en-US" altLang="en-US">
                <a:latin typeface="Times New Roman" charset="0"/>
              </a:rPr>
              <a:t>		b. In the thoracic cavity, the trachea divides at the carina into two main stem bronchi, right and left.</a:t>
            </a:r>
            <a:endParaRPr lang="en-IN" altLang="en-US">
              <a:latin typeface="Times New Roman" charset="0"/>
            </a:endParaRPr>
          </a:p>
          <a:p>
            <a:r>
              <a:rPr lang="en-US" altLang="en-US">
                <a:latin typeface="Times New Roman" charset="0"/>
              </a:rPr>
              <a:t>			i. The bronchi are supported by cartilage.</a:t>
            </a:r>
            <a:endParaRPr lang="en-IN" altLang="en-US">
              <a:latin typeface="Times New Roman" charset="0"/>
            </a:endParaRPr>
          </a:p>
          <a:p>
            <a:r>
              <a:rPr lang="en-US" altLang="en-US">
                <a:latin typeface="Times New Roman" charset="0"/>
              </a:rPr>
              <a:t>			ii. They distribute oxygen to the two lungs.</a:t>
            </a:r>
            <a:endParaRPr lang="en-IN" altLang="en-US">
              <a:latin typeface="Times New Roman" charset="0"/>
            </a:endParaRPr>
          </a:p>
          <a:p>
            <a:r>
              <a:rPr lang="en-US" altLang="en-US">
                <a:latin typeface="Times New Roman" charset="0"/>
              </a:rPr>
              <a:t>				(a) Lung tissue is covered with the visceral pleura, a slippery outer membrane.</a:t>
            </a:r>
            <a:endParaRPr lang="en-IN" altLang="en-US">
              <a:latin typeface="Times New Roman" charset="0"/>
            </a:endParaRPr>
          </a:p>
          <a:p>
            <a:r>
              <a:rPr lang="en-US" altLang="en-US">
                <a:latin typeface="Times New Roman" charset="0"/>
              </a:rPr>
              <a:t>				(b) The parietal pleura lines the inside of the thoracic cavity.</a:t>
            </a:r>
            <a:endParaRPr lang="en-IN" altLang="en-US">
              <a:latin typeface="Times New Roman" charset="0"/>
            </a:endParaRPr>
          </a:p>
          <a:p>
            <a:r>
              <a:rPr lang="en-US" altLang="en-US">
                <a:latin typeface="Times New Roman" charset="0"/>
              </a:rPr>
              <a:t>			iii. On entering the lungs, each bronchus divides into ever-smaller bronchi, which divide into bronchioles.</a:t>
            </a:r>
            <a:endParaRPr lang="en-IN" altLang="en-US">
              <a:latin typeface="Times New Roman" charset="0"/>
            </a:endParaRPr>
          </a:p>
          <a:p>
            <a:r>
              <a:rPr lang="en-US" altLang="en-US">
                <a:latin typeface="Times New Roman" charset="0"/>
              </a:rPr>
              <a:t>			</a:t>
            </a: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B49E0BD-779E-254F-B4A8-B3481E8E3C94}" type="slidenum">
              <a:rPr lang="en-US" altLang="en-US" sz="1200"/>
              <a:pPr/>
              <a:t>21</a:t>
            </a:fld>
            <a:endParaRPr lang="en-US" altLang="en-US" sz="1200"/>
          </a:p>
        </p:txBody>
      </p:sp>
    </p:spTree>
    <p:extLst>
      <p:ext uri="{BB962C8B-B14F-4D97-AF65-F5344CB8AC3E}">
        <p14:creationId xmlns:p14="http://schemas.microsoft.com/office/powerpoint/2010/main" val="1215479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The figure on this slide shows the trachea and lungs in the lower airway. </a:t>
            </a:r>
          </a:p>
          <a:p>
            <a:endParaRPr lang="en-US" altLang="en-US">
              <a:latin typeface="Times New Roman" charset="0"/>
            </a:endParaRPr>
          </a:p>
          <a:p>
            <a:endParaRPr lang="en-US" altLang="en-US">
              <a:latin typeface="Times New Roman" charset="0"/>
            </a:endParaRPr>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932E393-7BF1-F448-B2D8-BDC59A0163FB}" type="slidenum">
              <a:rPr lang="en-US" altLang="en-US" sz="1200"/>
              <a:pPr/>
              <a:t>22</a:t>
            </a:fld>
            <a:endParaRPr lang="en-US" altLang="en-US" sz="1200"/>
          </a:p>
        </p:txBody>
      </p:sp>
    </p:spTree>
    <p:extLst>
      <p:ext uri="{BB962C8B-B14F-4D97-AF65-F5344CB8AC3E}">
        <p14:creationId xmlns:p14="http://schemas.microsoft.com/office/powerpoint/2010/main" val="1703909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iv. Bronchioles are made of smooth muscle; they dilate and constrict as oxygen passes through them.</a:t>
            </a:r>
            <a:endParaRPr lang="en-IN" altLang="en-US">
              <a:latin typeface="Times New Roman" charset="0"/>
            </a:endParaRPr>
          </a:p>
          <a:p>
            <a:r>
              <a:rPr lang="en-US" altLang="en-US">
                <a:latin typeface="Times New Roman" charset="0"/>
              </a:rPr>
              <a:t>v. Smaller bronchioles connect to alveoli.</a:t>
            </a:r>
            <a:endParaRPr lang="en-IN" altLang="en-US">
              <a:latin typeface="Times New Roman" charset="0"/>
            </a:endParaRPr>
          </a:p>
          <a:p>
            <a:r>
              <a:rPr lang="en-US" altLang="en-US">
                <a:latin typeface="Times New Roman" charset="0"/>
              </a:rPr>
              <a:t>	(a) Oxygen and carbon dioxide are exchanged here.</a:t>
            </a:r>
            <a:endParaRPr lang="en-IN" altLang="en-US">
              <a:latin typeface="Times New Roman" charset="0"/>
            </a:endParaRPr>
          </a:p>
          <a:p>
            <a:r>
              <a:rPr lang="en-US" altLang="en-US">
                <a:latin typeface="Times New Roman" charset="0"/>
              </a:rPr>
              <a:t>	(b) Alveoli are millions of thin-walled, balloon-like sacs.</a:t>
            </a:r>
            <a:endParaRPr lang="en-IN" altLang="en-US">
              <a:latin typeface="Times New Roman" charset="0"/>
            </a:endParaRPr>
          </a:p>
          <a:p>
            <a:r>
              <a:rPr lang="en-US" altLang="en-US">
                <a:latin typeface="Times New Roman" charset="0"/>
              </a:rPr>
              <a:t>	(c) Alveoli are surrounded by blood vessels (pulmonary capillaries).</a:t>
            </a:r>
            <a:endParaRPr lang="en-IN" altLang="en-US">
              <a:latin typeface="Times New Roman" charset="0"/>
            </a:endParaRPr>
          </a:p>
          <a:p>
            <a:r>
              <a:rPr lang="en-US" altLang="en-US">
                <a:latin typeface="Times New Roman" charset="0"/>
              </a:rPr>
              <a:t>	(d) Oxygen diffuses across the alveolar membrane into the pulmonary capillaries.</a:t>
            </a:r>
            <a:endParaRPr lang="en-IN" altLang="en-US">
              <a:latin typeface="Times New Roman" charset="0"/>
            </a:endParaRPr>
          </a:p>
          <a:p>
            <a:r>
              <a:rPr lang="en-US" altLang="en-US">
                <a:latin typeface="Times New Roman" charset="0"/>
              </a:rPr>
              <a:t>vi. Oxygen in pulmonary capillaries is transported back to the heart and distributed to the rest of the body.</a:t>
            </a:r>
            <a:endParaRPr lang="en-IN" altLang="en-US">
              <a:latin typeface="Times New Roman" charset="0"/>
            </a:endParaRPr>
          </a:p>
          <a:p>
            <a:r>
              <a:rPr lang="en-US" altLang="en-US">
                <a:latin typeface="Times New Roman" charset="0"/>
              </a:rPr>
              <a:t>vii. Carbon dioxide (waste) diffuses from the pulmonary capillaries into the alveoli, where it is exhaled and removed from the body.</a:t>
            </a:r>
            <a:endParaRPr lang="en-IN" altLang="en-US">
              <a:latin typeface="Times New Roman" charset="0"/>
            </a:endParaRPr>
          </a:p>
          <a:p>
            <a:endParaRPr lang="en-US" altLang="en-US">
              <a:latin typeface="Times New Roman" charset="0"/>
            </a:endParaRPr>
          </a:p>
          <a:p>
            <a:endParaRPr lang="en-US" altLang="en-US">
              <a:latin typeface="Times New Roman" charset="0"/>
            </a:endParaRPr>
          </a:p>
          <a:p>
            <a:endParaRPr lang="en-US" altLang="en-US">
              <a:latin typeface="Times New Roman" charset="0"/>
            </a:endParaRPr>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D495EE7-C61D-2042-9295-C412CCBBBA75}" type="slidenum">
              <a:rPr lang="en-US" altLang="en-US" sz="1200"/>
              <a:pPr/>
              <a:t>23</a:t>
            </a:fld>
            <a:endParaRPr lang="en-US" altLang="en-US" sz="1200"/>
          </a:p>
        </p:txBody>
      </p:sp>
    </p:spTree>
    <p:extLst>
      <p:ext uri="{BB962C8B-B14F-4D97-AF65-F5344CB8AC3E}">
        <p14:creationId xmlns:p14="http://schemas.microsoft.com/office/powerpoint/2010/main" val="915390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The heart and great vessels (the vena cava and aorta) are also present in the thoracic cavity and are important for respiration.</a:t>
            </a:r>
            <a:endParaRPr lang="en-IN" altLang="en-US" dirty="0">
              <a:latin typeface="Times New Roman" charset="0"/>
            </a:endParaRPr>
          </a:p>
          <a:p>
            <a:endParaRPr lang="en-US" altLang="en-US" dirty="0">
              <a:latin typeface="Times New Roman" charset="0"/>
            </a:endParaRPr>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C0797EA-2206-0D4E-86CB-8F24699AAE84}" type="slidenum">
              <a:rPr lang="en-US" altLang="en-US" sz="1200"/>
              <a:pPr/>
              <a:t>24</a:t>
            </a:fld>
            <a:endParaRPr lang="en-US" altLang="en-US" sz="1200"/>
          </a:p>
        </p:txBody>
      </p:sp>
    </p:spTree>
    <p:extLst>
      <p:ext uri="{BB962C8B-B14F-4D97-AF65-F5344CB8AC3E}">
        <p14:creationId xmlns:p14="http://schemas.microsoft.com/office/powerpoint/2010/main" val="402765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a. The mediastinum is the area between the lungs, which contains:</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Heart</a:t>
            </a:r>
            <a:endParaRPr lang="en-IN" altLang="en-US" dirty="0">
              <a:latin typeface="Times New Roman" charset="0"/>
            </a:endParaRPr>
          </a:p>
          <a:p>
            <a:r>
              <a:rPr lang="en-US" altLang="en-US" dirty="0">
                <a:latin typeface="Times New Roman" charset="0"/>
              </a:rPr>
              <a:t>	ii. Great vessels</a:t>
            </a:r>
            <a:endParaRPr lang="en-IN" altLang="en-US" dirty="0">
              <a:latin typeface="Times New Roman" charset="0"/>
            </a:endParaRPr>
          </a:p>
          <a:p>
            <a:r>
              <a:rPr lang="en-US" altLang="en-US" dirty="0">
                <a:latin typeface="Times New Roman" charset="0"/>
              </a:rPr>
              <a:t>	iii. Esophagus</a:t>
            </a:r>
            <a:endParaRPr lang="en-IN" altLang="en-US" dirty="0">
              <a:latin typeface="Times New Roman" charset="0"/>
            </a:endParaRPr>
          </a:p>
          <a:p>
            <a:r>
              <a:rPr lang="en-US" altLang="en-US" dirty="0">
                <a:latin typeface="Times New Roman" charset="0"/>
              </a:rPr>
              <a:t>	iv. Trachea</a:t>
            </a:r>
            <a:endParaRPr lang="en-IN" altLang="en-US" dirty="0">
              <a:latin typeface="Times New Roman" charset="0"/>
            </a:endParaRPr>
          </a:p>
          <a:p>
            <a:r>
              <a:rPr lang="en-US" altLang="en-US" dirty="0">
                <a:latin typeface="Times New Roman" charset="0"/>
              </a:rPr>
              <a:t>	v. Major bronchi</a:t>
            </a:r>
            <a:endParaRPr lang="en-IN" altLang="en-US" dirty="0">
              <a:latin typeface="Times New Roman" charset="0"/>
            </a:endParaRPr>
          </a:p>
          <a:p>
            <a:r>
              <a:rPr lang="en-US" altLang="en-US" dirty="0">
                <a:latin typeface="Times New Roman" charset="0"/>
              </a:rPr>
              <a:t>	vi. Many nerves</a:t>
            </a:r>
            <a:endParaRPr lang="en-IN" altLang="en-US" dirty="0">
              <a:latin typeface="Times New Roman" charset="0"/>
            </a:endParaRPr>
          </a:p>
          <a:p>
            <a:r>
              <a:rPr lang="en-US" altLang="en-US" dirty="0">
                <a:latin typeface="Times New Roman" charset="0"/>
              </a:rPr>
              <a:t>b. The phrenic nerve is also found in the thorax.</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Important structure of the nervous system</a:t>
            </a:r>
            <a:endParaRPr lang="en-IN" altLang="en-US" dirty="0">
              <a:latin typeface="Times New Roman" charset="0"/>
            </a:endParaRPr>
          </a:p>
          <a:p>
            <a:r>
              <a:rPr lang="en-US" altLang="en-US" dirty="0">
                <a:latin typeface="Times New Roman" charset="0"/>
              </a:rPr>
              <a:t>	ii. Allows the diaphragm to contract, which is necessary for breathing to occur</a:t>
            </a:r>
            <a:endParaRPr lang="en-IN" altLang="en-US" dirty="0">
              <a:latin typeface="Times New Roman" charset="0"/>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7BF801F-C006-0D4B-ACF7-9EB9D1DAAF14}" type="slidenum">
              <a:rPr lang="en-US" altLang="en-US" sz="1200"/>
              <a:pPr/>
              <a:t>25</a:t>
            </a:fld>
            <a:endParaRPr lang="en-US" altLang="en-US" sz="1200"/>
          </a:p>
        </p:txBody>
      </p:sp>
    </p:spTree>
    <p:extLst>
      <p:ext uri="{BB962C8B-B14F-4D97-AF65-F5344CB8AC3E}">
        <p14:creationId xmlns:p14="http://schemas.microsoft.com/office/powerpoint/2010/main" val="4114208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III. Physiology of Breathing</a:t>
            </a:r>
          </a:p>
          <a:p>
            <a:r>
              <a:rPr lang="en-US" altLang="en-US" dirty="0">
                <a:latin typeface="Times New Roman" charset="0"/>
              </a:rPr>
              <a:t>A. The respiratory and cardiovascular systems work together.</a:t>
            </a:r>
            <a:endParaRPr lang="en-IN" altLang="en-US" b="1" dirty="0">
              <a:latin typeface="Times New Roman" charset="0"/>
            </a:endParaRPr>
          </a:p>
          <a:p>
            <a:r>
              <a:rPr lang="en-US" altLang="en-US" dirty="0">
                <a:latin typeface="Times New Roman" charset="0"/>
              </a:rPr>
              <a:t>	1. Ensure that a constant supply of oxygen and nutrients is delivered to all of the cells of the body</a:t>
            </a:r>
            <a:endParaRPr lang="en-IN" altLang="en-US" dirty="0">
              <a:latin typeface="Times New Roman" charset="0"/>
            </a:endParaRPr>
          </a:p>
          <a:p>
            <a:r>
              <a:rPr lang="en-US" altLang="en-US" dirty="0">
                <a:latin typeface="Times New Roman" charset="0"/>
              </a:rPr>
              <a:t>	2. Remove carbon dioxide and waste products from the cells</a:t>
            </a:r>
            <a:endParaRPr lang="en-IN" altLang="en-US" dirty="0">
              <a:latin typeface="Times New Roman" charset="0"/>
            </a:endParaRPr>
          </a:p>
          <a:p>
            <a:endParaRPr lang="en-US" altLang="en-US" dirty="0">
              <a:latin typeface="Times New Roman" charset="0"/>
            </a:endParaRPr>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EDA446E-2D88-6248-B49F-119FE9A4E72A}" type="slidenum">
              <a:rPr lang="en-US" altLang="en-US" sz="1200"/>
              <a:pPr/>
              <a:t>26</a:t>
            </a:fld>
            <a:endParaRPr lang="en-US" altLang="en-US" sz="1200"/>
          </a:p>
        </p:txBody>
      </p:sp>
    </p:spTree>
    <p:extLst>
      <p:ext uri="{BB962C8B-B14F-4D97-AF65-F5344CB8AC3E}">
        <p14:creationId xmlns:p14="http://schemas.microsoft.com/office/powerpoint/2010/main" val="1999609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Times New Roman" charset="0"/>
              </a:rPr>
              <a:t>The </a:t>
            </a:r>
            <a:r>
              <a:rPr lang="en-US" altLang="en-US" dirty="0">
                <a:latin typeface="Times New Roman" charset="0"/>
              </a:rPr>
              <a:t>table on this slide defines ventilation, oxygenation, and respiration. </a:t>
            </a:r>
            <a:endParaRPr lang="en-US" altLang="en-US" dirty="0" smtClean="0">
              <a:latin typeface="Times New Roman" charset="0"/>
            </a:endParaRPr>
          </a:p>
          <a:p>
            <a:endParaRPr lang="en-US" altLang="en-US" dirty="0" smtClean="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latin typeface="Times New Roman" charset="0"/>
              </a:rPr>
              <a:t>VENTILATION IS THE SUPPLY OF AIR TO THE LUNGS, ESPECIALLY BY ARTIFICIAL MEANS</a:t>
            </a:r>
          </a:p>
          <a:p>
            <a:endParaRPr lang="en-US" altLang="en-US" dirty="0" smtClean="0">
              <a:latin typeface="Times New Roman" charset="0"/>
            </a:endParaRPr>
          </a:p>
          <a:p>
            <a:r>
              <a:rPr lang="en-US" altLang="en-US" b="1" dirty="0" smtClean="0">
                <a:latin typeface="Times New Roman" charset="0"/>
              </a:rPr>
              <a:t>OXYGENATION: TAKES PLACE WHEN THE RED BLOOD CELLS DELIVER OXYGEN TO THE CELLS OF THE BODY </a:t>
            </a:r>
          </a:p>
          <a:p>
            <a:endParaRPr lang="en-US" altLang="en-US" dirty="0" smtClean="0">
              <a:latin typeface="Times New Roman" charset="0"/>
            </a:endParaRPr>
          </a:p>
          <a:p>
            <a:r>
              <a:rPr lang="en-US" altLang="en-US" b="1" dirty="0" smtClean="0">
                <a:latin typeface="Times New Roman" charset="0"/>
              </a:rPr>
              <a:t>RESPIRATION:</a:t>
            </a:r>
            <a:r>
              <a:rPr lang="en-US" altLang="en-US" b="1" baseline="0" dirty="0" smtClean="0">
                <a:latin typeface="Times New Roman" charset="0"/>
              </a:rPr>
              <a:t> T</a:t>
            </a:r>
            <a:r>
              <a:rPr lang="en-US" altLang="en-US" b="1" dirty="0" smtClean="0">
                <a:latin typeface="Times New Roman" charset="0"/>
              </a:rPr>
              <a:t>HE CYCLE</a:t>
            </a:r>
            <a:r>
              <a:rPr lang="en-US" altLang="en-US" b="1" baseline="0" dirty="0" smtClean="0">
                <a:latin typeface="Times New Roman" charset="0"/>
              </a:rPr>
              <a:t> </a:t>
            </a:r>
            <a:r>
              <a:rPr lang="en-US" altLang="en-US" b="1" dirty="0" smtClean="0">
                <a:latin typeface="Times New Roman" charset="0"/>
              </a:rPr>
              <a:t>OF INSPIRATION AND EXHALATION=RESPIRATION</a:t>
            </a:r>
            <a:endParaRPr lang="en-US" altLang="en-US" b="1" dirty="0">
              <a:latin typeface="Times New Roman" charset="0"/>
            </a:endParaRP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BCF08C5-9AA5-A244-B0F9-4F9DB5CE103C}" type="slidenum">
              <a:rPr lang="en-US" altLang="en-US" sz="1200"/>
              <a:pPr/>
              <a:t>27</a:t>
            </a:fld>
            <a:endParaRPr lang="en-US" altLang="en-US" sz="1200"/>
          </a:p>
        </p:txBody>
      </p:sp>
    </p:spTree>
    <p:extLst>
      <p:ext uri="{BB962C8B-B14F-4D97-AF65-F5344CB8AC3E}">
        <p14:creationId xmlns:p14="http://schemas.microsoft.com/office/powerpoint/2010/main" val="1472703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B. The processes involved are ventilation, oxygenation, and respiration.</a:t>
            </a:r>
            <a:endParaRPr lang="en-IN" altLang="en-US" b="1" dirty="0">
              <a:latin typeface="Times New Roman" charset="0"/>
            </a:endParaRPr>
          </a:p>
          <a:p>
            <a:r>
              <a:rPr lang="en-US" altLang="en-US" dirty="0">
                <a:latin typeface="Times New Roman" charset="0"/>
              </a:rPr>
              <a:t>C. Ventilation</a:t>
            </a:r>
            <a:endParaRPr lang="en-IN" altLang="en-US" b="1" dirty="0">
              <a:latin typeface="Times New Roman" charset="0"/>
            </a:endParaRPr>
          </a:p>
          <a:p>
            <a:r>
              <a:rPr lang="en-US" altLang="en-US" dirty="0">
                <a:latin typeface="Times New Roman" charset="0"/>
              </a:rPr>
              <a:t>	1. The physical act of moving air into and out of the lungs, which is necessary for oxygenation and respiration to occur</a:t>
            </a:r>
            <a:endParaRPr lang="en-IN" altLang="en-US" dirty="0">
              <a:latin typeface="Times New Roman" charset="0"/>
            </a:endParaRPr>
          </a:p>
          <a:p>
            <a:r>
              <a:rPr lang="en-US" altLang="en-US" dirty="0">
                <a:latin typeface="Times New Roman" charset="0"/>
              </a:rPr>
              <a:t>	2. Inhalation</a:t>
            </a:r>
            <a:endParaRPr lang="en-IN" altLang="en-US" dirty="0">
              <a:latin typeface="Times New Roman" charset="0"/>
            </a:endParaRPr>
          </a:p>
          <a:p>
            <a:r>
              <a:rPr lang="en-US" altLang="en-US" dirty="0">
                <a:latin typeface="Times New Roman" charset="0"/>
              </a:rPr>
              <a:t>		a. The active, muscular part of breathing</a:t>
            </a:r>
            <a:endParaRPr lang="en-IN" altLang="en-US" dirty="0">
              <a:latin typeface="Times New Roman" charset="0"/>
            </a:endParaRPr>
          </a:p>
          <a:p>
            <a:r>
              <a:rPr lang="en-US" altLang="en-US" dirty="0">
                <a:latin typeface="Times New Roman" charset="0"/>
              </a:rPr>
              <a:t>		b. The diaphragm and intercostal muscles contract during inhalation, which allows air to enter the body and travel to the lungs.</a:t>
            </a:r>
            <a:endParaRPr lang="en-IN" altLang="en-US" dirty="0">
              <a:latin typeface="Times New Roman" charset="0"/>
            </a:endParaRPr>
          </a:p>
          <a:p>
            <a:r>
              <a:rPr lang="en-US" altLang="en-US" dirty="0">
                <a:latin typeface="Times New Roman" charset="0"/>
              </a:rPr>
              <a:t>		</a:t>
            </a: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CE9C4F1-20A7-3E4F-BB7D-77F46370C18E}" type="slidenum">
              <a:rPr lang="en-US" altLang="en-US" sz="1200"/>
              <a:pPr/>
              <a:t>28</a:t>
            </a:fld>
            <a:endParaRPr lang="en-US" altLang="en-US" sz="1200"/>
          </a:p>
        </p:txBody>
      </p:sp>
    </p:spTree>
    <p:extLst>
      <p:ext uri="{BB962C8B-B14F-4D97-AF65-F5344CB8AC3E}">
        <p14:creationId xmlns:p14="http://schemas.microsoft.com/office/powerpoint/2010/main" val="1975180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The lungs require the movement of the chest and supporting structures to expand and contract during inhalation and exhalation</a:t>
            </a:r>
            <a:r>
              <a:rPr lang="en-US" altLang="en-US" dirty="0" smtClean="0">
                <a:latin typeface="Times New Roman" charset="0"/>
              </a:rPr>
              <a:t>. </a:t>
            </a:r>
          </a:p>
          <a:p>
            <a:r>
              <a:rPr lang="en-US" altLang="en-US" b="1" dirty="0" smtClean="0">
                <a:latin typeface="Times New Roman" charset="0"/>
              </a:rPr>
              <a:t>KEEP THIS IN MIND WHEN ASSESSING A PATIENT!</a:t>
            </a:r>
            <a:endParaRPr lang="en-IN" altLang="en-US" b="1" dirty="0">
              <a:latin typeface="Times New Roman" charset="0"/>
            </a:endParaRPr>
          </a:p>
          <a:p>
            <a:r>
              <a:rPr lang="en-US" altLang="en-US" dirty="0">
                <a:latin typeface="Times New Roman" charset="0"/>
              </a:rPr>
              <a:t>d. Partial pressure: the amount of gas in the air or dissolved in fluid, such as blood</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Measured in millimeters of mercury (mm Hg)</a:t>
            </a:r>
            <a:endParaRPr lang="en-IN" altLang="en-US" dirty="0">
              <a:latin typeface="Times New Roman" charset="0"/>
            </a:endParaRPr>
          </a:p>
          <a:p>
            <a:r>
              <a:rPr lang="en-US" altLang="en-US" dirty="0">
                <a:latin typeface="Times New Roman" charset="0"/>
              </a:rPr>
              <a:t>	ii. The amount of gas in the oxygen (partial pressure) that resides in the alveoli is 104 mm Hg.</a:t>
            </a:r>
            <a:endParaRPr lang="en-IN" altLang="en-US" dirty="0">
              <a:latin typeface="Times New Roman" charset="0"/>
            </a:endParaRPr>
          </a:p>
          <a:p>
            <a:r>
              <a:rPr lang="en-US" altLang="en-US" dirty="0">
                <a:latin typeface="Times New Roman" charset="0"/>
              </a:rPr>
              <a:t>	iii. Carbon dioxide enters the alveoli from the blood and causes a carbon dioxide partial pressure of 40 mm Hg.</a:t>
            </a:r>
            <a:endParaRPr lang="en-IN" altLang="en-US" dirty="0">
              <a:latin typeface="Times New Roman" charset="0"/>
            </a:endParaRPr>
          </a:p>
          <a:p>
            <a:r>
              <a:rPr lang="en-US" altLang="en-US" dirty="0">
                <a:latin typeface="Times New Roman" charset="0"/>
              </a:rPr>
              <a:t>	iv. Oxygenated arterial blood from the heart has a partial pressure of oxygen that is lower than the partial pressure of carbon dioxide in the pulmonary capillaries.</a:t>
            </a:r>
            <a:endParaRPr lang="en-IN" altLang="en-US" dirty="0">
              <a:latin typeface="Times New Roman" charset="0"/>
            </a:endParaRPr>
          </a:p>
          <a:p>
            <a:r>
              <a:rPr lang="en-US" altLang="en-US" dirty="0">
                <a:latin typeface="Times New Roman" charset="0"/>
              </a:rPr>
              <a:t>	v. The body attempts to equalize the partial pressure, which results in oxygen diffusion across the membrane into the blood.</a:t>
            </a:r>
            <a:endParaRPr lang="en-IN" altLang="en-US" dirty="0">
              <a:latin typeface="Times New Roman" charset="0"/>
            </a:endParaRPr>
          </a:p>
          <a:p>
            <a:r>
              <a:rPr lang="en-US" altLang="en-US" dirty="0">
                <a:latin typeface="Times New Roman" charset="0"/>
              </a:rPr>
              <a:t>	vi. Oxygen and carbon dioxide both diffuse until the partial pressures in the air and the blood are equal</a:t>
            </a:r>
            <a:r>
              <a:rPr lang="en-US" altLang="en-US" dirty="0" smtClean="0">
                <a:latin typeface="Times New Roman" charset="0"/>
              </a:rPr>
              <a:t>.</a:t>
            </a:r>
          </a:p>
          <a:p>
            <a:r>
              <a:rPr lang="en-US" altLang="en-US" b="1" dirty="0" smtClean="0">
                <a:latin typeface="Times New Roman" charset="0"/>
              </a:rPr>
              <a:t>THIS IS THE PRESSURE THAT EXISTS IN ORDER FOR THE EXCHANGE OF OXYGEN AND CARBON DIOXIDE TO TAKE PLACE IN THE AVEOLI</a:t>
            </a:r>
            <a:endParaRPr lang="en-IN" altLang="en-US" b="1" dirty="0">
              <a:latin typeface="Times New Roman" charset="0"/>
            </a:endParaRPr>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EFDA16E-41AA-EC4C-8E05-68D694C943EC}" type="slidenum">
              <a:rPr lang="en-US" altLang="en-US" sz="1200"/>
              <a:pPr/>
              <a:t>29</a:t>
            </a:fld>
            <a:endParaRPr lang="en-US" altLang="en-US" sz="1200"/>
          </a:p>
        </p:txBody>
      </p:sp>
    </p:spTree>
    <p:extLst>
      <p:ext uri="{BB962C8B-B14F-4D97-AF65-F5344CB8AC3E}">
        <p14:creationId xmlns:p14="http://schemas.microsoft.com/office/powerpoint/2010/main" val="1050767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National EMS Education Standard Competencies </a:t>
            </a:r>
          </a:p>
          <a:p>
            <a:endParaRPr lang="en-US" altLang="en-US">
              <a:latin typeface="Times New Roman" charset="0"/>
            </a:endParaRPr>
          </a:p>
          <a:p>
            <a:r>
              <a:rPr lang="en-US" altLang="en-US">
                <a:latin typeface="Times New Roman" charset="0"/>
              </a:rPr>
              <a:t>Airway Management</a:t>
            </a:r>
          </a:p>
          <a:p>
            <a:r>
              <a:rPr lang="en-US" altLang="en-US">
                <a:latin typeface="Times New Roman" charset="0"/>
              </a:rPr>
              <a:t>• Airway anatomy </a:t>
            </a:r>
          </a:p>
          <a:p>
            <a:r>
              <a:rPr lang="en-US" altLang="en-US">
                <a:latin typeface="Times New Roman" charset="0"/>
              </a:rPr>
              <a:t>• Airway assessment </a:t>
            </a:r>
          </a:p>
          <a:p>
            <a:r>
              <a:rPr lang="en-US" altLang="en-US">
                <a:latin typeface="Times New Roman" charset="0"/>
              </a:rPr>
              <a:t>• Techniques of assuring a patent airway </a:t>
            </a:r>
          </a:p>
          <a:p>
            <a:endParaRPr lang="en-US" altLang="en-US">
              <a:latin typeface="Times New Roman" charset="0"/>
            </a:endParaRP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A317762-8DDA-7647-9C63-F8ACB2484EE6}" type="slidenum">
              <a:rPr lang="en-US" altLang="en-US" sz="1200"/>
              <a:pPr/>
              <a:t>3</a:t>
            </a:fld>
            <a:endParaRPr lang="en-US" altLang="en-US" sz="1200"/>
          </a:p>
        </p:txBody>
      </p:sp>
    </p:spTree>
    <p:extLst>
      <p:ext uri="{BB962C8B-B14F-4D97-AF65-F5344CB8AC3E}">
        <p14:creationId xmlns:p14="http://schemas.microsoft.com/office/powerpoint/2010/main" val="16107466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The mechanism of ventilation can be illustrated by using a bell jar. A. Inhalation and chest expansion, anatomic (left) and bell jar (right). B. </a:t>
            </a:r>
            <a:r>
              <a:rPr lang="en-US" altLang="en-US" dirty="0" smtClean="0">
                <a:latin typeface="Times New Roman" charset="0"/>
              </a:rPr>
              <a:t>Exhalation </a:t>
            </a:r>
            <a:r>
              <a:rPr lang="en-US" altLang="en-US" dirty="0">
                <a:latin typeface="Times New Roman" charset="0"/>
              </a:rPr>
              <a:t>and chest contraction, anatomic (left) and bell jar (right). </a:t>
            </a:r>
            <a:endParaRPr lang="en-US" altLang="en-US" dirty="0" smtClean="0">
              <a:latin typeface="Times New Roman" charset="0"/>
            </a:endParaRPr>
          </a:p>
          <a:p>
            <a:r>
              <a:rPr lang="en-US" altLang="en-US" sz="2400" b="1" dirty="0" smtClean="0"/>
              <a:t>Breathing is controlled by an area in the BRAIN STEM</a:t>
            </a:r>
            <a:r>
              <a:rPr lang="en-US" altLang="en-US" sz="2200" b="1" dirty="0" smtClean="0"/>
              <a:t>. </a:t>
            </a:r>
            <a:r>
              <a:rPr lang="en-US" altLang="en-US" sz="2200" b="1" dirty="0" smtClean="0">
                <a:solidFill>
                  <a:srgbClr val="F37021"/>
                </a:solidFill>
              </a:rPr>
              <a:t>Impulses are sent down the spinal cord from the brain stem.</a:t>
            </a:r>
            <a:r>
              <a:rPr lang="en-US" altLang="en-US" sz="2200" b="1" baseline="0" dirty="0" smtClean="0">
                <a:solidFill>
                  <a:srgbClr val="F37021"/>
                </a:solidFill>
              </a:rPr>
              <a:t> </a:t>
            </a:r>
            <a:r>
              <a:rPr lang="en-US" altLang="en-US" sz="2200" b="1" dirty="0" smtClean="0">
                <a:solidFill>
                  <a:srgbClr val="F37021"/>
                </a:solidFill>
              </a:rPr>
              <a:t>The diaphragm receives the impulses that cause it to contract and bring air in.</a:t>
            </a: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4880224-4D90-1443-B630-17E17E1008B6}" type="slidenum">
              <a:rPr lang="en-US" altLang="en-US" sz="1200"/>
              <a:pPr/>
              <a:t>30</a:t>
            </a:fld>
            <a:endParaRPr lang="en-US" altLang="en-US" sz="1200"/>
          </a:p>
        </p:txBody>
      </p:sp>
    </p:spTree>
    <p:extLst>
      <p:ext uri="{BB962C8B-B14F-4D97-AF65-F5344CB8AC3E}">
        <p14:creationId xmlns:p14="http://schemas.microsoft.com/office/powerpoint/2010/main" val="14897969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e. Inspiration is focused on delivering oxygen to the alveoli.</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Not all inspired air reaches the alveoli for gas exchange.</a:t>
            </a:r>
            <a:endParaRPr lang="en-IN" altLang="en-US" dirty="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rPr>
              <a:t>f. Tidal volume: a measure of depth of </a:t>
            </a:r>
            <a:r>
              <a:rPr lang="en-US" altLang="en-US" dirty="0" smtClean="0">
                <a:latin typeface="Times New Roman" charset="0"/>
              </a:rPr>
              <a:t>breathing.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t>Tidal volume—the volume of air that is moved into or out of the lungs in a single breath—is assessed by observing for adequate chest rise. If shallow chest rise is noted, the patient’s tidal volume is likely reduced.</a:t>
            </a:r>
          </a:p>
          <a:p>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The amount of air in milliliters that is moved into or out of the lungs during a single breath</a:t>
            </a:r>
            <a:endParaRPr lang="en-IN" altLang="en-US" dirty="0">
              <a:latin typeface="Times New Roman" charset="0"/>
            </a:endParaRPr>
          </a:p>
          <a:p>
            <a:r>
              <a:rPr lang="en-US" altLang="en-US" dirty="0">
                <a:latin typeface="Times New Roman" charset="0"/>
              </a:rPr>
              <a:t>	ii. Tidal volume for an average adult is 500 </a:t>
            </a:r>
            <a:r>
              <a:rPr lang="en-US" altLang="en-US" dirty="0" err="1">
                <a:latin typeface="Times New Roman" charset="0"/>
              </a:rPr>
              <a:t>mL.</a:t>
            </a:r>
            <a:endParaRPr lang="en-IN" altLang="en-US" dirty="0">
              <a:latin typeface="Times New Roman" charset="0"/>
            </a:endParaRPr>
          </a:p>
          <a:p>
            <a:r>
              <a:rPr lang="en-US" altLang="en-US" dirty="0">
                <a:latin typeface="Times New Roman" charset="0"/>
              </a:rPr>
              <a:t>g. Dead space: the portion of inspired air that fails to reach the </a:t>
            </a:r>
            <a:r>
              <a:rPr lang="en-US" altLang="en-US" dirty="0" smtClean="0">
                <a:latin typeface="Times New Roman" charset="0"/>
              </a:rPr>
              <a:t>alveoli</a:t>
            </a:r>
          </a:p>
          <a:p>
            <a:r>
              <a:rPr lang="en-US" altLang="en-US" b="1" dirty="0" smtClean="0">
                <a:latin typeface="Times New Roman" charset="0"/>
              </a:rPr>
              <a:t>DEAD SPACE IS BENEFICIAL FOR CPR. IT “BUYS” TIME BEFORE STARTING BREATHS</a:t>
            </a:r>
            <a:endParaRPr lang="en-IN" altLang="en-US" b="1" dirty="0">
              <a:latin typeface="Times New Roman" charset="0"/>
            </a:endParaRPr>
          </a:p>
          <a:p>
            <a:endParaRPr lang="en-US" altLang="en-US" dirty="0">
              <a:latin typeface="Times New Roman" charset="0"/>
            </a:endParaRPr>
          </a:p>
          <a:p>
            <a:endParaRPr lang="en-US" altLang="en-US" dirty="0">
              <a:latin typeface="Times New Roman" charset="0"/>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79D44C0-4BF7-DF45-BD4E-667C1AA79E6C}" type="slidenum">
              <a:rPr lang="en-US" altLang="en-US" sz="1200"/>
              <a:pPr/>
              <a:t>31</a:t>
            </a:fld>
            <a:endParaRPr lang="en-US" altLang="en-US" sz="1200"/>
          </a:p>
        </p:txBody>
      </p:sp>
    </p:spTree>
    <p:extLst>
      <p:ext uri="{BB962C8B-B14F-4D97-AF65-F5344CB8AC3E}">
        <p14:creationId xmlns:p14="http://schemas.microsoft.com/office/powerpoint/2010/main" val="15059184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Exhalation</a:t>
            </a:r>
            <a:endParaRPr lang="en-IN" altLang="en-US" dirty="0">
              <a:latin typeface="Times New Roman" charset="0"/>
            </a:endParaRPr>
          </a:p>
          <a:p>
            <a:r>
              <a:rPr lang="en-US" altLang="en-US" dirty="0">
                <a:latin typeface="Times New Roman" charset="0"/>
              </a:rPr>
              <a:t>	a. Unlike inhalation, exhalation does not normally require muscular effort; it is a passive process.</a:t>
            </a:r>
            <a:endParaRPr lang="en-IN" altLang="en-US" dirty="0">
              <a:latin typeface="Times New Roman" charset="0"/>
            </a:endParaRPr>
          </a:p>
          <a:p>
            <a:r>
              <a:rPr lang="en-US" altLang="en-US" dirty="0">
                <a:latin typeface="Times New Roman" charset="0"/>
              </a:rPr>
              <a:t>	b. The diaphragm and the intercostal muscles relax, which decreases the size of the thorax.</a:t>
            </a:r>
            <a:endParaRPr lang="en-IN" altLang="en-US" dirty="0">
              <a:latin typeface="Times New Roman" charset="0"/>
            </a:endParaRPr>
          </a:p>
          <a:p>
            <a:r>
              <a:rPr lang="en-US" altLang="en-US" dirty="0">
                <a:latin typeface="Times New Roman" charset="0"/>
              </a:rPr>
              <a:t>	c. The smaller thorax compresses air in the lungs into a smaller space.</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The air pressure in the thorax is then higher than the outside pressure.</a:t>
            </a:r>
            <a:endParaRPr lang="en-IN" altLang="en-US" dirty="0">
              <a:latin typeface="Times New Roman" charset="0"/>
            </a:endParaRPr>
          </a:p>
          <a:p>
            <a:r>
              <a:rPr lang="en-US" altLang="en-US" dirty="0">
                <a:latin typeface="Times New Roman" charset="0"/>
              </a:rPr>
              <a:t>		ii. Air is pushed out through the trachea.</a:t>
            </a:r>
            <a:endParaRPr lang="en-IN" altLang="en-US" dirty="0">
              <a:latin typeface="Times New Roman" charset="0"/>
            </a:endParaRP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933AA60-161D-5844-BD94-B1CE98748E78}" type="slidenum">
              <a:rPr lang="en-US" altLang="en-US" sz="1200"/>
              <a:pPr/>
              <a:t>32</a:t>
            </a:fld>
            <a:endParaRPr lang="en-US" altLang="en-US" sz="1200"/>
          </a:p>
        </p:txBody>
      </p:sp>
    </p:spTree>
    <p:extLst>
      <p:ext uri="{BB962C8B-B14F-4D97-AF65-F5344CB8AC3E}">
        <p14:creationId xmlns:p14="http://schemas.microsoft.com/office/powerpoint/2010/main" val="18766428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Air can enter and leave the lungs only if it travels through the trachea.</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This is why clearing and maintaining a patent airway is so important</a:t>
            </a:r>
            <a:r>
              <a:rPr lang="en-US" altLang="en-US" dirty="0" smtClean="0">
                <a:latin typeface="Times New Roman" charset="0"/>
              </a:rPr>
              <a:t>.</a:t>
            </a:r>
          </a:p>
          <a:p>
            <a:r>
              <a:rPr lang="en-US" altLang="en-US" b="1" dirty="0" smtClean="0">
                <a:latin typeface="Times New Roman" charset="0"/>
              </a:rPr>
              <a:t>THE FIRST ASSESMENT YOU WILL PERFORM IS THE AIRWAY. IF THEY DON’T HAVE AN AIRWAY, NOTHTHING ELSE WILL FUNCTION</a:t>
            </a:r>
            <a:endParaRPr lang="en-IN" altLang="en-US" b="1" dirty="0">
              <a:latin typeface="Times New Roman" charset="0"/>
            </a:endParaRPr>
          </a:p>
          <a:p>
            <a:endParaRPr lang="en-US" altLang="en-US" dirty="0">
              <a:latin typeface="Times New Roman" charset="0"/>
            </a:endParaRP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BFDFA65-DC73-024C-9F83-480DC578EE24}" type="slidenum">
              <a:rPr lang="en-US" altLang="en-US" sz="1200"/>
              <a:pPr/>
              <a:t>33</a:t>
            </a:fld>
            <a:endParaRPr lang="en-US" altLang="en-US" sz="1200"/>
          </a:p>
        </p:txBody>
      </p:sp>
    </p:spTree>
    <p:extLst>
      <p:ext uri="{BB962C8B-B14F-4D97-AF65-F5344CB8AC3E}">
        <p14:creationId xmlns:p14="http://schemas.microsoft.com/office/powerpoint/2010/main" val="6443757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Regulation of ventilation involves a complex series of receptors and feedback loops that sense gas concentrations in the body fluids and send messages to the respiratory center in the brain to adjust the rate and depth of ventilation. </a:t>
            </a:r>
            <a:endParaRPr lang="en-IN" altLang="en-US" dirty="0">
              <a:latin typeface="Times New Roman" charset="0"/>
            </a:endParaRPr>
          </a:p>
          <a:p>
            <a:r>
              <a:rPr lang="en-US" altLang="en-US" dirty="0">
                <a:latin typeface="Times New Roman" charset="0"/>
              </a:rPr>
              <a:t>	a. The body’s need for oxygen is constantly changing.</a:t>
            </a:r>
            <a:endParaRPr lang="en-IN" altLang="en-US" dirty="0">
              <a:latin typeface="Times New Roman" charset="0"/>
            </a:endParaRPr>
          </a:p>
          <a:p>
            <a:r>
              <a:rPr lang="en-US" altLang="en-US" dirty="0">
                <a:latin typeface="Times New Roman" charset="0"/>
              </a:rPr>
              <a:t>	b. Failure to meet this need may result in hypoxia, an extremely dangerous condition.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The tissues and cells do not get enough oxygen.</a:t>
            </a:r>
            <a:endParaRPr lang="en-IN" altLang="en-US" dirty="0">
              <a:latin typeface="Times New Roman" charset="0"/>
            </a:endParaRPr>
          </a:p>
          <a:p>
            <a:r>
              <a:rPr lang="en-US" altLang="en-US" dirty="0">
                <a:latin typeface="Times New Roman" charset="0"/>
              </a:rPr>
              <a:t>		ii. If not corrected, patients may die quickly.</a:t>
            </a:r>
            <a:endParaRPr lang="en-IN" altLang="en-US" dirty="0">
              <a:latin typeface="Times New Roman" charset="0"/>
            </a:endParaRPr>
          </a:p>
          <a:p>
            <a:r>
              <a:rPr lang="en-US" altLang="en-US" dirty="0">
                <a:latin typeface="Times New Roman" charset="0"/>
              </a:rPr>
              <a:t>	c. For most people, the drive to breathe is based on pH changes in the blood and cerebrospinal fluid.</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Patients with chronic obstructive pulmonary disease (COPD) have difficulty eliminating carbon dioxide through exhalation.</a:t>
            </a:r>
            <a:endParaRPr lang="en-IN" altLang="en-US" dirty="0">
              <a:latin typeface="Times New Roman" charset="0"/>
            </a:endParaRPr>
          </a:p>
          <a:p>
            <a:r>
              <a:rPr lang="en-US" altLang="en-US" dirty="0">
                <a:latin typeface="Times New Roman" charset="0"/>
              </a:rPr>
              <a:t>		ii. Thus, they always have higher levels of carbon dioxide.</a:t>
            </a:r>
            <a:endParaRPr lang="en-IN" altLang="en-US" dirty="0">
              <a:latin typeface="Times New Roman" charset="0"/>
            </a:endParaRPr>
          </a:p>
          <a:p>
            <a:r>
              <a:rPr lang="en-US" altLang="en-US" dirty="0">
                <a:latin typeface="Times New Roman" charset="0"/>
              </a:rPr>
              <a:t>		iii. This condition potentially alters their drive for breathing.</a:t>
            </a:r>
            <a:endParaRPr lang="en-IN" altLang="en-US" dirty="0">
              <a:latin typeface="Times New Roman" charset="0"/>
            </a:endParaRPr>
          </a:p>
          <a:p>
            <a:r>
              <a:rPr lang="en-US" altLang="en-US" dirty="0">
                <a:latin typeface="Times New Roman" charset="0"/>
              </a:rPr>
              <a:t>		iv. Respiratory centers in the brain gradually adjust to accommodate high levels of carbon dioxide.</a:t>
            </a:r>
            <a:endParaRPr lang="en-IN" altLang="en-US" dirty="0">
              <a:latin typeface="Times New Roman" charset="0"/>
            </a:endParaRPr>
          </a:p>
          <a:p>
            <a:r>
              <a:rPr lang="en-US" altLang="en-US" dirty="0">
                <a:latin typeface="Times New Roman" charset="0"/>
              </a:rPr>
              <a:t>		v. In patients with COPD, the body uses a “backup system,” known as the hypoxic drive, to control breathing.</a:t>
            </a:r>
            <a:endParaRPr lang="en-IN" altLang="en-US" dirty="0">
              <a:latin typeface="Times New Roman" charset="0"/>
            </a:endParaRPr>
          </a:p>
          <a:p>
            <a:r>
              <a:rPr lang="en-US" altLang="en-US" dirty="0">
                <a:latin typeface="Times New Roman" charset="0"/>
              </a:rPr>
              <a:t>	d. Use caution when administering high concentrations of oxygen to patients with obstructive pulmonary disease.</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High concentrations of oxygen should never be withheld from any patient who needs it.</a:t>
            </a:r>
            <a:endParaRPr lang="en-IN" altLang="en-US" dirty="0">
              <a:latin typeface="Times New Roman" charset="0"/>
            </a:endParaRPr>
          </a:p>
          <a:p>
            <a:r>
              <a:rPr lang="en-US" altLang="en-US" dirty="0">
                <a:latin typeface="Times New Roman" charset="0"/>
              </a:rPr>
              <a:t>		ii. Patients with severe respiratory and/or circulator compromise should receive high concentrations of oxygen regardless of their underlying medical conditions.</a:t>
            </a:r>
            <a:endParaRPr lang="en-IN" altLang="en-US" dirty="0">
              <a:latin typeface="Times New Roman" charset="0"/>
            </a:endParaRPr>
          </a:p>
          <a:p>
            <a:r>
              <a:rPr lang="en-US" altLang="en-US" dirty="0">
                <a:latin typeface="Times New Roman" charset="0"/>
              </a:rPr>
              <a:t>	e. Early signs of hypoxia:</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Restlessness</a:t>
            </a:r>
            <a:endParaRPr lang="en-IN" altLang="en-US" dirty="0">
              <a:latin typeface="Times New Roman" charset="0"/>
            </a:endParaRPr>
          </a:p>
          <a:p>
            <a:r>
              <a:rPr lang="en-US" altLang="en-US" dirty="0">
                <a:latin typeface="Times New Roman" charset="0"/>
              </a:rPr>
              <a:t>		ii. Irritability</a:t>
            </a:r>
            <a:endParaRPr lang="en-IN" altLang="en-US" dirty="0">
              <a:latin typeface="Times New Roman" charset="0"/>
            </a:endParaRPr>
          </a:p>
          <a:p>
            <a:r>
              <a:rPr lang="en-US" altLang="en-US" dirty="0">
                <a:latin typeface="Times New Roman" charset="0"/>
              </a:rPr>
              <a:t>		iii. Apprehension</a:t>
            </a:r>
            <a:endParaRPr lang="en-IN" altLang="en-US" dirty="0">
              <a:latin typeface="Times New Roman" charset="0"/>
            </a:endParaRPr>
          </a:p>
          <a:p>
            <a:r>
              <a:rPr lang="en-US" altLang="en-US" dirty="0">
                <a:latin typeface="Times New Roman" charset="0"/>
              </a:rPr>
              <a:t>		iv. Fast heart rate (tachycardia)</a:t>
            </a:r>
            <a:endParaRPr lang="en-IN" altLang="en-US" dirty="0">
              <a:latin typeface="Times New Roman" charset="0"/>
            </a:endParaRPr>
          </a:p>
          <a:p>
            <a:r>
              <a:rPr lang="en-US" altLang="en-US" dirty="0">
                <a:latin typeface="Times New Roman" charset="0"/>
              </a:rPr>
              <a:t>		v. Anxiety</a:t>
            </a:r>
            <a:endParaRPr lang="en-IN" altLang="en-US" dirty="0">
              <a:latin typeface="Times New Roman" charset="0"/>
            </a:endParaRPr>
          </a:p>
          <a:p>
            <a:r>
              <a:rPr lang="en-US" altLang="en-US" dirty="0">
                <a:latin typeface="Times New Roman" charset="0"/>
              </a:rPr>
              <a:t>	f. Late signs of hypoxia:</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Mental status changes</a:t>
            </a:r>
            <a:endParaRPr lang="en-IN" altLang="en-US" dirty="0">
              <a:latin typeface="Times New Roman" charset="0"/>
            </a:endParaRPr>
          </a:p>
          <a:p>
            <a:r>
              <a:rPr lang="en-US" altLang="en-US" dirty="0">
                <a:latin typeface="Times New Roman" charset="0"/>
              </a:rPr>
              <a:t>		ii. Weak (</a:t>
            </a:r>
            <a:r>
              <a:rPr lang="en-US" altLang="en-US" dirty="0" err="1">
                <a:latin typeface="Times New Roman" charset="0"/>
              </a:rPr>
              <a:t>thready</a:t>
            </a:r>
            <a:r>
              <a:rPr lang="en-US" altLang="en-US" dirty="0">
                <a:latin typeface="Times New Roman" charset="0"/>
              </a:rPr>
              <a:t>) pulse</a:t>
            </a:r>
            <a:endParaRPr lang="en-IN" altLang="en-US" dirty="0">
              <a:latin typeface="Times New Roman" charset="0"/>
            </a:endParaRPr>
          </a:p>
          <a:p>
            <a:r>
              <a:rPr lang="en-US" altLang="en-US" dirty="0">
                <a:latin typeface="Times New Roman" charset="0"/>
              </a:rPr>
              <a:t>		iii. Cyanosis</a:t>
            </a:r>
            <a:endParaRPr lang="en-IN" altLang="en-US" dirty="0">
              <a:latin typeface="Times New Roman" charset="0"/>
            </a:endParaRPr>
          </a:p>
          <a:p>
            <a:r>
              <a:rPr lang="en-US" altLang="en-US" dirty="0">
                <a:latin typeface="Times New Roman" charset="0"/>
              </a:rPr>
              <a:t>		iv. Conscious patients will complain of shortness of breath (dyspnea).</a:t>
            </a:r>
            <a:endParaRPr lang="en-IN" altLang="en-US" dirty="0">
              <a:latin typeface="Times New Roman" charset="0"/>
            </a:endParaRPr>
          </a:p>
          <a:p>
            <a:r>
              <a:rPr lang="en-US" altLang="en-US" dirty="0">
                <a:latin typeface="Times New Roman" charset="0"/>
              </a:rPr>
              <a:t>	g. The best time to give a patient oxygen is before signs and symptoms of hypoxia appear.</a:t>
            </a:r>
            <a:endParaRPr lang="en-IN" altLang="en-US" dirty="0">
              <a:latin typeface="Times New Roman" charset="0"/>
            </a:endParaRPr>
          </a:p>
          <a:p>
            <a:endParaRPr lang="en-US" altLang="en-US" dirty="0">
              <a:latin typeface="Times New Roman" charset="0"/>
            </a:endParaRPr>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3DA0BC5-C548-F849-A1C6-E0EBF529BE5D}" type="slidenum">
              <a:rPr lang="en-US" altLang="en-US" sz="1200"/>
              <a:pPr/>
              <a:t>34</a:t>
            </a:fld>
            <a:endParaRPr lang="en-US" altLang="en-US" sz="1200"/>
          </a:p>
        </p:txBody>
      </p:sp>
    </p:spTree>
    <p:extLst>
      <p:ext uri="{BB962C8B-B14F-4D97-AF65-F5344CB8AC3E}">
        <p14:creationId xmlns:p14="http://schemas.microsoft.com/office/powerpoint/2010/main" val="263937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Oxygenation</a:t>
            </a:r>
            <a:endParaRPr lang="en-IN" altLang="en-US" b="1" dirty="0">
              <a:latin typeface="Times New Roman" charset="0"/>
            </a:endParaRPr>
          </a:p>
          <a:p>
            <a:r>
              <a:rPr lang="en-US" altLang="en-US" dirty="0">
                <a:latin typeface="Times New Roman" charset="0"/>
              </a:rPr>
              <a:t>	1. The process of loading oxygen molecules onto hemoglobin molecules in the bloodstream</a:t>
            </a:r>
            <a:endParaRPr lang="en-IN" altLang="en-US" dirty="0">
              <a:latin typeface="Times New Roman" charset="0"/>
            </a:endParaRPr>
          </a:p>
          <a:p>
            <a:r>
              <a:rPr lang="en-US" altLang="en-US" dirty="0">
                <a:latin typeface="Times New Roman" charset="0"/>
              </a:rPr>
              <a:t>	2. Required for internal respiration to take place</a:t>
            </a:r>
            <a:endParaRPr lang="en-IN" altLang="en-US" dirty="0">
              <a:latin typeface="Times New Roman" charset="0"/>
            </a:endParaRPr>
          </a:p>
          <a:p>
            <a:r>
              <a:rPr lang="en-US" altLang="en-US" dirty="0">
                <a:latin typeface="Times New Roman" charset="0"/>
              </a:rPr>
              <a:t>		a. Oxygenation does not guarantee that internal respiration is taking place. </a:t>
            </a:r>
            <a:endParaRPr lang="en-IN" altLang="en-US" dirty="0">
              <a:latin typeface="Times New Roman" charset="0"/>
            </a:endParaRPr>
          </a:p>
          <a:p>
            <a:r>
              <a:rPr lang="en-US" altLang="en-US" dirty="0">
                <a:latin typeface="Times New Roman" charset="0"/>
              </a:rPr>
              <a:t>		b. Ventilation without oxygenation can occur—for example, in places where oxygen levels in the breathing air have been depleted, such as in mines or confined spaces.</a:t>
            </a:r>
            <a:endParaRPr lang="en-IN" altLang="en-US" dirty="0">
              <a:latin typeface="Times New Roman" charset="0"/>
            </a:endParaRPr>
          </a:p>
          <a:p>
            <a:endParaRPr lang="en-US" altLang="en-US" dirty="0">
              <a:latin typeface="Times New Roman" charset="0"/>
            </a:endParaRPr>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0D2DA88-0AC1-6A43-9CBE-F1C30EB5183B}" type="slidenum">
              <a:rPr lang="en-US" altLang="en-US" sz="1200"/>
              <a:pPr/>
              <a:t>35</a:t>
            </a:fld>
            <a:endParaRPr lang="en-US" altLang="en-US" sz="1200"/>
          </a:p>
        </p:txBody>
      </p:sp>
    </p:spTree>
    <p:extLst>
      <p:ext uri="{BB962C8B-B14F-4D97-AF65-F5344CB8AC3E}">
        <p14:creationId xmlns:p14="http://schemas.microsoft.com/office/powerpoint/2010/main" val="14511761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E. Respiration</a:t>
            </a:r>
            <a:endParaRPr lang="en-IN" altLang="en-US" b="1" dirty="0">
              <a:latin typeface="Times New Roman" charset="0"/>
            </a:endParaRPr>
          </a:p>
          <a:p>
            <a:r>
              <a:rPr lang="en-US" altLang="en-US" dirty="0">
                <a:latin typeface="Times New Roman" charset="0"/>
              </a:rPr>
              <a:t>	1. The actual exchange of oxygen and carbon dioxide in the alveoli and in tissues of the body</a:t>
            </a:r>
            <a:endParaRPr lang="en-IN" altLang="en-US" dirty="0">
              <a:latin typeface="Times New Roman" charset="0"/>
            </a:endParaRPr>
          </a:p>
          <a:p>
            <a:r>
              <a:rPr lang="en-US" altLang="en-US" dirty="0">
                <a:latin typeface="Times New Roman" charset="0"/>
              </a:rPr>
              <a:t>	2. Cells take energy from nutrients through a series of chemical processes known as metabolism (cellular respiration).</a:t>
            </a:r>
            <a:endParaRPr lang="en-IN" altLang="en-US" dirty="0">
              <a:latin typeface="Times New Roman" charset="0"/>
            </a:endParaRPr>
          </a:p>
          <a:p>
            <a:r>
              <a:rPr lang="en-US" altLang="en-US" dirty="0">
                <a:latin typeface="Times New Roman" charset="0"/>
              </a:rPr>
              <a:t>		a. Each cell combines nutrients and oxygen, producing energy and waste products (mainly water and carbon dioxide).</a:t>
            </a:r>
            <a:endParaRPr lang="en-IN" altLang="en-US" dirty="0">
              <a:latin typeface="Times New Roman" charset="0"/>
            </a:endParaRPr>
          </a:p>
          <a:p>
            <a:endParaRPr lang="en-US" altLang="en-US" dirty="0">
              <a:latin typeface="Times New Roman" charset="0"/>
            </a:endParaRP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95CDF1F-6791-B149-AF72-62366C6D0606}" type="slidenum">
              <a:rPr lang="en-US" altLang="en-US" sz="1200"/>
              <a:pPr/>
              <a:t>36</a:t>
            </a:fld>
            <a:endParaRPr lang="en-US" altLang="en-US" sz="1200"/>
          </a:p>
        </p:txBody>
      </p:sp>
    </p:spTree>
    <p:extLst>
      <p:ext uri="{BB962C8B-B14F-4D97-AF65-F5344CB8AC3E}">
        <p14:creationId xmlns:p14="http://schemas.microsoft.com/office/powerpoint/2010/main" val="9450009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216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3. External respiration (pulmonary respiration)</a:t>
            </a:r>
            <a:endParaRPr lang="en-IN" altLang="en-US">
              <a:latin typeface="Times New Roman" charset="0"/>
            </a:endParaRPr>
          </a:p>
          <a:p>
            <a:r>
              <a:rPr lang="en-US" altLang="en-US">
                <a:latin typeface="Times New Roman" charset="0"/>
              </a:rPr>
              <a:t>	a. Brings fresh air into the respiratory system</a:t>
            </a:r>
            <a:endParaRPr lang="en-IN" altLang="en-US">
              <a:latin typeface="Times New Roman" charset="0"/>
            </a:endParaRPr>
          </a:p>
          <a:p>
            <a:r>
              <a:rPr lang="en-US" altLang="en-US">
                <a:latin typeface="Times New Roman" charset="0"/>
              </a:rPr>
              <a:t>	b. Exchanges oxygen and carbon dioxide between the alveoli and blood in the pulmonary capillaries</a:t>
            </a:r>
            <a:endParaRPr lang="en-IN" altLang="en-US">
              <a:latin typeface="Times New Roman" charset="0"/>
            </a:endParaRPr>
          </a:p>
          <a:p>
            <a:r>
              <a:rPr lang="en-US" altLang="en-US">
                <a:latin typeface="Times New Roman" charset="0"/>
              </a:rPr>
              <a:t>		i. Surfactant keeps alveoli expanded, making it easier for gas exchange.</a:t>
            </a:r>
            <a:endParaRPr lang="en-IN" altLang="en-US">
              <a:latin typeface="Times New Roman" charset="0"/>
            </a:endParaRPr>
          </a:p>
          <a:p>
            <a:endParaRPr lang="en-US" altLang="en-US">
              <a:latin typeface="Times New Roman" charset="0"/>
            </a:endParaRPr>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D983B1D-19D3-9C47-9A9C-D332BE8C5DFE}" type="slidenum">
              <a:rPr lang="en-US" altLang="en-US" sz="1200"/>
              <a:pPr/>
              <a:t>37</a:t>
            </a:fld>
            <a:endParaRPr lang="en-US" altLang="en-US" sz="1200"/>
          </a:p>
        </p:txBody>
      </p:sp>
    </p:spTree>
    <p:extLst>
      <p:ext uri="{BB962C8B-B14F-4D97-AF65-F5344CB8AC3E}">
        <p14:creationId xmlns:p14="http://schemas.microsoft.com/office/powerpoint/2010/main" val="19893802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Internal respiration</a:t>
            </a:r>
            <a:endParaRPr lang="en-IN" altLang="en-US" dirty="0">
              <a:latin typeface="Times New Roman" charset="0"/>
            </a:endParaRPr>
          </a:p>
          <a:p>
            <a:r>
              <a:rPr lang="en-US" altLang="en-US" dirty="0">
                <a:latin typeface="Times New Roman" charset="0"/>
              </a:rPr>
              <a:t>	a. Exchange of oxygen and carbon dioxide between the systemic circulatory system and the cells of the body</a:t>
            </a:r>
            <a:endParaRPr lang="en-IN" altLang="en-US" dirty="0">
              <a:latin typeface="Times New Roman" charset="0"/>
            </a:endParaRPr>
          </a:p>
          <a:p>
            <a:r>
              <a:rPr lang="en-US" altLang="en-US" dirty="0">
                <a:latin typeface="Times New Roman" charset="0"/>
              </a:rPr>
              <a:t>	b. Oxygen passes from blood in capillaries to tissue cells.</a:t>
            </a:r>
            <a:endParaRPr lang="en-IN" altLang="en-US" dirty="0">
              <a:latin typeface="Times New Roman" charset="0"/>
            </a:endParaRPr>
          </a:p>
          <a:p>
            <a:r>
              <a:rPr lang="en-US" altLang="en-US" dirty="0">
                <a:latin typeface="Times New Roman" charset="0"/>
              </a:rPr>
              <a:t>	c. Carbon dioxide and cell wastes pass from the cells into the capillaries, where they are then transported in the venous system back to the lungs.</a:t>
            </a:r>
            <a:endParaRPr lang="en-IN" altLang="en-US" dirty="0">
              <a:latin typeface="Times New Roman" charset="0"/>
            </a:endParaRPr>
          </a:p>
          <a:p>
            <a:r>
              <a:rPr lang="en-US" altLang="en-US" dirty="0">
                <a:latin typeface="Times New Roman" charset="0"/>
              </a:rPr>
              <a:t>	d. All cells need a constant supply of oxygen to survive.</a:t>
            </a:r>
            <a:endParaRPr lang="en-IN" altLang="en-US" dirty="0">
              <a:latin typeface="Times New Roman" charset="0"/>
            </a:endParaRPr>
          </a:p>
          <a:p>
            <a:endParaRPr lang="en-US" altLang="en-US" dirty="0">
              <a:latin typeface="Times New Roman" charset="0"/>
            </a:endParaRPr>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43D4DFA-5F5F-4A42-9586-2D9BFE4A4EAD}" type="slidenum">
              <a:rPr lang="en-US" altLang="en-US" sz="1200"/>
              <a:pPr/>
              <a:t>38</a:t>
            </a:fld>
            <a:endParaRPr lang="en-US" altLang="en-US" sz="1200"/>
          </a:p>
        </p:txBody>
      </p:sp>
    </p:spTree>
    <p:extLst>
      <p:ext uri="{BB962C8B-B14F-4D97-AF65-F5344CB8AC3E}">
        <p14:creationId xmlns:p14="http://schemas.microsoft.com/office/powerpoint/2010/main" val="1341432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e. Time is critical! Without oxygen: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0–1 minute: Cardiac irritability occurs.</a:t>
            </a:r>
            <a:endParaRPr lang="en-IN" altLang="en-US" dirty="0">
              <a:latin typeface="Times New Roman" charset="0"/>
            </a:endParaRPr>
          </a:p>
          <a:p>
            <a:r>
              <a:rPr lang="en-US" altLang="en-US" dirty="0">
                <a:latin typeface="Times New Roman" charset="0"/>
              </a:rPr>
              <a:t>	ii. 0–4 minutes: Brain damage is not likely.</a:t>
            </a:r>
            <a:endParaRPr lang="en-IN" altLang="en-US" dirty="0">
              <a:latin typeface="Times New Roman" charset="0"/>
            </a:endParaRPr>
          </a:p>
          <a:p>
            <a:r>
              <a:rPr lang="en-US" altLang="en-US" dirty="0">
                <a:latin typeface="Times New Roman" charset="0"/>
              </a:rPr>
              <a:t>	iii. 4–6 minutes: Brain damage is possible.</a:t>
            </a:r>
            <a:endParaRPr lang="en-IN" altLang="en-US" dirty="0">
              <a:latin typeface="Times New Roman" charset="0"/>
            </a:endParaRPr>
          </a:p>
          <a:p>
            <a:r>
              <a:rPr lang="en-US" altLang="en-US" dirty="0">
                <a:latin typeface="Times New Roman" charset="0"/>
              </a:rPr>
              <a:t>	iv. 6–10 minutes: Brain damage is very likely.</a:t>
            </a:r>
            <a:endParaRPr lang="en-IN" altLang="en-US" dirty="0">
              <a:latin typeface="Times New Roman" charset="0"/>
            </a:endParaRPr>
          </a:p>
          <a:p>
            <a:r>
              <a:rPr lang="en-US" altLang="en-US" dirty="0">
                <a:latin typeface="Times New Roman" charset="0"/>
              </a:rPr>
              <a:t>	v. More than 10 minutes: Irreversible brain damage occurs.</a:t>
            </a:r>
            <a:endParaRPr lang="en-IN" altLang="en-US" dirty="0">
              <a:latin typeface="Times New Roman" charset="0"/>
            </a:endParaRPr>
          </a:p>
          <a:p>
            <a:r>
              <a:rPr lang="en-US" altLang="en-US" dirty="0">
                <a:latin typeface="Times New Roman" charset="0"/>
              </a:rPr>
              <a:t>f. When there is enough oxygen, cells convert glucose into energy through aerobic metabolism.</a:t>
            </a:r>
            <a:endParaRPr lang="en-IN" altLang="en-US" dirty="0">
              <a:latin typeface="Times New Roman" charset="0"/>
            </a:endParaRPr>
          </a:p>
          <a:p>
            <a:r>
              <a:rPr lang="en-US" altLang="en-US" dirty="0">
                <a:latin typeface="Times New Roman" charset="0"/>
              </a:rPr>
              <a:t>g. Without adequate oxygen, anaerobic metabolism takes place, which cannot meet the metabolic demands of the cell.</a:t>
            </a:r>
            <a:endParaRPr lang="en-IN" altLang="en-US" dirty="0">
              <a:latin typeface="Times New Roman" charset="0"/>
            </a:endParaRPr>
          </a:p>
          <a:p>
            <a:r>
              <a:rPr lang="en-US" altLang="en-US" dirty="0">
                <a:latin typeface="Times New Roman" charset="0"/>
              </a:rPr>
              <a:t>h. If this process is not corrected, the cells will eventually die.</a:t>
            </a:r>
            <a:endParaRPr lang="en-IN" altLang="en-US" dirty="0">
              <a:latin typeface="Times New Roman" charset="0"/>
            </a:endParaRPr>
          </a:p>
          <a:p>
            <a:endParaRPr lang="en-US" altLang="en-US" dirty="0">
              <a:latin typeface="Times New Roman" charset="0"/>
            </a:endParaRP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407D8AA-9BE5-C74A-BEBF-4F3A4D30161E}" type="slidenum">
              <a:rPr lang="en-US" altLang="en-US" sz="1200"/>
              <a:pPr/>
              <a:t>39</a:t>
            </a:fld>
            <a:endParaRPr lang="en-US" altLang="en-US" sz="1200"/>
          </a:p>
        </p:txBody>
      </p:sp>
    </p:spTree>
    <p:extLst>
      <p:ext uri="{BB962C8B-B14F-4D97-AF65-F5344CB8AC3E}">
        <p14:creationId xmlns:p14="http://schemas.microsoft.com/office/powerpoint/2010/main" val="1167709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National EMS Education Standard Competencies </a:t>
            </a:r>
          </a:p>
          <a:p>
            <a:pPr>
              <a:defRPr/>
            </a:pPr>
            <a:endParaRPr lang="en-US" dirty="0" smtClean="0"/>
          </a:p>
          <a:p>
            <a:pPr>
              <a:defRPr/>
            </a:pPr>
            <a:r>
              <a:rPr lang="en-US" dirty="0" smtClean="0"/>
              <a:t>Respiration</a:t>
            </a:r>
          </a:p>
          <a:p>
            <a:pPr marL="171450" indent="-171450">
              <a:buFont typeface="Arial" panose="020B0604020202020204" pitchFamily="34" charset="0"/>
              <a:buChar char="•"/>
              <a:defRPr/>
            </a:pPr>
            <a:r>
              <a:rPr lang="en-US" dirty="0" smtClean="0"/>
              <a:t>Anatomy of the respiratory system </a:t>
            </a:r>
          </a:p>
          <a:p>
            <a:pPr marL="171450" indent="-171450">
              <a:buFont typeface="Arial" panose="020B0604020202020204" pitchFamily="34" charset="0"/>
              <a:buChar char="•"/>
              <a:defRPr/>
            </a:pPr>
            <a:r>
              <a:rPr lang="en-US" dirty="0" smtClean="0"/>
              <a:t>Physiology and pathophysiology of respiration</a:t>
            </a:r>
          </a:p>
          <a:p>
            <a:pPr marL="628650" lvl="1" indent="-171450">
              <a:buFont typeface="Arial" panose="020B0604020202020204" pitchFamily="34" charset="0"/>
              <a:buChar char="•"/>
              <a:defRPr/>
            </a:pPr>
            <a:r>
              <a:rPr lang="en-US" dirty="0" smtClean="0"/>
              <a:t>Pulmonary ventilation </a:t>
            </a:r>
          </a:p>
          <a:p>
            <a:pPr marL="628650" lvl="1" indent="-171450">
              <a:buFont typeface="Arial" panose="020B0604020202020204" pitchFamily="34" charset="0"/>
              <a:buChar char="•"/>
              <a:defRPr/>
            </a:pPr>
            <a:r>
              <a:rPr lang="en-US" dirty="0" smtClean="0"/>
              <a:t>Oxygenation </a:t>
            </a:r>
          </a:p>
          <a:p>
            <a:pPr marL="628650" lvl="1" indent="-171450">
              <a:buFont typeface="Arial" panose="020B0604020202020204" pitchFamily="34" charset="0"/>
              <a:buChar char="•"/>
              <a:defRPr/>
            </a:pPr>
            <a:r>
              <a:rPr lang="en-US" dirty="0" smtClean="0"/>
              <a:t>Respiration </a:t>
            </a:r>
          </a:p>
          <a:p>
            <a:pPr marL="1085850" lvl="2" indent="-171450">
              <a:buFont typeface="Arial" panose="020B0604020202020204" pitchFamily="34" charset="0"/>
              <a:buChar char="•"/>
              <a:defRPr/>
            </a:pPr>
            <a:r>
              <a:rPr lang="en-US" dirty="0" smtClean="0"/>
              <a:t>External</a:t>
            </a:r>
          </a:p>
          <a:p>
            <a:pPr marL="1085850" lvl="2" indent="-171450">
              <a:buFont typeface="Arial" panose="020B0604020202020204" pitchFamily="34" charset="0"/>
              <a:buChar char="•"/>
              <a:defRPr/>
            </a:pPr>
            <a:r>
              <a:rPr lang="en-US" dirty="0" smtClean="0"/>
              <a:t>Internal </a:t>
            </a:r>
          </a:p>
          <a:p>
            <a:pPr marL="1085850" lvl="2" indent="-171450">
              <a:buFont typeface="Arial" panose="020B0604020202020204" pitchFamily="34" charset="0"/>
              <a:buChar char="•"/>
              <a:defRPr/>
            </a:pPr>
            <a:r>
              <a:rPr lang="en-US" dirty="0" smtClean="0"/>
              <a:t>Cellular </a:t>
            </a:r>
          </a:p>
          <a:p>
            <a:pPr>
              <a:defRPr/>
            </a:pPr>
            <a:endParaRPr lang="en-US" dirty="0"/>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FEBFD8B-C0EE-E24E-8068-71F69530C881}" type="slidenum">
              <a:rPr lang="en-US" altLang="en-US" sz="1200"/>
              <a:pPr/>
              <a:t>4</a:t>
            </a:fld>
            <a:endParaRPr lang="en-US" altLang="en-US" sz="1200"/>
          </a:p>
        </p:txBody>
      </p:sp>
    </p:spTree>
    <p:extLst>
      <p:ext uri="{BB962C8B-B14F-4D97-AF65-F5344CB8AC3E}">
        <p14:creationId xmlns:p14="http://schemas.microsoft.com/office/powerpoint/2010/main" val="6399075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r>
              <a:rPr lang="en-US" altLang="en-US" b="1" dirty="0" smtClean="0"/>
              <a:t>Under control of the brain stem, rising levels of carbon dioxide in arterial blood normally stimulate breathing</a:t>
            </a:r>
            <a:r>
              <a:rPr lang="en-US" altLang="en-US" b="1" baseline="0" dirty="0" smtClean="0"/>
              <a:t> in an otherwise healthy patient.</a:t>
            </a:r>
            <a:endParaRPr lang="en-US" altLang="en-US" b="1" dirty="0" smtClean="0"/>
          </a:p>
          <a:p>
            <a:r>
              <a:rPr lang="en-US" altLang="en-US" dirty="0" smtClean="0">
                <a:latin typeface="Times New Roman" charset="0"/>
              </a:rPr>
              <a:t>IV</a:t>
            </a:r>
            <a:r>
              <a:rPr lang="en-US" altLang="en-US" dirty="0">
                <a:latin typeface="Times New Roman" charset="0"/>
              </a:rPr>
              <a:t>. Pathophysiology of Respiration</a:t>
            </a:r>
            <a:endParaRPr lang="en-IN" altLang="en-US" dirty="0">
              <a:latin typeface="Times New Roman" charset="0"/>
            </a:endParaRPr>
          </a:p>
          <a:p>
            <a:r>
              <a:rPr lang="en-US" altLang="en-US" dirty="0">
                <a:latin typeface="Times New Roman" charset="0"/>
              </a:rPr>
              <a:t>A. Factors in the nervous system</a:t>
            </a:r>
            <a:endParaRPr lang="en-IN" altLang="en-US" b="1" dirty="0">
              <a:latin typeface="Times New Roman" charset="0"/>
            </a:endParaRPr>
          </a:p>
          <a:p>
            <a:r>
              <a:rPr lang="en-US" altLang="en-US" dirty="0">
                <a:latin typeface="Times New Roman" charset="0"/>
              </a:rPr>
              <a:t>	1. Chemoreceptors monitor levels of oxygen, carbon dioxide, hydrogen ions, and the pH of cerebrospinal fluid and provide feedback to the respiratory centers.</a:t>
            </a:r>
            <a:endParaRPr lang="en-IN" altLang="en-US" dirty="0">
              <a:latin typeface="Times New Roman" charset="0"/>
            </a:endParaRPr>
          </a:p>
          <a:p>
            <a:endParaRPr lang="en-US" altLang="en-US" dirty="0">
              <a:latin typeface="Times New Roman" charset="0"/>
            </a:endParaRP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210C458-755A-EF4F-9572-78C1D946D81E}" type="slidenum">
              <a:rPr lang="en-US" altLang="en-US" sz="1200"/>
              <a:pPr/>
              <a:t>40</a:t>
            </a:fld>
            <a:endParaRPr lang="en-US" altLang="en-US" sz="1200"/>
          </a:p>
        </p:txBody>
      </p:sp>
    </p:spTree>
    <p:extLst>
      <p:ext uri="{BB962C8B-B14F-4D97-AF65-F5344CB8AC3E}">
        <p14:creationId xmlns:p14="http://schemas.microsoft.com/office/powerpoint/2010/main" val="1989933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220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B. Ventilation/perfusion ratio and mismatch</a:t>
            </a:r>
            <a:endParaRPr lang="en-IN" altLang="en-US" b="1" dirty="0">
              <a:latin typeface="Times New Roman" charset="0"/>
            </a:endParaRPr>
          </a:p>
          <a:p>
            <a:r>
              <a:rPr lang="en-US" altLang="en-US" dirty="0">
                <a:latin typeface="Times New Roman" charset="0"/>
              </a:rPr>
              <a:t>	1. Air and blood flow must be directed to the same place at the same time.</a:t>
            </a:r>
            <a:endParaRPr lang="en-IN" altLang="en-US" dirty="0">
              <a:latin typeface="Times New Roman" charset="0"/>
            </a:endParaRPr>
          </a:p>
          <a:p>
            <a:r>
              <a:rPr lang="en-US" altLang="en-US" dirty="0">
                <a:latin typeface="Times New Roman" charset="0"/>
              </a:rPr>
              <a:t>		a. Ventilation and perfusion must be matched.</a:t>
            </a:r>
            <a:endParaRPr lang="en-IN" altLang="en-US" dirty="0">
              <a:latin typeface="Times New Roman" charset="0"/>
            </a:endParaRPr>
          </a:p>
          <a:p>
            <a:r>
              <a:rPr lang="en-US" altLang="en-US" dirty="0">
                <a:latin typeface="Times New Roman" charset="0"/>
              </a:rPr>
              <a:t>	2. A failure to match ventilation and perfusion is the cause of most abnormalities of oxygen and carbon dioxide exchange.</a:t>
            </a:r>
            <a:endParaRPr lang="en-IN" altLang="en-US" dirty="0">
              <a:latin typeface="Times New Roman" charset="0"/>
            </a:endParaRPr>
          </a:p>
          <a:p>
            <a:endParaRPr lang="en-US" altLang="en-US" dirty="0">
              <a:latin typeface="Times New Roman" charset="0"/>
            </a:endParaRP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AF24F2E-9A8D-6241-BE01-EEF439AA3079}" type="slidenum">
              <a:rPr lang="en-US" altLang="en-US" sz="1200"/>
              <a:pPr/>
              <a:t>41</a:t>
            </a:fld>
            <a:endParaRPr lang="en-US" altLang="en-US" sz="1200"/>
          </a:p>
        </p:txBody>
      </p:sp>
    </p:spTree>
    <p:extLst>
      <p:ext uri="{BB962C8B-B14F-4D97-AF65-F5344CB8AC3E}">
        <p14:creationId xmlns:p14="http://schemas.microsoft.com/office/powerpoint/2010/main" val="20414156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When ventilation is compromised but perfusion continues, blood passes over some alveolar membranes without gas exchange taking place. </a:t>
            </a:r>
            <a:endParaRPr lang="en-IN" altLang="en-US" dirty="0">
              <a:latin typeface="Times New Roman" charset="0"/>
            </a:endParaRPr>
          </a:p>
          <a:p>
            <a:r>
              <a:rPr lang="en-US" altLang="en-US" dirty="0">
                <a:latin typeface="Times New Roman" charset="0"/>
              </a:rPr>
              <a:t>	a. Results in a lack of oxygen diffusing across the membrane and into blood circulation</a:t>
            </a:r>
            <a:endParaRPr lang="en-IN" altLang="en-US" dirty="0">
              <a:latin typeface="Times New Roman" charset="0"/>
            </a:endParaRPr>
          </a:p>
          <a:p>
            <a:r>
              <a:rPr lang="en-US" altLang="en-US" dirty="0">
                <a:latin typeface="Times New Roman" charset="0"/>
              </a:rPr>
              <a:t>	b. Carbon dioxide is not able to diffuse across the membrane into the lungs and instead is recirculated within the bloodstream, which can lead to severe hypoxemia.</a:t>
            </a:r>
            <a:endParaRPr lang="en-IN" altLang="en-US" dirty="0">
              <a:latin typeface="Times New Roman" charset="0"/>
            </a:endParaRPr>
          </a:p>
          <a:p>
            <a:r>
              <a:rPr lang="en-US" altLang="en-US" dirty="0">
                <a:latin typeface="Times New Roman" charset="0"/>
              </a:rPr>
              <a:t>4. Similar problems can occur when perfusion across the alveolar membrane is disrupted.</a:t>
            </a:r>
            <a:endParaRPr lang="en-IN" altLang="en-US" dirty="0">
              <a:latin typeface="Times New Roman" charset="0"/>
            </a:endParaRPr>
          </a:p>
          <a:p>
            <a:endParaRPr lang="en-US" altLang="en-US" dirty="0">
              <a:latin typeface="Times New Roman" charset="0"/>
            </a:endParaRPr>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9E27E5E-DF8A-0F42-AE9E-FB5BDF6B83C1}" type="slidenum">
              <a:rPr lang="en-US" altLang="en-US" sz="1200"/>
              <a:pPr/>
              <a:t>42</a:t>
            </a:fld>
            <a:endParaRPr lang="en-US" altLang="en-US" sz="1200"/>
          </a:p>
        </p:txBody>
      </p:sp>
    </p:spTree>
    <p:extLst>
      <p:ext uri="{BB962C8B-B14F-4D97-AF65-F5344CB8AC3E}">
        <p14:creationId xmlns:p14="http://schemas.microsoft.com/office/powerpoint/2010/main" val="18732783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Factors affecting pulmonary ventilation</a:t>
            </a:r>
            <a:endParaRPr lang="en-IN" altLang="en-US" b="1" dirty="0">
              <a:latin typeface="Times New Roman" charset="0"/>
            </a:endParaRPr>
          </a:p>
          <a:p>
            <a:r>
              <a:rPr lang="en-US" altLang="en-US" dirty="0">
                <a:latin typeface="Times New Roman" charset="0"/>
              </a:rPr>
              <a:t>	1. Maintaining a patent airway is critical.</a:t>
            </a:r>
            <a:endParaRPr lang="en-IN" altLang="en-US" dirty="0">
              <a:latin typeface="Times New Roman" charset="0"/>
            </a:endParaRPr>
          </a:p>
          <a:p>
            <a:r>
              <a:rPr lang="en-US" altLang="en-US" dirty="0">
                <a:latin typeface="Times New Roman" charset="0"/>
              </a:rPr>
              <a:t>	2. Intrinsic factors that can cause airway obstruction:</a:t>
            </a:r>
            <a:endParaRPr lang="en-IN" altLang="en-US" dirty="0">
              <a:latin typeface="Times New Roman" charset="0"/>
            </a:endParaRPr>
          </a:p>
          <a:p>
            <a:r>
              <a:rPr lang="en-US" altLang="en-US" dirty="0">
                <a:latin typeface="Times New Roman" charset="0"/>
              </a:rPr>
              <a:t>		a. </a:t>
            </a:r>
            <a:r>
              <a:rPr lang="en-US" altLang="en-US" dirty="0" smtClean="0">
                <a:latin typeface="Times New Roman" charset="0"/>
              </a:rPr>
              <a:t>Infections </a:t>
            </a:r>
            <a:r>
              <a:rPr lang="en-US" altLang="en-US" b="1" dirty="0" smtClean="0">
                <a:latin typeface="Times New Roman" charset="0"/>
              </a:rPr>
              <a:t>PNEUMONIA</a:t>
            </a:r>
            <a:endParaRPr lang="en-IN" altLang="en-US" b="1" dirty="0">
              <a:latin typeface="Times New Roman" charset="0"/>
            </a:endParaRPr>
          </a:p>
          <a:p>
            <a:r>
              <a:rPr lang="en-US" altLang="en-US" dirty="0">
                <a:latin typeface="Times New Roman" charset="0"/>
              </a:rPr>
              <a:t>		b. Allergic </a:t>
            </a:r>
            <a:r>
              <a:rPr lang="en-US" altLang="en-US" dirty="0" smtClean="0">
                <a:latin typeface="Times New Roman" charset="0"/>
              </a:rPr>
              <a:t>reactions </a:t>
            </a:r>
            <a:r>
              <a:rPr lang="en-US" altLang="en-US" b="1" dirty="0" smtClean="0">
                <a:latin typeface="Times New Roman" charset="0"/>
              </a:rPr>
              <a:t>ANAPHYLAXIC SHOCK FROM…..?</a:t>
            </a:r>
            <a:endParaRPr lang="en-IN" altLang="en-US" b="1" dirty="0">
              <a:latin typeface="Times New Roman" charset="0"/>
            </a:endParaRPr>
          </a:p>
          <a:p>
            <a:r>
              <a:rPr lang="en-US" altLang="en-US" dirty="0">
                <a:latin typeface="Times New Roman" charset="0"/>
              </a:rPr>
              <a:t>		c. Unresponsiveness (</a:t>
            </a:r>
            <a:r>
              <a:rPr lang="en-US" altLang="en-US" dirty="0" err="1">
                <a:latin typeface="Times New Roman" charset="0"/>
              </a:rPr>
              <a:t>eg</a:t>
            </a:r>
            <a:r>
              <a:rPr lang="en-US" altLang="en-US" dirty="0">
                <a:latin typeface="Times New Roman" charset="0"/>
              </a:rPr>
              <a:t>, tongue obstruction</a:t>
            </a:r>
            <a:r>
              <a:rPr lang="en-US" altLang="en-US" b="1" dirty="0" smtClean="0">
                <a:latin typeface="Times New Roman" charset="0"/>
              </a:rPr>
              <a:t>) YOU CANNOT SWALLOW YOUR TONGUE</a:t>
            </a:r>
            <a:endParaRPr lang="en-IN" altLang="en-US" b="1" dirty="0">
              <a:latin typeface="Times New Roman" charset="0"/>
            </a:endParaRPr>
          </a:p>
          <a:p>
            <a:r>
              <a:rPr lang="en-US" altLang="en-US" dirty="0">
                <a:latin typeface="Times New Roman" charset="0"/>
              </a:rPr>
              <a:t>	3. Extrinsic factors that can cause airway obstruction:</a:t>
            </a:r>
            <a:endParaRPr lang="en-IN" altLang="en-US" dirty="0">
              <a:latin typeface="Times New Roman" charset="0"/>
            </a:endParaRPr>
          </a:p>
          <a:p>
            <a:r>
              <a:rPr lang="en-US" altLang="en-US" dirty="0">
                <a:latin typeface="Times New Roman" charset="0"/>
              </a:rPr>
              <a:t>		a. </a:t>
            </a:r>
            <a:r>
              <a:rPr lang="en-US" altLang="en-US" dirty="0" smtClean="0">
                <a:latin typeface="Times New Roman" charset="0"/>
              </a:rPr>
              <a:t>Trauma- </a:t>
            </a:r>
            <a:r>
              <a:rPr lang="en-US" altLang="en-US" b="1" dirty="0" smtClean="0">
                <a:latin typeface="Times New Roman" charset="0"/>
              </a:rPr>
              <a:t>WHAT MAY BE BLOCKING THE AIRWAY OF A TRAUMA</a:t>
            </a:r>
            <a:r>
              <a:rPr lang="en-US" altLang="en-US" b="1" baseline="0" dirty="0" smtClean="0">
                <a:latin typeface="Times New Roman" charset="0"/>
              </a:rPr>
              <a:t> PATIENT?</a:t>
            </a:r>
            <a:endParaRPr lang="en-IN" altLang="en-US" b="1" dirty="0">
              <a:latin typeface="Times New Roman" charset="0"/>
            </a:endParaRPr>
          </a:p>
          <a:p>
            <a:r>
              <a:rPr lang="en-US" altLang="en-US" dirty="0">
                <a:latin typeface="Times New Roman" charset="0"/>
              </a:rPr>
              <a:t>		b. Foreign body airway </a:t>
            </a:r>
            <a:r>
              <a:rPr lang="en-US" altLang="en-US" dirty="0" smtClean="0">
                <a:latin typeface="Times New Roman" charset="0"/>
              </a:rPr>
              <a:t>obstruction-</a:t>
            </a:r>
            <a:r>
              <a:rPr lang="en-US" altLang="en-US" b="1" dirty="0" smtClean="0">
                <a:latin typeface="Times New Roman" charset="0"/>
              </a:rPr>
              <a:t>WHAT CAN YOU DO FOR A FBAO?</a:t>
            </a:r>
            <a:endParaRPr lang="en-IN" altLang="en-US" b="1" dirty="0">
              <a:latin typeface="Times New Roman" charset="0"/>
            </a:endParaRPr>
          </a:p>
          <a:p>
            <a:endParaRPr lang="en-US" altLang="en-US" dirty="0">
              <a:latin typeface="Times New Roman" charset="0"/>
            </a:endParaRPr>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495FD99-5D8C-C749-A228-7FB077B3C4AF}" type="slidenum">
              <a:rPr lang="en-US" altLang="en-US" sz="1200"/>
              <a:pPr/>
              <a:t>43</a:t>
            </a:fld>
            <a:endParaRPr lang="en-US" altLang="en-US" sz="1200"/>
          </a:p>
        </p:txBody>
      </p:sp>
    </p:spTree>
    <p:extLst>
      <p:ext uri="{BB962C8B-B14F-4D97-AF65-F5344CB8AC3E}">
        <p14:creationId xmlns:p14="http://schemas.microsoft.com/office/powerpoint/2010/main" val="20788289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Factors affecting respiration </a:t>
            </a:r>
            <a:endParaRPr lang="en-IN" altLang="en-US" b="1" dirty="0">
              <a:latin typeface="Times New Roman" charset="0"/>
            </a:endParaRPr>
          </a:p>
          <a:p>
            <a:r>
              <a:rPr lang="en-US" altLang="en-US" dirty="0">
                <a:latin typeface="Times New Roman" charset="0"/>
              </a:rPr>
              <a:t>	1. External factors, such as atmospheric pressure and the partial pressure of oxygen in the ambient environment</a:t>
            </a:r>
            <a:endParaRPr lang="en-IN" altLang="en-US" dirty="0">
              <a:latin typeface="Times New Roman" charset="0"/>
            </a:endParaRPr>
          </a:p>
          <a:p>
            <a:r>
              <a:rPr lang="en-US" altLang="en-US" dirty="0">
                <a:latin typeface="Times New Roman" charset="0"/>
              </a:rPr>
              <a:t>	2. Internal factors, such as conditions that reduce the surface area for gas exchange and consequently decrease the body’s oxygen supply, leading to inadequate tissue perfusion (</a:t>
            </a:r>
            <a:r>
              <a:rPr lang="en-US" altLang="en-US" dirty="0" err="1">
                <a:latin typeface="Times New Roman" charset="0"/>
              </a:rPr>
              <a:t>eg</a:t>
            </a:r>
            <a:r>
              <a:rPr lang="en-US" altLang="en-US" dirty="0">
                <a:latin typeface="Times New Roman" charset="0"/>
              </a:rPr>
              <a:t>, pneumonia, pulmonary edema, and COPD/emphysema)</a:t>
            </a:r>
            <a:endParaRPr lang="en-IN" altLang="en-US" dirty="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latin typeface="Times New Roman" charset="0"/>
            </a:endParaRP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C4866B1-8AA1-1E40-BAEF-9350C12D455A}" type="slidenum">
              <a:rPr lang="en-US" altLang="en-US" sz="1200"/>
              <a:pPr/>
              <a:t>44</a:t>
            </a:fld>
            <a:endParaRPr lang="en-US" altLang="en-US" sz="1200"/>
          </a:p>
        </p:txBody>
      </p:sp>
    </p:spTree>
    <p:extLst>
      <p:ext uri="{BB962C8B-B14F-4D97-AF65-F5344CB8AC3E}">
        <p14:creationId xmlns:p14="http://schemas.microsoft.com/office/powerpoint/2010/main" val="14671129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E. Circulatory compromise</a:t>
            </a:r>
            <a:endParaRPr lang="en-IN" altLang="en-US" b="1" dirty="0">
              <a:latin typeface="Times New Roman" charset="0"/>
            </a:endParaRPr>
          </a:p>
          <a:p>
            <a:r>
              <a:rPr lang="en-US" altLang="en-US" dirty="0">
                <a:latin typeface="Times New Roman" charset="0"/>
              </a:rPr>
              <a:t>	1. Obstruction of blood flow to individual cells and tissue is typically related to trauma emergencies:</a:t>
            </a:r>
            <a:endParaRPr lang="en-IN" altLang="en-US" dirty="0">
              <a:latin typeface="Times New Roman" charset="0"/>
            </a:endParaRPr>
          </a:p>
          <a:p>
            <a:r>
              <a:rPr lang="en-US" altLang="en-US" dirty="0">
                <a:latin typeface="Times New Roman" charset="0"/>
              </a:rPr>
              <a:t>		a. Pulmonary embolism</a:t>
            </a:r>
            <a:endParaRPr lang="en-IN" altLang="en-US" dirty="0">
              <a:latin typeface="Times New Roman" charset="0"/>
            </a:endParaRPr>
          </a:p>
          <a:p>
            <a:r>
              <a:rPr lang="en-US" altLang="en-US" dirty="0">
                <a:latin typeface="Times New Roman" charset="0"/>
              </a:rPr>
              <a:t>		b. Simple or tension pneumothorax</a:t>
            </a:r>
            <a:endParaRPr lang="en-IN" altLang="en-US" dirty="0">
              <a:latin typeface="Times New Roman" charset="0"/>
            </a:endParaRPr>
          </a:p>
          <a:p>
            <a:r>
              <a:rPr lang="en-US" altLang="en-US" dirty="0">
                <a:latin typeface="Times New Roman" charset="0"/>
              </a:rPr>
              <a:t>		c. Open pneumothorax (sucking chest wound)</a:t>
            </a:r>
            <a:endParaRPr lang="en-IN" altLang="en-US" dirty="0">
              <a:latin typeface="Times New Roman" charset="0"/>
            </a:endParaRPr>
          </a:p>
          <a:p>
            <a:r>
              <a:rPr lang="en-US" altLang="en-US" dirty="0">
                <a:latin typeface="Times New Roman" charset="0"/>
              </a:rPr>
              <a:t>		d. </a:t>
            </a:r>
            <a:r>
              <a:rPr lang="en-US" altLang="en-US" dirty="0" err="1">
                <a:latin typeface="Times New Roman" charset="0"/>
              </a:rPr>
              <a:t>Hemothorax</a:t>
            </a:r>
            <a:endParaRPr lang="en-IN" altLang="en-US" dirty="0">
              <a:latin typeface="Times New Roman" charset="0"/>
            </a:endParaRPr>
          </a:p>
          <a:p>
            <a:r>
              <a:rPr lang="en-US" altLang="en-US" dirty="0">
                <a:latin typeface="Times New Roman" charset="0"/>
              </a:rPr>
              <a:t>		e. </a:t>
            </a:r>
            <a:r>
              <a:rPr lang="en-US" altLang="en-US" dirty="0" err="1">
                <a:latin typeface="Times New Roman" charset="0"/>
              </a:rPr>
              <a:t>Hemopneumothorax</a:t>
            </a:r>
            <a:endParaRPr lang="en-IN" altLang="en-US" dirty="0">
              <a:latin typeface="Times New Roman" charset="0"/>
            </a:endParaRPr>
          </a:p>
          <a:p>
            <a:endParaRPr lang="en-US" altLang="en-US" dirty="0">
              <a:latin typeface="Times New Roman" charset="0"/>
            </a:endParaRP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3117FC2-7167-7041-A319-42EB2CBCEE98}" type="slidenum">
              <a:rPr lang="en-US" altLang="en-US" sz="1200"/>
              <a:pPr/>
              <a:t>45</a:t>
            </a:fld>
            <a:endParaRPr lang="en-US" altLang="en-US" sz="1200"/>
          </a:p>
        </p:txBody>
      </p:sp>
    </p:spTree>
    <p:extLst>
      <p:ext uri="{BB962C8B-B14F-4D97-AF65-F5344CB8AC3E}">
        <p14:creationId xmlns:p14="http://schemas.microsoft.com/office/powerpoint/2010/main" val="3605359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2. Other causes of circulatory compromise:</a:t>
            </a:r>
            <a:endParaRPr lang="en-IN" altLang="en-US" dirty="0">
              <a:latin typeface="Times New Roman" charset="0"/>
            </a:endParaRPr>
          </a:p>
          <a:p>
            <a:r>
              <a:rPr lang="en-US" altLang="en-US" dirty="0">
                <a:latin typeface="Times New Roman" charset="0"/>
              </a:rPr>
              <a:t>	a. Blood loss</a:t>
            </a:r>
            <a:endParaRPr lang="en-IN" altLang="en-US" dirty="0">
              <a:latin typeface="Times New Roman" charset="0"/>
            </a:endParaRPr>
          </a:p>
          <a:p>
            <a:r>
              <a:rPr lang="en-US" altLang="en-US" dirty="0">
                <a:latin typeface="Times New Roman" charset="0"/>
              </a:rPr>
              <a:t>	b. Anemia</a:t>
            </a:r>
            <a:endParaRPr lang="en-IN" altLang="en-US" dirty="0">
              <a:latin typeface="Times New Roman" charset="0"/>
            </a:endParaRPr>
          </a:p>
          <a:p>
            <a:r>
              <a:rPr lang="en-US" altLang="en-US" dirty="0">
                <a:latin typeface="Times New Roman" charset="0"/>
              </a:rPr>
              <a:t>	c. Hypovolemic shock: abnormal decrease in blood volume</a:t>
            </a:r>
            <a:endParaRPr lang="en-IN" altLang="en-US" dirty="0">
              <a:latin typeface="Times New Roman" charset="0"/>
            </a:endParaRPr>
          </a:p>
          <a:p>
            <a:r>
              <a:rPr lang="en-US" altLang="en-US" dirty="0">
                <a:latin typeface="Times New Roman" charset="0"/>
              </a:rPr>
              <a:t>	d. Vasodilatory shock: abnormal increase in blood vessel diameter, decreasing blood pressure</a:t>
            </a:r>
            <a:endParaRPr lang="en-IN" altLang="en-US" dirty="0">
              <a:latin typeface="Times New Roman" charset="0"/>
            </a:endParaRPr>
          </a:p>
          <a:p>
            <a:r>
              <a:rPr lang="en-US" altLang="en-US" dirty="0">
                <a:latin typeface="Times New Roman" charset="0"/>
              </a:rPr>
              <a:t>3. Any patient suspected of being in shock should be treated aggressively to prevent further interruptions to tissue perfusion.</a:t>
            </a:r>
            <a:endParaRPr lang="en-IN" altLang="en-US" dirty="0">
              <a:latin typeface="Times New Roman" charset="0"/>
            </a:endParaRPr>
          </a:p>
          <a:p>
            <a:endParaRPr lang="en-US" altLang="en-US" dirty="0">
              <a:latin typeface="Times New Roman" charset="0"/>
            </a:endParaRPr>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D18249F-8529-0646-865D-A95116A07362}" type="slidenum">
              <a:rPr lang="en-US" altLang="en-US" sz="1200"/>
              <a:pPr/>
              <a:t>46</a:t>
            </a:fld>
            <a:endParaRPr lang="en-US" altLang="en-US" sz="1200"/>
          </a:p>
        </p:txBody>
      </p:sp>
    </p:spTree>
    <p:extLst>
      <p:ext uri="{BB962C8B-B14F-4D97-AF65-F5344CB8AC3E}">
        <p14:creationId xmlns:p14="http://schemas.microsoft.com/office/powerpoint/2010/main" val="14766964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V. Patient Assessment</a:t>
            </a:r>
            <a:endParaRPr lang="en-IN" altLang="en-US" dirty="0">
              <a:latin typeface="Times New Roman" charset="0"/>
            </a:endParaRPr>
          </a:p>
          <a:p>
            <a:r>
              <a:rPr lang="en-US" altLang="en-US" dirty="0">
                <a:latin typeface="Times New Roman" charset="0"/>
              </a:rPr>
              <a:t>A. Recognizing adequate breathing</a:t>
            </a:r>
            <a:endParaRPr lang="en-IN" altLang="en-US" b="1" dirty="0">
              <a:latin typeface="Times New Roman" charset="0"/>
            </a:endParaRPr>
          </a:p>
          <a:p>
            <a:r>
              <a:rPr lang="en-US" altLang="en-US" dirty="0">
                <a:latin typeface="Times New Roman" charset="0"/>
              </a:rPr>
              <a:t>	1. Unless you are directly assessing a patient’s airway, you should not be able to see or hear the patient breathe.</a:t>
            </a:r>
            <a:endParaRPr lang="en-IN" altLang="en-US" dirty="0">
              <a:latin typeface="Times New Roman" charset="0"/>
            </a:endParaRPr>
          </a:p>
          <a:p>
            <a:r>
              <a:rPr lang="en-US" altLang="en-US" dirty="0">
                <a:latin typeface="Times New Roman" charset="0"/>
              </a:rPr>
              <a:t>	2. Signs of normal breathing for adults:</a:t>
            </a:r>
            <a:endParaRPr lang="en-IN" altLang="en-US" dirty="0">
              <a:latin typeface="Times New Roman" charset="0"/>
            </a:endParaRPr>
          </a:p>
          <a:p>
            <a:r>
              <a:rPr lang="en-US" altLang="en-US" dirty="0">
                <a:latin typeface="Times New Roman" charset="0"/>
              </a:rPr>
              <a:t>		a. 12–20 breaths/min</a:t>
            </a:r>
            <a:endParaRPr lang="en-IN" altLang="en-US" dirty="0">
              <a:latin typeface="Times New Roman" charset="0"/>
            </a:endParaRPr>
          </a:p>
          <a:p>
            <a:r>
              <a:rPr lang="en-US" altLang="en-US" dirty="0">
                <a:latin typeface="Times New Roman" charset="0"/>
              </a:rPr>
              <a:t>		b. Regular pattern of inhalation and exhalation</a:t>
            </a:r>
            <a:endParaRPr lang="en-IN" altLang="en-US" dirty="0">
              <a:latin typeface="Times New Roman" charset="0"/>
            </a:endParaRPr>
          </a:p>
          <a:p>
            <a:r>
              <a:rPr lang="en-US" altLang="en-US" dirty="0">
                <a:latin typeface="Times New Roman" charset="0"/>
              </a:rPr>
              <a:t>		c. Bilateral clear and equal lung sounds</a:t>
            </a:r>
            <a:endParaRPr lang="en-IN" altLang="en-US" dirty="0">
              <a:latin typeface="Times New Roman" charset="0"/>
            </a:endParaRPr>
          </a:p>
          <a:p>
            <a:r>
              <a:rPr lang="en-US" altLang="en-US" dirty="0">
                <a:latin typeface="Times New Roman" charset="0"/>
              </a:rPr>
              <a:t>		d. Regular, equal chest rise and fall</a:t>
            </a:r>
            <a:endParaRPr lang="en-IN" altLang="en-US" dirty="0">
              <a:latin typeface="Times New Roman" charset="0"/>
            </a:endParaRPr>
          </a:p>
          <a:p>
            <a:r>
              <a:rPr lang="en-US" altLang="en-US" dirty="0">
                <a:latin typeface="Times New Roman" charset="0"/>
              </a:rPr>
              <a:t>		e. Adequate depth (tidal volume)</a:t>
            </a:r>
            <a:endParaRPr lang="en-IN" altLang="en-US" dirty="0">
              <a:latin typeface="Times New Roman" charset="0"/>
            </a:endParaRPr>
          </a:p>
          <a:p>
            <a:endParaRPr lang="en-US" altLang="en-US" dirty="0">
              <a:latin typeface="Times New Roman" charset="0"/>
            </a:endParaRP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69C6FD2-8B7D-CE4D-B9B5-D6D25FC0C2E4}" type="slidenum">
              <a:rPr lang="en-US" altLang="en-US" sz="1200"/>
              <a:pPr/>
              <a:t>47</a:t>
            </a:fld>
            <a:endParaRPr lang="en-US" altLang="en-US" sz="1200"/>
          </a:p>
        </p:txBody>
      </p:sp>
    </p:spTree>
    <p:extLst>
      <p:ext uri="{BB962C8B-B14F-4D97-AF65-F5344CB8AC3E}">
        <p14:creationId xmlns:p14="http://schemas.microsoft.com/office/powerpoint/2010/main" val="3680544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r>
              <a:rPr lang="en-US" altLang="en-US" b="1" dirty="0" smtClean="0">
                <a:latin typeface="Times New Roman" charset="0"/>
              </a:rPr>
              <a:t>YOUR JOB AS AN EMT IS TO RECOGNIZE ABNORMAL BREATHING</a:t>
            </a:r>
            <a:endParaRPr lang="en-US" altLang="en-US" b="1" dirty="0">
              <a:latin typeface="Times New Roman" charset="0"/>
            </a:endParaRPr>
          </a:p>
          <a:p>
            <a:endParaRPr lang="en-US" altLang="en-US" dirty="0">
              <a:latin typeface="Times New Roman" charset="0"/>
            </a:endParaRPr>
          </a:p>
          <a:p>
            <a:r>
              <a:rPr lang="en-US" altLang="en-US" dirty="0">
                <a:latin typeface="Times New Roman" charset="0"/>
              </a:rPr>
              <a:t>B. Recognizing abnormal breathing</a:t>
            </a:r>
            <a:endParaRPr lang="en-IN" altLang="en-US" b="1" dirty="0">
              <a:latin typeface="Times New Roman" charset="0"/>
            </a:endParaRPr>
          </a:p>
          <a:p>
            <a:r>
              <a:rPr lang="en-US" altLang="en-US" dirty="0">
                <a:latin typeface="Times New Roman" charset="0"/>
              </a:rPr>
              <a:t>	1. An awake, alert adult who is talking to you usually has no immediate airway or breathing problems.</a:t>
            </a:r>
            <a:endParaRPr lang="en-IN" altLang="en-US" dirty="0">
              <a:latin typeface="Times New Roman" charset="0"/>
            </a:endParaRPr>
          </a:p>
          <a:p>
            <a:r>
              <a:rPr lang="en-US" altLang="en-US" dirty="0">
                <a:latin typeface="Times New Roman" charset="0"/>
              </a:rPr>
              <a:t>	2. Always have supplemental oxygen and a bag-valve mask (BVM) or pocket mask close at hand to assist with breathing if this becomes necessary.</a:t>
            </a:r>
            <a:endParaRPr lang="en-IN" altLang="en-US" dirty="0">
              <a:latin typeface="Times New Roman" charset="0"/>
            </a:endParaRPr>
          </a:p>
          <a:p>
            <a:r>
              <a:rPr lang="en-US" altLang="en-US" dirty="0">
                <a:latin typeface="Times New Roman" charset="0"/>
              </a:rPr>
              <a:t>	3. Signs of abnormal breathing:</a:t>
            </a:r>
            <a:endParaRPr lang="en-IN" altLang="en-US" dirty="0">
              <a:latin typeface="Times New Roman" charset="0"/>
            </a:endParaRPr>
          </a:p>
          <a:p>
            <a:r>
              <a:rPr lang="en-US" altLang="en-US" dirty="0">
                <a:latin typeface="Times New Roman" charset="0"/>
              </a:rPr>
              <a:t>		a. Fewer than 12 breaths/min</a:t>
            </a:r>
            <a:endParaRPr lang="en-IN" altLang="en-US" dirty="0">
              <a:latin typeface="Times New Roman" charset="0"/>
            </a:endParaRPr>
          </a:p>
          <a:p>
            <a:r>
              <a:rPr lang="en-US" altLang="en-US" dirty="0">
                <a:latin typeface="Times New Roman" charset="0"/>
              </a:rPr>
              <a:t>		b. More than 20 breaths/min in the presence of shortness of breath (dyspnea)</a:t>
            </a:r>
            <a:endParaRPr lang="en-IN" altLang="en-US" dirty="0">
              <a:latin typeface="Times New Roman" charset="0"/>
            </a:endParaRPr>
          </a:p>
          <a:p>
            <a:r>
              <a:rPr lang="en-US" altLang="en-US" dirty="0">
                <a:latin typeface="Times New Roman" charset="0"/>
              </a:rPr>
              <a:t>		c. Irregular rhythm</a:t>
            </a:r>
            <a:endParaRPr lang="en-IN" altLang="en-US" dirty="0">
              <a:latin typeface="Times New Roman" charset="0"/>
            </a:endParaRPr>
          </a:p>
          <a:p>
            <a:r>
              <a:rPr lang="en-US" altLang="en-US" dirty="0">
                <a:latin typeface="Times New Roman" charset="0"/>
              </a:rPr>
              <a:t>		d. Diminished, absent, or noisy auscultated breath </a:t>
            </a:r>
            <a:r>
              <a:rPr lang="en-US" altLang="en-US" dirty="0" smtClean="0">
                <a:latin typeface="Times New Roman" charset="0"/>
              </a:rPr>
              <a:t>sounds </a:t>
            </a:r>
          </a:p>
          <a:p>
            <a:r>
              <a:rPr lang="en-US" altLang="en-US" b="1" dirty="0" smtClean="0">
                <a:latin typeface="Times New Roman" charset="0"/>
              </a:rPr>
              <a:t>                                                                                         AUSCULTATING</a:t>
            </a:r>
            <a:r>
              <a:rPr lang="en-US" altLang="en-US" b="1" baseline="0" dirty="0" smtClean="0">
                <a:latin typeface="Times New Roman" charset="0"/>
              </a:rPr>
              <a:t> IS LISTENING FOR LUNG SOUNDS</a:t>
            </a:r>
            <a:endParaRPr lang="en-IN" altLang="en-US" b="1" dirty="0">
              <a:latin typeface="Times New Roman" charset="0"/>
            </a:endParaRPr>
          </a:p>
          <a:p>
            <a:r>
              <a:rPr lang="en-US" altLang="en-US" dirty="0">
                <a:latin typeface="Times New Roman" charset="0"/>
              </a:rPr>
              <a:t>		e. Reduced flow of expired air at nose and </a:t>
            </a:r>
            <a:r>
              <a:rPr lang="en-US" altLang="en-US" dirty="0" smtClean="0">
                <a:latin typeface="Times New Roman" charset="0"/>
              </a:rPr>
              <a:t>mouth</a:t>
            </a:r>
          </a:p>
          <a:p>
            <a:r>
              <a:rPr lang="en-US" altLang="en-US" b="1" dirty="0" smtClean="0">
                <a:latin typeface="Times New Roman" charset="0"/>
              </a:rPr>
              <a:t>IN CONCLUSION,</a:t>
            </a:r>
            <a:r>
              <a:rPr lang="en-US" altLang="en-US" b="1" dirty="0" smtClean="0"/>
              <a:t> : Signs of inadequate breathing in the adult include a respiratory rate less than </a:t>
            </a:r>
            <a:br>
              <a:rPr lang="en-US" altLang="en-US" b="1" dirty="0" smtClean="0"/>
            </a:br>
            <a:r>
              <a:rPr lang="en-US" altLang="en-US" b="1" dirty="0" smtClean="0"/>
              <a:t>12 breaths/min or greater than 20 breaths/min, shallow chest rise (reduced tidal volume), cyanosis, and asymmetrical chest movement (both sides of the chest do not move equally).</a:t>
            </a:r>
            <a:endParaRPr lang="en-IN" altLang="en-US" b="1" dirty="0">
              <a:latin typeface="Times New Roman" charset="0"/>
            </a:endParaRPr>
          </a:p>
          <a:p>
            <a:endParaRPr lang="en-US" altLang="en-US" b="1" dirty="0">
              <a:latin typeface="Times New Roman" charset="0"/>
            </a:endParaRP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66741C1-578C-E643-9E64-B0E4BADA4ECB}" type="slidenum">
              <a:rPr lang="en-US" altLang="en-US" sz="1200"/>
              <a:pPr/>
              <a:t>48</a:t>
            </a:fld>
            <a:endParaRPr lang="en-US" altLang="en-US" sz="1200"/>
          </a:p>
        </p:txBody>
      </p:sp>
    </p:spTree>
    <p:extLst>
      <p:ext uri="{BB962C8B-B14F-4D97-AF65-F5344CB8AC3E}">
        <p14:creationId xmlns:p14="http://schemas.microsoft.com/office/powerpoint/2010/main" val="1138926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f. Unequal or inadequate chest expansion, resulting in reduced tidal volume</a:t>
            </a:r>
            <a:endParaRPr lang="en-IN" altLang="en-US" dirty="0">
              <a:latin typeface="Times New Roman" charset="0"/>
            </a:endParaRPr>
          </a:p>
          <a:p>
            <a:r>
              <a:rPr lang="en-US" altLang="en-US" dirty="0">
                <a:latin typeface="Times New Roman" charset="0"/>
              </a:rPr>
              <a:t>g. Increased effort of breathing—use of accessory </a:t>
            </a:r>
            <a:r>
              <a:rPr lang="en-US" altLang="en-US" dirty="0" smtClean="0">
                <a:latin typeface="Times New Roman" charset="0"/>
              </a:rPr>
              <a:t>muscles </a:t>
            </a:r>
            <a:r>
              <a:rPr lang="en-US" altLang="en-US" b="1" dirty="0" smtClean="0">
                <a:latin typeface="Times New Roman" charset="0"/>
              </a:rPr>
              <a:t>YOU MAY SEE A TRIPOD POSITIION</a:t>
            </a:r>
            <a:endParaRPr lang="en-IN" altLang="en-US" b="1" dirty="0">
              <a:latin typeface="Times New Roman" charset="0"/>
            </a:endParaRPr>
          </a:p>
          <a:p>
            <a:r>
              <a:rPr lang="en-US" altLang="en-US" dirty="0">
                <a:latin typeface="Times New Roman" charset="0"/>
              </a:rPr>
              <a:t>h. Shallow depth (reduced tidal volume)</a:t>
            </a:r>
            <a:endParaRPr lang="en-IN" altLang="en-US" dirty="0">
              <a:latin typeface="Times New Roman" charset="0"/>
            </a:endParaRPr>
          </a:p>
          <a:p>
            <a:r>
              <a:rPr lang="en-US" altLang="en-US" dirty="0" err="1">
                <a:latin typeface="Times New Roman" charset="0"/>
              </a:rPr>
              <a:t>i</a:t>
            </a:r>
            <a:r>
              <a:rPr lang="en-US" altLang="en-US" dirty="0">
                <a:latin typeface="Times New Roman" charset="0"/>
              </a:rPr>
              <a:t>. Skin that is pale, cyanotic (blue), cool, or moist (clammy</a:t>
            </a:r>
            <a:r>
              <a:rPr lang="en-US" altLang="en-US" dirty="0" smtClean="0">
                <a:latin typeface="Times New Roman" charset="0"/>
              </a:rPr>
              <a:t>)=</a:t>
            </a:r>
            <a:r>
              <a:rPr lang="en-US" altLang="en-US" baseline="0" dirty="0" smtClean="0">
                <a:latin typeface="Times New Roman" charset="0"/>
              </a:rPr>
              <a:t> </a:t>
            </a:r>
            <a:r>
              <a:rPr lang="en-US" altLang="en-US" b="1" baseline="0" dirty="0" smtClean="0">
                <a:latin typeface="Times New Roman" charset="0"/>
              </a:rPr>
              <a:t>POOR PERFUSION; CELLS ARE NOT GETTING ADEQUATE OXYGEN</a:t>
            </a:r>
            <a:endParaRPr lang="en-IN" altLang="en-US" b="1" dirty="0">
              <a:latin typeface="Times New Roman" charset="0"/>
            </a:endParaRPr>
          </a:p>
          <a:p>
            <a:r>
              <a:rPr lang="en-US" altLang="en-US" dirty="0">
                <a:latin typeface="Times New Roman" charset="0"/>
              </a:rPr>
              <a:t>j. Skin pulling in around ribs or above clavicles during inspiration (retractions</a:t>
            </a:r>
            <a:r>
              <a:rPr lang="en-US" altLang="en-US" dirty="0" smtClean="0">
                <a:latin typeface="Times New Roman" charset="0"/>
              </a:rPr>
              <a:t>) </a:t>
            </a:r>
            <a:r>
              <a:rPr lang="en-US" altLang="en-US" b="1" dirty="0" smtClean="0">
                <a:latin typeface="Times New Roman" charset="0"/>
              </a:rPr>
              <a:t>ALTHOUGH ADULTS MAY PRESENT WITH THIS SIGN,  USUALLY SEEN IN INFANTS AND CHILDREN</a:t>
            </a:r>
            <a:endParaRPr lang="en-IN" altLang="en-US" b="1" dirty="0">
              <a:latin typeface="Times New Roman" charset="0"/>
            </a:endParaRPr>
          </a:p>
          <a:p>
            <a:endParaRPr lang="en-US" altLang="en-US" dirty="0">
              <a:latin typeface="Times New Roman" charset="0"/>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FB0009A-EF2A-F14B-A0F9-F39F7DA33B5F}" type="slidenum">
              <a:rPr lang="en-US" altLang="en-US" sz="1200"/>
              <a:pPr/>
              <a:t>49</a:t>
            </a:fld>
            <a:endParaRPr lang="en-US" altLang="en-US" sz="1200"/>
          </a:p>
        </p:txBody>
      </p:sp>
    </p:spTree>
    <p:extLst>
      <p:ext uri="{BB962C8B-B14F-4D97-AF65-F5344CB8AC3E}">
        <p14:creationId xmlns:p14="http://schemas.microsoft.com/office/powerpoint/2010/main" val="1422276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National EMS Education Standard Competencies </a:t>
            </a:r>
          </a:p>
          <a:p>
            <a:pPr>
              <a:defRPr/>
            </a:pPr>
            <a:endParaRPr lang="en-US" dirty="0" smtClean="0"/>
          </a:p>
          <a:p>
            <a:pPr marL="171450" indent="-171450">
              <a:buFont typeface="Arial" panose="020B0604020202020204" pitchFamily="34" charset="0"/>
              <a:buChar char="•"/>
              <a:defRPr/>
            </a:pPr>
            <a:r>
              <a:rPr lang="en-US" dirty="0" smtClean="0"/>
              <a:t>Assessment and management of adequate and inadequate respiration </a:t>
            </a:r>
          </a:p>
          <a:p>
            <a:pPr marL="171450" indent="-171450">
              <a:buFont typeface="Arial" panose="020B0604020202020204" pitchFamily="34" charset="0"/>
              <a:buChar char="•"/>
              <a:defRPr/>
            </a:pPr>
            <a:r>
              <a:rPr lang="en-US" dirty="0" smtClean="0"/>
              <a:t>Supplemental oxygen therapy </a:t>
            </a:r>
          </a:p>
          <a:p>
            <a:pPr>
              <a:defRPr/>
            </a:pPr>
            <a:endParaRPr lang="en-US" dirty="0" smtClean="0"/>
          </a:p>
          <a:p>
            <a:pPr>
              <a:defRPr/>
            </a:pPr>
            <a:r>
              <a:rPr lang="en-US" dirty="0" smtClean="0"/>
              <a:t>Artificial Ventilation</a:t>
            </a:r>
          </a:p>
          <a:p>
            <a:pPr marL="171450" indent="-171450">
              <a:buFont typeface="Arial" panose="020B0604020202020204" pitchFamily="34" charset="0"/>
              <a:buChar char="•"/>
              <a:defRPr/>
            </a:pPr>
            <a:r>
              <a:rPr lang="en-US" dirty="0" smtClean="0"/>
              <a:t>Assessment and management of adequate and inadequate ventilation </a:t>
            </a:r>
          </a:p>
          <a:p>
            <a:pPr marL="171450" indent="-171450">
              <a:buFont typeface="Arial" panose="020B0604020202020204" pitchFamily="34" charset="0"/>
              <a:buChar char="•"/>
              <a:defRPr/>
            </a:pPr>
            <a:r>
              <a:rPr lang="en-US" dirty="0" smtClean="0"/>
              <a:t>Artificial ventilation</a:t>
            </a:r>
          </a:p>
          <a:p>
            <a:pPr>
              <a:defRPr/>
            </a:pPr>
            <a:endParaRPr lang="en-US" dirty="0"/>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D6D7641-582A-AB49-89A9-83DE05DB6DC3}" type="slidenum">
              <a:rPr lang="en-US" altLang="en-US" sz="1200"/>
              <a:pPr/>
              <a:t>5</a:t>
            </a:fld>
            <a:endParaRPr lang="en-US" altLang="en-US" sz="1200"/>
          </a:p>
        </p:txBody>
      </p:sp>
    </p:spTree>
    <p:extLst>
      <p:ext uri="{BB962C8B-B14F-4D97-AF65-F5344CB8AC3E}">
        <p14:creationId xmlns:p14="http://schemas.microsoft.com/office/powerpoint/2010/main" val="3287777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A patient may appear to be breathing after the heart has stopped.</a:t>
            </a:r>
            <a:endParaRPr lang="en-IN" altLang="en-US" dirty="0">
              <a:latin typeface="Times New Roman" charset="0"/>
            </a:endParaRPr>
          </a:p>
          <a:p>
            <a:r>
              <a:rPr lang="en-US" altLang="en-US" dirty="0">
                <a:latin typeface="Times New Roman" charset="0"/>
              </a:rPr>
              <a:t>	a. These occasional, gasping breaths are called agonal gasps.</a:t>
            </a:r>
            <a:endParaRPr lang="en-IN" altLang="en-US" dirty="0">
              <a:latin typeface="Times New Roman" charset="0"/>
            </a:endParaRPr>
          </a:p>
          <a:p>
            <a:r>
              <a:rPr lang="en-US" altLang="en-US" dirty="0">
                <a:latin typeface="Times New Roman" charset="0"/>
              </a:rPr>
              <a:t>5. Cheyne-Stokes respirations are often seen in patients with stroke or head injury.</a:t>
            </a:r>
            <a:endParaRPr lang="en-IN" altLang="en-US" dirty="0">
              <a:latin typeface="Times New Roman" charset="0"/>
            </a:endParaRPr>
          </a:p>
          <a:p>
            <a:r>
              <a:rPr lang="en-US" altLang="en-US" dirty="0">
                <a:latin typeface="Times New Roman" charset="0"/>
              </a:rPr>
              <a:t>	a. Breathing with increasing rate and depth of respirations followed by apnea (or lack of spontaneous breathing)</a:t>
            </a:r>
            <a:endParaRPr lang="en-IN" altLang="en-US" dirty="0">
              <a:latin typeface="Times New Roman" charset="0"/>
            </a:endParaRPr>
          </a:p>
          <a:p>
            <a:endParaRPr lang="en-US" altLang="en-US" dirty="0">
              <a:latin typeface="Times New Roman" charset="0"/>
            </a:endParaRP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8D41E92-8562-3541-BC2E-868273A9466C}" type="slidenum">
              <a:rPr lang="en-US" altLang="en-US" sz="1200"/>
              <a:pPr/>
              <a:t>50</a:t>
            </a:fld>
            <a:endParaRPr lang="en-US" altLang="en-US" sz="1200"/>
          </a:p>
        </p:txBody>
      </p:sp>
    </p:spTree>
    <p:extLst>
      <p:ext uri="{BB962C8B-B14F-4D97-AF65-F5344CB8AC3E}">
        <p14:creationId xmlns:p14="http://schemas.microsoft.com/office/powerpoint/2010/main" val="5527278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6. Ataxic respirations have an irregular or unidentifiable pattern and may follow serious head injuries.</a:t>
            </a:r>
            <a:endParaRPr lang="en-IN" altLang="en-US" dirty="0">
              <a:latin typeface="Times New Roman" charset="0"/>
            </a:endParaRPr>
          </a:p>
          <a:p>
            <a:r>
              <a:rPr lang="en-US" altLang="en-US" dirty="0">
                <a:latin typeface="Times New Roman" charset="0"/>
              </a:rPr>
              <a:t>7. Patients experiencing a metabolic or toxic disorder may display other abnormal respiratory patterns such as </a:t>
            </a:r>
            <a:r>
              <a:rPr lang="en-US" altLang="en-US" dirty="0" err="1">
                <a:latin typeface="Times New Roman" charset="0"/>
              </a:rPr>
              <a:t>Kussmaul</a:t>
            </a:r>
            <a:r>
              <a:rPr lang="en-US" altLang="en-US" dirty="0">
                <a:latin typeface="Times New Roman" charset="0"/>
              </a:rPr>
              <a:t> respirations.</a:t>
            </a:r>
            <a:endParaRPr lang="en-IN" altLang="en-US" dirty="0">
              <a:latin typeface="Times New Roman" charset="0"/>
            </a:endParaRPr>
          </a:p>
          <a:p>
            <a:r>
              <a:rPr lang="en-US" altLang="en-US" dirty="0">
                <a:latin typeface="Times New Roman" charset="0"/>
              </a:rPr>
              <a:t>	a. </a:t>
            </a:r>
            <a:r>
              <a:rPr lang="en-US" altLang="en-US" dirty="0" err="1">
                <a:latin typeface="Times New Roman" charset="0"/>
              </a:rPr>
              <a:t>Kussmaul</a:t>
            </a:r>
            <a:r>
              <a:rPr lang="en-US" altLang="en-US" dirty="0">
                <a:latin typeface="Times New Roman" charset="0"/>
              </a:rPr>
              <a:t> respirations: deep, rapid respirations commonly seen in patients with metabolic acidosis</a:t>
            </a:r>
            <a:endParaRPr lang="en-IN" altLang="en-US" dirty="0">
              <a:latin typeface="Times New Roman" charset="0"/>
            </a:endParaRPr>
          </a:p>
          <a:p>
            <a:r>
              <a:rPr lang="en-US" altLang="en-US" dirty="0">
                <a:latin typeface="Times New Roman" charset="0"/>
              </a:rPr>
              <a:t>8. Patients with inadequate breathing need to be treated immediately.</a:t>
            </a:r>
            <a:endParaRPr lang="en-IN" altLang="en-US" dirty="0">
              <a:latin typeface="Times New Roman" charset="0"/>
            </a:endParaRPr>
          </a:p>
          <a:p>
            <a:endParaRPr lang="en-US" altLang="en-US" dirty="0">
              <a:latin typeface="Times New Roman" charset="0"/>
            </a:endParaRP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6F25ACF-6F28-3148-8AC7-DC8E3AFF6308}" type="slidenum">
              <a:rPr lang="en-US" altLang="en-US" sz="1200"/>
              <a:pPr/>
              <a:t>51</a:t>
            </a:fld>
            <a:endParaRPr lang="en-US" altLang="en-US" sz="1200"/>
          </a:p>
        </p:txBody>
      </p:sp>
    </p:spTree>
    <p:extLst>
      <p:ext uri="{BB962C8B-B14F-4D97-AF65-F5344CB8AC3E}">
        <p14:creationId xmlns:p14="http://schemas.microsoft.com/office/powerpoint/2010/main" val="18300167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9. Emergency medical care:</a:t>
            </a:r>
            <a:endParaRPr lang="en-IN" altLang="en-US" dirty="0">
              <a:latin typeface="Times New Roman" charset="0"/>
            </a:endParaRPr>
          </a:p>
          <a:p>
            <a:r>
              <a:rPr lang="en-US" altLang="en-US" dirty="0">
                <a:latin typeface="Times New Roman" charset="0"/>
              </a:rPr>
              <a:t>	a. Airway management</a:t>
            </a:r>
            <a:endParaRPr lang="en-IN" altLang="en-US" dirty="0">
              <a:latin typeface="Times New Roman" charset="0"/>
            </a:endParaRPr>
          </a:p>
          <a:p>
            <a:r>
              <a:rPr lang="en-US" altLang="en-US" dirty="0">
                <a:latin typeface="Times New Roman" charset="0"/>
              </a:rPr>
              <a:t>	b. Supplemental oxygen</a:t>
            </a:r>
            <a:endParaRPr lang="en-IN" altLang="en-US" dirty="0">
              <a:latin typeface="Times New Roman" charset="0"/>
            </a:endParaRPr>
          </a:p>
          <a:p>
            <a:r>
              <a:rPr lang="en-US" altLang="en-US" dirty="0">
                <a:latin typeface="Times New Roman" charset="0"/>
              </a:rPr>
              <a:t>	c. </a:t>
            </a:r>
            <a:r>
              <a:rPr lang="en-US" altLang="en-US" dirty="0" err="1">
                <a:latin typeface="Times New Roman" charset="0"/>
              </a:rPr>
              <a:t>Ventilatory</a:t>
            </a:r>
            <a:r>
              <a:rPr lang="en-US" altLang="en-US" dirty="0">
                <a:latin typeface="Times New Roman" charset="0"/>
              </a:rPr>
              <a:t> support</a:t>
            </a:r>
            <a:endParaRPr lang="en-IN" altLang="en-US" dirty="0">
              <a:latin typeface="Times New Roman" charset="0"/>
            </a:endParaRPr>
          </a:p>
          <a:p>
            <a:r>
              <a:rPr lang="en-US" altLang="en-US" dirty="0">
                <a:latin typeface="Times New Roman" charset="0"/>
              </a:rPr>
              <a:t>C. Assessment of respiration</a:t>
            </a:r>
            <a:endParaRPr lang="en-IN" altLang="en-US" b="1" dirty="0">
              <a:latin typeface="Times New Roman" charset="0"/>
            </a:endParaRPr>
          </a:p>
          <a:p>
            <a:r>
              <a:rPr lang="en-US" altLang="en-US" dirty="0">
                <a:latin typeface="Times New Roman" charset="0"/>
              </a:rPr>
              <a:t>1. Even though the patient may be ventilating appropriately, the actual exchange of oxygen and carbon dioxide at the tissue level may still be compromised by several factors:</a:t>
            </a:r>
            <a:endParaRPr lang="en-IN" altLang="en-US" dirty="0">
              <a:latin typeface="Times New Roman" charset="0"/>
            </a:endParaRPr>
          </a:p>
          <a:p>
            <a:r>
              <a:rPr lang="en-US" altLang="en-US" dirty="0">
                <a:latin typeface="Times New Roman" charset="0"/>
              </a:rPr>
              <a:t>	a. High altitudes</a:t>
            </a:r>
            <a:endParaRPr lang="en-IN" altLang="en-US" dirty="0">
              <a:latin typeface="Times New Roman" charset="0"/>
            </a:endParaRPr>
          </a:p>
          <a:p>
            <a:r>
              <a:rPr lang="en-US" altLang="en-US" dirty="0">
                <a:latin typeface="Times New Roman" charset="0"/>
              </a:rPr>
              <a:t>	b. Poisonous gases, including carbon monoxide</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Some EMS services carry hand-held carbon monoxide detectors.</a:t>
            </a:r>
            <a:endParaRPr lang="en-IN" altLang="en-US" dirty="0">
              <a:latin typeface="Times New Roman" charset="0"/>
            </a:endParaRPr>
          </a:p>
          <a:p>
            <a:r>
              <a:rPr lang="en-US" altLang="en-US" dirty="0">
                <a:latin typeface="Times New Roman" charset="0"/>
              </a:rPr>
              <a:t>	c. Enclosed spaces</a:t>
            </a:r>
            <a:endParaRPr lang="en-IN" altLang="en-US" dirty="0">
              <a:latin typeface="Times New Roman" charset="0"/>
            </a:endParaRPr>
          </a:p>
          <a:p>
            <a:r>
              <a:rPr lang="en-US" altLang="en-US" dirty="0">
                <a:latin typeface="Times New Roman" charset="0"/>
              </a:rPr>
              <a:t>2. A patient’s level of consciousness and skin color are excellent indicators of </a:t>
            </a:r>
            <a:r>
              <a:rPr lang="en-US" altLang="en-US" dirty="0" smtClean="0">
                <a:latin typeface="Times New Roman" charset="0"/>
              </a:rPr>
              <a:t>respiration.</a:t>
            </a:r>
          </a:p>
          <a:p>
            <a:r>
              <a:rPr lang="en-US" altLang="en-US" b="1" dirty="0" smtClean="0">
                <a:latin typeface="Times New Roman" charset="0"/>
              </a:rPr>
              <a:t>A CLEAR MIND,CLEAR THINKING AND WARM, PINK OR COLOR APPROPRIATE</a:t>
            </a:r>
            <a:r>
              <a:rPr lang="en-US" altLang="en-US" b="1" baseline="0" dirty="0" smtClean="0">
                <a:latin typeface="Times New Roman" charset="0"/>
              </a:rPr>
              <a:t> AND </a:t>
            </a:r>
            <a:r>
              <a:rPr lang="en-US" altLang="en-US" b="1" dirty="0" smtClean="0">
                <a:latin typeface="Times New Roman" charset="0"/>
              </a:rPr>
              <a:t>DRY SKIN ARE INDICATORS OF GOOD QXYGEN EXCHANGE (OR PERFUSSION). </a:t>
            </a:r>
          </a:p>
          <a:p>
            <a:r>
              <a:rPr lang="en-US" altLang="en-US" b="1" dirty="0" smtClean="0">
                <a:latin typeface="Times New Roman" charset="0"/>
              </a:rPr>
              <a:t>ON THE OTHER HAND, SOMEONE WHO IS CONFUSED, NOT THINKING CLEARLY, AND HAS PALE OR BLUISH SKIN, ESPECIALLY AROUND THE LIPS AND ENDS OF FINGERS, MAY</a:t>
            </a:r>
            <a:r>
              <a:rPr lang="en-US" altLang="en-US" b="1" baseline="0" dirty="0" smtClean="0">
                <a:latin typeface="Times New Roman" charset="0"/>
              </a:rPr>
              <a:t> BE SIGNS OF POOR OXYGEN EXCHANGE.</a:t>
            </a:r>
            <a:endParaRPr lang="en-IN" altLang="en-US" b="1" dirty="0">
              <a:latin typeface="Times New Roman" charset="0"/>
            </a:endParaRPr>
          </a:p>
          <a:p>
            <a:endParaRPr lang="en-US" altLang="en-US" dirty="0">
              <a:latin typeface="Times New Roman" charset="0"/>
            </a:endParaRP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46855B6-F5DA-574D-8DEE-BA76D657A786}" type="slidenum">
              <a:rPr lang="en-US" altLang="en-US" sz="1200"/>
              <a:pPr/>
              <a:t>52</a:t>
            </a:fld>
            <a:endParaRPr lang="en-US" altLang="en-US" sz="1200"/>
          </a:p>
        </p:txBody>
      </p:sp>
    </p:spTree>
    <p:extLst>
      <p:ext uri="{BB962C8B-B14F-4D97-AF65-F5344CB8AC3E}">
        <p14:creationId xmlns:p14="http://schemas.microsoft.com/office/powerpoint/2010/main" val="8315316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Lecture Outline </a:t>
            </a:r>
          </a:p>
          <a:p>
            <a:pPr>
              <a:defRPr/>
            </a:pPr>
            <a:endParaRPr lang="en-US" altLang="en-US" dirty="0" smtClean="0"/>
          </a:p>
          <a:p>
            <a:pPr>
              <a:defRPr/>
            </a:pPr>
            <a:r>
              <a:rPr lang="en-US" dirty="0" smtClean="0"/>
              <a:t>3. When assessing patients, consider proper oxygenation, which can be assessed by pulse oximetry. </a:t>
            </a:r>
            <a:r>
              <a:rPr lang="en-US" b="1" dirty="0" smtClean="0"/>
              <a:t>ALWAYS TRY TO GRT A ROOM AIR READING BEFORE INITIATING SUPPLIMENTAL OXYGEN. THIS WILL BE THE BASELINE READING FOR TRENDING VITALS. </a:t>
            </a:r>
            <a:endParaRPr lang="en-IN" b="1" dirty="0" smtClean="0"/>
          </a:p>
          <a:p>
            <a:pPr>
              <a:defRPr/>
            </a:pPr>
            <a:r>
              <a:rPr lang="en-US" dirty="0" smtClean="0"/>
              <a:t>4. Oxygen saturation (Sp</a:t>
            </a:r>
            <a:r>
              <a:rPr lang="en-US" cap="small" dirty="0" smtClean="0"/>
              <a:t>o</a:t>
            </a:r>
            <a:r>
              <a:rPr lang="en-US" baseline="-25000" dirty="0" smtClean="0"/>
              <a:t>2</a:t>
            </a:r>
            <a:r>
              <a:rPr lang="en-US" dirty="0" smtClean="0"/>
              <a:t>) is a measure of the percentage of hemoglobin molecules that are bound in arterial blood.</a:t>
            </a:r>
            <a:endParaRPr lang="en-IN" dirty="0" smtClean="0"/>
          </a:p>
          <a:p>
            <a:pPr>
              <a:defRPr/>
            </a:pPr>
            <a:r>
              <a:rPr lang="en-US" dirty="0" smtClean="0"/>
              <a:t>	a. A pulse oximeter measures the percentage of hemoglobin saturation.</a:t>
            </a:r>
            <a:endParaRPr lang="en-IN" dirty="0" smtClean="0"/>
          </a:p>
          <a:p>
            <a:pPr>
              <a:defRPr/>
            </a:pPr>
            <a:r>
              <a:rPr lang="en-US" dirty="0" smtClean="0"/>
              <a:t>		i. Sp</a:t>
            </a:r>
            <a:r>
              <a:rPr lang="en-US" cap="small" dirty="0" smtClean="0"/>
              <a:t>o</a:t>
            </a:r>
            <a:r>
              <a:rPr lang="en-US" baseline="-25000" dirty="0" smtClean="0"/>
              <a:t>2</a:t>
            </a:r>
            <a:r>
              <a:rPr lang="en-US" dirty="0" smtClean="0"/>
              <a:t> should be 98% to 100% while breathing room air.</a:t>
            </a:r>
            <a:endParaRPr lang="en-IN" dirty="0" smtClean="0"/>
          </a:p>
          <a:p>
            <a:pPr>
              <a:defRPr/>
            </a:pPr>
            <a:r>
              <a:rPr lang="en-US" dirty="0" smtClean="0"/>
              <a:t>		ii. Although no definitive threshold for normal values exists, an Sp</a:t>
            </a:r>
            <a:r>
              <a:rPr lang="en-US" cap="small" dirty="0" smtClean="0"/>
              <a:t>o</a:t>
            </a:r>
            <a:r>
              <a:rPr lang="en-US" baseline="-25000" dirty="0" smtClean="0"/>
              <a:t>2 </a:t>
            </a:r>
            <a:r>
              <a:rPr lang="en-US" dirty="0" smtClean="0"/>
              <a:t>of less than 96% in a nonsmoker can indicate</a:t>
            </a:r>
            <a:r>
              <a:rPr lang="en-US" baseline="-25000" dirty="0" smtClean="0"/>
              <a:t> </a:t>
            </a:r>
            <a:r>
              <a:rPr lang="en-US" dirty="0" smtClean="0"/>
              <a:t>hypoxemia.</a:t>
            </a:r>
            <a:endParaRPr lang="en-IN" dirty="0" smtClean="0"/>
          </a:p>
          <a:p>
            <a:pPr>
              <a:defRPr/>
            </a:pPr>
            <a:r>
              <a:rPr lang="en-US" dirty="0" smtClean="0"/>
              <a:t>		iii. An Sp</a:t>
            </a:r>
            <a:r>
              <a:rPr lang="en-US" cap="small" dirty="0" smtClean="0"/>
              <a:t>o</a:t>
            </a:r>
            <a:r>
              <a:rPr lang="en-US" baseline="-25000" dirty="0" smtClean="0"/>
              <a:t>2</a:t>
            </a:r>
            <a:r>
              <a:rPr lang="en-US" dirty="0" smtClean="0"/>
              <a:t> of 90% or lower generally requires treatment unless the patient has a chronic condition causing perpetually low oxygen saturations. </a:t>
            </a:r>
            <a:r>
              <a:rPr lang="en-US" b="1" dirty="0" smtClean="0"/>
              <a:t>COPD</a:t>
            </a:r>
            <a:endParaRPr lang="en-IN" b="1" dirty="0" smtClean="0"/>
          </a:p>
          <a:p>
            <a:pPr>
              <a:defRPr/>
            </a:pPr>
            <a:r>
              <a:rPr lang="en-US" dirty="0" smtClean="0"/>
              <a:t>		iv. Pulse oximeters can take as long as 60 seconds to reflect changes in a patient’s oxygenation status.</a:t>
            </a:r>
            <a:endParaRPr lang="en-IN" dirty="0" smtClean="0"/>
          </a:p>
          <a:p>
            <a:pPr>
              <a:defRPr/>
            </a:pPr>
            <a:r>
              <a:rPr lang="en-US" dirty="0" smtClean="0"/>
              <a:t>		v. The time delay is important because a patient can develop respiratory insufficiency well before the pulse oximetry values begin to decline.</a:t>
            </a:r>
            <a:endParaRPr lang="en-IN" dirty="0" smtClean="0"/>
          </a:p>
          <a:p>
            <a:pPr>
              <a:defRPr/>
            </a:pPr>
            <a:r>
              <a:rPr lang="en-US" dirty="0" smtClean="0"/>
              <a:t>		vi. It is critical to monitor the patient and supplement the assessment with information from the pulse oximeter.</a:t>
            </a:r>
            <a:endParaRPr lang="en-IN" dirty="0" smtClean="0"/>
          </a:p>
          <a:p>
            <a:pPr>
              <a:defRPr/>
            </a:pPr>
            <a:r>
              <a:rPr lang="en-US" dirty="0" smtClean="0"/>
              <a:t>		vii. Pulse oximetry is considered a routine vital sign and can be used as part of any patient assessment (see Skill Drill 10-1).</a:t>
            </a:r>
            <a:endParaRPr lang="en-IN" dirty="0" smtClean="0"/>
          </a:p>
          <a:p>
            <a:pPr>
              <a:defRPr/>
            </a:pPr>
            <a:r>
              <a:rPr lang="en-US" dirty="0" smtClean="0"/>
              <a:t>	b. Factors that may cause inaccurate pulse oximetry readings:</a:t>
            </a:r>
            <a:endParaRPr lang="en-IN" dirty="0" smtClean="0"/>
          </a:p>
          <a:p>
            <a:pPr>
              <a:defRPr/>
            </a:pPr>
            <a:r>
              <a:rPr lang="en-US" dirty="0" smtClean="0"/>
              <a:t>		i. Hypovolemia</a:t>
            </a:r>
            <a:endParaRPr lang="en-IN" dirty="0" smtClean="0"/>
          </a:p>
          <a:p>
            <a:pPr>
              <a:defRPr/>
            </a:pPr>
            <a:r>
              <a:rPr lang="en-US" dirty="0" smtClean="0"/>
              <a:t>		ii. Severe peripheral vasoconstriction (chronic hypoxia, smoking, or hypothermia)</a:t>
            </a:r>
            <a:endParaRPr lang="en-IN" dirty="0" smtClean="0"/>
          </a:p>
          <a:p>
            <a:pPr>
              <a:defRPr/>
            </a:pPr>
            <a:r>
              <a:rPr lang="en-US" dirty="0" smtClean="0"/>
              <a:t>		iii. Time delay in detecting respiratory insufficiency</a:t>
            </a:r>
            <a:endParaRPr lang="en-IN" dirty="0" smtClean="0"/>
          </a:p>
          <a:p>
            <a:pPr>
              <a:defRPr/>
            </a:pPr>
            <a:r>
              <a:rPr lang="en-US" dirty="0" smtClean="0"/>
              <a:t>		iv. Dark or metallic nail polish</a:t>
            </a:r>
            <a:endParaRPr lang="en-IN" dirty="0" smtClean="0"/>
          </a:p>
          <a:p>
            <a:pPr>
              <a:defRPr/>
            </a:pPr>
            <a:r>
              <a:rPr lang="en-US" dirty="0" smtClean="0"/>
              <a:t>		v. Dirty fingers</a:t>
            </a:r>
            <a:endParaRPr lang="en-IN" dirty="0" smtClean="0"/>
          </a:p>
          <a:p>
            <a:pPr>
              <a:defRPr/>
            </a:pPr>
            <a:r>
              <a:rPr lang="en-US" dirty="0" smtClean="0"/>
              <a:t>		vi. Carbon monoxide poisoning</a:t>
            </a:r>
            <a:endParaRPr lang="en-IN" dirty="0" smtClean="0"/>
          </a:p>
          <a:p>
            <a:pPr>
              <a:defRPr/>
            </a:pPr>
            <a:r>
              <a:rPr lang="en-US" dirty="0" smtClean="0"/>
              <a:t>	c. Pulse oximeters do not replace a complete assessment.</a:t>
            </a:r>
            <a:endParaRPr lang="en-IN" dirty="0" smtClean="0"/>
          </a:p>
          <a:p>
            <a:pPr>
              <a:defRPr/>
            </a:pPr>
            <a:r>
              <a:rPr lang="en-US" dirty="0" smtClean="0"/>
              <a:t>	d. Pulse oximetry cannot measure the effectiveness of ventilation or provide information about cellular metabolism.</a:t>
            </a:r>
            <a:endParaRPr lang="en-IN" dirty="0" smtClean="0"/>
          </a:p>
          <a:p>
            <a:pPr>
              <a:defRPr/>
            </a:pPr>
            <a:r>
              <a:rPr lang="en-US" dirty="0" smtClean="0"/>
              <a:t>	e. To assess ventilation, you will need to measure end-tidal CO</a:t>
            </a:r>
            <a:r>
              <a:rPr lang="en-US" baseline="-25000" dirty="0" smtClean="0"/>
              <a:t>2</a:t>
            </a:r>
            <a:r>
              <a:rPr lang="en-US" dirty="0" smtClean="0"/>
              <a:t>.</a:t>
            </a:r>
            <a:endParaRPr lang="en-IN" dirty="0" smtClean="0"/>
          </a:p>
          <a:p>
            <a:pPr>
              <a:defRPr/>
            </a:pPr>
            <a:r>
              <a:rPr lang="en-US" dirty="0" smtClean="0"/>
              <a:t>	f. End-tidal CO</a:t>
            </a:r>
            <a:r>
              <a:rPr lang="en-US" baseline="-25000" dirty="0" smtClean="0"/>
              <a:t>2</a:t>
            </a:r>
            <a:r>
              <a:rPr lang="en-US" dirty="0" smtClean="0"/>
              <a:t> is measured by capnometry and capnography devices.</a:t>
            </a:r>
            <a:endParaRPr lang="en-IN" dirty="0" smtClean="0"/>
          </a:p>
          <a:p>
            <a:pPr>
              <a:defRPr/>
            </a:pPr>
            <a:endParaRPr lang="en-US" altLang="en-US" dirty="0" smtClean="0"/>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E4EB088-6545-C94E-974A-A61D84F71A74}" type="slidenum">
              <a:rPr lang="en-US" altLang="en-US" sz="1200"/>
              <a:pPr/>
              <a:t>53</a:t>
            </a:fld>
            <a:endParaRPr lang="en-US" altLang="en-US" sz="1200"/>
          </a:p>
        </p:txBody>
      </p:sp>
    </p:spTree>
    <p:extLst>
      <p:ext uri="{BB962C8B-B14F-4D97-AF65-F5344CB8AC3E}">
        <p14:creationId xmlns:p14="http://schemas.microsoft.com/office/powerpoint/2010/main" val="18763841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VI. Opening the Airway</a:t>
            </a:r>
            <a:endParaRPr lang="en-IN" altLang="en-US" dirty="0">
              <a:latin typeface="Times New Roman" charset="0"/>
            </a:endParaRPr>
          </a:p>
          <a:p>
            <a:r>
              <a:rPr lang="en-US" altLang="en-US" dirty="0">
                <a:latin typeface="Times New Roman" charset="0"/>
              </a:rPr>
              <a:t>A. Emergency medical care begins with ensuring an open airway.</a:t>
            </a:r>
            <a:endParaRPr lang="en-IN" altLang="en-US" b="1" dirty="0">
              <a:latin typeface="Times New Roman" charset="0"/>
            </a:endParaRPr>
          </a:p>
          <a:p>
            <a:r>
              <a:rPr lang="en-US" altLang="en-US" dirty="0">
                <a:latin typeface="Times New Roman" charset="0"/>
              </a:rPr>
              <a:t>	1. Rapidly assess whether an unconscious patient has a patent airway and pulse, and is breathing adequately.</a:t>
            </a:r>
            <a:endParaRPr lang="en-IN" altLang="en-US" dirty="0">
              <a:latin typeface="Times New Roman" charset="0"/>
            </a:endParaRPr>
          </a:p>
          <a:p>
            <a:r>
              <a:rPr lang="en-US" altLang="en-US" dirty="0">
                <a:latin typeface="Times New Roman" charset="0"/>
              </a:rPr>
              <a:t>	2. Airway and breathing are two closely related, but separate, components. Adequate breathing does not always equal an adequate airway. </a:t>
            </a:r>
            <a:endParaRPr lang="en-IN" altLang="en-US" dirty="0">
              <a:latin typeface="Times New Roman" charset="0"/>
            </a:endParaRPr>
          </a:p>
          <a:p>
            <a:r>
              <a:rPr lang="en-US" altLang="en-US" dirty="0">
                <a:latin typeface="Times New Roman" charset="0"/>
              </a:rPr>
              <a:t>	3. Position the patient correctly.</a:t>
            </a:r>
            <a:endParaRPr lang="en-IN" altLang="en-US" dirty="0">
              <a:latin typeface="Times New Roman" charset="0"/>
            </a:endParaRPr>
          </a:p>
          <a:p>
            <a:r>
              <a:rPr lang="en-US" altLang="en-US" dirty="0">
                <a:latin typeface="Times New Roman" charset="0"/>
              </a:rPr>
              <a:t>		a. The supine position is most effective.</a:t>
            </a:r>
            <a:endParaRPr lang="en-IN" altLang="en-US" dirty="0">
              <a:latin typeface="Times New Roman" charset="0"/>
            </a:endParaRPr>
          </a:p>
          <a:p>
            <a:endParaRPr lang="en-US" altLang="en-US" dirty="0">
              <a:latin typeface="Times New Roman" charset="0"/>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7EBEA65-DC19-2541-B7DC-43F77D71953D}" type="slidenum">
              <a:rPr lang="en-US" altLang="en-US" sz="1200"/>
              <a:pPr/>
              <a:t>54</a:t>
            </a:fld>
            <a:endParaRPr lang="en-US" altLang="en-US" sz="1200"/>
          </a:p>
        </p:txBody>
      </p:sp>
    </p:spTree>
    <p:extLst>
      <p:ext uri="{BB962C8B-B14F-4D97-AF65-F5344CB8AC3E}">
        <p14:creationId xmlns:p14="http://schemas.microsoft.com/office/powerpoint/2010/main" val="5908007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b. Sometimes the airway must be opened and assessed in the position in which you find the patient, as in a vehicle entrapment.</a:t>
            </a:r>
            <a:endParaRPr lang="en-IN" altLang="en-US" dirty="0">
              <a:latin typeface="Times New Roman" charset="0"/>
            </a:endParaRPr>
          </a:p>
          <a:p>
            <a:r>
              <a:rPr lang="en-US" altLang="en-US" dirty="0">
                <a:latin typeface="Times New Roman" charset="0"/>
              </a:rPr>
              <a:t>c. A patient found in the prone position (lying face down) must be repositioned.</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Log roll the patient as a unit so the head, neck, and spine all move together without twisting.</a:t>
            </a:r>
            <a:endParaRPr lang="en-IN" altLang="en-US" dirty="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rPr>
              <a:t>	ii. While care should be taken to avoid injury, </a:t>
            </a:r>
            <a:r>
              <a:rPr lang="en-US" altLang="en-US" b="1" i="1" dirty="0" smtClean="0">
                <a:latin typeface="Times New Roman" charset="0"/>
              </a:rPr>
              <a:t>REMEMBER THAT AIRWAY MANAGEMENT ALMOST</a:t>
            </a:r>
            <a:r>
              <a:rPr lang="en-US" altLang="en-US" b="1" i="1" baseline="0" dirty="0" smtClean="0">
                <a:latin typeface="Times New Roman" charset="0"/>
              </a:rPr>
              <a:t> ALWAYS TAKES PRIORITY AND SHOULD NEVER BE DELAYED WHEN CARING FOR PATIENTS WITH A LIFE THREATENING CONDITION</a:t>
            </a:r>
            <a:r>
              <a:rPr lang="en-US" altLang="en-US" dirty="0" smtClean="0">
                <a:latin typeface="Times New Roman" charset="0"/>
              </a:rPr>
              <a:t>.</a:t>
            </a:r>
            <a:endParaRPr lang="en-IN" altLang="en-US" dirty="0" smtClean="0">
              <a:latin typeface="Times New Roman" charset="0"/>
            </a:endParaRPr>
          </a:p>
          <a:p>
            <a:endParaRPr lang="en-IN" altLang="en-US" dirty="0">
              <a:latin typeface="Times New Roman" charset="0"/>
            </a:endParaRPr>
          </a:p>
          <a:p>
            <a:r>
              <a:rPr lang="en-US" altLang="en-US" dirty="0">
                <a:latin typeface="Times New Roman" charset="0"/>
              </a:rPr>
              <a:t>d. Unconscious patients should be moved as a unit because of the potential for spinal injury (see Skill Drill 10-2).</a:t>
            </a:r>
            <a:endParaRPr lang="en-IN" altLang="en-US" dirty="0">
              <a:latin typeface="Times New Roman" charset="0"/>
            </a:endParaRPr>
          </a:p>
          <a:p>
            <a:r>
              <a:rPr lang="en-US" altLang="en-US" dirty="0">
                <a:latin typeface="Times New Roman" charset="0"/>
              </a:rPr>
              <a:t>e. In an unconscious patient, the most common airway obstruction is the patient’s tongue, which falls back into the throat when the muscles of the throat and tongue relax</a:t>
            </a:r>
            <a:r>
              <a:rPr lang="en-US" altLang="en-US" dirty="0" smtClean="0">
                <a:latin typeface="Times New Roman" charset="0"/>
              </a:rPr>
              <a:t>. </a:t>
            </a:r>
            <a:r>
              <a:rPr lang="en-US" altLang="en-US" b="1" dirty="0" smtClean="0">
                <a:latin typeface="Times New Roman" charset="0"/>
              </a:rPr>
              <a:t>THE TONGUE</a:t>
            </a:r>
            <a:r>
              <a:rPr lang="en-US" altLang="en-US" b="1" baseline="0" dirty="0" smtClean="0">
                <a:latin typeface="Times New Roman" charset="0"/>
              </a:rPr>
              <a:t> CANNOT BE SWALLOWED.</a:t>
            </a:r>
            <a:endParaRPr lang="en-IN" altLang="en-US" b="1" dirty="0">
              <a:latin typeface="Times New Roman" charset="0"/>
            </a:endParaRPr>
          </a:p>
          <a:p>
            <a:endParaRPr lang="en-US" altLang="en-US" dirty="0">
              <a:latin typeface="Times New Roman" charset="0"/>
            </a:endParaRP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B26F357-0E42-C548-B2AA-5C13242E011B}" type="slidenum">
              <a:rPr lang="en-US" altLang="en-US" sz="1200"/>
              <a:pPr/>
              <a:t>55</a:t>
            </a:fld>
            <a:endParaRPr lang="en-US" altLang="en-US" sz="1200"/>
          </a:p>
        </p:txBody>
      </p:sp>
    </p:spTree>
    <p:extLst>
      <p:ext uri="{BB962C8B-B14F-4D97-AF65-F5344CB8AC3E}">
        <p14:creationId xmlns:p14="http://schemas.microsoft.com/office/powerpoint/2010/main" val="17713051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f. Other causes of airway obstruction:</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Dentures (false teeth</a:t>
            </a:r>
            <a:r>
              <a:rPr lang="en-US" altLang="en-US" dirty="0" smtClean="0">
                <a:latin typeface="Times New Roman" charset="0"/>
              </a:rPr>
              <a:t>) </a:t>
            </a:r>
            <a:r>
              <a:rPr lang="en-US" altLang="en-US" b="1" dirty="0" smtClean="0">
                <a:latin typeface="Times New Roman" charset="0"/>
              </a:rPr>
              <a:t>REMOVE IF THEY ARE LOOSE OR OUT </a:t>
            </a:r>
            <a:r>
              <a:rPr lang="en-US" altLang="en-US" dirty="0">
                <a:latin typeface="Times New Roman" charset="0"/>
              </a:rPr>
              <a:t>	</a:t>
            </a:r>
            <a:r>
              <a:rPr lang="en-US" altLang="en-US" b="1" dirty="0" smtClean="0">
                <a:latin typeface="Times New Roman" charset="0"/>
              </a:rPr>
              <a:t>AND KEEP WITH THE PATIENT IF POSSIBLE</a:t>
            </a:r>
          </a:p>
          <a:p>
            <a:r>
              <a:rPr lang="en-US" altLang="en-US" dirty="0" smtClean="0">
                <a:latin typeface="Times New Roman" charset="0"/>
              </a:rPr>
              <a:t>                   ii</a:t>
            </a:r>
            <a:r>
              <a:rPr lang="en-US" altLang="en-US" dirty="0">
                <a:latin typeface="Times New Roman" charset="0"/>
              </a:rPr>
              <a:t>. </a:t>
            </a:r>
            <a:r>
              <a:rPr lang="en-US" altLang="en-US" dirty="0" smtClean="0">
                <a:latin typeface="Times New Roman" charset="0"/>
              </a:rPr>
              <a:t>Blood </a:t>
            </a:r>
            <a:endParaRPr lang="en-IN" altLang="en-US" dirty="0">
              <a:latin typeface="Times New Roman" charset="0"/>
            </a:endParaRPr>
          </a:p>
          <a:p>
            <a:r>
              <a:rPr lang="en-US" altLang="en-US" dirty="0">
                <a:latin typeface="Times New Roman" charset="0"/>
              </a:rPr>
              <a:t>	iii. Vomitus</a:t>
            </a:r>
            <a:endParaRPr lang="en-IN" altLang="en-US" dirty="0">
              <a:latin typeface="Times New Roman" charset="0"/>
            </a:endParaRPr>
          </a:p>
          <a:p>
            <a:r>
              <a:rPr lang="en-US" altLang="en-US" dirty="0">
                <a:latin typeface="Times New Roman" charset="0"/>
              </a:rPr>
              <a:t>	iv. Mucus</a:t>
            </a:r>
            <a:endParaRPr lang="en-IN" altLang="en-US" dirty="0">
              <a:latin typeface="Times New Roman" charset="0"/>
            </a:endParaRPr>
          </a:p>
          <a:p>
            <a:r>
              <a:rPr lang="en-US" altLang="en-US" dirty="0">
                <a:latin typeface="Times New Roman" charset="0"/>
              </a:rPr>
              <a:t>	v. </a:t>
            </a:r>
            <a:r>
              <a:rPr lang="en-US" altLang="en-US" dirty="0" smtClean="0">
                <a:latin typeface="Times New Roman" charset="0"/>
              </a:rPr>
              <a:t>Food</a:t>
            </a:r>
          </a:p>
          <a:p>
            <a:r>
              <a:rPr lang="en-US" altLang="en-US" b="1" dirty="0" smtClean="0">
                <a:latin typeface="Times New Roman" charset="0"/>
              </a:rPr>
              <a:t>                    SUCTION </a:t>
            </a:r>
            <a:r>
              <a:rPr lang="en-US" altLang="en-US" b="1" dirty="0" err="1" smtClean="0">
                <a:latin typeface="Times New Roman" charset="0"/>
              </a:rPr>
              <a:t>ii,iii,iv,v</a:t>
            </a:r>
            <a:endParaRPr lang="en-IN" altLang="en-US" b="1" dirty="0">
              <a:latin typeface="Times New Roman" charset="0"/>
            </a:endParaRPr>
          </a:p>
          <a:p>
            <a:r>
              <a:rPr lang="en-US" altLang="en-US" dirty="0">
                <a:latin typeface="Times New Roman" charset="0"/>
              </a:rPr>
              <a:t>	vi. Other foreign objects</a:t>
            </a:r>
            <a:endParaRPr lang="en-IN" altLang="en-US" dirty="0">
              <a:latin typeface="Times New Roman" charset="0"/>
            </a:endParaRPr>
          </a:p>
          <a:p>
            <a:r>
              <a:rPr lang="en-US" altLang="en-US" dirty="0" smtClean="0">
                <a:latin typeface="Times New Roman" charset="0"/>
              </a:rPr>
              <a:t>                   </a:t>
            </a:r>
            <a:endParaRPr lang="en-US" altLang="en-US" dirty="0">
              <a:latin typeface="Times New Roman" charset="0"/>
            </a:endParaRP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37739F0-840B-7042-9827-0468E07AAF1B}" type="slidenum">
              <a:rPr lang="en-US" altLang="en-US" sz="1200"/>
              <a:pPr/>
              <a:t>56</a:t>
            </a:fld>
            <a:endParaRPr lang="en-US" altLang="en-US" sz="1200"/>
          </a:p>
        </p:txBody>
      </p:sp>
    </p:spTree>
    <p:extLst>
      <p:ext uri="{BB962C8B-B14F-4D97-AF65-F5344CB8AC3E}">
        <p14:creationId xmlns:p14="http://schemas.microsoft.com/office/powerpoint/2010/main" val="19076606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B. Head tilt–chin lift maneuver</a:t>
            </a:r>
            <a:endParaRPr lang="en-IN" altLang="en-US" b="1" dirty="0">
              <a:latin typeface="Times New Roman" charset="0"/>
            </a:endParaRPr>
          </a:p>
          <a:p>
            <a:r>
              <a:rPr lang="en-US" altLang="en-US" dirty="0">
                <a:latin typeface="Times New Roman" charset="0"/>
              </a:rPr>
              <a:t>	1. Will open the airway in most patients</a:t>
            </a:r>
            <a:endParaRPr lang="en-IN" altLang="en-US" dirty="0">
              <a:latin typeface="Times New Roman" charset="0"/>
            </a:endParaRPr>
          </a:p>
          <a:p>
            <a:r>
              <a:rPr lang="en-US" altLang="en-US" dirty="0">
                <a:latin typeface="Times New Roman" charset="0"/>
              </a:rPr>
              <a:t>	2. For patients who have not sustained or are not suspected of having sustained spinal trauma, this simple maneuver is sometimes all that is needed for the patient to resume breathing.</a:t>
            </a:r>
            <a:endParaRPr lang="en-IN" altLang="en-US" dirty="0">
              <a:latin typeface="Times New Roman" charset="0"/>
            </a:endParaRPr>
          </a:p>
          <a:p>
            <a:endParaRPr lang="en-US" altLang="en-US" dirty="0">
              <a:latin typeface="Times New Roman" charset="0"/>
            </a:endParaRP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EA81B3B-530F-8147-ADD6-3354E4F01C26}" type="slidenum">
              <a:rPr lang="en-US" altLang="en-US" sz="1200"/>
              <a:pPr/>
              <a:t>57</a:t>
            </a:fld>
            <a:endParaRPr lang="en-US" altLang="en-US" sz="1200"/>
          </a:p>
        </p:txBody>
      </p:sp>
    </p:spTree>
    <p:extLst>
      <p:ext uri="{BB962C8B-B14F-4D97-AF65-F5344CB8AC3E}">
        <p14:creationId xmlns:p14="http://schemas.microsoft.com/office/powerpoint/2010/main" val="1220141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Follow these steps:</a:t>
            </a:r>
            <a:endParaRPr lang="en-IN" altLang="en-US" dirty="0">
              <a:latin typeface="Times New Roman" charset="0"/>
            </a:endParaRPr>
          </a:p>
          <a:p>
            <a:r>
              <a:rPr lang="en-US" altLang="en-US" dirty="0">
                <a:latin typeface="Times New Roman" charset="0"/>
              </a:rPr>
              <a:t>	a. With the patient supine, position yourself beside the patient’s head.</a:t>
            </a:r>
            <a:endParaRPr lang="en-IN" altLang="en-US" dirty="0">
              <a:latin typeface="Times New Roman" charset="0"/>
            </a:endParaRPr>
          </a:p>
          <a:p>
            <a:r>
              <a:rPr lang="en-US" altLang="en-US" dirty="0">
                <a:latin typeface="Times New Roman" charset="0"/>
              </a:rPr>
              <a:t>	b. Place the heel of one hand on the patient’s forehead, and apply firm backward pressure with the palm.</a:t>
            </a:r>
            <a:endParaRPr lang="en-IN" altLang="en-US" dirty="0">
              <a:latin typeface="Times New Roman" charset="0"/>
            </a:endParaRPr>
          </a:p>
          <a:p>
            <a:r>
              <a:rPr lang="en-US" altLang="en-US" dirty="0">
                <a:latin typeface="Times New Roman" charset="0"/>
              </a:rPr>
              <a:t>	c. Place the fingertips of the other hand under the patient’s lower jaw.</a:t>
            </a:r>
            <a:endParaRPr lang="en-IN" altLang="en-US" dirty="0">
              <a:latin typeface="Times New Roman" charset="0"/>
            </a:endParaRPr>
          </a:p>
          <a:p>
            <a:r>
              <a:rPr lang="en-US" altLang="en-US" dirty="0">
                <a:latin typeface="Times New Roman" charset="0"/>
              </a:rPr>
              <a:t>	d. Lift the chin upward, with the entire lower jaw, helping to tilt the head back.</a:t>
            </a:r>
            <a:endParaRPr lang="en-IN" altLang="en-US" dirty="0">
              <a:latin typeface="Times New Roman" charset="0"/>
            </a:endParaRPr>
          </a:p>
          <a:p>
            <a:endParaRPr lang="en-US" altLang="en-US" dirty="0">
              <a:latin typeface="Times New Roman" charset="0"/>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371F1BA-D27A-BA4D-A846-8C4E22A0D8FB}" type="slidenum">
              <a:rPr lang="en-US" altLang="en-US" sz="1200"/>
              <a:pPr/>
              <a:t>58</a:t>
            </a:fld>
            <a:endParaRPr lang="en-US" altLang="en-US" sz="1200"/>
          </a:p>
        </p:txBody>
      </p:sp>
    </p:spTree>
    <p:extLst>
      <p:ext uri="{BB962C8B-B14F-4D97-AF65-F5344CB8AC3E}">
        <p14:creationId xmlns:p14="http://schemas.microsoft.com/office/powerpoint/2010/main" val="19928063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Jaw-thrust maneuver</a:t>
            </a:r>
            <a:endParaRPr lang="en-IN" altLang="en-US" b="1">
              <a:latin typeface="Times New Roman" charset="0"/>
            </a:endParaRPr>
          </a:p>
          <a:p>
            <a:r>
              <a:rPr lang="en-US" altLang="en-US">
                <a:latin typeface="Times New Roman" charset="0"/>
              </a:rPr>
              <a:t>	1. If you suspect a cervical spine injury, use the jaw-thrust maneuver.</a:t>
            </a:r>
            <a:endParaRPr lang="en-IN" altLang="en-US">
              <a:latin typeface="Times New Roman" charset="0"/>
            </a:endParaRPr>
          </a:p>
          <a:p>
            <a:r>
              <a:rPr lang="en-US" altLang="en-US">
                <a:latin typeface="Times New Roman" charset="0"/>
              </a:rPr>
              <a:t>	2. Follow these steps:</a:t>
            </a:r>
            <a:endParaRPr lang="en-IN" altLang="en-US">
              <a:latin typeface="Times New Roman" charset="0"/>
            </a:endParaRPr>
          </a:p>
          <a:p>
            <a:r>
              <a:rPr lang="en-US" altLang="en-US">
                <a:latin typeface="Times New Roman" charset="0"/>
              </a:rPr>
              <a:t>		a. Kneel above the patient’s head.</a:t>
            </a:r>
            <a:endParaRPr lang="en-IN" altLang="en-US">
              <a:latin typeface="Times New Roman" charset="0"/>
            </a:endParaRPr>
          </a:p>
          <a:p>
            <a:r>
              <a:rPr lang="en-US" altLang="en-US">
                <a:latin typeface="Times New Roman" charset="0"/>
              </a:rPr>
              <a:t>		b. Place your fingers behind the angles of the lower jaw.</a:t>
            </a:r>
            <a:endParaRPr lang="en-IN" altLang="en-US">
              <a:latin typeface="Times New Roman" charset="0"/>
            </a:endParaRPr>
          </a:p>
          <a:p>
            <a:r>
              <a:rPr lang="en-US" altLang="en-US">
                <a:latin typeface="Times New Roman" charset="0"/>
              </a:rPr>
              <a:t>		c. Move the jaw upward.</a:t>
            </a:r>
            <a:endParaRPr lang="en-IN" altLang="en-US">
              <a:latin typeface="Times New Roman" charset="0"/>
            </a:endParaRPr>
          </a:p>
          <a:p>
            <a:r>
              <a:rPr lang="en-US" altLang="en-US">
                <a:latin typeface="Times New Roman" charset="0"/>
              </a:rPr>
              <a:t>		d. Use your thumbs to help position the lower jaw.</a:t>
            </a:r>
            <a:endParaRPr lang="en-IN" altLang="en-US">
              <a:latin typeface="Times New Roman" charset="0"/>
            </a:endParaRPr>
          </a:p>
          <a:p>
            <a:endParaRPr lang="en-US" altLang="en-US">
              <a:latin typeface="Times New Roman" charset="0"/>
            </a:endParaRP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87C2018-8B4D-214B-989A-8EFAA0EDE49F}" type="slidenum">
              <a:rPr lang="en-US" altLang="en-US" sz="1200"/>
              <a:pPr/>
              <a:t>59</a:t>
            </a:fld>
            <a:endParaRPr lang="en-US" altLang="en-US" sz="1200"/>
          </a:p>
        </p:txBody>
      </p:sp>
    </p:spTree>
    <p:extLst>
      <p:ext uri="{BB962C8B-B14F-4D97-AF65-F5344CB8AC3E}">
        <p14:creationId xmlns:p14="http://schemas.microsoft.com/office/powerpoint/2010/main" val="941752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National EMS Education Standard Competencies </a:t>
            </a:r>
          </a:p>
          <a:p>
            <a:endParaRPr lang="en-US" altLang="en-US">
              <a:latin typeface="Times New Roman" charset="0"/>
            </a:endParaRPr>
          </a:p>
          <a:p>
            <a:r>
              <a:rPr lang="en-US" altLang="en-US">
                <a:latin typeface="Times New Roman" charset="0"/>
              </a:rPr>
              <a:t>• Minute ventilation </a:t>
            </a:r>
          </a:p>
          <a:p>
            <a:r>
              <a:rPr lang="en-US" altLang="en-US">
                <a:latin typeface="Times New Roman" charset="0"/>
              </a:rPr>
              <a:t>• Alveolar ventilation </a:t>
            </a:r>
          </a:p>
          <a:p>
            <a:r>
              <a:rPr lang="en-US" altLang="en-US">
                <a:latin typeface="Times New Roman" charset="0"/>
              </a:rPr>
              <a:t>• Effect of artificial ventilation on cardiac output</a:t>
            </a:r>
          </a:p>
          <a:p>
            <a:endParaRPr lang="en-US" altLang="en-US">
              <a:latin typeface="Times New Roman" charset="0"/>
            </a:endParaRPr>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BE7A8CD-7E28-864E-8B09-FDA1E017C9D8}" type="slidenum">
              <a:rPr lang="en-US" altLang="en-US" sz="1200"/>
              <a:pPr/>
              <a:t>6</a:t>
            </a:fld>
            <a:endParaRPr lang="en-US" altLang="en-US" sz="1200"/>
          </a:p>
        </p:txBody>
      </p:sp>
    </p:spTree>
    <p:extLst>
      <p:ext uri="{BB962C8B-B14F-4D97-AF65-F5344CB8AC3E}">
        <p14:creationId xmlns:p14="http://schemas.microsoft.com/office/powerpoint/2010/main" val="2924053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Once the airway has been opened, assess whether breathing has returned by quickly looking at the chest and observing for obvious movement.</a:t>
            </a:r>
            <a:endParaRPr lang="en-IN" altLang="en-US" dirty="0">
              <a:latin typeface="Times New Roman" charset="0"/>
            </a:endParaRPr>
          </a:p>
          <a:p>
            <a:r>
              <a:rPr lang="en-US" altLang="en-US" dirty="0">
                <a:latin typeface="Times New Roman" charset="0"/>
              </a:rPr>
              <a:t>4. With complete airway obstruction, there will be no movement of air.</a:t>
            </a:r>
            <a:endParaRPr lang="en-IN" altLang="en-US" dirty="0">
              <a:latin typeface="Times New Roman" charset="0"/>
            </a:endParaRPr>
          </a:p>
          <a:p>
            <a:r>
              <a:rPr lang="en-US" altLang="en-US" dirty="0">
                <a:latin typeface="Times New Roman" charset="0"/>
              </a:rPr>
              <a:t>	a. The chest and abdomen may rise and fall with the patient’s frantic attempts to breathe.</a:t>
            </a:r>
            <a:endParaRPr lang="en-IN" altLang="en-US" dirty="0">
              <a:latin typeface="Times New Roman" charset="0"/>
            </a:endParaRPr>
          </a:p>
          <a:p>
            <a:r>
              <a:rPr lang="en-US" altLang="en-US" dirty="0">
                <a:latin typeface="Times New Roman" charset="0"/>
              </a:rPr>
              <a:t>	b. Chest wall movement alone does not indicate that breathing is adequate.</a:t>
            </a:r>
            <a:endParaRPr lang="en-IN" altLang="en-US" dirty="0">
              <a:latin typeface="Times New Roman" charset="0"/>
            </a:endParaRPr>
          </a:p>
          <a:p>
            <a:endParaRPr lang="en-US" altLang="en-US" dirty="0">
              <a:latin typeface="Times New Roman" charset="0"/>
            </a:endParaRPr>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51F8EFC-D563-7E44-9A98-97F67965B966}" type="slidenum">
              <a:rPr lang="en-US" altLang="en-US" sz="1200"/>
              <a:pPr/>
              <a:t>60</a:t>
            </a:fld>
            <a:endParaRPr lang="en-US" altLang="en-US" sz="1200"/>
          </a:p>
        </p:txBody>
      </p:sp>
    </p:spTree>
    <p:extLst>
      <p:ext uri="{BB962C8B-B14F-4D97-AF65-F5344CB8AC3E}">
        <p14:creationId xmlns:p14="http://schemas.microsoft.com/office/powerpoint/2010/main" val="10780916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Opening the mouth</a:t>
            </a:r>
            <a:endParaRPr lang="en-IN" altLang="en-US" b="1" dirty="0">
              <a:latin typeface="Times New Roman" charset="0"/>
            </a:endParaRPr>
          </a:p>
          <a:p>
            <a:r>
              <a:rPr lang="en-US" altLang="en-US" dirty="0">
                <a:latin typeface="Times New Roman" charset="0"/>
              </a:rPr>
              <a:t>	1. Even though you may have opened the airway with a head tilt–chin lift or jaw-thrust maneuver, the patient’s mouth may be closed. </a:t>
            </a:r>
            <a:endParaRPr lang="en-IN" altLang="en-US" dirty="0">
              <a:latin typeface="Times New Roman" charset="0"/>
            </a:endParaRPr>
          </a:p>
          <a:p>
            <a:r>
              <a:rPr lang="en-US" altLang="en-US" dirty="0">
                <a:latin typeface="Times New Roman" charset="0"/>
              </a:rPr>
              <a:t>		a. To open the mouth, place the tips of your index finger and thumb on the patient’s teeth.</a:t>
            </a:r>
            <a:endParaRPr lang="en-IN" altLang="en-US" dirty="0">
              <a:latin typeface="Times New Roman" charset="0"/>
            </a:endParaRPr>
          </a:p>
          <a:p>
            <a:r>
              <a:rPr lang="en-US" altLang="en-US" dirty="0">
                <a:latin typeface="Times New Roman" charset="0"/>
              </a:rPr>
              <a:t>		b. Open the mouth by pushing your thumb on the lower teeth and index finger on the upper teeth. </a:t>
            </a:r>
            <a:endParaRPr lang="en-IN" altLang="en-US" dirty="0">
              <a:latin typeface="Times New Roman" charset="0"/>
            </a:endParaRPr>
          </a:p>
          <a:p>
            <a:r>
              <a:rPr lang="en-US" altLang="en-US" dirty="0">
                <a:latin typeface="Times New Roman" charset="0"/>
              </a:rPr>
              <a:t>		c. The pushing motion will cause the index finger and the thumb to cross over each other, which is why this is called the cross-finger technique.</a:t>
            </a:r>
            <a:endParaRPr lang="en-IN" altLang="en-US" dirty="0">
              <a:latin typeface="Times New Roman" charset="0"/>
            </a:endParaRPr>
          </a:p>
          <a:p>
            <a:endParaRPr lang="en-US" altLang="en-US" dirty="0">
              <a:latin typeface="Times New Roman" charset="0"/>
            </a:endParaRP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445BCB7-6E17-AA42-92BF-C507AD337FD0}" type="slidenum">
              <a:rPr lang="en-US" altLang="en-US" sz="1200"/>
              <a:pPr/>
              <a:t>61</a:t>
            </a:fld>
            <a:endParaRPr lang="en-US" altLang="en-US" sz="1200"/>
          </a:p>
        </p:txBody>
      </p:sp>
    </p:spTree>
    <p:extLst>
      <p:ext uri="{BB962C8B-B14F-4D97-AF65-F5344CB8AC3E}">
        <p14:creationId xmlns:p14="http://schemas.microsoft.com/office/powerpoint/2010/main" val="11660418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The photos on this slide demonstrate how to perform the jaw-thrust maneuver. A. Kneeling above the patient’s head, place your fingers behind the angles of the lower jaw, and move the jaw upward. Use your thumbs to help position the lower jaw. B. The completed maneuver should look like the second photo. </a:t>
            </a: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08D4834-86C1-BA46-AAE9-EF46C46FBDB8}" type="slidenum">
              <a:rPr lang="en-US" altLang="en-US" sz="1200"/>
              <a:pPr/>
              <a:t>62</a:t>
            </a:fld>
            <a:endParaRPr lang="en-US" altLang="en-US" sz="1200"/>
          </a:p>
        </p:txBody>
      </p:sp>
    </p:spTree>
    <p:extLst>
      <p:ext uri="{BB962C8B-B14F-4D97-AF65-F5344CB8AC3E}">
        <p14:creationId xmlns:p14="http://schemas.microsoft.com/office/powerpoint/2010/main" val="18776318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VII. Suctioning</a:t>
            </a:r>
          </a:p>
          <a:p>
            <a:r>
              <a:rPr lang="en-US" altLang="en-US" dirty="0">
                <a:latin typeface="Times New Roman" charset="0"/>
              </a:rPr>
              <a:t>A. You must keep the airway clear to ventilate the patient properly.</a:t>
            </a:r>
            <a:endParaRPr lang="en-IN" altLang="en-US" b="1" dirty="0">
              <a:latin typeface="Times New Roman" charset="0"/>
            </a:endParaRPr>
          </a:p>
          <a:p>
            <a:r>
              <a:rPr lang="en-US" altLang="en-US" dirty="0">
                <a:latin typeface="Times New Roman" charset="0"/>
              </a:rPr>
              <a:t>	1. If the airway is not clear, you will force the fluids and secretions into the lungs and possibly cause a complete airway obstruction.</a:t>
            </a:r>
            <a:endParaRPr lang="en-IN" altLang="en-US" dirty="0">
              <a:latin typeface="Times New Roman" charset="0"/>
            </a:endParaRPr>
          </a:p>
          <a:p>
            <a:r>
              <a:rPr lang="en-US" altLang="en-US" dirty="0">
                <a:latin typeface="Times New Roman" charset="0"/>
              </a:rPr>
              <a:t>	2. If you hear gurgling, the patient needs suctioning.</a:t>
            </a:r>
            <a:endParaRPr lang="en-IN" altLang="en-US" dirty="0">
              <a:latin typeface="Times New Roman" charset="0"/>
            </a:endParaRPr>
          </a:p>
          <a:p>
            <a:r>
              <a:rPr lang="en-US" altLang="en-US" dirty="0">
                <a:latin typeface="Times New Roman" charset="0"/>
              </a:rPr>
              <a:t>B. Suctioning equipment</a:t>
            </a:r>
            <a:endParaRPr lang="en-IN" altLang="en-US" b="1" dirty="0">
              <a:latin typeface="Times New Roman" charset="0"/>
            </a:endParaRPr>
          </a:p>
          <a:p>
            <a:r>
              <a:rPr lang="en-US" altLang="en-US" dirty="0">
                <a:latin typeface="Times New Roman" charset="0"/>
              </a:rPr>
              <a:t>	1. Portable, hand-operated, and fixed (mounted) equipment is essential for resuscitation.</a:t>
            </a:r>
            <a:endParaRPr lang="en-IN" altLang="en-US" dirty="0">
              <a:latin typeface="Times New Roman" charset="0"/>
            </a:endParaRPr>
          </a:p>
          <a:p>
            <a:r>
              <a:rPr lang="en-US" altLang="en-US" dirty="0">
                <a:latin typeface="Times New Roman" charset="0"/>
              </a:rPr>
              <a:t>		a. A portable suctioning unit must provide enough vacuum pressure and flow to allow you to suction the mouth and nose effectively</a:t>
            </a:r>
            <a:r>
              <a:rPr lang="en-US" altLang="en-US" dirty="0" smtClean="0">
                <a:latin typeface="Times New Roman" charset="0"/>
              </a:rPr>
              <a:t>. </a:t>
            </a:r>
          </a:p>
          <a:p>
            <a:r>
              <a:rPr lang="en-US" altLang="en-US" b="1" dirty="0" smtClean="0">
                <a:latin typeface="Times New Roman" charset="0"/>
              </a:rPr>
              <a:t>                                         CHECK BATTERIES BEFORE YOUR SHIFT STARTS</a:t>
            </a:r>
            <a:endParaRPr lang="en-IN" altLang="en-US" b="1" dirty="0">
              <a:latin typeface="Times New Roman" charset="0"/>
            </a:endParaRPr>
          </a:p>
          <a:p>
            <a:r>
              <a:rPr lang="en-US" altLang="en-US" dirty="0">
                <a:latin typeface="Times New Roman" charset="0"/>
              </a:rPr>
              <a:t>		b. Hand-operated suctioning units with disposable chambers are reliable, effective, and relatively inexpensive.</a:t>
            </a:r>
            <a:endParaRPr lang="en-IN" altLang="en-US" dirty="0">
              <a:latin typeface="Times New Roman" charset="0"/>
            </a:endParaRPr>
          </a:p>
          <a:p>
            <a:r>
              <a:rPr lang="en-US" altLang="en-US" dirty="0">
                <a:latin typeface="Times New Roman" charset="0"/>
              </a:rPr>
              <a:t>		c. A fixed suctioning unit should generate airflow of more than 40 L/min and a vacuum of more than 300 mm Hg when the tubing is clamped.</a:t>
            </a:r>
            <a:endParaRPr lang="en-IN" altLang="en-US" dirty="0">
              <a:latin typeface="Times New Roman" charset="0"/>
            </a:endParaRPr>
          </a:p>
          <a:p>
            <a:endParaRPr lang="en-US" altLang="en-US" dirty="0">
              <a:latin typeface="Times New Roman" charset="0"/>
            </a:endParaRPr>
          </a:p>
          <a:p>
            <a:endParaRPr lang="en-US" altLang="en-US" dirty="0">
              <a:latin typeface="Times New Roman" charset="0"/>
            </a:endParaRPr>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86060A56-8891-3F46-92CD-596064A396CA}" type="slidenum">
              <a:rPr lang="en-US" altLang="en-US" sz="1200"/>
              <a:pPr/>
              <a:t>63</a:t>
            </a:fld>
            <a:endParaRPr lang="en-US" altLang="en-US" sz="1200"/>
          </a:p>
        </p:txBody>
      </p:sp>
    </p:spTree>
    <p:extLst>
      <p:ext uri="{BB962C8B-B14F-4D97-AF65-F5344CB8AC3E}">
        <p14:creationId xmlns:p14="http://schemas.microsoft.com/office/powerpoint/2010/main" val="871338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2. A portable or fixed unit should be fitted with the following:</a:t>
            </a:r>
            <a:endParaRPr lang="en-IN" altLang="en-US" dirty="0">
              <a:latin typeface="Times New Roman" charset="0"/>
            </a:endParaRPr>
          </a:p>
          <a:p>
            <a:r>
              <a:rPr lang="en-US" altLang="en-US" dirty="0">
                <a:latin typeface="Times New Roman" charset="0"/>
              </a:rPr>
              <a:t>	a. Wide-bore, thick-walled, </a:t>
            </a:r>
            <a:r>
              <a:rPr lang="en-US" altLang="en-US" dirty="0" err="1">
                <a:latin typeface="Times New Roman" charset="0"/>
              </a:rPr>
              <a:t>nonkinking</a:t>
            </a:r>
            <a:r>
              <a:rPr lang="en-US" altLang="en-US" dirty="0">
                <a:latin typeface="Times New Roman" charset="0"/>
              </a:rPr>
              <a:t> tubing</a:t>
            </a:r>
            <a:endParaRPr lang="en-IN" altLang="en-US" dirty="0">
              <a:latin typeface="Times New Roman" charset="0"/>
            </a:endParaRPr>
          </a:p>
          <a:p>
            <a:r>
              <a:rPr lang="en-US" altLang="en-US" dirty="0">
                <a:latin typeface="Times New Roman" charset="0"/>
              </a:rPr>
              <a:t>	b. Plastic, rigid pharyngeal suction tips, called tonsil tips or </a:t>
            </a:r>
            <a:r>
              <a:rPr lang="en-US" altLang="en-US" dirty="0" err="1">
                <a:latin typeface="Times New Roman" charset="0"/>
              </a:rPr>
              <a:t>Yankauer</a:t>
            </a:r>
            <a:r>
              <a:rPr lang="en-US" altLang="en-US" dirty="0">
                <a:latin typeface="Times New Roman" charset="0"/>
              </a:rPr>
              <a:t> tips</a:t>
            </a:r>
            <a:endParaRPr lang="en-IN" altLang="en-US" dirty="0">
              <a:latin typeface="Times New Roman" charset="0"/>
            </a:endParaRPr>
          </a:p>
          <a:p>
            <a:r>
              <a:rPr lang="en-US" altLang="en-US" dirty="0">
                <a:latin typeface="Times New Roman" charset="0"/>
              </a:rPr>
              <a:t>	c. </a:t>
            </a:r>
            <a:r>
              <a:rPr lang="en-US" altLang="en-US" dirty="0" err="1">
                <a:latin typeface="Times New Roman" charset="0"/>
              </a:rPr>
              <a:t>Nonrigid</a:t>
            </a:r>
            <a:r>
              <a:rPr lang="en-US" altLang="en-US" dirty="0">
                <a:latin typeface="Times New Roman" charset="0"/>
              </a:rPr>
              <a:t> plastic catheters, called French or whistle-tip catheters</a:t>
            </a:r>
            <a:endParaRPr lang="en-IN" altLang="en-US" dirty="0">
              <a:latin typeface="Times New Roman" charset="0"/>
            </a:endParaRPr>
          </a:p>
          <a:p>
            <a:r>
              <a:rPr lang="en-US" altLang="en-US" dirty="0">
                <a:latin typeface="Times New Roman" charset="0"/>
              </a:rPr>
              <a:t>	d. A </a:t>
            </a:r>
            <a:r>
              <a:rPr lang="en-US" altLang="en-US" dirty="0" err="1">
                <a:latin typeface="Times New Roman" charset="0"/>
              </a:rPr>
              <a:t>nonbreakable</a:t>
            </a:r>
            <a:r>
              <a:rPr lang="en-US" altLang="en-US" dirty="0">
                <a:latin typeface="Times New Roman" charset="0"/>
              </a:rPr>
              <a:t>, disposable collection bottle</a:t>
            </a:r>
            <a:endParaRPr lang="en-IN" altLang="en-US" dirty="0">
              <a:latin typeface="Times New Roman" charset="0"/>
            </a:endParaRPr>
          </a:p>
          <a:p>
            <a:r>
              <a:rPr lang="en-US" altLang="en-US" dirty="0">
                <a:latin typeface="Times New Roman" charset="0"/>
              </a:rPr>
              <a:t>	e. Water supply for rinsing the tips</a:t>
            </a:r>
            <a:endParaRPr lang="en-IN" altLang="en-US" dirty="0">
              <a:latin typeface="Times New Roman" charset="0"/>
            </a:endParaRPr>
          </a:p>
          <a:p>
            <a:r>
              <a:rPr lang="en-US" altLang="en-US" dirty="0">
                <a:latin typeface="Times New Roman" charset="0"/>
              </a:rPr>
              <a:t>3. A suction catheter is a hollow, cylindrical device used to remove fluids from the airway.</a:t>
            </a:r>
            <a:endParaRPr lang="en-IN" altLang="en-US" dirty="0">
              <a:latin typeface="Times New Roman" charset="0"/>
            </a:endParaRPr>
          </a:p>
          <a:p>
            <a:r>
              <a:rPr lang="en-US" altLang="en-US" dirty="0">
                <a:latin typeface="Times New Roman" charset="0"/>
              </a:rPr>
              <a:t>4. A tonsil-tip catheter is the best kind of catheter for infants and children.</a:t>
            </a:r>
            <a:endParaRPr lang="en-IN" altLang="en-US" dirty="0">
              <a:latin typeface="Times New Roman" charset="0"/>
            </a:endParaRPr>
          </a:p>
          <a:p>
            <a:r>
              <a:rPr lang="en-US" altLang="en-US" dirty="0">
                <a:latin typeface="Times New Roman" charset="0"/>
              </a:rPr>
              <a:t>	a. The large-diameter plastic tips are rigid and do not collapse.</a:t>
            </a:r>
            <a:endParaRPr lang="en-IN" altLang="en-US" dirty="0">
              <a:latin typeface="Times New Roman" charset="0"/>
            </a:endParaRPr>
          </a:p>
          <a:p>
            <a:r>
              <a:rPr lang="en-US" altLang="en-US" dirty="0">
                <a:latin typeface="Times New Roman" charset="0"/>
              </a:rPr>
              <a:t>5. Tips with a curved contour allow for easy, rapid placement in the oropharynx.</a:t>
            </a:r>
            <a:endParaRPr lang="en-IN" altLang="en-US" dirty="0">
              <a:latin typeface="Times New Roman" charset="0"/>
            </a:endParaRPr>
          </a:p>
          <a:p>
            <a:r>
              <a:rPr lang="en-US" altLang="en-US" dirty="0">
                <a:latin typeface="Times New Roman" charset="0"/>
              </a:rPr>
              <a:t>6. French or whistle-tip catheters are soft plastic, </a:t>
            </a:r>
            <a:r>
              <a:rPr lang="en-US" altLang="en-US" dirty="0" err="1">
                <a:latin typeface="Times New Roman" charset="0"/>
              </a:rPr>
              <a:t>nonrigid</a:t>
            </a:r>
            <a:r>
              <a:rPr lang="en-US" altLang="en-US" dirty="0">
                <a:latin typeface="Times New Roman" charset="0"/>
              </a:rPr>
              <a:t> catheters.</a:t>
            </a:r>
            <a:endParaRPr lang="en-IN" altLang="en-US" dirty="0">
              <a:latin typeface="Times New Roman" charset="0"/>
            </a:endParaRPr>
          </a:p>
          <a:p>
            <a:r>
              <a:rPr lang="en-US" altLang="en-US" dirty="0">
                <a:latin typeface="Times New Roman" charset="0"/>
              </a:rPr>
              <a:t>	a. They are used to suction the nose and liquid secretions in the back of the mouth and in situations when you cannot use a rigid catheter:</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A patient who has a stoma</a:t>
            </a:r>
            <a:endParaRPr lang="en-IN" altLang="en-US" dirty="0">
              <a:latin typeface="Times New Roman" charset="0"/>
            </a:endParaRPr>
          </a:p>
          <a:p>
            <a:r>
              <a:rPr lang="en-US" altLang="en-US" dirty="0">
                <a:latin typeface="Times New Roman" charset="0"/>
              </a:rPr>
              <a:t>		ii. A patient with clenched teeth</a:t>
            </a:r>
            <a:endParaRPr lang="en-IN" altLang="en-US" dirty="0">
              <a:latin typeface="Times New Roman" charset="0"/>
            </a:endParaRPr>
          </a:p>
          <a:p>
            <a:r>
              <a:rPr lang="en-US" altLang="en-US" dirty="0">
                <a:latin typeface="Times New Roman" charset="0"/>
              </a:rPr>
              <a:t>		iii. If suctioning the nose is necessary</a:t>
            </a:r>
            <a:endParaRPr lang="en-IN" altLang="en-US" dirty="0">
              <a:latin typeface="Times New Roman" charset="0"/>
            </a:endParaRPr>
          </a:p>
          <a:p>
            <a:r>
              <a:rPr lang="en-US" altLang="en-US" dirty="0">
                <a:latin typeface="Times New Roman" charset="0"/>
              </a:rPr>
              <a:t>7. Before inserting any catheter, measure for the proper size.</a:t>
            </a:r>
            <a:endParaRPr lang="en-IN" altLang="en-US" dirty="0">
              <a:latin typeface="Times New Roman" charset="0"/>
            </a:endParaRPr>
          </a:p>
          <a:p>
            <a:r>
              <a:rPr lang="en-US" altLang="en-US" dirty="0">
                <a:latin typeface="Times New Roman" charset="0"/>
              </a:rPr>
              <a:t>	a. Use the same technique as measuring for an oropharyngeal airway.</a:t>
            </a:r>
            <a:endParaRPr lang="en-IN" altLang="en-US" dirty="0">
              <a:latin typeface="Times New Roman" charset="0"/>
            </a:endParaRPr>
          </a:p>
          <a:p>
            <a:r>
              <a:rPr lang="en-US" altLang="en-US" dirty="0">
                <a:latin typeface="Times New Roman" charset="0"/>
              </a:rPr>
              <a:t>	b. Do not touch the back of the airway with a suction catheter—this can activate the gag reflex, causing vomiting, and increase the possibility of aspiration.</a:t>
            </a: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7CC600B-7B50-4B49-A1FA-5D057AB6101C}" type="slidenum">
              <a:rPr lang="en-US" altLang="en-US" sz="1200"/>
              <a:pPr/>
              <a:t>64</a:t>
            </a:fld>
            <a:endParaRPr lang="en-US" altLang="en-US" sz="1200"/>
          </a:p>
        </p:txBody>
      </p:sp>
    </p:spTree>
    <p:extLst>
      <p:ext uri="{BB962C8B-B14F-4D97-AF65-F5344CB8AC3E}">
        <p14:creationId xmlns:p14="http://schemas.microsoft.com/office/powerpoint/2010/main" val="20218835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Techniques of suctioning</a:t>
            </a:r>
            <a:endParaRPr lang="en-IN" altLang="en-US" b="1" dirty="0">
              <a:latin typeface="Times New Roman" charset="0"/>
            </a:endParaRPr>
          </a:p>
          <a:p>
            <a:r>
              <a:rPr lang="en-US" altLang="en-US" dirty="0">
                <a:latin typeface="Times New Roman" charset="0"/>
              </a:rPr>
              <a:t>	1. Inspect your suctioning equipment regularly to ensure it is in proper working condition.</a:t>
            </a:r>
            <a:endParaRPr lang="en-IN" altLang="en-US" dirty="0">
              <a:latin typeface="Times New Roman" charset="0"/>
            </a:endParaRPr>
          </a:p>
          <a:p>
            <a:r>
              <a:rPr lang="en-US" altLang="en-US" dirty="0">
                <a:latin typeface="Times New Roman" charset="0"/>
              </a:rPr>
              <a:t>	2. Steps to operate the suction unit:</a:t>
            </a:r>
            <a:endParaRPr lang="en-IN" altLang="en-US" dirty="0">
              <a:latin typeface="Times New Roman" charset="0"/>
            </a:endParaRPr>
          </a:p>
          <a:p>
            <a:r>
              <a:rPr lang="en-US" altLang="en-US" dirty="0">
                <a:latin typeface="Times New Roman" charset="0"/>
              </a:rPr>
              <a:t>		a. Check the unit for proper assembly of all its parts.</a:t>
            </a:r>
            <a:endParaRPr lang="en-IN" altLang="en-US" dirty="0">
              <a:latin typeface="Times New Roman" charset="0"/>
            </a:endParaRPr>
          </a:p>
          <a:p>
            <a:r>
              <a:rPr lang="en-US" altLang="en-US" dirty="0">
                <a:latin typeface="Times New Roman" charset="0"/>
              </a:rPr>
              <a:t>		b. Turn on the suctioning unit and test it to ensure a vacuum pressure of more than 300 mm Hg.</a:t>
            </a:r>
            <a:endParaRPr lang="en-IN" altLang="en-US" dirty="0">
              <a:latin typeface="Times New Roman" charset="0"/>
            </a:endParaRPr>
          </a:p>
          <a:p>
            <a:r>
              <a:rPr lang="en-US" altLang="en-US" dirty="0">
                <a:latin typeface="Times New Roman" charset="0"/>
              </a:rPr>
              <a:t>		c. Select and attach the appropriate suction catheter to the tubing.</a:t>
            </a:r>
            <a:endParaRPr lang="en-IN" altLang="en-US" dirty="0">
              <a:latin typeface="Times New Roman" charset="0"/>
            </a:endParaRPr>
          </a:p>
          <a:p>
            <a:endParaRPr lang="en-US" altLang="en-US" dirty="0">
              <a:latin typeface="Times New Roman" charset="0"/>
            </a:endParaRPr>
          </a:p>
          <a:p>
            <a:endParaRPr lang="en-US" altLang="en-US" dirty="0">
              <a:latin typeface="Times New Roman" charset="0"/>
            </a:endParaRP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E67CEEA-74D2-9048-A8AA-4906FB0C53B8}" type="slidenum">
              <a:rPr lang="en-US" altLang="en-US" sz="1200"/>
              <a:pPr/>
              <a:t>65</a:t>
            </a:fld>
            <a:endParaRPr lang="en-US" altLang="en-US" sz="1200"/>
          </a:p>
        </p:txBody>
      </p:sp>
    </p:spTree>
    <p:extLst>
      <p:ext uri="{BB962C8B-B14F-4D97-AF65-F5344CB8AC3E}">
        <p14:creationId xmlns:p14="http://schemas.microsoft.com/office/powerpoint/2010/main" val="162501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Never suction the mouth or nose for more than 15 seconds at one time for adult patients, 10 seconds for children, and 5 seconds for infants.</a:t>
            </a:r>
            <a:endParaRPr lang="en-IN" altLang="en-US" dirty="0">
              <a:latin typeface="Times New Roman" charset="0"/>
            </a:endParaRPr>
          </a:p>
          <a:p>
            <a:r>
              <a:rPr lang="en-US" altLang="en-US" dirty="0">
                <a:latin typeface="Times New Roman" charset="0"/>
              </a:rPr>
              <a:t>	a. Suctioning can result in hypoxia</a:t>
            </a:r>
            <a:r>
              <a:rPr lang="en-US" altLang="en-US" dirty="0" smtClean="0">
                <a:latin typeface="Times New Roman" charset="0"/>
              </a:rPr>
              <a:t>. </a:t>
            </a:r>
            <a:endParaRPr lang="en-IN" altLang="en-US" dirty="0">
              <a:latin typeface="Times New Roman" charset="0"/>
            </a:endParaRPr>
          </a:p>
          <a:p>
            <a:r>
              <a:rPr lang="en-US" altLang="en-US" dirty="0">
                <a:latin typeface="Times New Roman" charset="0"/>
              </a:rPr>
              <a:t>	b. Rinse the catheter and tubing with water to prevent clogging.</a:t>
            </a:r>
            <a:endParaRPr lang="en-IN" altLang="en-US" dirty="0">
              <a:latin typeface="Times New Roman" charset="0"/>
            </a:endParaRPr>
          </a:p>
          <a:p>
            <a:r>
              <a:rPr lang="en-US" altLang="en-US" dirty="0">
                <a:latin typeface="Times New Roman" charset="0"/>
              </a:rPr>
              <a:t>	c. Repeat suctioning only after the patient has been adequately ventilated and </a:t>
            </a:r>
            <a:r>
              <a:rPr lang="en-US" altLang="en-US" dirty="0" err="1">
                <a:latin typeface="Times New Roman" charset="0"/>
              </a:rPr>
              <a:t>reoxygenated</a:t>
            </a:r>
            <a:r>
              <a:rPr lang="en-US" altLang="en-US" dirty="0">
                <a:latin typeface="Times New Roman" charset="0"/>
              </a:rPr>
              <a:t>.</a:t>
            </a:r>
            <a:endParaRPr lang="en-IN" altLang="en-US" dirty="0">
              <a:latin typeface="Times New Roman" charset="0"/>
            </a:endParaRPr>
          </a:p>
          <a:p>
            <a:r>
              <a:rPr lang="en-US" altLang="en-US" dirty="0">
                <a:latin typeface="Times New Roman" charset="0"/>
              </a:rPr>
              <a:t>4. To properly suction a patient, see Skill Drill 10-3.</a:t>
            </a:r>
            <a:endParaRPr lang="en-IN" altLang="en-US" dirty="0">
              <a:latin typeface="Times New Roman" charset="0"/>
            </a:endParaRPr>
          </a:p>
          <a:p>
            <a:endParaRPr lang="en-US" altLang="en-US" dirty="0">
              <a:latin typeface="Times New Roman" charset="0"/>
            </a:endParaRPr>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BA5258E-4ED9-CD4C-83DE-67F6BC47932B}" type="slidenum">
              <a:rPr lang="en-US" altLang="en-US" sz="1200"/>
              <a:pPr/>
              <a:t>66</a:t>
            </a:fld>
            <a:endParaRPr lang="en-US" altLang="en-US" sz="1200"/>
          </a:p>
        </p:txBody>
      </p:sp>
    </p:spTree>
    <p:extLst>
      <p:ext uri="{BB962C8B-B14F-4D97-AF65-F5344CB8AC3E}">
        <p14:creationId xmlns:p14="http://schemas.microsoft.com/office/powerpoint/2010/main" val="3866041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5. Sometimes a patient may have secretions or vomitus that cannot be suctioned quickly and easily, and some units cannot remove objects such as teeth, foreign bodies, and food. In these cases:</a:t>
            </a:r>
            <a:endParaRPr lang="en-IN" altLang="en-US" dirty="0">
              <a:latin typeface="Times New Roman" charset="0"/>
            </a:endParaRPr>
          </a:p>
          <a:p>
            <a:r>
              <a:rPr lang="en-US" altLang="en-US" dirty="0">
                <a:latin typeface="Times New Roman" charset="0"/>
              </a:rPr>
              <a:t>	a. Remove the catheter from the patient’s mouth.</a:t>
            </a:r>
            <a:endParaRPr lang="en-IN" altLang="en-US" dirty="0">
              <a:latin typeface="Times New Roman" charset="0"/>
            </a:endParaRPr>
          </a:p>
          <a:p>
            <a:r>
              <a:rPr lang="en-US" altLang="en-US" dirty="0">
                <a:latin typeface="Times New Roman" charset="0"/>
              </a:rPr>
              <a:t>	b. Log roll the patient to the side.</a:t>
            </a:r>
            <a:endParaRPr lang="en-IN" altLang="en-US" dirty="0">
              <a:latin typeface="Times New Roman" charset="0"/>
            </a:endParaRPr>
          </a:p>
          <a:p>
            <a:r>
              <a:rPr lang="en-US" altLang="en-US" dirty="0">
                <a:latin typeface="Times New Roman" charset="0"/>
              </a:rPr>
              <a:t>	c. Clear the mouth carefully with a gloved finger.</a:t>
            </a:r>
            <a:endParaRPr lang="en-IN" altLang="en-US" dirty="0">
              <a:latin typeface="Times New Roman" charset="0"/>
            </a:endParaRPr>
          </a:p>
          <a:p>
            <a:endParaRPr lang="en-US" altLang="en-US" dirty="0">
              <a:latin typeface="Times New Roman" charset="0"/>
            </a:endParaRPr>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61CACB7-D274-B54A-9202-6E9C70F1B892}" type="slidenum">
              <a:rPr lang="en-US" altLang="en-US" sz="1200"/>
              <a:pPr/>
              <a:t>67</a:t>
            </a:fld>
            <a:endParaRPr lang="en-US" altLang="en-US" sz="1200"/>
          </a:p>
        </p:txBody>
      </p:sp>
    </p:spTree>
    <p:extLst>
      <p:ext uri="{BB962C8B-B14F-4D97-AF65-F5344CB8AC3E}">
        <p14:creationId xmlns:p14="http://schemas.microsoft.com/office/powerpoint/2010/main" val="15186899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6. If a patient who requires assisted ventilations produces frothy secretions as quickly as you can suction </a:t>
            </a:r>
            <a:r>
              <a:rPr lang="en-US" altLang="en-US" dirty="0" smtClean="0">
                <a:latin typeface="Times New Roman" charset="0"/>
              </a:rPr>
              <a:t>them:</a:t>
            </a:r>
          </a:p>
          <a:p>
            <a:r>
              <a:rPr lang="en-US" altLang="en-US" b="1" dirty="0" smtClean="0">
                <a:latin typeface="Times New Roman" charset="0"/>
              </a:rPr>
              <a:t>WHAT WOULD CAUSE FROTHY SECRETIONS?</a:t>
            </a:r>
            <a:endParaRPr lang="en-IN" altLang="en-US" b="1" dirty="0">
              <a:latin typeface="Times New Roman" charset="0"/>
            </a:endParaRPr>
          </a:p>
          <a:p>
            <a:r>
              <a:rPr lang="en-US" altLang="en-US" dirty="0">
                <a:latin typeface="Times New Roman" charset="0"/>
              </a:rPr>
              <a:t>	a. Suction the airway for 15 seconds (less in infants and children).</a:t>
            </a:r>
            <a:endParaRPr lang="en-IN" altLang="en-US" dirty="0">
              <a:latin typeface="Times New Roman" charset="0"/>
            </a:endParaRPr>
          </a:p>
          <a:p>
            <a:r>
              <a:rPr lang="en-US" altLang="en-US" dirty="0">
                <a:latin typeface="Times New Roman" charset="0"/>
              </a:rPr>
              <a:t>	b. Ventilate for 2 minutes.</a:t>
            </a:r>
            <a:endParaRPr lang="en-IN" altLang="en-US" dirty="0">
              <a:latin typeface="Times New Roman" charset="0"/>
            </a:endParaRPr>
          </a:p>
          <a:p>
            <a:r>
              <a:rPr lang="en-US" altLang="en-US" dirty="0">
                <a:latin typeface="Times New Roman" charset="0"/>
              </a:rPr>
              <a:t>	c. Continue this alternating pattern of suctioning and ventilating until all secretions have been cleared from the airway.</a:t>
            </a:r>
            <a:endParaRPr lang="en-IN" altLang="en-US" dirty="0">
              <a:latin typeface="Times New Roman" charset="0"/>
            </a:endParaRPr>
          </a:p>
          <a:p>
            <a:r>
              <a:rPr lang="en-US" altLang="en-US" dirty="0">
                <a:latin typeface="Times New Roman" charset="0"/>
              </a:rPr>
              <a:t>	d. Continuous ventilation is not appropriate if vomitus or other particles are present in the airway.</a:t>
            </a:r>
            <a:endParaRPr lang="en-IN" altLang="en-US" dirty="0">
              <a:latin typeface="Times New Roman" charset="0"/>
            </a:endParaRPr>
          </a:p>
          <a:p>
            <a:r>
              <a:rPr lang="en-US" altLang="en-US" dirty="0">
                <a:latin typeface="Times New Roman" charset="0"/>
              </a:rPr>
              <a:t>7. Clean and decontaminate your suctioning equipment after each use.</a:t>
            </a:r>
            <a:endParaRPr lang="en-IN" altLang="en-US" dirty="0">
              <a:latin typeface="Times New Roman" charset="0"/>
            </a:endParaRPr>
          </a:p>
          <a:p>
            <a:endParaRPr lang="en-US" altLang="en-US" dirty="0">
              <a:latin typeface="Times New Roman" charset="0"/>
            </a:endParaRPr>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D70F8D9-ADF4-5C4C-A5FE-A9879955693C}" type="slidenum">
              <a:rPr lang="en-US" altLang="en-US" sz="1200"/>
              <a:pPr/>
              <a:t>68</a:t>
            </a:fld>
            <a:endParaRPr lang="en-US" altLang="en-US" sz="1200"/>
          </a:p>
        </p:txBody>
      </p:sp>
    </p:spTree>
    <p:extLst>
      <p:ext uri="{BB962C8B-B14F-4D97-AF65-F5344CB8AC3E}">
        <p14:creationId xmlns:p14="http://schemas.microsoft.com/office/powerpoint/2010/main" val="177963498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VIII. Basic Airway Adjuncts</a:t>
            </a:r>
          </a:p>
          <a:p>
            <a:r>
              <a:rPr lang="en-US" altLang="en-US" dirty="0">
                <a:latin typeface="Times New Roman" charset="0"/>
              </a:rPr>
              <a:t>A. An airway adjunct prevents obstruction of the upper airway by the tongue and allows for passage of air and oxygen to the lungs.</a:t>
            </a:r>
            <a:endParaRPr lang="en-IN" altLang="en-US" b="1" dirty="0">
              <a:latin typeface="Times New Roman" charset="0"/>
            </a:endParaRPr>
          </a:p>
          <a:p>
            <a:r>
              <a:rPr lang="en-US" altLang="en-US" dirty="0">
                <a:latin typeface="Times New Roman" charset="0"/>
              </a:rPr>
              <a:t>B. Oropharyngeal airways</a:t>
            </a:r>
            <a:endParaRPr lang="en-IN" altLang="en-US" b="1" dirty="0">
              <a:latin typeface="Times New Roman" charset="0"/>
            </a:endParaRPr>
          </a:p>
          <a:p>
            <a:r>
              <a:rPr lang="en-US" altLang="en-US" dirty="0">
                <a:latin typeface="Times New Roman" charset="0"/>
              </a:rPr>
              <a:t>	1. Keep the tongue from blocking the upper airway</a:t>
            </a:r>
            <a:endParaRPr lang="en-IN" altLang="en-US" dirty="0">
              <a:latin typeface="Times New Roman" charset="0"/>
            </a:endParaRPr>
          </a:p>
          <a:p>
            <a:r>
              <a:rPr lang="en-US" altLang="en-US" dirty="0">
                <a:latin typeface="Times New Roman" charset="0"/>
              </a:rPr>
              <a:t>	2. Make it easier to suction the oropharynx if necessary</a:t>
            </a:r>
            <a:endParaRPr lang="en-IN" altLang="en-US" dirty="0">
              <a:latin typeface="Times New Roman" charset="0"/>
            </a:endParaRPr>
          </a:p>
          <a:p>
            <a:r>
              <a:rPr lang="en-US" altLang="en-US" dirty="0">
                <a:latin typeface="Times New Roman" charset="0"/>
              </a:rPr>
              <a:t>		a. Suctioning is possible through an opening down the center or along either side of the oropharyngeal airway.</a:t>
            </a:r>
            <a:endParaRPr lang="en-IN" altLang="en-US" dirty="0">
              <a:latin typeface="Times New Roman" charset="0"/>
            </a:endParaRPr>
          </a:p>
          <a:p>
            <a:endParaRPr lang="en-US" altLang="en-US" dirty="0">
              <a:latin typeface="Times New Roman" charset="0"/>
            </a:endParaRPr>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3CA22CF-C92F-FE45-824C-C85B42E74751}" type="slidenum">
              <a:rPr lang="en-US" altLang="en-US" sz="1200"/>
              <a:pPr/>
              <a:t>69</a:t>
            </a:fld>
            <a:endParaRPr lang="en-US" altLang="en-US" sz="1200"/>
          </a:p>
        </p:txBody>
      </p:sp>
    </p:spTree>
    <p:extLst>
      <p:ext uri="{BB962C8B-B14F-4D97-AF65-F5344CB8AC3E}">
        <p14:creationId xmlns:p14="http://schemas.microsoft.com/office/powerpoint/2010/main" val="172940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National EMS Education Standard Competencies </a:t>
            </a:r>
          </a:p>
          <a:p>
            <a:endParaRPr lang="en-US" altLang="en-US" dirty="0">
              <a:latin typeface="Times New Roman" charset="0"/>
            </a:endParaRPr>
          </a:p>
          <a:p>
            <a:r>
              <a:rPr lang="en-US" altLang="en-US" dirty="0">
                <a:latin typeface="Times New Roman" charset="0"/>
              </a:rPr>
              <a:t>Pathophysiology</a:t>
            </a:r>
          </a:p>
          <a:p>
            <a:r>
              <a:rPr lang="en-US" altLang="en-US" dirty="0">
                <a:latin typeface="Times New Roman" charset="0"/>
              </a:rPr>
              <a:t>Applies fundamental knowledge of the pathophysiology of respiration and perfusion to patient assessment and management.</a:t>
            </a:r>
          </a:p>
          <a:p>
            <a:endParaRPr lang="en-US" altLang="en-US" dirty="0">
              <a:latin typeface="Times New Roman" charset="0"/>
            </a:endParaRPr>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0576C71-098F-5B4F-A666-5CA17FC40619}" type="slidenum">
              <a:rPr lang="en-US" altLang="en-US" sz="1200"/>
              <a:pPr/>
              <a:t>7</a:t>
            </a:fld>
            <a:endParaRPr lang="en-US" altLang="en-US" sz="1200"/>
          </a:p>
        </p:txBody>
      </p:sp>
    </p:spTree>
    <p:extLst>
      <p:ext uri="{BB962C8B-B14F-4D97-AF65-F5344CB8AC3E}">
        <p14:creationId xmlns:p14="http://schemas.microsoft.com/office/powerpoint/2010/main" val="10149062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Indications:</a:t>
            </a:r>
            <a:endParaRPr lang="en-IN" altLang="en-US" dirty="0">
              <a:latin typeface="Times New Roman" charset="0"/>
            </a:endParaRPr>
          </a:p>
          <a:p>
            <a:pPr marL="0" marR="0" lvl="8"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rPr>
              <a:t>	a. Unresponsive patients without a gag reflex (breathing or apneic</a:t>
            </a:r>
            <a:r>
              <a:rPr lang="en-US" altLang="en-US" dirty="0" smtClean="0">
                <a:latin typeface="Times New Roman" charset="0"/>
              </a:rPr>
              <a:t>)</a:t>
            </a:r>
            <a:r>
              <a:rPr lang="en-US" sz="2000" b="1" dirty="0" smtClean="0">
                <a:solidFill>
                  <a:schemeClr val="bg1"/>
                </a:solidFill>
                <a:effectLst/>
              </a:rPr>
              <a:t> Whenever an unconscious patient begins to vomit—whether you are inserting an oropharyngeal airway or not—you should </a:t>
            </a:r>
            <a:r>
              <a:rPr lang="en-US" sz="2000" b="1" i="1" dirty="0" smtClean="0">
                <a:solidFill>
                  <a:schemeClr val="bg1"/>
                </a:solidFill>
                <a:effectLst/>
              </a:rPr>
              <a:t>immediately</a:t>
            </a:r>
            <a:r>
              <a:rPr lang="en-US" sz="2000" b="1" dirty="0" smtClean="0">
                <a:solidFill>
                  <a:schemeClr val="bg1"/>
                </a:solidFill>
                <a:effectLst/>
              </a:rPr>
              <a:t> turn the patient onto his or her side; this will allow drainage of vomit from the mouth and prevent aspiration. After the patient is on his or her side, remove the oral airway and suction the mouth.</a:t>
            </a:r>
            <a:endParaRPr lang="en-US" sz="2200" b="1" dirty="0" smtClean="0">
              <a:effectLst/>
            </a:endParaRPr>
          </a:p>
          <a:p>
            <a:endParaRPr lang="en-IN" altLang="en-US" dirty="0">
              <a:latin typeface="Times New Roman" charset="0"/>
            </a:endParaRPr>
          </a:p>
          <a:p>
            <a:r>
              <a:rPr lang="en-US" altLang="en-US" dirty="0">
                <a:latin typeface="Times New Roman" charset="0"/>
              </a:rPr>
              <a:t>	b. Apneic patients being ventilated with a BVM</a:t>
            </a:r>
            <a:endParaRPr lang="en-IN" altLang="en-US" dirty="0">
              <a:latin typeface="Times New Roman" charset="0"/>
            </a:endParaRPr>
          </a:p>
          <a:p>
            <a:r>
              <a:rPr lang="en-US" altLang="en-US" dirty="0">
                <a:latin typeface="Times New Roman" charset="0"/>
              </a:rPr>
              <a:t>4. Contraindications:</a:t>
            </a:r>
            <a:endParaRPr lang="en-IN" altLang="en-US" dirty="0">
              <a:latin typeface="Times New Roman" charset="0"/>
            </a:endParaRPr>
          </a:p>
          <a:p>
            <a:r>
              <a:rPr lang="en-US" altLang="en-US" dirty="0">
                <a:latin typeface="Times New Roman" charset="0"/>
              </a:rPr>
              <a:t>	a. Conscious patients</a:t>
            </a:r>
            <a:endParaRPr lang="en-IN" altLang="en-US" dirty="0">
              <a:latin typeface="Times New Roman" charset="0"/>
            </a:endParaRPr>
          </a:p>
          <a:p>
            <a:r>
              <a:rPr lang="en-US" altLang="en-US" dirty="0">
                <a:latin typeface="Times New Roman" charset="0"/>
              </a:rPr>
              <a:t>	b. Any patient (conscious or unconscious) who has an intact gag reflex</a:t>
            </a:r>
            <a:endParaRPr lang="en-IN" altLang="en-US" dirty="0">
              <a:latin typeface="Times New Roman" charset="0"/>
            </a:endParaRPr>
          </a:p>
          <a:p>
            <a:r>
              <a:rPr lang="en-US" altLang="en-US" dirty="0">
                <a:latin typeface="Times New Roman" charset="0"/>
              </a:rPr>
              <a:t>5. The gag reflex is a protective reflex mechanism that keeps food from entering the airway.</a:t>
            </a:r>
            <a:endParaRPr lang="en-IN" altLang="en-US" dirty="0">
              <a:latin typeface="Times New Roman" charset="0"/>
            </a:endParaRPr>
          </a:p>
          <a:p>
            <a:r>
              <a:rPr lang="en-US" altLang="en-US" dirty="0">
                <a:latin typeface="Times New Roman" charset="0"/>
              </a:rPr>
              <a:t>	a. Attempting to insert an oral airway in a patient with an intact gag reflex may result in vomiting or spasm of the vocal cords</a:t>
            </a:r>
            <a:r>
              <a:rPr lang="en-US" altLang="en-US" dirty="0" smtClean="0">
                <a:latin typeface="Times New Roman" charset="0"/>
              </a:rPr>
              <a:t>.</a:t>
            </a:r>
          </a:p>
          <a:p>
            <a:r>
              <a:rPr lang="en-US" altLang="en-US" b="1" dirty="0" smtClean="0">
                <a:latin typeface="Times New Roman" charset="0"/>
              </a:rPr>
              <a:t>HAVE YOU EVER STUCK YOUR FINGER DOWN YOUR THROAT TO INDUCE YOURSELF TO THROW UP? THAT IS A GAG REFLEX!</a:t>
            </a:r>
            <a:endParaRPr lang="en-IN" altLang="en-US" b="1" dirty="0">
              <a:latin typeface="Times New Roman" charset="0"/>
            </a:endParaRPr>
          </a:p>
          <a:p>
            <a:r>
              <a:rPr lang="en-US" altLang="en-US" dirty="0">
                <a:latin typeface="Times New Roman" charset="0"/>
              </a:rPr>
              <a:t>6. An oral airway is a good way to help maintain the airway of a spinal injury patient.</a:t>
            </a:r>
            <a:endParaRPr lang="en-IN" altLang="en-US" dirty="0">
              <a:latin typeface="Times New Roman" charset="0"/>
            </a:endParaRPr>
          </a:p>
          <a:p>
            <a:r>
              <a:rPr lang="en-US" altLang="en-US" dirty="0">
                <a:latin typeface="Times New Roman" charset="0"/>
              </a:rPr>
              <a:t>7. An oral airway may make the head tilt–chin lift and jaw-thrust maneuvers easier to perform.</a:t>
            </a:r>
            <a:endParaRPr lang="en-IN" altLang="en-US" dirty="0">
              <a:latin typeface="Times New Roman" charset="0"/>
            </a:endParaRPr>
          </a:p>
          <a:p>
            <a:r>
              <a:rPr lang="en-US" altLang="en-US" dirty="0">
                <a:latin typeface="Times New Roman" charset="0"/>
              </a:rPr>
              <a:t>8. An oral airway that is too large could push the tongue back into the pharynx, blocking the airway.</a:t>
            </a:r>
            <a:endParaRPr lang="en-IN" altLang="en-US" dirty="0">
              <a:latin typeface="Times New Roman" charset="0"/>
            </a:endParaRPr>
          </a:p>
          <a:p>
            <a:r>
              <a:rPr lang="en-US" altLang="en-US" dirty="0">
                <a:latin typeface="Times New Roman" charset="0"/>
              </a:rPr>
              <a:t>9. An oral airway that is too small could block the airway directly, like any foreign body obstruction.</a:t>
            </a:r>
            <a:endParaRPr lang="en-IN" altLang="en-US" dirty="0">
              <a:latin typeface="Times New Roman" charset="0"/>
            </a:endParaRPr>
          </a:p>
          <a:p>
            <a:r>
              <a:rPr lang="en-US" altLang="en-US" dirty="0">
                <a:latin typeface="Times New Roman" charset="0"/>
              </a:rPr>
              <a:t>10. To insert the airway properly, see Skill Drill 10-4.</a:t>
            </a:r>
            <a:endParaRPr lang="en-IN" altLang="en-US" dirty="0">
              <a:latin typeface="Times New Roman" charset="0"/>
            </a:endParaRPr>
          </a:p>
          <a:p>
            <a:r>
              <a:rPr lang="en-US" altLang="en-US" dirty="0">
                <a:latin typeface="Times New Roman" charset="0"/>
              </a:rPr>
              <a:t>11. If you encounter difficulty inserting the oral airway, an alternative method may be used: inserting with a 90° rotation (see Skill Drill 10-5).</a:t>
            </a:r>
            <a:endParaRPr lang="en-IN" altLang="en-US" dirty="0">
              <a:latin typeface="Times New Roman" charset="0"/>
            </a:endParaRP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6F3ECD0-5A74-0846-9919-92ED686BB848}" type="slidenum">
              <a:rPr lang="en-US" altLang="en-US" sz="1200"/>
              <a:pPr/>
              <a:t>70</a:t>
            </a:fld>
            <a:endParaRPr lang="en-US" altLang="en-US" sz="1200"/>
          </a:p>
        </p:txBody>
      </p:sp>
    </p:spTree>
    <p:extLst>
      <p:ext uri="{BB962C8B-B14F-4D97-AF65-F5344CB8AC3E}">
        <p14:creationId xmlns:p14="http://schemas.microsoft.com/office/powerpoint/2010/main" val="10684999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Nasopharyngeal airways</a:t>
            </a:r>
            <a:endParaRPr lang="en-IN" altLang="en-US" b="1" dirty="0">
              <a:latin typeface="Times New Roman" charset="0"/>
            </a:endParaRPr>
          </a:p>
          <a:p>
            <a:r>
              <a:rPr lang="en-US" altLang="en-US" dirty="0">
                <a:latin typeface="Times New Roman" charset="0"/>
              </a:rPr>
              <a:t>	1. Indications:</a:t>
            </a:r>
            <a:endParaRPr lang="en-IN" altLang="en-US" dirty="0">
              <a:latin typeface="Times New Roman" charset="0"/>
            </a:endParaRPr>
          </a:p>
          <a:p>
            <a:r>
              <a:rPr lang="en-US" altLang="en-US" dirty="0">
                <a:latin typeface="Times New Roman" charset="0"/>
              </a:rPr>
              <a:t>		a. Patient who is unresponsive or has an altered level of consciousness</a:t>
            </a:r>
            <a:endParaRPr lang="en-IN" altLang="en-US" dirty="0">
              <a:latin typeface="Times New Roman" charset="0"/>
            </a:endParaRPr>
          </a:p>
          <a:p>
            <a:r>
              <a:rPr lang="en-US" altLang="en-US" dirty="0">
                <a:latin typeface="Times New Roman" charset="0"/>
              </a:rPr>
              <a:t>		b. Patient who has an intact gag reflex</a:t>
            </a:r>
            <a:endParaRPr lang="en-IN" altLang="en-US" dirty="0">
              <a:latin typeface="Times New Roman" charset="0"/>
            </a:endParaRPr>
          </a:p>
          <a:p>
            <a:r>
              <a:rPr lang="en-US" altLang="en-US" dirty="0">
                <a:latin typeface="Times New Roman" charset="0"/>
              </a:rPr>
              <a:t>		c. Patient who is unable to maintain his or her own airway spontaneously</a:t>
            </a:r>
            <a:endParaRPr lang="en-IN" altLang="en-US" dirty="0">
              <a:latin typeface="Times New Roman" charset="0"/>
            </a:endParaRPr>
          </a:p>
          <a:p>
            <a:r>
              <a:rPr lang="en-US" altLang="en-US" dirty="0">
                <a:latin typeface="Times New Roman" charset="0"/>
              </a:rPr>
              <a:t>	2. Patients with an altered mental status or who have just had a seizure may benefit from this type of airway.</a:t>
            </a:r>
            <a:endParaRPr lang="en-IN" altLang="en-US" dirty="0">
              <a:latin typeface="Times New Roman" charset="0"/>
            </a:endParaRPr>
          </a:p>
          <a:p>
            <a:r>
              <a:rPr lang="en-US" altLang="en-US" dirty="0">
                <a:latin typeface="Times New Roman" charset="0"/>
              </a:rPr>
              <a:t>	3. Consult medical control before inserting a nasopharyngeal airway in a patient who has sustained severe trauma to the head or face.</a:t>
            </a:r>
            <a:endParaRPr lang="en-IN" altLang="en-US" dirty="0">
              <a:latin typeface="Times New Roman" charset="0"/>
            </a:endParaRPr>
          </a:p>
          <a:p>
            <a:r>
              <a:rPr lang="en-US" altLang="en-US" dirty="0">
                <a:latin typeface="Times New Roman" charset="0"/>
              </a:rPr>
              <a:t>		a. It may penetrate into the brain.</a:t>
            </a:r>
            <a:endParaRPr lang="en-IN" altLang="en-US" dirty="0">
              <a:latin typeface="Times New Roman" charset="0"/>
            </a:endParaRPr>
          </a:p>
          <a:p>
            <a:r>
              <a:rPr lang="en-US" altLang="en-US" dirty="0">
                <a:latin typeface="Times New Roman" charset="0"/>
              </a:rPr>
              <a:t>	4. A nasopharyngeal airway is usually better tolerated by patients who have an intact gag reflex.</a:t>
            </a:r>
            <a:endParaRPr lang="en-IN" altLang="en-US" dirty="0">
              <a:latin typeface="Times New Roman" charset="0"/>
            </a:endParaRPr>
          </a:p>
          <a:p>
            <a:r>
              <a:rPr lang="en-US" altLang="en-US" dirty="0">
                <a:latin typeface="Times New Roman" charset="0"/>
              </a:rPr>
              <a:t>		a. </a:t>
            </a:r>
            <a:r>
              <a:rPr lang="en-US" altLang="en-US" b="1" i="1" dirty="0">
                <a:latin typeface="Times New Roman" charset="0"/>
              </a:rPr>
              <a:t>Less likely </a:t>
            </a:r>
            <a:r>
              <a:rPr lang="en-US" altLang="en-US" dirty="0">
                <a:latin typeface="Times New Roman" charset="0"/>
              </a:rPr>
              <a:t>to cause vomiting compared to the oropharyngeal airway</a:t>
            </a:r>
            <a:endParaRPr lang="en-IN" altLang="en-US" dirty="0">
              <a:latin typeface="Times New Roman" charset="0"/>
            </a:endParaRPr>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EDFEC64-9F23-5F4B-8709-E34E4B7B64EA}" type="slidenum">
              <a:rPr lang="en-US" altLang="en-US" sz="1200"/>
              <a:pPr/>
              <a:t>71</a:t>
            </a:fld>
            <a:endParaRPr lang="en-US" altLang="en-US" sz="1200"/>
          </a:p>
        </p:txBody>
      </p:sp>
    </p:spTree>
    <p:extLst>
      <p:ext uri="{BB962C8B-B14F-4D97-AF65-F5344CB8AC3E}">
        <p14:creationId xmlns:p14="http://schemas.microsoft.com/office/powerpoint/2010/main" val="10197815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5. Indications:</a:t>
            </a:r>
            <a:endParaRPr lang="en-IN" altLang="en-US" dirty="0">
              <a:latin typeface="Times New Roman" charset="0"/>
            </a:endParaRPr>
          </a:p>
          <a:p>
            <a:r>
              <a:rPr lang="en-US" altLang="en-US" dirty="0">
                <a:latin typeface="Times New Roman" charset="0"/>
              </a:rPr>
              <a:t>	a. Semiconscious or unconscious patients with an intact gag reflex</a:t>
            </a:r>
            <a:endParaRPr lang="en-IN" altLang="en-US" dirty="0">
              <a:latin typeface="Times New Roman" charset="0"/>
            </a:endParaRPr>
          </a:p>
          <a:p>
            <a:r>
              <a:rPr lang="en-US" altLang="en-US" dirty="0">
                <a:latin typeface="Times New Roman" charset="0"/>
              </a:rPr>
              <a:t>	b. Patients who otherwise will not tolerate an oropharyngeal airway</a:t>
            </a:r>
            <a:endParaRPr lang="en-IN" altLang="en-US" dirty="0">
              <a:latin typeface="Times New Roman" charset="0"/>
            </a:endParaRPr>
          </a:p>
          <a:p>
            <a:r>
              <a:rPr lang="en-US" altLang="en-US" dirty="0">
                <a:latin typeface="Times New Roman" charset="0"/>
              </a:rPr>
              <a:t>6. Contraindications:</a:t>
            </a:r>
            <a:endParaRPr lang="en-IN" altLang="en-US" dirty="0">
              <a:latin typeface="Times New Roman" charset="0"/>
            </a:endParaRPr>
          </a:p>
          <a:p>
            <a:r>
              <a:rPr lang="en-US" altLang="en-US" dirty="0">
                <a:latin typeface="Times New Roman" charset="0"/>
              </a:rPr>
              <a:t>	a. Severe head injury with blood draining from the nose</a:t>
            </a:r>
            <a:endParaRPr lang="en-IN" altLang="en-US" dirty="0">
              <a:latin typeface="Times New Roman"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rPr>
              <a:t>	b. History of fractured nasal </a:t>
            </a:r>
            <a:r>
              <a:rPr lang="en-US" altLang="en-US" dirty="0" smtClean="0">
                <a:latin typeface="Times New Roman" charset="0"/>
              </a:rPr>
              <a:t>bone</a:t>
            </a:r>
            <a:r>
              <a:rPr lang="en-US" altLang="en-US" b="1"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t>Nasopharyngeal (nasal) airways are contraindicated in patients with severe head or facial injuries and should be used with caution in patients who have delicate nasal membranes or are prone to nosebleeds. The nasal airway is better tolerated in patients who are semiconscious and/or those with a gag reflex.</a:t>
            </a:r>
          </a:p>
          <a:p>
            <a:endParaRPr lang="en-IN" altLang="en-US" b="1" dirty="0">
              <a:latin typeface="Times New Roman" charset="0"/>
            </a:endParaRPr>
          </a:p>
          <a:p>
            <a:r>
              <a:rPr lang="en-US" altLang="en-US" dirty="0">
                <a:latin typeface="Times New Roman" charset="0"/>
              </a:rPr>
              <a:t>7. To insert the airway correctly, see Skill Drill 10-6.</a:t>
            </a:r>
            <a:endParaRPr lang="en-IN" altLang="en-US" dirty="0">
              <a:latin typeface="Times New Roman" charset="0"/>
            </a:endParaRPr>
          </a:p>
          <a:p>
            <a:endParaRPr lang="en-US" altLang="en-US" dirty="0">
              <a:latin typeface="Times New Roman" charset="0"/>
            </a:endParaRPr>
          </a:p>
          <a:p>
            <a:endParaRPr lang="en-US" altLang="en-US" dirty="0">
              <a:latin typeface="Times New Roman" charset="0"/>
            </a:endParaRPr>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FC82BE9-8A98-734A-A293-3905CA40E148}" type="slidenum">
              <a:rPr lang="en-US" altLang="en-US" sz="1200"/>
              <a:pPr/>
              <a:t>72</a:t>
            </a:fld>
            <a:endParaRPr lang="en-US" altLang="en-US" sz="1200"/>
          </a:p>
        </p:txBody>
      </p:sp>
    </p:spTree>
    <p:extLst>
      <p:ext uri="{BB962C8B-B14F-4D97-AF65-F5344CB8AC3E}">
        <p14:creationId xmlns:p14="http://schemas.microsoft.com/office/powerpoint/2010/main" val="4019779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IX. Maintaining the Airway</a:t>
            </a:r>
          </a:p>
          <a:p>
            <a:r>
              <a:rPr lang="en-US" altLang="en-US" dirty="0">
                <a:latin typeface="Times New Roman" charset="0"/>
              </a:rPr>
              <a:t>A. The recovery position is used to help maintain a clear airway in an unconscious patient who is not injured and is breathing on his or her own with a normal respiratory rate and adequate tidal volume (depth of breathing).</a:t>
            </a:r>
            <a:endParaRPr lang="en-IN" altLang="en-US" b="1" dirty="0">
              <a:latin typeface="Times New Roman" charset="0"/>
            </a:endParaRPr>
          </a:p>
          <a:p>
            <a:endParaRPr lang="en-US" altLang="en-US" dirty="0">
              <a:latin typeface="Times New Roman" charset="0"/>
            </a:endParaRP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8BDF87B-02EA-474A-9195-64E9EF5BF200}" type="slidenum">
              <a:rPr lang="en-US" altLang="en-US" sz="1200"/>
              <a:pPr/>
              <a:t>73</a:t>
            </a:fld>
            <a:endParaRPr lang="en-US" altLang="en-US" sz="1200"/>
          </a:p>
        </p:txBody>
      </p:sp>
    </p:spTree>
    <p:extLst>
      <p:ext uri="{BB962C8B-B14F-4D97-AF65-F5344CB8AC3E}">
        <p14:creationId xmlns:p14="http://schemas.microsoft.com/office/powerpoint/2010/main" val="595496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1. Steps to put the patient in the recovery position:</a:t>
            </a:r>
            <a:endParaRPr lang="en-IN" altLang="en-US" dirty="0">
              <a:latin typeface="Times New Roman" charset="0"/>
            </a:endParaRPr>
          </a:p>
          <a:p>
            <a:r>
              <a:rPr lang="en-US" altLang="en-US" dirty="0">
                <a:latin typeface="Times New Roman" charset="0"/>
              </a:rPr>
              <a:t>	a. Roll the patient onto either side so that the head, shoulders, and torso move at the same time without twisting.</a:t>
            </a:r>
            <a:endParaRPr lang="en-IN" altLang="en-US" dirty="0">
              <a:latin typeface="Times New Roman" charset="0"/>
            </a:endParaRPr>
          </a:p>
          <a:p>
            <a:r>
              <a:rPr lang="en-US" altLang="en-US" dirty="0">
                <a:latin typeface="Times New Roman" charset="0"/>
              </a:rPr>
              <a:t>	b. Extend the patient’s lower arm and place the upper hand under his or her cheek.</a:t>
            </a:r>
            <a:endParaRPr lang="en-IN" altLang="en-US" dirty="0">
              <a:latin typeface="Times New Roman" charset="0"/>
            </a:endParaRPr>
          </a:p>
          <a:p>
            <a:r>
              <a:rPr lang="en-US" altLang="en-US" dirty="0">
                <a:latin typeface="Times New Roman" charset="0"/>
              </a:rPr>
              <a:t>2. For patients who have resumed spontaneous breathing after being resuscitated, the recovery position will prevent aspiration of vomitus.</a:t>
            </a:r>
            <a:endParaRPr lang="en-IN" altLang="en-US" dirty="0">
              <a:latin typeface="Times New Roman" charset="0"/>
            </a:endParaRPr>
          </a:p>
          <a:p>
            <a:r>
              <a:rPr lang="en-US" altLang="en-US" dirty="0">
                <a:latin typeface="Times New Roman" charset="0"/>
              </a:rPr>
              <a:t>3. The position is not appropriate for patients with suspected spinal, hip, or pelvic injuries who are unconscious and require </a:t>
            </a:r>
            <a:r>
              <a:rPr lang="en-US" altLang="en-US" dirty="0" err="1">
                <a:latin typeface="Times New Roman" charset="0"/>
              </a:rPr>
              <a:t>ventilatory</a:t>
            </a:r>
            <a:r>
              <a:rPr lang="en-US" altLang="en-US" dirty="0">
                <a:latin typeface="Times New Roman" charset="0"/>
              </a:rPr>
              <a:t> assistance.</a:t>
            </a:r>
            <a:endParaRPr lang="en-IN" altLang="en-US" dirty="0">
              <a:latin typeface="Times New Roman" charset="0"/>
            </a:endParaRPr>
          </a:p>
          <a:p>
            <a:r>
              <a:rPr lang="en-US" altLang="en-US" dirty="0">
                <a:latin typeface="Times New Roman" charset="0"/>
              </a:rPr>
              <a:t>	a. Reposition such patients to provide adequate airway access while maintaining appropriate spinal immobilization.</a:t>
            </a:r>
            <a:endParaRPr lang="en-IN" altLang="en-US" dirty="0">
              <a:latin typeface="Times New Roman" charset="0"/>
            </a:endParaRPr>
          </a:p>
          <a:p>
            <a:endParaRPr lang="en-US" altLang="en-US" dirty="0">
              <a:latin typeface="Times New Roman" charset="0"/>
            </a:endParaRPr>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AC13112-8E47-D14E-9D37-ABEE757D33DD}" type="slidenum">
              <a:rPr lang="en-US" altLang="en-US" sz="1200"/>
              <a:pPr/>
              <a:t>74</a:t>
            </a:fld>
            <a:endParaRPr lang="en-US" altLang="en-US" sz="1200"/>
          </a:p>
        </p:txBody>
      </p:sp>
    </p:spTree>
    <p:extLst>
      <p:ext uri="{BB962C8B-B14F-4D97-AF65-F5344CB8AC3E}">
        <p14:creationId xmlns:p14="http://schemas.microsoft.com/office/powerpoint/2010/main" val="1237897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254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X. Supplemental Oxygen</a:t>
            </a:r>
          </a:p>
          <a:p>
            <a:r>
              <a:rPr lang="en-US" altLang="en-US" dirty="0">
                <a:latin typeface="Times New Roman" charset="0"/>
              </a:rPr>
              <a:t>A. Always give supplemental oxygen to patients who are hypoxic, because not enough oxygen is being supplied to the tissues and cells of the body.</a:t>
            </a:r>
            <a:endParaRPr lang="en-IN" altLang="en-US" b="1" dirty="0">
              <a:latin typeface="Times New Roman" charset="0"/>
            </a:endParaRPr>
          </a:p>
          <a:p>
            <a:r>
              <a:rPr lang="en-US" altLang="en-US" dirty="0">
                <a:latin typeface="Times New Roman" charset="0"/>
              </a:rPr>
              <a:t>	1. Some tissues and organs, such as the heart, central nervous system, lungs, kidneys, and liver, need a constant supply of oxygen to function normally.</a:t>
            </a:r>
            <a:endParaRPr lang="en-IN" altLang="en-US" dirty="0">
              <a:latin typeface="Times New Roman" charset="0"/>
            </a:endParaRPr>
          </a:p>
          <a:p>
            <a:r>
              <a:rPr lang="en-US" altLang="en-US" dirty="0">
                <a:latin typeface="Times New Roman" charset="0"/>
              </a:rPr>
              <a:t>	2. Never withhold oxygen from any patient who might benefit from it, especially if you must assist ventilations.</a:t>
            </a:r>
            <a:endParaRPr lang="en-IN" altLang="en-US" dirty="0">
              <a:latin typeface="Times New Roman" charset="0"/>
            </a:endParaRPr>
          </a:p>
          <a:p>
            <a:r>
              <a:rPr lang="en-US" altLang="en-US" dirty="0">
                <a:latin typeface="Times New Roman" charset="0"/>
              </a:rPr>
              <a:t>	3. When ventilating any patient in cardiac or respiratory arrest, use high-concentration supplemental oxygen</a:t>
            </a:r>
            <a:r>
              <a:rPr lang="en-US" altLang="en-US" dirty="0" smtClean="0">
                <a:latin typeface="Times New Roman" charset="0"/>
              </a:rPr>
              <a:t>. </a:t>
            </a:r>
          </a:p>
          <a:p>
            <a:r>
              <a:rPr lang="en-US" altLang="en-US" b="1" dirty="0" smtClean="0">
                <a:latin typeface="Times New Roman" charset="0"/>
              </a:rPr>
              <a:t>WHAT IS “HIGH CONCENTRATED OXYGEN”?</a:t>
            </a:r>
            <a:endParaRPr lang="en-IN" altLang="en-US" b="1" dirty="0">
              <a:latin typeface="Times New Roman" charset="0"/>
            </a:endParaRPr>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2EE9872-338F-CD41-9B82-FD4BA880ECE6}" type="slidenum">
              <a:rPr lang="en-US" altLang="en-US" sz="1200"/>
              <a:pPr/>
              <a:t>75</a:t>
            </a:fld>
            <a:endParaRPr lang="en-US" altLang="en-US" sz="1200"/>
          </a:p>
        </p:txBody>
      </p:sp>
    </p:spTree>
    <p:extLst>
      <p:ext uri="{BB962C8B-B14F-4D97-AF65-F5344CB8AC3E}">
        <p14:creationId xmlns:p14="http://schemas.microsoft.com/office/powerpoint/2010/main" val="17698554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B. Supplemental oxygen equipment</a:t>
            </a:r>
            <a:endParaRPr lang="en-IN" altLang="en-US" b="1" dirty="0">
              <a:latin typeface="Times New Roman" charset="0"/>
            </a:endParaRPr>
          </a:p>
          <a:p>
            <a:r>
              <a:rPr lang="en-US" altLang="en-US" dirty="0">
                <a:latin typeface="Times New Roman" charset="0"/>
              </a:rPr>
              <a:t>	1. Become familiar with how oxygen is stored and the various hazards associated with its use.</a:t>
            </a:r>
            <a:endParaRPr lang="en-IN" altLang="en-US" dirty="0">
              <a:latin typeface="Times New Roman" charset="0"/>
            </a:endParaRPr>
          </a:p>
          <a:p>
            <a:r>
              <a:rPr lang="en-US" altLang="en-US" dirty="0">
                <a:latin typeface="Times New Roman" charset="0"/>
              </a:rPr>
              <a:t>	2. Oxygen cylinders</a:t>
            </a:r>
            <a:endParaRPr lang="en-IN" altLang="en-US" dirty="0">
              <a:latin typeface="Times New Roman" charset="0"/>
            </a:endParaRPr>
          </a:p>
          <a:p>
            <a:r>
              <a:rPr lang="en-US" altLang="en-US" dirty="0">
                <a:latin typeface="Times New Roman" charset="0"/>
              </a:rPr>
              <a:t>		a. The oxygen that you will give to patients is usually supplied as a compressed gas in green, seamless, steel or aluminum cylinders.</a:t>
            </a:r>
            <a:endParaRPr lang="en-IN" altLang="en-US" dirty="0">
              <a:latin typeface="Times New Roman" charset="0"/>
            </a:endParaRPr>
          </a:p>
          <a:p>
            <a:r>
              <a:rPr lang="en-US" altLang="en-US" dirty="0">
                <a:latin typeface="Times New Roman" charset="0"/>
              </a:rPr>
              <a:t>		b. Some cylinders may be silver or chrome with a green area around the valve stem on top.</a:t>
            </a:r>
            <a:endParaRPr lang="en-IN" altLang="en-US" dirty="0">
              <a:latin typeface="Times New Roman" charset="0"/>
            </a:endParaRPr>
          </a:p>
          <a:p>
            <a:r>
              <a:rPr lang="en-US" altLang="en-US" dirty="0">
                <a:latin typeface="Times New Roman" charset="0"/>
              </a:rPr>
              <a:t>		c. Newer cylinders are often made of aluminum or spun steel; older cylinders are much heavier.</a:t>
            </a:r>
            <a:endParaRPr lang="en-IN" altLang="en-US" dirty="0">
              <a:latin typeface="Times New Roman" charset="0"/>
            </a:endParaRPr>
          </a:p>
          <a:p>
            <a:r>
              <a:rPr lang="en-US" altLang="en-US" dirty="0">
                <a:latin typeface="Times New Roman" charset="0"/>
              </a:rPr>
              <a:t>		d. Check that the cylinder is labeled for medical oxygen. Look for letters and numbers stamped into the metal on the collar of the cylinder.</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Check the month and year stamps indicating when the cylinder was last tested.</a:t>
            </a:r>
            <a:endParaRPr lang="en-IN" altLang="en-US" dirty="0">
              <a:latin typeface="Times New Roman" charset="0"/>
            </a:endParaRPr>
          </a:p>
          <a:p>
            <a:r>
              <a:rPr lang="en-US" altLang="en-US" dirty="0">
                <a:latin typeface="Times New Roman" charset="0"/>
              </a:rPr>
              <a:t>			ii. Aluminum cylinders are tested every 5 years.</a:t>
            </a:r>
            <a:endParaRPr lang="en-IN" altLang="en-US" dirty="0">
              <a:latin typeface="Times New Roman" charset="0"/>
            </a:endParaRPr>
          </a:p>
          <a:p>
            <a:r>
              <a:rPr lang="en-US" altLang="en-US" dirty="0">
                <a:latin typeface="Times New Roman" charset="0"/>
              </a:rPr>
              <a:t>			iii. Composite cylinders are tested every 3 years.</a:t>
            </a:r>
            <a:endParaRPr lang="en-IN" altLang="en-US" dirty="0">
              <a:latin typeface="Times New Roman" charset="0"/>
            </a:endParaRPr>
          </a:p>
          <a:p>
            <a:r>
              <a:rPr lang="en-US" altLang="en-US" dirty="0">
                <a:latin typeface="Times New Roman" charset="0"/>
              </a:rPr>
              <a:t>		e. Most often the D (or jumbo D) and M cylinder sizes will be used.</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Can be carried from the unit to the patient</a:t>
            </a:r>
            <a:endParaRPr lang="en-IN" altLang="en-US" dirty="0">
              <a:latin typeface="Times New Roman" charset="0"/>
            </a:endParaRPr>
          </a:p>
          <a:p>
            <a:r>
              <a:rPr lang="en-US" altLang="en-US" dirty="0">
                <a:latin typeface="Times New Roman" charset="0"/>
              </a:rPr>
              <a:t>		f. The M tank remains on board the unit as a main supply tank.</a:t>
            </a:r>
            <a:endParaRPr lang="en-IN" altLang="en-US" dirty="0">
              <a:latin typeface="Times New Roman" charset="0"/>
            </a:endParaRPr>
          </a:p>
          <a:p>
            <a:r>
              <a:rPr lang="en-US" altLang="en-US" dirty="0">
                <a:latin typeface="Times New Roman" charset="0"/>
              </a:rPr>
              <a:t>		g. Other sizes: A, E, G, H, and K</a:t>
            </a:r>
            <a:endParaRPr lang="en-IN" altLang="en-US" dirty="0">
              <a:latin typeface="Times New Roman" charset="0"/>
            </a:endParaRPr>
          </a:p>
          <a:p>
            <a:r>
              <a:rPr lang="en-US" altLang="en-US" dirty="0">
                <a:latin typeface="Times New Roman" charset="0"/>
              </a:rPr>
              <a:t>		h. In an alternative naming system for identifying the size of the oxygen cylinder, cylinders are labeled with M (for medical), followed by a number.</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The length of time you can use an oxygen cylinder depends on the pressure in the cylinder and the flow rate.</a:t>
            </a:r>
            <a:endParaRPr lang="en-IN" altLang="en-US" dirty="0">
              <a:latin typeface="Times New Roman" charset="0"/>
            </a:endParaRPr>
          </a:p>
          <a:p>
            <a:r>
              <a:rPr lang="en-US" altLang="en-US" dirty="0">
                <a:latin typeface="Times New Roman" charset="0"/>
              </a:rPr>
              <a:t>	3. Liquid oxygen</a:t>
            </a:r>
            <a:endParaRPr lang="en-IN" altLang="en-US" dirty="0">
              <a:latin typeface="Times New Roman" charset="0"/>
            </a:endParaRPr>
          </a:p>
          <a:p>
            <a:r>
              <a:rPr lang="en-US" altLang="en-US" dirty="0">
                <a:latin typeface="Times New Roman" charset="0"/>
              </a:rPr>
              <a:t>		a. A more commonly used alternative to compressed gas oxygen</a:t>
            </a:r>
            <a:endParaRPr lang="en-IN" altLang="en-US" dirty="0">
              <a:latin typeface="Times New Roman" charset="0"/>
            </a:endParaRPr>
          </a:p>
          <a:p>
            <a:r>
              <a:rPr lang="en-US" altLang="en-US" dirty="0">
                <a:latin typeface="Times New Roman" charset="0"/>
              </a:rPr>
              <a:t>		b. Liquid oxygen containers:</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Tend to be more expensive than compressed oxygen tanks</a:t>
            </a:r>
            <a:endParaRPr lang="en-IN" altLang="en-US" dirty="0">
              <a:latin typeface="Times New Roman" charset="0"/>
            </a:endParaRPr>
          </a:p>
          <a:p>
            <a:r>
              <a:rPr lang="en-US" altLang="en-US" dirty="0">
                <a:latin typeface="Times New Roman" charset="0"/>
              </a:rPr>
              <a:t>			ii. Hold a larger volume and therefore do not need to be filled as often</a:t>
            </a:r>
            <a:endParaRPr lang="en-IN" altLang="en-US" dirty="0">
              <a:latin typeface="Times New Roman" charset="0"/>
            </a:endParaRPr>
          </a:p>
          <a:p>
            <a:r>
              <a:rPr lang="en-US" altLang="en-US" dirty="0">
                <a:latin typeface="Times New Roman" charset="0"/>
              </a:rPr>
              <a:t>			iii. Weigh less than aluminum or steel tanks</a:t>
            </a:r>
            <a:endParaRPr lang="en-IN" altLang="en-US" dirty="0">
              <a:latin typeface="Times New Roman" charset="0"/>
            </a:endParaRPr>
          </a:p>
          <a:p>
            <a:r>
              <a:rPr lang="en-US" altLang="en-US" dirty="0">
                <a:latin typeface="Times New Roman" charset="0"/>
              </a:rPr>
              <a:t>			iv. Need to be kept upright</a:t>
            </a:r>
            <a:endParaRPr lang="en-IN" altLang="en-US" dirty="0">
              <a:latin typeface="Times New Roman" charset="0"/>
            </a:endParaRPr>
          </a:p>
          <a:p>
            <a:r>
              <a:rPr lang="en-US" altLang="en-US" dirty="0">
                <a:latin typeface="Times New Roman" charset="0"/>
              </a:rPr>
              <a:t>			v. Have special requirements for filling, large-volume storage, and cylinder transfer</a:t>
            </a:r>
            <a:endParaRPr lang="en-IN" altLang="en-US" dirty="0">
              <a:latin typeface="Times New Roman" charset="0"/>
            </a:endParaRPr>
          </a:p>
          <a:p>
            <a:r>
              <a:rPr lang="en-US" altLang="en-US" dirty="0">
                <a:latin typeface="Times New Roman" charset="0"/>
              </a:rPr>
              <a:t>		c. People who receive long-term oxygen therapy use liquid oxygen units.</a:t>
            </a:r>
            <a:endParaRPr lang="en-IN" altLang="en-US" dirty="0">
              <a:latin typeface="Times New Roman" charset="0"/>
            </a:endParaRPr>
          </a:p>
          <a:p>
            <a:endParaRPr lang="en-US" altLang="en-US" dirty="0">
              <a:latin typeface="Times New Roman" charset="0"/>
            </a:endParaRPr>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CB62807-B1DA-D54A-A8D8-6C7589D2225D}" type="slidenum">
              <a:rPr lang="en-US" altLang="en-US" sz="1200"/>
              <a:pPr/>
              <a:t>76</a:t>
            </a:fld>
            <a:endParaRPr lang="en-US" altLang="en-US" sz="1200"/>
          </a:p>
        </p:txBody>
      </p:sp>
    </p:spTree>
    <p:extLst>
      <p:ext uri="{BB962C8B-B14F-4D97-AF65-F5344CB8AC3E}">
        <p14:creationId xmlns:p14="http://schemas.microsoft.com/office/powerpoint/2010/main" val="11641837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a:t>
            </a:r>
          </a:p>
          <a:p>
            <a:endParaRPr lang="en-US" altLang="en-US" dirty="0">
              <a:latin typeface="Times New Roman" charset="0"/>
            </a:endParaRPr>
          </a:p>
          <a:p>
            <a:r>
              <a:rPr lang="en-US" altLang="en-US" dirty="0">
                <a:latin typeface="Times New Roman" charset="0"/>
              </a:rPr>
              <a:t>4. Safety considerations</a:t>
            </a:r>
            <a:endParaRPr lang="en-IN" altLang="en-US" dirty="0">
              <a:latin typeface="Times New Roman" charset="0"/>
            </a:endParaRPr>
          </a:p>
          <a:p>
            <a:r>
              <a:rPr lang="en-US" altLang="en-US" dirty="0">
                <a:latin typeface="Times New Roman" charset="0"/>
              </a:rPr>
              <a:t>	a. Handle gas cylinders carefully because their contents are under pressure.</a:t>
            </a:r>
            <a:endParaRPr lang="en-IN" altLang="en-US" dirty="0">
              <a:latin typeface="Times New Roman" charset="0"/>
            </a:endParaRPr>
          </a:p>
          <a:p>
            <a:r>
              <a:rPr lang="en-US" altLang="en-US" dirty="0">
                <a:latin typeface="Times New Roman" charset="0"/>
              </a:rPr>
              <a:t>	b. Make sure the correct pressure regulator is firmly attached before transporting cylinders.</a:t>
            </a:r>
            <a:endParaRPr lang="en-IN" altLang="en-US" dirty="0">
              <a:latin typeface="Times New Roman" charset="0"/>
            </a:endParaRPr>
          </a:p>
          <a:p>
            <a:r>
              <a:rPr lang="en-US" altLang="en-US" dirty="0">
                <a:latin typeface="Times New Roman" charset="0"/>
              </a:rPr>
              <a:t>	c. A puncture or hole in a tank can turn it into a deadly missile.</a:t>
            </a:r>
            <a:endParaRPr lang="en-IN" altLang="en-US" dirty="0">
              <a:latin typeface="Times New Roman" charset="0"/>
            </a:endParaRPr>
          </a:p>
          <a:p>
            <a:r>
              <a:rPr lang="en-US" altLang="en-US" dirty="0">
                <a:latin typeface="Times New Roman" charset="0"/>
              </a:rPr>
              <a:t>	d. Secure cylinders with mounting brackets when they are stored on the ambulance.</a:t>
            </a:r>
            <a:endParaRPr lang="en-IN" altLang="en-US" dirty="0">
              <a:latin typeface="Times New Roman" charset="0"/>
            </a:endParaRPr>
          </a:p>
          <a:p>
            <a:r>
              <a:rPr lang="en-US" altLang="en-US" dirty="0">
                <a:latin typeface="Times New Roman" charset="0"/>
              </a:rPr>
              <a:t>	e. Oxygen cylinders that are in use during transport should be positioned correctly and secured</a:t>
            </a:r>
            <a:r>
              <a:rPr lang="en-US" altLang="en-US" dirty="0" smtClean="0">
                <a:latin typeface="Times New Roman" charset="0"/>
              </a:rPr>
              <a:t>. </a:t>
            </a:r>
            <a:r>
              <a:rPr lang="en-US" altLang="en-US" b="1" dirty="0" smtClean="0">
                <a:latin typeface="Times New Roman" charset="0"/>
              </a:rPr>
              <a:t>USE THE CYLINDER HOLDER AT</a:t>
            </a:r>
            <a:r>
              <a:rPr lang="en-US" altLang="en-US" b="1" baseline="0" dirty="0" smtClean="0">
                <a:latin typeface="Times New Roman" charset="0"/>
              </a:rPr>
              <a:t> THE FRONT OF THE GURNEY OR</a:t>
            </a:r>
            <a:r>
              <a:rPr lang="en-US" altLang="en-US" baseline="0" dirty="0" smtClean="0">
                <a:latin typeface="Times New Roman" charset="0"/>
              </a:rPr>
              <a:t> </a:t>
            </a:r>
            <a:r>
              <a:rPr lang="en-US" altLang="en-US" b="1" dirty="0" smtClean="0">
                <a:latin typeface="Times New Roman" charset="0"/>
              </a:rPr>
              <a:t>LAY THE BOTTLE INBETWEEN THE PATIENTS LEGS IF YOU CANNOT SECURE IT TO THE GURNEY</a:t>
            </a:r>
            <a:endParaRPr lang="en-IN" altLang="en-US" b="1" dirty="0">
              <a:latin typeface="Times New Roman" charset="0"/>
            </a:endParaRPr>
          </a:p>
          <a:p>
            <a:r>
              <a:rPr lang="en-US" altLang="en-US" dirty="0">
                <a:latin typeface="Times New Roman" charset="0"/>
              </a:rPr>
              <a:t> </a:t>
            </a:r>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9E46E691-CBD2-A94B-9A7A-8D5C3695613A}" type="slidenum">
              <a:rPr lang="en-US" altLang="en-US" sz="1200"/>
              <a:pPr/>
              <a:t>77</a:t>
            </a:fld>
            <a:endParaRPr lang="en-US" altLang="en-US" sz="1200"/>
          </a:p>
        </p:txBody>
      </p:sp>
    </p:spTree>
    <p:extLst>
      <p:ext uri="{BB962C8B-B14F-4D97-AF65-F5344CB8AC3E}">
        <p14:creationId xmlns:p14="http://schemas.microsoft.com/office/powerpoint/2010/main" val="7136019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5. Pin-indexing system</a:t>
            </a:r>
            <a:endParaRPr lang="en-IN" altLang="en-US" dirty="0">
              <a:latin typeface="Times New Roman" charset="0"/>
            </a:endParaRPr>
          </a:p>
          <a:p>
            <a:r>
              <a:rPr lang="en-US" altLang="en-US" dirty="0">
                <a:latin typeface="Times New Roman" charset="0"/>
              </a:rPr>
              <a:t>	a. Prevents such mistakes as an oxygen regulator being accidently connected to a carbon dioxide cylinder</a:t>
            </a:r>
            <a:endParaRPr lang="en-IN" altLang="en-US" dirty="0">
              <a:latin typeface="Times New Roman" charset="0"/>
            </a:endParaRPr>
          </a:p>
          <a:p>
            <a:r>
              <a:rPr lang="en-US" altLang="en-US" dirty="0">
                <a:latin typeface="Times New Roman" charset="0"/>
              </a:rPr>
              <a:t>	b. When preparing to administer oxygen, check that the pinholes on the cylinder exactly match the corresponding pins on the regulator.</a:t>
            </a:r>
            <a:endParaRPr lang="en-IN" altLang="en-US" dirty="0">
              <a:latin typeface="Times New Roman" charset="0"/>
            </a:endParaRPr>
          </a:p>
          <a:p>
            <a:r>
              <a:rPr lang="en-US" altLang="en-US" dirty="0">
                <a:latin typeface="Times New Roman" charset="0"/>
              </a:rPr>
              <a:t>	c. Each cylinder of a specific gas type has a given pattern and a given number of pins, following accepted national standards.</a:t>
            </a:r>
            <a:endParaRPr lang="en-IN" altLang="en-US" dirty="0">
              <a:latin typeface="Times New Roman" charset="0"/>
            </a:endParaRPr>
          </a:p>
          <a:p>
            <a:r>
              <a:rPr lang="en-US" altLang="en-US" dirty="0">
                <a:latin typeface="Times New Roman" charset="0"/>
              </a:rPr>
              <a:t>	d. For large cylinders, the safety system is the American Standard Safety System.</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Oxygen cylinders are equipped with threaded gas outlet valves.</a:t>
            </a:r>
            <a:endParaRPr lang="en-IN" altLang="en-US" dirty="0">
              <a:latin typeface="Times New Roman" charset="0"/>
            </a:endParaRPr>
          </a:p>
          <a:p>
            <a:r>
              <a:rPr lang="en-US" altLang="en-US" dirty="0">
                <a:latin typeface="Times New Roman" charset="0"/>
              </a:rPr>
              <a:t>		ii. Inside and outside thread sizes vary depending on the gas in the cylinder.</a:t>
            </a:r>
            <a:endParaRPr lang="en-IN" altLang="en-US" dirty="0">
              <a:latin typeface="Times New Roman" charset="0"/>
            </a:endParaRPr>
          </a:p>
          <a:p>
            <a:r>
              <a:rPr lang="en-US" altLang="en-US" dirty="0">
                <a:latin typeface="Times New Roman" charset="0"/>
              </a:rPr>
              <a:t>		iii. Like the pin-indexing system, this prevents accidental attachment of a regulator to a wrong cylinder.</a:t>
            </a:r>
            <a:endParaRPr lang="en-IN" altLang="en-US" dirty="0">
              <a:latin typeface="Times New Roman" charset="0"/>
            </a:endParaRPr>
          </a:p>
          <a:p>
            <a:endParaRPr lang="en-US" altLang="en-US" dirty="0">
              <a:latin typeface="Times New Roman" charset="0"/>
            </a:endParaRPr>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F1CC618-2799-C04E-A7BE-39519B121417}" type="slidenum">
              <a:rPr lang="en-US" altLang="en-US" sz="1200"/>
              <a:pPr/>
              <a:t>78</a:t>
            </a:fld>
            <a:endParaRPr lang="en-US" altLang="en-US" sz="1200"/>
          </a:p>
        </p:txBody>
      </p:sp>
    </p:spTree>
    <p:extLst>
      <p:ext uri="{BB962C8B-B14F-4D97-AF65-F5344CB8AC3E}">
        <p14:creationId xmlns:p14="http://schemas.microsoft.com/office/powerpoint/2010/main" val="195972578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6. Pressure regulators</a:t>
            </a:r>
            <a:endParaRPr lang="en-IN" altLang="en-US" dirty="0">
              <a:latin typeface="Times New Roman" charset="0"/>
            </a:endParaRPr>
          </a:p>
          <a:p>
            <a:r>
              <a:rPr lang="en-US" altLang="en-US" dirty="0">
                <a:latin typeface="Times New Roman" charset="0"/>
              </a:rPr>
              <a:t>	a. Pressure regulators reduce the cylinder’s pressure to a useful therapeutic range for the patient—usually 40 to 70 psi.</a:t>
            </a:r>
            <a:endParaRPr lang="en-IN" altLang="en-US" dirty="0">
              <a:latin typeface="Times New Roman" charset="0"/>
            </a:endParaRPr>
          </a:p>
          <a:p>
            <a:r>
              <a:rPr lang="en-US" altLang="en-US" dirty="0">
                <a:latin typeface="Times New Roman" charset="0"/>
              </a:rPr>
              <a:t>	b. After the pressure is reduced to a workable level, the final attachment for delivering the gas is one of the following:</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A quick-connect female fitting that will accept a quick-connect male plug from a pressure hose or ventilator/resuscitator</a:t>
            </a:r>
            <a:endParaRPr lang="en-IN" altLang="en-US" dirty="0">
              <a:latin typeface="Times New Roman" charset="0"/>
            </a:endParaRPr>
          </a:p>
          <a:p>
            <a:r>
              <a:rPr lang="en-US" altLang="en-US" dirty="0">
                <a:latin typeface="Times New Roman" charset="0"/>
              </a:rPr>
              <a:t>		ii. A flowmeter that will permit the regulated release of gas measured in liters per minute</a:t>
            </a:r>
            <a:endParaRPr lang="en-IN" altLang="en-US" dirty="0">
              <a:latin typeface="Times New Roman" charset="0"/>
            </a:endParaRPr>
          </a:p>
          <a:p>
            <a:endParaRPr lang="en-US" altLang="en-US" dirty="0">
              <a:latin typeface="Times New Roman" charset="0"/>
            </a:endParaRPr>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B0846EE-7E60-BE4D-B72C-0B7F2A9DDC05}" type="slidenum">
              <a:rPr lang="en-US" altLang="en-US" sz="1200"/>
              <a:pPr/>
              <a:t>79</a:t>
            </a:fld>
            <a:endParaRPr lang="en-US" altLang="en-US" sz="1200"/>
          </a:p>
        </p:txBody>
      </p:sp>
    </p:spTree>
    <p:extLst>
      <p:ext uri="{BB962C8B-B14F-4D97-AF65-F5344CB8AC3E}">
        <p14:creationId xmlns:p14="http://schemas.microsoft.com/office/powerpoint/2010/main" val="1154557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I. Introduction</a:t>
            </a:r>
            <a:endParaRPr lang="en-IN" altLang="en-US">
              <a:latin typeface="Times New Roman" charset="0"/>
            </a:endParaRPr>
          </a:p>
          <a:p>
            <a:r>
              <a:rPr lang="en-US" altLang="en-US">
                <a:latin typeface="Times New Roman" charset="0"/>
              </a:rPr>
              <a:t>A. The single most important step in caring for patients is to address life threats, and a primary component of that step is to ensure that they can breathe adequately.</a:t>
            </a:r>
            <a:endParaRPr lang="en-IN" altLang="en-US" b="1">
              <a:latin typeface="Times New Roman" charset="0"/>
            </a:endParaRPr>
          </a:p>
          <a:p>
            <a:r>
              <a:rPr lang="en-US" altLang="en-US">
                <a:latin typeface="Times New Roman" charset="0"/>
              </a:rPr>
              <a:t>B. When the ability to breathe is disrupted, oxygen delivery to tissues and cells is compromised.</a:t>
            </a:r>
            <a:endParaRPr lang="en-IN" altLang="en-US" b="1">
              <a:latin typeface="Times New Roman" charset="0"/>
            </a:endParaRPr>
          </a:p>
          <a:p>
            <a:r>
              <a:rPr lang="en-US" altLang="en-US">
                <a:latin typeface="Times New Roman" charset="0"/>
              </a:rPr>
              <a:t>	1. Cells require a constant supply of oxygen to survive.</a:t>
            </a:r>
            <a:endParaRPr lang="en-IN" altLang="en-US">
              <a:latin typeface="Times New Roman" charset="0"/>
            </a:endParaRPr>
          </a:p>
          <a:p>
            <a:r>
              <a:rPr lang="en-US" altLang="en-US">
                <a:latin typeface="Times New Roman" charset="0"/>
              </a:rPr>
              <a:t>	2. Within seconds of being deprived of oxygen, vital organs such as the heart and the brain may not function normally.</a:t>
            </a:r>
            <a:endParaRPr lang="en-IN" altLang="en-US">
              <a:latin typeface="Times New Roman" charset="0"/>
            </a:endParaRPr>
          </a:p>
          <a:p>
            <a:r>
              <a:rPr lang="en-US" altLang="en-US">
                <a:latin typeface="Times New Roman" charset="0"/>
              </a:rPr>
              <a:t>		a. Brain tissue will begin to die within 4 to 6 minutes without oxygen.</a:t>
            </a:r>
            <a:endParaRPr lang="en-IN" altLang="en-US">
              <a:latin typeface="Times New Roman" charset="0"/>
            </a:endParaRPr>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F44C708-C8DB-7448-BB93-947DE20262B3}" type="slidenum">
              <a:rPr lang="en-US" altLang="en-US" sz="1200"/>
              <a:pPr/>
              <a:t>8</a:t>
            </a:fld>
            <a:endParaRPr lang="en-US" altLang="en-US" sz="1200"/>
          </a:p>
        </p:txBody>
      </p:sp>
    </p:spTree>
    <p:extLst>
      <p:ext uri="{BB962C8B-B14F-4D97-AF65-F5344CB8AC3E}">
        <p14:creationId xmlns:p14="http://schemas.microsoft.com/office/powerpoint/2010/main" val="665003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7. Flowmeters</a:t>
            </a:r>
            <a:endParaRPr lang="en-IN" altLang="en-US" dirty="0">
              <a:latin typeface="Times New Roman" charset="0"/>
            </a:endParaRPr>
          </a:p>
          <a:p>
            <a:r>
              <a:rPr lang="en-US" altLang="en-US" dirty="0">
                <a:latin typeface="Times New Roman" charset="0"/>
              </a:rPr>
              <a:t>	a. Usually permanently attached to pressure regulators on emergency medical equipment</a:t>
            </a:r>
            <a:endParaRPr lang="en-IN" altLang="en-US" dirty="0">
              <a:latin typeface="Times New Roman" charset="0"/>
            </a:endParaRPr>
          </a:p>
          <a:p>
            <a:r>
              <a:rPr lang="en-US" altLang="en-US" dirty="0">
                <a:latin typeface="Times New Roman" charset="0"/>
              </a:rPr>
              <a:t>	b. A pressure-compensated flowmeter incorporates a float ball within a tapered calibrated tube.</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Is affected by gravity and must always be upright</a:t>
            </a:r>
            <a:endParaRPr lang="en-IN" altLang="en-US" dirty="0">
              <a:latin typeface="Times New Roman" charset="0"/>
            </a:endParaRPr>
          </a:p>
          <a:p>
            <a:r>
              <a:rPr lang="en-US" altLang="en-US" dirty="0">
                <a:latin typeface="Times New Roman" charset="0"/>
              </a:rPr>
              <a:t>	c. The Bourdon-gauge flowmeter is a gauge calibrated to record flow rate.</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Can be used in any position</a:t>
            </a:r>
            <a:endParaRPr lang="en-IN" altLang="en-US" dirty="0">
              <a:latin typeface="Times New Roman" charset="0"/>
            </a:endParaRPr>
          </a:p>
          <a:p>
            <a:r>
              <a:rPr lang="en-US" altLang="en-US" dirty="0">
                <a:latin typeface="Times New Roman" charset="0"/>
              </a:rPr>
              <a:t>		ii. Generally considered outdated</a:t>
            </a:r>
            <a:endParaRPr lang="en-IN" altLang="en-US" dirty="0">
              <a:latin typeface="Times New Roman" charset="0"/>
            </a:endParaRPr>
          </a:p>
          <a:p>
            <a:endParaRPr lang="en-US" altLang="en-US" dirty="0">
              <a:latin typeface="Times New Roman" charset="0"/>
            </a:endParaRPr>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487C10A-A4B1-3447-9F87-4AFEE0F8AD2C}" type="slidenum">
              <a:rPr lang="en-US" altLang="en-US" sz="1200"/>
              <a:pPr/>
              <a:t>80</a:t>
            </a:fld>
            <a:endParaRPr lang="en-US" altLang="en-US" sz="1200"/>
          </a:p>
        </p:txBody>
      </p:sp>
    </p:spTree>
    <p:extLst>
      <p:ext uri="{BB962C8B-B14F-4D97-AF65-F5344CB8AC3E}">
        <p14:creationId xmlns:p14="http://schemas.microsoft.com/office/powerpoint/2010/main" val="21356560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Procedures for operating and administering oxygen</a:t>
            </a:r>
            <a:endParaRPr lang="en-IN" altLang="en-US" b="1" dirty="0">
              <a:latin typeface="Times New Roman" charset="0"/>
            </a:endParaRPr>
          </a:p>
          <a:p>
            <a:r>
              <a:rPr lang="en-US" altLang="en-US" dirty="0">
                <a:latin typeface="Times New Roman" charset="0"/>
              </a:rPr>
              <a:t>	1. To place an oxygen cylinder into service and administer medical oxygen to a patient, see Skill Drill 10-7.</a:t>
            </a:r>
            <a:endParaRPr lang="en-IN" altLang="en-US" dirty="0">
              <a:latin typeface="Times New Roman" charset="0"/>
            </a:endParaRPr>
          </a:p>
          <a:p>
            <a:r>
              <a:rPr lang="en-US" altLang="en-US" dirty="0">
                <a:latin typeface="Times New Roman" charset="0"/>
              </a:rPr>
              <a:t>D. Hazards of supplemental oxygen</a:t>
            </a:r>
            <a:endParaRPr lang="en-IN" altLang="en-US" b="1" dirty="0">
              <a:latin typeface="Times New Roman" charset="0"/>
            </a:endParaRP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B0842F2A-4996-284B-85D4-B26D37D70747}" type="slidenum">
              <a:rPr lang="en-US" altLang="en-US" sz="1200"/>
              <a:pPr/>
              <a:t>81</a:t>
            </a:fld>
            <a:endParaRPr lang="en-US" altLang="en-US" sz="1200"/>
          </a:p>
        </p:txBody>
      </p:sp>
    </p:spTree>
    <p:extLst>
      <p:ext uri="{BB962C8B-B14F-4D97-AF65-F5344CB8AC3E}">
        <p14:creationId xmlns:p14="http://schemas.microsoft.com/office/powerpoint/2010/main" val="9303631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1. Combustion</a:t>
            </a:r>
            <a:endParaRPr lang="en-IN" altLang="en-US" b="1" dirty="0">
              <a:latin typeface="Times New Roman" charset="0"/>
            </a:endParaRPr>
          </a:p>
          <a:p>
            <a:r>
              <a:rPr lang="en-US" altLang="en-US" dirty="0">
                <a:latin typeface="Times New Roman" charset="0"/>
              </a:rPr>
              <a:t>	a. Oxygen does not burn or explode.</a:t>
            </a:r>
            <a:endParaRPr lang="en-IN" altLang="en-US" dirty="0">
              <a:latin typeface="Times New Roman" charset="0"/>
            </a:endParaRPr>
          </a:p>
          <a:p>
            <a:r>
              <a:rPr lang="en-US" altLang="en-US" dirty="0">
                <a:latin typeface="Times New Roman" charset="0"/>
              </a:rPr>
              <a:t>	b. Oxygen speeds up the combustion process</a:t>
            </a:r>
            <a:r>
              <a:rPr lang="en-US" altLang="en-US" dirty="0" smtClean="0">
                <a:latin typeface="Times New Roman" charset="0"/>
              </a:rPr>
              <a:t>. </a:t>
            </a:r>
            <a:r>
              <a:rPr lang="en-US" altLang="en-US" b="1" dirty="0" smtClean="0">
                <a:latin typeface="Times New Roman" charset="0"/>
              </a:rPr>
              <a:t>FIRE</a:t>
            </a:r>
            <a:r>
              <a:rPr lang="en-US" altLang="en-US" b="1" baseline="0" dirty="0" smtClean="0">
                <a:latin typeface="Times New Roman" charset="0"/>
              </a:rPr>
              <a:t> FEEDS ON OXYGEN</a:t>
            </a:r>
            <a:endParaRPr lang="en-IN" altLang="en-US" b="1"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A small spark, such as a glowing cigarette, can become a flame.</a:t>
            </a:r>
            <a:endParaRPr lang="en-IN" altLang="en-US" dirty="0">
              <a:latin typeface="Times New Roman" charset="0"/>
            </a:endParaRPr>
          </a:p>
          <a:p>
            <a:r>
              <a:rPr lang="en-US" altLang="en-US" dirty="0">
                <a:latin typeface="Times New Roman" charset="0"/>
              </a:rPr>
              <a:t>	c. Keep any possible source of fire away from the area while oxygen is in use</a:t>
            </a:r>
            <a:r>
              <a:rPr lang="en-US" altLang="en-US" dirty="0" smtClean="0">
                <a:latin typeface="Times New Roman" charset="0"/>
              </a:rPr>
              <a:t>. </a:t>
            </a:r>
            <a:r>
              <a:rPr lang="en-US" altLang="en-US" b="1" dirty="0" smtClean="0">
                <a:latin typeface="Times New Roman" charset="0"/>
              </a:rPr>
              <a:t>CIGARETTES, CANDLES, ETC.</a:t>
            </a:r>
            <a:endParaRPr lang="en-IN" altLang="en-US" b="1" dirty="0">
              <a:latin typeface="Times New Roman" charset="0"/>
            </a:endParaRPr>
          </a:p>
          <a:p>
            <a:r>
              <a:rPr lang="en-US" altLang="en-US" dirty="0">
                <a:latin typeface="Times New Roman" charset="0"/>
              </a:rPr>
              <a:t>	d. Make sure the area is adequately ventilated, especially in industrial settings.</a:t>
            </a:r>
            <a:endParaRPr lang="en-IN" altLang="en-US" dirty="0">
              <a:latin typeface="Times New Roman" charset="0"/>
            </a:endParaRPr>
          </a:p>
          <a:p>
            <a:r>
              <a:rPr lang="en-US" altLang="en-US" dirty="0">
                <a:latin typeface="Times New Roman" charset="0"/>
              </a:rPr>
              <a:t>	e. Sparks during vehicle extraction are a possible source of ignition.</a:t>
            </a:r>
            <a:endParaRPr lang="en-IN" altLang="en-US" dirty="0">
              <a:latin typeface="Times New Roman" charset="0"/>
            </a:endParaRPr>
          </a:p>
          <a:p>
            <a:r>
              <a:rPr lang="en-US" altLang="en-US" dirty="0">
                <a:latin typeface="Times New Roman" charset="0"/>
              </a:rPr>
              <a:t>	f. Never leave an oxygen cylinder standing unattended.</a:t>
            </a:r>
            <a:endParaRPr lang="en-IN" altLang="en-US"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It can be knocked over, injuring a patient or damaging equipment.</a:t>
            </a:r>
            <a:endParaRPr lang="en-IN" altLang="en-US" dirty="0">
              <a:latin typeface="Times New Roman" charset="0"/>
            </a:endParaRPr>
          </a:p>
          <a:p>
            <a:endParaRPr lang="en-US" altLang="en-US" dirty="0">
              <a:latin typeface="Times New Roman" charset="0"/>
            </a:endParaRPr>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D778A5D1-92D2-6443-AFD6-0A01331A9F34}" type="slidenum">
              <a:rPr lang="en-US" altLang="en-US" sz="1200"/>
              <a:pPr/>
              <a:t>82</a:t>
            </a:fld>
            <a:endParaRPr lang="en-US" altLang="en-US" sz="1200"/>
          </a:p>
        </p:txBody>
      </p:sp>
    </p:spTree>
    <p:extLst>
      <p:ext uri="{BB962C8B-B14F-4D97-AF65-F5344CB8AC3E}">
        <p14:creationId xmlns:p14="http://schemas.microsoft.com/office/powerpoint/2010/main" val="7846584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2. Oxygen toxicity</a:t>
            </a:r>
            <a:endParaRPr lang="en-IN" altLang="en-US" b="1" dirty="0">
              <a:latin typeface="Times New Roman" charset="0"/>
            </a:endParaRPr>
          </a:p>
          <a:p>
            <a:r>
              <a:rPr lang="en-US" altLang="en-US" dirty="0">
                <a:latin typeface="Times New Roman" charset="0"/>
              </a:rPr>
              <a:t>	a. The administration of oxygen to patients is a common practice.</a:t>
            </a:r>
            <a:endParaRPr lang="en-IN" altLang="en-US" dirty="0">
              <a:latin typeface="Times New Roman" charset="0"/>
            </a:endParaRPr>
          </a:p>
          <a:p>
            <a:r>
              <a:rPr lang="en-US" altLang="en-US" dirty="0">
                <a:latin typeface="Times New Roman" charset="0"/>
              </a:rPr>
              <a:t>	b. While many patients in the prehospital environment require high concentrations of oxygen, not all patients do.</a:t>
            </a:r>
            <a:endParaRPr lang="en-IN" altLang="en-US" dirty="0">
              <a:latin typeface="Times New Roman" charset="0"/>
            </a:endParaRPr>
          </a:p>
          <a:p>
            <a:r>
              <a:rPr lang="en-US" altLang="en-US" dirty="0">
                <a:latin typeface="Times New Roman" charset="0"/>
              </a:rPr>
              <a:t>	c. Excessive supplemental oxygen can have a detrimental effect on patients with certain illnesses (i.e., COPD, bronchopulmonary dysplasia).</a:t>
            </a:r>
            <a:endParaRPr lang="en-IN" altLang="en-US" dirty="0">
              <a:latin typeface="Times New Roman" charset="0"/>
            </a:endParaRPr>
          </a:p>
          <a:p>
            <a:r>
              <a:rPr lang="en-US" altLang="en-US" dirty="0">
                <a:latin typeface="Times New Roman" charset="0"/>
              </a:rPr>
              <a:t>	d. Oxygen toxicity refers to damage to cellular tissue due to excessive oxygen levels in the blood. </a:t>
            </a:r>
            <a:endParaRPr lang="en-IN" altLang="en-US" dirty="0">
              <a:latin typeface="Times New Roman" charset="0"/>
            </a:endParaRPr>
          </a:p>
          <a:p>
            <a:r>
              <a:rPr lang="en-US" altLang="en-US" dirty="0">
                <a:latin typeface="Times New Roman" charset="0"/>
              </a:rPr>
              <a:t>	e. Increased cellular oxygen levels contribute to the production of oxygen free radicals, which can lead to tissue damage and cellular death in some patients.</a:t>
            </a:r>
            <a:endParaRPr lang="en-IN" altLang="en-US" dirty="0">
              <a:latin typeface="Times New Roman" charset="0"/>
            </a:endParaRPr>
          </a:p>
          <a:p>
            <a:r>
              <a:rPr lang="en-US" altLang="en-US" dirty="0">
                <a:latin typeface="Times New Roman" charset="0"/>
              </a:rPr>
              <a:t>	f. The International Liaison Committee on Resuscitation guidelines published by the American Heart Association recognize there may be negative effects of oxygen toxicity and recommend that oxygen be administered to patients experiencing signs of </a:t>
            </a:r>
            <a:r>
              <a:rPr lang="en-US" altLang="en-US" b="1" dirty="0">
                <a:latin typeface="Times New Roman" charset="0"/>
              </a:rPr>
              <a:t>a myocardial infarction</a:t>
            </a:r>
            <a:r>
              <a:rPr lang="en-US" altLang="en-US" dirty="0">
                <a:latin typeface="Times New Roman" charset="0"/>
              </a:rPr>
              <a:t> when they have signs of heart failure, are short of breath, or have a room air oxygen saturation </a:t>
            </a:r>
            <a:r>
              <a:rPr lang="en-US" altLang="en-US" b="1" dirty="0">
                <a:latin typeface="Times New Roman" charset="0"/>
              </a:rPr>
              <a:t>less than 94%.</a:t>
            </a:r>
            <a:endParaRPr lang="en-IN" altLang="en-US" b="1"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Patients experiencing signs of shock should be placed on oxygen. </a:t>
            </a:r>
            <a:endParaRPr lang="en-IN" altLang="en-US" dirty="0">
              <a:latin typeface="Times New Roman" charset="0"/>
            </a:endParaRPr>
          </a:p>
          <a:p>
            <a:r>
              <a:rPr lang="en-US" altLang="en-US" dirty="0">
                <a:latin typeface="Times New Roman" charset="0"/>
              </a:rPr>
              <a:t>		ii. Hypoxemia is much worse than oxygen toxicity; when in doubt, or if unable to measure oxygen saturation reliably, supplemental oxygen should be administered.</a:t>
            </a:r>
            <a:endParaRPr lang="en-IN" altLang="en-US" dirty="0">
              <a:latin typeface="Times New Roman" charset="0"/>
            </a:endParaRPr>
          </a:p>
          <a:p>
            <a:r>
              <a:rPr lang="en-US" altLang="en-US" dirty="0">
                <a:latin typeface="Times New Roman" charset="0"/>
              </a:rPr>
              <a:t>	g. When pulse oximetry is available, tailor oxygen therapy to the patient’s needs and administer the minimum amount of oxygen necessary to maintain oxygen saturation </a:t>
            </a:r>
            <a:r>
              <a:rPr lang="en-US" altLang="en-US" b="1" dirty="0">
                <a:latin typeface="Times New Roman" charset="0"/>
              </a:rPr>
              <a:t>at or above 94%.</a:t>
            </a:r>
            <a:endParaRPr lang="en-IN" altLang="en-US" b="1" dirty="0">
              <a:latin typeface="Times New Roman" charset="0"/>
            </a:endParaRPr>
          </a:p>
          <a:p>
            <a:r>
              <a:rPr lang="en-US" altLang="en-US" dirty="0">
                <a:latin typeface="Times New Roman" charset="0"/>
              </a:rPr>
              <a:t>		</a:t>
            </a:r>
            <a:r>
              <a:rPr lang="en-US" altLang="en-US" dirty="0" err="1">
                <a:latin typeface="Times New Roman" charset="0"/>
              </a:rPr>
              <a:t>i</a:t>
            </a:r>
            <a:r>
              <a:rPr lang="en-US" altLang="en-US" dirty="0">
                <a:latin typeface="Times New Roman" charset="0"/>
              </a:rPr>
              <a:t>. Exceptions to these minimums include patients who have been exposed to carbon monoxide</a:t>
            </a:r>
            <a:r>
              <a:rPr lang="en-US" altLang="en-US" dirty="0" smtClean="0">
                <a:latin typeface="Times New Roman" charset="0"/>
              </a:rPr>
              <a:t>. In which case you give max O2 therapy.</a:t>
            </a:r>
            <a:endParaRPr lang="en-IN" altLang="en-US" dirty="0">
              <a:latin typeface="Times New Roman" charset="0"/>
            </a:endParaRPr>
          </a:p>
          <a:p>
            <a:endParaRPr lang="en-US" altLang="en-US" dirty="0">
              <a:latin typeface="Times New Roman" charset="0"/>
            </a:endParaRPr>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F6E3355A-1600-EC49-B177-7B1A309D4388}" type="slidenum">
              <a:rPr lang="en-US" altLang="en-US" sz="1200"/>
              <a:pPr/>
              <a:t>83</a:t>
            </a:fld>
            <a:endParaRPr lang="en-US" altLang="en-US" sz="1200"/>
          </a:p>
        </p:txBody>
      </p:sp>
    </p:spTree>
    <p:extLst>
      <p:ext uri="{BB962C8B-B14F-4D97-AF65-F5344CB8AC3E}">
        <p14:creationId xmlns:p14="http://schemas.microsoft.com/office/powerpoint/2010/main" val="581483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XI. Oxygen-Delivery Equipment</a:t>
            </a:r>
          </a:p>
          <a:p>
            <a:r>
              <a:rPr lang="en-US" altLang="en-US" dirty="0">
                <a:latin typeface="Times New Roman" charset="0"/>
              </a:rPr>
              <a:t>A. In general, oxygen-delivery equipment used in the field should be limited to </a:t>
            </a:r>
            <a:r>
              <a:rPr lang="en-US" altLang="en-US" dirty="0" err="1">
                <a:latin typeface="Times New Roman" charset="0"/>
              </a:rPr>
              <a:t>nonrebreathing</a:t>
            </a:r>
            <a:r>
              <a:rPr lang="en-US" altLang="en-US" dirty="0">
                <a:latin typeface="Times New Roman" charset="0"/>
              </a:rPr>
              <a:t> masks, BVMs, and nasal cannulas.</a:t>
            </a:r>
            <a:endParaRPr lang="en-IN" altLang="en-US" b="1" dirty="0">
              <a:latin typeface="Times New Roman" charset="0"/>
            </a:endParaRPr>
          </a:p>
          <a:p>
            <a:r>
              <a:rPr lang="en-US" altLang="en-US" dirty="0">
                <a:latin typeface="Times New Roman" charset="0"/>
              </a:rPr>
              <a:t>	1. You may encounter other devices during transports between medical facilities.</a:t>
            </a:r>
            <a:endParaRPr lang="en-IN" altLang="en-US" dirty="0">
              <a:latin typeface="Times New Roman" charset="0"/>
            </a:endParaRPr>
          </a:p>
          <a:p>
            <a:endParaRPr lang="en-US" altLang="en-US" dirty="0">
              <a:latin typeface="Times New Roman" charset="0"/>
            </a:endParaRPr>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CAFCB5A3-901D-8142-8547-1AA8A84634B7}" type="slidenum">
              <a:rPr lang="en-US" altLang="en-US" sz="1200"/>
              <a:pPr/>
              <a:t>84</a:t>
            </a:fld>
            <a:endParaRPr lang="en-US" altLang="en-US" sz="1200"/>
          </a:p>
        </p:txBody>
      </p:sp>
    </p:spTree>
    <p:extLst>
      <p:ext uri="{BB962C8B-B14F-4D97-AF65-F5344CB8AC3E}">
        <p14:creationId xmlns:p14="http://schemas.microsoft.com/office/powerpoint/2010/main" val="1950321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B. Nonrebreathing masks</a:t>
            </a:r>
            <a:endParaRPr lang="en-IN" altLang="en-US" b="1">
              <a:latin typeface="Times New Roman" charset="0"/>
            </a:endParaRPr>
          </a:p>
          <a:p>
            <a:r>
              <a:rPr lang="en-US" altLang="en-US">
                <a:latin typeface="Times New Roman" charset="0"/>
              </a:rPr>
              <a:t>	1. The preferred way to give oxygen in prehospital setting to patients who are breathing adequately but are suspected of having or showing signs of hypoxia</a:t>
            </a:r>
            <a:endParaRPr lang="en-IN" altLang="en-US">
              <a:latin typeface="Times New Roman" charset="0"/>
            </a:endParaRPr>
          </a:p>
          <a:p>
            <a:r>
              <a:rPr lang="en-US" altLang="en-US">
                <a:latin typeface="Times New Roman" charset="0"/>
              </a:rPr>
              <a:t>		a. With a good mask-to-face seal, such a mask is capable of providing up to 90% inspired oxygen.</a:t>
            </a:r>
            <a:endParaRPr lang="en-IN" altLang="en-US">
              <a:latin typeface="Times New Roman" charset="0"/>
            </a:endParaRPr>
          </a:p>
          <a:p>
            <a:r>
              <a:rPr lang="en-US" altLang="en-US">
                <a:latin typeface="Times New Roman" charset="0"/>
              </a:rPr>
              <a:t>	2. Combines a mask with a reservoir bag system</a:t>
            </a:r>
            <a:endParaRPr lang="en-IN" altLang="en-US">
              <a:latin typeface="Times New Roman" charset="0"/>
            </a:endParaRPr>
          </a:p>
          <a:p>
            <a:r>
              <a:rPr lang="en-US" altLang="en-US">
                <a:latin typeface="Times New Roman" charset="0"/>
              </a:rPr>
              <a:t>		a. Oxygen fills a reservoir bag attached to the mask by a one-way valve.</a:t>
            </a:r>
            <a:endParaRPr lang="en-IN" altLang="en-US">
              <a:latin typeface="Times New Roman" charset="0"/>
            </a:endParaRPr>
          </a:p>
          <a:p>
            <a:r>
              <a:rPr lang="en-US" altLang="en-US">
                <a:latin typeface="Times New Roman" charset="0"/>
              </a:rPr>
              <a:t>		b. Exhaled gas escapes through flapper valve ports at cheek areas of the mask.</a:t>
            </a:r>
            <a:endParaRPr lang="en-IN" altLang="en-US">
              <a:latin typeface="Times New Roman" charset="0"/>
            </a:endParaRPr>
          </a:p>
          <a:p>
            <a:r>
              <a:rPr lang="en-US" altLang="en-US">
                <a:latin typeface="Times New Roman" charset="0"/>
              </a:rPr>
              <a:t>			i. Prevent the patient from rebreathing exhaled gases</a:t>
            </a:r>
            <a:endParaRPr lang="en-IN" altLang="en-US">
              <a:latin typeface="Times New Roman" charset="0"/>
            </a:endParaRPr>
          </a:p>
          <a:p>
            <a:r>
              <a:rPr lang="en-US" altLang="en-US">
                <a:latin typeface="Times New Roman" charset="0"/>
              </a:rPr>
              <a:t>	</a:t>
            </a:r>
          </a:p>
        </p:txBody>
      </p:sp>
      <p:sp>
        <p:nvSpPr>
          <p:cNvPr id="265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44EBADC-8864-C944-B327-90D4608525B8}" type="slidenum">
              <a:rPr lang="en-US" altLang="en-US" sz="1200"/>
              <a:pPr/>
              <a:t>85</a:t>
            </a:fld>
            <a:endParaRPr lang="en-US" altLang="en-US" sz="1200"/>
          </a:p>
        </p:txBody>
      </p:sp>
    </p:spTree>
    <p:extLst>
      <p:ext uri="{BB962C8B-B14F-4D97-AF65-F5344CB8AC3E}">
        <p14:creationId xmlns:p14="http://schemas.microsoft.com/office/powerpoint/2010/main" val="8459215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Make sure the reservoir bag is full before placing the mask on the patient.</a:t>
            </a:r>
            <a:endParaRPr lang="en-IN" altLang="en-US" dirty="0">
              <a:latin typeface="Times New Roman" charset="0"/>
            </a:endParaRPr>
          </a:p>
          <a:p>
            <a:r>
              <a:rPr lang="en-US" altLang="en-US" dirty="0">
                <a:latin typeface="Times New Roman" charset="0"/>
              </a:rPr>
              <a:t>4. Adjust the flow rate so the bag does not collapse when the patient inhales.</a:t>
            </a:r>
            <a:endParaRPr lang="en-IN" altLang="en-US" dirty="0">
              <a:latin typeface="Times New Roman" charset="0"/>
            </a:endParaRPr>
          </a:p>
          <a:p>
            <a:r>
              <a:rPr lang="en-US" altLang="en-US" dirty="0">
                <a:latin typeface="Times New Roman" charset="0"/>
              </a:rPr>
              <a:t>	a. Usually 10–15 L/min</a:t>
            </a:r>
            <a:endParaRPr lang="en-IN" altLang="en-US" dirty="0">
              <a:latin typeface="Times New Roman" charset="0"/>
            </a:endParaRPr>
          </a:p>
          <a:p>
            <a:r>
              <a:rPr lang="en-US" altLang="en-US" dirty="0">
                <a:latin typeface="Times New Roman" charset="0"/>
              </a:rPr>
              <a:t>	b. If the bag does collapse, increase the flow rate.</a:t>
            </a:r>
            <a:endParaRPr lang="en-IN" altLang="en-US" dirty="0">
              <a:latin typeface="Times New Roman" charset="0"/>
            </a:endParaRPr>
          </a:p>
          <a:p>
            <a:r>
              <a:rPr lang="en-US" altLang="en-US" dirty="0">
                <a:latin typeface="Times New Roman" charset="0"/>
              </a:rPr>
              <a:t>5. When oxygen therapy is discontinued, remove the mask from the patient’s face.</a:t>
            </a:r>
            <a:endParaRPr lang="en-IN" altLang="en-US" dirty="0">
              <a:latin typeface="Times New Roman" charset="0"/>
            </a:endParaRPr>
          </a:p>
          <a:p>
            <a:r>
              <a:rPr lang="en-US" altLang="en-US" dirty="0">
                <a:latin typeface="Times New Roman" charset="0"/>
              </a:rPr>
              <a:t>6. Use a pediatric </a:t>
            </a:r>
            <a:r>
              <a:rPr lang="en-US" altLang="en-US" dirty="0" err="1">
                <a:latin typeface="Times New Roman" charset="0"/>
              </a:rPr>
              <a:t>nonrebreathing</a:t>
            </a:r>
            <a:r>
              <a:rPr lang="en-US" altLang="en-US" dirty="0">
                <a:latin typeface="Times New Roman" charset="0"/>
              </a:rPr>
              <a:t> mask for infants and children.</a:t>
            </a:r>
            <a:endParaRPr lang="en-IN" altLang="en-US" dirty="0">
              <a:latin typeface="Times New Roman" charset="0"/>
            </a:endParaRPr>
          </a:p>
          <a:p>
            <a:r>
              <a:rPr lang="en-US" altLang="en-US" dirty="0">
                <a:latin typeface="Times New Roman" charset="0"/>
              </a:rPr>
              <a:t>	a. Has a smaller </a:t>
            </a:r>
            <a:r>
              <a:rPr lang="en-US" altLang="en-US" dirty="0" smtClean="0">
                <a:latin typeface="Times New Roman" charset="0"/>
              </a:rPr>
              <a:t>mask and reservoir </a:t>
            </a:r>
            <a:r>
              <a:rPr lang="en-US" altLang="en-US" dirty="0">
                <a:latin typeface="Times New Roman" charset="0"/>
              </a:rPr>
              <a:t>bag</a:t>
            </a:r>
            <a:endParaRPr lang="en-IN" altLang="en-US" dirty="0">
              <a:latin typeface="Times New Roman" charset="0"/>
            </a:endParaRPr>
          </a:p>
          <a:p>
            <a:r>
              <a:rPr lang="en-US" altLang="en-US" b="1" dirty="0" smtClean="0">
                <a:latin typeface="Times New Roman" charset="0"/>
              </a:rPr>
              <a:t>DEMONSTRATION</a:t>
            </a:r>
            <a:endParaRPr lang="en-US" altLang="en-US" b="1" dirty="0">
              <a:latin typeface="Times New Roman" charset="0"/>
            </a:endParaRPr>
          </a:p>
          <a:p>
            <a:endParaRPr lang="en-US" altLang="en-US" dirty="0">
              <a:latin typeface="Times New Roman" charset="0"/>
            </a:endParaRPr>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3557B16-2D79-E347-8509-14A3C24C32FA}" type="slidenum">
              <a:rPr lang="en-US" altLang="en-US" sz="1200"/>
              <a:pPr/>
              <a:t>86</a:t>
            </a:fld>
            <a:endParaRPr lang="en-US" altLang="en-US" sz="1200"/>
          </a:p>
        </p:txBody>
      </p:sp>
    </p:spTree>
    <p:extLst>
      <p:ext uri="{BB962C8B-B14F-4D97-AF65-F5344CB8AC3E}">
        <p14:creationId xmlns:p14="http://schemas.microsoft.com/office/powerpoint/2010/main" val="106236956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267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Nasal cannulas</a:t>
            </a:r>
            <a:endParaRPr lang="en-IN" altLang="en-US" b="1" dirty="0">
              <a:latin typeface="Times New Roman" charset="0"/>
            </a:endParaRPr>
          </a:p>
          <a:p>
            <a:r>
              <a:rPr lang="en-US" altLang="en-US" dirty="0">
                <a:latin typeface="Times New Roman" charset="0"/>
              </a:rPr>
              <a:t>	1. Deliver oxygen through two small, </a:t>
            </a:r>
            <a:r>
              <a:rPr lang="en-US" altLang="en-US" dirty="0" err="1">
                <a:latin typeface="Times New Roman" charset="0"/>
              </a:rPr>
              <a:t>tubelike</a:t>
            </a:r>
            <a:r>
              <a:rPr lang="en-US" altLang="en-US" dirty="0">
                <a:latin typeface="Times New Roman" charset="0"/>
              </a:rPr>
              <a:t> prongs that fit into the patient’s nostrils</a:t>
            </a:r>
            <a:endParaRPr lang="en-IN" altLang="en-US" dirty="0">
              <a:latin typeface="Times New Roman" charset="0"/>
            </a:endParaRPr>
          </a:p>
          <a:p>
            <a:r>
              <a:rPr lang="en-US" altLang="en-US" dirty="0">
                <a:latin typeface="Times New Roman" charset="0"/>
              </a:rPr>
              <a:t>	2. Can provide 24% to 44% inspired oxygen when the flowmeter is set at 1–6 </a:t>
            </a:r>
            <a:r>
              <a:rPr lang="en-US" altLang="en-US" dirty="0" smtClean="0">
                <a:latin typeface="Times New Roman" charset="0"/>
              </a:rPr>
              <a:t>L/min</a:t>
            </a:r>
            <a:endParaRPr lang="en-IN" altLang="en-US" dirty="0">
              <a:latin typeface="Times New Roman" charset="0"/>
            </a:endParaRPr>
          </a:p>
          <a:p>
            <a:r>
              <a:rPr lang="en-US" altLang="en-US" dirty="0">
                <a:latin typeface="Times New Roman" charset="0"/>
              </a:rPr>
              <a:t>		a. For patient comfort, flow rates above 6 L/min are not recommended.</a:t>
            </a:r>
            <a:endParaRPr lang="en-IN" altLang="en-US" dirty="0">
              <a:latin typeface="Times New Roman" charset="0"/>
            </a:endParaRPr>
          </a:p>
          <a:p>
            <a:r>
              <a:rPr lang="en-US" altLang="en-US" dirty="0">
                <a:latin typeface="Times New Roman" charset="0"/>
              </a:rPr>
              <a:t>	</a:t>
            </a:r>
            <a:r>
              <a:rPr lang="en-US" altLang="en-US" b="1" dirty="0" smtClean="0">
                <a:latin typeface="Times New Roman" charset="0"/>
              </a:rPr>
              <a:t>FLOW</a:t>
            </a:r>
            <a:r>
              <a:rPr lang="en-US" altLang="en-US" b="1" baseline="0" dirty="0" smtClean="0">
                <a:latin typeface="Times New Roman" charset="0"/>
              </a:rPr>
              <a:t> RATE ABOVE 4 LPM CAN CAUSE A BURNING SENSATION </a:t>
            </a:r>
            <a:endParaRPr lang="en-US" altLang="en-US" b="1" dirty="0">
              <a:latin typeface="Times New Roman" charset="0"/>
            </a:endParaRPr>
          </a:p>
        </p:txBody>
      </p:sp>
      <p:sp>
        <p:nvSpPr>
          <p:cNvPr id="267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57A86D3-40FD-554C-832B-80AA4443A386}" type="slidenum">
              <a:rPr lang="en-US" altLang="en-US" sz="1200"/>
              <a:pPr/>
              <a:t>87</a:t>
            </a:fld>
            <a:endParaRPr lang="en-US" altLang="en-US" sz="1200"/>
          </a:p>
        </p:txBody>
      </p:sp>
    </p:spTree>
    <p:extLst>
      <p:ext uri="{BB962C8B-B14F-4D97-AF65-F5344CB8AC3E}">
        <p14:creationId xmlns:p14="http://schemas.microsoft.com/office/powerpoint/2010/main" val="106630502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When you anticipate a long transport time, consider using humidification.</a:t>
            </a:r>
            <a:endParaRPr lang="en-IN" altLang="en-US" dirty="0">
              <a:latin typeface="Times New Roman" charset="0"/>
            </a:endParaRPr>
          </a:p>
          <a:p>
            <a:r>
              <a:rPr lang="en-US" altLang="en-US" dirty="0">
                <a:latin typeface="Times New Roman" charset="0"/>
              </a:rPr>
              <a:t>	a. Over a prolonged period, a nasal cannula can dry or irritate the mucous membrane lining of the nose.</a:t>
            </a:r>
            <a:endParaRPr lang="en-IN" altLang="en-US" dirty="0">
              <a:latin typeface="Times New Roman" charset="0"/>
            </a:endParaRPr>
          </a:p>
          <a:p>
            <a:r>
              <a:rPr lang="en-US" altLang="en-US" dirty="0">
                <a:latin typeface="Times New Roman" charset="0"/>
              </a:rPr>
              <a:t>4. In the prehospital setting, a nasal cannula has limited use.</a:t>
            </a:r>
            <a:endParaRPr lang="en-IN" altLang="en-US" dirty="0">
              <a:latin typeface="Times New Roman" charset="0"/>
            </a:endParaRPr>
          </a:p>
          <a:p>
            <a:r>
              <a:rPr lang="en-US" altLang="en-US" dirty="0">
                <a:latin typeface="Times New Roman" charset="0"/>
              </a:rPr>
              <a:t>	a. A patient who breathes through the mouth, or has a nasal obstruction, will get little or no benefit.</a:t>
            </a:r>
            <a:endParaRPr lang="en-IN" altLang="en-US" dirty="0">
              <a:latin typeface="Times New Roman" charset="0"/>
            </a:endParaRPr>
          </a:p>
          <a:p>
            <a:r>
              <a:rPr lang="en-US" altLang="en-US" dirty="0">
                <a:latin typeface="Times New Roman" charset="0"/>
              </a:rPr>
              <a:t>	b. Always try to give high-flow oxygen through a </a:t>
            </a:r>
            <a:r>
              <a:rPr lang="en-US" altLang="en-US" dirty="0" err="1">
                <a:latin typeface="Times New Roman" charset="0"/>
              </a:rPr>
              <a:t>nonrebreathing</a:t>
            </a:r>
            <a:r>
              <a:rPr lang="en-US" altLang="en-US" dirty="0">
                <a:latin typeface="Times New Roman" charset="0"/>
              </a:rPr>
              <a:t> mask.</a:t>
            </a:r>
          </a:p>
          <a:p>
            <a:endParaRPr lang="en-US" altLang="en-US" dirty="0">
              <a:latin typeface="Times New Roman" charset="0"/>
            </a:endParaRPr>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E92FB3A8-6DE3-7C46-9A84-FC2714292655}" type="slidenum">
              <a:rPr lang="en-US" altLang="en-US" sz="1200"/>
              <a:pPr/>
              <a:t>88</a:t>
            </a:fld>
            <a:endParaRPr lang="en-US" altLang="en-US" sz="1200"/>
          </a:p>
        </p:txBody>
      </p:sp>
    </p:spTree>
    <p:extLst>
      <p:ext uri="{BB962C8B-B14F-4D97-AF65-F5344CB8AC3E}">
        <p14:creationId xmlns:p14="http://schemas.microsoft.com/office/powerpoint/2010/main" val="6375209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Partial rebreathing masks</a:t>
            </a:r>
            <a:endParaRPr lang="en-IN" altLang="en-US" b="1" dirty="0">
              <a:latin typeface="Times New Roman" charset="0"/>
            </a:endParaRPr>
          </a:p>
          <a:p>
            <a:r>
              <a:rPr lang="en-US" altLang="en-US" dirty="0">
                <a:latin typeface="Times New Roman" charset="0"/>
              </a:rPr>
              <a:t>	1. Similar to </a:t>
            </a:r>
            <a:r>
              <a:rPr lang="en-US" altLang="en-US" dirty="0" err="1">
                <a:latin typeface="Times New Roman" charset="0"/>
              </a:rPr>
              <a:t>nonrebreathing</a:t>
            </a:r>
            <a:r>
              <a:rPr lang="en-US" altLang="en-US" dirty="0">
                <a:latin typeface="Times New Roman" charset="0"/>
              </a:rPr>
              <a:t> masks, except there is no one-way valve between the mask and the reservoir</a:t>
            </a:r>
            <a:endParaRPr lang="en-IN" altLang="en-US" dirty="0">
              <a:latin typeface="Times New Roman" charset="0"/>
            </a:endParaRPr>
          </a:p>
          <a:p>
            <a:r>
              <a:rPr lang="en-US" altLang="en-US" dirty="0">
                <a:latin typeface="Times New Roman" charset="0"/>
              </a:rPr>
              <a:t>	2. Patients rebreathe a small amount of their exhaled air.</a:t>
            </a:r>
            <a:endParaRPr lang="en-IN" altLang="en-US" dirty="0">
              <a:latin typeface="Times New Roman" charset="0"/>
            </a:endParaRPr>
          </a:p>
          <a:p>
            <a:r>
              <a:rPr lang="en-US" altLang="en-US" dirty="0">
                <a:latin typeface="Times New Roman" charset="0"/>
              </a:rPr>
              <a:t>		a. This is advantageous if the patient is hyperventilating</a:t>
            </a:r>
            <a:r>
              <a:rPr lang="en-US" altLang="en-US" dirty="0" smtClean="0">
                <a:latin typeface="Times New Roman" charset="0"/>
              </a:rPr>
              <a:t>. Pt is blowing off too much CO2.</a:t>
            </a:r>
            <a:endParaRPr lang="en-IN" altLang="en-US" dirty="0">
              <a:latin typeface="Times New Roman" charset="0"/>
            </a:endParaRPr>
          </a:p>
          <a:p>
            <a:r>
              <a:rPr lang="en-US" altLang="en-US" dirty="0">
                <a:latin typeface="Times New Roman" charset="0"/>
              </a:rPr>
              <a:t>	3. The oxygen enriches the air mixture so that patients receive 80% to 90% oxygen</a:t>
            </a:r>
            <a:r>
              <a:rPr lang="en-US" altLang="en-US" dirty="0" smtClean="0">
                <a:latin typeface="Times New Roman" charset="0"/>
              </a:rPr>
              <a:t>. </a:t>
            </a:r>
            <a:r>
              <a:rPr lang="en-US" altLang="en-US" dirty="0">
                <a:latin typeface="Times New Roman" charset="0"/>
              </a:rPr>
              <a:t>	</a:t>
            </a:r>
            <a:endParaRPr lang="en-US" altLang="en-US" dirty="0" smtClean="0">
              <a:latin typeface="Times New Roman" charset="0"/>
            </a:endParaRPr>
          </a:p>
          <a:p>
            <a:r>
              <a:rPr lang="en-US" altLang="en-US" dirty="0" smtClean="0">
                <a:latin typeface="Times New Roman" charset="0"/>
              </a:rPr>
              <a:t>4</a:t>
            </a:r>
            <a:r>
              <a:rPr lang="en-US" altLang="en-US" dirty="0">
                <a:latin typeface="Times New Roman" charset="0"/>
              </a:rPr>
              <a:t>. To convert a </a:t>
            </a:r>
            <a:r>
              <a:rPr lang="en-US" altLang="en-US" dirty="0" err="1">
                <a:latin typeface="Times New Roman" charset="0"/>
              </a:rPr>
              <a:t>nonrebreathing</a:t>
            </a:r>
            <a:r>
              <a:rPr lang="en-US" altLang="en-US" dirty="0">
                <a:latin typeface="Times New Roman" charset="0"/>
              </a:rPr>
              <a:t> mask to a partial rebreathing mask, remove the one-way valve between the mask and the reservoir bag</a:t>
            </a:r>
            <a:r>
              <a:rPr lang="en-US" altLang="en-US" dirty="0" smtClean="0">
                <a:latin typeface="Times New Roman" charset="0"/>
              </a:rPr>
              <a:t>. </a:t>
            </a:r>
          </a:p>
          <a:p>
            <a:r>
              <a:rPr lang="en-US" altLang="en-US" b="1" dirty="0" smtClean="0">
                <a:latin typeface="Times New Roman" charset="0"/>
              </a:rPr>
              <a:t>AS A GENERAL RULE EMT’S DO NOT PROVIDE REBREATHER THERAPY.</a:t>
            </a:r>
          </a:p>
          <a:p>
            <a:r>
              <a:rPr lang="en-US" altLang="en-US" b="1" dirty="0" smtClean="0">
                <a:latin typeface="Times New Roman" charset="0"/>
              </a:rPr>
              <a:t>NOTE: TALKING A PATIENT DOWN FROM HYPERVENTILATION IS MOST</a:t>
            </a:r>
            <a:r>
              <a:rPr lang="en-US" altLang="en-US" b="1" baseline="0" dirty="0" smtClean="0">
                <a:latin typeface="Times New Roman" charset="0"/>
              </a:rPr>
              <a:t> EFFECTIVE. IT IS IMPORTANT TO DETERMINE THE CAUSE FOR THE RAPID BREATHING. GIVING A CARDIAC PT A REBREATHER MASK WOULD BE MORE HARMFUL. </a:t>
            </a:r>
            <a:endParaRPr lang="en-IN" altLang="en-US" b="1" dirty="0">
              <a:latin typeface="Times New Roman" charset="0"/>
            </a:endParaRPr>
          </a:p>
          <a:p>
            <a:endParaRPr lang="en-US" altLang="en-US" dirty="0">
              <a:latin typeface="Times New Roman" charset="0"/>
            </a:endParaRPr>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4C21083E-C650-9741-A963-763FCB23E189}" type="slidenum">
              <a:rPr lang="en-US" altLang="en-US" sz="1200"/>
              <a:pPr/>
              <a:t>89</a:t>
            </a:fld>
            <a:endParaRPr lang="en-US" altLang="en-US" sz="1200"/>
          </a:p>
        </p:txBody>
      </p:sp>
    </p:spTree>
    <p:extLst>
      <p:ext uri="{BB962C8B-B14F-4D97-AF65-F5344CB8AC3E}">
        <p14:creationId xmlns:p14="http://schemas.microsoft.com/office/powerpoint/2010/main" val="1018859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C. Oxygen reaches body tissues and cells through two separate but related processes: breathing and circulation.</a:t>
            </a:r>
            <a:endParaRPr lang="en-IN" altLang="en-US" b="1">
              <a:latin typeface="Times New Roman" charset="0"/>
            </a:endParaRPr>
          </a:p>
          <a:p>
            <a:r>
              <a:rPr lang="en-US" altLang="en-US">
                <a:latin typeface="Times New Roman" charset="0"/>
              </a:rPr>
              <a:t>	1. During inhalation, oxygen moves from the atmosphere into the lungs.</a:t>
            </a:r>
            <a:endParaRPr lang="en-IN" altLang="en-US">
              <a:latin typeface="Times New Roman" charset="0"/>
            </a:endParaRPr>
          </a:p>
          <a:p>
            <a:r>
              <a:rPr lang="en-US" altLang="en-US">
                <a:latin typeface="Times New Roman" charset="0"/>
              </a:rPr>
              <a:t>	2. Oxygen then crosses the alveolar membrane and attaches to hemoglobin by a process called diffusion.</a:t>
            </a:r>
            <a:endParaRPr lang="en-IN" altLang="en-US">
              <a:latin typeface="Times New Roman" charset="0"/>
            </a:endParaRPr>
          </a:p>
          <a:p>
            <a:r>
              <a:rPr lang="en-US" altLang="en-US">
                <a:latin typeface="Times New Roman" charset="0"/>
              </a:rPr>
              <a:t>	3. Red blood cells carry the hemoglobin, and therefore oxygen, through the body, ultimately delivering it to the capillaries to oxygenate the body’s cells.</a:t>
            </a:r>
            <a:endParaRPr lang="en-IN" altLang="en-US">
              <a:latin typeface="Times New Roman" charset="0"/>
            </a:endParaRPr>
          </a:p>
          <a:p>
            <a:r>
              <a:rPr lang="en-US" altLang="en-US">
                <a:latin typeface="Times New Roman" charset="0"/>
              </a:rPr>
              <a:t>	4. At the same time, carbon dioxide, produced by the cells in the tissues of the body, moves from the blood into air sacs by diffusion.</a:t>
            </a:r>
            <a:endParaRPr lang="en-IN" altLang="en-US">
              <a:latin typeface="Times New Roman" charset="0"/>
            </a:endParaRPr>
          </a:p>
          <a:p>
            <a:r>
              <a:rPr lang="en-US" altLang="en-US">
                <a:latin typeface="Times New Roman" charset="0"/>
              </a:rPr>
              <a:t>	5. Oxygen-enriched blood is pumped through the body by the heart.</a:t>
            </a:r>
            <a:endParaRPr lang="en-IN" altLang="en-US">
              <a:latin typeface="Times New Roman" charset="0"/>
            </a:endParaRPr>
          </a:p>
          <a:p>
            <a:r>
              <a:rPr lang="en-US" altLang="en-US">
                <a:latin typeface="Times New Roman" charset="0"/>
              </a:rPr>
              <a:t>	6. Carbon dioxide leaves the body during exhalation.</a:t>
            </a:r>
            <a:endParaRPr lang="en-IN" altLang="en-US">
              <a:latin typeface="Times New Roman" charset="0"/>
            </a:endParaRPr>
          </a:p>
          <a:p>
            <a:r>
              <a:rPr lang="en-US" altLang="en-US">
                <a:latin typeface="Times New Roman" charset="0"/>
              </a:rPr>
              <a:t>D. As an EMT, you must be able to locate the parts of the respiratory system, understand how the system works, and recognize which patients are breathing adequately and which are not.</a:t>
            </a:r>
            <a:endParaRPr lang="en-IN" altLang="en-US" b="1">
              <a:latin typeface="Times New Roman" charset="0"/>
            </a:endParaRPr>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378B505-58B0-B043-8CDD-0CACAC8A1520}" type="slidenum">
              <a:rPr lang="en-US" altLang="en-US" sz="1200"/>
              <a:pPr/>
              <a:t>9</a:t>
            </a:fld>
            <a:endParaRPr lang="en-US" altLang="en-US" sz="1200"/>
          </a:p>
        </p:txBody>
      </p:sp>
    </p:spTree>
    <p:extLst>
      <p:ext uri="{BB962C8B-B14F-4D97-AF65-F5344CB8AC3E}">
        <p14:creationId xmlns:p14="http://schemas.microsoft.com/office/powerpoint/2010/main" val="9795666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E. </a:t>
            </a:r>
            <a:r>
              <a:rPr lang="en-US" altLang="en-US" dirty="0" err="1">
                <a:latin typeface="Times New Roman" charset="0"/>
              </a:rPr>
              <a:t>Venturi</a:t>
            </a:r>
            <a:r>
              <a:rPr lang="en-US" altLang="en-US" dirty="0">
                <a:latin typeface="Times New Roman" charset="0"/>
              </a:rPr>
              <a:t> masks</a:t>
            </a:r>
            <a:endParaRPr lang="en-IN" altLang="en-US" b="1" dirty="0">
              <a:latin typeface="Times New Roman" charset="0"/>
            </a:endParaRPr>
          </a:p>
          <a:p>
            <a:r>
              <a:rPr lang="en-US" altLang="en-US" dirty="0">
                <a:latin typeface="Times New Roman" charset="0"/>
              </a:rPr>
              <a:t>	1. A number of attachments can vary the percentage of oxygen while a constant flow is maintained from the regulator.</a:t>
            </a:r>
            <a:endParaRPr lang="en-IN" altLang="en-US" dirty="0">
              <a:latin typeface="Times New Roman" charset="0"/>
            </a:endParaRPr>
          </a:p>
          <a:p>
            <a:r>
              <a:rPr lang="en-US" altLang="en-US" dirty="0">
                <a:latin typeface="Times New Roman" charset="0"/>
              </a:rPr>
              <a:t>		a. The </a:t>
            </a:r>
            <a:r>
              <a:rPr lang="en-US" altLang="en-US" dirty="0" err="1">
                <a:latin typeface="Times New Roman" charset="0"/>
              </a:rPr>
              <a:t>Venturi</a:t>
            </a:r>
            <a:r>
              <a:rPr lang="en-US" altLang="en-US" dirty="0">
                <a:latin typeface="Times New Roman" charset="0"/>
              </a:rPr>
              <a:t> principle causes air to be drawn into the flow of oxygen as it passes a hole in the line.</a:t>
            </a:r>
            <a:endParaRPr lang="en-IN" altLang="en-US" dirty="0">
              <a:latin typeface="Times New Roman" charset="0"/>
            </a:endParaRPr>
          </a:p>
          <a:p>
            <a:r>
              <a:rPr lang="en-US" altLang="en-US" b="1" dirty="0" smtClean="0">
                <a:latin typeface="Times New Roman" charset="0"/>
              </a:rPr>
              <a:t>NOT USED IN PRE-HOSPITAL SETTING</a:t>
            </a:r>
            <a:endParaRPr lang="en-US" altLang="en-US" b="1" dirty="0">
              <a:latin typeface="Times New Roman" charset="0"/>
            </a:endParaRPr>
          </a:p>
        </p:txBody>
      </p:sp>
      <p:sp>
        <p:nvSpPr>
          <p:cNvPr id="270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5DEC76B-5748-DD48-AEF4-F3E31E7E7834}" type="slidenum">
              <a:rPr lang="en-US" altLang="en-US" sz="1200"/>
              <a:pPr/>
              <a:t>90</a:t>
            </a:fld>
            <a:endParaRPr lang="en-US" altLang="en-US" sz="1200"/>
          </a:p>
        </p:txBody>
      </p:sp>
    </p:spTree>
    <p:extLst>
      <p:ext uri="{BB962C8B-B14F-4D97-AF65-F5344CB8AC3E}">
        <p14:creationId xmlns:p14="http://schemas.microsoft.com/office/powerpoint/2010/main" val="209016292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2. The Venturi mask is a medium-flow device that delivers 24% to 40% oxygen, depending on the manufacturer.</a:t>
            </a:r>
            <a:endParaRPr lang="en-IN" altLang="en-US">
              <a:latin typeface="Times New Roman" charset="0"/>
            </a:endParaRPr>
          </a:p>
          <a:p>
            <a:r>
              <a:rPr lang="en-US" altLang="en-US">
                <a:latin typeface="Times New Roman" charset="0"/>
              </a:rPr>
              <a:t>3. Useful in long-term management of physiologically stable patients</a:t>
            </a:r>
            <a:endParaRPr lang="en-IN" altLang="en-US">
              <a:latin typeface="Times New Roman" charset="0"/>
            </a:endParaRPr>
          </a:p>
          <a:p>
            <a:endParaRPr lang="en-US" altLang="en-US">
              <a:latin typeface="Times New Roman" charset="0"/>
            </a:endParaRPr>
          </a:p>
        </p:txBody>
      </p:sp>
      <p:sp>
        <p:nvSpPr>
          <p:cNvPr id="271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0DBD4AF7-C5A0-7344-B666-2BF1C5FFBAA0}" type="slidenum">
              <a:rPr lang="en-US" altLang="en-US" sz="1200"/>
              <a:pPr/>
              <a:t>91</a:t>
            </a:fld>
            <a:endParaRPr lang="en-US" altLang="en-US" sz="1200"/>
          </a:p>
        </p:txBody>
      </p:sp>
    </p:spTree>
    <p:extLst>
      <p:ext uri="{BB962C8B-B14F-4D97-AF65-F5344CB8AC3E}">
        <p14:creationId xmlns:p14="http://schemas.microsoft.com/office/powerpoint/2010/main" val="8308332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F. Tracheostomy masks</a:t>
            </a:r>
            <a:endParaRPr lang="en-IN" altLang="en-US" b="1" dirty="0">
              <a:latin typeface="Times New Roman" charset="0"/>
            </a:endParaRPr>
          </a:p>
          <a:p>
            <a:r>
              <a:rPr lang="en-US" altLang="en-US" dirty="0">
                <a:latin typeface="Times New Roman" charset="0"/>
              </a:rPr>
              <a:t>	1. Patients with tracheostomies do not breathe through their mouth and nose.</a:t>
            </a:r>
            <a:endParaRPr lang="en-IN" altLang="en-US" dirty="0">
              <a:latin typeface="Times New Roman" charset="0"/>
            </a:endParaRPr>
          </a:p>
          <a:p>
            <a:endParaRPr lang="en-US" altLang="en-US" dirty="0">
              <a:latin typeface="Times New Roman" charset="0"/>
            </a:endParaRPr>
          </a:p>
        </p:txBody>
      </p:sp>
      <p:sp>
        <p:nvSpPr>
          <p:cNvPr id="272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3C34691A-54C5-ED4C-8460-A00FA2139D07}" type="slidenum">
              <a:rPr lang="en-US" altLang="en-US" sz="1200"/>
              <a:pPr/>
              <a:t>92</a:t>
            </a:fld>
            <a:endParaRPr lang="en-US" altLang="en-US" sz="1200"/>
          </a:p>
        </p:txBody>
      </p:sp>
    </p:spTree>
    <p:extLst>
      <p:ext uri="{BB962C8B-B14F-4D97-AF65-F5344CB8AC3E}">
        <p14:creationId xmlns:p14="http://schemas.microsoft.com/office/powerpoint/2010/main" val="8760960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a:ln/>
        </p:spPr>
      </p:sp>
      <p:sp>
        <p:nvSpPr>
          <p:cNvPr id="273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rPr>
              <a:t>Lecture Outline </a:t>
            </a:r>
          </a:p>
          <a:p>
            <a:endParaRPr lang="en-US" altLang="en-US">
              <a:latin typeface="Times New Roman" charset="0"/>
            </a:endParaRPr>
          </a:p>
          <a:p>
            <a:r>
              <a:rPr lang="en-US" altLang="en-US">
                <a:latin typeface="Times New Roman" charset="0"/>
              </a:rPr>
              <a:t>2. Tracheostomy masks cover the tracheostomy hole and have a strap that goes around the neck.</a:t>
            </a:r>
            <a:endParaRPr lang="en-IN" altLang="en-US">
              <a:latin typeface="Times New Roman" charset="0"/>
            </a:endParaRPr>
          </a:p>
          <a:p>
            <a:r>
              <a:rPr lang="en-US" altLang="en-US">
                <a:latin typeface="Times New Roman" charset="0"/>
              </a:rPr>
              <a:t>	a. These may not be available in an emergency setting, in which case you should improvise by placing a face mask over the stoma.</a:t>
            </a:r>
            <a:endParaRPr lang="en-IN" altLang="en-US">
              <a:latin typeface="Times New Roman" charset="0"/>
            </a:endParaRPr>
          </a:p>
          <a:p>
            <a:r>
              <a:rPr lang="en-US" altLang="en-US">
                <a:latin typeface="Times New Roman" charset="0"/>
              </a:rPr>
              <a:t>		i. Although the mask is shaped to fit the face, you can usually get an adequate fit over the patient’s neck by adjusting the strap.</a:t>
            </a:r>
            <a:endParaRPr lang="en-IN" altLang="en-US">
              <a:latin typeface="Times New Roman" charset="0"/>
            </a:endParaRPr>
          </a:p>
          <a:p>
            <a:endParaRPr lang="en-US" altLang="en-US">
              <a:latin typeface="Times New Roman" charset="0"/>
            </a:endParaRPr>
          </a:p>
        </p:txBody>
      </p:sp>
      <p:sp>
        <p:nvSpPr>
          <p:cNvPr id="273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4856E15-8B16-8E4C-81B4-7A9D0131403D}" type="slidenum">
              <a:rPr lang="en-US" altLang="en-US" sz="1200"/>
              <a:pPr/>
              <a:t>93</a:t>
            </a:fld>
            <a:endParaRPr lang="en-US" altLang="en-US" sz="1200"/>
          </a:p>
        </p:txBody>
      </p:sp>
    </p:spTree>
    <p:extLst>
      <p:ext uri="{BB962C8B-B14F-4D97-AF65-F5344CB8AC3E}">
        <p14:creationId xmlns:p14="http://schemas.microsoft.com/office/powerpoint/2010/main" val="139920164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p:cNvSpPr>
            <a:spLocks noGrp="1" noRot="1" noChangeAspect="1" noTextEdit="1"/>
          </p:cNvSpPr>
          <p:nvPr>
            <p:ph type="sldImg"/>
          </p:nvPr>
        </p:nvSpPr>
        <p:spPr>
          <a:ln/>
        </p:spPr>
      </p:sp>
      <p:sp>
        <p:nvSpPr>
          <p:cNvPr id="274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G. Humidification</a:t>
            </a:r>
            <a:endParaRPr lang="en-IN" altLang="en-US" b="1" dirty="0">
              <a:latin typeface="Times New Roman" charset="0"/>
            </a:endParaRPr>
          </a:p>
          <a:p>
            <a:r>
              <a:rPr lang="en-US" altLang="en-US" dirty="0">
                <a:latin typeface="Times New Roman" charset="0"/>
              </a:rPr>
              <a:t>	1. Some EMS systems provide humidified oxygen.</a:t>
            </a:r>
            <a:endParaRPr lang="en-IN" altLang="en-US" dirty="0">
              <a:latin typeface="Times New Roman" charset="0"/>
            </a:endParaRPr>
          </a:p>
          <a:p>
            <a:r>
              <a:rPr lang="en-US" altLang="en-US" dirty="0">
                <a:latin typeface="Times New Roman" charset="0"/>
              </a:rPr>
              <a:t>		a. During extended transport</a:t>
            </a:r>
            <a:endParaRPr lang="en-IN" altLang="en-US" dirty="0">
              <a:latin typeface="Times New Roman" charset="0"/>
            </a:endParaRPr>
          </a:p>
          <a:p>
            <a:r>
              <a:rPr lang="en-US" altLang="en-US" dirty="0">
                <a:latin typeface="Times New Roman" charset="0"/>
              </a:rPr>
              <a:t>		b. For certain conditions such as croup</a:t>
            </a:r>
            <a:endParaRPr lang="en-IN" altLang="en-US" dirty="0">
              <a:latin typeface="Times New Roman" charset="0"/>
            </a:endParaRPr>
          </a:p>
          <a:p>
            <a:r>
              <a:rPr lang="en-US" altLang="en-US" dirty="0">
                <a:latin typeface="Times New Roman" charset="0"/>
              </a:rPr>
              <a:t>	2. Dry oxygen is not considered harmful for short-term use.</a:t>
            </a:r>
            <a:endParaRPr lang="en-IN" altLang="en-US" dirty="0">
              <a:latin typeface="Times New Roman" charset="0"/>
            </a:endParaRPr>
          </a:p>
          <a:p>
            <a:r>
              <a:rPr lang="en-US" altLang="en-US" dirty="0">
                <a:latin typeface="Times New Roman" charset="0"/>
              </a:rPr>
              <a:t>		a. Many EMS systems do not use humidified oxygen in the prehospital setting.</a:t>
            </a:r>
            <a:endParaRPr lang="en-IN" altLang="en-US" dirty="0">
              <a:latin typeface="Times New Roman" charset="0"/>
            </a:endParaRPr>
          </a:p>
          <a:p>
            <a:r>
              <a:rPr lang="en-US" altLang="en-US" dirty="0">
                <a:latin typeface="Times New Roman" charset="0"/>
              </a:rPr>
              <a:t>	3. Always refer to medical control or local protocols for guidance involving patient treatment issues.</a:t>
            </a:r>
            <a:endParaRPr lang="en-IN" altLang="en-US" dirty="0">
              <a:latin typeface="Times New Roman" charset="0"/>
            </a:endParaRPr>
          </a:p>
          <a:p>
            <a:endParaRPr lang="en-US" altLang="en-US" dirty="0">
              <a:latin typeface="Times New Roman" charset="0"/>
            </a:endParaRPr>
          </a:p>
        </p:txBody>
      </p:sp>
      <p:sp>
        <p:nvSpPr>
          <p:cNvPr id="274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2A7407C5-EBA6-7047-9623-D26870A60EDB}" type="slidenum">
              <a:rPr lang="en-US" altLang="en-US" sz="1200"/>
              <a:pPr/>
              <a:t>94</a:t>
            </a:fld>
            <a:endParaRPr lang="en-US" altLang="en-US" sz="1200"/>
          </a:p>
        </p:txBody>
      </p:sp>
    </p:spTree>
    <p:extLst>
      <p:ext uri="{BB962C8B-B14F-4D97-AF65-F5344CB8AC3E}">
        <p14:creationId xmlns:p14="http://schemas.microsoft.com/office/powerpoint/2010/main" val="14360288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275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XII. Assisted and Artificial Ventilation</a:t>
            </a:r>
          </a:p>
          <a:p>
            <a:r>
              <a:rPr lang="en-US" altLang="en-US" dirty="0">
                <a:latin typeface="Times New Roman" charset="0"/>
              </a:rPr>
              <a:t>A. Assisted and artificial ventilation techniques are probably the most important skills in EMS at any level.</a:t>
            </a:r>
            <a:endParaRPr lang="en-IN" altLang="en-US" b="1" dirty="0">
              <a:latin typeface="Times New Roman" charset="0"/>
            </a:endParaRPr>
          </a:p>
          <a:p>
            <a:r>
              <a:rPr lang="en-US" altLang="en-US" dirty="0">
                <a:latin typeface="Times New Roman" charset="0"/>
              </a:rPr>
              <a:t>B. Basic airway and ventilation techniques are extremely effective when administered appropriately.</a:t>
            </a:r>
            <a:endParaRPr lang="en-IN" altLang="en-US" b="1" dirty="0">
              <a:latin typeface="Times New Roman" charset="0"/>
            </a:endParaRPr>
          </a:p>
          <a:p>
            <a:r>
              <a:rPr lang="en-US" altLang="en-US" dirty="0">
                <a:latin typeface="Times New Roman" charset="0"/>
              </a:rPr>
              <a:t>	1. Mastery of these techniques at the EMT level is imperative.</a:t>
            </a:r>
            <a:endParaRPr lang="en-IN" altLang="en-US" dirty="0">
              <a:latin typeface="Times New Roman" charset="0"/>
            </a:endParaRPr>
          </a:p>
          <a:p>
            <a:r>
              <a:rPr lang="en-US" altLang="en-US" dirty="0">
                <a:latin typeface="Times New Roman" charset="0"/>
              </a:rPr>
              <a:t>	2. Patients who are breathing inadequately (too fast or too slow, with reduced tidal volume) are usually unable to speak in complete sentences.</a:t>
            </a:r>
            <a:endParaRPr lang="en-IN" altLang="en-US" dirty="0">
              <a:latin typeface="Times New Roman" charset="0"/>
            </a:endParaRPr>
          </a:p>
          <a:p>
            <a:r>
              <a:rPr lang="en-US" altLang="en-US" dirty="0">
                <a:latin typeface="Times New Roman" charset="0"/>
              </a:rPr>
              <a:t>		a. Fast, shallow breathing can be just as dangerous as very slow breathing.</a:t>
            </a:r>
            <a:endParaRPr lang="en-IN" altLang="en-US" dirty="0">
              <a:latin typeface="Times New Roman" charset="0"/>
            </a:endParaRPr>
          </a:p>
          <a:p>
            <a:r>
              <a:rPr lang="en-US" altLang="en-US" dirty="0">
                <a:latin typeface="Times New Roman" charset="0"/>
              </a:rPr>
              <a:t>	3. Follow standard precautions as needed when managing a patient’s airway.</a:t>
            </a:r>
            <a:endParaRPr lang="en-IN" altLang="en-US" dirty="0">
              <a:latin typeface="Times New Roman" charset="0"/>
            </a:endParaRPr>
          </a:p>
        </p:txBody>
      </p:sp>
      <p:sp>
        <p:nvSpPr>
          <p:cNvPr id="275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A1409F79-26ED-7A49-9998-7DBFA3833807}" type="slidenum">
              <a:rPr lang="en-US" altLang="en-US" sz="1200"/>
              <a:pPr/>
              <a:t>95</a:t>
            </a:fld>
            <a:endParaRPr lang="en-US" altLang="en-US" sz="1200"/>
          </a:p>
        </p:txBody>
      </p:sp>
    </p:spTree>
    <p:extLst>
      <p:ext uri="{BB962C8B-B14F-4D97-AF65-F5344CB8AC3E}">
        <p14:creationId xmlns:p14="http://schemas.microsoft.com/office/powerpoint/2010/main" val="191532082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p:cNvSpPr>
            <a:spLocks noGrp="1" noRot="1" noChangeAspect="1" noTextEdit="1"/>
          </p:cNvSpPr>
          <p:nvPr>
            <p:ph type="sldImg"/>
          </p:nvPr>
        </p:nvSpPr>
        <p:spPr>
          <a:ln/>
        </p:spPr>
      </p:sp>
      <p:sp>
        <p:nvSpPr>
          <p:cNvPr id="276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C. Assisting ventilation in respiratory distress/failure</a:t>
            </a:r>
            <a:endParaRPr lang="en-IN" altLang="en-US" b="1" dirty="0">
              <a:latin typeface="Times New Roman" charset="0"/>
            </a:endParaRPr>
          </a:p>
          <a:p>
            <a:r>
              <a:rPr lang="en-US" altLang="en-US" dirty="0">
                <a:latin typeface="Times New Roman" charset="0"/>
              </a:rPr>
              <a:t>	1. Intervene quickly to prevent further deterioration.</a:t>
            </a:r>
            <a:endParaRPr lang="en-IN" altLang="en-US" dirty="0">
              <a:latin typeface="Times New Roman" charset="0"/>
            </a:endParaRPr>
          </a:p>
          <a:p>
            <a:r>
              <a:rPr lang="en-US" altLang="en-US" dirty="0">
                <a:latin typeface="Times New Roman" charset="0"/>
              </a:rPr>
              <a:t>	2. Two treatment options: assisted ventilation and continuous positive airway pressure (CPAP)</a:t>
            </a:r>
            <a:endParaRPr lang="en-IN" altLang="en-US" dirty="0">
              <a:latin typeface="Times New Roman" charset="0"/>
            </a:endParaRPr>
          </a:p>
          <a:p>
            <a:r>
              <a:rPr lang="en-US" altLang="en-US" dirty="0">
                <a:latin typeface="Times New Roman" charset="0"/>
              </a:rPr>
              <a:t>		a. The purpose of assisted ventilations is to improve the overall oxygenation and </a:t>
            </a:r>
            <a:r>
              <a:rPr lang="en-US" altLang="en-US" dirty="0" err="1">
                <a:latin typeface="Times New Roman" charset="0"/>
              </a:rPr>
              <a:t>ventilatory</a:t>
            </a:r>
            <a:r>
              <a:rPr lang="en-US" altLang="en-US" dirty="0">
                <a:latin typeface="Times New Roman" charset="0"/>
              </a:rPr>
              <a:t> status of the patient.</a:t>
            </a:r>
            <a:endParaRPr lang="en-IN" altLang="en-US" dirty="0">
              <a:latin typeface="Times New Roman" charset="0"/>
            </a:endParaRPr>
          </a:p>
          <a:p>
            <a:endParaRPr lang="en-US" altLang="en-US" dirty="0">
              <a:latin typeface="Times New Roman" charset="0"/>
            </a:endParaRPr>
          </a:p>
        </p:txBody>
      </p:sp>
      <p:sp>
        <p:nvSpPr>
          <p:cNvPr id="276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6BD91DDD-BC1A-FC48-937A-E6D519AF90AF}" type="slidenum">
              <a:rPr lang="en-US" altLang="en-US" sz="1200"/>
              <a:pPr/>
              <a:t>96</a:t>
            </a:fld>
            <a:endParaRPr lang="en-US" altLang="en-US" sz="1200"/>
          </a:p>
        </p:txBody>
      </p:sp>
    </p:spTree>
    <p:extLst>
      <p:ext uri="{BB962C8B-B14F-4D97-AF65-F5344CB8AC3E}">
        <p14:creationId xmlns:p14="http://schemas.microsoft.com/office/powerpoint/2010/main" val="172204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3. Signs and symptoms of inadequate ventilation:</a:t>
            </a:r>
            <a:endParaRPr lang="en-IN" altLang="en-US" dirty="0">
              <a:latin typeface="Times New Roman" charset="0"/>
            </a:endParaRPr>
          </a:p>
          <a:p>
            <a:r>
              <a:rPr lang="en-US" altLang="en-US" dirty="0">
                <a:latin typeface="Times New Roman" charset="0"/>
              </a:rPr>
              <a:t>	a. Altered mental status</a:t>
            </a:r>
            <a:endParaRPr lang="en-IN" altLang="en-US" dirty="0">
              <a:latin typeface="Times New Roman" charset="0"/>
            </a:endParaRPr>
          </a:p>
          <a:p>
            <a:r>
              <a:rPr lang="en-US" altLang="en-US" dirty="0">
                <a:latin typeface="Times New Roman" charset="0"/>
              </a:rPr>
              <a:t>	b. Inadequate minute volume</a:t>
            </a:r>
            <a:endParaRPr lang="en-IN" altLang="en-US" dirty="0">
              <a:latin typeface="Times New Roman" charset="0"/>
            </a:endParaRPr>
          </a:p>
          <a:p>
            <a:r>
              <a:rPr lang="en-US" altLang="en-US" dirty="0">
                <a:latin typeface="Times New Roman" charset="0"/>
              </a:rPr>
              <a:t>	c. Excessive accessory muscle use and fatigue</a:t>
            </a:r>
            <a:endParaRPr lang="en-IN" altLang="en-US" dirty="0">
              <a:latin typeface="Times New Roman" charset="0"/>
            </a:endParaRPr>
          </a:p>
          <a:p>
            <a:endParaRPr lang="en-US" altLang="en-US" dirty="0">
              <a:latin typeface="Times New Roman" charset="0"/>
            </a:endParaRPr>
          </a:p>
        </p:txBody>
      </p:sp>
      <p:sp>
        <p:nvSpPr>
          <p:cNvPr id="277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7F09E8F5-EF9D-A141-9E52-D10661A7CE63}" type="slidenum">
              <a:rPr lang="en-US" altLang="en-US" sz="1200"/>
              <a:pPr/>
              <a:t>97</a:t>
            </a:fld>
            <a:endParaRPr lang="en-US" altLang="en-US" sz="1200"/>
          </a:p>
        </p:txBody>
      </p:sp>
    </p:spTree>
    <p:extLst>
      <p:ext uri="{BB962C8B-B14F-4D97-AF65-F5344CB8AC3E}">
        <p14:creationId xmlns:p14="http://schemas.microsoft.com/office/powerpoint/2010/main" val="166109276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4. To assist a patient with ventilations using a BVM:</a:t>
            </a:r>
            <a:endParaRPr lang="en-IN" altLang="en-US" dirty="0">
              <a:latin typeface="Times New Roman" charset="0"/>
            </a:endParaRPr>
          </a:p>
          <a:p>
            <a:r>
              <a:rPr lang="en-US" altLang="en-US" dirty="0">
                <a:latin typeface="Times New Roman" charset="0"/>
              </a:rPr>
              <a:t>	a. Explain the procedure to the patient.</a:t>
            </a:r>
            <a:endParaRPr lang="en-IN" altLang="en-US" dirty="0">
              <a:latin typeface="Times New Roman" charset="0"/>
            </a:endParaRPr>
          </a:p>
          <a:p>
            <a:r>
              <a:rPr lang="en-US" altLang="en-US" dirty="0">
                <a:latin typeface="Times New Roman" charset="0"/>
              </a:rPr>
              <a:t>	b. Place the mask over the patient’s nose and mouth.</a:t>
            </a:r>
            <a:endParaRPr lang="en-IN" altLang="en-US" dirty="0">
              <a:latin typeface="Times New Roman" charset="0"/>
            </a:endParaRPr>
          </a:p>
          <a:p>
            <a:r>
              <a:rPr lang="en-US" altLang="en-US" dirty="0">
                <a:latin typeface="Times New Roman" charset="0"/>
              </a:rPr>
              <a:t>	c. Squeeze the bag each time the patient breathes, maintaining the same rate as the patient.</a:t>
            </a:r>
            <a:endParaRPr lang="en-IN" altLang="en-US" dirty="0">
              <a:latin typeface="Times New Roman" charset="0"/>
            </a:endParaRPr>
          </a:p>
          <a:p>
            <a:r>
              <a:rPr lang="en-US" altLang="en-US" dirty="0">
                <a:latin typeface="Times New Roman" charset="0"/>
              </a:rPr>
              <a:t>	d. After the initial 5 to 10 breaths, slowly adjust the rate and deliver an appropriate tidal volume.</a:t>
            </a:r>
            <a:endParaRPr lang="en-IN" altLang="en-US" dirty="0">
              <a:latin typeface="Times New Roman" charset="0"/>
            </a:endParaRPr>
          </a:p>
          <a:p>
            <a:r>
              <a:rPr lang="en-US" altLang="en-US" dirty="0">
                <a:latin typeface="Times New Roman" charset="0"/>
              </a:rPr>
              <a:t>	e. Adjust the rate and tidal volume to maintain an adequate minute volume.</a:t>
            </a:r>
            <a:endParaRPr lang="en-IN" altLang="en-US" dirty="0">
              <a:latin typeface="Times New Roman" charset="0"/>
            </a:endParaRPr>
          </a:p>
          <a:p>
            <a:endParaRPr lang="en-US" altLang="en-US" dirty="0">
              <a:latin typeface="Times New Roman" charset="0"/>
            </a:endParaRPr>
          </a:p>
        </p:txBody>
      </p:sp>
      <p:sp>
        <p:nvSpPr>
          <p:cNvPr id="278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514BB67D-DFAE-BB46-9BB2-EAD157107F88}" type="slidenum">
              <a:rPr lang="en-US" altLang="en-US" sz="1200"/>
              <a:pPr/>
              <a:t>98</a:t>
            </a:fld>
            <a:endParaRPr lang="en-US" altLang="en-US" sz="1200"/>
          </a:p>
        </p:txBody>
      </p:sp>
    </p:spTree>
    <p:extLst>
      <p:ext uri="{BB962C8B-B14F-4D97-AF65-F5344CB8AC3E}">
        <p14:creationId xmlns:p14="http://schemas.microsoft.com/office/powerpoint/2010/main" val="69874077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p:cNvSpPr>
            <a:spLocks noGrp="1" noRot="1" noChangeAspect="1" noTextEdit="1"/>
          </p:cNvSpPr>
          <p:nvPr>
            <p:ph type="sldImg"/>
          </p:nvPr>
        </p:nvSpPr>
        <p:spPr>
          <a:ln/>
        </p:spPr>
      </p:sp>
      <p:sp>
        <p:nvSpPr>
          <p:cNvPr id="279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rPr>
              <a:t>Lecture Outline </a:t>
            </a:r>
          </a:p>
          <a:p>
            <a:endParaRPr lang="en-US" altLang="en-US" dirty="0">
              <a:latin typeface="Times New Roman" charset="0"/>
            </a:endParaRPr>
          </a:p>
          <a:p>
            <a:r>
              <a:rPr lang="en-US" altLang="en-US" dirty="0">
                <a:latin typeface="Times New Roman" charset="0"/>
              </a:rPr>
              <a:t>D. Artificial ventilation</a:t>
            </a:r>
            <a:endParaRPr lang="en-IN" altLang="en-US" b="1" dirty="0">
              <a:latin typeface="Times New Roman" charset="0"/>
            </a:endParaRPr>
          </a:p>
          <a:p>
            <a:r>
              <a:rPr lang="en-US" altLang="en-US" dirty="0">
                <a:latin typeface="Times New Roman" charset="0"/>
              </a:rPr>
              <a:t>	1. Patients in respiratory arrest need immediate treatment to live.</a:t>
            </a:r>
            <a:endParaRPr lang="en-IN" altLang="en-US" dirty="0">
              <a:latin typeface="Times New Roman" charset="0"/>
            </a:endParaRPr>
          </a:p>
          <a:p>
            <a:r>
              <a:rPr lang="en-US" altLang="en-US" dirty="0">
                <a:latin typeface="Times New Roman" charset="0"/>
              </a:rPr>
              <a:t>	2. Once you determine that a patient is not breathing, begin artificial ventilation immediately.</a:t>
            </a:r>
            <a:endParaRPr lang="en-IN" altLang="en-US" dirty="0">
              <a:latin typeface="Times New Roman" charset="0"/>
            </a:endParaRPr>
          </a:p>
          <a:p>
            <a:r>
              <a:rPr lang="en-US" altLang="en-US" dirty="0">
                <a:latin typeface="Times New Roman" charset="0"/>
              </a:rPr>
              <a:t>	3. Available methods:</a:t>
            </a:r>
            <a:endParaRPr lang="en-IN" altLang="en-US" dirty="0">
              <a:latin typeface="Times New Roman" charset="0"/>
            </a:endParaRPr>
          </a:p>
          <a:p>
            <a:r>
              <a:rPr lang="en-US" altLang="en-US" dirty="0">
                <a:latin typeface="Times New Roman" charset="0"/>
              </a:rPr>
              <a:t>		a. Mouth-to-mask technique</a:t>
            </a:r>
            <a:endParaRPr lang="en-IN" altLang="en-US" dirty="0">
              <a:latin typeface="Times New Roman" charset="0"/>
            </a:endParaRPr>
          </a:p>
          <a:p>
            <a:r>
              <a:rPr lang="en-US" altLang="en-US" dirty="0">
                <a:latin typeface="Times New Roman" charset="0"/>
              </a:rPr>
              <a:t>		b. One- or two-person BVM</a:t>
            </a:r>
            <a:endParaRPr lang="en-IN" altLang="en-US" dirty="0">
              <a:latin typeface="Times New Roman" charset="0"/>
            </a:endParaRPr>
          </a:p>
          <a:p>
            <a:r>
              <a:rPr lang="en-US" altLang="en-US" dirty="0">
                <a:latin typeface="Times New Roman" charset="0"/>
              </a:rPr>
              <a:t>		c. Manually triggered ventilation device</a:t>
            </a:r>
            <a:endParaRPr lang="en-IN" altLang="en-US" dirty="0">
              <a:latin typeface="Times New Roman" charset="0"/>
            </a:endParaRPr>
          </a:p>
          <a:p>
            <a:endParaRPr lang="en-US" altLang="en-US" dirty="0">
              <a:latin typeface="Times New Roman" charset="0"/>
            </a:endParaRPr>
          </a:p>
        </p:txBody>
      </p:sp>
      <p:sp>
        <p:nvSpPr>
          <p:cNvPr id="279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fld id="{174EF03F-1131-D04F-A9E7-C43B6839E507}" type="slidenum">
              <a:rPr lang="en-US" altLang="en-US" sz="1200"/>
              <a:pPr/>
              <a:t>99</a:t>
            </a:fld>
            <a:endParaRPr lang="en-US" altLang="en-US" sz="1200"/>
          </a:p>
        </p:txBody>
      </p:sp>
    </p:spTree>
    <p:extLst>
      <p:ext uri="{BB962C8B-B14F-4D97-AF65-F5344CB8AC3E}">
        <p14:creationId xmlns:p14="http://schemas.microsoft.com/office/powerpoint/2010/main" val="12956404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1251" name="Rectangle 3"/>
          <p:cNvSpPr>
            <a:spLocks noGrp="1" noChangeArrowheads="1"/>
          </p:cNvSpPr>
          <p:nvPr>
            <p:ph type="subTitle" idx="1"/>
          </p:nvPr>
        </p:nvSpPr>
        <p:spPr>
          <a:xfrm>
            <a:off x="4572000" y="3657600"/>
            <a:ext cx="46482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solidFill>
                  <a:srgbClr val="B3B3B3">
                    <a:alpha val="39999"/>
                  </a:srgbClr>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tIns="137160" bIns="45720"/>
          <a:lstStyle>
            <a:lvl1pPr marL="0" indent="0">
              <a:lnSpc>
                <a:spcPct val="105000"/>
              </a:lnSpc>
              <a:buFontTx/>
              <a:buNone/>
              <a:defRPr sz="3600">
                <a:solidFill>
                  <a:schemeClr val="bg1"/>
                </a:solidFill>
              </a:defRPr>
            </a:lvl1pPr>
          </a:lstStyle>
          <a:p>
            <a:pPr lvl="0"/>
            <a:r>
              <a:rPr lang="en-US" noProof="0" smtClean="0"/>
              <a:t>Click to edit Master subtitle style</a:t>
            </a:r>
          </a:p>
        </p:txBody>
      </p:sp>
      <p:sp>
        <p:nvSpPr>
          <p:cNvPr id="128003" name="Rectangle 2"/>
          <p:cNvSpPr>
            <a:spLocks noGrp="1" noChangeArrowheads="1"/>
          </p:cNvSpPr>
          <p:nvPr>
            <p:ph type="ctrTitle"/>
          </p:nvPr>
        </p:nvSpPr>
        <p:spPr>
          <a:xfrm>
            <a:off x="4572000" y="2362200"/>
            <a:ext cx="4343400" cy="990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algn="l">
              <a:defRPr>
                <a:effectLst>
                  <a:outerShdw blurRad="38100" dist="38100" dir="2700000" algn="tl">
                    <a:srgbClr val="DDDDDD"/>
                  </a:outerShdw>
                </a:effectLst>
              </a:defRPr>
            </a:lvl1pPr>
          </a:lstStyle>
          <a:p>
            <a:pPr lvl="0"/>
            <a:r>
              <a:rPr lang="en-US" noProof="0" smtClean="0"/>
              <a:t>Click to edit Master title style</a:t>
            </a:r>
          </a:p>
        </p:txBody>
      </p:sp>
    </p:spTree>
    <p:extLst>
      <p:ext uri="{BB962C8B-B14F-4D97-AF65-F5344CB8AC3E}">
        <p14:creationId xmlns:p14="http://schemas.microsoft.com/office/powerpoint/2010/main" val="96267146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3391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5636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0165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1830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4049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093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447800"/>
            <a:ext cx="77724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7582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385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93365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46056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31" r:id="rId1"/>
    <p:sldLayoutId id="2147484022" r:id="rId2"/>
    <p:sldLayoutId id="2147484023" r:id="rId3"/>
    <p:sldLayoutId id="2147484024" r:id="rId4"/>
    <p:sldLayoutId id="2147484025" r:id="rId5"/>
    <p:sldLayoutId id="2147484032" r:id="rId6"/>
    <p:sldLayoutId id="2147484026" r:id="rId7"/>
    <p:sldLayoutId id="2147484027" r:id="rId8"/>
    <p:sldLayoutId id="2147484028" r:id="rId9"/>
    <p:sldLayoutId id="2147484029" r:id="rId10"/>
    <p:sldLayoutId id="2147484030" r:id="rId11"/>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mj-cs"/>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mn-cs"/>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notesSlide" Target="../notesSlides/notesSlide44.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45.xml"/><Relationship Id="rId5" Type="http://schemas.openxmlformats.org/officeDocument/2006/relationships/image" Target="../media/image17.wmf"/><Relationship Id="rId4" Type="http://schemas.openxmlformats.org/officeDocument/2006/relationships/oleObject" Target="file:///C:\Users\Owner\Documents\What%20Does%20Partial%20Pressure%20of%20Oxygen%20(PaO2)%20Mean.mht" TargetMode="Externa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45.xml"/><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9.wmf"/><Relationship Id="rId4" Type="http://schemas.openxmlformats.org/officeDocument/2006/relationships/oleObject" Target="../embeddings/oleObject2.bin"/><Relationship Id="rId9" Type="http://schemas.openxmlformats.org/officeDocument/2006/relationships/image" Target="../media/image21.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2.wmf"/><Relationship Id="rId5" Type="http://schemas.openxmlformats.org/officeDocument/2006/relationships/oleObject" Target="../embeddings/oleObject5.bin"/><Relationship Id="rId4" Type="http://schemas.openxmlformats.org/officeDocument/2006/relationships/image" Target="../media/image2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6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ubTitle" idx="1"/>
          </p:nvPr>
        </p:nvSpPr>
        <p:spPr>
          <a:xfrm>
            <a:off x="0" y="3352800"/>
            <a:ext cx="9144000" cy="1981200"/>
          </a:xfrm>
          <a:gradFill>
            <a:gsLst>
              <a:gs pos="0">
                <a:srgbClr val="66CCFF">
                  <a:alpha val="89998"/>
                </a:srgbClr>
              </a:gs>
              <a:gs pos="100000">
                <a:srgbClr val="0080FF">
                  <a:alpha val="14000"/>
                </a:srgbClr>
              </a:gs>
            </a:gsLst>
          </a:gradFill>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ltLang="en-US" sz="100"/>
          </a:p>
          <a:p>
            <a:pPr algn="ctr">
              <a:spcBef>
                <a:spcPts val="2500"/>
              </a:spcBef>
            </a:pPr>
            <a:r>
              <a:rPr lang="en-US" altLang="en-US" sz="4000" b="1"/>
              <a:t>Chapter 10</a:t>
            </a:r>
          </a:p>
          <a:p>
            <a:pPr algn="ctr">
              <a:spcBef>
                <a:spcPts val="200"/>
              </a:spcBef>
            </a:pPr>
            <a:r>
              <a:rPr lang="en-IN" altLang="en-US" sz="3200" b="1"/>
              <a:t>Airway Management</a:t>
            </a:r>
            <a:r>
              <a:rPr lang="en-IN" altLang="en-US" sz="3200" b="1">
                <a:solidFill>
                  <a:schemeClr val="tx1"/>
                </a:solidFill>
              </a:rPr>
              <a:t> </a:t>
            </a:r>
            <a:endParaRPr lang="en-US" altLang="en-US" sz="3200" b="1">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lnSpc>
                <a:spcPct val="85000"/>
              </a:lnSpc>
            </a:pPr>
            <a:r>
              <a:rPr lang="en-US" altLang="en-US" dirty="0"/>
              <a:t>Anatomy of the Respiratory System </a:t>
            </a:r>
            <a:r>
              <a:rPr lang="en-US" altLang="en-US" sz="2800" b="0" dirty="0"/>
              <a:t>(1 of 3)</a:t>
            </a:r>
          </a:p>
        </p:txBody>
      </p:sp>
      <p:sp>
        <p:nvSpPr>
          <p:cNvPr id="13315"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1331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b="6990"/>
          <a:stretch>
            <a:fillRect/>
          </a:stretch>
        </p:blipFill>
        <p:spPr>
          <a:xfrm>
            <a:off x="1219200" y="1625600"/>
            <a:ext cx="6453188" cy="4378325"/>
          </a:xfrm>
        </p:spPr>
      </p:pic>
      <p:sp>
        <p:nvSpPr>
          <p:cNvPr id="13317" name="TextBox 2"/>
          <p:cNvSpPr txBox="1">
            <a:spLocks noChangeArrowheads="1"/>
          </p:cNvSpPr>
          <p:nvPr/>
        </p:nvSpPr>
        <p:spPr bwMode="auto">
          <a:xfrm>
            <a:off x="4927600" y="60325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(6 of 17)</a:t>
            </a:r>
          </a:p>
        </p:txBody>
      </p:sp>
      <p:sp>
        <p:nvSpPr>
          <p:cNvPr id="105475" name="Content Placeholder 2"/>
          <p:cNvSpPr>
            <a:spLocks noGrp="1"/>
          </p:cNvSpPr>
          <p:nvPr>
            <p:ph type="body" idx="1"/>
          </p:nvPr>
        </p:nvSpPr>
        <p:spPr/>
        <p:txBody>
          <a:bodyPr rIns="228600"/>
          <a:lstStyle/>
          <a:p>
            <a:pPr eaLnBrk="1" hangingPunct="1">
              <a:spcBef>
                <a:spcPct val="35000"/>
              </a:spcBef>
            </a:pPr>
            <a:r>
              <a:rPr lang="en-US" altLang="en-US" dirty="0"/>
              <a:t>Normal ventilation versus positive-pressure ventilation</a:t>
            </a:r>
          </a:p>
          <a:p>
            <a:pPr lvl="1" eaLnBrk="1" hangingPunct="1">
              <a:spcBef>
                <a:spcPct val="35000"/>
              </a:spcBef>
            </a:pPr>
            <a:r>
              <a:rPr lang="en-US" altLang="en-US" dirty="0"/>
              <a:t>In normal breathing, the diaphragm contracts and negative pressure is generated in the chest cavity.</a:t>
            </a:r>
          </a:p>
          <a:p>
            <a:pPr lvl="1" eaLnBrk="1" hangingPunct="1">
              <a:spcBef>
                <a:spcPct val="35000"/>
              </a:spcBef>
            </a:pPr>
            <a:r>
              <a:rPr lang="en-US" altLang="en-US" dirty="0"/>
              <a:t>Positive-pressure ventilation generated by a device (such as a BVM) that forces air into the chest cavity.</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(7 of 17)</a:t>
            </a:r>
          </a:p>
        </p:txBody>
      </p:sp>
      <p:sp>
        <p:nvSpPr>
          <p:cNvPr id="106499" name="Content Placeholder 2"/>
          <p:cNvSpPr>
            <a:spLocks noGrp="1"/>
          </p:cNvSpPr>
          <p:nvPr>
            <p:ph type="body" idx="1"/>
          </p:nvPr>
        </p:nvSpPr>
        <p:spPr/>
        <p:txBody>
          <a:bodyPr rIns="228600"/>
          <a:lstStyle/>
          <a:p>
            <a:pPr eaLnBrk="1" hangingPunct="1">
              <a:spcBef>
                <a:spcPct val="35000"/>
              </a:spcBef>
            </a:pPr>
            <a:r>
              <a:rPr lang="en-US" altLang="en-US"/>
              <a:t>With positive-pressure ventilation:</a:t>
            </a:r>
          </a:p>
          <a:p>
            <a:pPr lvl="1" eaLnBrk="1" hangingPunct="1">
              <a:spcBef>
                <a:spcPct val="35000"/>
              </a:spcBef>
            </a:pPr>
            <a:r>
              <a:rPr lang="en-US" altLang="en-US"/>
              <a:t>Increased intrathoracic pressure reduces the blood pumped by the heart.</a:t>
            </a:r>
          </a:p>
          <a:p>
            <a:pPr lvl="1" eaLnBrk="1" hangingPunct="1">
              <a:spcBef>
                <a:spcPct val="35000"/>
              </a:spcBef>
            </a:pPr>
            <a:r>
              <a:rPr lang="en-US" altLang="en-US"/>
              <a:t>More volume is required to have the same effects as normal breathing.</a:t>
            </a:r>
          </a:p>
          <a:p>
            <a:pPr lvl="1" eaLnBrk="1" hangingPunct="1">
              <a:spcBef>
                <a:spcPct val="35000"/>
              </a:spcBef>
            </a:pPr>
            <a:r>
              <a:rPr lang="en-US" altLang="en-US"/>
              <a:t>Air is forced into the stomach, causing gastric distention.</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a:lnSpc>
                <a:spcPct val="85000"/>
              </a:lnSpc>
            </a:pPr>
            <a:r>
              <a:rPr lang="en-US" altLang="en-US"/>
              <a:t>Assisted and Artificial Ventilation </a:t>
            </a:r>
            <a:r>
              <a:rPr lang="en-US" altLang="en-US" sz="2800" b="0"/>
              <a:t>(8 of 17)</a:t>
            </a:r>
          </a:p>
        </p:txBody>
      </p:sp>
      <p:sp>
        <p:nvSpPr>
          <p:cNvPr id="107523" name="Rectangle 3"/>
          <p:cNvSpPr>
            <a:spLocks noGrp="1" noChangeArrowheads="1"/>
          </p:cNvSpPr>
          <p:nvPr>
            <p:ph type="body" idx="1"/>
          </p:nvPr>
        </p:nvSpPr>
        <p:spPr/>
        <p:txBody>
          <a:bodyPr rIns="228600"/>
          <a:lstStyle/>
          <a:p>
            <a:pPr>
              <a:lnSpc>
                <a:spcPct val="90000"/>
              </a:lnSpc>
              <a:spcBef>
                <a:spcPct val="35000"/>
              </a:spcBef>
            </a:pPr>
            <a:r>
              <a:rPr lang="en-US" altLang="en-US"/>
              <a:t>Mouth-to-mouth and mouth-to-mask ventilation</a:t>
            </a:r>
          </a:p>
          <a:p>
            <a:pPr lvl="1">
              <a:lnSpc>
                <a:spcPct val="90000"/>
              </a:lnSpc>
              <a:spcBef>
                <a:spcPct val="35000"/>
              </a:spcBef>
            </a:pPr>
            <a:r>
              <a:rPr lang="en-US" altLang="en-US"/>
              <a:t>Barrier device is routinely used in mouth-to-mouth ventilations</a:t>
            </a:r>
          </a:p>
          <a:p>
            <a:pPr lvl="1">
              <a:lnSpc>
                <a:spcPct val="90000"/>
              </a:lnSpc>
              <a:spcBef>
                <a:spcPct val="35000"/>
              </a:spcBef>
            </a:pPr>
            <a:r>
              <a:rPr lang="en-US" altLang="en-US"/>
              <a:t>Mask with an oxygen inlet provides oxygen during mouth-to-mask ventilation</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nSpc>
                <a:spcPct val="85000"/>
              </a:lnSpc>
            </a:pPr>
            <a:r>
              <a:rPr lang="en-US" altLang="en-US"/>
              <a:t>Assisted and Artificial Ventilation </a:t>
            </a:r>
            <a:r>
              <a:rPr lang="en-US" altLang="en-US" sz="2800" b="0"/>
              <a:t>(9 of 17)</a:t>
            </a:r>
          </a:p>
        </p:txBody>
      </p:sp>
      <p:sp>
        <p:nvSpPr>
          <p:cNvPr id="108547" name="Rectangle 3"/>
          <p:cNvSpPr>
            <a:spLocks noGrp="1" noChangeArrowheads="1"/>
          </p:cNvSpPr>
          <p:nvPr>
            <p:ph type="body" idx="1"/>
          </p:nvPr>
        </p:nvSpPr>
        <p:spPr/>
        <p:txBody>
          <a:bodyPr rIns="228600"/>
          <a:lstStyle/>
          <a:p>
            <a:pPr>
              <a:spcBef>
                <a:spcPct val="35000"/>
              </a:spcBef>
            </a:pPr>
            <a:r>
              <a:rPr lang="en-US" altLang="en-US"/>
              <a:t>Signs of adequate ventilations:</a:t>
            </a:r>
          </a:p>
          <a:p>
            <a:pPr lvl="1">
              <a:spcBef>
                <a:spcPct val="35000"/>
              </a:spcBef>
            </a:pPr>
            <a:r>
              <a:rPr lang="en-US" altLang="en-US"/>
              <a:t>Patient’s color improves</a:t>
            </a:r>
          </a:p>
          <a:p>
            <a:pPr lvl="1">
              <a:spcBef>
                <a:spcPct val="35000"/>
              </a:spcBef>
            </a:pPr>
            <a:r>
              <a:rPr lang="en-US" altLang="en-US"/>
              <a:t>Chest rises adequately</a:t>
            </a:r>
          </a:p>
          <a:p>
            <a:pPr lvl="1">
              <a:spcBef>
                <a:spcPct val="35000"/>
              </a:spcBef>
            </a:pPr>
            <a:r>
              <a:rPr lang="en-US" altLang="en-US"/>
              <a:t>No resistance when ventilating</a:t>
            </a:r>
          </a:p>
          <a:p>
            <a:pPr lvl="1">
              <a:spcBef>
                <a:spcPct val="35000"/>
              </a:spcBef>
            </a:pPr>
            <a:r>
              <a:rPr lang="en-US" altLang="en-US"/>
              <a:t>You hear and feel air escape as the patient exhales</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pPr>
              <a:lnSpc>
                <a:spcPct val="85000"/>
              </a:lnSpc>
            </a:pPr>
            <a:r>
              <a:rPr lang="en-US" altLang="en-US" dirty="0"/>
              <a:t>Assisted and Artificial Ventilation </a:t>
            </a:r>
            <a:r>
              <a:rPr lang="en-US" altLang="en-US" sz="2800" b="0" dirty="0"/>
              <a:t>(10 of 17)</a:t>
            </a:r>
          </a:p>
        </p:txBody>
      </p:sp>
      <p:sp>
        <p:nvSpPr>
          <p:cNvPr id="109571" name="Content Placeholder 2"/>
          <p:cNvSpPr>
            <a:spLocks noGrp="1"/>
          </p:cNvSpPr>
          <p:nvPr>
            <p:ph type="body" idx="1"/>
          </p:nvPr>
        </p:nvSpPr>
        <p:spPr>
          <a:xfrm>
            <a:off x="4419600" y="1447800"/>
            <a:ext cx="4038600" cy="4800600"/>
          </a:xfrm>
        </p:spPr>
        <p:txBody>
          <a:bodyPr rIns="228600"/>
          <a:lstStyle/>
          <a:p>
            <a:pPr>
              <a:spcBef>
                <a:spcPct val="35000"/>
              </a:spcBef>
            </a:pPr>
            <a:r>
              <a:rPr lang="en-US" altLang="en-US" dirty="0"/>
              <a:t>Bag-valve mask</a:t>
            </a:r>
          </a:p>
          <a:p>
            <a:pPr lvl="1">
              <a:spcBef>
                <a:spcPct val="35000"/>
              </a:spcBef>
            </a:pPr>
            <a:r>
              <a:rPr lang="en-US" altLang="en-US" sz="2200" dirty="0"/>
              <a:t>Most common method used to ventilate patients in the field</a:t>
            </a:r>
          </a:p>
          <a:p>
            <a:pPr lvl="1">
              <a:spcBef>
                <a:spcPct val="35000"/>
              </a:spcBef>
            </a:pPr>
            <a:r>
              <a:rPr lang="en-US" altLang="en-US" sz="2200" dirty="0"/>
              <a:t>Provides less tidal volume than mouth-to-mask ventilation</a:t>
            </a:r>
          </a:p>
          <a:p>
            <a:pPr lvl="2"/>
            <a:r>
              <a:rPr lang="en-US" altLang="en-US" dirty="0"/>
              <a:t>An experienced EMT can provide adequate tidal volume.</a:t>
            </a:r>
          </a:p>
        </p:txBody>
      </p:sp>
      <p:pic>
        <p:nvPicPr>
          <p:cNvPr id="10957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057400"/>
            <a:ext cx="3471863"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
          <p:cNvSpPr txBox="1">
            <a:spLocks noChangeArrowheads="1"/>
          </p:cNvSpPr>
          <p:nvPr/>
        </p:nvSpPr>
        <p:spPr bwMode="auto">
          <a:xfrm>
            <a:off x="1663700" y="4457700"/>
            <a:ext cx="28717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American Academy of Orthopaedic Surgeons.</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Content Placeholder 2"/>
          <p:cNvSpPr>
            <a:spLocks noGrp="1"/>
          </p:cNvSpPr>
          <p:nvPr>
            <p:ph idx="1"/>
          </p:nvPr>
        </p:nvSpPr>
        <p:spPr/>
        <p:txBody>
          <a:bodyPr/>
          <a:lstStyle/>
          <a:p>
            <a:r>
              <a:rPr lang="en-US" altLang="en-US"/>
              <a:t>Bag-valve mask (cont’d)</a:t>
            </a:r>
          </a:p>
          <a:p>
            <a:pPr lvl="1"/>
            <a:r>
              <a:rPr lang="en-US" altLang="en-US"/>
              <a:t>If you have difficulty ventilating with a BVM, switch to another method.</a:t>
            </a:r>
          </a:p>
          <a:p>
            <a:pPr lvl="1"/>
            <a:r>
              <a:rPr lang="en-US" altLang="en-US"/>
              <a:t>The volume of oxygen is based on observing chest rise and fall.</a:t>
            </a:r>
          </a:p>
          <a:p>
            <a:pPr lvl="1"/>
            <a:r>
              <a:rPr lang="en-US" altLang="en-US"/>
              <a:t>Whenever possible, work with your partner to provide BVM ventilation.</a:t>
            </a:r>
          </a:p>
        </p:txBody>
      </p:sp>
      <p:sp>
        <p:nvSpPr>
          <p:cNvPr id="110595"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(11 of 17)</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Content Placeholder 2"/>
          <p:cNvSpPr>
            <a:spLocks noGrp="1"/>
          </p:cNvSpPr>
          <p:nvPr>
            <p:ph type="body" idx="1"/>
          </p:nvPr>
        </p:nvSpPr>
        <p:spPr/>
        <p:txBody>
          <a:bodyPr rIns="228600"/>
          <a:lstStyle/>
          <a:p>
            <a:pPr eaLnBrk="1" hangingPunct="1">
              <a:spcBef>
                <a:spcPct val="35000"/>
              </a:spcBef>
            </a:pPr>
            <a:r>
              <a:rPr lang="en-US" altLang="en-US" dirty="0"/>
              <a:t>Gastric distention</a:t>
            </a:r>
          </a:p>
          <a:p>
            <a:pPr lvl="1" eaLnBrk="1" hangingPunct="1">
              <a:spcBef>
                <a:spcPct val="35000"/>
              </a:spcBef>
            </a:pPr>
            <a:r>
              <a:rPr lang="en-US" altLang="en-US" dirty="0"/>
              <a:t>Occurs when artificial ventilation fills the stomach with air</a:t>
            </a:r>
          </a:p>
          <a:p>
            <a:pPr lvl="1" eaLnBrk="1" hangingPunct="1">
              <a:spcBef>
                <a:spcPct val="35000"/>
              </a:spcBef>
            </a:pPr>
            <a:r>
              <a:rPr lang="en-US" altLang="en-US" dirty="0"/>
              <a:t>Most commonly affects children</a:t>
            </a:r>
          </a:p>
          <a:p>
            <a:pPr lvl="1" eaLnBrk="1" hangingPunct="1">
              <a:spcBef>
                <a:spcPct val="35000"/>
              </a:spcBef>
            </a:pPr>
            <a:r>
              <a:rPr lang="en-US" altLang="en-US" dirty="0"/>
              <a:t>Most likely to occur when you ventilate the patient too forcefully or too rapidly</a:t>
            </a:r>
          </a:p>
          <a:p>
            <a:pPr lvl="1" eaLnBrk="1" hangingPunct="1">
              <a:spcBef>
                <a:spcPct val="35000"/>
              </a:spcBef>
            </a:pPr>
            <a:r>
              <a:rPr lang="en-US" altLang="en-US" dirty="0"/>
              <a:t>May also occur when the airway is obstructed</a:t>
            </a:r>
          </a:p>
        </p:txBody>
      </p:sp>
      <p:sp>
        <p:nvSpPr>
          <p:cNvPr id="111619"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(12 of 17)</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(13 of 17)</a:t>
            </a:r>
          </a:p>
        </p:txBody>
      </p:sp>
      <p:sp>
        <p:nvSpPr>
          <p:cNvPr id="112643" name="Content Placeholder 2"/>
          <p:cNvSpPr>
            <a:spLocks noGrp="1"/>
          </p:cNvSpPr>
          <p:nvPr>
            <p:ph type="body" idx="1"/>
          </p:nvPr>
        </p:nvSpPr>
        <p:spPr>
          <a:xfrm>
            <a:off x="679450" y="1447800"/>
            <a:ext cx="7772400" cy="4800600"/>
          </a:xfrm>
        </p:spPr>
        <p:txBody>
          <a:bodyPr rIns="228600"/>
          <a:lstStyle/>
          <a:p>
            <a:pPr eaLnBrk="1" hangingPunct="1">
              <a:spcBef>
                <a:spcPct val="35000"/>
              </a:spcBef>
            </a:pPr>
            <a:r>
              <a:rPr lang="en-US" altLang="en-US"/>
              <a:t>Gastric distention (cont’d)</a:t>
            </a:r>
          </a:p>
          <a:p>
            <a:pPr lvl="1" eaLnBrk="1" hangingPunct="1">
              <a:spcBef>
                <a:spcPct val="35000"/>
              </a:spcBef>
            </a:pPr>
            <a:r>
              <a:rPr lang="en-US" altLang="en-US"/>
              <a:t>To prevent or alleviate distention:</a:t>
            </a:r>
          </a:p>
          <a:p>
            <a:pPr lvl="2" eaLnBrk="1" hangingPunct="1">
              <a:spcBef>
                <a:spcPct val="35000"/>
              </a:spcBef>
            </a:pPr>
            <a:r>
              <a:rPr lang="en-US" altLang="en-US"/>
              <a:t>Ensure the patient’s airway is appropriately positioned</a:t>
            </a:r>
          </a:p>
          <a:p>
            <a:pPr lvl="2" eaLnBrk="1" hangingPunct="1">
              <a:spcBef>
                <a:spcPct val="35000"/>
              </a:spcBef>
            </a:pPr>
            <a:r>
              <a:rPr lang="en-US" altLang="en-US"/>
              <a:t>Ventilate at the appropriate rate</a:t>
            </a:r>
          </a:p>
          <a:p>
            <a:pPr lvl="2" eaLnBrk="1" hangingPunct="1">
              <a:spcBef>
                <a:spcPct val="35000"/>
              </a:spcBef>
            </a:pPr>
            <a:r>
              <a:rPr lang="en-US" altLang="en-US"/>
              <a:t>Ventilate with the appropriate volume</a:t>
            </a:r>
          </a:p>
          <a:p>
            <a:pPr lvl="1" eaLnBrk="1" hangingPunct="1">
              <a:spcBef>
                <a:spcPct val="35000"/>
              </a:spcBef>
            </a:pPr>
            <a:r>
              <a:rPr lang="en-US" altLang="en-US"/>
              <a:t>If the stomach appears distended, recheck and reposition the head and perform rescue breathing.</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pPr>
            <a:r>
              <a:rPr lang="en-US" altLang="en-US"/>
              <a:t>Assisted and Artificial Ventilation </a:t>
            </a:r>
            <a:r>
              <a:rPr lang="en-US" altLang="en-US" sz="2800" b="0"/>
              <a:t>(14 of 17)</a:t>
            </a:r>
          </a:p>
        </p:txBody>
      </p:sp>
      <p:sp>
        <p:nvSpPr>
          <p:cNvPr id="113667" name="Rectangle 3"/>
          <p:cNvSpPr>
            <a:spLocks noGrp="1" noChangeArrowheads="1"/>
          </p:cNvSpPr>
          <p:nvPr>
            <p:ph type="body" idx="1"/>
          </p:nvPr>
        </p:nvSpPr>
        <p:spPr/>
        <p:txBody>
          <a:bodyPr rIns="228600"/>
          <a:lstStyle/>
          <a:p>
            <a:pPr>
              <a:spcBef>
                <a:spcPct val="35000"/>
              </a:spcBef>
            </a:pPr>
            <a:r>
              <a:rPr lang="en-US" altLang="en-US"/>
              <a:t>Passive ventilation</a:t>
            </a:r>
          </a:p>
          <a:p>
            <a:pPr lvl="1">
              <a:spcBef>
                <a:spcPct val="35000"/>
              </a:spcBef>
            </a:pPr>
            <a:r>
              <a:rPr lang="en-US" altLang="en-US"/>
              <a:t>Expansion and contraction create a “pump” for air movement.</a:t>
            </a:r>
          </a:p>
          <a:p>
            <a:pPr lvl="1">
              <a:spcBef>
                <a:spcPct val="35000"/>
              </a:spcBef>
            </a:pPr>
            <a:r>
              <a:rPr lang="en-US" altLang="en-US"/>
              <a:t>Benefits patients who are receiving chest compressions</a:t>
            </a:r>
          </a:p>
          <a:p>
            <a:pPr lvl="1">
              <a:spcBef>
                <a:spcPct val="35000"/>
              </a:spcBef>
            </a:pPr>
            <a:r>
              <a:rPr lang="en-US" altLang="en-US"/>
              <a:t>Can be enhanced using oropharyngeal airway and supplemental oxygen</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lnSpc>
                <a:spcPct val="85000"/>
              </a:lnSpc>
            </a:pPr>
            <a:r>
              <a:rPr lang="en-US" altLang="en-US"/>
              <a:t>Assisted and Artificial Ventilation </a:t>
            </a:r>
            <a:r>
              <a:rPr lang="en-US" altLang="en-US" sz="2800" b="0"/>
              <a:t>(15 of 17)</a:t>
            </a:r>
          </a:p>
        </p:txBody>
      </p:sp>
      <p:sp>
        <p:nvSpPr>
          <p:cNvPr id="114691" name="Content Placeholder 2"/>
          <p:cNvSpPr>
            <a:spLocks noGrp="1"/>
          </p:cNvSpPr>
          <p:nvPr>
            <p:ph type="body" idx="1"/>
          </p:nvPr>
        </p:nvSpPr>
        <p:spPr/>
        <p:txBody>
          <a:bodyPr rIns="228600"/>
          <a:lstStyle/>
          <a:p>
            <a:pPr>
              <a:spcBef>
                <a:spcPct val="35000"/>
              </a:spcBef>
            </a:pPr>
            <a:r>
              <a:rPr lang="en-US" altLang="en-US"/>
              <a:t>Manually triggered ventilation devices</a:t>
            </a:r>
          </a:p>
          <a:p>
            <a:pPr lvl="1">
              <a:spcBef>
                <a:spcPct val="35000"/>
              </a:spcBef>
            </a:pPr>
            <a:r>
              <a:rPr lang="en-US" altLang="en-US"/>
              <a:t>Also known as flow-restricted, oxygen-powered ventilation devices</a:t>
            </a:r>
          </a:p>
          <a:p>
            <a:pPr lvl="1">
              <a:spcBef>
                <a:spcPct val="35000"/>
              </a:spcBef>
            </a:pPr>
            <a:r>
              <a:rPr lang="en-US" altLang="en-US"/>
              <a:t>Allow a single rescuer to use both hands to maintain the mask-to-face seal while providing positive-pressure ventilation</a:t>
            </a:r>
          </a:p>
          <a:p>
            <a:pPr lvl="2">
              <a:spcBef>
                <a:spcPct val="35000"/>
              </a:spcBef>
            </a:pPr>
            <a:r>
              <a:rPr lang="en-US" altLang="en-US"/>
              <a:t>Reduces rescuer fatigue</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lnSpc>
                <a:spcPct val="85000"/>
              </a:lnSpc>
            </a:pPr>
            <a:r>
              <a:rPr lang="en-US" altLang="en-US"/>
              <a:t>Anatomy of the Respiratory System </a:t>
            </a:r>
            <a:r>
              <a:rPr lang="en-US" altLang="en-US" sz="2800" b="0"/>
              <a:t>(2 of 3)</a:t>
            </a:r>
          </a:p>
        </p:txBody>
      </p:sp>
      <p:sp>
        <p:nvSpPr>
          <p:cNvPr id="14339" name="Content Placeholder 2"/>
          <p:cNvSpPr>
            <a:spLocks noGrp="1"/>
          </p:cNvSpPr>
          <p:nvPr>
            <p:ph type="body" idx="1"/>
          </p:nvPr>
        </p:nvSpPr>
        <p:spPr/>
        <p:txBody>
          <a:bodyPr rIns="228600"/>
          <a:lstStyle/>
          <a:p>
            <a:pPr eaLnBrk="1" hangingPunct="1">
              <a:spcBef>
                <a:spcPct val="35000"/>
              </a:spcBef>
            </a:pPr>
            <a:r>
              <a:rPr lang="en-US" altLang="en-US" dirty="0"/>
              <a:t>The respiratory system consists of all the structures that make up the airway and help us breathe, or ventilate.</a:t>
            </a:r>
          </a:p>
          <a:p>
            <a:pPr eaLnBrk="1" hangingPunct="1">
              <a:spcBef>
                <a:spcPct val="35000"/>
              </a:spcBef>
            </a:pPr>
            <a:r>
              <a:rPr lang="en-US" altLang="en-US" dirty="0"/>
              <a:t>The airway is divided into the upper and lower airways.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eaLnBrk="1" hangingPunct="1">
              <a:lnSpc>
                <a:spcPct val="85000"/>
              </a:lnSpc>
            </a:pPr>
            <a:r>
              <a:rPr lang="en-US" altLang="en-US"/>
              <a:t>Assisted and Artificial Ventilation </a:t>
            </a:r>
            <a:r>
              <a:rPr lang="en-US" altLang="en-US" sz="2800" b="0"/>
              <a:t>(16 of 17)</a:t>
            </a:r>
          </a:p>
        </p:txBody>
      </p:sp>
      <p:sp>
        <p:nvSpPr>
          <p:cNvPr id="115715" name="Content Placeholder 2"/>
          <p:cNvSpPr>
            <a:spLocks noGrp="1"/>
          </p:cNvSpPr>
          <p:nvPr>
            <p:ph type="body" idx="1"/>
          </p:nvPr>
        </p:nvSpPr>
        <p:spPr/>
        <p:txBody>
          <a:bodyPr rIns="228600"/>
          <a:lstStyle/>
          <a:p>
            <a:pPr eaLnBrk="1" hangingPunct="1">
              <a:spcBef>
                <a:spcPct val="35000"/>
              </a:spcBef>
            </a:pPr>
            <a:r>
              <a:rPr lang="en-US" altLang="en-US"/>
              <a:t>Manually triggered ventilation devices (cont’d)</a:t>
            </a:r>
          </a:p>
          <a:p>
            <a:pPr lvl="1" eaLnBrk="1" hangingPunct="1">
              <a:spcBef>
                <a:spcPct val="35000"/>
              </a:spcBef>
            </a:pPr>
            <a:r>
              <a:rPr lang="en-US" altLang="en-US"/>
              <a:t>May be difficult to maintain adequate ventilation without assistance</a:t>
            </a:r>
          </a:p>
          <a:p>
            <a:pPr lvl="1" eaLnBrk="1" hangingPunct="1">
              <a:spcBef>
                <a:spcPct val="35000"/>
              </a:spcBef>
            </a:pPr>
            <a:r>
              <a:rPr lang="en-US" altLang="en-US"/>
              <a:t>Should not be used routinely</a:t>
            </a:r>
          </a:p>
          <a:p>
            <a:pPr lvl="1" eaLnBrk="1" hangingPunct="1">
              <a:spcBef>
                <a:spcPct val="35000"/>
              </a:spcBef>
            </a:pPr>
            <a:r>
              <a:rPr lang="en-US" altLang="en-US"/>
              <a:t>Should not be used in patients with COPD or suspected cervical spine or chest injuries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pPr>
            <a:r>
              <a:rPr lang="en-US" altLang="en-US"/>
              <a:t>Assisted and Artificial Ventilation </a:t>
            </a:r>
            <a:r>
              <a:rPr lang="en-US" altLang="en-US" sz="2800" b="0"/>
              <a:t>(17 of 17)</a:t>
            </a:r>
          </a:p>
        </p:txBody>
      </p:sp>
      <p:sp>
        <p:nvSpPr>
          <p:cNvPr id="116739" name="Rectangle 3"/>
          <p:cNvSpPr>
            <a:spLocks noGrp="1" noChangeArrowheads="1"/>
          </p:cNvSpPr>
          <p:nvPr>
            <p:ph type="body" idx="1"/>
          </p:nvPr>
        </p:nvSpPr>
        <p:spPr/>
        <p:txBody>
          <a:bodyPr rIns="228600"/>
          <a:lstStyle/>
          <a:p>
            <a:pPr>
              <a:spcBef>
                <a:spcPct val="35000"/>
              </a:spcBef>
            </a:pPr>
            <a:r>
              <a:rPr lang="en-US" altLang="en-US"/>
              <a:t>Automatic transport ventilator (ATV)/resuscitator</a:t>
            </a:r>
          </a:p>
          <a:p>
            <a:pPr lvl="1">
              <a:spcBef>
                <a:spcPct val="35000"/>
              </a:spcBef>
            </a:pPr>
            <a:r>
              <a:rPr lang="en-US" altLang="en-US"/>
              <a:t>Manually triggered device attached to a control box</a:t>
            </a:r>
          </a:p>
          <a:p>
            <a:pPr lvl="1">
              <a:spcBef>
                <a:spcPct val="35000"/>
              </a:spcBef>
            </a:pPr>
            <a:r>
              <a:rPr lang="en-US" altLang="en-US"/>
              <a:t>Allows the variables of ventilation to be set</a:t>
            </a:r>
          </a:p>
          <a:p>
            <a:pPr lvl="1">
              <a:spcBef>
                <a:spcPct val="35000"/>
              </a:spcBef>
            </a:pPr>
            <a:r>
              <a:rPr lang="en-US" altLang="en-US"/>
              <a:t>Lacks the sophisticated control of a hospital ventilator</a:t>
            </a:r>
          </a:p>
          <a:p>
            <a:pPr lvl="1">
              <a:spcBef>
                <a:spcPct val="35000"/>
              </a:spcBef>
            </a:pPr>
            <a:r>
              <a:rPr lang="en-US" altLang="en-US"/>
              <a:t>Frees the EMT to perform other tasks</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eaLnBrk="1" hangingPunct="1">
              <a:lnSpc>
                <a:spcPct val="85000"/>
              </a:lnSpc>
            </a:pPr>
            <a:r>
              <a:rPr lang="en-US" altLang="en-US"/>
              <a:t>Continuous Positive Airway Pressure (CPAP) </a:t>
            </a:r>
            <a:r>
              <a:rPr lang="en-US" altLang="en-US" sz="2800" b="0"/>
              <a:t>(1 of 7)</a:t>
            </a:r>
          </a:p>
        </p:txBody>
      </p:sp>
      <p:sp>
        <p:nvSpPr>
          <p:cNvPr id="117763" name="Content Placeholder 2"/>
          <p:cNvSpPr>
            <a:spLocks noGrp="1"/>
          </p:cNvSpPr>
          <p:nvPr>
            <p:ph type="body" idx="1"/>
          </p:nvPr>
        </p:nvSpPr>
        <p:spPr>
          <a:xfrm>
            <a:off x="685800" y="1447800"/>
            <a:ext cx="3733800" cy="4800600"/>
          </a:xfrm>
        </p:spPr>
        <p:txBody>
          <a:bodyPr rIns="228600"/>
          <a:lstStyle/>
          <a:p>
            <a:pPr eaLnBrk="1" hangingPunct="1">
              <a:spcBef>
                <a:spcPct val="35000"/>
              </a:spcBef>
            </a:pPr>
            <a:r>
              <a:rPr lang="en-US" altLang="en-US" sz="2400"/>
              <a:t>Noninvasive ventilatory support for respiratory distress</a:t>
            </a:r>
          </a:p>
          <a:p>
            <a:pPr lvl="1" eaLnBrk="1" hangingPunct="1">
              <a:spcBef>
                <a:spcPct val="35000"/>
              </a:spcBef>
            </a:pPr>
            <a:r>
              <a:rPr lang="en-US" altLang="en-US" sz="2200"/>
              <a:t>Many people diagnosed with obstructive sleep apnea wear a CPAP unit at night.</a:t>
            </a:r>
          </a:p>
          <a:p>
            <a:pPr lvl="1" eaLnBrk="1" hangingPunct="1">
              <a:spcBef>
                <a:spcPct val="35000"/>
              </a:spcBef>
            </a:pPr>
            <a:r>
              <a:rPr lang="en-US" altLang="en-US" sz="2200"/>
              <a:t>Becoming widely used at the EMT level</a:t>
            </a:r>
          </a:p>
        </p:txBody>
      </p:sp>
      <p:pic>
        <p:nvPicPr>
          <p:cNvPr id="1177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716088"/>
            <a:ext cx="3048000" cy="384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
          <p:cNvSpPr txBox="1">
            <a:spLocks noChangeArrowheads="1"/>
          </p:cNvSpPr>
          <p:nvPr/>
        </p:nvSpPr>
        <p:spPr bwMode="auto">
          <a:xfrm>
            <a:off x="5649913" y="5573713"/>
            <a:ext cx="287178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3660 Group/Custom Medical Stock Photo.</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pPr eaLnBrk="1" hangingPunct="1">
              <a:lnSpc>
                <a:spcPct val="85000"/>
              </a:lnSpc>
            </a:pPr>
            <a:r>
              <a:rPr lang="en-US" altLang="en-US"/>
              <a:t>Continuous Positive Airway Pressure (CPAP) </a:t>
            </a:r>
            <a:r>
              <a:rPr lang="en-US" altLang="en-US" sz="2800" b="0"/>
              <a:t>(2 of 7)</a:t>
            </a:r>
          </a:p>
        </p:txBody>
      </p:sp>
      <p:sp>
        <p:nvSpPr>
          <p:cNvPr id="118787" name="Content Placeholder 2"/>
          <p:cNvSpPr>
            <a:spLocks noGrp="1"/>
          </p:cNvSpPr>
          <p:nvPr>
            <p:ph type="body" idx="1"/>
          </p:nvPr>
        </p:nvSpPr>
        <p:spPr/>
        <p:txBody>
          <a:bodyPr rIns="228600"/>
          <a:lstStyle/>
          <a:p>
            <a:pPr eaLnBrk="1" hangingPunct="1">
              <a:spcBef>
                <a:spcPct val="35000"/>
              </a:spcBef>
            </a:pPr>
            <a:r>
              <a:rPr lang="en-US" altLang="en-US"/>
              <a:t>Mechanism</a:t>
            </a:r>
          </a:p>
          <a:p>
            <a:pPr lvl="1" eaLnBrk="1" hangingPunct="1">
              <a:spcBef>
                <a:spcPct val="35000"/>
              </a:spcBef>
            </a:pPr>
            <a:r>
              <a:rPr lang="en-US" altLang="en-US"/>
              <a:t>Increases pressure in the lungs</a:t>
            </a:r>
          </a:p>
          <a:p>
            <a:pPr lvl="1" eaLnBrk="1" hangingPunct="1">
              <a:spcBef>
                <a:spcPct val="35000"/>
              </a:spcBef>
            </a:pPr>
            <a:r>
              <a:rPr lang="en-US" altLang="en-US"/>
              <a:t>Opens collapsed alveoli</a:t>
            </a:r>
          </a:p>
          <a:p>
            <a:pPr lvl="1" eaLnBrk="1" hangingPunct="1">
              <a:spcBef>
                <a:spcPct val="35000"/>
              </a:spcBef>
            </a:pPr>
            <a:r>
              <a:rPr lang="en-US" altLang="en-US"/>
              <a:t>Pushes more oxygen across the alveolar membrane</a:t>
            </a:r>
          </a:p>
          <a:p>
            <a:pPr lvl="1" eaLnBrk="1" hangingPunct="1">
              <a:spcBef>
                <a:spcPct val="35000"/>
              </a:spcBef>
            </a:pPr>
            <a:r>
              <a:rPr lang="en-US" altLang="en-US"/>
              <a:t>Forces interstitial fluid back into the pulmonary circulation</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pPr>
            <a:r>
              <a:rPr lang="en-US" altLang="en-US"/>
              <a:t>Continuous Positive Airway Pressure (CPAP) </a:t>
            </a:r>
            <a:r>
              <a:rPr lang="en-US" altLang="en-US" sz="2800" b="0"/>
              <a:t>(3 of 7)</a:t>
            </a:r>
          </a:p>
        </p:txBody>
      </p:sp>
      <p:sp>
        <p:nvSpPr>
          <p:cNvPr id="119811" name="Rectangle 3"/>
          <p:cNvSpPr>
            <a:spLocks noGrp="1" noChangeArrowheads="1"/>
          </p:cNvSpPr>
          <p:nvPr>
            <p:ph type="body" idx="1"/>
          </p:nvPr>
        </p:nvSpPr>
        <p:spPr/>
        <p:txBody>
          <a:bodyPr rIns="228600"/>
          <a:lstStyle/>
          <a:p>
            <a:pPr>
              <a:spcBef>
                <a:spcPct val="35000"/>
              </a:spcBef>
            </a:pPr>
            <a:r>
              <a:rPr lang="en-US" altLang="en-US"/>
              <a:t>Mechanism (cont’d)</a:t>
            </a:r>
          </a:p>
          <a:p>
            <a:pPr lvl="1">
              <a:spcBef>
                <a:spcPct val="35000"/>
              </a:spcBef>
            </a:pPr>
            <a:r>
              <a:rPr lang="en-US" altLang="en-US"/>
              <a:t>Therapy is delivered through a face mask held to the head with a strapping system.</a:t>
            </a:r>
          </a:p>
          <a:p>
            <a:pPr lvl="1">
              <a:spcBef>
                <a:spcPct val="35000"/>
              </a:spcBef>
            </a:pPr>
            <a:r>
              <a:rPr lang="en-US" altLang="en-US"/>
              <a:t>Use caution with patients with potentially low blood pressure.</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nSpc>
                <a:spcPct val="85000"/>
              </a:lnSpc>
            </a:pPr>
            <a:r>
              <a:rPr lang="en-US" altLang="en-US"/>
              <a:t>Continuous Positive Airway Pressure (CPAP) </a:t>
            </a:r>
            <a:r>
              <a:rPr lang="en-US" altLang="en-US" sz="2800" b="0"/>
              <a:t>(4 of 7)</a:t>
            </a:r>
          </a:p>
        </p:txBody>
      </p:sp>
      <p:sp>
        <p:nvSpPr>
          <p:cNvPr id="120835" name="Rectangle 3"/>
          <p:cNvSpPr>
            <a:spLocks noGrp="1" noChangeArrowheads="1"/>
          </p:cNvSpPr>
          <p:nvPr>
            <p:ph type="body" idx="1"/>
          </p:nvPr>
        </p:nvSpPr>
        <p:spPr/>
        <p:txBody>
          <a:bodyPr rIns="228600"/>
          <a:lstStyle/>
          <a:p>
            <a:pPr>
              <a:spcBef>
                <a:spcPct val="35000"/>
              </a:spcBef>
            </a:pPr>
            <a:r>
              <a:rPr lang="en-US" altLang="en-US"/>
              <a:t>Indications</a:t>
            </a:r>
          </a:p>
          <a:p>
            <a:pPr lvl="1">
              <a:spcBef>
                <a:spcPct val="35000"/>
              </a:spcBef>
            </a:pPr>
            <a:r>
              <a:rPr lang="en-US" altLang="en-US"/>
              <a:t>Patient is alert and able to follow commands</a:t>
            </a:r>
          </a:p>
          <a:p>
            <a:pPr lvl="1">
              <a:spcBef>
                <a:spcPct val="35000"/>
              </a:spcBef>
            </a:pPr>
            <a:r>
              <a:rPr lang="en-US" altLang="en-US"/>
              <a:t>Patient displays obvious signs of moderate to severe respiratory distress</a:t>
            </a:r>
          </a:p>
          <a:p>
            <a:pPr lvl="1">
              <a:spcBef>
                <a:spcPct val="35000"/>
              </a:spcBef>
            </a:pPr>
            <a:r>
              <a:rPr lang="en-US" altLang="en-US"/>
              <a:t>Patient is breathing rapidly</a:t>
            </a:r>
          </a:p>
          <a:p>
            <a:pPr lvl="1">
              <a:spcBef>
                <a:spcPct val="35000"/>
              </a:spcBef>
            </a:pPr>
            <a:r>
              <a:rPr lang="en-US" altLang="en-US"/>
              <a:t>Pulse oximetry reading is less than 90%</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pPr>
            <a:r>
              <a:rPr lang="en-US" altLang="en-US"/>
              <a:t>Continuous Positive Airway Pressure (CPAP) </a:t>
            </a:r>
            <a:r>
              <a:rPr lang="en-US" altLang="en-US" sz="2800" b="0"/>
              <a:t>(5 of 7)</a:t>
            </a:r>
          </a:p>
        </p:txBody>
      </p:sp>
      <p:sp>
        <p:nvSpPr>
          <p:cNvPr id="121859" name="Rectangle 3"/>
          <p:cNvSpPr>
            <a:spLocks noGrp="1" noChangeArrowheads="1"/>
          </p:cNvSpPr>
          <p:nvPr>
            <p:ph type="body" idx="1"/>
          </p:nvPr>
        </p:nvSpPr>
        <p:spPr/>
        <p:txBody>
          <a:bodyPr rIns="228600"/>
          <a:lstStyle/>
          <a:p>
            <a:pPr>
              <a:spcBef>
                <a:spcPct val="35000"/>
              </a:spcBef>
            </a:pPr>
            <a:r>
              <a:rPr lang="en-US" altLang="en-US"/>
              <a:t>Contraindications</a:t>
            </a:r>
          </a:p>
          <a:p>
            <a:pPr lvl="1">
              <a:spcBef>
                <a:spcPct val="35000"/>
              </a:spcBef>
            </a:pPr>
            <a:r>
              <a:rPr lang="en-US" altLang="en-US"/>
              <a:t>Patient in respiratory arrest</a:t>
            </a:r>
          </a:p>
          <a:p>
            <a:pPr lvl="1">
              <a:spcBef>
                <a:spcPct val="35000"/>
              </a:spcBef>
            </a:pPr>
            <a:r>
              <a:rPr lang="en-US" altLang="en-US"/>
              <a:t>Signs and symptoms of pneumothorax or chest trauma</a:t>
            </a:r>
          </a:p>
          <a:p>
            <a:pPr lvl="1">
              <a:spcBef>
                <a:spcPct val="35000"/>
              </a:spcBef>
            </a:pPr>
            <a:r>
              <a:rPr lang="en-US" altLang="en-US"/>
              <a:t>Patient who has a tracheostomy</a:t>
            </a:r>
          </a:p>
          <a:p>
            <a:pPr lvl="1">
              <a:spcBef>
                <a:spcPct val="35000"/>
              </a:spcBef>
            </a:pPr>
            <a:r>
              <a:rPr lang="en-US" altLang="en-US"/>
              <a:t>Active gastrointestinal bleeding or vomiting</a:t>
            </a:r>
          </a:p>
          <a:p>
            <a:pPr lvl="1">
              <a:spcBef>
                <a:spcPct val="35000"/>
              </a:spcBef>
            </a:pPr>
            <a:r>
              <a:rPr lang="en-US" altLang="en-US"/>
              <a:t>Patient who is unable to follow verbal commands.</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nSpc>
                <a:spcPct val="85000"/>
              </a:lnSpc>
            </a:pPr>
            <a:r>
              <a:rPr lang="en-US" altLang="en-US"/>
              <a:t>Continuous Positive Airway Pressure (CPAP) </a:t>
            </a:r>
            <a:r>
              <a:rPr lang="en-US" altLang="en-US" sz="2800" b="0"/>
              <a:t>(6 of 7)</a:t>
            </a:r>
          </a:p>
        </p:txBody>
      </p:sp>
      <p:sp>
        <p:nvSpPr>
          <p:cNvPr id="122883" name="Rectangle 3"/>
          <p:cNvSpPr>
            <a:spLocks noGrp="1" noChangeArrowheads="1"/>
          </p:cNvSpPr>
          <p:nvPr>
            <p:ph type="body" idx="1"/>
          </p:nvPr>
        </p:nvSpPr>
        <p:spPr/>
        <p:txBody>
          <a:bodyPr rIns="228600"/>
          <a:lstStyle/>
          <a:p>
            <a:pPr>
              <a:spcBef>
                <a:spcPct val="35000"/>
              </a:spcBef>
            </a:pPr>
            <a:r>
              <a:rPr lang="en-US" altLang="en-US"/>
              <a:t>Application</a:t>
            </a:r>
          </a:p>
          <a:p>
            <a:pPr lvl="1">
              <a:spcBef>
                <a:spcPct val="35000"/>
              </a:spcBef>
            </a:pPr>
            <a:r>
              <a:rPr lang="en-US" altLang="en-US"/>
              <a:t>Resistance creates back pressure that pushes open smaller airway structures as the patient exhales</a:t>
            </a:r>
          </a:p>
          <a:p>
            <a:pPr lvl="1">
              <a:spcBef>
                <a:spcPct val="35000"/>
              </a:spcBef>
            </a:pPr>
            <a:r>
              <a:rPr lang="en-US" altLang="en-US"/>
              <a:t>7.0 to 10.0 cm H</a:t>
            </a:r>
            <a:r>
              <a:rPr lang="en-US" altLang="en-US" baseline="-16000"/>
              <a:t>2</a:t>
            </a:r>
            <a:r>
              <a:rPr lang="en-US" altLang="en-US"/>
              <a:t>O is acceptable.</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nSpc>
                <a:spcPct val="85000"/>
              </a:lnSpc>
            </a:pPr>
            <a:r>
              <a:rPr lang="en-US" altLang="en-US"/>
              <a:t>Continuous Positive Airway Pressure (CPAP) </a:t>
            </a:r>
            <a:r>
              <a:rPr lang="en-US" altLang="en-US" sz="2800" b="0"/>
              <a:t>(7 of 7)</a:t>
            </a:r>
          </a:p>
        </p:txBody>
      </p:sp>
      <p:sp>
        <p:nvSpPr>
          <p:cNvPr id="123907" name="Rectangle 3"/>
          <p:cNvSpPr>
            <a:spLocks noGrp="1" noChangeArrowheads="1"/>
          </p:cNvSpPr>
          <p:nvPr>
            <p:ph type="body" idx="1"/>
          </p:nvPr>
        </p:nvSpPr>
        <p:spPr/>
        <p:txBody>
          <a:bodyPr rIns="228600"/>
          <a:lstStyle/>
          <a:p>
            <a:pPr>
              <a:spcBef>
                <a:spcPct val="35000"/>
              </a:spcBef>
            </a:pPr>
            <a:r>
              <a:rPr lang="en-US" altLang="en-US"/>
              <a:t>Complications</a:t>
            </a:r>
          </a:p>
          <a:p>
            <a:pPr lvl="1">
              <a:spcBef>
                <a:spcPct val="35000"/>
              </a:spcBef>
            </a:pPr>
            <a:r>
              <a:rPr lang="en-US" altLang="en-US"/>
              <a:t>Some patients may find CPAP claustrophobic.</a:t>
            </a:r>
          </a:p>
          <a:p>
            <a:pPr lvl="1">
              <a:spcBef>
                <a:spcPct val="35000"/>
              </a:spcBef>
            </a:pPr>
            <a:r>
              <a:rPr lang="en-US" altLang="en-US"/>
              <a:t>Risk of pneumothorax</a:t>
            </a:r>
          </a:p>
          <a:p>
            <a:pPr lvl="1">
              <a:spcBef>
                <a:spcPct val="35000"/>
              </a:spcBef>
            </a:pPr>
            <a:r>
              <a:rPr lang="en-US" altLang="en-US"/>
              <a:t>Can lower the patient’s blood pressure</a:t>
            </a:r>
          </a:p>
          <a:p>
            <a:pPr lvl="1">
              <a:spcBef>
                <a:spcPct val="35000"/>
              </a:spcBef>
            </a:pPr>
            <a:r>
              <a:rPr lang="en-US" altLang="en-US"/>
              <a:t>If the patient shows signs of deterioration, remove CPAP and begin positive-pressure ventilation using a BVM.</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a:lnSpc>
                <a:spcPct val="85000"/>
              </a:lnSpc>
            </a:pPr>
            <a:r>
              <a:rPr lang="en-US" altLang="en-US"/>
              <a:t>Special Considerations </a:t>
            </a:r>
            <a:r>
              <a:rPr lang="en-US" altLang="en-US" sz="2800" b="0"/>
              <a:t>(1 of 3)</a:t>
            </a:r>
          </a:p>
        </p:txBody>
      </p:sp>
      <p:sp>
        <p:nvSpPr>
          <p:cNvPr id="124931" name="Rectangle 3"/>
          <p:cNvSpPr>
            <a:spLocks noGrp="1" noChangeArrowheads="1"/>
          </p:cNvSpPr>
          <p:nvPr>
            <p:ph type="body" idx="1"/>
          </p:nvPr>
        </p:nvSpPr>
        <p:spPr>
          <a:xfrm>
            <a:off x="4419600" y="1447800"/>
            <a:ext cx="4038600" cy="4800600"/>
          </a:xfrm>
        </p:spPr>
        <p:txBody>
          <a:bodyPr rIns="228600"/>
          <a:lstStyle/>
          <a:p>
            <a:pPr>
              <a:spcBef>
                <a:spcPct val="35000"/>
              </a:spcBef>
            </a:pPr>
            <a:r>
              <a:rPr lang="en-US" altLang="en-US"/>
              <a:t>Stomas and tracheostomy tubes</a:t>
            </a:r>
          </a:p>
          <a:p>
            <a:pPr lvl="1">
              <a:spcBef>
                <a:spcPct val="35000"/>
              </a:spcBef>
            </a:pPr>
            <a:r>
              <a:rPr lang="en-US" altLang="en-US"/>
              <a:t>Patients who have had a laryngectomy have a permanent tracheal stoma.</a:t>
            </a:r>
          </a:p>
          <a:p>
            <a:pPr lvl="1">
              <a:spcBef>
                <a:spcPct val="35000"/>
              </a:spcBef>
            </a:pPr>
            <a:r>
              <a:rPr lang="en-US" altLang="en-US"/>
              <a:t>Known as a tracheostomy</a:t>
            </a:r>
          </a:p>
        </p:txBody>
      </p:sp>
      <p:pic>
        <p:nvPicPr>
          <p:cNvPr id="12493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775" y="1727200"/>
            <a:ext cx="3679825"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TextBox 1"/>
          <p:cNvSpPr txBox="1">
            <a:spLocks noChangeArrowheads="1"/>
          </p:cNvSpPr>
          <p:nvPr/>
        </p:nvSpPr>
        <p:spPr bwMode="auto">
          <a:xfrm>
            <a:off x="2390775" y="5016500"/>
            <a:ext cx="2133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A.A.O.S. 1982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lnSpc>
                <a:spcPct val="85000"/>
              </a:lnSpc>
            </a:pPr>
            <a:r>
              <a:rPr lang="en-US" altLang="en-US" dirty="0"/>
              <a:t>Anatomy of the Respiratory System </a:t>
            </a:r>
            <a:r>
              <a:rPr lang="en-US" altLang="en-US" sz="2800" b="0" dirty="0"/>
              <a:t>(3 of 3)</a:t>
            </a:r>
          </a:p>
        </p:txBody>
      </p:sp>
      <p:sp>
        <p:nvSpPr>
          <p:cNvPr id="15363" name="Content Placeholder 2"/>
          <p:cNvSpPr>
            <a:spLocks noGrp="1"/>
          </p:cNvSpPr>
          <p:nvPr>
            <p:ph type="body" idx="1"/>
          </p:nvPr>
        </p:nvSpPr>
        <p:spPr/>
        <p:txBody>
          <a:bodyPr rIns="228600"/>
          <a:lstStyle/>
          <a:p>
            <a:pPr eaLnBrk="1" hangingPunct="1">
              <a:spcBef>
                <a:spcPct val="35000"/>
              </a:spcBef>
            </a:pPr>
            <a:r>
              <a:rPr lang="en-US" altLang="en-US" dirty="0"/>
              <a:t>Structures that help us breathe</a:t>
            </a:r>
          </a:p>
          <a:p>
            <a:pPr lvl="1" eaLnBrk="1" hangingPunct="1">
              <a:spcBef>
                <a:spcPct val="35000"/>
              </a:spcBef>
            </a:pPr>
            <a:r>
              <a:rPr lang="en-US" altLang="en-US" dirty="0"/>
              <a:t>Diaphragm</a:t>
            </a:r>
          </a:p>
          <a:p>
            <a:pPr lvl="1" eaLnBrk="1" hangingPunct="1">
              <a:spcBef>
                <a:spcPct val="35000"/>
              </a:spcBef>
            </a:pPr>
            <a:r>
              <a:rPr lang="en-US" altLang="en-US" dirty="0"/>
              <a:t>Chest wall muscles</a:t>
            </a:r>
          </a:p>
          <a:p>
            <a:pPr lvl="1" eaLnBrk="1" hangingPunct="1">
              <a:spcBef>
                <a:spcPct val="35000"/>
              </a:spcBef>
            </a:pPr>
            <a:r>
              <a:rPr lang="en-US" altLang="en-US" dirty="0"/>
              <a:t>Accessory muscles of breathing</a:t>
            </a:r>
          </a:p>
          <a:p>
            <a:pPr lvl="1" eaLnBrk="1" hangingPunct="1">
              <a:spcBef>
                <a:spcPct val="35000"/>
              </a:spcBef>
            </a:pPr>
            <a:r>
              <a:rPr lang="en-US" altLang="en-US" dirty="0"/>
              <a:t>Nerves from the brain and spinal cord to those muscles</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a:lnSpc>
                <a:spcPct val="85000"/>
              </a:lnSpc>
            </a:pPr>
            <a:r>
              <a:rPr lang="en-US" altLang="en-US"/>
              <a:t>Special Considerations </a:t>
            </a:r>
            <a:r>
              <a:rPr lang="en-US" altLang="en-US" sz="2800" b="0"/>
              <a:t>(2 of 3)</a:t>
            </a:r>
          </a:p>
        </p:txBody>
      </p:sp>
      <p:sp>
        <p:nvSpPr>
          <p:cNvPr id="125955" name="Rectangle 3"/>
          <p:cNvSpPr>
            <a:spLocks noGrp="1" noChangeArrowheads="1"/>
          </p:cNvSpPr>
          <p:nvPr>
            <p:ph type="body" idx="1"/>
          </p:nvPr>
        </p:nvSpPr>
        <p:spPr/>
        <p:txBody>
          <a:bodyPr rIns="228600"/>
          <a:lstStyle/>
          <a:p>
            <a:pPr>
              <a:spcBef>
                <a:spcPct val="35000"/>
              </a:spcBef>
            </a:pPr>
            <a:r>
              <a:rPr lang="en-US" altLang="en-US"/>
              <a:t>Stomas and tracheostomy tubes (cont’d)</a:t>
            </a:r>
          </a:p>
          <a:p>
            <a:pPr lvl="1">
              <a:spcBef>
                <a:spcPct val="35000"/>
              </a:spcBef>
            </a:pPr>
            <a:r>
              <a:rPr lang="en-US" altLang="en-US"/>
              <a:t>Neither the head tilt–chin lift maneuver nor the jaw-thrust maneuver is required.</a:t>
            </a:r>
          </a:p>
          <a:p>
            <a:pPr lvl="1">
              <a:spcBef>
                <a:spcPct val="35000"/>
              </a:spcBef>
            </a:pPr>
            <a:r>
              <a:rPr lang="en-US" altLang="en-US"/>
              <a:t>If the patient has a tracheostomy tube, ventilate through the tube with a BVM.</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pPr>
            <a:r>
              <a:rPr lang="en-US" altLang="en-US"/>
              <a:t>Special Considerations </a:t>
            </a:r>
            <a:r>
              <a:rPr lang="en-US" altLang="en-US" sz="2800" b="0"/>
              <a:t>(3 of 3)</a:t>
            </a:r>
          </a:p>
        </p:txBody>
      </p:sp>
      <p:sp>
        <p:nvSpPr>
          <p:cNvPr id="126979" name="Rectangle 3"/>
          <p:cNvSpPr>
            <a:spLocks noGrp="1" noChangeArrowheads="1"/>
          </p:cNvSpPr>
          <p:nvPr>
            <p:ph type="body" idx="1"/>
          </p:nvPr>
        </p:nvSpPr>
        <p:spPr/>
        <p:txBody>
          <a:bodyPr rIns="228600"/>
          <a:lstStyle/>
          <a:p>
            <a:pPr>
              <a:spcBef>
                <a:spcPct val="35000"/>
              </a:spcBef>
            </a:pPr>
            <a:r>
              <a:rPr lang="en-US" altLang="en-US"/>
              <a:t>Stomas and tracheostomy tubes (cont’d)</a:t>
            </a:r>
          </a:p>
          <a:p>
            <a:pPr lvl="1">
              <a:spcBef>
                <a:spcPct val="35000"/>
              </a:spcBef>
            </a:pPr>
            <a:r>
              <a:rPr lang="en-US" altLang="en-US"/>
              <a:t>If the patient has a stoma but no tube is in place, use an infant or child mask with your BVM to make a seal over the stoma.</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pPr eaLnBrk="1" hangingPunct="1">
              <a:lnSpc>
                <a:spcPct val="85000"/>
              </a:lnSpc>
            </a:pPr>
            <a:r>
              <a:rPr lang="en-US" altLang="en-US"/>
              <a:t>Foreign Body Airway Obstruction </a:t>
            </a:r>
            <a:r>
              <a:rPr lang="en-US" altLang="en-US" sz="2800" b="0"/>
              <a:t>(1 of 7)</a:t>
            </a:r>
          </a:p>
        </p:txBody>
      </p:sp>
      <p:sp>
        <p:nvSpPr>
          <p:cNvPr id="128003" name="Content Placeholder 2"/>
          <p:cNvSpPr>
            <a:spLocks noGrp="1"/>
          </p:cNvSpPr>
          <p:nvPr>
            <p:ph type="body" idx="1"/>
          </p:nvPr>
        </p:nvSpPr>
        <p:spPr/>
        <p:txBody>
          <a:bodyPr rIns="228600"/>
          <a:lstStyle/>
          <a:p>
            <a:pPr eaLnBrk="1" hangingPunct="1">
              <a:spcBef>
                <a:spcPct val="35000"/>
              </a:spcBef>
            </a:pPr>
            <a:r>
              <a:rPr lang="en-US" altLang="en-US"/>
              <a:t>If a foreign body completely blocks the airway, it is a true emergency.</a:t>
            </a:r>
          </a:p>
          <a:p>
            <a:pPr lvl="1" eaLnBrk="1" hangingPunct="1">
              <a:spcBef>
                <a:spcPct val="35000"/>
              </a:spcBef>
            </a:pPr>
            <a:r>
              <a:rPr lang="en-US" altLang="en-US"/>
              <a:t>Will result in death if not treated immediately</a:t>
            </a:r>
          </a:p>
          <a:p>
            <a:pPr lvl="1" eaLnBrk="1" hangingPunct="1">
              <a:spcBef>
                <a:spcPct val="35000"/>
              </a:spcBef>
            </a:pPr>
            <a:r>
              <a:rPr lang="en-US" altLang="en-US"/>
              <a:t>In an adult, usually occurs during a meal</a:t>
            </a:r>
          </a:p>
          <a:p>
            <a:pPr lvl="1" eaLnBrk="1" hangingPunct="1">
              <a:spcBef>
                <a:spcPct val="35000"/>
              </a:spcBef>
            </a:pPr>
            <a:r>
              <a:rPr lang="en-US" altLang="en-US"/>
              <a:t>In a child, can occur while eating, playing with small toys, or crawling</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pPr eaLnBrk="1" hangingPunct="1">
              <a:lnSpc>
                <a:spcPct val="85000"/>
              </a:lnSpc>
            </a:pPr>
            <a:r>
              <a:rPr lang="en-US" altLang="en-US"/>
              <a:t>Foreign Body Airway Obstruction </a:t>
            </a:r>
            <a:r>
              <a:rPr lang="en-US" altLang="en-US" sz="2800" b="0"/>
              <a:t>(2 of 7)</a:t>
            </a:r>
          </a:p>
        </p:txBody>
      </p:sp>
      <p:sp>
        <p:nvSpPr>
          <p:cNvPr id="129027" name="Content Placeholder 2"/>
          <p:cNvSpPr>
            <a:spLocks noGrp="1"/>
          </p:cNvSpPr>
          <p:nvPr>
            <p:ph type="body" idx="1"/>
          </p:nvPr>
        </p:nvSpPr>
        <p:spPr/>
        <p:txBody>
          <a:bodyPr rIns="228600"/>
          <a:lstStyle/>
          <a:p>
            <a:pPr eaLnBrk="1" hangingPunct="1">
              <a:spcBef>
                <a:spcPct val="35000"/>
              </a:spcBef>
            </a:pPr>
            <a:r>
              <a:rPr lang="en-US" altLang="en-US"/>
              <a:t>The tongue is the most common airway obstruction in an unconscious patient.</a:t>
            </a:r>
          </a:p>
          <a:p>
            <a:pPr eaLnBrk="1" hangingPunct="1">
              <a:spcBef>
                <a:spcPct val="35000"/>
              </a:spcBef>
            </a:pPr>
            <a:r>
              <a:rPr lang="en-US" altLang="en-US"/>
              <a:t>Causes of airway obstruction that do not involve foreign bodies:</a:t>
            </a:r>
          </a:p>
          <a:p>
            <a:pPr lvl="1" eaLnBrk="1" hangingPunct="1">
              <a:spcBef>
                <a:spcPct val="35000"/>
              </a:spcBef>
            </a:pPr>
            <a:r>
              <a:rPr lang="en-US" altLang="en-US"/>
              <a:t>Swelling, from infection or acute allergic reaction</a:t>
            </a:r>
          </a:p>
          <a:p>
            <a:pPr lvl="1" eaLnBrk="1" hangingPunct="1">
              <a:spcBef>
                <a:spcPct val="35000"/>
              </a:spcBef>
            </a:pPr>
            <a:r>
              <a:rPr lang="en-US" altLang="en-US"/>
              <a:t>Trauma (tissue damage from injury)</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pPr eaLnBrk="1" hangingPunct="1">
              <a:lnSpc>
                <a:spcPct val="85000"/>
              </a:lnSpc>
            </a:pPr>
            <a:r>
              <a:rPr lang="en-US" altLang="en-US"/>
              <a:t>Foreign Body Airway Obstruction </a:t>
            </a:r>
            <a:r>
              <a:rPr lang="en-US" altLang="en-US" sz="2800" b="0"/>
              <a:t>(3 of 7)</a:t>
            </a:r>
          </a:p>
        </p:txBody>
      </p:sp>
      <p:sp>
        <p:nvSpPr>
          <p:cNvPr id="130051" name="Content Placeholder 2"/>
          <p:cNvSpPr>
            <a:spLocks noGrp="1"/>
          </p:cNvSpPr>
          <p:nvPr>
            <p:ph type="body" idx="1"/>
          </p:nvPr>
        </p:nvSpPr>
        <p:spPr/>
        <p:txBody>
          <a:bodyPr rIns="228600"/>
          <a:lstStyle/>
          <a:p>
            <a:pPr eaLnBrk="1" hangingPunct="1">
              <a:spcBef>
                <a:spcPct val="35000"/>
              </a:spcBef>
            </a:pPr>
            <a:r>
              <a:rPr lang="en-US" altLang="en-US"/>
              <a:t>Early recognition is crucial.</a:t>
            </a:r>
          </a:p>
          <a:p>
            <a:pPr eaLnBrk="1" hangingPunct="1">
              <a:spcBef>
                <a:spcPct val="35000"/>
              </a:spcBef>
            </a:pPr>
            <a:r>
              <a:rPr lang="en-US" altLang="en-US"/>
              <a:t>Mild airway obstruction</a:t>
            </a:r>
          </a:p>
          <a:p>
            <a:pPr lvl="1" eaLnBrk="1" hangingPunct="1">
              <a:spcBef>
                <a:spcPct val="35000"/>
              </a:spcBef>
            </a:pPr>
            <a:r>
              <a:rPr lang="en-US" altLang="en-US"/>
              <a:t>Patients can still exchange air, but will have respiratory distress.</a:t>
            </a:r>
          </a:p>
          <a:p>
            <a:pPr lvl="1" eaLnBrk="1" hangingPunct="1">
              <a:spcBef>
                <a:spcPct val="35000"/>
              </a:spcBef>
            </a:pPr>
            <a:r>
              <a:rPr lang="en-US" altLang="en-US"/>
              <a:t>Noisy breathing, wheezing, coughing</a:t>
            </a:r>
          </a:p>
          <a:p>
            <a:pPr lvl="1" eaLnBrk="1" hangingPunct="1">
              <a:spcBef>
                <a:spcPct val="35000"/>
              </a:spcBef>
            </a:pPr>
            <a:r>
              <a:rPr lang="en-US" altLang="en-US"/>
              <a:t>With good air exchange, do not interfere with the patient’s efforts to expel the object on his or her own.</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pPr eaLnBrk="1" hangingPunct="1">
              <a:lnSpc>
                <a:spcPct val="85000"/>
              </a:lnSpc>
            </a:pPr>
            <a:r>
              <a:rPr lang="en-US" altLang="en-US"/>
              <a:t>Foreign Body Airway Obstruction </a:t>
            </a:r>
            <a:r>
              <a:rPr lang="en-US" altLang="en-US" sz="2800" b="0"/>
              <a:t>(4 of 7)</a:t>
            </a:r>
          </a:p>
        </p:txBody>
      </p:sp>
      <p:sp>
        <p:nvSpPr>
          <p:cNvPr id="131075" name="Content Placeholder 2"/>
          <p:cNvSpPr>
            <a:spLocks noGrp="1"/>
          </p:cNvSpPr>
          <p:nvPr>
            <p:ph type="body" idx="1"/>
          </p:nvPr>
        </p:nvSpPr>
        <p:spPr/>
        <p:txBody>
          <a:bodyPr rIns="228600"/>
          <a:lstStyle/>
          <a:p>
            <a:pPr eaLnBrk="1" hangingPunct="1">
              <a:spcBef>
                <a:spcPct val="35000"/>
              </a:spcBef>
            </a:pPr>
            <a:r>
              <a:rPr lang="en-US" altLang="en-US"/>
              <a:t>Mild airway obstruction (cont’d)</a:t>
            </a:r>
          </a:p>
          <a:p>
            <a:pPr lvl="1" eaLnBrk="1" hangingPunct="1">
              <a:spcBef>
                <a:spcPct val="35000"/>
              </a:spcBef>
            </a:pPr>
            <a:r>
              <a:rPr lang="en-US" altLang="en-US"/>
              <a:t>With poor air exchange, the patient may have increased difficulty breathing, stridor, and cyanosis.</a:t>
            </a:r>
          </a:p>
          <a:p>
            <a:pPr lvl="1" eaLnBrk="1" hangingPunct="1">
              <a:spcBef>
                <a:spcPct val="35000"/>
              </a:spcBef>
            </a:pPr>
            <a:r>
              <a:rPr lang="en-US" altLang="en-US"/>
              <a:t>Treat immediately.</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a:lnSpc>
                <a:spcPct val="85000"/>
              </a:lnSpc>
            </a:pPr>
            <a:r>
              <a:rPr lang="en-US" altLang="en-US"/>
              <a:t>Foreign Body Airway Obstruction </a:t>
            </a:r>
            <a:r>
              <a:rPr lang="en-US" altLang="en-US" sz="2800" b="0"/>
              <a:t>(5 of 7)</a:t>
            </a:r>
          </a:p>
        </p:txBody>
      </p:sp>
      <p:sp>
        <p:nvSpPr>
          <p:cNvPr id="132099" name="Rectangle 3"/>
          <p:cNvSpPr>
            <a:spLocks noGrp="1" noChangeArrowheads="1"/>
          </p:cNvSpPr>
          <p:nvPr>
            <p:ph type="body" idx="1"/>
          </p:nvPr>
        </p:nvSpPr>
        <p:spPr>
          <a:xfrm>
            <a:off x="4419600" y="1447800"/>
            <a:ext cx="4038600" cy="4800600"/>
          </a:xfrm>
        </p:spPr>
        <p:txBody>
          <a:bodyPr rIns="228600"/>
          <a:lstStyle/>
          <a:p>
            <a:pPr>
              <a:spcBef>
                <a:spcPct val="35000"/>
              </a:spcBef>
            </a:pPr>
            <a:r>
              <a:rPr lang="en-US" altLang="en-US"/>
              <a:t>Severe airway obstruction</a:t>
            </a:r>
          </a:p>
          <a:p>
            <a:pPr lvl="1">
              <a:spcBef>
                <a:spcPct val="35000"/>
              </a:spcBef>
            </a:pPr>
            <a:r>
              <a:rPr lang="en-US" altLang="en-US"/>
              <a:t>Patients cannot breathe, talk, or cough.</a:t>
            </a:r>
          </a:p>
          <a:p>
            <a:pPr lvl="1">
              <a:spcBef>
                <a:spcPct val="35000"/>
              </a:spcBef>
            </a:pPr>
            <a:r>
              <a:rPr lang="en-US" altLang="en-US"/>
              <a:t>Patient may use the universal distress signal, begin to turn cyanotic, and have extreme difficulty breathing.</a:t>
            </a:r>
          </a:p>
        </p:txBody>
      </p:sp>
      <p:pic>
        <p:nvPicPr>
          <p:cNvPr id="13210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6563" y="2133600"/>
            <a:ext cx="3986212"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TextBox 1"/>
          <p:cNvSpPr txBox="1">
            <a:spLocks noChangeArrowheads="1"/>
          </p:cNvSpPr>
          <p:nvPr/>
        </p:nvSpPr>
        <p:spPr bwMode="auto">
          <a:xfrm>
            <a:off x="1746250" y="52959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cs typeface="Times New Roman" pitchFamily="18" charset="0"/>
              </a:rPr>
              <a:t>© Jones &amp; Bartlett Learning. Courtesy of MIEMSS.</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a:lnSpc>
                <a:spcPct val="85000"/>
              </a:lnSpc>
            </a:pPr>
            <a:r>
              <a:rPr lang="en-US" altLang="en-US"/>
              <a:t>Foreign Body Airway Obstruction </a:t>
            </a:r>
            <a:r>
              <a:rPr lang="en-US" altLang="en-US" sz="2800" b="0"/>
              <a:t>(6 of 7)</a:t>
            </a:r>
          </a:p>
        </p:txBody>
      </p:sp>
      <p:sp>
        <p:nvSpPr>
          <p:cNvPr id="133123" name="Rectangle 3"/>
          <p:cNvSpPr>
            <a:spLocks noGrp="1" noChangeArrowheads="1"/>
          </p:cNvSpPr>
          <p:nvPr>
            <p:ph type="body" idx="1"/>
          </p:nvPr>
        </p:nvSpPr>
        <p:spPr/>
        <p:txBody>
          <a:bodyPr rIns="228600"/>
          <a:lstStyle/>
          <a:p>
            <a:pPr>
              <a:lnSpc>
                <a:spcPct val="90000"/>
              </a:lnSpc>
              <a:spcBef>
                <a:spcPct val="35000"/>
              </a:spcBef>
            </a:pPr>
            <a:r>
              <a:rPr lang="en-US" altLang="en-US"/>
              <a:t>Severe airway obstruction (cont’d)</a:t>
            </a:r>
          </a:p>
          <a:p>
            <a:pPr lvl="1">
              <a:lnSpc>
                <a:spcPct val="90000"/>
              </a:lnSpc>
              <a:spcBef>
                <a:spcPct val="35000"/>
              </a:spcBef>
            </a:pPr>
            <a:r>
              <a:rPr lang="en-US" altLang="en-US"/>
              <a:t>Provide immediate treatment to the conscious patient.</a:t>
            </a:r>
          </a:p>
          <a:p>
            <a:pPr lvl="1">
              <a:lnSpc>
                <a:spcPct val="90000"/>
              </a:lnSpc>
              <a:spcBef>
                <a:spcPct val="35000"/>
              </a:spcBef>
            </a:pPr>
            <a:r>
              <a:rPr lang="en-US" altLang="en-US"/>
              <a:t>If not treated, the patient will become unconscious and die.</a:t>
            </a:r>
          </a:p>
          <a:p>
            <a:pPr lvl="1">
              <a:lnSpc>
                <a:spcPct val="90000"/>
              </a:lnSpc>
              <a:spcBef>
                <a:spcPct val="35000"/>
              </a:spcBef>
            </a:pPr>
            <a:r>
              <a:rPr lang="en-US" altLang="en-US"/>
              <a:t>If the patient is unresponsive, not breathing, and has no pulse, begin CPR with chest compressions.</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pPr>
              <a:lnSpc>
                <a:spcPct val="85000"/>
              </a:lnSpc>
            </a:pPr>
            <a:r>
              <a:rPr lang="en-US" altLang="en-US" sz="3600"/>
              <a:t>Emergency Medical Care for Foreign Body Airway Obstruction</a:t>
            </a:r>
          </a:p>
        </p:txBody>
      </p:sp>
      <p:sp>
        <p:nvSpPr>
          <p:cNvPr id="134147" name="Content Placeholder 2"/>
          <p:cNvSpPr>
            <a:spLocks noGrp="1"/>
          </p:cNvSpPr>
          <p:nvPr>
            <p:ph type="body" idx="1"/>
          </p:nvPr>
        </p:nvSpPr>
        <p:spPr/>
        <p:txBody>
          <a:bodyPr rIns="228600"/>
          <a:lstStyle/>
          <a:p>
            <a:pPr>
              <a:spcBef>
                <a:spcPct val="35000"/>
              </a:spcBef>
            </a:pPr>
            <a:r>
              <a:rPr lang="en-US" altLang="en-US"/>
              <a:t>Perform a head tilt–chin lift maneuver to clear a tongue obstruction.</a:t>
            </a:r>
          </a:p>
          <a:p>
            <a:pPr>
              <a:spcBef>
                <a:spcPct val="35000"/>
              </a:spcBef>
            </a:pPr>
            <a:r>
              <a:rPr lang="en-US" altLang="en-US"/>
              <a:t>Large obstructions should be swept forward out of the mouth with your gloved index finger.</a:t>
            </a:r>
          </a:p>
          <a:p>
            <a:pPr>
              <a:spcBef>
                <a:spcPct val="35000"/>
              </a:spcBef>
            </a:pPr>
            <a:r>
              <a:rPr lang="en-US" altLang="en-US"/>
              <a:t>Abdominal thrusts are the most effective method of dislodging and forcing out an object.</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pPr eaLnBrk="1" hangingPunct="1">
              <a:lnSpc>
                <a:spcPct val="85000"/>
              </a:lnSpc>
            </a:pPr>
            <a:r>
              <a:rPr lang="en-US" altLang="en-US"/>
              <a:t>Dental Appliances</a:t>
            </a:r>
          </a:p>
        </p:txBody>
      </p:sp>
      <p:sp>
        <p:nvSpPr>
          <p:cNvPr id="135171" name="Content Placeholder 2"/>
          <p:cNvSpPr>
            <a:spLocks noGrp="1"/>
          </p:cNvSpPr>
          <p:nvPr>
            <p:ph type="body" idx="1"/>
          </p:nvPr>
        </p:nvSpPr>
        <p:spPr/>
        <p:txBody>
          <a:bodyPr rIns="228600"/>
          <a:lstStyle/>
          <a:p>
            <a:pPr eaLnBrk="1" hangingPunct="1">
              <a:spcBef>
                <a:spcPct val="35000"/>
              </a:spcBef>
            </a:pPr>
            <a:r>
              <a:rPr lang="en-US" altLang="en-US"/>
              <a:t>Can cause an airway obstruction</a:t>
            </a:r>
          </a:p>
          <a:p>
            <a:pPr lvl="1" eaLnBrk="1" hangingPunct="1">
              <a:spcBef>
                <a:spcPct val="35000"/>
              </a:spcBef>
            </a:pPr>
            <a:r>
              <a:rPr lang="en-US" altLang="en-US"/>
              <a:t>Examples: crown, bridge, dentures, piece of braces</a:t>
            </a:r>
          </a:p>
          <a:p>
            <a:pPr lvl="1" eaLnBrk="1" hangingPunct="1">
              <a:spcBef>
                <a:spcPct val="35000"/>
              </a:spcBef>
            </a:pPr>
            <a:r>
              <a:rPr lang="en-US" altLang="en-US"/>
              <a:t>Manually remove the appliance before providing ventilations.</a:t>
            </a:r>
          </a:p>
          <a:p>
            <a:pPr lvl="1" eaLnBrk="1" hangingPunct="1">
              <a:spcBef>
                <a:spcPct val="35000"/>
              </a:spcBef>
            </a:pPr>
            <a:r>
              <a:rPr lang="en-US" altLang="en-US"/>
              <a:t>Leave well-fitting dentures in place.</a:t>
            </a:r>
          </a:p>
          <a:p>
            <a:pPr lvl="1" eaLnBrk="1" hangingPunct="1">
              <a:spcBef>
                <a:spcPct val="35000"/>
              </a:spcBef>
            </a:pPr>
            <a:r>
              <a:rPr lang="en-US" altLang="en-US"/>
              <a:t>Loose dentures interfere with the process and should be removed.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lnSpc>
                <a:spcPct val="85000"/>
              </a:lnSpc>
            </a:pPr>
            <a:r>
              <a:rPr lang="en-US" altLang="en-US" dirty="0"/>
              <a:t>Anatomy of the Upper Airway </a:t>
            </a:r>
            <a:br>
              <a:rPr lang="en-US" altLang="en-US" dirty="0"/>
            </a:br>
            <a:r>
              <a:rPr lang="en-US" altLang="en-US" sz="2800" b="0" dirty="0"/>
              <a:t>(1 of 7)</a:t>
            </a:r>
          </a:p>
        </p:txBody>
      </p:sp>
      <p:sp>
        <p:nvSpPr>
          <p:cNvPr id="16387" name="Content Placeholder 2"/>
          <p:cNvSpPr>
            <a:spLocks noGrp="1"/>
          </p:cNvSpPr>
          <p:nvPr>
            <p:ph type="body" idx="1"/>
          </p:nvPr>
        </p:nvSpPr>
        <p:spPr/>
        <p:txBody>
          <a:bodyPr rIns="228600"/>
          <a:lstStyle/>
          <a:p>
            <a:pPr eaLnBrk="1" hangingPunct="1">
              <a:spcBef>
                <a:spcPct val="35000"/>
              </a:spcBef>
            </a:pPr>
            <a:r>
              <a:rPr lang="en-US" altLang="en-US" dirty="0"/>
              <a:t>Upper airway consists of:</a:t>
            </a:r>
          </a:p>
          <a:p>
            <a:pPr lvl="1" eaLnBrk="1" hangingPunct="1">
              <a:spcBef>
                <a:spcPct val="35000"/>
              </a:spcBef>
            </a:pPr>
            <a:r>
              <a:rPr lang="en-US" altLang="en-US" dirty="0"/>
              <a:t>Nose</a:t>
            </a:r>
          </a:p>
          <a:p>
            <a:pPr lvl="1" eaLnBrk="1" hangingPunct="1">
              <a:spcBef>
                <a:spcPct val="35000"/>
              </a:spcBef>
            </a:pPr>
            <a:r>
              <a:rPr lang="en-US" altLang="en-US" dirty="0"/>
              <a:t>Mouth</a:t>
            </a:r>
          </a:p>
          <a:p>
            <a:pPr lvl="1" eaLnBrk="1" hangingPunct="1">
              <a:spcBef>
                <a:spcPct val="35000"/>
              </a:spcBef>
            </a:pPr>
            <a:r>
              <a:rPr lang="en-US" altLang="en-US" dirty="0"/>
              <a:t>Jaw</a:t>
            </a:r>
          </a:p>
          <a:p>
            <a:pPr lvl="1" eaLnBrk="1" hangingPunct="1">
              <a:spcBef>
                <a:spcPct val="35000"/>
              </a:spcBef>
            </a:pPr>
            <a:r>
              <a:rPr lang="en-US" altLang="en-US" dirty="0"/>
              <a:t>Oral cavity</a:t>
            </a:r>
          </a:p>
          <a:p>
            <a:pPr lvl="1" eaLnBrk="1" hangingPunct="1">
              <a:spcBef>
                <a:spcPct val="35000"/>
              </a:spcBef>
            </a:pPr>
            <a:r>
              <a:rPr lang="en-US" altLang="en-US" dirty="0"/>
              <a:t>Pharynx</a:t>
            </a:r>
          </a:p>
          <a:p>
            <a:pPr lvl="1" eaLnBrk="1" hangingPunct="1">
              <a:spcBef>
                <a:spcPct val="35000"/>
              </a:spcBef>
            </a:pPr>
            <a:r>
              <a:rPr lang="en-US" altLang="en-US" dirty="0"/>
              <a:t>Larynx</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pPr>
            <a:r>
              <a:rPr lang="en-US" altLang="en-US"/>
              <a:t>Facial Bleeding</a:t>
            </a:r>
          </a:p>
        </p:txBody>
      </p:sp>
      <p:sp>
        <p:nvSpPr>
          <p:cNvPr id="136195" name="Rectangle 3"/>
          <p:cNvSpPr>
            <a:spLocks noGrp="1" noChangeArrowheads="1"/>
          </p:cNvSpPr>
          <p:nvPr>
            <p:ph type="body" idx="1"/>
          </p:nvPr>
        </p:nvSpPr>
        <p:spPr/>
        <p:txBody>
          <a:bodyPr rIns="228600"/>
          <a:lstStyle/>
          <a:p>
            <a:pPr>
              <a:spcBef>
                <a:spcPct val="35000"/>
              </a:spcBef>
            </a:pPr>
            <a:r>
              <a:rPr lang="en-US" altLang="en-US"/>
              <a:t>Airway problems can be particularly challenging in patients with serious facial bleeding.</a:t>
            </a:r>
          </a:p>
          <a:p>
            <a:pPr>
              <a:spcBef>
                <a:spcPct val="35000"/>
              </a:spcBef>
            </a:pPr>
            <a:r>
              <a:rPr lang="en-US" altLang="en-US"/>
              <a:t>The blood supply to the face is very rich.</a:t>
            </a:r>
          </a:p>
          <a:p>
            <a:pPr lvl="1">
              <a:spcBef>
                <a:spcPct val="35000"/>
              </a:spcBef>
            </a:pPr>
            <a:r>
              <a:rPr lang="en-US" altLang="en-US"/>
              <a:t>Injuries can result in severe tissue swelling and bleeding into the airway.</a:t>
            </a:r>
          </a:p>
          <a:p>
            <a:pPr lvl="1">
              <a:spcBef>
                <a:spcPct val="35000"/>
              </a:spcBef>
            </a:pPr>
            <a:r>
              <a:rPr lang="en-US" altLang="en-US"/>
              <a:t>Control bleeding with direct pressure, and suction as necessary.</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en-US" altLang="en-US" dirty="0"/>
              <a:t>Review</a:t>
            </a:r>
          </a:p>
        </p:txBody>
      </p:sp>
      <p:sp>
        <p:nvSpPr>
          <p:cNvPr id="137219" name="Rectangle 3"/>
          <p:cNvSpPr>
            <a:spLocks noGrp="1" noChangeArrowheads="1"/>
          </p:cNvSpPr>
          <p:nvPr>
            <p:ph idx="1"/>
          </p:nvPr>
        </p:nvSpPr>
        <p:spPr/>
        <p:txBody>
          <a:bodyPr/>
          <a:lstStyle/>
          <a:p>
            <a:pPr marL="457200" indent="-457200">
              <a:buFontTx/>
              <a:buAutoNum type="arabicPeriod"/>
            </a:pPr>
            <a:r>
              <a:rPr lang="en-US" altLang="en-US" dirty="0"/>
              <a:t>Breathing is controlled by an area in the:</a:t>
            </a:r>
          </a:p>
          <a:p>
            <a:pPr marL="1016000" lvl="1" indent="-444500">
              <a:buFontTx/>
              <a:buAutoNum type="alphaUcPeriod"/>
            </a:pPr>
            <a:r>
              <a:rPr lang="en-US" altLang="en-US" dirty="0"/>
              <a:t>lungs.</a:t>
            </a:r>
          </a:p>
          <a:p>
            <a:pPr marL="1016000" lvl="1" indent="-444500">
              <a:buFontTx/>
              <a:buAutoNum type="alphaUcPeriod"/>
            </a:pPr>
            <a:r>
              <a:rPr lang="en-US" altLang="en-US" dirty="0"/>
              <a:t>brain stem.</a:t>
            </a:r>
          </a:p>
          <a:p>
            <a:pPr marL="1016000" lvl="1" indent="-444500">
              <a:buFontTx/>
              <a:buAutoNum type="alphaUcPeriod"/>
            </a:pPr>
            <a:r>
              <a:rPr lang="en-US" altLang="en-US" dirty="0"/>
              <a:t>spinal cord.</a:t>
            </a:r>
          </a:p>
          <a:p>
            <a:pPr marL="1016000" lvl="1" indent="-444500">
              <a:buFontTx/>
              <a:buAutoNum type="alphaUcPeriod"/>
            </a:pPr>
            <a:r>
              <a:rPr lang="en-US" altLang="en-US" dirty="0"/>
              <a:t>diaphragm.</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altLang="en-US" dirty="0"/>
              <a:t>Review</a:t>
            </a:r>
          </a:p>
        </p:txBody>
      </p:sp>
      <p:sp>
        <p:nvSpPr>
          <p:cNvPr id="138243" name="Rectangle 3"/>
          <p:cNvSpPr>
            <a:spLocks noGrp="1" noChangeArrowheads="1"/>
          </p:cNvSpPr>
          <p:nvPr>
            <p:ph idx="1"/>
          </p:nvPr>
        </p:nvSpPr>
        <p:spPr/>
        <p:txBody>
          <a:bodyPr/>
          <a:lstStyle/>
          <a:p>
            <a:pPr marL="0" indent="0">
              <a:buFontTx/>
              <a:buNone/>
            </a:pPr>
            <a:r>
              <a:rPr lang="en-US" altLang="en-US" b="1"/>
              <a:t>Answer: </a:t>
            </a:r>
            <a:r>
              <a:rPr lang="en-US" altLang="en-US">
                <a:solidFill>
                  <a:srgbClr val="F37021"/>
                </a:solidFill>
              </a:rPr>
              <a:t>B</a:t>
            </a:r>
          </a:p>
          <a:p>
            <a:pPr marL="0" indent="0">
              <a:buFontTx/>
              <a:buNone/>
            </a:pPr>
            <a:r>
              <a:rPr lang="en-US" altLang="en-US" b="1"/>
              <a:t>Rationale: </a:t>
            </a:r>
            <a:r>
              <a:rPr lang="en-US" altLang="en-US"/>
              <a:t>The pons and the medulla are the respiratory centers in the brain stem that control breathing.</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altLang="en-US"/>
              <a:t>Review </a:t>
            </a:r>
            <a:r>
              <a:rPr lang="en-US" altLang="en-US" sz="2800" b="0"/>
              <a:t>(1 of 2)</a:t>
            </a:r>
          </a:p>
        </p:txBody>
      </p:sp>
      <p:sp>
        <p:nvSpPr>
          <p:cNvPr id="139267" name="Rectangle 3"/>
          <p:cNvSpPr>
            <a:spLocks noGrp="1" noChangeArrowheads="1"/>
          </p:cNvSpPr>
          <p:nvPr>
            <p:ph idx="1"/>
          </p:nvPr>
        </p:nvSpPr>
        <p:spPr/>
        <p:txBody>
          <a:bodyPr/>
          <a:lstStyle/>
          <a:p>
            <a:pPr marL="457200" indent="-457200">
              <a:buFontTx/>
              <a:buAutoNum type="arabicPeriod"/>
            </a:pPr>
            <a:r>
              <a:rPr lang="en-US" altLang="en-US" sz="2400"/>
              <a:t>Breathing is controlled by an area in the:</a:t>
            </a:r>
          </a:p>
          <a:p>
            <a:pPr marL="1016000" lvl="1" indent="-444500">
              <a:buFontTx/>
              <a:buAutoNum type="alphaUcPeriod"/>
            </a:pPr>
            <a:r>
              <a:rPr lang="en-US" altLang="en-US" sz="2200"/>
              <a:t>lungs.</a:t>
            </a:r>
            <a:br>
              <a:rPr lang="en-US" altLang="en-US" sz="2200"/>
            </a:br>
            <a:r>
              <a:rPr lang="en-US" altLang="en-US" sz="2200" b="1"/>
              <a:t>Rationale: </a:t>
            </a:r>
            <a:r>
              <a:rPr lang="en-US" altLang="en-US" sz="2200">
                <a:solidFill>
                  <a:srgbClr val="F37021"/>
                </a:solidFill>
              </a:rPr>
              <a:t>The lungs contain small pockets called alveoli where the exchange of oxygen and carbon dioxide takes place.</a:t>
            </a:r>
          </a:p>
          <a:p>
            <a:pPr marL="1016000" lvl="1" indent="-444500">
              <a:buFontTx/>
              <a:buAutoNum type="alphaUcPeriod"/>
            </a:pPr>
            <a:r>
              <a:rPr lang="en-US" altLang="en-US" sz="2200"/>
              <a:t>brain stem.</a:t>
            </a:r>
            <a:br>
              <a:rPr lang="en-US" altLang="en-US" sz="2200"/>
            </a:br>
            <a:r>
              <a:rPr lang="en-US" altLang="en-US" sz="2200" b="1"/>
              <a:t>Rationale: </a:t>
            </a:r>
            <a:r>
              <a:rPr lang="en-US" altLang="en-US" sz="2200">
                <a:solidFill>
                  <a:srgbClr val="F37021"/>
                </a:solidFill>
              </a:rPr>
              <a:t>Correct answer</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US" altLang="en-US"/>
              <a:t>Review </a:t>
            </a:r>
            <a:r>
              <a:rPr lang="en-US" altLang="en-US" sz="2800" b="0"/>
              <a:t>(2 of 2)</a:t>
            </a:r>
          </a:p>
        </p:txBody>
      </p:sp>
      <p:sp>
        <p:nvSpPr>
          <p:cNvPr id="140291" name="Rectangle 3"/>
          <p:cNvSpPr>
            <a:spLocks noGrp="1" noChangeArrowheads="1"/>
          </p:cNvSpPr>
          <p:nvPr>
            <p:ph idx="1"/>
          </p:nvPr>
        </p:nvSpPr>
        <p:spPr/>
        <p:txBody>
          <a:bodyPr/>
          <a:lstStyle/>
          <a:p>
            <a:pPr marL="457200" indent="-457200">
              <a:buFontTx/>
              <a:buAutoNum type="arabicPeriod"/>
            </a:pPr>
            <a:r>
              <a:rPr lang="en-US" altLang="en-US" sz="2400" dirty="0"/>
              <a:t>Breathing is controlled by an area in the:</a:t>
            </a:r>
          </a:p>
          <a:p>
            <a:pPr marL="1016000" lvl="1" indent="-444500">
              <a:buFontTx/>
              <a:buAutoNum type="alphaUcPeriod" startAt="3"/>
            </a:pPr>
            <a:r>
              <a:rPr lang="en-US" altLang="en-US" sz="2200" dirty="0"/>
              <a:t>spinal cord.</a:t>
            </a:r>
            <a:br>
              <a:rPr lang="en-US" altLang="en-US" sz="2200" dirty="0"/>
            </a:br>
            <a:r>
              <a:rPr lang="en-US" altLang="en-US" sz="2200" b="1" dirty="0"/>
              <a:t>Rationale: </a:t>
            </a:r>
            <a:r>
              <a:rPr lang="en-US" altLang="en-US" sz="2200" dirty="0">
                <a:solidFill>
                  <a:srgbClr val="F37021"/>
                </a:solidFill>
              </a:rPr>
              <a:t>Impulses are sent down the spinal cord from the brain stem.</a:t>
            </a:r>
          </a:p>
          <a:p>
            <a:pPr marL="1016000" lvl="1" indent="-444500">
              <a:buFontTx/>
              <a:buAutoNum type="alphaUcPeriod" startAt="3"/>
            </a:pPr>
            <a:r>
              <a:rPr lang="en-US" altLang="en-US" sz="2200" dirty="0"/>
              <a:t>diaphragm.</a:t>
            </a:r>
            <a:br>
              <a:rPr lang="en-US" altLang="en-US" sz="2200" dirty="0"/>
            </a:br>
            <a:r>
              <a:rPr lang="en-US" altLang="en-US" sz="2200" b="1" dirty="0"/>
              <a:t>Rationale: </a:t>
            </a:r>
            <a:r>
              <a:rPr lang="en-US" altLang="en-US" sz="2200" dirty="0">
                <a:solidFill>
                  <a:srgbClr val="F37021"/>
                </a:solidFill>
              </a:rPr>
              <a:t>The diaphragm receives the impulses that cause it to contract and bring air in.</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ltLang="en-US" dirty="0"/>
              <a:t>Review</a:t>
            </a:r>
          </a:p>
        </p:txBody>
      </p:sp>
      <p:sp>
        <p:nvSpPr>
          <p:cNvPr id="141315" name="Rectangle 3"/>
          <p:cNvSpPr>
            <a:spLocks noGrp="1" noChangeArrowheads="1"/>
          </p:cNvSpPr>
          <p:nvPr>
            <p:ph idx="1"/>
          </p:nvPr>
        </p:nvSpPr>
        <p:spPr/>
        <p:txBody>
          <a:bodyPr/>
          <a:lstStyle/>
          <a:p>
            <a:pPr marL="457200" indent="-457200">
              <a:lnSpc>
                <a:spcPct val="90000"/>
              </a:lnSpc>
              <a:buFontTx/>
              <a:buAutoNum type="arabicPeriod" startAt="2"/>
            </a:pPr>
            <a:r>
              <a:rPr lang="en-US" altLang="en-US" dirty="0"/>
              <a:t>The EMT should assess a patient’s tidal volume by:</a:t>
            </a:r>
          </a:p>
          <a:p>
            <a:pPr marL="1016000" lvl="1" indent="-444500">
              <a:lnSpc>
                <a:spcPct val="90000"/>
              </a:lnSpc>
              <a:buFontTx/>
              <a:buAutoNum type="alphaUcPeriod"/>
            </a:pPr>
            <a:r>
              <a:rPr lang="en-US" altLang="en-US" dirty="0"/>
              <a:t>observing for adequate chest rise.</a:t>
            </a:r>
          </a:p>
          <a:p>
            <a:pPr marL="1016000" lvl="1" indent="-444500">
              <a:lnSpc>
                <a:spcPct val="90000"/>
              </a:lnSpc>
              <a:buFontTx/>
              <a:buAutoNum type="alphaUcPeriod"/>
            </a:pPr>
            <a:r>
              <a:rPr lang="en-US" altLang="en-US" dirty="0"/>
              <a:t>assessing the facial area for cyanosis. </a:t>
            </a:r>
          </a:p>
          <a:p>
            <a:pPr marL="1016000" lvl="1" indent="-444500">
              <a:lnSpc>
                <a:spcPct val="90000"/>
              </a:lnSpc>
              <a:buFontTx/>
              <a:buAutoNum type="alphaUcPeriod"/>
            </a:pPr>
            <a:r>
              <a:rPr lang="en-US" altLang="en-US" dirty="0"/>
              <a:t>counting the patient’s respiratory rate.</a:t>
            </a:r>
          </a:p>
          <a:p>
            <a:pPr marL="1016000" lvl="1" indent="-444500">
              <a:lnSpc>
                <a:spcPct val="90000"/>
              </a:lnSpc>
              <a:buFontTx/>
              <a:buAutoNum type="alphaUcPeriod"/>
            </a:pPr>
            <a:r>
              <a:rPr lang="en-US" altLang="en-US" dirty="0"/>
              <a:t>measuring the patient’s oxygen saturation.</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ltLang="en-US" dirty="0"/>
              <a:t>Review</a:t>
            </a:r>
          </a:p>
        </p:txBody>
      </p:sp>
      <p:sp>
        <p:nvSpPr>
          <p:cNvPr id="142339" name="Rectangle 3"/>
          <p:cNvSpPr>
            <a:spLocks noGrp="1" noChangeArrowheads="1"/>
          </p:cNvSpPr>
          <p:nvPr>
            <p:ph idx="1"/>
          </p:nvPr>
        </p:nvSpPr>
        <p:spPr/>
        <p:txBody>
          <a:bodyPr/>
          <a:lstStyle/>
          <a:p>
            <a:pPr marL="0" indent="0">
              <a:lnSpc>
                <a:spcPct val="90000"/>
              </a:lnSpc>
              <a:buFontTx/>
              <a:buNone/>
            </a:pPr>
            <a:r>
              <a:rPr lang="en-US" altLang="en-US" b="1" dirty="0"/>
              <a:t>Answer: </a:t>
            </a:r>
            <a:r>
              <a:rPr lang="en-US" altLang="en-US" dirty="0">
                <a:solidFill>
                  <a:srgbClr val="F37021"/>
                </a:solidFill>
              </a:rPr>
              <a:t>A</a:t>
            </a:r>
          </a:p>
          <a:p>
            <a:pPr marL="0" indent="0">
              <a:lnSpc>
                <a:spcPct val="90000"/>
              </a:lnSpc>
              <a:buFontTx/>
              <a:buNone/>
            </a:pPr>
            <a:r>
              <a:rPr lang="en-US" altLang="en-US" b="1" dirty="0"/>
              <a:t>Rationale: </a:t>
            </a:r>
            <a:r>
              <a:rPr lang="en-US" altLang="en-US" dirty="0"/>
              <a:t>Tidal volume—the volume of air that is moved into or out of the lungs in a single breath—is assessed by observing for adequate chest rise. If shallow chest rise is noted, the patient’s tidal volume is likely reduced.</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43363" name="Rectangle 3"/>
          <p:cNvSpPr>
            <a:spLocks noGrp="1" noChangeArrowheads="1"/>
          </p:cNvSpPr>
          <p:nvPr>
            <p:ph idx="1"/>
          </p:nvPr>
        </p:nvSpPr>
        <p:spPr/>
        <p:txBody>
          <a:bodyPr/>
          <a:lstStyle/>
          <a:p>
            <a:pPr marL="457200" indent="-457200">
              <a:buFontTx/>
              <a:buAutoNum type="arabicPeriod" startAt="2"/>
            </a:pPr>
            <a:r>
              <a:rPr lang="en-US" altLang="en-US" sz="2400"/>
              <a:t>The EMT should assess a patient’s tidal volume by:</a:t>
            </a:r>
          </a:p>
          <a:p>
            <a:pPr marL="1016000" lvl="1" indent="-444500">
              <a:buFontTx/>
              <a:buAutoNum type="alphaUcPeriod"/>
            </a:pPr>
            <a:r>
              <a:rPr lang="en-US" altLang="en-US" sz="2200"/>
              <a:t>observing for adequate chest rise.</a:t>
            </a:r>
            <a:br>
              <a:rPr lang="en-US" altLang="en-US" sz="2200"/>
            </a:br>
            <a:r>
              <a:rPr lang="en-US" altLang="en-US" sz="2200" b="1"/>
              <a:t>Rationale: </a:t>
            </a:r>
            <a:r>
              <a:rPr lang="en-US" altLang="en-US" sz="2200">
                <a:solidFill>
                  <a:srgbClr val="F37021"/>
                </a:solidFill>
              </a:rPr>
              <a:t>Correct answer</a:t>
            </a:r>
          </a:p>
          <a:p>
            <a:pPr marL="1016000" lvl="1" indent="-444500">
              <a:buFontTx/>
              <a:buAutoNum type="alphaUcPeriod"/>
            </a:pPr>
            <a:r>
              <a:rPr lang="en-US" altLang="en-US" sz="2200"/>
              <a:t>assessing the facial area for cyanosis. </a:t>
            </a:r>
            <a:br>
              <a:rPr lang="en-US" altLang="en-US" sz="2200"/>
            </a:br>
            <a:r>
              <a:rPr lang="en-US" altLang="en-US" sz="2200" b="1"/>
              <a:t>Rationale: </a:t>
            </a:r>
            <a:r>
              <a:rPr lang="en-US" altLang="en-US" sz="2200">
                <a:solidFill>
                  <a:srgbClr val="F37021"/>
                </a:solidFill>
              </a:rPr>
              <a:t>Cyanosis is an indication of hypoxia, rather than tidal volume.</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en-US"/>
              <a:t>Review </a:t>
            </a:r>
            <a:r>
              <a:rPr lang="en-US" altLang="en-US" sz="2800" b="0"/>
              <a:t>(2 of 2)</a:t>
            </a:r>
          </a:p>
        </p:txBody>
      </p:sp>
      <p:sp>
        <p:nvSpPr>
          <p:cNvPr id="144387" name="Rectangle 3"/>
          <p:cNvSpPr>
            <a:spLocks noGrp="1" noChangeArrowheads="1"/>
          </p:cNvSpPr>
          <p:nvPr>
            <p:ph idx="1"/>
          </p:nvPr>
        </p:nvSpPr>
        <p:spPr/>
        <p:txBody>
          <a:bodyPr/>
          <a:lstStyle/>
          <a:p>
            <a:pPr marL="457200" indent="-457200">
              <a:buFontTx/>
              <a:buAutoNum type="arabicPeriod" startAt="2"/>
            </a:pPr>
            <a:r>
              <a:rPr lang="en-US" altLang="en-US" sz="2400"/>
              <a:t>The EMT should assess a patient’s tidal volume by:</a:t>
            </a:r>
          </a:p>
          <a:p>
            <a:pPr marL="1016000" lvl="1" indent="-444500">
              <a:buFontTx/>
              <a:buAutoNum type="alphaUcPeriod" startAt="3"/>
            </a:pPr>
            <a:r>
              <a:rPr lang="en-US" altLang="en-US" sz="2200"/>
              <a:t>counting the patient’s respiratory rate.</a:t>
            </a:r>
            <a:br>
              <a:rPr lang="en-US" altLang="en-US" sz="2200"/>
            </a:br>
            <a:r>
              <a:rPr lang="en-US" altLang="en-US" sz="2200" b="1"/>
              <a:t>Rationale: </a:t>
            </a:r>
            <a:r>
              <a:rPr lang="en-US" altLang="en-US" sz="2200">
                <a:solidFill>
                  <a:srgbClr val="F37021"/>
                </a:solidFill>
              </a:rPr>
              <a:t>Counting the respiratory rate gives you minute volume: the number of times a patient breaths in 1 minute.</a:t>
            </a:r>
          </a:p>
          <a:p>
            <a:pPr marL="1016000" lvl="1" indent="-444500">
              <a:buFontTx/>
              <a:buAutoNum type="alphaUcPeriod" startAt="3"/>
            </a:pPr>
            <a:r>
              <a:rPr lang="en-US" altLang="en-US" sz="2200"/>
              <a:t>measuring the patient’s oxygen saturation.</a:t>
            </a:r>
            <a:br>
              <a:rPr lang="en-US" altLang="en-US" sz="2200"/>
            </a:br>
            <a:r>
              <a:rPr lang="en-US" altLang="en-US" sz="2200" b="1"/>
              <a:t>Rationale: </a:t>
            </a:r>
            <a:r>
              <a:rPr lang="en-US" altLang="en-US" sz="2200">
                <a:solidFill>
                  <a:srgbClr val="F37021"/>
                </a:solidFill>
              </a:rPr>
              <a:t>Oxygen saturation is an indication of tissue perfusion, which is the amount of oxygen attached to the hemoglobin.</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altLang="en-US"/>
              <a:t>Review</a:t>
            </a:r>
          </a:p>
        </p:txBody>
      </p:sp>
      <p:sp>
        <p:nvSpPr>
          <p:cNvPr id="145411" name="Rectangle 3"/>
          <p:cNvSpPr>
            <a:spLocks noGrp="1" noChangeArrowheads="1"/>
          </p:cNvSpPr>
          <p:nvPr>
            <p:ph idx="1"/>
          </p:nvPr>
        </p:nvSpPr>
        <p:spPr/>
        <p:txBody>
          <a:bodyPr/>
          <a:lstStyle/>
          <a:p>
            <a:pPr marL="457200" indent="-457200">
              <a:lnSpc>
                <a:spcPct val="90000"/>
              </a:lnSpc>
              <a:buFontTx/>
              <a:buAutoNum type="arabicPeriod" startAt="3"/>
            </a:pPr>
            <a:r>
              <a:rPr lang="en-US" altLang="en-US" dirty="0"/>
              <a:t>In an otherwise healthy individual, the primary stimulus to breathe is a(n):</a:t>
            </a:r>
          </a:p>
          <a:p>
            <a:pPr marL="1016000" lvl="1" indent="-444500">
              <a:lnSpc>
                <a:spcPct val="90000"/>
              </a:lnSpc>
              <a:buFontTx/>
              <a:buAutoNum type="alphaUcPeriod"/>
            </a:pPr>
            <a:r>
              <a:rPr lang="en-US" altLang="en-US" dirty="0"/>
              <a:t>increased level of oxygen in the blood.</a:t>
            </a:r>
          </a:p>
          <a:p>
            <a:pPr marL="1016000" lvl="1" indent="-444500">
              <a:lnSpc>
                <a:spcPct val="90000"/>
              </a:lnSpc>
              <a:buFontTx/>
              <a:buAutoNum type="alphaUcPeriod"/>
            </a:pPr>
            <a:r>
              <a:rPr lang="en-US" altLang="en-US" dirty="0"/>
              <a:t>decreased level of oxygen in the blood.</a:t>
            </a:r>
          </a:p>
          <a:p>
            <a:pPr marL="1016000" lvl="1" indent="-444500">
              <a:lnSpc>
                <a:spcPct val="90000"/>
              </a:lnSpc>
              <a:buFontTx/>
              <a:buAutoNum type="alphaUcPeriod"/>
            </a:pPr>
            <a:r>
              <a:rPr lang="en-US" altLang="en-US" dirty="0"/>
              <a:t>increased level of carbon dioxide in the blood.</a:t>
            </a:r>
          </a:p>
          <a:p>
            <a:pPr marL="1016000" lvl="1" indent="-444500">
              <a:lnSpc>
                <a:spcPct val="90000"/>
              </a:lnSpc>
              <a:buFontTx/>
              <a:buAutoNum type="alphaUcPeriod"/>
            </a:pPr>
            <a:r>
              <a:rPr lang="en-US" altLang="en-US" dirty="0"/>
              <a:t>decreased level of carbon dioxide in the blood.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lnSpc>
                <a:spcPct val="85000"/>
              </a:lnSpc>
            </a:pPr>
            <a:r>
              <a:rPr lang="en-US" altLang="en-US" dirty="0"/>
              <a:t>Anatomy of the Upper Airway </a:t>
            </a:r>
            <a:br>
              <a:rPr lang="en-US" altLang="en-US" dirty="0"/>
            </a:br>
            <a:r>
              <a:rPr lang="en-US" altLang="en-US" sz="2800" b="0" dirty="0"/>
              <a:t>(2 of 7)</a:t>
            </a:r>
          </a:p>
        </p:txBody>
      </p:sp>
      <p:sp>
        <p:nvSpPr>
          <p:cNvPr id="17411" name="Content Placeholder 2"/>
          <p:cNvSpPr>
            <a:spLocks noGrp="1"/>
          </p:cNvSpPr>
          <p:nvPr>
            <p:ph type="body" idx="1"/>
          </p:nvPr>
        </p:nvSpPr>
        <p:spPr/>
        <p:txBody>
          <a:bodyPr rIns="228600"/>
          <a:lstStyle/>
          <a:p>
            <a:pPr eaLnBrk="1" hangingPunct="1">
              <a:spcBef>
                <a:spcPct val="35000"/>
              </a:spcBef>
            </a:pPr>
            <a:r>
              <a:rPr lang="en-US" altLang="en-US" dirty="0"/>
              <a:t>The upper airway’s main function is to warm, filter, and humidify air as it enters the body.</a:t>
            </a:r>
          </a:p>
          <a:p>
            <a:pPr eaLnBrk="1" hangingPunct="1">
              <a:spcBef>
                <a:spcPct val="35000"/>
              </a:spcBef>
            </a:pPr>
            <a:r>
              <a:rPr lang="en-US" altLang="en-US" dirty="0"/>
              <a:t>Pharynx</a:t>
            </a:r>
          </a:p>
          <a:p>
            <a:pPr lvl="1" eaLnBrk="1" hangingPunct="1">
              <a:spcBef>
                <a:spcPct val="35000"/>
              </a:spcBef>
            </a:pPr>
            <a:r>
              <a:rPr lang="en-US" altLang="en-US" dirty="0"/>
              <a:t>Muscular tube extending from nose and mouth to level of esophagus and trachea</a:t>
            </a:r>
          </a:p>
          <a:p>
            <a:pPr lvl="1" eaLnBrk="1" hangingPunct="1">
              <a:spcBef>
                <a:spcPct val="35000"/>
              </a:spcBef>
            </a:pPr>
            <a:r>
              <a:rPr lang="en-US" altLang="en-US" dirty="0"/>
              <a:t>Composed, from top to bottom, of the nasopharynx, oropharynx, and laryngopharynx</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altLang="en-US" dirty="0"/>
              <a:t>Review</a:t>
            </a:r>
          </a:p>
        </p:txBody>
      </p:sp>
      <p:sp>
        <p:nvSpPr>
          <p:cNvPr id="146435"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C</a:t>
            </a:r>
          </a:p>
          <a:p>
            <a:pPr marL="0" indent="0">
              <a:buFontTx/>
              <a:buNone/>
            </a:pPr>
            <a:r>
              <a:rPr lang="en-US" altLang="en-US" b="1" dirty="0"/>
              <a:t>Rationale: </a:t>
            </a:r>
            <a:r>
              <a:rPr lang="en-US" altLang="en-US" dirty="0"/>
              <a:t>Under control of the brain stem, rising levels of carbon dioxide in arterial blood normally stimulate breathing in an otherwise healthy patient.</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47459" name="Rectangle 3"/>
          <p:cNvSpPr>
            <a:spLocks noGrp="1" noChangeArrowheads="1"/>
          </p:cNvSpPr>
          <p:nvPr>
            <p:ph idx="1"/>
          </p:nvPr>
        </p:nvSpPr>
        <p:spPr/>
        <p:txBody>
          <a:bodyPr/>
          <a:lstStyle/>
          <a:p>
            <a:pPr marL="457200" indent="-457200">
              <a:buFontTx/>
              <a:buAutoNum type="arabicPeriod" startAt="3"/>
            </a:pPr>
            <a:r>
              <a:rPr lang="en-US" altLang="en-US" sz="2400" dirty="0"/>
              <a:t>In an otherwise healthy individual, the primary stimulus to breathe is a(n):</a:t>
            </a:r>
          </a:p>
          <a:p>
            <a:pPr marL="1016000" lvl="1" indent="-444500">
              <a:buFontTx/>
              <a:buAutoNum type="alphaUcPeriod"/>
            </a:pPr>
            <a:r>
              <a:rPr lang="en-US" altLang="en-US" sz="2200" dirty="0"/>
              <a:t>increased level of oxygen in the blood.</a:t>
            </a:r>
            <a:br>
              <a:rPr lang="en-US" altLang="en-US" sz="2200" dirty="0"/>
            </a:br>
            <a:r>
              <a:rPr lang="en-US" altLang="en-US" sz="2200" b="1" dirty="0"/>
              <a:t>Rationale: </a:t>
            </a:r>
            <a:r>
              <a:rPr lang="en-US" altLang="en-US" sz="2200" dirty="0">
                <a:solidFill>
                  <a:srgbClr val="F37021"/>
                </a:solidFill>
              </a:rPr>
              <a:t>Increased levels of oxygen can be a result of hyperventilation syndrome. </a:t>
            </a:r>
          </a:p>
          <a:p>
            <a:pPr marL="1016000" lvl="1" indent="-444500">
              <a:buFontTx/>
              <a:buAutoNum type="alphaUcPeriod"/>
            </a:pPr>
            <a:r>
              <a:rPr lang="en-US" altLang="en-US" sz="2200" dirty="0"/>
              <a:t>decreased level of oxygen in the blood.</a:t>
            </a:r>
            <a:br>
              <a:rPr lang="en-US" altLang="en-US" sz="2200" dirty="0"/>
            </a:br>
            <a:r>
              <a:rPr lang="en-US" altLang="en-US" sz="2200" b="1" dirty="0"/>
              <a:t>Rationale: </a:t>
            </a:r>
            <a:r>
              <a:rPr lang="en-US" altLang="en-US" sz="2200" dirty="0">
                <a:solidFill>
                  <a:srgbClr val="F37021"/>
                </a:solidFill>
              </a:rPr>
              <a:t>This is typically not normal in healthy individuals. It can be a sign of inadequate breathing and results in hypoxia.</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altLang="en-US"/>
              <a:t>Review </a:t>
            </a:r>
            <a:r>
              <a:rPr lang="en-US" altLang="en-US" sz="2800" b="0"/>
              <a:t>(2 of 2)</a:t>
            </a:r>
          </a:p>
        </p:txBody>
      </p:sp>
      <p:sp>
        <p:nvSpPr>
          <p:cNvPr id="148483" name="Rectangle 3"/>
          <p:cNvSpPr>
            <a:spLocks noGrp="1" noChangeArrowheads="1"/>
          </p:cNvSpPr>
          <p:nvPr>
            <p:ph idx="1"/>
          </p:nvPr>
        </p:nvSpPr>
        <p:spPr/>
        <p:txBody>
          <a:bodyPr/>
          <a:lstStyle/>
          <a:p>
            <a:pPr marL="457200" indent="-457200">
              <a:buFontTx/>
              <a:buAutoNum type="arabicPeriod" startAt="3"/>
            </a:pPr>
            <a:r>
              <a:rPr lang="en-US" altLang="en-US" sz="2400"/>
              <a:t>In an otherwise healthy individual, the primary stimulus to breathe is a(n):</a:t>
            </a:r>
          </a:p>
          <a:p>
            <a:pPr marL="1016000" lvl="1" indent="-444500">
              <a:buFontTx/>
              <a:buAutoNum type="alphaUcPeriod" startAt="3"/>
            </a:pPr>
            <a:r>
              <a:rPr lang="en-US" altLang="en-US" sz="2200"/>
              <a:t>increased level of carbon dioxide in the blood.</a:t>
            </a:r>
            <a:br>
              <a:rPr lang="en-US" altLang="en-US" sz="2200"/>
            </a:br>
            <a:r>
              <a:rPr lang="en-US" altLang="en-US" sz="2200" b="1"/>
              <a:t>Rationale: </a:t>
            </a:r>
            <a:r>
              <a:rPr lang="en-US" altLang="en-US" sz="2200">
                <a:solidFill>
                  <a:srgbClr val="F37021"/>
                </a:solidFill>
              </a:rPr>
              <a:t>Correct answer</a:t>
            </a:r>
          </a:p>
          <a:p>
            <a:pPr marL="1016000" lvl="1" indent="-444500">
              <a:buFontTx/>
              <a:buAutoNum type="alphaUcPeriod" startAt="3"/>
            </a:pPr>
            <a:r>
              <a:rPr lang="en-US" altLang="en-US" sz="2200"/>
              <a:t>decreased level of carbon dioxide in the blood.</a:t>
            </a:r>
            <a:br>
              <a:rPr lang="en-US" altLang="en-US" sz="2200"/>
            </a:br>
            <a:r>
              <a:rPr lang="en-US" altLang="en-US" sz="2200" b="1"/>
              <a:t>Rationale: </a:t>
            </a:r>
            <a:r>
              <a:rPr lang="en-US" altLang="en-US" sz="2200">
                <a:solidFill>
                  <a:srgbClr val="F37021"/>
                </a:solidFill>
              </a:rPr>
              <a:t>This is usually not seen in healthy adults. It is typically a result of hyperventilation syndrome.</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altLang="en-US"/>
              <a:t>Review</a:t>
            </a:r>
          </a:p>
        </p:txBody>
      </p:sp>
      <p:sp>
        <p:nvSpPr>
          <p:cNvPr id="149507" name="Rectangle 3"/>
          <p:cNvSpPr>
            <a:spLocks noGrp="1" noChangeArrowheads="1"/>
          </p:cNvSpPr>
          <p:nvPr>
            <p:ph idx="1"/>
          </p:nvPr>
        </p:nvSpPr>
        <p:spPr/>
        <p:txBody>
          <a:bodyPr/>
          <a:lstStyle/>
          <a:p>
            <a:pPr marL="457200" indent="-457200">
              <a:lnSpc>
                <a:spcPct val="90000"/>
              </a:lnSpc>
              <a:buFontTx/>
              <a:buAutoNum type="arabicPeriod" startAt="4"/>
            </a:pPr>
            <a:r>
              <a:rPr lang="en-US" altLang="en-US" dirty="0"/>
              <a:t>Signs of adequate breathing in the adult include all of the following, EXCEPT:</a:t>
            </a:r>
          </a:p>
          <a:p>
            <a:pPr marL="1016000" lvl="1" indent="-444500">
              <a:lnSpc>
                <a:spcPct val="90000"/>
              </a:lnSpc>
              <a:buFontTx/>
              <a:buAutoNum type="alphaUcPeriod"/>
            </a:pPr>
            <a:r>
              <a:rPr lang="en-US" altLang="en-US" dirty="0"/>
              <a:t>pink, warm, dry skin.</a:t>
            </a:r>
          </a:p>
          <a:p>
            <a:pPr marL="1016000" lvl="1" indent="-444500">
              <a:lnSpc>
                <a:spcPct val="90000"/>
              </a:lnSpc>
              <a:buFontTx/>
              <a:buAutoNum type="alphaUcPeriod"/>
            </a:pPr>
            <a:r>
              <a:rPr lang="en-US" altLang="en-US" dirty="0"/>
              <a:t>shallow chest rise.</a:t>
            </a:r>
          </a:p>
          <a:p>
            <a:pPr marL="1016000" lvl="1" indent="-444500">
              <a:lnSpc>
                <a:spcPct val="90000"/>
              </a:lnSpc>
              <a:buFontTx/>
              <a:buAutoNum type="alphaUcPeriod"/>
            </a:pPr>
            <a:r>
              <a:rPr lang="en-US" altLang="en-US" dirty="0"/>
              <a:t>symmetrical chest movement.</a:t>
            </a:r>
          </a:p>
          <a:p>
            <a:pPr marL="1016000" lvl="1" indent="-444500">
              <a:lnSpc>
                <a:spcPct val="90000"/>
              </a:lnSpc>
              <a:buFontTx/>
              <a:buAutoNum type="alphaUcPeriod"/>
            </a:pPr>
            <a:r>
              <a:rPr lang="en-US" altLang="en-US" dirty="0"/>
              <a:t>a respiratory rate of 16 breaths/min.</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ltLang="en-US" dirty="0"/>
              <a:t>Review</a:t>
            </a:r>
          </a:p>
        </p:txBody>
      </p:sp>
      <p:sp>
        <p:nvSpPr>
          <p:cNvPr id="150531"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B</a:t>
            </a:r>
          </a:p>
          <a:p>
            <a:pPr marL="0" indent="0">
              <a:buFontTx/>
              <a:buNone/>
            </a:pPr>
            <a:r>
              <a:rPr lang="en-US" altLang="en-US" b="1" dirty="0"/>
              <a:t>Rationale: </a:t>
            </a:r>
            <a:r>
              <a:rPr lang="en-US" altLang="en-US" dirty="0"/>
              <a:t>Signs of inadequate breathing in the adult include a respiratory rate less than </a:t>
            </a:r>
            <a:br>
              <a:rPr lang="en-US" altLang="en-US" dirty="0"/>
            </a:br>
            <a:r>
              <a:rPr lang="en-US" altLang="en-US" dirty="0"/>
              <a:t>12 breaths/min or greater than 20 breaths/min, shallow chest rise (reduced tidal volume), cyanosis, and asymmetrical chest movement (both sides of the chest do not move equally).</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51555" name="Rectangle 3"/>
          <p:cNvSpPr>
            <a:spLocks noGrp="1" noChangeArrowheads="1"/>
          </p:cNvSpPr>
          <p:nvPr>
            <p:ph idx="1"/>
          </p:nvPr>
        </p:nvSpPr>
        <p:spPr/>
        <p:txBody>
          <a:bodyPr/>
          <a:lstStyle/>
          <a:p>
            <a:pPr marL="457200" indent="-457200">
              <a:buFontTx/>
              <a:buAutoNum type="arabicPeriod" startAt="4"/>
            </a:pPr>
            <a:r>
              <a:rPr lang="en-US" altLang="en-US" sz="2400"/>
              <a:t>Signs of adequate breathing in the adult include all of the following, EXCEPT:</a:t>
            </a:r>
          </a:p>
          <a:p>
            <a:pPr marL="1016000" lvl="1" indent="-444500">
              <a:buFontTx/>
              <a:buAutoNum type="alphaUcPeriod"/>
            </a:pPr>
            <a:r>
              <a:rPr lang="en-US" altLang="en-US" sz="2200"/>
              <a:t>pink, warm, dry skin.</a:t>
            </a:r>
            <a:br>
              <a:rPr lang="en-US" altLang="en-US" sz="2200"/>
            </a:br>
            <a:r>
              <a:rPr lang="en-US" altLang="en-US" sz="2200" b="1"/>
              <a:t>Rationale: </a:t>
            </a:r>
            <a:r>
              <a:rPr lang="en-US" altLang="en-US" sz="2200">
                <a:solidFill>
                  <a:srgbClr val="F37021"/>
                </a:solidFill>
              </a:rPr>
              <a:t>This shows that breathing and perfusion are adequate.</a:t>
            </a:r>
          </a:p>
          <a:p>
            <a:pPr marL="1016000" lvl="1" indent="-444500">
              <a:buFontTx/>
              <a:buAutoNum type="alphaUcPeriod"/>
            </a:pPr>
            <a:r>
              <a:rPr lang="en-US" altLang="en-US" sz="2200"/>
              <a:t>shallow chest rise.</a:t>
            </a:r>
            <a:br>
              <a:rPr lang="en-US" altLang="en-US" sz="2200"/>
            </a:br>
            <a:r>
              <a:rPr lang="en-US" altLang="en-US" sz="2200" b="1"/>
              <a:t>Rationale: </a:t>
            </a:r>
            <a:r>
              <a:rPr lang="en-US" altLang="en-US" sz="2200">
                <a:solidFill>
                  <a:srgbClr val="F37021"/>
                </a:solidFill>
              </a:rPr>
              <a:t>Correct answer</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ltLang="en-US"/>
              <a:t>Review </a:t>
            </a:r>
            <a:r>
              <a:rPr lang="en-US" altLang="en-US" sz="2800" b="0"/>
              <a:t>(2 of 2)</a:t>
            </a:r>
          </a:p>
        </p:txBody>
      </p:sp>
      <p:sp>
        <p:nvSpPr>
          <p:cNvPr id="152579" name="Rectangle 3"/>
          <p:cNvSpPr>
            <a:spLocks noGrp="1" noChangeArrowheads="1"/>
          </p:cNvSpPr>
          <p:nvPr>
            <p:ph idx="1"/>
          </p:nvPr>
        </p:nvSpPr>
        <p:spPr/>
        <p:txBody>
          <a:bodyPr/>
          <a:lstStyle/>
          <a:p>
            <a:pPr marL="457200" indent="-457200">
              <a:buFontTx/>
              <a:buAutoNum type="arabicPeriod" startAt="4"/>
            </a:pPr>
            <a:r>
              <a:rPr lang="en-US" altLang="en-US" sz="2400"/>
              <a:t>Signs of adequate breathing in the adult include all of the following, EXCEPT:</a:t>
            </a:r>
          </a:p>
          <a:p>
            <a:pPr marL="1016000" lvl="1" indent="-444500">
              <a:buFontTx/>
              <a:buAutoNum type="alphaUcPeriod" startAt="3"/>
            </a:pPr>
            <a:r>
              <a:rPr lang="en-US" altLang="en-US" sz="2200"/>
              <a:t>symmetrical chest movement.</a:t>
            </a:r>
            <a:br>
              <a:rPr lang="en-US" altLang="en-US" sz="2200"/>
            </a:br>
            <a:r>
              <a:rPr lang="en-US" altLang="en-US" sz="2200" b="1"/>
              <a:t>Rationale: </a:t>
            </a:r>
            <a:r>
              <a:rPr lang="en-US" altLang="en-US" sz="2200">
                <a:solidFill>
                  <a:srgbClr val="F37021"/>
                </a:solidFill>
              </a:rPr>
              <a:t>This shows that the mechanical process of breathing is adequate, equal, and symmetrical bilaterally.</a:t>
            </a:r>
          </a:p>
          <a:p>
            <a:pPr marL="1016000" lvl="1" indent="-444500">
              <a:buFontTx/>
              <a:buAutoNum type="alphaUcPeriod" startAt="3"/>
            </a:pPr>
            <a:r>
              <a:rPr lang="en-US" altLang="en-US" sz="2200"/>
              <a:t>a respiratory rate of 16 breaths/min.</a:t>
            </a:r>
            <a:br>
              <a:rPr lang="en-US" altLang="en-US" sz="2200"/>
            </a:br>
            <a:r>
              <a:rPr lang="en-US" altLang="en-US" sz="2200" b="1"/>
              <a:t>Rationale: </a:t>
            </a:r>
            <a:r>
              <a:rPr lang="en-US" altLang="en-US" sz="2200">
                <a:solidFill>
                  <a:srgbClr val="F37021"/>
                </a:solidFill>
              </a:rPr>
              <a:t>This is a normal respiratory rate for an adult.</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ltLang="en-US"/>
              <a:t>Review</a:t>
            </a:r>
          </a:p>
        </p:txBody>
      </p:sp>
      <p:sp>
        <p:nvSpPr>
          <p:cNvPr id="153603" name="Rectangle 3"/>
          <p:cNvSpPr>
            <a:spLocks noGrp="1" noChangeArrowheads="1"/>
          </p:cNvSpPr>
          <p:nvPr>
            <p:ph idx="1"/>
          </p:nvPr>
        </p:nvSpPr>
        <p:spPr/>
        <p:txBody>
          <a:bodyPr/>
          <a:lstStyle/>
          <a:p>
            <a:pPr marL="457200" indent="-457200">
              <a:lnSpc>
                <a:spcPct val="90000"/>
              </a:lnSpc>
              <a:buFontTx/>
              <a:buAutoNum type="arabicPeriod" startAt="5"/>
            </a:pPr>
            <a:r>
              <a:rPr lang="en-US" altLang="en-US"/>
              <a:t>During insertion of an oropharyngeal airway into an unconscious patient, she begins to vomit. The first thing you should do is:</a:t>
            </a:r>
          </a:p>
          <a:p>
            <a:pPr marL="1016000" lvl="1" indent="-444500">
              <a:lnSpc>
                <a:spcPct val="90000"/>
              </a:lnSpc>
              <a:buFontTx/>
              <a:buAutoNum type="alphaUcPeriod"/>
            </a:pPr>
            <a:r>
              <a:rPr lang="en-US" altLang="en-US"/>
              <a:t>turn the patient on her side.</a:t>
            </a:r>
          </a:p>
          <a:p>
            <a:pPr marL="1016000" lvl="1" indent="-444500">
              <a:lnSpc>
                <a:spcPct val="90000"/>
              </a:lnSpc>
              <a:buFontTx/>
              <a:buAutoNum type="alphaUcPeriod"/>
            </a:pPr>
            <a:r>
              <a:rPr lang="en-US" altLang="en-US"/>
              <a:t>remove the airway at once.</a:t>
            </a:r>
          </a:p>
          <a:p>
            <a:pPr marL="1016000" lvl="1" indent="-444500">
              <a:lnSpc>
                <a:spcPct val="90000"/>
              </a:lnSpc>
              <a:buFontTx/>
              <a:buAutoNum type="alphaUcPeriod"/>
            </a:pPr>
            <a:r>
              <a:rPr lang="en-US" altLang="en-US"/>
              <a:t>suction the patient’s mouth.</a:t>
            </a:r>
          </a:p>
          <a:p>
            <a:pPr marL="1016000" lvl="1" indent="-444500">
              <a:lnSpc>
                <a:spcPct val="90000"/>
              </a:lnSpc>
              <a:buFontTx/>
              <a:buAutoNum type="alphaUcPeriod"/>
            </a:pPr>
            <a:r>
              <a:rPr lang="en-US" altLang="en-US"/>
              <a:t>use a smaller-sized oral airway.</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ltLang="en-US" dirty="0"/>
              <a:t>Review</a:t>
            </a:r>
          </a:p>
        </p:txBody>
      </p:sp>
      <p:sp>
        <p:nvSpPr>
          <p:cNvPr id="154627"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A</a:t>
            </a:r>
          </a:p>
          <a:p>
            <a:pPr marL="0" indent="0">
              <a:buFontTx/>
              <a:buNone/>
            </a:pPr>
            <a:r>
              <a:rPr lang="en-US" altLang="en-US" b="1" dirty="0"/>
              <a:t>Rationale: </a:t>
            </a:r>
            <a:r>
              <a:rPr lang="en-US" altLang="en-US" dirty="0"/>
              <a:t>Whenever an unconscious patient begins to vomit—whether you are inserting an oropharyngeal airway or not—you should </a:t>
            </a:r>
            <a:r>
              <a:rPr lang="en-US" altLang="en-US" i="1" dirty="0"/>
              <a:t>immediately</a:t>
            </a:r>
            <a:r>
              <a:rPr lang="en-US" altLang="en-US" dirty="0"/>
              <a:t> turn the patient onto his or her</a:t>
            </a:r>
            <a:r>
              <a:rPr lang="en-US" altLang="en-US" dirty="0">
                <a:solidFill>
                  <a:srgbClr val="000000"/>
                </a:solidFill>
              </a:rPr>
              <a:t> </a:t>
            </a:r>
            <a:r>
              <a:rPr lang="en-US" altLang="en-US" dirty="0"/>
              <a:t>side; this will allow drainage of vomit from the mouth and prevent aspiration. After the patient is on his or her side, remove the oral airway and suction the mouth.</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55651" name="Rectangle 3"/>
          <p:cNvSpPr>
            <a:spLocks noGrp="1" noChangeArrowheads="1"/>
          </p:cNvSpPr>
          <p:nvPr>
            <p:ph idx="1"/>
          </p:nvPr>
        </p:nvSpPr>
        <p:spPr/>
        <p:txBody>
          <a:bodyPr/>
          <a:lstStyle/>
          <a:p>
            <a:pPr marL="457200" indent="-457200">
              <a:buFontTx/>
              <a:buAutoNum type="arabicPeriod" startAt="5"/>
            </a:pPr>
            <a:r>
              <a:rPr lang="en-US" altLang="en-US" sz="2400" dirty="0"/>
              <a:t>During insertion of an oropharyngeal airway into an unconscious patient, she begins to vomit. The first thing you should do is:</a:t>
            </a:r>
          </a:p>
          <a:p>
            <a:pPr marL="1016000" lvl="1" indent="-444500">
              <a:buFontTx/>
              <a:buAutoNum type="alphaUcPeriod"/>
            </a:pPr>
            <a:r>
              <a:rPr lang="en-US" altLang="en-US" sz="2200" dirty="0"/>
              <a:t>turn the patient on her side.</a:t>
            </a:r>
            <a:br>
              <a:rPr lang="en-US" altLang="en-US" sz="2200" dirty="0"/>
            </a:br>
            <a:r>
              <a:rPr lang="en-US" altLang="en-US" sz="2200" b="1" dirty="0"/>
              <a:t>Rationale: </a:t>
            </a:r>
            <a:r>
              <a:rPr lang="en-US" altLang="en-US" sz="2200" dirty="0">
                <a:solidFill>
                  <a:srgbClr val="F37021"/>
                </a:solidFill>
              </a:rPr>
              <a:t>Correct answer</a:t>
            </a:r>
          </a:p>
          <a:p>
            <a:pPr marL="1016000" lvl="1" indent="-444500">
              <a:buFontTx/>
              <a:buAutoNum type="alphaUcPeriod"/>
            </a:pPr>
            <a:r>
              <a:rPr lang="en-US" altLang="en-US" sz="2200" dirty="0"/>
              <a:t>remove the airway at once.</a:t>
            </a:r>
            <a:br>
              <a:rPr lang="en-US" altLang="en-US" sz="2200" dirty="0"/>
            </a:br>
            <a:r>
              <a:rPr lang="en-US" altLang="en-US" sz="2200" b="1" dirty="0"/>
              <a:t>Rationale: </a:t>
            </a:r>
            <a:r>
              <a:rPr lang="en-US" altLang="en-US" sz="2200" dirty="0">
                <a:solidFill>
                  <a:srgbClr val="F37021"/>
                </a:solidFill>
              </a:rPr>
              <a:t>Remove the airway after the patient has been rolled onto her side.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lnSpc>
                <a:spcPct val="85000"/>
              </a:lnSpc>
            </a:pPr>
            <a:r>
              <a:rPr lang="en-US" altLang="en-US" dirty="0"/>
              <a:t>Anatomy of the Upper </a:t>
            </a:r>
            <a:r>
              <a:rPr lang="en-US" altLang="en-US" dirty="0" smtClean="0"/>
              <a:t>Airway ? </a:t>
            </a:r>
            <a:r>
              <a:rPr lang="en-US" altLang="en-US" dirty="0"/>
              <a:t/>
            </a:r>
            <a:br>
              <a:rPr lang="en-US" altLang="en-US" dirty="0"/>
            </a:br>
            <a:r>
              <a:rPr lang="en-US" altLang="en-US" sz="2800" b="0" dirty="0"/>
              <a:t>(3 of 7)</a:t>
            </a:r>
          </a:p>
        </p:txBody>
      </p:sp>
      <p:sp>
        <p:nvSpPr>
          <p:cNvPr id="18435" name="Content Placeholder 2"/>
          <p:cNvSpPr>
            <a:spLocks noGrp="1"/>
          </p:cNvSpPr>
          <p:nvPr>
            <p:ph type="body" idx="1"/>
          </p:nvPr>
        </p:nvSpPr>
        <p:spPr>
          <a:xfrm>
            <a:off x="4343400" y="1447800"/>
            <a:ext cx="4114800" cy="4800600"/>
          </a:xfrm>
        </p:spPr>
        <p:txBody>
          <a:bodyPr rIns="228600"/>
          <a:lstStyle/>
          <a:p>
            <a:pPr eaLnBrk="1" hangingPunct="1">
              <a:spcBef>
                <a:spcPct val="35000"/>
              </a:spcBef>
            </a:pPr>
            <a:r>
              <a:rPr lang="en-US" altLang="en-US" dirty="0"/>
              <a:t>Nasopharynx</a:t>
            </a:r>
          </a:p>
          <a:p>
            <a:pPr lvl="1" eaLnBrk="1" hangingPunct="1">
              <a:spcBef>
                <a:spcPct val="35000"/>
              </a:spcBef>
            </a:pPr>
            <a:r>
              <a:rPr lang="en-US" altLang="en-US" dirty="0"/>
              <a:t>Filters out dust and small particles</a:t>
            </a:r>
          </a:p>
          <a:p>
            <a:pPr lvl="1" eaLnBrk="1" hangingPunct="1">
              <a:spcBef>
                <a:spcPct val="35000"/>
              </a:spcBef>
            </a:pPr>
            <a:r>
              <a:rPr lang="en-US" altLang="en-US" dirty="0"/>
              <a:t>Warms and humidifies air as it enters the body</a:t>
            </a:r>
            <a:endParaRPr lang="en-US" altLang="en-US" sz="2000" dirty="0"/>
          </a:p>
        </p:txBody>
      </p:sp>
      <p:pic>
        <p:nvPicPr>
          <p:cNvPr id="18436" name="Picture 1"/>
          <p:cNvPicPr>
            <a:picLocks noChangeAspect="1"/>
          </p:cNvPicPr>
          <p:nvPr/>
        </p:nvPicPr>
        <p:blipFill>
          <a:blip r:embed="rId3">
            <a:extLst>
              <a:ext uri="{28A0092B-C50C-407E-A947-70E740481C1C}">
                <a14:useLocalDpi xmlns:a14="http://schemas.microsoft.com/office/drawing/2010/main" val="0"/>
              </a:ext>
            </a:extLst>
          </a:blip>
          <a:srcRect l="6467" t="4112" r="5869" b="2496"/>
          <a:stretch>
            <a:fillRect/>
          </a:stretch>
        </p:blipFill>
        <p:spPr bwMode="auto">
          <a:xfrm>
            <a:off x="914400" y="1722438"/>
            <a:ext cx="3092450" cy="4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308100" y="5780088"/>
            <a:ext cx="2819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ltLang="en-US"/>
              <a:t>Review </a:t>
            </a:r>
            <a:r>
              <a:rPr lang="en-US" altLang="en-US" sz="2800" b="0"/>
              <a:t>(2 of 2)</a:t>
            </a:r>
          </a:p>
        </p:txBody>
      </p:sp>
      <p:sp>
        <p:nvSpPr>
          <p:cNvPr id="156675" name="Rectangle 3"/>
          <p:cNvSpPr>
            <a:spLocks noGrp="1" noChangeArrowheads="1"/>
          </p:cNvSpPr>
          <p:nvPr>
            <p:ph idx="1"/>
          </p:nvPr>
        </p:nvSpPr>
        <p:spPr/>
        <p:txBody>
          <a:bodyPr/>
          <a:lstStyle/>
          <a:p>
            <a:pPr marL="457200" indent="-457200">
              <a:buFontTx/>
              <a:buAutoNum type="arabicPeriod" startAt="5"/>
            </a:pPr>
            <a:r>
              <a:rPr lang="en-US" altLang="en-US" sz="2400"/>
              <a:t>During insertion of an oropharyngeal airway into an unconscious patient, she begins to vomit. The first thing you should do is:</a:t>
            </a:r>
          </a:p>
          <a:p>
            <a:pPr marL="1016000" lvl="1" indent="-444500">
              <a:buFontTx/>
              <a:buAutoNum type="alphaUcPeriod" startAt="3"/>
            </a:pPr>
            <a:r>
              <a:rPr lang="en-US" altLang="en-US" sz="2200"/>
              <a:t>suction the patient’s mouth.</a:t>
            </a:r>
            <a:br>
              <a:rPr lang="en-US" altLang="en-US" sz="2200"/>
            </a:br>
            <a:r>
              <a:rPr lang="en-US" altLang="en-US" sz="2200" b="1"/>
              <a:t>Rationale: </a:t>
            </a:r>
            <a:r>
              <a:rPr lang="en-US" altLang="en-US" sz="2200">
                <a:solidFill>
                  <a:srgbClr val="F37021"/>
                </a:solidFill>
              </a:rPr>
              <a:t>This must be completed after the patient is positioned and the airway is removed.</a:t>
            </a:r>
          </a:p>
          <a:p>
            <a:pPr marL="1016000" lvl="1" indent="-444500">
              <a:buFontTx/>
              <a:buAutoNum type="alphaUcPeriod" startAt="3"/>
            </a:pPr>
            <a:r>
              <a:rPr lang="en-US" altLang="en-US" sz="2200"/>
              <a:t>use a smaller-sized oral airway.</a:t>
            </a:r>
            <a:br>
              <a:rPr lang="en-US" altLang="en-US" sz="2200"/>
            </a:br>
            <a:r>
              <a:rPr lang="en-US" altLang="en-US" sz="2200" b="1"/>
              <a:t>Rationale: </a:t>
            </a:r>
            <a:r>
              <a:rPr lang="en-US" altLang="en-US" sz="2200">
                <a:solidFill>
                  <a:srgbClr val="F37021"/>
                </a:solidFill>
              </a:rPr>
              <a:t>Oropharyngeal airways are contraindicated if the patient has a gag reflex.</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ltLang="en-US"/>
              <a:t>Review</a:t>
            </a:r>
          </a:p>
        </p:txBody>
      </p:sp>
      <p:sp>
        <p:nvSpPr>
          <p:cNvPr id="157699" name="Rectangle 3"/>
          <p:cNvSpPr>
            <a:spLocks noGrp="1" noChangeArrowheads="1"/>
          </p:cNvSpPr>
          <p:nvPr>
            <p:ph idx="1"/>
          </p:nvPr>
        </p:nvSpPr>
        <p:spPr/>
        <p:txBody>
          <a:bodyPr/>
          <a:lstStyle/>
          <a:p>
            <a:pPr marL="457200" indent="-457200">
              <a:lnSpc>
                <a:spcPct val="90000"/>
              </a:lnSpc>
              <a:buFontTx/>
              <a:buAutoNum type="arabicPeriod" startAt="6"/>
            </a:pPr>
            <a:r>
              <a:rPr lang="en-US" altLang="en-US"/>
              <a:t>In which of the following patients would a nasopharyngeal airway be contraindicated?</a:t>
            </a:r>
          </a:p>
          <a:p>
            <a:pPr marL="1016000" lvl="1" indent="-444500">
              <a:lnSpc>
                <a:spcPct val="90000"/>
              </a:lnSpc>
              <a:buFontTx/>
              <a:buAutoNum type="alphaUcPeriod"/>
            </a:pPr>
            <a:r>
              <a:rPr lang="en-US" altLang="en-US"/>
              <a:t>A semiconscious patient with a gag reflex</a:t>
            </a:r>
          </a:p>
          <a:p>
            <a:pPr marL="1016000" lvl="1" indent="-444500">
              <a:lnSpc>
                <a:spcPct val="90000"/>
              </a:lnSpc>
              <a:buFontTx/>
              <a:buAutoNum type="alphaUcPeriod"/>
            </a:pPr>
            <a:r>
              <a:rPr lang="en-US" altLang="en-US"/>
              <a:t>An unconscious patient with an intact gag reflex</a:t>
            </a:r>
          </a:p>
          <a:p>
            <a:pPr marL="1016000" lvl="1" indent="-444500">
              <a:lnSpc>
                <a:spcPct val="90000"/>
              </a:lnSpc>
              <a:buFontTx/>
              <a:buAutoNum type="alphaUcPeriod"/>
            </a:pPr>
            <a:r>
              <a:rPr lang="en-US" altLang="en-US"/>
              <a:t>A patient who fell 20 feet and landed on his or her head</a:t>
            </a:r>
          </a:p>
          <a:p>
            <a:pPr marL="1016000" lvl="1" indent="-444500">
              <a:lnSpc>
                <a:spcPct val="90000"/>
              </a:lnSpc>
              <a:buFontTx/>
              <a:buAutoNum type="alphaUcPeriod"/>
            </a:pPr>
            <a:r>
              <a:rPr lang="en-US" altLang="en-US"/>
              <a:t>An unconscious patient who gags when you insert an oral airway</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ltLang="en-US"/>
              <a:t>Review</a:t>
            </a:r>
          </a:p>
        </p:txBody>
      </p:sp>
      <p:sp>
        <p:nvSpPr>
          <p:cNvPr id="158723"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C</a:t>
            </a:r>
          </a:p>
          <a:p>
            <a:pPr marL="0" indent="0">
              <a:buFontTx/>
              <a:buNone/>
            </a:pPr>
            <a:r>
              <a:rPr lang="en-US" altLang="en-US" b="1" dirty="0"/>
              <a:t>Rationale: </a:t>
            </a:r>
            <a:r>
              <a:rPr lang="en-US" altLang="en-US" dirty="0"/>
              <a:t>Nasopharyngeal (nasal) airways are contraindicated in patients with severe head or facial injuries and should be used with caution in patients who have delicate nasal membranes or are prone to nosebleeds. The nasal airway is better tolerated in patients who are semiconscious and/or those with a gag reflex.</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59747" name="Rectangle 3"/>
          <p:cNvSpPr>
            <a:spLocks noGrp="1" noChangeArrowheads="1"/>
          </p:cNvSpPr>
          <p:nvPr>
            <p:ph idx="1"/>
          </p:nvPr>
        </p:nvSpPr>
        <p:spPr/>
        <p:txBody>
          <a:bodyPr/>
          <a:lstStyle/>
          <a:p>
            <a:pPr marL="457200" indent="-457200">
              <a:buFontTx/>
              <a:buAutoNum type="arabicPeriod" startAt="6"/>
            </a:pPr>
            <a:r>
              <a:rPr lang="en-US" altLang="en-US" sz="2400"/>
              <a:t>In which of the following patients would a nasopharyngeal airway be contraindicated?</a:t>
            </a:r>
          </a:p>
          <a:p>
            <a:pPr marL="1016000" lvl="1" indent="-444500">
              <a:buFontTx/>
              <a:buAutoNum type="alphaUcPeriod"/>
            </a:pPr>
            <a:r>
              <a:rPr lang="en-US" altLang="en-US" sz="2200"/>
              <a:t>A semiconscious patient with a gag reflex</a:t>
            </a:r>
            <a:br>
              <a:rPr lang="en-US" altLang="en-US" sz="2200"/>
            </a:br>
            <a:r>
              <a:rPr lang="en-US" altLang="en-US" sz="2200" b="1"/>
              <a:t>Rationale: </a:t>
            </a:r>
            <a:r>
              <a:rPr lang="en-US" altLang="en-US" sz="2200">
                <a:solidFill>
                  <a:srgbClr val="F37021"/>
                </a:solidFill>
              </a:rPr>
              <a:t>This airway works best with an intact gag reflex.</a:t>
            </a:r>
          </a:p>
          <a:p>
            <a:pPr marL="1016000" lvl="1" indent="-444500">
              <a:buFontTx/>
              <a:buAutoNum type="alphaUcPeriod"/>
            </a:pPr>
            <a:r>
              <a:rPr lang="en-US" altLang="en-US" sz="2200"/>
              <a:t>An unconscious patient with an intact gag reflex</a:t>
            </a:r>
            <a:br>
              <a:rPr lang="en-US" altLang="en-US" sz="2200"/>
            </a:br>
            <a:r>
              <a:rPr lang="en-US" altLang="en-US" sz="2200" b="1"/>
              <a:t>Rationale: </a:t>
            </a:r>
            <a:r>
              <a:rPr lang="en-US" altLang="en-US" sz="2200">
                <a:solidFill>
                  <a:srgbClr val="F37021"/>
                </a:solidFill>
              </a:rPr>
              <a:t>This airway works best with an intact gag reflex. </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ltLang="en-US"/>
              <a:t>Review </a:t>
            </a:r>
            <a:r>
              <a:rPr lang="en-US" altLang="en-US" sz="2800" b="0"/>
              <a:t>(2 of 2)</a:t>
            </a:r>
          </a:p>
        </p:txBody>
      </p:sp>
      <p:sp>
        <p:nvSpPr>
          <p:cNvPr id="160771" name="Rectangle 3"/>
          <p:cNvSpPr>
            <a:spLocks noGrp="1" noChangeArrowheads="1"/>
          </p:cNvSpPr>
          <p:nvPr>
            <p:ph idx="1"/>
          </p:nvPr>
        </p:nvSpPr>
        <p:spPr/>
        <p:txBody>
          <a:bodyPr/>
          <a:lstStyle/>
          <a:p>
            <a:pPr marL="457200" indent="-457200">
              <a:buFontTx/>
              <a:buAutoNum type="arabicPeriod" startAt="6"/>
            </a:pPr>
            <a:r>
              <a:rPr lang="en-US" altLang="en-US" sz="2400"/>
              <a:t>In which of the following patients would a nasopharyngeal airway be contraindicated?</a:t>
            </a:r>
          </a:p>
          <a:p>
            <a:pPr marL="1016000" lvl="1" indent="-444500">
              <a:buFontTx/>
              <a:buAutoNum type="alphaUcPeriod" startAt="3"/>
            </a:pPr>
            <a:r>
              <a:rPr lang="en-US" altLang="en-US" sz="2200"/>
              <a:t>A patient who fell 20 feet and landed on his or her head</a:t>
            </a:r>
            <a:br>
              <a:rPr lang="en-US" altLang="en-US" sz="2200"/>
            </a:br>
            <a:r>
              <a:rPr lang="en-US" altLang="en-US" sz="2200" b="1"/>
              <a:t>Rationale: </a:t>
            </a:r>
            <a:r>
              <a:rPr lang="en-US" altLang="en-US" sz="2200">
                <a:solidFill>
                  <a:srgbClr val="F37021"/>
                </a:solidFill>
              </a:rPr>
              <a:t>Correct answer</a:t>
            </a:r>
          </a:p>
          <a:p>
            <a:pPr marL="1016000" lvl="1" indent="-444500">
              <a:buFontTx/>
              <a:buAutoNum type="alphaUcPeriod" startAt="3"/>
            </a:pPr>
            <a:r>
              <a:rPr lang="en-US" altLang="en-US" sz="2200"/>
              <a:t>An unconscious patient who gags when you insert an oral airway</a:t>
            </a:r>
            <a:br>
              <a:rPr lang="en-US" altLang="en-US" sz="2200"/>
            </a:br>
            <a:r>
              <a:rPr lang="en-US" altLang="en-US" sz="2200" b="1"/>
              <a:t>Rationale: </a:t>
            </a:r>
            <a:r>
              <a:rPr lang="en-US" altLang="en-US" sz="2200">
                <a:solidFill>
                  <a:srgbClr val="F37021"/>
                </a:solidFill>
              </a:rPr>
              <a:t>This airway can be used when the patient gags with an oral airway.</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ltLang="en-US"/>
              <a:t>Review</a:t>
            </a:r>
          </a:p>
        </p:txBody>
      </p:sp>
      <p:sp>
        <p:nvSpPr>
          <p:cNvPr id="161795" name="Rectangle 3"/>
          <p:cNvSpPr>
            <a:spLocks noGrp="1" noChangeArrowheads="1"/>
          </p:cNvSpPr>
          <p:nvPr>
            <p:ph idx="1"/>
          </p:nvPr>
        </p:nvSpPr>
        <p:spPr/>
        <p:txBody>
          <a:bodyPr/>
          <a:lstStyle/>
          <a:p>
            <a:pPr marL="457200" indent="-457200">
              <a:lnSpc>
                <a:spcPct val="90000"/>
              </a:lnSpc>
              <a:buFontTx/>
              <a:buAutoNum type="arabicPeriod" startAt="7"/>
            </a:pPr>
            <a:r>
              <a:rPr lang="en-US" altLang="en-US"/>
              <a:t>You are delivering oxygen to a patient with a nasal cannula at 4 L/min when he begins to complain of a burning sensation in his nose. You should: </a:t>
            </a:r>
          </a:p>
          <a:p>
            <a:pPr marL="1016000" lvl="1" indent="-444500">
              <a:lnSpc>
                <a:spcPct val="90000"/>
              </a:lnSpc>
              <a:buFontTx/>
              <a:buNone/>
            </a:pPr>
            <a:r>
              <a:rPr lang="en-US" altLang="en-US"/>
              <a:t>A.	remove the nasal cannula.</a:t>
            </a:r>
          </a:p>
          <a:p>
            <a:pPr marL="1016000" lvl="1" indent="-444500">
              <a:lnSpc>
                <a:spcPct val="90000"/>
              </a:lnSpc>
              <a:buFontTx/>
              <a:buNone/>
            </a:pPr>
            <a:r>
              <a:rPr lang="en-US" altLang="en-US"/>
              <a:t>B.	apply a nonrebreathing mask.</a:t>
            </a:r>
          </a:p>
          <a:p>
            <a:pPr marL="1016000" lvl="1" indent="-444500">
              <a:lnSpc>
                <a:spcPct val="90000"/>
              </a:lnSpc>
              <a:buFontTx/>
              <a:buNone/>
            </a:pPr>
            <a:r>
              <a:rPr lang="en-US" altLang="en-US"/>
              <a:t>C.	attach an oxygen humidifier.</a:t>
            </a:r>
          </a:p>
          <a:p>
            <a:pPr marL="1016000" lvl="1" indent="-444500">
              <a:lnSpc>
                <a:spcPct val="90000"/>
              </a:lnSpc>
              <a:buFontTx/>
              <a:buNone/>
            </a:pPr>
            <a:r>
              <a:rPr lang="en-US" altLang="en-US"/>
              <a:t>D.	increase the flow rate to 6 L/min.</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ltLang="en-US"/>
              <a:t>Review</a:t>
            </a:r>
          </a:p>
        </p:txBody>
      </p:sp>
      <p:sp>
        <p:nvSpPr>
          <p:cNvPr id="162819" name="Rectangle 3"/>
          <p:cNvSpPr>
            <a:spLocks noGrp="1" noChangeArrowheads="1"/>
          </p:cNvSpPr>
          <p:nvPr>
            <p:ph idx="1"/>
          </p:nvPr>
        </p:nvSpPr>
        <p:spPr/>
        <p:txBody>
          <a:bodyPr/>
          <a:lstStyle/>
          <a:p>
            <a:pPr marL="0" indent="0">
              <a:buFontTx/>
              <a:buNone/>
            </a:pPr>
            <a:r>
              <a:rPr lang="en-US" altLang="en-US" b="1"/>
              <a:t>Answer: </a:t>
            </a:r>
            <a:r>
              <a:rPr lang="en-US" altLang="en-US">
                <a:solidFill>
                  <a:srgbClr val="F37021"/>
                </a:solidFill>
              </a:rPr>
              <a:t>C</a:t>
            </a:r>
          </a:p>
          <a:p>
            <a:pPr marL="0" indent="0">
              <a:buFontTx/>
              <a:buNone/>
            </a:pPr>
            <a:r>
              <a:rPr lang="en-US" altLang="en-US" b="1"/>
              <a:t>Rationale: </a:t>
            </a:r>
            <a:r>
              <a:rPr lang="en-US" altLang="en-US"/>
              <a:t>Administering “dry” oxygen through a nasal cannula—especially over a prolonged period of time—can result in drying of the nasal membranes, in which case the patient might complain of a burning sensation in the nose. Humidified oxygen will serve to keep the nasal membranes moist.</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ltLang="en-US"/>
              <a:t>Review </a:t>
            </a:r>
            <a:r>
              <a:rPr lang="en-US" altLang="en-US" sz="2800" b="0"/>
              <a:t>(1 of 2)</a:t>
            </a:r>
          </a:p>
        </p:txBody>
      </p:sp>
      <p:sp>
        <p:nvSpPr>
          <p:cNvPr id="163843" name="Rectangle 3"/>
          <p:cNvSpPr>
            <a:spLocks noGrp="1" noChangeArrowheads="1"/>
          </p:cNvSpPr>
          <p:nvPr>
            <p:ph idx="1"/>
          </p:nvPr>
        </p:nvSpPr>
        <p:spPr/>
        <p:txBody>
          <a:bodyPr/>
          <a:lstStyle/>
          <a:p>
            <a:pPr marL="457200" indent="-457200">
              <a:buFontTx/>
              <a:buAutoNum type="arabicPeriod" startAt="7"/>
            </a:pPr>
            <a:r>
              <a:rPr lang="en-US" altLang="en-US" sz="2400"/>
              <a:t>You are delivering oxygen to a patient with a nasal cannula at 4 L/min when he begins to complain of a burning sensation in his nose. You should: </a:t>
            </a:r>
          </a:p>
          <a:p>
            <a:pPr marL="1016000" lvl="1" indent="-444500">
              <a:buFontTx/>
              <a:buAutoNum type="alphaUcPeriod"/>
            </a:pPr>
            <a:r>
              <a:rPr lang="en-US" altLang="en-US" sz="2200"/>
              <a:t>remove the nasal cannula.</a:t>
            </a:r>
            <a:br>
              <a:rPr lang="en-US" altLang="en-US" sz="2200"/>
            </a:br>
            <a:r>
              <a:rPr lang="en-US" altLang="en-US" sz="2200" b="1"/>
              <a:t>Rationale: </a:t>
            </a:r>
            <a:r>
              <a:rPr lang="en-US" altLang="en-US" sz="2200">
                <a:solidFill>
                  <a:srgbClr val="F37021"/>
                </a:solidFill>
              </a:rPr>
              <a:t>The oxygen should be humidified.</a:t>
            </a:r>
          </a:p>
          <a:p>
            <a:pPr marL="1016000" lvl="1" indent="-444500">
              <a:buFontTx/>
              <a:buAutoNum type="alphaUcPeriod"/>
            </a:pPr>
            <a:r>
              <a:rPr lang="en-US" altLang="en-US" sz="2200"/>
              <a:t>apply a nonrebreathing mask.</a:t>
            </a:r>
            <a:br>
              <a:rPr lang="en-US" altLang="en-US" sz="2200"/>
            </a:br>
            <a:r>
              <a:rPr lang="en-US" altLang="en-US" sz="2200" b="1"/>
              <a:t>Rationale: </a:t>
            </a:r>
            <a:r>
              <a:rPr lang="en-US" altLang="en-US" sz="2200">
                <a:solidFill>
                  <a:srgbClr val="F37021"/>
                </a:solidFill>
              </a:rPr>
              <a:t>This can still cause an irritation due to providing “dry” oxygen.</a:t>
            </a: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US" altLang="en-US"/>
              <a:t>Review </a:t>
            </a:r>
            <a:r>
              <a:rPr lang="en-US" altLang="en-US" sz="2800" b="0"/>
              <a:t>(2 of 2)</a:t>
            </a:r>
          </a:p>
        </p:txBody>
      </p:sp>
      <p:sp>
        <p:nvSpPr>
          <p:cNvPr id="164867" name="Rectangle 3"/>
          <p:cNvSpPr>
            <a:spLocks noGrp="1" noChangeArrowheads="1"/>
          </p:cNvSpPr>
          <p:nvPr>
            <p:ph idx="1"/>
          </p:nvPr>
        </p:nvSpPr>
        <p:spPr/>
        <p:txBody>
          <a:bodyPr/>
          <a:lstStyle/>
          <a:p>
            <a:pPr marL="457200" indent="-457200">
              <a:buFontTx/>
              <a:buAutoNum type="arabicPeriod" startAt="7"/>
            </a:pPr>
            <a:r>
              <a:rPr lang="en-US" altLang="en-US" sz="2400"/>
              <a:t>You are delivering oxygen to a patient with a nasal cannula at 4 L/min when he begins to complain of a burning sensation in his nose. You should: </a:t>
            </a:r>
          </a:p>
          <a:p>
            <a:pPr marL="1016000" lvl="1" indent="-444500">
              <a:buFontTx/>
              <a:buAutoNum type="alphaUcPeriod" startAt="3"/>
            </a:pPr>
            <a:r>
              <a:rPr lang="en-US" altLang="en-US" sz="2200"/>
              <a:t>attach an oxygen humidifier.</a:t>
            </a:r>
            <a:br>
              <a:rPr lang="en-US" altLang="en-US" sz="2200"/>
            </a:br>
            <a:r>
              <a:rPr lang="en-US" altLang="en-US" sz="2200" b="1"/>
              <a:t>Rationale: </a:t>
            </a:r>
            <a:r>
              <a:rPr lang="en-US" altLang="en-US" sz="2200">
                <a:solidFill>
                  <a:srgbClr val="F37021"/>
                </a:solidFill>
              </a:rPr>
              <a:t>Correct answer</a:t>
            </a:r>
          </a:p>
          <a:p>
            <a:pPr marL="1016000" lvl="1" indent="-444500">
              <a:buFontTx/>
              <a:buAutoNum type="alphaUcPeriod" startAt="3"/>
            </a:pPr>
            <a:r>
              <a:rPr lang="en-US" altLang="en-US" sz="2200"/>
              <a:t>increase the flow rate to 6 L/min.</a:t>
            </a:r>
            <a:br>
              <a:rPr lang="en-US" altLang="en-US" sz="2200"/>
            </a:br>
            <a:r>
              <a:rPr lang="en-US" altLang="en-US" sz="2200" b="1"/>
              <a:t>Rationale: </a:t>
            </a:r>
            <a:r>
              <a:rPr lang="en-US" altLang="en-US" sz="2200">
                <a:solidFill>
                  <a:srgbClr val="F37021"/>
                </a:solidFill>
              </a:rPr>
              <a:t>The oxygen should be humidified.</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ltLang="en-US"/>
              <a:t>Review</a:t>
            </a:r>
          </a:p>
        </p:txBody>
      </p:sp>
      <p:sp>
        <p:nvSpPr>
          <p:cNvPr id="165891" name="Rectangle 3"/>
          <p:cNvSpPr>
            <a:spLocks noGrp="1" noChangeArrowheads="1"/>
          </p:cNvSpPr>
          <p:nvPr>
            <p:ph idx="1"/>
          </p:nvPr>
        </p:nvSpPr>
        <p:spPr/>
        <p:txBody>
          <a:bodyPr/>
          <a:lstStyle/>
          <a:p>
            <a:pPr marL="457200" indent="-457200">
              <a:buFontTx/>
              <a:buAutoNum type="arabicPeriod" startAt="8"/>
            </a:pPr>
            <a:r>
              <a:rPr lang="en-US" altLang="en-US" dirty="0"/>
              <a:t>A patient is found unconscious after falling from a third-floor window. His respirations are slow and irregular. You should:</a:t>
            </a:r>
          </a:p>
          <a:p>
            <a:pPr marL="1016000" lvl="1" indent="-444500">
              <a:buFontTx/>
              <a:buAutoNum type="alphaUcPeriod"/>
            </a:pPr>
            <a:r>
              <a:rPr lang="en-US" altLang="en-US" dirty="0"/>
              <a:t>place him in the recovery position.</a:t>
            </a:r>
          </a:p>
          <a:p>
            <a:pPr marL="1016000" lvl="1" indent="-444500">
              <a:buFontTx/>
              <a:buAutoNum type="alphaUcPeriod"/>
            </a:pPr>
            <a:r>
              <a:rPr lang="en-US" altLang="en-US" dirty="0"/>
              <a:t>apply oxygen via a </a:t>
            </a:r>
            <a:r>
              <a:rPr lang="en-US" altLang="en-US" dirty="0" err="1"/>
              <a:t>nonrebreathing</a:t>
            </a:r>
            <a:r>
              <a:rPr lang="en-US" altLang="en-US" dirty="0"/>
              <a:t> mask.</a:t>
            </a:r>
          </a:p>
          <a:p>
            <a:pPr marL="1016000" lvl="1" indent="-444500">
              <a:buFontTx/>
              <a:buAutoNum type="alphaUcPeriod"/>
            </a:pPr>
            <a:r>
              <a:rPr lang="en-US" altLang="en-US" dirty="0"/>
              <a:t>suction his airway for up to 15 seconds.</a:t>
            </a:r>
          </a:p>
          <a:p>
            <a:pPr marL="1016000" lvl="1" indent="-444500">
              <a:buFontTx/>
              <a:buAutoNum type="alphaUcPeriod"/>
            </a:pPr>
            <a:r>
              <a:rPr lang="en-US" altLang="en-US" dirty="0"/>
              <a:t>assist his breathing with a bag-mask device.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nSpc>
                <a:spcPct val="85000"/>
              </a:lnSpc>
            </a:pPr>
            <a:r>
              <a:rPr lang="en-US" altLang="en-US" dirty="0"/>
              <a:t>Anatomy of the Upper Airway </a:t>
            </a:r>
            <a:r>
              <a:rPr lang="en-US" altLang="en-US" dirty="0" smtClean="0"/>
              <a:t>?</a:t>
            </a:r>
            <a:r>
              <a:rPr lang="en-US" altLang="en-US" dirty="0"/>
              <a:t/>
            </a:r>
            <a:br>
              <a:rPr lang="en-US" altLang="en-US" dirty="0"/>
            </a:br>
            <a:r>
              <a:rPr lang="en-US" altLang="en-US" sz="2800" b="0" dirty="0"/>
              <a:t>(4 of 7)</a:t>
            </a:r>
          </a:p>
        </p:txBody>
      </p:sp>
      <p:sp>
        <p:nvSpPr>
          <p:cNvPr id="19459" name="Rectangle 3"/>
          <p:cNvSpPr>
            <a:spLocks noGrp="1" noChangeArrowheads="1"/>
          </p:cNvSpPr>
          <p:nvPr>
            <p:ph type="body" idx="1"/>
          </p:nvPr>
        </p:nvSpPr>
        <p:spPr/>
        <p:txBody>
          <a:bodyPr rIns="228600"/>
          <a:lstStyle/>
          <a:p>
            <a:pPr eaLnBrk="1" hangingPunct="1">
              <a:spcBef>
                <a:spcPct val="35000"/>
              </a:spcBef>
            </a:pPr>
            <a:r>
              <a:rPr lang="en-US" altLang="en-US" dirty="0"/>
              <a:t>Oropharynx</a:t>
            </a:r>
          </a:p>
          <a:p>
            <a:pPr lvl="1" eaLnBrk="1" hangingPunct="1">
              <a:spcBef>
                <a:spcPct val="35000"/>
              </a:spcBef>
            </a:pPr>
            <a:r>
              <a:rPr lang="en-US" altLang="en-US" dirty="0"/>
              <a:t>Posterior portion of the oral cavity</a:t>
            </a:r>
          </a:p>
          <a:p>
            <a:pPr lvl="1" eaLnBrk="1" hangingPunct="1">
              <a:spcBef>
                <a:spcPct val="35000"/>
              </a:spcBef>
            </a:pPr>
            <a:r>
              <a:rPr lang="en-US" altLang="en-US" dirty="0"/>
              <a:t>Entrance for respiratory and digestive system</a:t>
            </a:r>
          </a:p>
          <a:p>
            <a:pPr lvl="1" eaLnBrk="1" hangingPunct="1">
              <a:spcBef>
                <a:spcPct val="35000"/>
              </a:spcBef>
            </a:pPr>
            <a:r>
              <a:rPr lang="en-US" altLang="en-US" dirty="0"/>
              <a:t>The epiglottis is superior to the larynx.</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r>
              <a:rPr lang="en-US" altLang="en-US" dirty="0"/>
              <a:t>Review</a:t>
            </a:r>
          </a:p>
        </p:txBody>
      </p:sp>
      <p:sp>
        <p:nvSpPr>
          <p:cNvPr id="166915"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D</a:t>
            </a:r>
          </a:p>
          <a:p>
            <a:pPr marL="0" indent="0">
              <a:buFontTx/>
              <a:buNone/>
            </a:pPr>
            <a:r>
              <a:rPr lang="en-US" altLang="en-US" b="1" dirty="0"/>
              <a:t>Rationale: </a:t>
            </a:r>
            <a:r>
              <a:rPr lang="en-US" altLang="en-US" dirty="0"/>
              <a:t>The patient is not breathing adequately. Slow, irregular respirations will not result in adequate oxygenation. You should assist the patient’s breathing with a bag-valve mask attached to 100% oxygen. Suctioning is indicated if the patient has blood or other liquids in the airway; there is no evidence of this in the scenario.</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67939" name="Rectangle 3"/>
          <p:cNvSpPr>
            <a:spLocks noGrp="1" noChangeArrowheads="1"/>
          </p:cNvSpPr>
          <p:nvPr>
            <p:ph idx="1"/>
          </p:nvPr>
        </p:nvSpPr>
        <p:spPr/>
        <p:txBody>
          <a:bodyPr/>
          <a:lstStyle/>
          <a:p>
            <a:pPr marL="457200" indent="-457200">
              <a:buFontTx/>
              <a:buAutoNum type="arabicPeriod" startAt="8"/>
            </a:pPr>
            <a:r>
              <a:rPr lang="en-US" altLang="en-US" sz="2400" dirty="0"/>
              <a:t>A patient is found unconscious after falling from a third-floor window. His respirations are slow and irregular. You should:</a:t>
            </a:r>
          </a:p>
          <a:p>
            <a:pPr marL="1016000" lvl="1" indent="-444500">
              <a:buFontTx/>
              <a:buAutoNum type="alphaUcPeriod"/>
            </a:pPr>
            <a:r>
              <a:rPr lang="en-US" altLang="en-US" sz="2200" dirty="0"/>
              <a:t>place him in the recovery position.</a:t>
            </a:r>
            <a:br>
              <a:rPr lang="en-US" altLang="en-US" sz="2200" dirty="0"/>
            </a:br>
            <a:r>
              <a:rPr lang="en-US" altLang="en-US" sz="2200" b="1" dirty="0"/>
              <a:t>Rationale: </a:t>
            </a:r>
            <a:r>
              <a:rPr lang="en-US" altLang="en-US" sz="2200" dirty="0">
                <a:solidFill>
                  <a:srgbClr val="F37021"/>
                </a:solidFill>
              </a:rPr>
              <a:t>Due to the significant MOI, the patient should be placed supine on a long backboard with the head immobilized.</a:t>
            </a:r>
          </a:p>
          <a:p>
            <a:pPr marL="1016000" lvl="1" indent="-444500">
              <a:buFontTx/>
              <a:buAutoNum type="alphaUcPeriod"/>
            </a:pPr>
            <a:r>
              <a:rPr lang="en-US" altLang="en-US" sz="2200" dirty="0"/>
              <a:t>apply oxygen via a </a:t>
            </a:r>
            <a:r>
              <a:rPr lang="en-US" altLang="en-US" sz="2200" dirty="0" err="1"/>
              <a:t>nonrebreathing</a:t>
            </a:r>
            <a:r>
              <a:rPr lang="en-US" altLang="en-US" sz="2200" dirty="0"/>
              <a:t> mask.</a:t>
            </a:r>
            <a:br>
              <a:rPr lang="en-US" altLang="en-US" sz="2200" dirty="0"/>
            </a:br>
            <a:r>
              <a:rPr lang="en-US" altLang="en-US" sz="2200" b="1" dirty="0"/>
              <a:t>Rationale: </a:t>
            </a:r>
            <a:r>
              <a:rPr lang="en-US" altLang="en-US" sz="2200" dirty="0">
                <a:solidFill>
                  <a:srgbClr val="F37021"/>
                </a:solidFill>
              </a:rPr>
              <a:t>A BVM device is indicated if the patient’s respirations are less than 8 breaths/min.</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ltLang="en-US" dirty="0"/>
              <a:t>Review </a:t>
            </a:r>
            <a:r>
              <a:rPr lang="en-US" altLang="en-US" sz="2800" b="0" dirty="0"/>
              <a:t>(2 of 2)</a:t>
            </a:r>
          </a:p>
        </p:txBody>
      </p:sp>
      <p:sp>
        <p:nvSpPr>
          <p:cNvPr id="168963" name="Rectangle 3"/>
          <p:cNvSpPr>
            <a:spLocks noGrp="1" noChangeArrowheads="1"/>
          </p:cNvSpPr>
          <p:nvPr>
            <p:ph idx="1"/>
          </p:nvPr>
        </p:nvSpPr>
        <p:spPr/>
        <p:txBody>
          <a:bodyPr/>
          <a:lstStyle/>
          <a:p>
            <a:pPr marL="457200" indent="-457200">
              <a:buFontTx/>
              <a:buAutoNum type="arabicPeriod" startAt="8"/>
            </a:pPr>
            <a:r>
              <a:rPr lang="en-US" altLang="en-US" sz="2400"/>
              <a:t>A patient is found unconscious after falling from a third-floor window. His respirations are slow and irregular. You should:</a:t>
            </a:r>
          </a:p>
          <a:p>
            <a:pPr marL="1016000" lvl="1" indent="-444500">
              <a:buFontTx/>
              <a:buAutoNum type="alphaUcPeriod" startAt="3"/>
            </a:pPr>
            <a:r>
              <a:rPr lang="en-US" altLang="en-US" sz="2200"/>
              <a:t>suction his airway for up to 15 seconds.</a:t>
            </a:r>
            <a:br>
              <a:rPr lang="en-US" altLang="en-US" sz="2200"/>
            </a:br>
            <a:r>
              <a:rPr lang="en-US" altLang="en-US" sz="2200" b="1"/>
              <a:t>Rationale: </a:t>
            </a:r>
            <a:r>
              <a:rPr lang="en-US" altLang="en-US" sz="2200">
                <a:solidFill>
                  <a:srgbClr val="F37021"/>
                </a:solidFill>
              </a:rPr>
              <a:t>Suction is indicated if a patient has blood or other secretions in the airway.</a:t>
            </a:r>
          </a:p>
          <a:p>
            <a:pPr marL="1016000" lvl="1" indent="-444500">
              <a:buFontTx/>
              <a:buAutoNum type="alphaUcPeriod" startAt="3"/>
            </a:pPr>
            <a:r>
              <a:rPr lang="en-US" altLang="en-US" sz="2200"/>
              <a:t>assist his breathing with a bag-mask device.</a:t>
            </a:r>
            <a:br>
              <a:rPr lang="en-US" altLang="en-US" sz="2200"/>
            </a:br>
            <a:r>
              <a:rPr lang="en-US" altLang="en-US" sz="2200" b="1"/>
              <a:t>Rationale: </a:t>
            </a:r>
            <a:r>
              <a:rPr lang="en-US" altLang="en-US" sz="2200">
                <a:solidFill>
                  <a:srgbClr val="F37021"/>
                </a:solidFill>
              </a:rPr>
              <a:t>Correct answer</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en-US" altLang="en-US"/>
              <a:t>Review</a:t>
            </a:r>
          </a:p>
        </p:txBody>
      </p:sp>
      <p:sp>
        <p:nvSpPr>
          <p:cNvPr id="169987" name="Rectangle 3"/>
          <p:cNvSpPr>
            <a:spLocks noGrp="1" noChangeArrowheads="1"/>
          </p:cNvSpPr>
          <p:nvPr>
            <p:ph idx="1"/>
          </p:nvPr>
        </p:nvSpPr>
        <p:spPr/>
        <p:txBody>
          <a:bodyPr/>
          <a:lstStyle/>
          <a:p>
            <a:pPr marL="457200" indent="-457200">
              <a:lnSpc>
                <a:spcPct val="90000"/>
              </a:lnSpc>
              <a:buFontTx/>
              <a:buAutoNum type="arabicPeriod" startAt="9"/>
            </a:pPr>
            <a:r>
              <a:rPr lang="en-US" altLang="en-US"/>
              <a:t>When ventilating an apneic adult with a bag-valve mask, you should squeeze the bag:</a:t>
            </a:r>
          </a:p>
          <a:p>
            <a:pPr marL="1016000" lvl="1" indent="-444500">
              <a:lnSpc>
                <a:spcPct val="90000"/>
              </a:lnSpc>
              <a:buFontTx/>
              <a:buAutoNum type="alphaUcPeriod"/>
            </a:pPr>
            <a:r>
              <a:rPr lang="en-US" altLang="en-US"/>
              <a:t>until it is empty.</a:t>
            </a:r>
          </a:p>
          <a:p>
            <a:pPr marL="1016000" lvl="1" indent="-444500">
              <a:lnSpc>
                <a:spcPct val="90000"/>
              </a:lnSpc>
              <a:buFontTx/>
              <a:buAutoNum type="alphaUcPeriod"/>
            </a:pPr>
            <a:r>
              <a:rPr lang="en-US" altLang="en-US"/>
              <a:t>over a period of 2 seconds.</a:t>
            </a:r>
          </a:p>
          <a:p>
            <a:pPr marL="1016000" lvl="1" indent="-444500">
              <a:lnSpc>
                <a:spcPct val="90000"/>
              </a:lnSpc>
              <a:buFontTx/>
              <a:buAutoNum type="alphaUcPeriod"/>
            </a:pPr>
            <a:r>
              <a:rPr lang="en-US" altLang="en-US"/>
              <a:t>at a rate of 20 breaths/min.</a:t>
            </a:r>
          </a:p>
          <a:p>
            <a:pPr marL="1016000" lvl="1" indent="-444500">
              <a:lnSpc>
                <a:spcPct val="90000"/>
              </a:lnSpc>
              <a:buFontTx/>
              <a:buAutoNum type="alphaUcPeriod"/>
            </a:pPr>
            <a:r>
              <a:rPr lang="en-US" altLang="en-US"/>
              <a:t>until visible chest rise is noted.</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US" altLang="en-US"/>
              <a:t>Review</a:t>
            </a:r>
          </a:p>
        </p:txBody>
      </p:sp>
      <p:sp>
        <p:nvSpPr>
          <p:cNvPr id="171011"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D</a:t>
            </a:r>
          </a:p>
          <a:p>
            <a:pPr marL="0" indent="0">
              <a:buFontTx/>
              <a:buNone/>
            </a:pPr>
            <a:r>
              <a:rPr lang="en-US" altLang="en-US" b="1" dirty="0"/>
              <a:t>Rationale: </a:t>
            </a:r>
            <a:r>
              <a:rPr lang="en-US" altLang="en-US" dirty="0"/>
              <a:t>When ventilating any apneic patient with a bag-valve mask, you should squeeze the bag over a period of 1 second and observe for visible chest rise. Ventilate the apneic adult at a rate of 10 to 12 breaths/min (one breath every 5 seconds). Ventilate infants and children at a rate of 12 to 20 breaths/min (one breath every 3 seconds).</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ltLang="en-US" dirty="0"/>
              <a:t>Review </a:t>
            </a:r>
            <a:r>
              <a:rPr lang="en-US" altLang="en-US" sz="2800" b="0" dirty="0"/>
              <a:t>(1 of 2)</a:t>
            </a:r>
          </a:p>
        </p:txBody>
      </p:sp>
      <p:sp>
        <p:nvSpPr>
          <p:cNvPr id="172035" name="Rectangle 3"/>
          <p:cNvSpPr>
            <a:spLocks noGrp="1" noChangeArrowheads="1"/>
          </p:cNvSpPr>
          <p:nvPr>
            <p:ph idx="1"/>
          </p:nvPr>
        </p:nvSpPr>
        <p:spPr/>
        <p:txBody>
          <a:bodyPr/>
          <a:lstStyle/>
          <a:p>
            <a:pPr marL="457200" indent="-457200">
              <a:buFontTx/>
              <a:buAutoNum type="arabicPeriod" startAt="9"/>
            </a:pPr>
            <a:r>
              <a:rPr lang="en-US" altLang="en-US" sz="2400" dirty="0"/>
              <a:t>When ventilating an apneic adult with a bag-valve mask, you should squeeze the bag:</a:t>
            </a:r>
          </a:p>
          <a:p>
            <a:pPr marL="1016000" lvl="1" indent="-444500">
              <a:buFontTx/>
              <a:buAutoNum type="alphaUcPeriod"/>
            </a:pPr>
            <a:r>
              <a:rPr lang="en-US" altLang="en-US" sz="2200" dirty="0"/>
              <a:t>until it is empty.</a:t>
            </a:r>
            <a:br>
              <a:rPr lang="en-US" altLang="en-US" sz="2200" dirty="0"/>
            </a:br>
            <a:r>
              <a:rPr lang="en-US" altLang="en-US" sz="2200" b="1" dirty="0"/>
              <a:t>Rationale: </a:t>
            </a:r>
            <a:r>
              <a:rPr lang="en-US" altLang="en-US" sz="2200" dirty="0">
                <a:solidFill>
                  <a:srgbClr val="F37021"/>
                </a:solidFill>
              </a:rPr>
              <a:t>An appropriately sized bag for an adult will not totally empty.</a:t>
            </a:r>
          </a:p>
          <a:p>
            <a:pPr marL="1016000" lvl="1" indent="-444500">
              <a:buFontTx/>
              <a:buAutoNum type="alphaUcPeriod"/>
            </a:pPr>
            <a:r>
              <a:rPr lang="en-US" altLang="en-US" sz="2200" dirty="0"/>
              <a:t>over a period of 2 seconds.</a:t>
            </a:r>
            <a:br>
              <a:rPr lang="en-US" altLang="en-US" sz="2200" dirty="0"/>
            </a:br>
            <a:r>
              <a:rPr lang="en-US" altLang="en-US" sz="2200" b="1" dirty="0"/>
              <a:t>Rationale: </a:t>
            </a:r>
            <a:r>
              <a:rPr lang="en-US" altLang="en-US" sz="2200" dirty="0">
                <a:solidFill>
                  <a:srgbClr val="F37021"/>
                </a:solidFill>
              </a:rPr>
              <a:t>You should squeeze the bag over a period of 1 second. </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en-US" altLang="en-US" dirty="0"/>
              <a:t>Review </a:t>
            </a:r>
            <a:r>
              <a:rPr lang="en-US" altLang="en-US" sz="2800" b="0" dirty="0"/>
              <a:t>(2 of 2)</a:t>
            </a:r>
          </a:p>
        </p:txBody>
      </p:sp>
      <p:sp>
        <p:nvSpPr>
          <p:cNvPr id="173059" name="Rectangle 3"/>
          <p:cNvSpPr>
            <a:spLocks noGrp="1" noChangeArrowheads="1"/>
          </p:cNvSpPr>
          <p:nvPr>
            <p:ph idx="1"/>
          </p:nvPr>
        </p:nvSpPr>
        <p:spPr/>
        <p:txBody>
          <a:bodyPr/>
          <a:lstStyle/>
          <a:p>
            <a:pPr marL="457200" indent="-457200">
              <a:buFontTx/>
              <a:buAutoNum type="arabicPeriod" startAt="9"/>
            </a:pPr>
            <a:r>
              <a:rPr lang="en-US" altLang="en-US" sz="2400"/>
              <a:t>When ventilating an apneic adult with a bag-valve mask, you should squeeze the bag:</a:t>
            </a:r>
          </a:p>
          <a:p>
            <a:pPr marL="1016000" lvl="1" indent="-444500">
              <a:buFontTx/>
              <a:buAutoNum type="alphaUcPeriod" startAt="3"/>
            </a:pPr>
            <a:r>
              <a:rPr lang="en-US" altLang="en-US" sz="2200"/>
              <a:t>at a rate of 20 breaths/min.</a:t>
            </a:r>
            <a:br>
              <a:rPr lang="en-US" altLang="en-US" sz="2200"/>
            </a:br>
            <a:r>
              <a:rPr lang="en-US" altLang="en-US" sz="2200" b="1"/>
              <a:t>Rationale: </a:t>
            </a:r>
            <a:r>
              <a:rPr lang="en-US" altLang="en-US" sz="2200">
                <a:solidFill>
                  <a:srgbClr val="F37021"/>
                </a:solidFill>
              </a:rPr>
              <a:t>Ventilate the apneic adult at a rate of 10 to 12 breaths/min (or one breath every 5 seconds). </a:t>
            </a:r>
          </a:p>
          <a:p>
            <a:pPr marL="1016000" lvl="1" indent="-444500">
              <a:buFontTx/>
              <a:buAutoNum type="alphaUcPeriod" startAt="3"/>
            </a:pPr>
            <a:r>
              <a:rPr lang="en-US" altLang="en-US" sz="2200"/>
              <a:t>until visible chest rise is noted.</a:t>
            </a:r>
            <a:br>
              <a:rPr lang="en-US" altLang="en-US" sz="2200"/>
            </a:br>
            <a:r>
              <a:rPr lang="en-US" altLang="en-US" sz="2200" b="1"/>
              <a:t>Rationale: </a:t>
            </a:r>
            <a:r>
              <a:rPr lang="en-US" altLang="en-US" sz="2200">
                <a:solidFill>
                  <a:srgbClr val="F37021"/>
                </a:solidFill>
              </a:rPr>
              <a:t>Correct answer</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US" altLang="en-US"/>
              <a:t>Review</a:t>
            </a:r>
          </a:p>
        </p:txBody>
      </p:sp>
      <p:sp>
        <p:nvSpPr>
          <p:cNvPr id="174083" name="Rectangle 3"/>
          <p:cNvSpPr>
            <a:spLocks noGrp="1" noChangeArrowheads="1"/>
          </p:cNvSpPr>
          <p:nvPr>
            <p:ph idx="1"/>
          </p:nvPr>
        </p:nvSpPr>
        <p:spPr/>
        <p:txBody>
          <a:bodyPr/>
          <a:lstStyle/>
          <a:p>
            <a:pPr marL="682625" indent="-682625">
              <a:buFontTx/>
              <a:buAutoNum type="arabicPeriod" startAt="10"/>
            </a:pPr>
            <a:r>
              <a:rPr lang="en-US" altLang="en-US" sz="2400"/>
              <a:t>You and your partner are ventilating an apneic adult when you notice that his stomach is becoming distended. You should:</a:t>
            </a:r>
          </a:p>
          <a:p>
            <a:pPr marL="1262063" lvl="1" indent="-463550">
              <a:buFontTx/>
              <a:buAutoNum type="alphaUcPeriod"/>
            </a:pPr>
            <a:r>
              <a:rPr lang="en-US" altLang="en-US"/>
              <a:t>suction his airway for up to 15 seconds.</a:t>
            </a:r>
          </a:p>
          <a:p>
            <a:pPr marL="1262063" lvl="1" indent="-463550">
              <a:buFontTx/>
              <a:buAutoNum type="alphaUcPeriod"/>
            </a:pPr>
            <a:r>
              <a:rPr lang="en-US" altLang="en-US"/>
              <a:t>reposition his head.</a:t>
            </a:r>
          </a:p>
          <a:p>
            <a:pPr marL="1262063" lvl="1" indent="-463550">
              <a:buFontTx/>
              <a:buAutoNum type="alphaUcPeriod"/>
            </a:pPr>
            <a:r>
              <a:rPr lang="en-US" altLang="en-US"/>
              <a:t>increase the rate and volume of your ventilations.</a:t>
            </a:r>
          </a:p>
          <a:p>
            <a:pPr marL="1262063" lvl="1" indent="-463550">
              <a:buFontTx/>
              <a:buAutoNum type="alphaUcPeriod"/>
            </a:pPr>
            <a:r>
              <a:rPr lang="en-US" altLang="en-US"/>
              <a:t>decrease your ventilation rate but use more volume.</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r>
              <a:rPr lang="en-US" altLang="en-US"/>
              <a:t>Review</a:t>
            </a:r>
          </a:p>
        </p:txBody>
      </p:sp>
      <p:sp>
        <p:nvSpPr>
          <p:cNvPr id="175107" name="Rectangle 3"/>
          <p:cNvSpPr>
            <a:spLocks noGrp="1" noChangeArrowheads="1"/>
          </p:cNvSpPr>
          <p:nvPr>
            <p:ph idx="1"/>
          </p:nvPr>
        </p:nvSpPr>
        <p:spPr/>
        <p:txBody>
          <a:bodyPr/>
          <a:lstStyle/>
          <a:p>
            <a:pPr marL="0" indent="0">
              <a:buFontTx/>
              <a:buNone/>
            </a:pPr>
            <a:r>
              <a:rPr lang="en-US" altLang="en-US" b="1" dirty="0"/>
              <a:t>Answer: </a:t>
            </a:r>
            <a:r>
              <a:rPr lang="en-US" altLang="en-US" dirty="0">
                <a:solidFill>
                  <a:srgbClr val="F37021"/>
                </a:solidFill>
              </a:rPr>
              <a:t>B</a:t>
            </a:r>
          </a:p>
          <a:p>
            <a:pPr marL="0" indent="0">
              <a:buFontTx/>
              <a:buNone/>
            </a:pPr>
            <a:r>
              <a:rPr lang="en-US" altLang="en-US" b="1" dirty="0"/>
              <a:t>Rationale: </a:t>
            </a:r>
            <a:r>
              <a:rPr lang="en-US" altLang="en-US" dirty="0"/>
              <a:t>Gastric distention occurs when air enters the stomach. Severe gastric distention can result in vomiting and aspiration if not recognized and treated. To minimize the amount of air that enters the stomach during ventilations, you should reposition the patient’s head. </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ltLang="en-US"/>
              <a:t>Review </a:t>
            </a:r>
            <a:r>
              <a:rPr lang="en-US" altLang="en-US" sz="2800" b="0"/>
              <a:t>(1 of 2)</a:t>
            </a:r>
          </a:p>
        </p:txBody>
      </p:sp>
      <p:sp>
        <p:nvSpPr>
          <p:cNvPr id="176131" name="Rectangle 3"/>
          <p:cNvSpPr>
            <a:spLocks noGrp="1" noChangeArrowheads="1"/>
          </p:cNvSpPr>
          <p:nvPr>
            <p:ph idx="1"/>
          </p:nvPr>
        </p:nvSpPr>
        <p:spPr/>
        <p:txBody>
          <a:bodyPr/>
          <a:lstStyle/>
          <a:p>
            <a:pPr marL="566738" indent="-566738">
              <a:buFontTx/>
              <a:buAutoNum type="arabicPeriod" startAt="10"/>
            </a:pPr>
            <a:r>
              <a:rPr lang="en-US" altLang="en-US" sz="2400"/>
              <a:t>You and your partner are ventilating an apneic adult when you notice that his stomach is becoming distended. You should:</a:t>
            </a:r>
          </a:p>
          <a:p>
            <a:pPr marL="1138238" lvl="1" indent="-457200">
              <a:buFontTx/>
              <a:buAutoNum type="alphaUcPeriod"/>
            </a:pPr>
            <a:r>
              <a:rPr lang="en-US" altLang="en-US" sz="2200"/>
              <a:t>suction his airway for up to 15 seconds.</a:t>
            </a:r>
            <a:br>
              <a:rPr lang="en-US" altLang="en-US" sz="2200"/>
            </a:br>
            <a:r>
              <a:rPr lang="en-US" altLang="en-US" sz="2200" b="1"/>
              <a:t>Rationale: </a:t>
            </a:r>
            <a:r>
              <a:rPr lang="en-US" altLang="en-US" sz="2200">
                <a:solidFill>
                  <a:srgbClr val="F37021"/>
                </a:solidFill>
              </a:rPr>
              <a:t>Suctioning is indicated when there is blood or secretions in the airway.</a:t>
            </a:r>
          </a:p>
          <a:p>
            <a:pPr marL="1138238" lvl="1" indent="-457200">
              <a:buFontTx/>
              <a:buAutoNum type="alphaUcPeriod"/>
            </a:pPr>
            <a:r>
              <a:rPr lang="en-US" altLang="en-US" sz="2200"/>
              <a:t>reposition his head.</a:t>
            </a:r>
            <a:br>
              <a:rPr lang="en-US" altLang="en-US" sz="2200"/>
            </a:br>
            <a:r>
              <a:rPr lang="en-US" altLang="en-US" sz="2200" b="1"/>
              <a:t>Rationale: </a:t>
            </a:r>
            <a:r>
              <a:rPr lang="en-US" altLang="en-US" sz="2200">
                <a:solidFill>
                  <a:srgbClr val="F37021"/>
                </a:solidFill>
              </a:rPr>
              <a:t>Correct answer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lnSpc>
                <a:spcPct val="85000"/>
              </a:lnSpc>
            </a:pPr>
            <a:r>
              <a:rPr lang="en-US" altLang="en-US" dirty="0"/>
              <a:t>Anatomy of the Upper Airway </a:t>
            </a:r>
            <a:br>
              <a:rPr lang="en-US" altLang="en-US" dirty="0"/>
            </a:br>
            <a:r>
              <a:rPr lang="en-US" altLang="en-US" sz="2800" b="0" dirty="0"/>
              <a:t>(5 of 7)</a:t>
            </a:r>
          </a:p>
        </p:txBody>
      </p:sp>
      <p:sp>
        <p:nvSpPr>
          <p:cNvPr id="20483"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20484"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11238" y="2133600"/>
            <a:ext cx="6931025" cy="3181350"/>
          </a:xfrm>
        </p:spPr>
      </p:pic>
      <p:sp>
        <p:nvSpPr>
          <p:cNvPr id="6" name="TextBox 2"/>
          <p:cNvSpPr txBox="1">
            <a:spLocks noChangeArrowheads="1"/>
          </p:cNvSpPr>
          <p:nvPr/>
        </p:nvSpPr>
        <p:spPr bwMode="auto">
          <a:xfrm>
            <a:off x="5245100" y="53594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en-US" altLang="en-US"/>
              <a:t>Review </a:t>
            </a:r>
            <a:r>
              <a:rPr lang="en-US" altLang="en-US" sz="2800" b="0"/>
              <a:t>(2 of 2)</a:t>
            </a:r>
          </a:p>
        </p:txBody>
      </p:sp>
      <p:sp>
        <p:nvSpPr>
          <p:cNvPr id="177155" name="Rectangle 3"/>
          <p:cNvSpPr>
            <a:spLocks noGrp="1" noChangeArrowheads="1"/>
          </p:cNvSpPr>
          <p:nvPr>
            <p:ph idx="1"/>
          </p:nvPr>
        </p:nvSpPr>
        <p:spPr/>
        <p:txBody>
          <a:bodyPr/>
          <a:lstStyle/>
          <a:p>
            <a:pPr marL="566738" indent="-566738">
              <a:buFontTx/>
              <a:buAutoNum type="arabicPeriod" startAt="10"/>
            </a:pPr>
            <a:r>
              <a:rPr lang="en-US" altLang="en-US" sz="2400"/>
              <a:t>You and your partner are ventilating an apneic adult when you notice that his stomach is becoming distended. You should:</a:t>
            </a:r>
          </a:p>
          <a:p>
            <a:pPr marL="1138238" lvl="1" indent="-457200">
              <a:buFontTx/>
              <a:buAutoNum type="alphaUcPeriod" startAt="3"/>
            </a:pPr>
            <a:r>
              <a:rPr lang="en-US" altLang="en-US" sz="2200"/>
              <a:t>increase the rate and volume of your ventilations.</a:t>
            </a:r>
            <a:br>
              <a:rPr lang="en-US" altLang="en-US" sz="2200"/>
            </a:br>
            <a:r>
              <a:rPr lang="en-US" altLang="en-US" sz="2200" b="1"/>
              <a:t>Rationale: </a:t>
            </a:r>
            <a:r>
              <a:rPr lang="en-US" altLang="en-US" sz="2200">
                <a:solidFill>
                  <a:srgbClr val="F37021"/>
                </a:solidFill>
              </a:rPr>
              <a:t>This action may result in even more air going into the stomach.</a:t>
            </a:r>
          </a:p>
          <a:p>
            <a:pPr marL="1138238" lvl="1" indent="-457200">
              <a:buFontTx/>
              <a:buAutoNum type="alphaUcPeriod" startAt="3"/>
            </a:pPr>
            <a:r>
              <a:rPr lang="en-US" altLang="en-US" sz="2200"/>
              <a:t>decrease your ventilation rate but use more volume. </a:t>
            </a:r>
            <a:br>
              <a:rPr lang="en-US" altLang="en-US" sz="2200"/>
            </a:br>
            <a:r>
              <a:rPr lang="en-US" altLang="en-US" sz="2200" b="1"/>
              <a:t>Rationale: </a:t>
            </a:r>
            <a:r>
              <a:rPr lang="en-US" altLang="en-US" sz="2200">
                <a:solidFill>
                  <a:srgbClr val="F37021"/>
                </a:solidFill>
              </a:rPr>
              <a:t>This action may result in even more air going into the stomach.</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nSpc>
                <a:spcPct val="85000"/>
              </a:lnSpc>
            </a:pPr>
            <a:r>
              <a:rPr lang="en-US" altLang="en-US" dirty="0"/>
              <a:t>Anatomy of the Upper Airway </a:t>
            </a:r>
            <a:br>
              <a:rPr lang="en-US" altLang="en-US" dirty="0"/>
            </a:br>
            <a:r>
              <a:rPr lang="en-US" altLang="en-US" sz="2800" b="0" dirty="0"/>
              <a:t>(6 of 7)</a:t>
            </a:r>
          </a:p>
        </p:txBody>
      </p:sp>
      <p:sp>
        <p:nvSpPr>
          <p:cNvPr id="21507" name="Rectangle 3"/>
          <p:cNvSpPr>
            <a:spLocks noGrp="1" noChangeArrowheads="1"/>
          </p:cNvSpPr>
          <p:nvPr>
            <p:ph type="body" idx="1"/>
          </p:nvPr>
        </p:nvSpPr>
        <p:spPr>
          <a:xfrm>
            <a:off x="4419600" y="1447800"/>
            <a:ext cx="4038600" cy="4800600"/>
          </a:xfrm>
        </p:spPr>
        <p:txBody>
          <a:bodyPr rIns="228600"/>
          <a:lstStyle/>
          <a:p>
            <a:pPr>
              <a:spcBef>
                <a:spcPct val="35000"/>
              </a:spcBef>
            </a:pPr>
            <a:r>
              <a:rPr lang="en-US" altLang="en-US"/>
              <a:t>Larynx</a:t>
            </a:r>
          </a:p>
          <a:p>
            <a:pPr lvl="1">
              <a:spcBef>
                <a:spcPct val="35000"/>
              </a:spcBef>
            </a:pPr>
            <a:r>
              <a:rPr lang="en-US" altLang="en-US"/>
              <a:t>Complex structure formed by many independent cartilaginous structures</a:t>
            </a:r>
          </a:p>
          <a:p>
            <a:pPr lvl="1">
              <a:spcBef>
                <a:spcPct val="35000"/>
              </a:spcBef>
            </a:pPr>
            <a:r>
              <a:rPr lang="en-US" altLang="en-US"/>
              <a:t>Marks where the upper airway ends and the lower airway begins</a:t>
            </a:r>
          </a:p>
        </p:txBody>
      </p:sp>
      <p:pic>
        <p:nvPicPr>
          <p:cNvPr id="2150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525" y="1828800"/>
            <a:ext cx="3473450" cy="340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282700" y="52451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nSpc>
                <a:spcPct val="85000"/>
              </a:lnSpc>
            </a:pPr>
            <a:r>
              <a:rPr lang="en-US" altLang="en-US"/>
              <a:t>Anatomy of the Upper Airway </a:t>
            </a:r>
            <a:br>
              <a:rPr lang="en-US" altLang="en-US"/>
            </a:br>
            <a:r>
              <a:rPr lang="en-US" altLang="en-US" sz="2800" b="0"/>
              <a:t>(7 of 7)</a:t>
            </a:r>
          </a:p>
        </p:txBody>
      </p:sp>
      <p:sp>
        <p:nvSpPr>
          <p:cNvPr id="22531" name="Rectangle 3"/>
          <p:cNvSpPr>
            <a:spLocks noGrp="1" noChangeArrowheads="1"/>
          </p:cNvSpPr>
          <p:nvPr>
            <p:ph type="body" idx="1"/>
          </p:nvPr>
        </p:nvSpPr>
        <p:spPr/>
        <p:txBody>
          <a:bodyPr rIns="228600"/>
          <a:lstStyle/>
          <a:p>
            <a:pPr>
              <a:spcBef>
                <a:spcPct val="35000"/>
              </a:spcBef>
            </a:pPr>
            <a:r>
              <a:rPr lang="en-US" altLang="en-US"/>
              <a:t>Larynx (cont’d)</a:t>
            </a:r>
          </a:p>
          <a:p>
            <a:pPr lvl="1">
              <a:spcBef>
                <a:spcPct val="35000"/>
              </a:spcBef>
            </a:pPr>
            <a:r>
              <a:rPr lang="en-US" altLang="en-US"/>
              <a:t>Thyroid cartilage forms a “V” shape anteriorly</a:t>
            </a:r>
          </a:p>
          <a:p>
            <a:pPr lvl="1">
              <a:spcBef>
                <a:spcPct val="35000"/>
              </a:spcBef>
            </a:pPr>
            <a:r>
              <a:rPr lang="en-US" altLang="en-US"/>
              <a:t>Cricoid cartilage forms the lowest portion of the larynx</a:t>
            </a:r>
          </a:p>
          <a:p>
            <a:pPr lvl="1">
              <a:spcBef>
                <a:spcPct val="35000"/>
              </a:spcBef>
            </a:pPr>
            <a:r>
              <a:rPr lang="en-US" altLang="en-US"/>
              <a:t>Glottis is the area between the vocal cords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(1 of 6)</a:t>
            </a:r>
          </a:p>
        </p:txBody>
      </p:sp>
      <p:sp>
        <p:nvSpPr>
          <p:cNvPr id="5123" name="Rectangle 3"/>
          <p:cNvSpPr>
            <a:spLocks noGrp="1" noChangeArrowheads="1"/>
          </p:cNvSpPr>
          <p:nvPr>
            <p:ph type="body" idx="1"/>
          </p:nvPr>
        </p:nvSpPr>
        <p:spPr/>
        <p:txBody>
          <a:bodyPr rIns="228600"/>
          <a:lstStyle/>
          <a:p>
            <a:pPr marL="0" indent="0" eaLnBrk="1" hangingPunct="1">
              <a:buFontTx/>
              <a:buNone/>
            </a:pPr>
            <a:r>
              <a:rPr lang="en-US" altLang="en-US" b="1"/>
              <a:t>Airway Management, Respiration, and Artificial Ventilation</a:t>
            </a:r>
          </a:p>
          <a:p>
            <a:pPr marL="0" indent="0" eaLnBrk="1" hangingPunct="1">
              <a:spcBef>
                <a:spcPct val="35000"/>
              </a:spcBef>
              <a:buFontTx/>
              <a:buNone/>
            </a:pPr>
            <a:r>
              <a:rPr lang="en-US" altLang="en-US"/>
              <a:t>Applies knowledge of general anatomy and physiology to patient assessment and management in order to assure a patent airway, adequate mechanical ventilation, and respiration for patients of all ages.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lnSpc>
                <a:spcPct val="85000"/>
              </a:lnSpc>
            </a:pPr>
            <a:r>
              <a:rPr lang="en-US" altLang="en-US"/>
              <a:t>Anatomy of the Lower Airway </a:t>
            </a:r>
            <a:r>
              <a:rPr lang="en-US" altLang="en-US" sz="2800" b="0"/>
              <a:t>(1 of 6)</a:t>
            </a:r>
          </a:p>
        </p:txBody>
      </p:sp>
      <p:sp>
        <p:nvSpPr>
          <p:cNvPr id="23555" name="Content Placeholder 2"/>
          <p:cNvSpPr>
            <a:spLocks noGrp="1"/>
          </p:cNvSpPr>
          <p:nvPr>
            <p:ph type="body" idx="1"/>
          </p:nvPr>
        </p:nvSpPr>
        <p:spPr/>
        <p:txBody>
          <a:bodyPr rIns="228600"/>
          <a:lstStyle/>
          <a:p>
            <a:pPr eaLnBrk="1" hangingPunct="1">
              <a:spcBef>
                <a:spcPct val="35000"/>
              </a:spcBef>
            </a:pPr>
            <a:r>
              <a:rPr lang="en-US" altLang="en-US"/>
              <a:t>The lower airway’s function is to deliver oxygen to the alveoli.</a:t>
            </a:r>
          </a:p>
          <a:p>
            <a:pPr eaLnBrk="1" hangingPunct="1">
              <a:spcBef>
                <a:spcPct val="35000"/>
              </a:spcBef>
            </a:pPr>
            <a:r>
              <a:rPr lang="en-US" altLang="en-US"/>
              <a:t>Lower airway includes:</a:t>
            </a:r>
          </a:p>
          <a:p>
            <a:pPr lvl="1" eaLnBrk="1" hangingPunct="1">
              <a:spcBef>
                <a:spcPct val="35000"/>
              </a:spcBef>
            </a:pPr>
            <a:r>
              <a:rPr lang="en-US" altLang="en-US"/>
              <a:t>Trachea</a:t>
            </a:r>
          </a:p>
          <a:p>
            <a:pPr lvl="1" eaLnBrk="1" hangingPunct="1">
              <a:spcBef>
                <a:spcPct val="35000"/>
              </a:spcBef>
            </a:pPr>
            <a:r>
              <a:rPr lang="en-US" altLang="en-US"/>
              <a:t>Bronchi</a:t>
            </a:r>
          </a:p>
          <a:p>
            <a:pPr lvl="1" eaLnBrk="1" hangingPunct="1">
              <a:spcBef>
                <a:spcPct val="35000"/>
              </a:spcBef>
            </a:pPr>
            <a:r>
              <a:rPr lang="en-US" altLang="en-US"/>
              <a:t>Lungs</a:t>
            </a:r>
            <a:endParaRPr lang="en-US" altLang="en-US" sz="20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lnSpc>
                <a:spcPct val="85000"/>
              </a:lnSpc>
            </a:pPr>
            <a:r>
              <a:rPr lang="en-US" altLang="en-US"/>
              <a:t>Anatomy of the Lower Airway </a:t>
            </a:r>
            <a:r>
              <a:rPr lang="en-US" altLang="en-US" sz="2800" b="0"/>
              <a:t>(2 of 6)</a:t>
            </a:r>
          </a:p>
        </p:txBody>
      </p:sp>
      <p:sp>
        <p:nvSpPr>
          <p:cNvPr id="24579" name="Content Placeholder 2"/>
          <p:cNvSpPr>
            <a:spLocks noGrp="1"/>
          </p:cNvSpPr>
          <p:nvPr>
            <p:ph type="body" idx="1"/>
          </p:nvPr>
        </p:nvSpPr>
        <p:spPr/>
        <p:txBody>
          <a:bodyPr rIns="228600"/>
          <a:lstStyle/>
          <a:p>
            <a:pPr eaLnBrk="1" hangingPunct="1">
              <a:spcBef>
                <a:spcPct val="35000"/>
              </a:spcBef>
            </a:pPr>
            <a:r>
              <a:rPr lang="en-US" altLang="en-US"/>
              <a:t>Trachea</a:t>
            </a:r>
          </a:p>
          <a:p>
            <a:pPr lvl="1" eaLnBrk="1" hangingPunct="1">
              <a:spcBef>
                <a:spcPct val="35000"/>
              </a:spcBef>
            </a:pPr>
            <a:r>
              <a:rPr lang="en-US" altLang="en-US"/>
              <a:t>Conduit for air entry into the lungs</a:t>
            </a:r>
          </a:p>
          <a:p>
            <a:pPr lvl="1" eaLnBrk="1" hangingPunct="1">
              <a:spcBef>
                <a:spcPct val="35000"/>
              </a:spcBef>
            </a:pPr>
            <a:r>
              <a:rPr lang="en-US" altLang="en-US"/>
              <a:t>Divides at the carina into two main stem bronchi, right and left</a:t>
            </a:r>
          </a:p>
          <a:p>
            <a:pPr lvl="1" eaLnBrk="1" hangingPunct="1">
              <a:spcBef>
                <a:spcPct val="35000"/>
              </a:spcBef>
            </a:pPr>
            <a:r>
              <a:rPr lang="en-US" altLang="en-US"/>
              <a:t>Bronchi are supported by cartilage.</a:t>
            </a:r>
          </a:p>
          <a:p>
            <a:pPr lvl="1" eaLnBrk="1" hangingPunct="1">
              <a:spcBef>
                <a:spcPct val="35000"/>
              </a:spcBef>
            </a:pPr>
            <a:r>
              <a:rPr lang="en-US" altLang="en-US"/>
              <a:t>Bronchi distribute oxygen to the lungs.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nSpc>
                <a:spcPct val="85000"/>
              </a:lnSpc>
            </a:pPr>
            <a:r>
              <a:rPr lang="en-US" altLang="en-US"/>
              <a:t>Anatomy of the Lower Airway </a:t>
            </a:r>
            <a:r>
              <a:rPr lang="en-US" altLang="en-US" sz="2800" b="0"/>
              <a:t>(3 of 6)</a:t>
            </a:r>
          </a:p>
        </p:txBody>
      </p:sp>
      <p:sp>
        <p:nvSpPr>
          <p:cNvPr id="25603"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25604"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447800" y="1622425"/>
            <a:ext cx="6159500" cy="3789363"/>
          </a:xfrm>
        </p:spPr>
      </p:pic>
      <p:sp>
        <p:nvSpPr>
          <p:cNvPr id="6" name="TextBox 2"/>
          <p:cNvSpPr txBox="1">
            <a:spLocks noChangeArrowheads="1"/>
          </p:cNvSpPr>
          <p:nvPr/>
        </p:nvSpPr>
        <p:spPr bwMode="auto">
          <a:xfrm>
            <a:off x="4914900" y="54356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nSpc>
                <a:spcPct val="85000"/>
              </a:lnSpc>
            </a:pPr>
            <a:r>
              <a:rPr lang="en-US" altLang="en-US" dirty="0"/>
              <a:t>Anatomy of the Lower Airway </a:t>
            </a:r>
            <a:r>
              <a:rPr lang="en-US" altLang="en-US" sz="2800" b="0" dirty="0"/>
              <a:t>(4 of 6)</a:t>
            </a:r>
          </a:p>
        </p:txBody>
      </p:sp>
      <p:sp>
        <p:nvSpPr>
          <p:cNvPr id="26627" name="Rectangle 3"/>
          <p:cNvSpPr>
            <a:spLocks noGrp="1" noChangeArrowheads="1"/>
          </p:cNvSpPr>
          <p:nvPr>
            <p:ph type="body" idx="1"/>
          </p:nvPr>
        </p:nvSpPr>
        <p:spPr/>
        <p:txBody>
          <a:bodyPr rIns="228600"/>
          <a:lstStyle/>
          <a:p>
            <a:pPr>
              <a:spcBef>
                <a:spcPct val="35000"/>
              </a:spcBef>
            </a:pPr>
            <a:r>
              <a:rPr lang="en-US" altLang="en-US" dirty="0"/>
              <a:t>Trachea (cont’d)</a:t>
            </a:r>
          </a:p>
          <a:p>
            <a:pPr lvl="1">
              <a:spcBef>
                <a:spcPct val="35000"/>
              </a:spcBef>
            </a:pPr>
            <a:r>
              <a:rPr lang="en-US" altLang="en-US" dirty="0"/>
              <a:t>Bronchioles are made of smooth muscle; they dilate and constrict as oxygen passes through them.</a:t>
            </a:r>
          </a:p>
          <a:p>
            <a:pPr lvl="1">
              <a:spcBef>
                <a:spcPct val="35000"/>
              </a:spcBef>
            </a:pPr>
            <a:r>
              <a:rPr lang="en-US" altLang="en-US" dirty="0"/>
              <a:t>Smaller bronchioles connect to alveoli.</a:t>
            </a:r>
          </a:p>
          <a:p>
            <a:pPr lvl="1">
              <a:spcBef>
                <a:spcPct val="35000"/>
              </a:spcBef>
            </a:pPr>
            <a:r>
              <a:rPr lang="en-US" altLang="en-US" dirty="0"/>
              <a:t>Oxygen is transported back to the heart and distributed to the rest of the body.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26"/>
          <p:cNvSpPr>
            <a:spLocks noGrp="1" noChangeArrowheads="1"/>
          </p:cNvSpPr>
          <p:nvPr>
            <p:ph type="title"/>
          </p:nvPr>
        </p:nvSpPr>
        <p:spPr/>
        <p:txBody>
          <a:bodyPr/>
          <a:lstStyle/>
          <a:p>
            <a:pPr>
              <a:lnSpc>
                <a:spcPct val="85000"/>
              </a:lnSpc>
            </a:pPr>
            <a:r>
              <a:rPr lang="en-US" altLang="en-US" dirty="0"/>
              <a:t>Anatomy of the Lower Airway </a:t>
            </a:r>
            <a:r>
              <a:rPr lang="en-US" altLang="en-US" sz="2800" b="0" dirty="0"/>
              <a:t>(5 of 6)</a:t>
            </a:r>
          </a:p>
        </p:txBody>
      </p:sp>
      <p:sp>
        <p:nvSpPr>
          <p:cNvPr id="27651" name="Rectangle 1027"/>
          <p:cNvSpPr>
            <a:spLocks noGrp="1" noChangeArrowheads="1"/>
          </p:cNvSpPr>
          <p:nvPr>
            <p:ph type="body" idx="1"/>
          </p:nvPr>
        </p:nvSpPr>
        <p:spPr>
          <a:xfrm>
            <a:off x="4343400" y="1447800"/>
            <a:ext cx="4114800" cy="4800600"/>
          </a:xfrm>
        </p:spPr>
        <p:txBody>
          <a:bodyPr rIns="228600"/>
          <a:lstStyle/>
          <a:p>
            <a:pPr>
              <a:spcBef>
                <a:spcPct val="35000"/>
              </a:spcBef>
            </a:pPr>
            <a:r>
              <a:rPr lang="en-US" altLang="en-US" dirty="0"/>
              <a:t>The heart and great vessels (vena cava and aorta) are found in the thoracic cavity.</a:t>
            </a:r>
          </a:p>
        </p:txBody>
      </p:sp>
      <p:pic>
        <p:nvPicPr>
          <p:cNvPr id="27652" name="Picture 1"/>
          <p:cNvPicPr>
            <a:picLocks noChangeAspect="1"/>
          </p:cNvPicPr>
          <p:nvPr/>
        </p:nvPicPr>
        <p:blipFill>
          <a:blip r:embed="rId3">
            <a:extLst>
              <a:ext uri="{28A0092B-C50C-407E-A947-70E740481C1C}">
                <a14:useLocalDpi xmlns:a14="http://schemas.microsoft.com/office/drawing/2010/main" val="0"/>
              </a:ext>
            </a:extLst>
          </a:blip>
          <a:srcRect l="2541" t="-276" r="1228" b="276"/>
          <a:stretch>
            <a:fillRect/>
          </a:stretch>
        </p:blipFill>
        <p:spPr bwMode="auto">
          <a:xfrm>
            <a:off x="1041400" y="1368425"/>
            <a:ext cx="2855913"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2"/>
          <p:cNvPicPr>
            <a:picLocks noChangeAspect="1"/>
          </p:cNvPicPr>
          <p:nvPr/>
        </p:nvPicPr>
        <p:blipFill>
          <a:blip r:embed="rId4">
            <a:extLst>
              <a:ext uri="{28A0092B-C50C-407E-A947-70E740481C1C}">
                <a14:useLocalDpi xmlns:a14="http://schemas.microsoft.com/office/drawing/2010/main" val="0"/>
              </a:ext>
            </a:extLst>
          </a:blip>
          <a:srcRect l="6049" r="4436"/>
          <a:stretch>
            <a:fillRect/>
          </a:stretch>
        </p:blipFill>
        <p:spPr bwMode="auto">
          <a:xfrm>
            <a:off x="1041400" y="4165600"/>
            <a:ext cx="2708275"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2"/>
          <p:cNvSpPr txBox="1">
            <a:spLocks noChangeArrowheads="1"/>
          </p:cNvSpPr>
          <p:nvPr/>
        </p:nvSpPr>
        <p:spPr bwMode="auto">
          <a:xfrm>
            <a:off x="1041400" y="61722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
        <p:nvSpPr>
          <p:cNvPr id="9" name="TextBox 2"/>
          <p:cNvSpPr txBox="1">
            <a:spLocks noChangeArrowheads="1"/>
          </p:cNvSpPr>
          <p:nvPr/>
        </p:nvSpPr>
        <p:spPr bwMode="auto">
          <a:xfrm>
            <a:off x="1181100" y="38354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26"/>
          <p:cNvSpPr>
            <a:spLocks noGrp="1" noChangeArrowheads="1"/>
          </p:cNvSpPr>
          <p:nvPr>
            <p:ph type="title"/>
          </p:nvPr>
        </p:nvSpPr>
        <p:spPr/>
        <p:txBody>
          <a:bodyPr/>
          <a:lstStyle/>
          <a:p>
            <a:pPr>
              <a:lnSpc>
                <a:spcPct val="85000"/>
              </a:lnSpc>
            </a:pPr>
            <a:r>
              <a:rPr lang="en-US" altLang="en-US" dirty="0"/>
              <a:t>Anatomy of the Lower Airway </a:t>
            </a:r>
            <a:r>
              <a:rPr lang="en-US" altLang="en-US" sz="2800" b="0" dirty="0"/>
              <a:t>(6 of 6)</a:t>
            </a:r>
          </a:p>
        </p:txBody>
      </p:sp>
      <p:sp>
        <p:nvSpPr>
          <p:cNvPr id="28675" name="Rectangle 1027"/>
          <p:cNvSpPr>
            <a:spLocks noGrp="1" noChangeArrowheads="1"/>
          </p:cNvSpPr>
          <p:nvPr>
            <p:ph type="body" idx="1"/>
          </p:nvPr>
        </p:nvSpPr>
        <p:spPr/>
        <p:txBody>
          <a:bodyPr rIns="228600"/>
          <a:lstStyle/>
          <a:p>
            <a:pPr>
              <a:spcBef>
                <a:spcPct val="35000"/>
              </a:spcBef>
            </a:pPr>
            <a:r>
              <a:rPr lang="en-US" altLang="en-US" dirty="0"/>
              <a:t>The mediastinum—the space between the lungs—contains:</a:t>
            </a:r>
          </a:p>
          <a:p>
            <a:pPr lvl="1">
              <a:spcBef>
                <a:spcPct val="35000"/>
              </a:spcBef>
            </a:pPr>
            <a:r>
              <a:rPr lang="en-US" altLang="en-US" dirty="0"/>
              <a:t>Heart</a:t>
            </a:r>
          </a:p>
          <a:p>
            <a:pPr lvl="1">
              <a:spcBef>
                <a:spcPct val="35000"/>
              </a:spcBef>
            </a:pPr>
            <a:r>
              <a:rPr lang="en-US" altLang="en-US" dirty="0"/>
              <a:t>Great vessels</a:t>
            </a:r>
          </a:p>
          <a:p>
            <a:pPr lvl="1">
              <a:spcBef>
                <a:spcPct val="35000"/>
              </a:spcBef>
            </a:pPr>
            <a:r>
              <a:rPr lang="en-US" altLang="en-US" dirty="0"/>
              <a:t>Esophagus</a:t>
            </a:r>
          </a:p>
          <a:p>
            <a:pPr lvl="1">
              <a:spcBef>
                <a:spcPct val="35000"/>
              </a:spcBef>
            </a:pPr>
            <a:r>
              <a:rPr lang="en-US" altLang="en-US" dirty="0"/>
              <a:t>Trachea</a:t>
            </a:r>
          </a:p>
          <a:p>
            <a:pPr lvl="1">
              <a:spcBef>
                <a:spcPct val="35000"/>
              </a:spcBef>
            </a:pPr>
            <a:r>
              <a:rPr lang="en-US" altLang="en-US" dirty="0"/>
              <a:t>Major bronchi</a:t>
            </a:r>
          </a:p>
          <a:p>
            <a:pPr lvl="1">
              <a:spcBef>
                <a:spcPct val="35000"/>
              </a:spcBef>
            </a:pPr>
            <a:r>
              <a:rPr lang="en-US" altLang="en-US" dirty="0"/>
              <a:t>Many nerves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pPr>
            <a:r>
              <a:rPr lang="en-US" altLang="en-US" dirty="0"/>
              <a:t>Physiology of Breathing </a:t>
            </a:r>
            <a:r>
              <a:rPr lang="en-US" altLang="en-US" sz="2800" b="0" dirty="0"/>
              <a:t>(1 of 2)</a:t>
            </a:r>
          </a:p>
        </p:txBody>
      </p:sp>
      <p:sp>
        <p:nvSpPr>
          <p:cNvPr id="29699" name="Content Placeholder 2"/>
          <p:cNvSpPr>
            <a:spLocks noGrp="1"/>
          </p:cNvSpPr>
          <p:nvPr>
            <p:ph type="body" idx="1"/>
          </p:nvPr>
        </p:nvSpPr>
        <p:spPr/>
        <p:txBody>
          <a:bodyPr rIns="228600"/>
          <a:lstStyle/>
          <a:p>
            <a:pPr>
              <a:spcBef>
                <a:spcPct val="35000"/>
              </a:spcBef>
            </a:pPr>
            <a:r>
              <a:rPr lang="en-US" altLang="en-US" dirty="0"/>
              <a:t>The respiratory and cardiovascular systems work together.</a:t>
            </a:r>
          </a:p>
          <a:p>
            <a:pPr lvl="1">
              <a:spcBef>
                <a:spcPct val="35000"/>
              </a:spcBef>
            </a:pPr>
            <a:r>
              <a:rPr lang="en-US" altLang="en-US" dirty="0"/>
              <a:t>Ensure a constant supply of oxygen and nutrients is delivered to cells</a:t>
            </a:r>
          </a:p>
          <a:p>
            <a:pPr lvl="1">
              <a:spcBef>
                <a:spcPct val="35000"/>
              </a:spcBef>
            </a:pPr>
            <a:r>
              <a:rPr lang="en-US" altLang="en-US" dirty="0"/>
              <a:t>Remove carbon dioxide and waste products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lnSpc>
                <a:spcPct val="85000"/>
              </a:lnSpc>
            </a:pPr>
            <a:r>
              <a:rPr lang="en-US" altLang="en-US" dirty="0"/>
              <a:t>Physiology of Breathing </a:t>
            </a:r>
            <a:r>
              <a:rPr lang="en-US" altLang="en-US" sz="2800" b="0" dirty="0"/>
              <a:t>(2 of 2)</a:t>
            </a:r>
          </a:p>
        </p:txBody>
      </p:sp>
      <p:sp>
        <p:nvSpPr>
          <p:cNvPr id="30723"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30724"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863725" y="1387475"/>
            <a:ext cx="5210175" cy="4443413"/>
          </a:xfrm>
        </p:spPr>
      </p:pic>
      <p:sp>
        <p:nvSpPr>
          <p:cNvPr id="5" name="TextBox 2"/>
          <p:cNvSpPr txBox="1">
            <a:spLocks noChangeArrowheads="1"/>
          </p:cNvSpPr>
          <p:nvPr/>
        </p:nvSpPr>
        <p:spPr bwMode="auto">
          <a:xfrm>
            <a:off x="4394200" y="58674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lnSpc>
                <a:spcPct val="85000"/>
              </a:lnSpc>
            </a:pPr>
            <a:r>
              <a:rPr lang="en-US" altLang="en-US" dirty="0"/>
              <a:t>Ventilation </a:t>
            </a:r>
            <a:r>
              <a:rPr lang="en-US" altLang="en-US" sz="2800" b="0" dirty="0"/>
              <a:t>(1 of 7)</a:t>
            </a:r>
          </a:p>
        </p:txBody>
      </p:sp>
      <p:sp>
        <p:nvSpPr>
          <p:cNvPr id="31747" name="Content Placeholder 2"/>
          <p:cNvSpPr>
            <a:spLocks noGrp="1"/>
          </p:cNvSpPr>
          <p:nvPr>
            <p:ph type="body" idx="1"/>
          </p:nvPr>
        </p:nvSpPr>
        <p:spPr/>
        <p:txBody>
          <a:bodyPr rIns="228600"/>
          <a:lstStyle/>
          <a:p>
            <a:pPr eaLnBrk="1" hangingPunct="1">
              <a:spcBef>
                <a:spcPct val="35000"/>
              </a:spcBef>
            </a:pPr>
            <a:r>
              <a:rPr lang="en-US" altLang="en-US" dirty="0"/>
              <a:t>Physical act of moving air into and out of the lungs</a:t>
            </a:r>
          </a:p>
          <a:p>
            <a:pPr eaLnBrk="1" hangingPunct="1">
              <a:spcBef>
                <a:spcPct val="35000"/>
              </a:spcBef>
            </a:pPr>
            <a:r>
              <a:rPr lang="en-US" altLang="en-US" dirty="0"/>
              <a:t>Inhalation</a:t>
            </a:r>
          </a:p>
          <a:p>
            <a:pPr lvl="1" eaLnBrk="1" hangingPunct="1">
              <a:spcBef>
                <a:spcPct val="35000"/>
              </a:spcBef>
            </a:pPr>
            <a:r>
              <a:rPr lang="en-US" altLang="en-US" dirty="0"/>
              <a:t>Active, muscular part of breathing</a:t>
            </a:r>
          </a:p>
          <a:p>
            <a:pPr lvl="1" eaLnBrk="1" hangingPunct="1">
              <a:spcBef>
                <a:spcPct val="35000"/>
              </a:spcBef>
            </a:pPr>
            <a:r>
              <a:rPr lang="en-US" altLang="en-US" dirty="0"/>
              <a:t>The diaphragm and intercostal muscles contract.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lnSpc>
                <a:spcPct val="85000"/>
              </a:lnSpc>
            </a:pPr>
            <a:r>
              <a:rPr lang="en-US" altLang="en-US" dirty="0"/>
              <a:t>Ventilation </a:t>
            </a:r>
            <a:r>
              <a:rPr lang="en-US" altLang="en-US" sz="2800" b="0" dirty="0"/>
              <a:t>(2 of 7</a:t>
            </a:r>
            <a:r>
              <a:rPr lang="en-US" altLang="en-US" sz="2800" b="0" dirty="0" smtClean="0"/>
              <a:t>)*</a:t>
            </a:r>
            <a:endParaRPr lang="en-US" altLang="en-US" sz="2800" b="0" dirty="0"/>
          </a:p>
        </p:txBody>
      </p:sp>
      <p:sp>
        <p:nvSpPr>
          <p:cNvPr id="32771" name="Content Placeholder 2"/>
          <p:cNvSpPr>
            <a:spLocks noGrp="1"/>
          </p:cNvSpPr>
          <p:nvPr>
            <p:ph type="body" idx="1"/>
          </p:nvPr>
        </p:nvSpPr>
        <p:spPr/>
        <p:txBody>
          <a:bodyPr rIns="228600"/>
          <a:lstStyle/>
          <a:p>
            <a:pPr eaLnBrk="1" hangingPunct="1">
              <a:spcBef>
                <a:spcPct val="35000"/>
              </a:spcBef>
            </a:pPr>
            <a:r>
              <a:rPr lang="en-US" altLang="en-US" dirty="0"/>
              <a:t>Inhalation (cont’d)</a:t>
            </a:r>
          </a:p>
          <a:p>
            <a:pPr lvl="1" eaLnBrk="1" hangingPunct="1">
              <a:spcBef>
                <a:spcPct val="35000"/>
              </a:spcBef>
            </a:pPr>
            <a:r>
              <a:rPr lang="en-US" altLang="en-US" dirty="0"/>
              <a:t>The lungs require the movement of the chest and supporting structures to expand.</a:t>
            </a:r>
          </a:p>
          <a:p>
            <a:pPr lvl="1" eaLnBrk="1" hangingPunct="1">
              <a:spcBef>
                <a:spcPct val="35000"/>
              </a:spcBef>
            </a:pPr>
            <a:r>
              <a:rPr lang="en-US" altLang="en-US" dirty="0"/>
              <a:t>Partial pressure: the amount of gas in the air or dissolved in fluid (blood)</a:t>
            </a:r>
          </a:p>
          <a:p>
            <a:pPr lvl="1" eaLnBrk="1" hangingPunct="1">
              <a:spcBef>
                <a:spcPct val="35000"/>
              </a:spcBef>
            </a:pPr>
            <a:r>
              <a:rPr lang="en-US" altLang="en-US" dirty="0"/>
              <a:t>Oxygen and carbon dioxide both diffuse until the partial pressures in the air and the blood are equal.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6)</a:t>
            </a:r>
          </a:p>
        </p:txBody>
      </p:sp>
      <p:sp>
        <p:nvSpPr>
          <p:cNvPr id="6147"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Airway Management</a:t>
            </a:r>
          </a:p>
          <a:p>
            <a:pPr eaLnBrk="1" hangingPunct="1">
              <a:spcBef>
                <a:spcPct val="35000"/>
              </a:spcBef>
            </a:pPr>
            <a:r>
              <a:rPr lang="en-US" altLang="en-US" dirty="0"/>
              <a:t>Airway anatomy</a:t>
            </a:r>
          </a:p>
          <a:p>
            <a:pPr eaLnBrk="1" hangingPunct="1">
              <a:spcBef>
                <a:spcPct val="35000"/>
              </a:spcBef>
            </a:pPr>
            <a:r>
              <a:rPr lang="en-US" altLang="en-US" dirty="0"/>
              <a:t>Airway assessment</a:t>
            </a:r>
          </a:p>
          <a:p>
            <a:pPr eaLnBrk="1" hangingPunct="1">
              <a:spcBef>
                <a:spcPct val="35000"/>
              </a:spcBef>
            </a:pPr>
            <a:r>
              <a:rPr lang="en-US" altLang="en-US" dirty="0"/>
              <a:t>Techniques of assuring a patent airway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lnSpc>
                <a:spcPct val="85000"/>
              </a:lnSpc>
            </a:pPr>
            <a:r>
              <a:rPr lang="en-US" altLang="en-US" dirty="0"/>
              <a:t>Ventilation </a:t>
            </a:r>
            <a:r>
              <a:rPr lang="en-US" altLang="en-US" sz="2800" b="0" dirty="0"/>
              <a:t>(3 of 7</a:t>
            </a:r>
            <a:r>
              <a:rPr lang="en-US" altLang="en-US" sz="2800" b="0" dirty="0" smtClean="0"/>
              <a:t>)* YOU TUBE VIDEO</a:t>
            </a:r>
            <a:endParaRPr lang="en-US" altLang="en-US" sz="2800" b="0" dirty="0"/>
          </a:p>
        </p:txBody>
      </p:sp>
      <p:sp>
        <p:nvSpPr>
          <p:cNvPr id="33795"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33796"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l="11972" r="7745"/>
          <a:stretch>
            <a:fillRect/>
          </a:stretch>
        </p:blipFill>
        <p:spPr>
          <a:xfrm>
            <a:off x="2209800" y="1984375"/>
            <a:ext cx="4391025" cy="3165475"/>
          </a:xfrm>
        </p:spPr>
      </p:pic>
      <p:sp>
        <p:nvSpPr>
          <p:cNvPr id="6" name="TextBox 2"/>
          <p:cNvSpPr txBox="1">
            <a:spLocks noChangeArrowheads="1"/>
          </p:cNvSpPr>
          <p:nvPr/>
        </p:nvSpPr>
        <p:spPr bwMode="auto">
          <a:xfrm>
            <a:off x="3924300" y="5180013"/>
            <a:ext cx="2819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nSpc>
                <a:spcPct val="85000"/>
              </a:lnSpc>
            </a:pPr>
            <a:r>
              <a:rPr lang="en-US" altLang="en-US" dirty="0"/>
              <a:t>Ventilation </a:t>
            </a:r>
            <a:r>
              <a:rPr lang="en-US" altLang="en-US" sz="2800" b="0" dirty="0"/>
              <a:t>(4 of 7</a:t>
            </a:r>
            <a:r>
              <a:rPr lang="en-US" altLang="en-US" sz="2800" b="0" dirty="0" smtClean="0"/>
              <a:t>)*</a:t>
            </a:r>
            <a:endParaRPr lang="en-US" altLang="en-US" sz="2800" b="0" dirty="0"/>
          </a:p>
        </p:txBody>
      </p:sp>
      <p:sp>
        <p:nvSpPr>
          <p:cNvPr id="34819" name="Rectangle 3"/>
          <p:cNvSpPr>
            <a:spLocks noGrp="1" noChangeArrowheads="1"/>
          </p:cNvSpPr>
          <p:nvPr>
            <p:ph type="body" idx="1"/>
          </p:nvPr>
        </p:nvSpPr>
        <p:spPr/>
        <p:txBody>
          <a:bodyPr rIns="228600"/>
          <a:lstStyle/>
          <a:p>
            <a:pPr>
              <a:spcBef>
                <a:spcPct val="35000"/>
              </a:spcBef>
            </a:pPr>
            <a:r>
              <a:rPr lang="en-US" altLang="en-US" dirty="0"/>
              <a:t>Inhalation (cont’d)</a:t>
            </a:r>
          </a:p>
          <a:p>
            <a:pPr lvl="1">
              <a:spcBef>
                <a:spcPct val="35000"/>
              </a:spcBef>
            </a:pPr>
            <a:r>
              <a:rPr lang="en-US" altLang="en-US" dirty="0"/>
              <a:t>Inspiration focuses on delivering oxygen to the alveoli.</a:t>
            </a:r>
          </a:p>
          <a:p>
            <a:pPr lvl="1">
              <a:spcBef>
                <a:spcPct val="35000"/>
              </a:spcBef>
            </a:pPr>
            <a:r>
              <a:rPr lang="en-US" altLang="en-US" dirty="0"/>
              <a:t>Tidal volume</a:t>
            </a:r>
          </a:p>
          <a:p>
            <a:pPr lvl="1">
              <a:spcBef>
                <a:spcPct val="35000"/>
              </a:spcBef>
            </a:pPr>
            <a:r>
              <a:rPr lang="en-US" altLang="en-US" dirty="0"/>
              <a:t>Dead space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p:txBody>
          <a:bodyPr/>
          <a:lstStyle/>
          <a:p>
            <a:pPr>
              <a:lnSpc>
                <a:spcPct val="85000"/>
              </a:lnSpc>
            </a:pPr>
            <a:r>
              <a:rPr lang="en-US" altLang="en-US" dirty="0"/>
              <a:t>Ventilation </a:t>
            </a:r>
            <a:r>
              <a:rPr lang="en-US" altLang="en-US" sz="2800" b="0" dirty="0"/>
              <a:t>(5 of 7)</a:t>
            </a:r>
          </a:p>
        </p:txBody>
      </p:sp>
      <p:sp>
        <p:nvSpPr>
          <p:cNvPr id="35843" name="Rectangle 1027"/>
          <p:cNvSpPr>
            <a:spLocks noGrp="1" noChangeArrowheads="1"/>
          </p:cNvSpPr>
          <p:nvPr>
            <p:ph type="body" idx="1"/>
          </p:nvPr>
        </p:nvSpPr>
        <p:spPr/>
        <p:txBody>
          <a:bodyPr rIns="228600"/>
          <a:lstStyle/>
          <a:p>
            <a:pPr>
              <a:spcBef>
                <a:spcPct val="35000"/>
              </a:spcBef>
            </a:pPr>
            <a:r>
              <a:rPr lang="en-US" altLang="en-US" dirty="0"/>
              <a:t>Exhalation</a:t>
            </a:r>
          </a:p>
          <a:p>
            <a:pPr lvl="1">
              <a:spcBef>
                <a:spcPct val="35000"/>
              </a:spcBef>
            </a:pPr>
            <a:r>
              <a:rPr lang="en-US" altLang="en-US" dirty="0"/>
              <a:t>Does not normally require muscular effort</a:t>
            </a:r>
          </a:p>
          <a:p>
            <a:pPr lvl="1">
              <a:spcBef>
                <a:spcPct val="35000"/>
              </a:spcBef>
            </a:pPr>
            <a:r>
              <a:rPr lang="en-US" altLang="en-US" dirty="0"/>
              <a:t>Passive process</a:t>
            </a:r>
          </a:p>
          <a:p>
            <a:pPr lvl="1">
              <a:spcBef>
                <a:spcPct val="35000"/>
              </a:spcBef>
            </a:pPr>
            <a:r>
              <a:rPr lang="en-US" altLang="en-US" dirty="0"/>
              <a:t>Diaphragm and intercostal muscles relax</a:t>
            </a:r>
          </a:p>
          <a:p>
            <a:pPr lvl="1">
              <a:spcBef>
                <a:spcPct val="35000"/>
              </a:spcBef>
            </a:pPr>
            <a:r>
              <a:rPr lang="en-US" altLang="en-US" dirty="0"/>
              <a:t>Smaller thorax compresses air into the lungs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026"/>
          <p:cNvSpPr>
            <a:spLocks noGrp="1" noChangeArrowheads="1"/>
          </p:cNvSpPr>
          <p:nvPr>
            <p:ph type="title"/>
          </p:nvPr>
        </p:nvSpPr>
        <p:spPr/>
        <p:txBody>
          <a:bodyPr/>
          <a:lstStyle/>
          <a:p>
            <a:pPr>
              <a:lnSpc>
                <a:spcPct val="85000"/>
              </a:lnSpc>
            </a:pPr>
            <a:r>
              <a:rPr lang="en-US" altLang="en-US" dirty="0"/>
              <a:t>Ventilation </a:t>
            </a:r>
            <a:r>
              <a:rPr lang="en-US" altLang="en-US" sz="2800" b="0" dirty="0"/>
              <a:t>(6 of 7)</a:t>
            </a:r>
          </a:p>
        </p:txBody>
      </p:sp>
      <p:sp>
        <p:nvSpPr>
          <p:cNvPr id="36867" name="Rectangle 1027"/>
          <p:cNvSpPr>
            <a:spLocks noGrp="1" noChangeArrowheads="1"/>
          </p:cNvSpPr>
          <p:nvPr>
            <p:ph type="body" idx="1"/>
          </p:nvPr>
        </p:nvSpPr>
        <p:spPr>
          <a:xfrm>
            <a:off x="4343400" y="1447800"/>
            <a:ext cx="4114800" cy="4800600"/>
          </a:xfrm>
        </p:spPr>
        <p:txBody>
          <a:bodyPr rIns="228600"/>
          <a:lstStyle/>
          <a:p>
            <a:pPr>
              <a:spcBef>
                <a:spcPct val="35000"/>
              </a:spcBef>
            </a:pPr>
            <a:r>
              <a:rPr lang="en-US" altLang="en-US" dirty="0"/>
              <a:t>Exhalation (cont’d)</a:t>
            </a:r>
          </a:p>
          <a:p>
            <a:pPr lvl="1">
              <a:spcBef>
                <a:spcPct val="35000"/>
              </a:spcBef>
            </a:pPr>
            <a:r>
              <a:rPr lang="en-US" altLang="en-US" dirty="0"/>
              <a:t>Air can enter and leave the lungs only if it travels through the trachea.</a:t>
            </a:r>
          </a:p>
        </p:txBody>
      </p:sp>
      <p:pic>
        <p:nvPicPr>
          <p:cNvPr id="3686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562100"/>
            <a:ext cx="2209800"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749300" y="56769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26"/>
          <p:cNvSpPr>
            <a:spLocks noGrp="1" noChangeArrowheads="1"/>
          </p:cNvSpPr>
          <p:nvPr>
            <p:ph type="title"/>
          </p:nvPr>
        </p:nvSpPr>
        <p:spPr/>
        <p:txBody>
          <a:bodyPr/>
          <a:lstStyle/>
          <a:p>
            <a:pPr>
              <a:lnSpc>
                <a:spcPct val="85000"/>
              </a:lnSpc>
            </a:pPr>
            <a:r>
              <a:rPr lang="en-US" altLang="en-US" dirty="0"/>
              <a:t>Ventilation </a:t>
            </a:r>
            <a:r>
              <a:rPr lang="en-US" altLang="en-US" sz="2800" b="0" dirty="0"/>
              <a:t>(7 of 7)</a:t>
            </a:r>
          </a:p>
        </p:txBody>
      </p:sp>
      <p:sp>
        <p:nvSpPr>
          <p:cNvPr id="37891" name="Rectangle 1027"/>
          <p:cNvSpPr>
            <a:spLocks noGrp="1" noChangeArrowheads="1"/>
          </p:cNvSpPr>
          <p:nvPr>
            <p:ph type="body" idx="1"/>
          </p:nvPr>
        </p:nvSpPr>
        <p:spPr/>
        <p:txBody>
          <a:bodyPr rIns="228600"/>
          <a:lstStyle/>
          <a:p>
            <a:pPr>
              <a:spcBef>
                <a:spcPct val="35000"/>
              </a:spcBef>
            </a:pPr>
            <a:r>
              <a:rPr lang="en-US" altLang="en-US" dirty="0"/>
              <a:t>Regulation of ventilation involves a complex series of receptors and feedback loops.</a:t>
            </a:r>
          </a:p>
          <a:p>
            <a:pPr lvl="1">
              <a:spcBef>
                <a:spcPct val="35000"/>
              </a:spcBef>
            </a:pPr>
            <a:r>
              <a:rPr lang="en-US" altLang="en-US" dirty="0"/>
              <a:t>Failure to meet the body’s need for oxygen may result in hypoxia.</a:t>
            </a:r>
          </a:p>
          <a:p>
            <a:pPr lvl="1">
              <a:spcBef>
                <a:spcPct val="35000"/>
              </a:spcBef>
            </a:pPr>
            <a:r>
              <a:rPr lang="en-US" altLang="en-US" dirty="0"/>
              <a:t>Based on pH changes in the blood and cerebrospinal fluid</a:t>
            </a:r>
          </a:p>
          <a:p>
            <a:pPr lvl="1">
              <a:spcBef>
                <a:spcPct val="35000"/>
              </a:spcBef>
            </a:pPr>
            <a:r>
              <a:rPr lang="en-US" altLang="en-US" dirty="0"/>
              <a:t>Patients with COPD have difficulty eliminating carbon dioxide through exhalation.</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lnSpc>
                <a:spcPct val="85000"/>
              </a:lnSpc>
            </a:pPr>
            <a:r>
              <a:rPr lang="en-US" altLang="en-US" dirty="0"/>
              <a:t>Oxygenation</a:t>
            </a:r>
          </a:p>
        </p:txBody>
      </p:sp>
      <p:sp>
        <p:nvSpPr>
          <p:cNvPr id="38915" name="Content Placeholder 2"/>
          <p:cNvSpPr>
            <a:spLocks noGrp="1"/>
          </p:cNvSpPr>
          <p:nvPr>
            <p:ph type="body" idx="1"/>
          </p:nvPr>
        </p:nvSpPr>
        <p:spPr/>
        <p:txBody>
          <a:bodyPr rIns="228600"/>
          <a:lstStyle/>
          <a:p>
            <a:pPr eaLnBrk="1" hangingPunct="1">
              <a:spcBef>
                <a:spcPct val="35000"/>
              </a:spcBef>
            </a:pPr>
            <a:r>
              <a:rPr lang="en-US" altLang="en-US" dirty="0"/>
              <a:t>Process of loading oxygen molecules onto hemoglobin molecules in bloodstream</a:t>
            </a:r>
          </a:p>
          <a:p>
            <a:pPr eaLnBrk="1" hangingPunct="1">
              <a:spcBef>
                <a:spcPct val="35000"/>
              </a:spcBef>
            </a:pPr>
            <a:r>
              <a:rPr lang="en-US" altLang="en-US" dirty="0"/>
              <a:t>Required for internal respiration to take place</a:t>
            </a:r>
          </a:p>
          <a:p>
            <a:pPr lvl="1" eaLnBrk="1" hangingPunct="1">
              <a:spcBef>
                <a:spcPct val="35000"/>
              </a:spcBef>
            </a:pPr>
            <a:r>
              <a:rPr lang="en-US" altLang="en-US" dirty="0"/>
              <a:t>Does not guarantee that internal respiration is taking place</a:t>
            </a:r>
          </a:p>
          <a:p>
            <a:pPr lvl="1" eaLnBrk="1" hangingPunct="1">
              <a:spcBef>
                <a:spcPct val="35000"/>
              </a:spcBef>
            </a:pPr>
            <a:r>
              <a:rPr lang="en-US" altLang="en-US" dirty="0"/>
              <a:t>Ventilation without oxygenation can occur where oxygen levels have been depleted (</a:t>
            </a:r>
            <a:r>
              <a:rPr lang="en-US" altLang="en-US" dirty="0" err="1"/>
              <a:t>eg</a:t>
            </a:r>
            <a:r>
              <a:rPr lang="en-US" altLang="en-US" dirty="0"/>
              <a:t>, mines, confined spaces).</a:t>
            </a:r>
          </a:p>
          <a:p>
            <a:pPr eaLnBrk="1" hangingPunct="1"/>
            <a:endParaRPr lang="en-US" altLang="en-US"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lnSpc>
                <a:spcPct val="85000"/>
              </a:lnSpc>
            </a:pPr>
            <a:r>
              <a:rPr lang="en-US" altLang="en-US" dirty="0"/>
              <a:t>Respiration </a:t>
            </a:r>
            <a:r>
              <a:rPr lang="en-US" altLang="en-US" sz="2800" b="0" dirty="0"/>
              <a:t>(1 of 4)</a:t>
            </a:r>
          </a:p>
        </p:txBody>
      </p:sp>
      <p:sp>
        <p:nvSpPr>
          <p:cNvPr id="39939" name="Content Placeholder 2"/>
          <p:cNvSpPr>
            <a:spLocks noGrp="1"/>
          </p:cNvSpPr>
          <p:nvPr>
            <p:ph type="body" idx="1"/>
          </p:nvPr>
        </p:nvSpPr>
        <p:spPr/>
        <p:txBody>
          <a:bodyPr rIns="228600"/>
          <a:lstStyle/>
          <a:p>
            <a:pPr eaLnBrk="1" hangingPunct="1">
              <a:spcBef>
                <a:spcPct val="35000"/>
              </a:spcBef>
            </a:pPr>
            <a:r>
              <a:rPr lang="en-US" altLang="en-US" dirty="0"/>
              <a:t>Actual exchange of oxygen and carbon dioxide in the alveoli and tissues of the body</a:t>
            </a:r>
          </a:p>
          <a:p>
            <a:pPr eaLnBrk="1" hangingPunct="1">
              <a:spcBef>
                <a:spcPct val="35000"/>
              </a:spcBef>
            </a:pPr>
            <a:r>
              <a:rPr lang="en-US" altLang="en-US" dirty="0"/>
              <a:t>Cells take energy from nutrients through metabolism.</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lnSpc>
                <a:spcPct val="85000"/>
              </a:lnSpc>
            </a:pPr>
            <a:r>
              <a:rPr lang="en-US" altLang="en-US" dirty="0"/>
              <a:t>Respiration </a:t>
            </a:r>
            <a:r>
              <a:rPr lang="en-US" altLang="en-US" sz="2800" b="0" dirty="0"/>
              <a:t>(2 of 4)</a:t>
            </a:r>
          </a:p>
        </p:txBody>
      </p:sp>
      <p:sp>
        <p:nvSpPr>
          <p:cNvPr id="40963" name="Content Placeholder 2"/>
          <p:cNvSpPr>
            <a:spLocks noGrp="1"/>
          </p:cNvSpPr>
          <p:nvPr>
            <p:ph type="body" idx="1"/>
          </p:nvPr>
        </p:nvSpPr>
        <p:spPr>
          <a:xfrm>
            <a:off x="4343400" y="1447800"/>
            <a:ext cx="4114800" cy="4800600"/>
          </a:xfrm>
        </p:spPr>
        <p:txBody>
          <a:bodyPr rIns="228600"/>
          <a:lstStyle/>
          <a:p>
            <a:pPr eaLnBrk="1" hangingPunct="1">
              <a:spcBef>
                <a:spcPct val="35000"/>
              </a:spcBef>
            </a:pPr>
            <a:r>
              <a:rPr lang="en-US" altLang="en-US" dirty="0"/>
              <a:t>External respiration (pulmonary respiration) </a:t>
            </a:r>
          </a:p>
          <a:p>
            <a:pPr lvl="1" eaLnBrk="1" hangingPunct="1">
              <a:spcBef>
                <a:spcPct val="35000"/>
              </a:spcBef>
            </a:pPr>
            <a:r>
              <a:rPr lang="en-US" altLang="en-US" dirty="0"/>
              <a:t>Brings fresh air into the respiratory system</a:t>
            </a:r>
          </a:p>
          <a:p>
            <a:pPr lvl="1" eaLnBrk="1" hangingPunct="1">
              <a:spcBef>
                <a:spcPct val="35000"/>
              </a:spcBef>
            </a:pPr>
            <a:r>
              <a:rPr lang="en-US" altLang="en-US" dirty="0"/>
              <a:t>Exchanges oxygen and carbon dioxide between alveoli and blood in pulmonary capillaries</a:t>
            </a:r>
          </a:p>
        </p:txBody>
      </p:sp>
      <p:pic>
        <p:nvPicPr>
          <p:cNvPr id="409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6425" y="1752600"/>
            <a:ext cx="3690938"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574800" y="51308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nSpc>
                <a:spcPct val="85000"/>
              </a:lnSpc>
            </a:pPr>
            <a:r>
              <a:rPr lang="en-US" altLang="en-US" dirty="0"/>
              <a:t>Respiration </a:t>
            </a:r>
            <a:r>
              <a:rPr lang="en-US" altLang="en-US" sz="2800" b="0" dirty="0"/>
              <a:t>(3 of 4)</a:t>
            </a:r>
          </a:p>
        </p:txBody>
      </p:sp>
      <p:sp>
        <p:nvSpPr>
          <p:cNvPr id="41987" name="Content Placeholder 2"/>
          <p:cNvSpPr>
            <a:spLocks noGrp="1"/>
          </p:cNvSpPr>
          <p:nvPr>
            <p:ph type="body" idx="1"/>
          </p:nvPr>
        </p:nvSpPr>
        <p:spPr>
          <a:xfrm>
            <a:off x="4343400" y="1447800"/>
            <a:ext cx="4114800" cy="4800600"/>
          </a:xfrm>
        </p:spPr>
        <p:txBody>
          <a:bodyPr rIns="228600"/>
          <a:lstStyle/>
          <a:p>
            <a:pPr>
              <a:spcBef>
                <a:spcPct val="35000"/>
              </a:spcBef>
            </a:pPr>
            <a:r>
              <a:rPr lang="en-US" altLang="en-US" dirty="0"/>
              <a:t>Internal respiration</a:t>
            </a:r>
          </a:p>
          <a:p>
            <a:pPr lvl="1">
              <a:spcBef>
                <a:spcPct val="35000"/>
              </a:spcBef>
            </a:pPr>
            <a:r>
              <a:rPr lang="en-US" altLang="en-US" dirty="0"/>
              <a:t>Exchange of oxygen and carbon dioxide between systemic circulatory system and cells</a:t>
            </a:r>
          </a:p>
        </p:txBody>
      </p:sp>
      <p:pic>
        <p:nvPicPr>
          <p:cNvPr id="4198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875" y="1752600"/>
            <a:ext cx="3730625"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562100" y="51435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pPr>
            <a:r>
              <a:rPr lang="en-US" altLang="en-US" dirty="0"/>
              <a:t>Respiration </a:t>
            </a:r>
            <a:r>
              <a:rPr lang="en-US" altLang="en-US" sz="2800" b="0" dirty="0"/>
              <a:t>(4 of 4)</a:t>
            </a:r>
          </a:p>
        </p:txBody>
      </p:sp>
      <p:sp>
        <p:nvSpPr>
          <p:cNvPr id="43011" name="Content Placeholder 2"/>
          <p:cNvSpPr>
            <a:spLocks noGrp="1"/>
          </p:cNvSpPr>
          <p:nvPr>
            <p:ph type="body" idx="1"/>
          </p:nvPr>
        </p:nvSpPr>
        <p:spPr/>
        <p:txBody>
          <a:bodyPr rIns="228600"/>
          <a:lstStyle/>
          <a:p>
            <a:pPr>
              <a:spcBef>
                <a:spcPct val="35000"/>
              </a:spcBef>
            </a:pPr>
            <a:r>
              <a:rPr lang="en-US" altLang="en-US" dirty="0"/>
              <a:t>Eventually all cells will die if deprived of oxygen.</a:t>
            </a:r>
          </a:p>
        </p:txBody>
      </p:sp>
      <p:pic>
        <p:nvPicPr>
          <p:cNvPr id="4301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3613" y="2743200"/>
            <a:ext cx="435927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3886200" y="52578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(3 of 6)</a:t>
            </a:r>
          </a:p>
        </p:txBody>
      </p:sp>
      <p:sp>
        <p:nvSpPr>
          <p:cNvPr id="7171"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Respiration</a:t>
            </a:r>
          </a:p>
          <a:p>
            <a:pPr eaLnBrk="1" hangingPunct="1">
              <a:spcBef>
                <a:spcPct val="35000"/>
              </a:spcBef>
            </a:pPr>
            <a:r>
              <a:rPr lang="en-US" altLang="en-US" dirty="0"/>
              <a:t>Anatomy of the respiratory system</a:t>
            </a:r>
          </a:p>
          <a:p>
            <a:pPr eaLnBrk="1" hangingPunct="1">
              <a:spcBef>
                <a:spcPct val="35000"/>
              </a:spcBef>
            </a:pPr>
            <a:r>
              <a:rPr lang="en-US" altLang="en-US" dirty="0"/>
              <a:t>Physiology and pathophysiology of respiration</a:t>
            </a:r>
          </a:p>
          <a:p>
            <a:pPr lvl="1" eaLnBrk="1" hangingPunct="1">
              <a:spcBef>
                <a:spcPct val="35000"/>
              </a:spcBef>
            </a:pPr>
            <a:r>
              <a:rPr lang="en-US" altLang="en-US" sz="2500" dirty="0"/>
              <a:t>Pulmonary ventilation</a:t>
            </a:r>
          </a:p>
          <a:p>
            <a:pPr lvl="1" eaLnBrk="1" hangingPunct="1">
              <a:spcBef>
                <a:spcPct val="35000"/>
              </a:spcBef>
            </a:pPr>
            <a:r>
              <a:rPr lang="en-US" altLang="en-US" sz="2500" dirty="0"/>
              <a:t>Oxygenation</a:t>
            </a:r>
          </a:p>
          <a:p>
            <a:pPr lvl="1" eaLnBrk="1" hangingPunct="1">
              <a:spcBef>
                <a:spcPct val="35000"/>
              </a:spcBef>
            </a:pPr>
            <a:r>
              <a:rPr lang="en-US" altLang="en-US" sz="2500" dirty="0"/>
              <a:t>Respiration (external, internal, cellular)</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lnSpc>
                <a:spcPct val="85000"/>
              </a:lnSpc>
            </a:pPr>
            <a:r>
              <a:rPr lang="en-US" altLang="en-US" dirty="0"/>
              <a:t>Pathophysiology of</a:t>
            </a:r>
            <a:br>
              <a:rPr lang="en-US" altLang="en-US" dirty="0"/>
            </a:br>
            <a:r>
              <a:rPr lang="en-US" altLang="en-US" dirty="0"/>
              <a:t>Respiration </a:t>
            </a:r>
            <a:r>
              <a:rPr lang="en-US" altLang="en-US" sz="2800" b="0" dirty="0"/>
              <a:t>(1 of 7)</a:t>
            </a:r>
          </a:p>
        </p:txBody>
      </p:sp>
      <p:sp>
        <p:nvSpPr>
          <p:cNvPr id="44035" name="Content Placeholder 2"/>
          <p:cNvSpPr>
            <a:spLocks noGrp="1"/>
          </p:cNvSpPr>
          <p:nvPr>
            <p:ph type="body" idx="1"/>
          </p:nvPr>
        </p:nvSpPr>
        <p:spPr/>
        <p:txBody>
          <a:bodyPr rIns="228600"/>
          <a:lstStyle/>
          <a:p>
            <a:pPr eaLnBrk="1" hangingPunct="1">
              <a:spcBef>
                <a:spcPct val="35000"/>
              </a:spcBef>
            </a:pPr>
            <a:r>
              <a:rPr lang="en-US" altLang="en-US" dirty="0"/>
              <a:t>Factors in the nervous system</a:t>
            </a:r>
          </a:p>
          <a:p>
            <a:pPr lvl="1" eaLnBrk="1" hangingPunct="1">
              <a:spcBef>
                <a:spcPct val="35000"/>
              </a:spcBef>
            </a:pPr>
            <a:r>
              <a:rPr lang="en-US" altLang="en-US" dirty="0"/>
              <a:t>Chemoreceptors monitor levels of:</a:t>
            </a:r>
          </a:p>
          <a:p>
            <a:pPr lvl="2" eaLnBrk="1" hangingPunct="1"/>
            <a:r>
              <a:rPr lang="en-US" altLang="en-US" sz="2400" dirty="0"/>
              <a:t>Oxygen</a:t>
            </a:r>
          </a:p>
          <a:p>
            <a:pPr lvl="2" eaLnBrk="1" hangingPunct="1"/>
            <a:r>
              <a:rPr lang="en-US" altLang="en-US" sz="2400" dirty="0"/>
              <a:t>Carbon dioxide</a:t>
            </a:r>
          </a:p>
          <a:p>
            <a:pPr lvl="2" eaLnBrk="1" hangingPunct="1"/>
            <a:r>
              <a:rPr lang="en-US" altLang="en-US" sz="2400" dirty="0"/>
              <a:t>Hydrogen ions</a:t>
            </a:r>
          </a:p>
          <a:p>
            <a:pPr lvl="2" eaLnBrk="1" hangingPunct="1"/>
            <a:r>
              <a:rPr lang="en-US" altLang="en-US" sz="2400" dirty="0"/>
              <a:t>pH of cerebrospinal fluid</a:t>
            </a:r>
          </a:p>
          <a:p>
            <a:pPr lvl="1" eaLnBrk="1" hangingPunct="1">
              <a:spcBef>
                <a:spcPct val="35000"/>
              </a:spcBef>
            </a:pPr>
            <a:r>
              <a:rPr lang="en-US" altLang="en-US" dirty="0"/>
              <a:t>Provide feedback to the respiratory centers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(2 of 7)</a:t>
            </a:r>
          </a:p>
        </p:txBody>
      </p:sp>
      <p:sp>
        <p:nvSpPr>
          <p:cNvPr id="45059" name="Rectangle 1027"/>
          <p:cNvSpPr>
            <a:spLocks noGrp="1" noChangeArrowheads="1"/>
          </p:cNvSpPr>
          <p:nvPr>
            <p:ph type="body" idx="1"/>
          </p:nvPr>
        </p:nvSpPr>
        <p:spPr/>
        <p:txBody>
          <a:bodyPr rIns="228600"/>
          <a:lstStyle/>
          <a:p>
            <a:pPr>
              <a:spcBef>
                <a:spcPct val="35000"/>
              </a:spcBef>
            </a:pPr>
            <a:r>
              <a:rPr lang="en-US" altLang="en-US" dirty="0"/>
              <a:t>Ventilation/perfusion ratio and mismatch</a:t>
            </a:r>
          </a:p>
          <a:p>
            <a:pPr lvl="1">
              <a:spcBef>
                <a:spcPct val="35000"/>
              </a:spcBef>
            </a:pPr>
            <a:r>
              <a:rPr lang="en-US" altLang="en-US" dirty="0"/>
              <a:t>Air and blood flow must be directed to the same place at the same time.</a:t>
            </a:r>
          </a:p>
          <a:p>
            <a:pPr lvl="1">
              <a:spcBef>
                <a:spcPct val="35000"/>
              </a:spcBef>
            </a:pPr>
            <a:r>
              <a:rPr lang="en-US" altLang="en-US" dirty="0"/>
              <a:t>Ventilation and perfusion must be matched.</a:t>
            </a:r>
          </a:p>
          <a:p>
            <a:pPr lvl="1">
              <a:spcBef>
                <a:spcPct val="35000"/>
              </a:spcBef>
            </a:pPr>
            <a:r>
              <a:rPr lang="en-US" altLang="en-US" dirty="0"/>
              <a:t>Failure to match is the cause of most abnormalities of oxygen and carbon dioxide exchange.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(3 of 7)</a:t>
            </a:r>
          </a:p>
        </p:txBody>
      </p:sp>
      <p:sp>
        <p:nvSpPr>
          <p:cNvPr id="46083" name="Rectangle 1027"/>
          <p:cNvSpPr>
            <a:spLocks noGrp="1" noChangeArrowheads="1"/>
          </p:cNvSpPr>
          <p:nvPr>
            <p:ph type="body" idx="1"/>
          </p:nvPr>
        </p:nvSpPr>
        <p:spPr/>
        <p:txBody>
          <a:bodyPr rIns="228600"/>
          <a:lstStyle/>
          <a:p>
            <a:pPr>
              <a:spcBef>
                <a:spcPct val="35000"/>
              </a:spcBef>
            </a:pPr>
            <a:r>
              <a:rPr lang="en-US" altLang="en-US" dirty="0"/>
              <a:t>Ventilation/perfusion ratio and mismatch (cont’d)</a:t>
            </a:r>
          </a:p>
          <a:p>
            <a:pPr lvl="1">
              <a:spcBef>
                <a:spcPct val="35000"/>
              </a:spcBef>
            </a:pPr>
            <a:r>
              <a:rPr lang="en-US" altLang="en-US" dirty="0"/>
              <a:t>Gas exchange does not take place.</a:t>
            </a:r>
          </a:p>
          <a:p>
            <a:pPr lvl="1">
              <a:spcBef>
                <a:spcPct val="35000"/>
              </a:spcBef>
            </a:pPr>
            <a:r>
              <a:rPr lang="en-US" altLang="en-US" dirty="0"/>
              <a:t>Lack of O</a:t>
            </a:r>
            <a:r>
              <a:rPr lang="en-US" altLang="en-US" baseline="-25000" dirty="0"/>
              <a:t>2</a:t>
            </a:r>
            <a:r>
              <a:rPr lang="en-US" altLang="en-US" dirty="0"/>
              <a:t> in bloodstream</a:t>
            </a:r>
          </a:p>
          <a:p>
            <a:pPr lvl="1">
              <a:spcBef>
                <a:spcPct val="35000"/>
              </a:spcBef>
            </a:pPr>
            <a:r>
              <a:rPr lang="en-US" altLang="en-US" dirty="0"/>
              <a:t>CO</a:t>
            </a:r>
            <a:r>
              <a:rPr lang="en-US" altLang="en-US" baseline="-25000" dirty="0"/>
              <a:t>2</a:t>
            </a:r>
            <a:r>
              <a:rPr lang="en-US" altLang="en-US" dirty="0"/>
              <a:t> is recirculated within bloodstream</a:t>
            </a:r>
          </a:p>
          <a:p>
            <a:pPr lvl="1">
              <a:spcBef>
                <a:spcPct val="35000"/>
              </a:spcBef>
            </a:pPr>
            <a:r>
              <a:rPr lang="en-US" altLang="en-US" dirty="0"/>
              <a:t>Severe hypoxemia can occur</a:t>
            </a:r>
          </a:p>
          <a:p>
            <a:pPr lvl="1">
              <a:spcBef>
                <a:spcPct val="35000"/>
              </a:spcBef>
            </a:pPr>
            <a:endParaRPr lang="en-US" altLang="en-US" dirty="0"/>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(4 of 7</a:t>
            </a:r>
            <a:r>
              <a:rPr lang="en-US" altLang="en-US" sz="2800" b="0" dirty="0" smtClean="0"/>
              <a:t>) ?</a:t>
            </a:r>
            <a:endParaRPr lang="en-US" altLang="en-US" sz="2800" b="0" dirty="0"/>
          </a:p>
        </p:txBody>
      </p:sp>
      <p:sp>
        <p:nvSpPr>
          <p:cNvPr id="47107" name="Rectangle 1027"/>
          <p:cNvSpPr>
            <a:spLocks noGrp="1" noChangeArrowheads="1"/>
          </p:cNvSpPr>
          <p:nvPr>
            <p:ph type="body" idx="1"/>
          </p:nvPr>
        </p:nvSpPr>
        <p:spPr/>
        <p:txBody>
          <a:bodyPr rIns="228600"/>
          <a:lstStyle/>
          <a:p>
            <a:pPr>
              <a:spcBef>
                <a:spcPct val="35000"/>
              </a:spcBef>
            </a:pPr>
            <a:r>
              <a:rPr lang="en-US" altLang="en-US" dirty="0"/>
              <a:t>Factors affecting pulmonary ventilation</a:t>
            </a:r>
          </a:p>
          <a:p>
            <a:pPr lvl="1">
              <a:spcBef>
                <a:spcPct val="35000"/>
              </a:spcBef>
            </a:pPr>
            <a:r>
              <a:rPr lang="en-US" altLang="en-US" dirty="0"/>
              <a:t>Maintaining a patent airway is critical.</a:t>
            </a:r>
          </a:p>
          <a:p>
            <a:pPr lvl="1">
              <a:spcBef>
                <a:spcPct val="35000"/>
              </a:spcBef>
            </a:pPr>
            <a:r>
              <a:rPr lang="en-US" altLang="en-US" dirty="0"/>
              <a:t>Intrinsic factors:</a:t>
            </a:r>
          </a:p>
          <a:p>
            <a:pPr lvl="2"/>
            <a:r>
              <a:rPr lang="en-US" altLang="en-US" sz="2400" dirty="0"/>
              <a:t>Infections</a:t>
            </a:r>
          </a:p>
          <a:p>
            <a:pPr lvl="2"/>
            <a:r>
              <a:rPr lang="en-US" altLang="en-US" sz="2400" dirty="0"/>
              <a:t>Allergic reactions</a:t>
            </a:r>
          </a:p>
          <a:p>
            <a:pPr lvl="2"/>
            <a:r>
              <a:rPr lang="en-US" altLang="en-US" sz="2400" dirty="0"/>
              <a:t>Unresponsiveness (tongue obstruction)</a:t>
            </a:r>
          </a:p>
          <a:p>
            <a:pPr lvl="1">
              <a:spcBef>
                <a:spcPct val="35000"/>
              </a:spcBef>
            </a:pPr>
            <a:r>
              <a:rPr lang="en-US" altLang="en-US" dirty="0"/>
              <a:t>Extrinsic factors:</a:t>
            </a:r>
          </a:p>
          <a:p>
            <a:pPr lvl="2"/>
            <a:r>
              <a:rPr lang="en-US" altLang="en-US" sz="2400" dirty="0"/>
              <a:t>Trauma</a:t>
            </a:r>
          </a:p>
          <a:p>
            <a:pPr lvl="2"/>
            <a:r>
              <a:rPr lang="en-US" altLang="en-US" sz="2400" dirty="0"/>
              <a:t>Foreign body airway obstruction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(5 of 7</a:t>
            </a:r>
            <a:r>
              <a:rPr lang="en-US" altLang="en-US" sz="2800" b="0" dirty="0" smtClean="0"/>
              <a:t>)*External resource</a:t>
            </a:r>
            <a:endParaRPr lang="en-US" altLang="en-US" sz="2800" b="0" dirty="0"/>
          </a:p>
        </p:txBody>
      </p:sp>
      <p:sp>
        <p:nvSpPr>
          <p:cNvPr id="48131" name="Rectangle 1027"/>
          <p:cNvSpPr>
            <a:spLocks noGrp="1" noChangeArrowheads="1"/>
          </p:cNvSpPr>
          <p:nvPr>
            <p:ph type="body" idx="1"/>
          </p:nvPr>
        </p:nvSpPr>
        <p:spPr/>
        <p:txBody>
          <a:bodyPr rIns="228600"/>
          <a:lstStyle/>
          <a:p>
            <a:pPr>
              <a:spcBef>
                <a:spcPct val="35000"/>
              </a:spcBef>
            </a:pPr>
            <a:r>
              <a:rPr lang="en-US" altLang="en-US" dirty="0"/>
              <a:t>Factors affecting respiration</a:t>
            </a:r>
          </a:p>
          <a:p>
            <a:pPr lvl="1">
              <a:spcBef>
                <a:spcPct val="35000"/>
              </a:spcBef>
            </a:pPr>
            <a:r>
              <a:rPr lang="en-US" altLang="en-US" dirty="0"/>
              <a:t>External factors:</a:t>
            </a:r>
          </a:p>
          <a:p>
            <a:pPr lvl="2"/>
            <a:r>
              <a:rPr lang="en-US" altLang="en-US" sz="2400" dirty="0"/>
              <a:t>Atmospheric pressure</a:t>
            </a:r>
          </a:p>
          <a:p>
            <a:pPr lvl="2"/>
            <a:r>
              <a:rPr lang="en-US" altLang="en-US" sz="2400" dirty="0"/>
              <a:t>Partial pressure of O</a:t>
            </a:r>
            <a:r>
              <a:rPr lang="en-US" altLang="en-US" sz="2400" baseline="-25000" dirty="0"/>
              <a:t>2</a:t>
            </a:r>
          </a:p>
          <a:p>
            <a:pPr lvl="1">
              <a:spcBef>
                <a:spcPct val="35000"/>
              </a:spcBef>
            </a:pPr>
            <a:r>
              <a:rPr lang="en-US" altLang="en-US" dirty="0"/>
              <a:t>Internal factors:</a:t>
            </a:r>
          </a:p>
          <a:p>
            <a:pPr lvl="2"/>
            <a:r>
              <a:rPr lang="en-US" altLang="en-US" sz="2400" dirty="0"/>
              <a:t>Pneumonia</a:t>
            </a:r>
          </a:p>
          <a:p>
            <a:pPr lvl="2"/>
            <a:r>
              <a:rPr lang="en-US" altLang="en-US" sz="2400" dirty="0"/>
              <a:t>Pulmonary edema</a:t>
            </a:r>
          </a:p>
          <a:p>
            <a:pPr lvl="2"/>
            <a:r>
              <a:rPr lang="en-US" altLang="en-US" sz="2400" dirty="0"/>
              <a:t>COPD/emphysema</a:t>
            </a:r>
          </a:p>
        </p:txBody>
      </p:sp>
      <p:graphicFrame>
        <p:nvGraphicFramePr>
          <p:cNvPr id="2" name="Object 1"/>
          <p:cNvGraphicFramePr>
            <a:graphicFrameLocks noChangeAspect="1"/>
          </p:cNvGraphicFramePr>
          <p:nvPr>
            <p:extLst>
              <p:ext uri="{D42A27DB-BD31-4B8C-83A1-F6EECF244321}">
                <p14:modId xmlns:p14="http://schemas.microsoft.com/office/powerpoint/2010/main" val="3783493643"/>
              </p:ext>
            </p:extLst>
          </p:nvPr>
        </p:nvGraphicFramePr>
        <p:xfrm>
          <a:off x="4557713" y="3414713"/>
          <a:ext cx="28575" cy="28575"/>
        </p:xfrm>
        <a:graphic>
          <a:graphicData uri="http://schemas.openxmlformats.org/presentationml/2006/ole">
            <mc:AlternateContent xmlns:mc="http://schemas.openxmlformats.org/markup-compatibility/2006">
              <mc:Choice xmlns:v="urn:schemas-microsoft-com:vml" Requires="v">
                <p:oleObj spid="_x0000_s1103" name="HTML Document" r:id="rId4" imgW="0" imgH="0" progId="htmlfile">
                  <p:link updateAutomatic="1"/>
                </p:oleObj>
              </mc:Choice>
              <mc:Fallback>
                <p:oleObj name="HTML Document" r:id="rId4" imgW="0" imgH="0" progId="htmlfile">
                  <p:link updateAutomatic="1"/>
                  <p:pic>
                    <p:nvPicPr>
                      <p:cNvPr id="0" name=""/>
                      <p:cNvPicPr/>
                      <p:nvPr/>
                    </p:nvPicPr>
                    <p:blipFill>
                      <a:blip r:embed="rId5"/>
                      <a:stretch>
                        <a:fillRect/>
                      </a:stretch>
                    </p:blipFill>
                    <p:spPr>
                      <a:xfrm>
                        <a:off x="4557713" y="3414713"/>
                        <a:ext cx="28575" cy="28575"/>
                      </a:xfrm>
                      <a:prstGeom prst="rect">
                        <a:avLst/>
                      </a:prstGeom>
                    </p:spPr>
                  </p:pic>
                </p:oleObj>
              </mc:Fallback>
            </mc:AlternateContent>
          </a:graphicData>
        </a:graphic>
      </p:graphicFrame>
      <p:graphicFrame>
        <p:nvGraphicFramePr>
          <p:cNvPr id="3" name="Object 2">
            <a:hlinkClick r:id="rId6" action="ppaction://hlinksldjump"/>
          </p:cNvPr>
          <p:cNvGraphicFramePr>
            <a:graphicFrameLocks noChangeAspect="1"/>
          </p:cNvGraphicFramePr>
          <p:nvPr>
            <p:extLst>
              <p:ext uri="{D42A27DB-BD31-4B8C-83A1-F6EECF244321}">
                <p14:modId xmlns:p14="http://schemas.microsoft.com/office/powerpoint/2010/main" val="1548148726"/>
              </p:ext>
            </p:extLst>
          </p:nvPr>
        </p:nvGraphicFramePr>
        <p:xfrm>
          <a:off x="1600200" y="5715000"/>
          <a:ext cx="4670425" cy="687387"/>
        </p:xfrm>
        <a:graphic>
          <a:graphicData uri="http://schemas.openxmlformats.org/presentationml/2006/ole">
            <mc:AlternateContent xmlns:mc="http://schemas.openxmlformats.org/markup-compatibility/2006">
              <mc:Choice xmlns:v="urn:schemas-microsoft-com:vml" Requires="v">
                <p:oleObj spid="_x0000_s1104" name="Packager Shell Object" showAsIcon="1" r:id="rId7" imgW="4669920" imgH="686880" progId="Package">
                  <p:embed/>
                </p:oleObj>
              </mc:Choice>
              <mc:Fallback>
                <p:oleObj name="Packager Shell Object" showAsIcon="1" r:id="rId7" imgW="4669920" imgH="686880" progId="Package">
                  <p:embed/>
                  <p:pic>
                    <p:nvPicPr>
                      <p:cNvPr id="0" name=""/>
                      <p:cNvPicPr/>
                      <p:nvPr/>
                    </p:nvPicPr>
                    <p:blipFill>
                      <a:blip r:embed="rId8"/>
                      <a:stretch>
                        <a:fillRect/>
                      </a:stretch>
                    </p:blipFill>
                    <p:spPr>
                      <a:xfrm>
                        <a:off x="1600200" y="5715000"/>
                        <a:ext cx="4670425" cy="687387"/>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(6 </a:t>
            </a:r>
            <a:r>
              <a:rPr lang="en-US" altLang="en-US" sz="2800" b="0" dirty="0" smtClean="0"/>
              <a:t>of</a:t>
            </a:r>
            <a:r>
              <a:rPr lang="en-US" altLang="en-US" sz="2800" b="0" baseline="0" dirty="0" smtClean="0"/>
              <a:t> 7) *External Resource</a:t>
            </a:r>
            <a:endParaRPr lang="en-US" altLang="en-US" sz="2800" b="0" dirty="0"/>
          </a:p>
        </p:txBody>
      </p:sp>
      <p:sp>
        <p:nvSpPr>
          <p:cNvPr id="49155" name="Rectangle 1027"/>
          <p:cNvSpPr>
            <a:spLocks noGrp="1" noChangeArrowheads="1"/>
          </p:cNvSpPr>
          <p:nvPr>
            <p:ph type="body" idx="1"/>
          </p:nvPr>
        </p:nvSpPr>
        <p:spPr/>
        <p:txBody>
          <a:bodyPr rIns="228600"/>
          <a:lstStyle/>
          <a:p>
            <a:pPr>
              <a:spcBef>
                <a:spcPct val="35000"/>
              </a:spcBef>
            </a:pPr>
            <a:r>
              <a:rPr lang="en-US" altLang="en-US" dirty="0"/>
              <a:t>Circulatory compromise</a:t>
            </a:r>
          </a:p>
          <a:p>
            <a:pPr lvl="1">
              <a:spcBef>
                <a:spcPct val="35000"/>
              </a:spcBef>
            </a:pPr>
            <a:r>
              <a:rPr lang="en-US" altLang="en-US" dirty="0"/>
              <a:t>Trauma emergencies typically obstruct blood flow to individual cells and tissue:</a:t>
            </a:r>
          </a:p>
          <a:p>
            <a:pPr lvl="2"/>
            <a:r>
              <a:rPr lang="en-US" altLang="en-US" sz="2400" dirty="0"/>
              <a:t>Pulmonary embolism</a:t>
            </a:r>
          </a:p>
          <a:p>
            <a:pPr lvl="2"/>
            <a:r>
              <a:rPr lang="en-US" altLang="en-US" sz="2400" dirty="0"/>
              <a:t>Simple or tension pneumothorax</a:t>
            </a:r>
          </a:p>
          <a:p>
            <a:pPr lvl="2"/>
            <a:r>
              <a:rPr lang="en-US" altLang="en-US" sz="2400" dirty="0"/>
              <a:t>Open pneumothorax</a:t>
            </a:r>
          </a:p>
          <a:p>
            <a:pPr lvl="2"/>
            <a:r>
              <a:rPr lang="en-US" altLang="en-US" sz="2400" dirty="0" err="1"/>
              <a:t>Hemothorax</a:t>
            </a:r>
            <a:endParaRPr lang="en-US" altLang="en-US" sz="2400" dirty="0"/>
          </a:p>
          <a:p>
            <a:pPr lvl="2"/>
            <a:r>
              <a:rPr lang="en-US" altLang="en-US" sz="2400" dirty="0" err="1"/>
              <a:t>Hemopneumothorax</a:t>
            </a:r>
            <a:endParaRPr lang="en-US" altLang="en-US" sz="2400" dirty="0"/>
          </a:p>
        </p:txBody>
      </p:sp>
      <p:graphicFrame>
        <p:nvGraphicFramePr>
          <p:cNvPr id="2" name="Object 1"/>
          <p:cNvGraphicFramePr>
            <a:graphicFrameLocks noChangeAspect="1"/>
          </p:cNvGraphicFramePr>
          <p:nvPr>
            <p:extLst>
              <p:ext uri="{D42A27DB-BD31-4B8C-83A1-F6EECF244321}">
                <p14:modId xmlns:p14="http://schemas.microsoft.com/office/powerpoint/2010/main" val="233811177"/>
              </p:ext>
            </p:extLst>
          </p:nvPr>
        </p:nvGraphicFramePr>
        <p:xfrm>
          <a:off x="2057400" y="5257800"/>
          <a:ext cx="1649413" cy="687387"/>
        </p:xfrm>
        <a:graphic>
          <a:graphicData uri="http://schemas.openxmlformats.org/presentationml/2006/ole">
            <mc:AlternateContent xmlns:mc="http://schemas.openxmlformats.org/markup-compatibility/2006">
              <mc:Choice xmlns:v="urn:schemas-microsoft-com:vml" Requires="v">
                <p:oleObj spid="_x0000_s2159" name="Packager Shell Object" showAsIcon="1" r:id="rId4" imgW="1649880" imgH="686880" progId="Package">
                  <p:embed/>
                </p:oleObj>
              </mc:Choice>
              <mc:Fallback>
                <p:oleObj name="Packager Shell Object" showAsIcon="1" r:id="rId4" imgW="1649880" imgH="686880" progId="Package">
                  <p:embed/>
                  <p:pic>
                    <p:nvPicPr>
                      <p:cNvPr id="0" name=""/>
                      <p:cNvPicPr/>
                      <p:nvPr/>
                    </p:nvPicPr>
                    <p:blipFill>
                      <a:blip r:embed="rId5"/>
                      <a:stretch>
                        <a:fillRect/>
                      </a:stretch>
                    </p:blipFill>
                    <p:spPr>
                      <a:xfrm>
                        <a:off x="2057400" y="5257800"/>
                        <a:ext cx="1649413" cy="687387"/>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37831435"/>
              </p:ext>
            </p:extLst>
          </p:nvPr>
        </p:nvGraphicFramePr>
        <p:xfrm>
          <a:off x="1905000" y="5867400"/>
          <a:ext cx="2386013" cy="687387"/>
        </p:xfrm>
        <a:graphic>
          <a:graphicData uri="http://schemas.openxmlformats.org/presentationml/2006/ole">
            <mc:AlternateContent xmlns:mc="http://schemas.openxmlformats.org/markup-compatibility/2006">
              <mc:Choice xmlns:v="urn:schemas-microsoft-com:vml" Requires="v">
                <p:oleObj spid="_x0000_s2160" name="Packager Shell Object" showAsIcon="1" r:id="rId6" imgW="2385720" imgH="686880" progId="Package">
                  <p:embed/>
                </p:oleObj>
              </mc:Choice>
              <mc:Fallback>
                <p:oleObj name="Packager Shell Object" showAsIcon="1" r:id="rId6" imgW="2385720" imgH="686880" progId="Package">
                  <p:embed/>
                  <p:pic>
                    <p:nvPicPr>
                      <p:cNvPr id="0" name=""/>
                      <p:cNvPicPr/>
                      <p:nvPr/>
                    </p:nvPicPr>
                    <p:blipFill>
                      <a:blip r:embed="rId7"/>
                      <a:stretch>
                        <a:fillRect/>
                      </a:stretch>
                    </p:blipFill>
                    <p:spPr>
                      <a:xfrm>
                        <a:off x="1905000" y="5867400"/>
                        <a:ext cx="2386013" cy="687387"/>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08096126"/>
              </p:ext>
            </p:extLst>
          </p:nvPr>
        </p:nvGraphicFramePr>
        <p:xfrm>
          <a:off x="3962400" y="5105400"/>
          <a:ext cx="4187825" cy="687387"/>
        </p:xfrm>
        <a:graphic>
          <a:graphicData uri="http://schemas.openxmlformats.org/presentationml/2006/ole">
            <mc:AlternateContent xmlns:mc="http://schemas.openxmlformats.org/markup-compatibility/2006">
              <mc:Choice xmlns:v="urn:schemas-microsoft-com:vml" Requires="v">
                <p:oleObj spid="_x0000_s2161" name="Packager Shell Object" showAsIcon="1" r:id="rId8" imgW="4187880" imgH="686880" progId="Package">
                  <p:embed/>
                </p:oleObj>
              </mc:Choice>
              <mc:Fallback>
                <p:oleObj name="Packager Shell Object" showAsIcon="1" r:id="rId8" imgW="4187880" imgH="686880" progId="Package">
                  <p:embed/>
                  <p:pic>
                    <p:nvPicPr>
                      <p:cNvPr id="0" name=""/>
                      <p:cNvPicPr/>
                      <p:nvPr/>
                    </p:nvPicPr>
                    <p:blipFill>
                      <a:blip r:embed="rId9"/>
                      <a:stretch>
                        <a:fillRect/>
                      </a:stretch>
                    </p:blipFill>
                    <p:spPr>
                      <a:xfrm>
                        <a:off x="3962400" y="5105400"/>
                        <a:ext cx="4187825" cy="687387"/>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26"/>
          <p:cNvSpPr>
            <a:spLocks noGrp="1" noChangeArrowheads="1"/>
          </p:cNvSpPr>
          <p:nvPr>
            <p:ph type="title"/>
          </p:nvPr>
        </p:nvSpPr>
        <p:spPr/>
        <p:txBody>
          <a:bodyPr/>
          <a:lstStyle/>
          <a:p>
            <a:pPr>
              <a:lnSpc>
                <a:spcPct val="85000"/>
              </a:lnSpc>
            </a:pPr>
            <a:r>
              <a:rPr lang="en-US" altLang="en-US" dirty="0"/>
              <a:t>Pathophysiology of Respiration </a:t>
            </a:r>
            <a:r>
              <a:rPr lang="en-US" altLang="en-US" sz="2800" b="0" dirty="0"/>
              <a:t>(7 of 7)</a:t>
            </a:r>
          </a:p>
        </p:txBody>
      </p:sp>
      <p:sp>
        <p:nvSpPr>
          <p:cNvPr id="50179" name="Rectangle 1027"/>
          <p:cNvSpPr>
            <a:spLocks noGrp="1" noChangeArrowheads="1"/>
          </p:cNvSpPr>
          <p:nvPr>
            <p:ph type="body" idx="1"/>
          </p:nvPr>
        </p:nvSpPr>
        <p:spPr/>
        <p:txBody>
          <a:bodyPr rIns="228600"/>
          <a:lstStyle/>
          <a:p>
            <a:pPr>
              <a:spcBef>
                <a:spcPct val="35000"/>
              </a:spcBef>
            </a:pPr>
            <a:r>
              <a:rPr lang="en-US" altLang="en-US" dirty="0"/>
              <a:t>Circulatory compromise (cont’d)</a:t>
            </a:r>
          </a:p>
          <a:p>
            <a:pPr lvl="1">
              <a:spcBef>
                <a:spcPct val="35000"/>
              </a:spcBef>
            </a:pPr>
            <a:r>
              <a:rPr lang="en-US" altLang="en-US" dirty="0"/>
              <a:t>Other causes:</a:t>
            </a:r>
          </a:p>
          <a:p>
            <a:pPr lvl="2"/>
            <a:r>
              <a:rPr lang="en-US" altLang="en-US" sz="2400" dirty="0"/>
              <a:t>Blood loss</a:t>
            </a:r>
          </a:p>
          <a:p>
            <a:pPr lvl="2"/>
            <a:r>
              <a:rPr lang="en-US" altLang="en-US" sz="2400" dirty="0"/>
              <a:t>Anemia</a:t>
            </a:r>
          </a:p>
          <a:p>
            <a:pPr lvl="2"/>
            <a:r>
              <a:rPr lang="en-US" altLang="en-US" sz="2400" dirty="0"/>
              <a:t>Hypovolemic shock</a:t>
            </a:r>
          </a:p>
          <a:p>
            <a:pPr lvl="2"/>
            <a:r>
              <a:rPr lang="en-US" altLang="en-US" sz="2400" dirty="0"/>
              <a:t>Vasodilatory shock</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lnSpc>
                <a:spcPct val="85000"/>
              </a:lnSpc>
            </a:pPr>
            <a:r>
              <a:rPr lang="en-US" altLang="en-US" dirty="0"/>
              <a:t>Patient Assessment </a:t>
            </a:r>
            <a:r>
              <a:rPr lang="en-US" altLang="en-US" sz="2800" b="0" dirty="0"/>
              <a:t>(1 of 7)</a:t>
            </a:r>
          </a:p>
        </p:txBody>
      </p:sp>
      <p:sp>
        <p:nvSpPr>
          <p:cNvPr id="51203" name="Content Placeholder 2"/>
          <p:cNvSpPr>
            <a:spLocks noGrp="1"/>
          </p:cNvSpPr>
          <p:nvPr>
            <p:ph type="body" idx="1"/>
          </p:nvPr>
        </p:nvSpPr>
        <p:spPr/>
        <p:txBody>
          <a:bodyPr rIns="228600"/>
          <a:lstStyle/>
          <a:p>
            <a:pPr eaLnBrk="1" hangingPunct="1">
              <a:spcBef>
                <a:spcPct val="35000"/>
              </a:spcBef>
            </a:pPr>
            <a:r>
              <a:rPr lang="en-US" altLang="en-US" dirty="0"/>
              <a:t>Recognizing adequate breathing</a:t>
            </a:r>
          </a:p>
          <a:p>
            <a:pPr lvl="1" eaLnBrk="1" hangingPunct="1">
              <a:spcBef>
                <a:spcPct val="35000"/>
              </a:spcBef>
            </a:pPr>
            <a:r>
              <a:rPr lang="en-US" altLang="en-US" dirty="0"/>
              <a:t>Between 12 and 20 breaths/min</a:t>
            </a:r>
          </a:p>
          <a:p>
            <a:pPr lvl="1" eaLnBrk="1" hangingPunct="1">
              <a:spcBef>
                <a:spcPct val="35000"/>
              </a:spcBef>
            </a:pPr>
            <a:r>
              <a:rPr lang="en-US" altLang="en-US" dirty="0"/>
              <a:t>Regular pattern of inhalation and exhalation</a:t>
            </a:r>
          </a:p>
          <a:p>
            <a:pPr lvl="1" eaLnBrk="1" hangingPunct="1">
              <a:spcBef>
                <a:spcPct val="35000"/>
              </a:spcBef>
            </a:pPr>
            <a:r>
              <a:rPr lang="en-US" altLang="en-US" dirty="0"/>
              <a:t>Bilateral clear and equal lung sounds </a:t>
            </a:r>
          </a:p>
          <a:p>
            <a:pPr lvl="1" eaLnBrk="1" hangingPunct="1">
              <a:spcBef>
                <a:spcPct val="35000"/>
              </a:spcBef>
            </a:pPr>
            <a:r>
              <a:rPr lang="en-US" altLang="en-US" dirty="0"/>
              <a:t>Regular, equal chest rise and fall</a:t>
            </a:r>
          </a:p>
          <a:p>
            <a:pPr lvl="1" eaLnBrk="1" hangingPunct="1">
              <a:spcBef>
                <a:spcPct val="35000"/>
              </a:spcBef>
            </a:pPr>
            <a:r>
              <a:rPr lang="en-US" altLang="en-US" dirty="0"/>
              <a:t>Adequate depth (tidal volume)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lnSpc>
                <a:spcPct val="85000"/>
              </a:lnSpc>
            </a:pPr>
            <a:r>
              <a:rPr lang="en-US" altLang="en-US" dirty="0"/>
              <a:t>Patient Assessment </a:t>
            </a:r>
            <a:r>
              <a:rPr lang="en-US" altLang="en-US" sz="2800" b="0" dirty="0"/>
              <a:t>(2 of 7</a:t>
            </a:r>
            <a:r>
              <a:rPr lang="en-US" altLang="en-US" sz="2800" b="0" dirty="0" smtClean="0"/>
              <a:t>)*</a:t>
            </a:r>
            <a:endParaRPr lang="en-US" altLang="en-US" sz="2800" b="0" dirty="0"/>
          </a:p>
        </p:txBody>
      </p:sp>
      <p:sp>
        <p:nvSpPr>
          <p:cNvPr id="52227" name="Content Placeholder 2"/>
          <p:cNvSpPr>
            <a:spLocks noGrp="1"/>
          </p:cNvSpPr>
          <p:nvPr>
            <p:ph type="body" idx="1"/>
          </p:nvPr>
        </p:nvSpPr>
        <p:spPr/>
        <p:txBody>
          <a:bodyPr rIns="228600"/>
          <a:lstStyle/>
          <a:p>
            <a:pPr eaLnBrk="1" hangingPunct="1">
              <a:spcBef>
                <a:spcPct val="35000"/>
              </a:spcBef>
            </a:pPr>
            <a:r>
              <a:rPr lang="en-US" altLang="en-US" dirty="0"/>
              <a:t>Recognizing abnormal breathing</a:t>
            </a:r>
          </a:p>
          <a:p>
            <a:pPr lvl="1" eaLnBrk="1" hangingPunct="1">
              <a:spcBef>
                <a:spcPct val="35000"/>
              </a:spcBef>
            </a:pPr>
            <a:r>
              <a:rPr lang="en-US" altLang="en-US" dirty="0"/>
              <a:t>Fewer than 12 breaths/min</a:t>
            </a:r>
          </a:p>
          <a:p>
            <a:pPr lvl="1" eaLnBrk="1" hangingPunct="1">
              <a:spcBef>
                <a:spcPct val="35000"/>
              </a:spcBef>
            </a:pPr>
            <a:r>
              <a:rPr lang="en-US" altLang="en-US" dirty="0"/>
              <a:t>More than 20 breaths/min</a:t>
            </a:r>
          </a:p>
          <a:p>
            <a:pPr lvl="1" eaLnBrk="1" hangingPunct="1">
              <a:spcBef>
                <a:spcPct val="35000"/>
              </a:spcBef>
            </a:pPr>
            <a:r>
              <a:rPr lang="en-US" altLang="en-US" dirty="0"/>
              <a:t>Irregular rhythm</a:t>
            </a:r>
          </a:p>
          <a:p>
            <a:pPr lvl="1" eaLnBrk="1" hangingPunct="1">
              <a:spcBef>
                <a:spcPct val="35000"/>
              </a:spcBef>
            </a:pPr>
            <a:r>
              <a:rPr lang="en-US" altLang="en-US" dirty="0"/>
              <a:t>Diminished, absent, or noisy auscultated breath sounds</a:t>
            </a:r>
          </a:p>
          <a:p>
            <a:pPr lvl="1" eaLnBrk="1" hangingPunct="1">
              <a:spcBef>
                <a:spcPct val="35000"/>
              </a:spcBef>
            </a:pPr>
            <a:r>
              <a:rPr lang="en-US" altLang="en-US" dirty="0"/>
              <a:t>Reduced flow of expired air at nose and mouth</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lnSpc>
                <a:spcPct val="85000"/>
              </a:lnSpc>
            </a:pPr>
            <a:r>
              <a:rPr lang="en-US" altLang="en-US" dirty="0"/>
              <a:t>Patient Assessment </a:t>
            </a:r>
            <a:r>
              <a:rPr lang="en-US" altLang="en-US" sz="2800" b="0" dirty="0"/>
              <a:t>(3 of 7</a:t>
            </a:r>
            <a:r>
              <a:rPr lang="en-US" altLang="en-US" sz="2800" b="0" dirty="0" smtClean="0"/>
              <a:t>)*</a:t>
            </a:r>
            <a:endParaRPr lang="en-US" altLang="en-US" sz="2800" b="0" dirty="0"/>
          </a:p>
        </p:txBody>
      </p:sp>
      <p:sp>
        <p:nvSpPr>
          <p:cNvPr id="53251" name="Content Placeholder 2"/>
          <p:cNvSpPr>
            <a:spLocks noGrp="1"/>
          </p:cNvSpPr>
          <p:nvPr>
            <p:ph type="body" idx="1"/>
          </p:nvPr>
        </p:nvSpPr>
        <p:spPr/>
        <p:txBody>
          <a:bodyPr rIns="228600"/>
          <a:lstStyle/>
          <a:p>
            <a:pPr eaLnBrk="1" hangingPunct="1">
              <a:spcBef>
                <a:spcPct val="35000"/>
              </a:spcBef>
            </a:pPr>
            <a:r>
              <a:rPr lang="en-US" altLang="en-US" dirty="0"/>
              <a:t>Recognizing abnormal breathing (cont’d)</a:t>
            </a:r>
          </a:p>
          <a:p>
            <a:pPr lvl="1" eaLnBrk="1" hangingPunct="1">
              <a:spcBef>
                <a:spcPct val="35000"/>
              </a:spcBef>
            </a:pPr>
            <a:r>
              <a:rPr lang="en-US" altLang="en-US" dirty="0"/>
              <a:t>Unequal or inadequate chest expansion </a:t>
            </a:r>
          </a:p>
          <a:p>
            <a:pPr lvl="1" eaLnBrk="1" hangingPunct="1">
              <a:spcBef>
                <a:spcPct val="35000"/>
              </a:spcBef>
            </a:pPr>
            <a:r>
              <a:rPr lang="en-US" altLang="en-US" dirty="0"/>
              <a:t>Increased effort of breathing</a:t>
            </a:r>
          </a:p>
          <a:p>
            <a:pPr lvl="1" eaLnBrk="1" hangingPunct="1">
              <a:spcBef>
                <a:spcPct val="35000"/>
              </a:spcBef>
            </a:pPr>
            <a:r>
              <a:rPr lang="en-US" altLang="en-US" dirty="0"/>
              <a:t>Shallow depth </a:t>
            </a:r>
          </a:p>
          <a:p>
            <a:pPr lvl="1" eaLnBrk="1" hangingPunct="1">
              <a:spcBef>
                <a:spcPct val="35000"/>
              </a:spcBef>
            </a:pPr>
            <a:r>
              <a:rPr lang="en-US" altLang="en-US" dirty="0"/>
              <a:t>Skin that is pale, cyanotic, cool, or moist</a:t>
            </a:r>
          </a:p>
          <a:p>
            <a:pPr lvl="1" eaLnBrk="1" hangingPunct="1">
              <a:spcBef>
                <a:spcPct val="35000"/>
              </a:spcBef>
            </a:pPr>
            <a:r>
              <a:rPr lang="en-US" altLang="en-US" dirty="0"/>
              <a:t>Skin pulling in around ribs or above clavicles during inspiration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(4 of 6)</a:t>
            </a:r>
          </a:p>
        </p:txBody>
      </p:sp>
      <p:sp>
        <p:nvSpPr>
          <p:cNvPr id="8195"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Respiration (cont’d)</a:t>
            </a:r>
          </a:p>
          <a:p>
            <a:pPr eaLnBrk="1" hangingPunct="1">
              <a:spcBef>
                <a:spcPct val="35000"/>
              </a:spcBef>
            </a:pPr>
            <a:r>
              <a:rPr lang="en-US" altLang="en-US" dirty="0"/>
              <a:t>Assessment and management of adequate and inadequate ventilation</a:t>
            </a:r>
          </a:p>
          <a:p>
            <a:pPr eaLnBrk="1" hangingPunct="1">
              <a:spcBef>
                <a:spcPct val="35000"/>
              </a:spcBef>
            </a:pPr>
            <a:r>
              <a:rPr lang="en-US" altLang="en-US" dirty="0"/>
              <a:t>Supplemental oxygen therapy</a:t>
            </a:r>
            <a:endParaRPr lang="en-US" altLang="en-US" b="1" dirty="0"/>
          </a:p>
          <a:p>
            <a:pPr eaLnBrk="1" hangingPunct="1">
              <a:spcBef>
                <a:spcPct val="35000"/>
              </a:spcBef>
            </a:pPr>
            <a:r>
              <a:rPr lang="en-US" altLang="en-US" dirty="0"/>
              <a:t>Assessment and management of adequate and inadequate ventilation</a:t>
            </a:r>
          </a:p>
          <a:p>
            <a:pPr eaLnBrk="1" hangingPunct="1">
              <a:spcBef>
                <a:spcPct val="35000"/>
              </a:spcBef>
            </a:pPr>
            <a:r>
              <a:rPr lang="en-US" altLang="en-US" dirty="0"/>
              <a:t>Artificial ventilation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nSpc>
                <a:spcPct val="85000"/>
              </a:lnSpc>
            </a:pPr>
            <a:r>
              <a:rPr lang="en-US" altLang="en-US" dirty="0"/>
              <a:t>Patient Assessment </a:t>
            </a:r>
            <a:r>
              <a:rPr lang="en-US" altLang="en-US" sz="2800" b="0" dirty="0"/>
              <a:t>(4 of 7</a:t>
            </a:r>
            <a:r>
              <a:rPr lang="en-US" altLang="en-US" sz="2800" b="0" dirty="0" smtClean="0"/>
              <a:t>) * VIDEO</a:t>
            </a:r>
            <a:endParaRPr lang="en-US" altLang="en-US" sz="2800" b="0" dirty="0"/>
          </a:p>
        </p:txBody>
      </p:sp>
      <p:sp>
        <p:nvSpPr>
          <p:cNvPr id="54275" name="Content Placeholder 2"/>
          <p:cNvSpPr>
            <a:spLocks noGrp="1"/>
          </p:cNvSpPr>
          <p:nvPr>
            <p:ph type="body" idx="1"/>
          </p:nvPr>
        </p:nvSpPr>
        <p:spPr>
          <a:xfrm>
            <a:off x="685800" y="1447800"/>
            <a:ext cx="7772400" cy="2590800"/>
          </a:xfrm>
        </p:spPr>
        <p:txBody>
          <a:bodyPr rIns="228600"/>
          <a:lstStyle/>
          <a:p>
            <a:pPr>
              <a:spcBef>
                <a:spcPct val="35000"/>
              </a:spcBef>
            </a:pPr>
            <a:r>
              <a:rPr lang="en-US" altLang="en-US" sz="2400" dirty="0"/>
              <a:t>A patient may appear to be breathing after the heart has stopped.</a:t>
            </a:r>
          </a:p>
          <a:p>
            <a:pPr lvl="1">
              <a:spcBef>
                <a:spcPct val="35000"/>
              </a:spcBef>
            </a:pPr>
            <a:r>
              <a:rPr lang="en-US" altLang="en-US" sz="2200" dirty="0"/>
              <a:t>Called agonal gasps</a:t>
            </a:r>
          </a:p>
          <a:p>
            <a:pPr>
              <a:spcBef>
                <a:spcPct val="35000"/>
              </a:spcBef>
            </a:pPr>
            <a:r>
              <a:rPr lang="en-US" altLang="en-US" sz="2400" dirty="0"/>
              <a:t>Cheyne-Stokes respirations are often seen in patients with stroke or head injury.</a:t>
            </a:r>
          </a:p>
        </p:txBody>
      </p:sp>
      <p:pic>
        <p:nvPicPr>
          <p:cNvPr id="5427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79625" y="3848100"/>
            <a:ext cx="4473575"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3860800" y="58420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graphicFrame>
        <p:nvGraphicFramePr>
          <p:cNvPr id="2" name="Object 1"/>
          <p:cNvGraphicFramePr>
            <a:graphicFrameLocks noChangeAspect="1"/>
          </p:cNvGraphicFramePr>
          <p:nvPr>
            <p:extLst>
              <p:ext uri="{D42A27DB-BD31-4B8C-83A1-F6EECF244321}">
                <p14:modId xmlns:p14="http://schemas.microsoft.com/office/powerpoint/2010/main" val="2333198917"/>
              </p:ext>
            </p:extLst>
          </p:nvPr>
        </p:nvGraphicFramePr>
        <p:xfrm>
          <a:off x="304800" y="5384801"/>
          <a:ext cx="5354637" cy="687387"/>
        </p:xfrm>
        <a:graphic>
          <a:graphicData uri="http://schemas.openxmlformats.org/presentationml/2006/ole">
            <mc:AlternateContent xmlns:mc="http://schemas.openxmlformats.org/markup-compatibility/2006">
              <mc:Choice xmlns:v="urn:schemas-microsoft-com:vml" Requires="v">
                <p:oleObj spid="_x0000_s3108" name="Packager Shell Object" showAsIcon="1" r:id="rId5" imgW="5355360" imgH="686880" progId="Package">
                  <p:embed/>
                </p:oleObj>
              </mc:Choice>
              <mc:Fallback>
                <p:oleObj name="Packager Shell Object" showAsIcon="1" r:id="rId5" imgW="5355360" imgH="686880" progId="Package">
                  <p:embed/>
                  <p:pic>
                    <p:nvPicPr>
                      <p:cNvPr id="0" name=""/>
                      <p:cNvPicPr/>
                      <p:nvPr/>
                    </p:nvPicPr>
                    <p:blipFill>
                      <a:blip r:embed="rId6"/>
                      <a:stretch>
                        <a:fillRect/>
                      </a:stretch>
                    </p:blipFill>
                    <p:spPr>
                      <a:xfrm>
                        <a:off x="304800" y="5384801"/>
                        <a:ext cx="5354637" cy="687387"/>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nSpc>
                <a:spcPct val="85000"/>
              </a:lnSpc>
            </a:pPr>
            <a:r>
              <a:rPr lang="en-US" altLang="en-US" dirty="0"/>
              <a:t>Patient Assessment </a:t>
            </a:r>
            <a:r>
              <a:rPr lang="en-US" altLang="en-US" sz="2800" b="0" dirty="0"/>
              <a:t>(5 of 7)</a:t>
            </a:r>
          </a:p>
        </p:txBody>
      </p:sp>
      <p:sp>
        <p:nvSpPr>
          <p:cNvPr id="55299" name="Rectangle 3"/>
          <p:cNvSpPr>
            <a:spLocks noGrp="1" noChangeArrowheads="1"/>
          </p:cNvSpPr>
          <p:nvPr>
            <p:ph type="body" idx="1"/>
          </p:nvPr>
        </p:nvSpPr>
        <p:spPr/>
        <p:txBody>
          <a:bodyPr rIns="228600"/>
          <a:lstStyle/>
          <a:p>
            <a:pPr>
              <a:spcBef>
                <a:spcPct val="35000"/>
              </a:spcBef>
            </a:pPr>
            <a:r>
              <a:rPr lang="en-US" altLang="en-US" dirty="0"/>
              <a:t>Ataxic respirations</a:t>
            </a:r>
          </a:p>
          <a:p>
            <a:pPr lvl="1">
              <a:spcBef>
                <a:spcPct val="35000"/>
              </a:spcBef>
            </a:pPr>
            <a:r>
              <a:rPr lang="en-US" altLang="en-US" dirty="0"/>
              <a:t>Irregular or unidentifiable pattern</a:t>
            </a:r>
          </a:p>
          <a:p>
            <a:pPr lvl="1">
              <a:spcBef>
                <a:spcPct val="35000"/>
              </a:spcBef>
            </a:pPr>
            <a:r>
              <a:rPr lang="en-US" altLang="en-US" dirty="0"/>
              <a:t>May follow serious head injuries</a:t>
            </a:r>
          </a:p>
          <a:p>
            <a:pPr>
              <a:spcBef>
                <a:spcPct val="35000"/>
              </a:spcBef>
            </a:pPr>
            <a:r>
              <a:rPr lang="en-US" altLang="en-US" dirty="0" err="1"/>
              <a:t>Kussmaul</a:t>
            </a:r>
            <a:r>
              <a:rPr lang="en-US" altLang="en-US" dirty="0"/>
              <a:t> respirations</a:t>
            </a:r>
          </a:p>
          <a:p>
            <a:pPr lvl="1">
              <a:spcBef>
                <a:spcPct val="35000"/>
              </a:spcBef>
            </a:pPr>
            <a:r>
              <a:rPr lang="en-US" altLang="en-US" dirty="0"/>
              <a:t>Deep, rapid respirations</a:t>
            </a:r>
          </a:p>
          <a:p>
            <a:pPr lvl="1">
              <a:spcBef>
                <a:spcPct val="35000"/>
              </a:spcBef>
            </a:pPr>
            <a:r>
              <a:rPr lang="en-US" altLang="en-US" dirty="0"/>
              <a:t>Common in patients with metabolic acidosis</a:t>
            </a:r>
          </a:p>
          <a:p>
            <a:pPr>
              <a:spcBef>
                <a:spcPct val="35000"/>
              </a:spcBef>
            </a:pPr>
            <a:r>
              <a:rPr lang="en-US" altLang="en-US" dirty="0"/>
              <a:t>Patients with inadequate breathing need to be treated immediately.</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lnSpc>
                <a:spcPct val="85000"/>
              </a:lnSpc>
            </a:pPr>
            <a:r>
              <a:rPr lang="en-US" altLang="en-US" dirty="0"/>
              <a:t>Patient Assessment </a:t>
            </a:r>
            <a:r>
              <a:rPr lang="en-US" altLang="en-US" sz="2800" b="0" dirty="0"/>
              <a:t>(6 of </a:t>
            </a:r>
            <a:r>
              <a:rPr lang="en-US" altLang="en-US" sz="2800" b="0" dirty="0" smtClean="0"/>
              <a:t>7)</a:t>
            </a:r>
            <a:r>
              <a:rPr lang="en-US" altLang="en-US" sz="2800" b="0" baseline="0" dirty="0" smtClean="0"/>
              <a:t> * </a:t>
            </a:r>
            <a:endParaRPr lang="en-US" altLang="en-US" sz="2800" b="0" dirty="0"/>
          </a:p>
        </p:txBody>
      </p:sp>
      <p:sp>
        <p:nvSpPr>
          <p:cNvPr id="56323" name="Content Placeholder 2"/>
          <p:cNvSpPr>
            <a:spLocks noGrp="1"/>
          </p:cNvSpPr>
          <p:nvPr>
            <p:ph type="body" idx="1"/>
          </p:nvPr>
        </p:nvSpPr>
        <p:spPr/>
        <p:txBody>
          <a:bodyPr rIns="228600"/>
          <a:lstStyle/>
          <a:p>
            <a:pPr eaLnBrk="1" hangingPunct="1">
              <a:spcBef>
                <a:spcPct val="35000"/>
              </a:spcBef>
            </a:pPr>
            <a:r>
              <a:rPr lang="en-US" altLang="en-US" dirty="0"/>
              <a:t>Assessment of respiration</a:t>
            </a:r>
          </a:p>
          <a:p>
            <a:pPr lvl="1" eaLnBrk="1" hangingPunct="1">
              <a:spcBef>
                <a:spcPct val="35000"/>
              </a:spcBef>
            </a:pPr>
            <a:r>
              <a:rPr lang="en-US" altLang="en-US" dirty="0"/>
              <a:t>Even though the patient may be ventilating appropriately, respiration may be compromised.</a:t>
            </a:r>
          </a:p>
          <a:p>
            <a:pPr lvl="1" eaLnBrk="1" hangingPunct="1">
              <a:spcBef>
                <a:spcPct val="35000"/>
              </a:spcBef>
            </a:pPr>
            <a:r>
              <a:rPr lang="en-US" altLang="en-US" dirty="0"/>
              <a:t>Level of consciousness and skin color are excellent indicators of respiration.</a:t>
            </a:r>
          </a:p>
          <a:p>
            <a:pPr lvl="1" eaLnBrk="1" hangingPunct="1">
              <a:spcBef>
                <a:spcPct val="35000"/>
              </a:spcBef>
            </a:pPr>
            <a:endParaRPr lang="en-US"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nSpc>
                <a:spcPct val="85000"/>
              </a:lnSpc>
            </a:pPr>
            <a:r>
              <a:rPr lang="en-US" altLang="en-US" dirty="0"/>
              <a:t>Patient Assessment </a:t>
            </a:r>
            <a:r>
              <a:rPr lang="en-US" altLang="en-US" sz="2800" b="0" dirty="0"/>
              <a:t>(7 of 7)</a:t>
            </a:r>
          </a:p>
        </p:txBody>
      </p:sp>
      <p:sp>
        <p:nvSpPr>
          <p:cNvPr id="57347" name="Content Placeholder 2"/>
          <p:cNvSpPr>
            <a:spLocks noGrp="1"/>
          </p:cNvSpPr>
          <p:nvPr>
            <p:ph type="body" idx="1"/>
          </p:nvPr>
        </p:nvSpPr>
        <p:spPr/>
        <p:txBody>
          <a:bodyPr rIns="228600"/>
          <a:lstStyle/>
          <a:p>
            <a:pPr>
              <a:spcBef>
                <a:spcPct val="35000"/>
              </a:spcBef>
            </a:pPr>
            <a:r>
              <a:rPr lang="en-US" altLang="en-US" dirty="0"/>
              <a:t>Assessment of respiration (cont’d)</a:t>
            </a:r>
          </a:p>
          <a:p>
            <a:pPr lvl="1">
              <a:spcBef>
                <a:spcPct val="35000"/>
              </a:spcBef>
            </a:pPr>
            <a:r>
              <a:rPr lang="en-US" altLang="en-US" dirty="0"/>
              <a:t>Also consider oxygenation</a:t>
            </a:r>
          </a:p>
          <a:p>
            <a:pPr lvl="2"/>
            <a:r>
              <a:rPr lang="en-US" altLang="en-US" sz="2400" dirty="0"/>
              <a:t>Pulse oximetry is considered a routine vital sign</a:t>
            </a:r>
          </a:p>
          <a:p>
            <a:pPr lvl="2"/>
            <a:r>
              <a:rPr lang="en-US" altLang="en-US" sz="2400" dirty="0"/>
              <a:t>Can be used as part of any patient assessment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lnSpc>
                <a:spcPct val="85000"/>
              </a:lnSpc>
            </a:pPr>
            <a:r>
              <a:rPr lang="en-US" altLang="en-US" dirty="0"/>
              <a:t>Opening the Airway </a:t>
            </a:r>
            <a:r>
              <a:rPr lang="en-US" altLang="en-US" sz="2800" b="0" dirty="0"/>
              <a:t>(1 of 3)</a:t>
            </a:r>
          </a:p>
        </p:txBody>
      </p:sp>
      <p:sp>
        <p:nvSpPr>
          <p:cNvPr id="58371" name="Content Placeholder 2"/>
          <p:cNvSpPr>
            <a:spLocks noGrp="1"/>
          </p:cNvSpPr>
          <p:nvPr>
            <p:ph type="body" idx="1"/>
          </p:nvPr>
        </p:nvSpPr>
        <p:spPr/>
        <p:txBody>
          <a:bodyPr rIns="228600"/>
          <a:lstStyle/>
          <a:p>
            <a:pPr eaLnBrk="1" hangingPunct="1">
              <a:spcBef>
                <a:spcPct val="35000"/>
              </a:spcBef>
            </a:pPr>
            <a:r>
              <a:rPr lang="en-US" altLang="en-US" dirty="0"/>
              <a:t>Emergency medical care begins with ensuring an open airway.</a:t>
            </a:r>
          </a:p>
          <a:p>
            <a:pPr eaLnBrk="1" hangingPunct="1">
              <a:spcBef>
                <a:spcPct val="35000"/>
              </a:spcBef>
            </a:pPr>
            <a:r>
              <a:rPr lang="en-US" altLang="en-US" dirty="0"/>
              <a:t>Rapidly assess whether an unconscious patient has an open airway and is breathing adequately.</a:t>
            </a:r>
          </a:p>
          <a:p>
            <a:pPr lvl="1" eaLnBrk="1" hangingPunct="1">
              <a:spcBef>
                <a:spcPct val="35000"/>
              </a:spcBef>
            </a:pPr>
            <a:r>
              <a:rPr lang="en-US" altLang="en-US" dirty="0"/>
              <a:t>Position the patient correctly.</a:t>
            </a:r>
          </a:p>
          <a:p>
            <a:pPr lvl="1" eaLnBrk="1" hangingPunct="1">
              <a:spcBef>
                <a:spcPct val="35000"/>
              </a:spcBef>
            </a:pPr>
            <a:r>
              <a:rPr lang="en-US" altLang="en-US" dirty="0"/>
              <a:t>Supine position is most effective.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nSpc>
                <a:spcPct val="85000"/>
              </a:lnSpc>
            </a:pPr>
            <a:r>
              <a:rPr lang="en-US" altLang="en-US" dirty="0"/>
              <a:t>Opening the Airway </a:t>
            </a:r>
            <a:r>
              <a:rPr lang="en-US" altLang="en-US" sz="2800" b="0" dirty="0"/>
              <a:t>(2 of 3)</a:t>
            </a:r>
          </a:p>
        </p:txBody>
      </p:sp>
      <p:sp>
        <p:nvSpPr>
          <p:cNvPr id="59395" name="Rectangle 3"/>
          <p:cNvSpPr>
            <a:spLocks noGrp="1" noChangeArrowheads="1"/>
          </p:cNvSpPr>
          <p:nvPr>
            <p:ph type="body" idx="1"/>
          </p:nvPr>
        </p:nvSpPr>
        <p:spPr>
          <a:xfrm>
            <a:off x="4419600" y="1447800"/>
            <a:ext cx="4038600" cy="4800600"/>
          </a:xfrm>
        </p:spPr>
        <p:txBody>
          <a:bodyPr rIns="228600"/>
          <a:lstStyle/>
          <a:p>
            <a:pPr>
              <a:spcBef>
                <a:spcPct val="35000"/>
              </a:spcBef>
            </a:pPr>
            <a:r>
              <a:rPr lang="en-US" altLang="en-US" dirty="0"/>
              <a:t>Unconscious patients should be moved as a unit.</a:t>
            </a:r>
          </a:p>
          <a:p>
            <a:pPr lvl="1">
              <a:spcBef>
                <a:spcPct val="35000"/>
              </a:spcBef>
            </a:pPr>
            <a:r>
              <a:rPr lang="en-US" altLang="en-US" dirty="0"/>
              <a:t>Most common airway obstruction is the tongue.</a:t>
            </a:r>
          </a:p>
        </p:txBody>
      </p:sp>
      <p:pic>
        <p:nvPicPr>
          <p:cNvPr id="5939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828800"/>
            <a:ext cx="3949700" cy="318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p:cNvSpPr txBox="1">
            <a:spLocks noChangeArrowheads="1"/>
          </p:cNvSpPr>
          <p:nvPr/>
        </p:nvSpPr>
        <p:spPr bwMode="auto">
          <a:xfrm>
            <a:off x="1739900" y="5041900"/>
            <a:ext cx="2819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nSpc>
                <a:spcPct val="85000"/>
              </a:lnSpc>
            </a:pPr>
            <a:r>
              <a:rPr lang="en-US" altLang="en-US" dirty="0"/>
              <a:t>Opening the Airway </a:t>
            </a:r>
            <a:r>
              <a:rPr lang="en-US" altLang="en-US" sz="2800" b="0" dirty="0"/>
              <a:t>(3 of 3)</a:t>
            </a:r>
          </a:p>
        </p:txBody>
      </p:sp>
      <p:sp>
        <p:nvSpPr>
          <p:cNvPr id="60419" name="Rectangle 3"/>
          <p:cNvSpPr>
            <a:spLocks noGrp="1" noChangeArrowheads="1"/>
          </p:cNvSpPr>
          <p:nvPr>
            <p:ph type="body" idx="1"/>
          </p:nvPr>
        </p:nvSpPr>
        <p:spPr/>
        <p:txBody>
          <a:bodyPr rIns="228600"/>
          <a:lstStyle/>
          <a:p>
            <a:pPr>
              <a:spcBef>
                <a:spcPct val="35000"/>
              </a:spcBef>
            </a:pPr>
            <a:r>
              <a:rPr lang="en-US" altLang="en-US" dirty="0"/>
              <a:t>Other causes of airway obstruction:</a:t>
            </a:r>
          </a:p>
          <a:p>
            <a:pPr lvl="1">
              <a:spcBef>
                <a:spcPct val="35000"/>
              </a:spcBef>
            </a:pPr>
            <a:r>
              <a:rPr lang="en-US" altLang="en-US" dirty="0"/>
              <a:t>Dentures (false teeth)</a:t>
            </a:r>
          </a:p>
          <a:p>
            <a:pPr lvl="1">
              <a:spcBef>
                <a:spcPct val="35000"/>
              </a:spcBef>
            </a:pPr>
            <a:r>
              <a:rPr lang="en-US" altLang="en-US" dirty="0"/>
              <a:t>Blood</a:t>
            </a:r>
          </a:p>
          <a:p>
            <a:pPr lvl="1">
              <a:spcBef>
                <a:spcPct val="35000"/>
              </a:spcBef>
            </a:pPr>
            <a:r>
              <a:rPr lang="en-US" altLang="en-US" dirty="0"/>
              <a:t>Vomitus</a:t>
            </a:r>
          </a:p>
          <a:p>
            <a:pPr lvl="1">
              <a:spcBef>
                <a:spcPct val="35000"/>
              </a:spcBef>
            </a:pPr>
            <a:r>
              <a:rPr lang="en-US" altLang="en-US" dirty="0"/>
              <a:t>Mucus</a:t>
            </a:r>
          </a:p>
          <a:p>
            <a:pPr lvl="1">
              <a:spcBef>
                <a:spcPct val="35000"/>
              </a:spcBef>
            </a:pPr>
            <a:r>
              <a:rPr lang="en-US" altLang="en-US" dirty="0"/>
              <a:t>Food</a:t>
            </a:r>
          </a:p>
          <a:p>
            <a:pPr lvl="1">
              <a:spcBef>
                <a:spcPct val="35000"/>
              </a:spcBef>
            </a:pPr>
            <a:r>
              <a:rPr lang="en-US" altLang="en-US" dirty="0"/>
              <a:t>Other foreign objects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a:lnSpc>
                <a:spcPct val="85000"/>
              </a:lnSpc>
            </a:pPr>
            <a:r>
              <a:rPr lang="en-US" altLang="en-US" dirty="0"/>
              <a:t>Head Tilt–Chin Lift Maneuver </a:t>
            </a:r>
            <a:br>
              <a:rPr lang="en-US" altLang="en-US" dirty="0"/>
            </a:br>
            <a:r>
              <a:rPr lang="en-US" altLang="en-US" sz="2800" b="0" dirty="0"/>
              <a:t>(1 of 2)</a:t>
            </a:r>
          </a:p>
        </p:txBody>
      </p:sp>
      <p:sp>
        <p:nvSpPr>
          <p:cNvPr id="61443" name="Rectangle 3"/>
          <p:cNvSpPr>
            <a:spLocks noGrp="1" noChangeArrowheads="1"/>
          </p:cNvSpPr>
          <p:nvPr>
            <p:ph type="body" idx="1"/>
          </p:nvPr>
        </p:nvSpPr>
        <p:spPr>
          <a:xfrm>
            <a:off x="4419600" y="1447800"/>
            <a:ext cx="4038600" cy="4800600"/>
          </a:xfrm>
        </p:spPr>
        <p:txBody>
          <a:bodyPr rIns="228600"/>
          <a:lstStyle/>
          <a:p>
            <a:pPr>
              <a:spcBef>
                <a:spcPct val="35000"/>
              </a:spcBef>
            </a:pPr>
            <a:r>
              <a:rPr lang="en-US" altLang="en-US" dirty="0"/>
              <a:t>Will open the airway in most patients</a:t>
            </a:r>
          </a:p>
          <a:p>
            <a:pPr>
              <a:spcBef>
                <a:spcPct val="35000"/>
              </a:spcBef>
            </a:pPr>
            <a:r>
              <a:rPr lang="en-US" altLang="en-US" dirty="0"/>
              <a:t>For patients who have not sustained or are not suspected of having sustained trauma</a:t>
            </a:r>
          </a:p>
        </p:txBody>
      </p:sp>
      <p:pic>
        <p:nvPicPr>
          <p:cNvPr id="6144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81200"/>
            <a:ext cx="3505200" cy="233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
          <p:cNvSpPr txBox="1">
            <a:spLocks noChangeArrowheads="1"/>
          </p:cNvSpPr>
          <p:nvPr/>
        </p:nvSpPr>
        <p:spPr bwMode="auto">
          <a:xfrm>
            <a:off x="1485900" y="4348163"/>
            <a:ext cx="2819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lnSpc>
                <a:spcPct val="85000"/>
              </a:lnSpc>
            </a:pPr>
            <a:r>
              <a:rPr lang="en-US" altLang="en-US" dirty="0"/>
              <a:t>Head Tilt–Chin Lift Maneuver </a:t>
            </a:r>
            <a:br>
              <a:rPr lang="en-US" altLang="en-US" dirty="0"/>
            </a:br>
            <a:r>
              <a:rPr lang="en-US" altLang="en-US" sz="2800" b="0" dirty="0"/>
              <a:t>(2 of 2)</a:t>
            </a:r>
          </a:p>
        </p:txBody>
      </p:sp>
      <p:sp>
        <p:nvSpPr>
          <p:cNvPr id="62467" name="Content Placeholder 2"/>
          <p:cNvSpPr>
            <a:spLocks noGrp="1"/>
          </p:cNvSpPr>
          <p:nvPr>
            <p:ph type="body" idx="1"/>
          </p:nvPr>
        </p:nvSpPr>
        <p:spPr/>
        <p:txBody>
          <a:bodyPr rIns="228600"/>
          <a:lstStyle/>
          <a:p>
            <a:pPr eaLnBrk="1" hangingPunct="1">
              <a:spcBef>
                <a:spcPct val="35000"/>
              </a:spcBef>
            </a:pPr>
            <a:r>
              <a:rPr lang="en-US" altLang="en-US" dirty="0"/>
              <a:t>Follow these steps:</a:t>
            </a:r>
          </a:p>
          <a:p>
            <a:pPr lvl="1" eaLnBrk="1" hangingPunct="1">
              <a:spcBef>
                <a:spcPct val="35000"/>
              </a:spcBef>
            </a:pPr>
            <a:r>
              <a:rPr lang="en-US" altLang="en-US" dirty="0"/>
              <a:t>With the patient supine, position yourself beside the patient’s head.</a:t>
            </a:r>
          </a:p>
          <a:p>
            <a:pPr lvl="1" eaLnBrk="1" hangingPunct="1">
              <a:spcBef>
                <a:spcPct val="35000"/>
              </a:spcBef>
            </a:pPr>
            <a:r>
              <a:rPr lang="en-US" altLang="en-US" dirty="0"/>
              <a:t>Place the heel of one hand on the forehead, and apply firm backward pressure with the palm.</a:t>
            </a:r>
          </a:p>
          <a:p>
            <a:pPr lvl="1" eaLnBrk="1" hangingPunct="1">
              <a:spcBef>
                <a:spcPct val="35000"/>
              </a:spcBef>
            </a:pPr>
            <a:r>
              <a:rPr lang="en-US" altLang="en-US" dirty="0"/>
              <a:t>Place the fingertips of the other hand under the lower jaw.</a:t>
            </a:r>
          </a:p>
          <a:p>
            <a:pPr lvl="1" eaLnBrk="1" hangingPunct="1">
              <a:spcBef>
                <a:spcPct val="35000"/>
              </a:spcBef>
            </a:pPr>
            <a:r>
              <a:rPr lang="en-US" altLang="en-US" dirty="0"/>
              <a:t>Lift the chin upward, with the entire lower jaw.</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lnSpc>
                <a:spcPct val="85000"/>
              </a:lnSpc>
            </a:pPr>
            <a:r>
              <a:rPr lang="en-US" altLang="en-US" dirty="0"/>
              <a:t>Jaw-Thrust Maneuver </a:t>
            </a:r>
            <a:r>
              <a:rPr lang="en-US" altLang="en-US" sz="2800" b="0" dirty="0"/>
              <a:t>(1 of 4)</a:t>
            </a:r>
          </a:p>
        </p:txBody>
      </p:sp>
      <p:sp>
        <p:nvSpPr>
          <p:cNvPr id="63491" name="Content Placeholder 2"/>
          <p:cNvSpPr>
            <a:spLocks noGrp="1"/>
          </p:cNvSpPr>
          <p:nvPr>
            <p:ph type="body" idx="1"/>
          </p:nvPr>
        </p:nvSpPr>
        <p:spPr/>
        <p:txBody>
          <a:bodyPr rIns="228600"/>
          <a:lstStyle/>
          <a:p>
            <a:pPr eaLnBrk="1" hangingPunct="1">
              <a:spcBef>
                <a:spcPct val="35000"/>
              </a:spcBef>
            </a:pPr>
            <a:r>
              <a:rPr lang="en-US" altLang="en-US" dirty="0"/>
              <a:t>If you suspect a cervical spine injury, use this maneuver.</a:t>
            </a:r>
          </a:p>
          <a:p>
            <a:pPr eaLnBrk="1" hangingPunct="1">
              <a:spcBef>
                <a:spcPct val="35000"/>
              </a:spcBef>
            </a:pPr>
            <a:r>
              <a:rPr lang="en-US" altLang="en-US" dirty="0"/>
              <a:t>Follow these steps:</a:t>
            </a:r>
          </a:p>
          <a:p>
            <a:pPr lvl="1" eaLnBrk="1" hangingPunct="1">
              <a:spcBef>
                <a:spcPct val="35000"/>
              </a:spcBef>
            </a:pPr>
            <a:r>
              <a:rPr lang="en-US" altLang="en-US" dirty="0"/>
              <a:t>Kneel above the patient’s head.</a:t>
            </a:r>
          </a:p>
          <a:p>
            <a:pPr lvl="1" eaLnBrk="1" hangingPunct="1">
              <a:spcBef>
                <a:spcPct val="35000"/>
              </a:spcBef>
            </a:pPr>
            <a:r>
              <a:rPr lang="en-US" altLang="en-US" dirty="0"/>
              <a:t>Place your fingers behind the angles of the lower jaw.</a:t>
            </a:r>
          </a:p>
          <a:p>
            <a:pPr lvl="1" eaLnBrk="1" hangingPunct="1">
              <a:spcBef>
                <a:spcPct val="35000"/>
              </a:spcBef>
            </a:pPr>
            <a:r>
              <a:rPr lang="en-US" altLang="en-US" dirty="0"/>
              <a:t>Move the jaw upward.</a:t>
            </a:r>
          </a:p>
          <a:p>
            <a:pPr lvl="1" eaLnBrk="1" hangingPunct="1">
              <a:spcBef>
                <a:spcPct val="35000"/>
              </a:spcBef>
            </a:pPr>
            <a:r>
              <a:rPr lang="en-US" altLang="en-US" dirty="0"/>
              <a:t>Use your thumbs to help position the jaw.</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(5 of 6)</a:t>
            </a:r>
          </a:p>
        </p:txBody>
      </p:sp>
      <p:sp>
        <p:nvSpPr>
          <p:cNvPr id="9219" name="Rectangle 3"/>
          <p:cNvSpPr>
            <a:spLocks noGrp="1" noChangeArrowheads="1"/>
          </p:cNvSpPr>
          <p:nvPr>
            <p:ph type="body" idx="1"/>
          </p:nvPr>
        </p:nvSpPr>
        <p:spPr/>
        <p:txBody>
          <a:bodyPr rIns="228600"/>
          <a:lstStyle/>
          <a:p>
            <a:pPr eaLnBrk="1" hangingPunct="1">
              <a:spcBef>
                <a:spcPct val="35000"/>
              </a:spcBef>
              <a:buFontTx/>
              <a:buNone/>
            </a:pPr>
            <a:r>
              <a:rPr lang="en-US" altLang="en-US" b="1" dirty="0"/>
              <a:t>Artificial Ventilation (cont’d)</a:t>
            </a:r>
          </a:p>
          <a:p>
            <a:pPr eaLnBrk="1" hangingPunct="1">
              <a:spcBef>
                <a:spcPct val="35000"/>
              </a:spcBef>
            </a:pPr>
            <a:r>
              <a:rPr lang="en-US" altLang="en-US" dirty="0"/>
              <a:t>Minute ventilation</a:t>
            </a:r>
          </a:p>
          <a:p>
            <a:pPr eaLnBrk="1" hangingPunct="1">
              <a:spcBef>
                <a:spcPct val="35000"/>
              </a:spcBef>
            </a:pPr>
            <a:r>
              <a:rPr lang="en-US" altLang="en-US" dirty="0"/>
              <a:t>Alveolar ventilation</a:t>
            </a:r>
          </a:p>
          <a:p>
            <a:pPr eaLnBrk="1" hangingPunct="1">
              <a:spcBef>
                <a:spcPct val="35000"/>
              </a:spcBef>
            </a:pPr>
            <a:r>
              <a:rPr lang="en-US" altLang="en-US" dirty="0"/>
              <a:t>Effect of artificial ventilation on cardiac output</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nSpc>
                <a:spcPct val="85000"/>
              </a:lnSpc>
            </a:pPr>
            <a:r>
              <a:rPr lang="en-US" altLang="en-US" dirty="0"/>
              <a:t>Jaw-Thrust Maneuver </a:t>
            </a:r>
            <a:r>
              <a:rPr lang="en-US" altLang="en-US" sz="2800" b="0" dirty="0"/>
              <a:t>(2 of 4)</a:t>
            </a:r>
          </a:p>
        </p:txBody>
      </p:sp>
      <p:sp>
        <p:nvSpPr>
          <p:cNvPr id="64515" name="Rectangle 3"/>
          <p:cNvSpPr>
            <a:spLocks noGrp="1" noChangeArrowheads="1"/>
          </p:cNvSpPr>
          <p:nvPr>
            <p:ph type="body" idx="1"/>
          </p:nvPr>
        </p:nvSpPr>
        <p:spPr/>
        <p:txBody>
          <a:bodyPr rIns="228600"/>
          <a:lstStyle/>
          <a:p>
            <a:pPr>
              <a:spcBef>
                <a:spcPct val="35000"/>
              </a:spcBef>
            </a:pPr>
            <a:r>
              <a:rPr lang="en-US" altLang="en-US" dirty="0"/>
              <a:t>Once the airway has been opened, look at the chest and observe for movement.</a:t>
            </a:r>
          </a:p>
          <a:p>
            <a:pPr>
              <a:spcBef>
                <a:spcPct val="35000"/>
              </a:spcBef>
            </a:pPr>
            <a:r>
              <a:rPr lang="en-US" altLang="en-US" dirty="0"/>
              <a:t>With complete airway obstruction, there will be no movement of air.</a:t>
            </a:r>
          </a:p>
          <a:p>
            <a:pPr lvl="1">
              <a:spcBef>
                <a:spcPct val="35000"/>
              </a:spcBef>
            </a:pPr>
            <a:r>
              <a:rPr lang="en-US" altLang="en-US" dirty="0"/>
              <a:t>Chest wall movement alone does not indicate that breathing is adequate.</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eaLnBrk="1" hangingPunct="1">
              <a:lnSpc>
                <a:spcPct val="85000"/>
              </a:lnSpc>
            </a:pPr>
            <a:r>
              <a:rPr lang="en-US" altLang="en-US" dirty="0"/>
              <a:t>Jaw-Thrust Maneuver </a:t>
            </a:r>
            <a:r>
              <a:rPr lang="en-US" altLang="en-US" sz="2800" b="0" dirty="0"/>
              <a:t>(3 of 4)</a:t>
            </a:r>
          </a:p>
        </p:txBody>
      </p:sp>
      <p:sp>
        <p:nvSpPr>
          <p:cNvPr id="65539" name="Content Placeholder 2"/>
          <p:cNvSpPr>
            <a:spLocks noGrp="1"/>
          </p:cNvSpPr>
          <p:nvPr>
            <p:ph type="body" idx="1"/>
          </p:nvPr>
        </p:nvSpPr>
        <p:spPr/>
        <p:txBody>
          <a:bodyPr rIns="228600"/>
          <a:lstStyle/>
          <a:p>
            <a:pPr eaLnBrk="1" hangingPunct="1">
              <a:spcBef>
                <a:spcPct val="35000"/>
              </a:spcBef>
            </a:pPr>
            <a:r>
              <a:rPr lang="en-US" altLang="en-US" dirty="0"/>
              <a:t>Even if the airway is opened, the mouth may be closed.</a:t>
            </a:r>
          </a:p>
          <a:p>
            <a:pPr eaLnBrk="1" hangingPunct="1">
              <a:spcBef>
                <a:spcPct val="35000"/>
              </a:spcBef>
            </a:pPr>
            <a:r>
              <a:rPr lang="en-US" altLang="en-US" dirty="0"/>
              <a:t>For the cross-finger technique:</a:t>
            </a:r>
          </a:p>
          <a:p>
            <a:pPr lvl="1" eaLnBrk="1" hangingPunct="1">
              <a:spcBef>
                <a:spcPct val="35000"/>
              </a:spcBef>
            </a:pPr>
            <a:r>
              <a:rPr lang="en-US" altLang="en-US" dirty="0"/>
              <a:t>Place the tips of your index finger and thumb on the patient’s teeth.</a:t>
            </a:r>
          </a:p>
          <a:p>
            <a:pPr lvl="1" eaLnBrk="1" hangingPunct="1">
              <a:spcBef>
                <a:spcPct val="35000"/>
              </a:spcBef>
            </a:pPr>
            <a:r>
              <a:rPr lang="en-US" altLang="en-US" dirty="0"/>
              <a:t>Push your thumb on the lower teeth.</a:t>
            </a:r>
          </a:p>
          <a:p>
            <a:pPr lvl="1" eaLnBrk="1" hangingPunct="1">
              <a:spcBef>
                <a:spcPct val="35000"/>
              </a:spcBef>
            </a:pPr>
            <a:r>
              <a:rPr lang="en-US" altLang="en-US" dirty="0"/>
              <a:t>Push index finger on the upper teeth.</a:t>
            </a:r>
          </a:p>
          <a:p>
            <a:pPr lvl="1" eaLnBrk="1" hangingPunct="1">
              <a:spcBef>
                <a:spcPct val="35000"/>
              </a:spcBef>
            </a:pPr>
            <a:r>
              <a:rPr lang="en-US" altLang="en-US" dirty="0"/>
              <a:t>The index finger and the thumb cross over each other.</a:t>
            </a:r>
          </a:p>
          <a:p>
            <a:pPr lvl="1" eaLnBrk="1" hangingPunct="1">
              <a:spcBef>
                <a:spcPct val="35000"/>
              </a:spcBef>
            </a:pPr>
            <a:endParaRPr lang="en-US"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85000"/>
              </a:lnSpc>
            </a:pPr>
            <a:r>
              <a:rPr lang="en-US" altLang="en-US" dirty="0"/>
              <a:t>Jaw-Thrust Maneuver </a:t>
            </a:r>
            <a:r>
              <a:rPr lang="en-US" altLang="en-US" sz="2800" b="0" dirty="0"/>
              <a:t>(4 of 4)</a:t>
            </a:r>
          </a:p>
        </p:txBody>
      </p:sp>
      <p:sp>
        <p:nvSpPr>
          <p:cNvPr id="66563" name="Rectangle 3"/>
          <p:cNvSpPr txBox="1">
            <a:spLocks noChangeArrowheads="1"/>
          </p:cNvSpPr>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228600" tIns="182880" rIns="228600" bIns="91440"/>
          <a:lstStyle>
            <a:lvl1pPr marL="342900" indent="-342900">
              <a:defRPr sz="2400">
                <a:solidFill>
                  <a:schemeClr val="tx1"/>
                </a:solidFill>
                <a:latin typeface="Times New Roman" charset="0"/>
                <a:ea typeface="ヒラギノ角ゴ Pro W3" charset="-128"/>
              </a:defRPr>
            </a:lvl1pPr>
            <a:lvl2pPr marL="742950" indent="-285750">
              <a:defRPr sz="2400">
                <a:solidFill>
                  <a:schemeClr val="tx1"/>
                </a:solidFill>
                <a:latin typeface="Times New Roman" charset="0"/>
                <a:ea typeface="ヒラギノ角ゴ Pro W3" charset="-128"/>
              </a:defRPr>
            </a:lvl2pPr>
            <a:lvl3pPr marL="1143000" indent="-228600">
              <a:defRPr sz="2400">
                <a:solidFill>
                  <a:schemeClr val="tx1"/>
                </a:solidFill>
                <a:latin typeface="Times New Roman" charset="0"/>
                <a:ea typeface="ヒラギノ角ゴ Pro W3" charset="-128"/>
              </a:defRPr>
            </a:lvl3pPr>
            <a:lvl4pPr marL="1600200" indent="-228600">
              <a:defRPr sz="2400">
                <a:solidFill>
                  <a:schemeClr val="tx1"/>
                </a:solidFill>
                <a:latin typeface="Times New Roman" charset="0"/>
                <a:ea typeface="ヒラギノ角ゴ Pro W3" charset="-128"/>
              </a:defRPr>
            </a:lvl4pPr>
            <a:lvl5pPr marL="2057400" indent="-228600">
              <a:defRPr sz="2400">
                <a:solidFill>
                  <a:schemeClr val="tx1"/>
                </a:solidFill>
                <a:latin typeface="Times New Roman"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spcBef>
                <a:spcPct val="35000"/>
              </a:spcBef>
              <a:buClr>
                <a:srgbClr val="F37021"/>
              </a:buClr>
            </a:pPr>
            <a:endParaRPr lang="en-US" altLang="en-US" sz="2800">
              <a:latin typeface="Arial" charset="0"/>
            </a:endParaRPr>
          </a:p>
        </p:txBody>
      </p:sp>
      <p:pic>
        <p:nvPicPr>
          <p:cNvPr id="66564"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11188" y="2514600"/>
            <a:ext cx="3732212" cy="2357438"/>
          </a:xfrm>
        </p:spPr>
      </p:pic>
      <p:pic>
        <p:nvPicPr>
          <p:cNvPr id="6656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24388" y="2514600"/>
            <a:ext cx="3732212"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TextBox 1"/>
          <p:cNvSpPr txBox="1">
            <a:spLocks noChangeArrowheads="1"/>
          </p:cNvSpPr>
          <p:nvPr/>
        </p:nvSpPr>
        <p:spPr bwMode="auto">
          <a:xfrm>
            <a:off x="1600200" y="4897438"/>
            <a:ext cx="286543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 Courtesy of MIEMSS.</a:t>
            </a:r>
          </a:p>
        </p:txBody>
      </p:sp>
      <p:sp>
        <p:nvSpPr>
          <p:cNvPr id="7" name="TextBox 1"/>
          <p:cNvSpPr txBox="1">
            <a:spLocks noChangeArrowheads="1"/>
          </p:cNvSpPr>
          <p:nvPr/>
        </p:nvSpPr>
        <p:spPr bwMode="auto">
          <a:xfrm>
            <a:off x="5702300" y="4889500"/>
            <a:ext cx="27654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 Courtesy of MIEMSS.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lnSpc>
                <a:spcPct val="85000"/>
              </a:lnSpc>
            </a:pPr>
            <a:r>
              <a:rPr lang="en-US" altLang="en-US" dirty="0"/>
              <a:t>Suctioning </a:t>
            </a:r>
            <a:r>
              <a:rPr lang="en-US" altLang="en-US" sz="2800" b="0" dirty="0"/>
              <a:t>(1 of 2)</a:t>
            </a:r>
          </a:p>
        </p:txBody>
      </p:sp>
      <p:sp>
        <p:nvSpPr>
          <p:cNvPr id="67587" name="Content Placeholder 2"/>
          <p:cNvSpPr>
            <a:spLocks noGrp="1"/>
          </p:cNvSpPr>
          <p:nvPr>
            <p:ph type="body" idx="1"/>
          </p:nvPr>
        </p:nvSpPr>
        <p:spPr/>
        <p:txBody>
          <a:bodyPr rIns="228600"/>
          <a:lstStyle/>
          <a:p>
            <a:pPr eaLnBrk="1" hangingPunct="1">
              <a:spcBef>
                <a:spcPct val="35000"/>
              </a:spcBef>
            </a:pPr>
            <a:r>
              <a:rPr lang="en-US" altLang="en-US" dirty="0"/>
              <a:t>You must keep the airway clear to ventilate properly.</a:t>
            </a:r>
          </a:p>
          <a:p>
            <a:pPr eaLnBrk="1" hangingPunct="1">
              <a:spcBef>
                <a:spcPct val="35000"/>
              </a:spcBef>
            </a:pPr>
            <a:r>
              <a:rPr lang="en-US" altLang="en-US" dirty="0"/>
              <a:t>Portable, hand-operated, and fixed equipment is essential for resuscitation.</a:t>
            </a:r>
          </a:p>
        </p:txBody>
      </p:sp>
      <p:pic>
        <p:nvPicPr>
          <p:cNvPr id="6758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638" y="3657600"/>
            <a:ext cx="2306637"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81325" y="3810000"/>
            <a:ext cx="2682875"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3588" y="3810000"/>
            <a:ext cx="2744787"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p:cNvSpPr txBox="1">
            <a:spLocks noChangeArrowheads="1"/>
          </p:cNvSpPr>
          <p:nvPr/>
        </p:nvSpPr>
        <p:spPr bwMode="auto">
          <a:xfrm>
            <a:off x="273050" y="5746750"/>
            <a:ext cx="266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 </a:t>
            </a:r>
            <a:br>
              <a:rPr lang="en-IN" sz="900" dirty="0" smtClean="0">
                <a:solidFill>
                  <a:schemeClr val="bg1"/>
                </a:solidFill>
                <a:latin typeface="+mn-lt"/>
              </a:rPr>
            </a:br>
            <a:r>
              <a:rPr lang="en-IN" sz="900" dirty="0" smtClean="0">
                <a:solidFill>
                  <a:schemeClr val="bg1"/>
                </a:solidFill>
                <a:latin typeface="+mn-lt"/>
              </a:rPr>
              <a:t>Courtesy of MIEMSS.</a:t>
            </a:r>
          </a:p>
        </p:txBody>
      </p:sp>
      <p:sp>
        <p:nvSpPr>
          <p:cNvPr id="9" name="TextBox 1"/>
          <p:cNvSpPr txBox="1">
            <a:spLocks noChangeArrowheads="1"/>
          </p:cNvSpPr>
          <p:nvPr/>
        </p:nvSpPr>
        <p:spPr bwMode="auto">
          <a:xfrm>
            <a:off x="6019800" y="5649913"/>
            <a:ext cx="26670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
        <p:nvSpPr>
          <p:cNvPr id="10" name="TextBox 1"/>
          <p:cNvSpPr txBox="1">
            <a:spLocks noChangeArrowheads="1"/>
          </p:cNvSpPr>
          <p:nvPr/>
        </p:nvSpPr>
        <p:spPr bwMode="auto">
          <a:xfrm>
            <a:off x="3098800" y="5611813"/>
            <a:ext cx="26670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lnSpc>
                <a:spcPct val="85000"/>
              </a:lnSpc>
            </a:pPr>
            <a:r>
              <a:rPr lang="en-US" altLang="en-US" dirty="0"/>
              <a:t>Suctioning </a:t>
            </a:r>
            <a:r>
              <a:rPr lang="en-US" altLang="en-US" sz="2800" b="0" dirty="0"/>
              <a:t>(2 of 2)</a:t>
            </a:r>
          </a:p>
        </p:txBody>
      </p:sp>
      <p:sp>
        <p:nvSpPr>
          <p:cNvPr id="68611" name="Content Placeholder 2"/>
          <p:cNvSpPr>
            <a:spLocks noGrp="1"/>
          </p:cNvSpPr>
          <p:nvPr>
            <p:ph type="body" idx="1"/>
          </p:nvPr>
        </p:nvSpPr>
        <p:spPr/>
        <p:txBody>
          <a:bodyPr rIns="228600"/>
          <a:lstStyle/>
          <a:p>
            <a:pPr eaLnBrk="1" hangingPunct="1">
              <a:spcBef>
                <a:spcPct val="35000"/>
              </a:spcBef>
            </a:pPr>
            <a:r>
              <a:rPr lang="en-US" altLang="en-US" dirty="0"/>
              <a:t>A portable or fixed unit should have:</a:t>
            </a:r>
          </a:p>
          <a:p>
            <a:pPr lvl="1" eaLnBrk="1" hangingPunct="1">
              <a:spcBef>
                <a:spcPct val="35000"/>
              </a:spcBef>
            </a:pPr>
            <a:r>
              <a:rPr lang="en-US" altLang="en-US" dirty="0"/>
              <a:t>Wide-bore, thick-walled, </a:t>
            </a:r>
            <a:r>
              <a:rPr lang="en-US" altLang="en-US" dirty="0" err="1"/>
              <a:t>nonkinking</a:t>
            </a:r>
            <a:r>
              <a:rPr lang="en-US" altLang="en-US" dirty="0"/>
              <a:t> tubing</a:t>
            </a:r>
          </a:p>
          <a:p>
            <a:pPr lvl="1" eaLnBrk="1" hangingPunct="1">
              <a:spcBef>
                <a:spcPct val="35000"/>
              </a:spcBef>
            </a:pPr>
            <a:r>
              <a:rPr lang="en-US" altLang="en-US" dirty="0"/>
              <a:t>Plastic, rigid pharyngeal suction tips</a:t>
            </a:r>
          </a:p>
          <a:p>
            <a:pPr lvl="1" eaLnBrk="1" hangingPunct="1">
              <a:spcBef>
                <a:spcPct val="35000"/>
              </a:spcBef>
            </a:pPr>
            <a:r>
              <a:rPr lang="en-US" altLang="en-US" dirty="0" err="1"/>
              <a:t>Nonrigid</a:t>
            </a:r>
            <a:r>
              <a:rPr lang="en-US" altLang="en-US" dirty="0"/>
              <a:t> plastic catheters</a:t>
            </a:r>
          </a:p>
          <a:p>
            <a:pPr lvl="1" eaLnBrk="1" hangingPunct="1">
              <a:spcBef>
                <a:spcPct val="35000"/>
              </a:spcBef>
            </a:pPr>
            <a:r>
              <a:rPr lang="en-US" altLang="en-US" dirty="0"/>
              <a:t>A </a:t>
            </a:r>
            <a:r>
              <a:rPr lang="en-US" altLang="en-US" dirty="0" err="1"/>
              <a:t>nonbreakable</a:t>
            </a:r>
            <a:r>
              <a:rPr lang="en-US" altLang="en-US" dirty="0"/>
              <a:t>, disposable collection bottle</a:t>
            </a:r>
          </a:p>
          <a:p>
            <a:pPr lvl="1" eaLnBrk="1" hangingPunct="1">
              <a:spcBef>
                <a:spcPct val="35000"/>
              </a:spcBef>
            </a:pPr>
            <a:r>
              <a:rPr lang="en-US" altLang="en-US" dirty="0"/>
              <a:t>Water supply for rinsing the tips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lnSpc>
                <a:spcPct val="85000"/>
              </a:lnSpc>
            </a:pPr>
            <a:r>
              <a:rPr lang="en-US" altLang="en-US" dirty="0"/>
              <a:t>Techniques of Suctioning </a:t>
            </a:r>
            <a:r>
              <a:rPr lang="en-US" altLang="en-US" sz="2800" b="0" dirty="0"/>
              <a:t>(1 of 4)</a:t>
            </a:r>
          </a:p>
        </p:txBody>
      </p:sp>
      <p:sp>
        <p:nvSpPr>
          <p:cNvPr id="69635" name="Rectangle 3"/>
          <p:cNvSpPr>
            <a:spLocks noGrp="1" noChangeArrowheads="1"/>
          </p:cNvSpPr>
          <p:nvPr>
            <p:ph type="body" idx="1"/>
          </p:nvPr>
        </p:nvSpPr>
        <p:spPr/>
        <p:txBody>
          <a:bodyPr rIns="228600"/>
          <a:lstStyle/>
          <a:p>
            <a:pPr>
              <a:spcBef>
                <a:spcPct val="35000"/>
              </a:spcBef>
            </a:pPr>
            <a:r>
              <a:rPr lang="en-US" altLang="en-US" dirty="0"/>
              <a:t>Inspect the equipment regularly.</a:t>
            </a:r>
          </a:p>
          <a:p>
            <a:pPr>
              <a:spcBef>
                <a:spcPct val="35000"/>
              </a:spcBef>
            </a:pPr>
            <a:r>
              <a:rPr lang="en-US" altLang="en-US" dirty="0"/>
              <a:t>To operate the suction unit:</a:t>
            </a:r>
          </a:p>
          <a:p>
            <a:pPr lvl="1">
              <a:spcBef>
                <a:spcPct val="35000"/>
              </a:spcBef>
            </a:pPr>
            <a:r>
              <a:rPr lang="en-US" altLang="en-US" dirty="0"/>
              <a:t>Check the unit for proper assembly of its parts.</a:t>
            </a:r>
          </a:p>
          <a:p>
            <a:pPr lvl="1">
              <a:spcBef>
                <a:spcPct val="35000"/>
              </a:spcBef>
            </a:pPr>
            <a:r>
              <a:rPr lang="en-US" altLang="en-US" dirty="0"/>
              <a:t>Test the suctioning unit to ensure vacuum pressure of more than 300 mm Hg.</a:t>
            </a:r>
          </a:p>
          <a:p>
            <a:pPr lvl="1">
              <a:spcBef>
                <a:spcPct val="35000"/>
              </a:spcBef>
            </a:pPr>
            <a:r>
              <a:rPr lang="en-US" altLang="en-US" dirty="0"/>
              <a:t>Select and attach the appropriate suction catheter to the tubing.</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a:lnSpc>
                <a:spcPct val="85000"/>
              </a:lnSpc>
            </a:pPr>
            <a:r>
              <a:rPr lang="en-US" altLang="en-US" dirty="0"/>
              <a:t>Techniques of Suctioning </a:t>
            </a:r>
            <a:r>
              <a:rPr lang="en-US" altLang="en-US" sz="2800" b="0" dirty="0"/>
              <a:t>(2 of 4)</a:t>
            </a:r>
          </a:p>
        </p:txBody>
      </p:sp>
      <p:sp>
        <p:nvSpPr>
          <p:cNvPr id="70659" name="Rectangle 3"/>
          <p:cNvSpPr>
            <a:spLocks noGrp="1" noChangeArrowheads="1"/>
          </p:cNvSpPr>
          <p:nvPr>
            <p:ph type="body" idx="1"/>
          </p:nvPr>
        </p:nvSpPr>
        <p:spPr/>
        <p:txBody>
          <a:bodyPr rIns="228600"/>
          <a:lstStyle/>
          <a:p>
            <a:pPr>
              <a:spcBef>
                <a:spcPct val="35000"/>
              </a:spcBef>
            </a:pPr>
            <a:r>
              <a:rPr lang="en-US" altLang="en-US" dirty="0"/>
              <a:t>Never suction the mouth or nose for more than 15 seconds at one time for adult patients, 10 seconds for children, and </a:t>
            </a:r>
            <a:br>
              <a:rPr lang="en-US" altLang="en-US" dirty="0"/>
            </a:br>
            <a:r>
              <a:rPr lang="en-US" altLang="en-US" dirty="0"/>
              <a:t>5 seconds for infants.</a:t>
            </a:r>
          </a:p>
          <a:p>
            <a:pPr lvl="1">
              <a:spcBef>
                <a:spcPct val="35000"/>
              </a:spcBef>
            </a:pPr>
            <a:r>
              <a:rPr lang="en-US" altLang="en-US" dirty="0"/>
              <a:t>Suctioning can result in hypoxia.</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a:lnSpc>
                <a:spcPct val="85000"/>
              </a:lnSpc>
            </a:pPr>
            <a:r>
              <a:rPr lang="en-US" altLang="en-US" dirty="0"/>
              <a:t>Techniques of Suctioning </a:t>
            </a:r>
            <a:r>
              <a:rPr lang="en-US" altLang="en-US" sz="2800" b="0" dirty="0"/>
              <a:t>(3 of 4)</a:t>
            </a:r>
          </a:p>
        </p:txBody>
      </p:sp>
      <p:sp>
        <p:nvSpPr>
          <p:cNvPr id="71683" name="Rectangle 3"/>
          <p:cNvSpPr>
            <a:spLocks noGrp="1" noChangeArrowheads="1"/>
          </p:cNvSpPr>
          <p:nvPr>
            <p:ph type="body" idx="1"/>
          </p:nvPr>
        </p:nvSpPr>
        <p:spPr/>
        <p:txBody>
          <a:bodyPr rIns="228600"/>
          <a:lstStyle/>
          <a:p>
            <a:pPr>
              <a:spcBef>
                <a:spcPct val="35000"/>
              </a:spcBef>
            </a:pPr>
            <a:r>
              <a:rPr lang="en-US" altLang="en-US" dirty="0"/>
              <a:t>When patients have secretions or vomitus that cannot be suctioned easily:</a:t>
            </a:r>
          </a:p>
          <a:p>
            <a:pPr lvl="1">
              <a:spcBef>
                <a:spcPct val="35000"/>
              </a:spcBef>
            </a:pPr>
            <a:r>
              <a:rPr lang="en-US" altLang="en-US" dirty="0"/>
              <a:t>Remove the catheter from the patient’s mouth.</a:t>
            </a:r>
          </a:p>
          <a:p>
            <a:pPr lvl="1">
              <a:spcBef>
                <a:spcPct val="35000"/>
              </a:spcBef>
            </a:pPr>
            <a:r>
              <a:rPr lang="en-US" altLang="en-US" dirty="0"/>
              <a:t>Log roll the patient to the side.</a:t>
            </a:r>
          </a:p>
          <a:p>
            <a:pPr lvl="1">
              <a:spcBef>
                <a:spcPct val="35000"/>
              </a:spcBef>
            </a:pPr>
            <a:r>
              <a:rPr lang="en-US" altLang="en-US" dirty="0"/>
              <a:t>Clear the mouth carefully with a gloved finger.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85000"/>
              </a:lnSpc>
            </a:pPr>
            <a:r>
              <a:rPr lang="en-US" altLang="en-US" dirty="0"/>
              <a:t>Techniques of Suctioning </a:t>
            </a:r>
            <a:r>
              <a:rPr lang="en-US" altLang="en-US" sz="2800" b="0" dirty="0"/>
              <a:t>(4 of 4</a:t>
            </a:r>
            <a:r>
              <a:rPr lang="en-US" altLang="en-US" sz="2800" b="0" dirty="0" smtClean="0"/>
              <a:t>)?</a:t>
            </a:r>
            <a:endParaRPr lang="en-US" altLang="en-US" sz="2800" b="0" dirty="0"/>
          </a:p>
        </p:txBody>
      </p:sp>
      <p:sp>
        <p:nvSpPr>
          <p:cNvPr id="72707" name="Rectangle 3"/>
          <p:cNvSpPr>
            <a:spLocks noGrp="1" noChangeArrowheads="1"/>
          </p:cNvSpPr>
          <p:nvPr>
            <p:ph type="body" idx="1"/>
          </p:nvPr>
        </p:nvSpPr>
        <p:spPr/>
        <p:txBody>
          <a:bodyPr rIns="228600"/>
          <a:lstStyle/>
          <a:p>
            <a:pPr>
              <a:spcBef>
                <a:spcPct val="35000"/>
              </a:spcBef>
            </a:pPr>
            <a:r>
              <a:rPr lang="en-US" altLang="en-US" dirty="0"/>
              <a:t>If the patient produces frothy secretions as quickly as you can suction them:</a:t>
            </a:r>
          </a:p>
          <a:p>
            <a:pPr lvl="1">
              <a:spcBef>
                <a:spcPct val="35000"/>
              </a:spcBef>
            </a:pPr>
            <a:r>
              <a:rPr lang="en-US" altLang="en-US" dirty="0"/>
              <a:t>Suction the airway for 15 seconds (less in infants and children).</a:t>
            </a:r>
          </a:p>
          <a:p>
            <a:pPr lvl="1">
              <a:spcBef>
                <a:spcPct val="35000"/>
              </a:spcBef>
            </a:pPr>
            <a:r>
              <a:rPr lang="en-US" altLang="en-US" dirty="0"/>
              <a:t>Ventilate for 2 minutes.</a:t>
            </a:r>
          </a:p>
          <a:p>
            <a:pPr lvl="1">
              <a:spcBef>
                <a:spcPct val="35000"/>
              </a:spcBef>
            </a:pPr>
            <a:r>
              <a:rPr lang="en-US" altLang="en-US" dirty="0"/>
              <a:t>Continue this alternating pattern until all secretions have been cleared.</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eaLnBrk="1" hangingPunct="1">
              <a:lnSpc>
                <a:spcPct val="85000"/>
              </a:lnSpc>
            </a:pPr>
            <a:r>
              <a:rPr lang="en-US" altLang="en-US" dirty="0"/>
              <a:t>Basic Airway Adjuncts </a:t>
            </a:r>
            <a:r>
              <a:rPr lang="en-US" altLang="en-US" sz="2800" b="0" dirty="0"/>
              <a:t>(1 of 4)</a:t>
            </a:r>
          </a:p>
        </p:txBody>
      </p:sp>
      <p:sp>
        <p:nvSpPr>
          <p:cNvPr id="73731" name="Content Placeholder 2"/>
          <p:cNvSpPr>
            <a:spLocks noGrp="1"/>
          </p:cNvSpPr>
          <p:nvPr>
            <p:ph type="body" idx="1"/>
          </p:nvPr>
        </p:nvSpPr>
        <p:spPr/>
        <p:txBody>
          <a:bodyPr rIns="228600"/>
          <a:lstStyle/>
          <a:p>
            <a:pPr eaLnBrk="1" hangingPunct="1">
              <a:spcBef>
                <a:spcPct val="35000"/>
              </a:spcBef>
            </a:pPr>
            <a:r>
              <a:rPr lang="en-US" altLang="en-US" dirty="0"/>
              <a:t>Prevent obstruction by the tongue and allow for passage of air and oxygen to the lungs</a:t>
            </a:r>
          </a:p>
          <a:p>
            <a:pPr eaLnBrk="1" hangingPunct="1">
              <a:spcBef>
                <a:spcPct val="35000"/>
              </a:spcBef>
            </a:pPr>
            <a:r>
              <a:rPr lang="en-US" altLang="en-US" dirty="0"/>
              <a:t>Oropharyngeal airways</a:t>
            </a:r>
          </a:p>
          <a:p>
            <a:pPr lvl="1" eaLnBrk="1" hangingPunct="1">
              <a:spcBef>
                <a:spcPct val="35000"/>
              </a:spcBef>
            </a:pPr>
            <a:r>
              <a:rPr lang="en-US" altLang="en-US" dirty="0"/>
              <a:t>Keep the tongue from blocking the upper airway</a:t>
            </a:r>
          </a:p>
          <a:p>
            <a:pPr lvl="1" eaLnBrk="1" hangingPunct="1">
              <a:spcBef>
                <a:spcPct val="35000"/>
              </a:spcBef>
            </a:pPr>
            <a:r>
              <a:rPr lang="en-US" altLang="en-US" dirty="0"/>
              <a:t>Make it easier to suction the oropharynx if necessary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lnSpc>
                <a:spcPct val="85000"/>
              </a:lnSpc>
            </a:pPr>
            <a:r>
              <a:rPr lang="en-US" altLang="en-US" dirty="0"/>
              <a:t>National EMS Education Standard Competencies </a:t>
            </a:r>
            <a:r>
              <a:rPr lang="en-US" altLang="en-US" sz="2800" b="0" dirty="0"/>
              <a:t>(6 of 6)</a:t>
            </a:r>
          </a:p>
        </p:txBody>
      </p:sp>
      <p:sp>
        <p:nvSpPr>
          <p:cNvPr id="9219" name="Rectangle 3"/>
          <p:cNvSpPr>
            <a:spLocks noGrp="1" noChangeArrowheads="1"/>
          </p:cNvSpPr>
          <p:nvPr>
            <p:ph type="body" idx="1"/>
          </p:nvPr>
        </p:nvSpPr>
        <p:spPr/>
        <p:txBody>
          <a:bodyPr rIns="228600"/>
          <a:lstStyle/>
          <a:p>
            <a:pPr eaLnBrk="1" hangingPunct="1">
              <a:buFontTx/>
              <a:buNone/>
              <a:defRPr/>
            </a:pPr>
            <a:r>
              <a:rPr lang="en-US" altLang="en-US" b="1" dirty="0" smtClean="0"/>
              <a:t>Pathophysiology</a:t>
            </a:r>
          </a:p>
          <a:p>
            <a:pPr indent="0" eaLnBrk="1" hangingPunct="1">
              <a:spcBef>
                <a:spcPct val="35000"/>
              </a:spcBef>
              <a:buFontTx/>
              <a:buNone/>
              <a:defRPr/>
            </a:pPr>
            <a:r>
              <a:rPr lang="en-US" altLang="en-US" dirty="0" smtClean="0"/>
              <a:t>Applies fundamental knowledge of the pathophysiology of respiration and perfusion to patient assessment and management.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eaLnBrk="1" hangingPunct="1">
              <a:lnSpc>
                <a:spcPct val="85000"/>
              </a:lnSpc>
            </a:pPr>
            <a:r>
              <a:rPr lang="en-US" altLang="en-US" dirty="0"/>
              <a:t>Basic Airway Adjuncts </a:t>
            </a:r>
            <a:r>
              <a:rPr lang="en-US" altLang="en-US" sz="2800" b="0" dirty="0"/>
              <a:t>(2 of 4)</a:t>
            </a:r>
          </a:p>
        </p:txBody>
      </p:sp>
      <p:sp>
        <p:nvSpPr>
          <p:cNvPr id="74755" name="Content Placeholder 2"/>
          <p:cNvSpPr>
            <a:spLocks noGrp="1"/>
          </p:cNvSpPr>
          <p:nvPr>
            <p:ph type="body" idx="1"/>
          </p:nvPr>
        </p:nvSpPr>
        <p:spPr/>
        <p:txBody>
          <a:bodyPr rIns="228600"/>
          <a:lstStyle/>
          <a:p>
            <a:pPr marL="0" indent="0" eaLnBrk="1" hangingPunct="1">
              <a:spcBef>
                <a:spcPct val="35000"/>
              </a:spcBef>
              <a:buNone/>
            </a:pPr>
            <a:r>
              <a:rPr lang="en-US" altLang="en-US" dirty="0" smtClean="0"/>
              <a:t>   Oropharyngeal </a:t>
            </a:r>
            <a:r>
              <a:rPr lang="en-US" altLang="en-US" dirty="0"/>
              <a:t>airways (cont’d)</a:t>
            </a:r>
          </a:p>
          <a:p>
            <a:pPr lvl="1" eaLnBrk="1" hangingPunct="1">
              <a:spcBef>
                <a:spcPct val="35000"/>
              </a:spcBef>
            </a:pPr>
            <a:r>
              <a:rPr lang="en-US" altLang="en-US" dirty="0"/>
              <a:t>Indications:</a:t>
            </a:r>
          </a:p>
          <a:p>
            <a:pPr lvl="2" eaLnBrk="1" hangingPunct="1"/>
            <a:r>
              <a:rPr lang="en-US" altLang="en-US" sz="2400" dirty="0"/>
              <a:t>Unresponsive patients without a gag reflex</a:t>
            </a:r>
          </a:p>
          <a:p>
            <a:pPr marL="1143000" marR="0" lvl="2" indent="-228600" algn="l" defTabSz="914400" rtl="0" eaLnBrk="1" fontAlgn="base" latinLnBrk="0" hangingPunct="1">
              <a:lnSpc>
                <a:spcPct val="100000"/>
              </a:lnSpc>
              <a:spcBef>
                <a:spcPct val="25000"/>
              </a:spcBef>
              <a:spcAft>
                <a:spcPct val="0"/>
              </a:spcAft>
              <a:buClr>
                <a:schemeClr val="bg1"/>
              </a:buClr>
              <a:buSzTx/>
              <a:buFontTx/>
              <a:buChar char="•"/>
              <a:tabLst/>
              <a:defRPr/>
            </a:pPr>
            <a:r>
              <a:rPr lang="en-US" altLang="en-US" sz="2400" dirty="0"/>
              <a:t>Apneic patients being ventilated with a bag-valve mask (</a:t>
            </a:r>
            <a:r>
              <a:rPr lang="en-US" altLang="en-US" sz="2400" dirty="0" smtClean="0"/>
              <a:t>BVM</a:t>
            </a:r>
            <a:endParaRPr lang="en-US" altLang="en-US" sz="2400" dirty="0"/>
          </a:p>
          <a:p>
            <a:pPr lvl="1" eaLnBrk="1" hangingPunct="1">
              <a:spcBef>
                <a:spcPct val="35000"/>
              </a:spcBef>
            </a:pPr>
            <a:r>
              <a:rPr lang="en-US" altLang="en-US" dirty="0"/>
              <a:t>Contraindications:</a:t>
            </a:r>
          </a:p>
          <a:p>
            <a:pPr lvl="2" eaLnBrk="1" hangingPunct="1"/>
            <a:r>
              <a:rPr lang="en-US" altLang="en-US" sz="2400" dirty="0"/>
              <a:t>Conscious patients</a:t>
            </a:r>
          </a:p>
          <a:p>
            <a:pPr lvl="2" eaLnBrk="1" hangingPunct="1"/>
            <a:r>
              <a:rPr lang="en-US" altLang="en-US" sz="2400" dirty="0"/>
              <a:t>Any patient who has an intact gag reflex</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eaLnBrk="1" hangingPunct="1">
              <a:lnSpc>
                <a:spcPct val="85000"/>
              </a:lnSpc>
            </a:pPr>
            <a:r>
              <a:rPr lang="en-US" altLang="en-US" dirty="0"/>
              <a:t>Basic Airway Adjuncts </a:t>
            </a:r>
            <a:r>
              <a:rPr lang="en-US" altLang="en-US" sz="2800" b="0" dirty="0"/>
              <a:t>(3 of 4)</a:t>
            </a:r>
          </a:p>
        </p:txBody>
      </p:sp>
      <p:sp>
        <p:nvSpPr>
          <p:cNvPr id="75779" name="Content Placeholder 2"/>
          <p:cNvSpPr>
            <a:spLocks noGrp="1"/>
          </p:cNvSpPr>
          <p:nvPr>
            <p:ph type="body" idx="1"/>
          </p:nvPr>
        </p:nvSpPr>
        <p:spPr/>
        <p:txBody>
          <a:bodyPr rIns="228600"/>
          <a:lstStyle/>
          <a:p>
            <a:pPr eaLnBrk="1" hangingPunct="1">
              <a:spcBef>
                <a:spcPct val="35000"/>
              </a:spcBef>
            </a:pPr>
            <a:r>
              <a:rPr lang="en-US" altLang="en-US" dirty="0"/>
              <a:t>Nasopharyngeal airways</a:t>
            </a:r>
          </a:p>
          <a:p>
            <a:pPr lvl="1" eaLnBrk="1" hangingPunct="1">
              <a:spcBef>
                <a:spcPct val="35000"/>
              </a:spcBef>
            </a:pPr>
            <a:r>
              <a:rPr lang="en-US" altLang="en-US" dirty="0"/>
              <a:t>Indications:</a:t>
            </a:r>
          </a:p>
          <a:p>
            <a:pPr lvl="2" eaLnBrk="1" hangingPunct="1"/>
            <a:r>
              <a:rPr lang="en-US" altLang="en-US" sz="2400" dirty="0"/>
              <a:t>Patient who is unresponsive or has an altered LOC</a:t>
            </a:r>
          </a:p>
          <a:p>
            <a:pPr lvl="2" eaLnBrk="1" hangingPunct="1"/>
            <a:r>
              <a:rPr lang="en-US" altLang="en-US" sz="2400" dirty="0"/>
              <a:t>Patient who has an intact gag reflex</a:t>
            </a:r>
          </a:p>
          <a:p>
            <a:pPr lvl="2" eaLnBrk="1" hangingPunct="1"/>
            <a:r>
              <a:rPr lang="en-US" altLang="en-US" sz="2400" dirty="0"/>
              <a:t>Patient who is unable to maintain his or her own airway spontaneously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a:lnSpc>
                <a:spcPct val="85000"/>
              </a:lnSpc>
            </a:pPr>
            <a:r>
              <a:rPr lang="en-US" altLang="en-US" dirty="0"/>
              <a:t>Basic Airway Adjuncts </a:t>
            </a:r>
            <a:r>
              <a:rPr lang="en-US" altLang="en-US" sz="2800" b="0" dirty="0"/>
              <a:t>(4 of 4)</a:t>
            </a:r>
          </a:p>
        </p:txBody>
      </p:sp>
      <p:sp>
        <p:nvSpPr>
          <p:cNvPr id="76803" name="Rectangle 3"/>
          <p:cNvSpPr>
            <a:spLocks noGrp="1" noChangeArrowheads="1"/>
          </p:cNvSpPr>
          <p:nvPr>
            <p:ph type="body" idx="1"/>
          </p:nvPr>
        </p:nvSpPr>
        <p:spPr/>
        <p:txBody>
          <a:bodyPr rIns="228600"/>
          <a:lstStyle/>
          <a:p>
            <a:pPr>
              <a:spcBef>
                <a:spcPct val="35000"/>
              </a:spcBef>
            </a:pPr>
            <a:r>
              <a:rPr lang="en-US" altLang="en-US" dirty="0"/>
              <a:t>Nasopharyngeal airways (cont’d)</a:t>
            </a:r>
          </a:p>
          <a:p>
            <a:pPr lvl="1">
              <a:spcBef>
                <a:spcPct val="35000"/>
              </a:spcBef>
            </a:pPr>
            <a:r>
              <a:rPr lang="en-US" altLang="en-US" dirty="0"/>
              <a:t>Indications:</a:t>
            </a:r>
          </a:p>
          <a:p>
            <a:pPr lvl="2"/>
            <a:r>
              <a:rPr lang="en-US" altLang="en-US" sz="2400" dirty="0"/>
              <a:t>Semiconscious or unconscious patients with an intact gag reflex</a:t>
            </a:r>
          </a:p>
          <a:p>
            <a:pPr lvl="2"/>
            <a:r>
              <a:rPr lang="en-US" altLang="en-US" sz="2400" dirty="0"/>
              <a:t>Patients who will not tolerate an oropharyngeal airway</a:t>
            </a:r>
          </a:p>
          <a:p>
            <a:pPr lvl="1">
              <a:spcBef>
                <a:spcPct val="35000"/>
              </a:spcBef>
            </a:pPr>
            <a:r>
              <a:rPr lang="en-US" altLang="en-US" dirty="0"/>
              <a:t>Contraindications:</a:t>
            </a:r>
          </a:p>
          <a:p>
            <a:pPr lvl="2"/>
            <a:r>
              <a:rPr lang="en-US" altLang="en-US" sz="2400" dirty="0"/>
              <a:t>Severe head injury with blood in the nose</a:t>
            </a:r>
          </a:p>
          <a:p>
            <a:pPr lvl="2"/>
            <a:r>
              <a:rPr lang="en-US" altLang="en-US" sz="2400" dirty="0"/>
              <a:t>History of fractured nasal bone</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eaLnBrk="1" hangingPunct="1">
              <a:lnSpc>
                <a:spcPct val="85000"/>
              </a:lnSpc>
            </a:pPr>
            <a:r>
              <a:rPr lang="en-US" altLang="en-US" dirty="0"/>
              <a:t>Maintaining the Airway </a:t>
            </a:r>
            <a:r>
              <a:rPr lang="en-US" altLang="en-US" sz="2800" b="0" dirty="0"/>
              <a:t>(1 of 2)</a:t>
            </a:r>
          </a:p>
        </p:txBody>
      </p:sp>
      <p:sp>
        <p:nvSpPr>
          <p:cNvPr id="77827" name="Content Placeholder 2"/>
          <p:cNvSpPr>
            <a:spLocks noGrp="1"/>
          </p:cNvSpPr>
          <p:nvPr>
            <p:ph type="body" idx="1"/>
          </p:nvPr>
        </p:nvSpPr>
        <p:spPr/>
        <p:txBody>
          <a:bodyPr rIns="228600"/>
          <a:lstStyle/>
          <a:p>
            <a:pPr eaLnBrk="1" hangingPunct="1">
              <a:spcBef>
                <a:spcPct val="35000"/>
              </a:spcBef>
            </a:pPr>
            <a:r>
              <a:rPr lang="en-US" altLang="en-US" dirty="0"/>
              <a:t>Use the recovery position.</a:t>
            </a:r>
          </a:p>
          <a:p>
            <a:pPr lvl="1" eaLnBrk="1" hangingPunct="1">
              <a:spcBef>
                <a:spcPct val="35000"/>
              </a:spcBef>
            </a:pPr>
            <a:r>
              <a:rPr lang="en-US" altLang="en-US" dirty="0"/>
              <a:t>Used to help maintain a clear airway in an unconscious patient who is not injured and is breathing on his or her own</a:t>
            </a:r>
          </a:p>
        </p:txBody>
      </p:sp>
      <p:pic>
        <p:nvPicPr>
          <p:cNvPr id="7782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28825" y="3594100"/>
            <a:ext cx="4829175"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
          <p:cNvSpPr txBox="1">
            <a:spLocks noChangeArrowheads="1"/>
          </p:cNvSpPr>
          <p:nvPr/>
        </p:nvSpPr>
        <p:spPr bwMode="auto">
          <a:xfrm>
            <a:off x="4152900" y="5664200"/>
            <a:ext cx="28463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lgn="r">
              <a:defRPr/>
            </a:pPr>
            <a:r>
              <a:rPr lang="en-IN" sz="900" dirty="0" smtClean="0">
                <a:solidFill>
                  <a:schemeClr val="bg1"/>
                </a:solidFill>
                <a:latin typeface="+mn-lt"/>
              </a:rPr>
              <a:t>© Jones &amp; Bartlett Learning. Courtesy of MIEMSS.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eaLnBrk="1" hangingPunct="1">
              <a:lnSpc>
                <a:spcPct val="85000"/>
              </a:lnSpc>
            </a:pPr>
            <a:r>
              <a:rPr lang="en-US" altLang="en-US" dirty="0"/>
              <a:t>Maintaining the Airway </a:t>
            </a:r>
            <a:r>
              <a:rPr lang="en-US" altLang="en-US" sz="2800" b="0" dirty="0"/>
              <a:t>(2 of 2)</a:t>
            </a:r>
          </a:p>
        </p:txBody>
      </p:sp>
      <p:sp>
        <p:nvSpPr>
          <p:cNvPr id="78851" name="Content Placeholder 2"/>
          <p:cNvSpPr>
            <a:spLocks noGrp="1"/>
          </p:cNvSpPr>
          <p:nvPr>
            <p:ph type="body" idx="1"/>
          </p:nvPr>
        </p:nvSpPr>
        <p:spPr/>
        <p:txBody>
          <a:bodyPr rIns="228600"/>
          <a:lstStyle/>
          <a:p>
            <a:pPr eaLnBrk="1" hangingPunct="1">
              <a:spcBef>
                <a:spcPct val="35000"/>
              </a:spcBef>
            </a:pPr>
            <a:r>
              <a:rPr lang="en-US" altLang="en-US" dirty="0"/>
              <a:t>Take the following steps:</a:t>
            </a:r>
          </a:p>
          <a:p>
            <a:pPr lvl="1" eaLnBrk="1" hangingPunct="1">
              <a:spcBef>
                <a:spcPct val="35000"/>
              </a:spcBef>
            </a:pPr>
            <a:r>
              <a:rPr lang="en-US" altLang="en-US" dirty="0"/>
              <a:t>Roll the patient onto either side so that the head, shoulder, and torso move at the same time without twisting.</a:t>
            </a:r>
          </a:p>
          <a:p>
            <a:pPr lvl="1" eaLnBrk="1" hangingPunct="1">
              <a:spcBef>
                <a:spcPct val="35000"/>
              </a:spcBef>
            </a:pPr>
            <a:r>
              <a:rPr lang="en-US" altLang="en-US" dirty="0"/>
              <a:t>Extend the patient’s lower arm and place the upper hand under his or her cheek.</a:t>
            </a:r>
          </a:p>
          <a:p>
            <a:pPr eaLnBrk="1" hangingPunct="1">
              <a:spcBef>
                <a:spcPct val="35000"/>
              </a:spcBef>
            </a:pPr>
            <a:r>
              <a:rPr lang="en-US" altLang="en-US" dirty="0"/>
              <a:t>Not appropriate for patients with suspected spinal injuries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(1 of 9</a:t>
            </a:r>
            <a:r>
              <a:rPr lang="en-US" altLang="en-US" sz="2800" b="0" dirty="0" smtClean="0"/>
              <a:t>)?</a:t>
            </a:r>
            <a:endParaRPr lang="en-US" altLang="en-US" sz="2800" b="0" dirty="0"/>
          </a:p>
        </p:txBody>
      </p:sp>
      <p:sp>
        <p:nvSpPr>
          <p:cNvPr id="79875" name="Content Placeholder 2"/>
          <p:cNvSpPr>
            <a:spLocks noGrp="1"/>
          </p:cNvSpPr>
          <p:nvPr>
            <p:ph type="body" idx="1"/>
          </p:nvPr>
        </p:nvSpPr>
        <p:spPr/>
        <p:txBody>
          <a:bodyPr rIns="228600"/>
          <a:lstStyle/>
          <a:p>
            <a:pPr eaLnBrk="1" hangingPunct="1">
              <a:spcBef>
                <a:spcPct val="35000"/>
              </a:spcBef>
            </a:pPr>
            <a:r>
              <a:rPr lang="en-US" altLang="en-US" dirty="0"/>
              <a:t>Always give oxygen to patients who are hypoxic/</a:t>
            </a:r>
          </a:p>
          <a:p>
            <a:pPr lvl="1" eaLnBrk="1" hangingPunct="1">
              <a:spcBef>
                <a:spcPct val="35000"/>
              </a:spcBef>
            </a:pPr>
            <a:r>
              <a:rPr lang="en-US" altLang="en-US" dirty="0"/>
              <a:t>Some tissues and organs need a constant supply of oxygen to function normally.</a:t>
            </a:r>
          </a:p>
          <a:p>
            <a:pPr eaLnBrk="1" hangingPunct="1">
              <a:spcBef>
                <a:spcPct val="35000"/>
              </a:spcBef>
            </a:pPr>
            <a:r>
              <a:rPr lang="en-US" altLang="en-US" dirty="0"/>
              <a:t>Never withhold oxygen from any patient who might benefit from it.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(2 of 9)</a:t>
            </a:r>
          </a:p>
        </p:txBody>
      </p:sp>
      <p:sp>
        <p:nvSpPr>
          <p:cNvPr id="80899" name="Content Placeholder 2"/>
          <p:cNvSpPr>
            <a:spLocks noGrp="1"/>
          </p:cNvSpPr>
          <p:nvPr>
            <p:ph type="body" idx="1"/>
          </p:nvPr>
        </p:nvSpPr>
        <p:spPr/>
        <p:txBody>
          <a:bodyPr rIns="228600"/>
          <a:lstStyle/>
          <a:p>
            <a:pPr eaLnBrk="1" hangingPunct="1">
              <a:spcBef>
                <a:spcPct val="35000"/>
              </a:spcBef>
            </a:pPr>
            <a:r>
              <a:rPr lang="en-US" altLang="en-US" dirty="0"/>
              <a:t>Supplemental oxygen equipment</a:t>
            </a:r>
          </a:p>
          <a:p>
            <a:pPr lvl="1" eaLnBrk="1" hangingPunct="1">
              <a:spcBef>
                <a:spcPct val="35000"/>
              </a:spcBef>
            </a:pPr>
            <a:r>
              <a:rPr lang="en-US" altLang="en-US" dirty="0"/>
              <a:t>Become familiar with how oxygen is stored.</a:t>
            </a:r>
          </a:p>
          <a:p>
            <a:pPr lvl="1" eaLnBrk="1" hangingPunct="1">
              <a:spcBef>
                <a:spcPct val="35000"/>
              </a:spcBef>
            </a:pPr>
            <a:r>
              <a:rPr lang="en-US" altLang="en-US" dirty="0"/>
              <a:t>Oxygen cylinders contain compressed gas.</a:t>
            </a:r>
          </a:p>
          <a:p>
            <a:pPr lvl="1" eaLnBrk="1" hangingPunct="1">
              <a:spcBef>
                <a:spcPct val="35000"/>
              </a:spcBef>
            </a:pPr>
            <a:r>
              <a:rPr lang="en-US" altLang="en-US" dirty="0"/>
              <a:t>Liquid oxygen is becoming a more commonly used alternative.</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(3 of 9)</a:t>
            </a:r>
          </a:p>
        </p:txBody>
      </p:sp>
      <p:sp>
        <p:nvSpPr>
          <p:cNvPr id="81923" name="Content Placeholder 2"/>
          <p:cNvSpPr>
            <a:spLocks noGrp="1"/>
          </p:cNvSpPr>
          <p:nvPr>
            <p:ph type="body" idx="1"/>
          </p:nvPr>
        </p:nvSpPr>
        <p:spPr>
          <a:xfrm>
            <a:off x="685800" y="1447800"/>
            <a:ext cx="8382000" cy="4800600"/>
          </a:xfrm>
        </p:spPr>
        <p:txBody>
          <a:bodyPr rIns="228600"/>
          <a:lstStyle/>
          <a:p>
            <a:pPr eaLnBrk="1" hangingPunct="1">
              <a:spcBef>
                <a:spcPct val="35000"/>
              </a:spcBef>
            </a:pPr>
            <a:r>
              <a:rPr lang="en-US" altLang="en-US" dirty="0"/>
              <a:t>Safety considerations</a:t>
            </a:r>
          </a:p>
          <a:p>
            <a:pPr lvl="1" eaLnBrk="1" hangingPunct="1">
              <a:spcBef>
                <a:spcPct val="35000"/>
              </a:spcBef>
            </a:pPr>
            <a:r>
              <a:rPr lang="en-US" altLang="en-US" dirty="0"/>
              <a:t>Handle gas cylinders carefully.</a:t>
            </a:r>
          </a:p>
          <a:p>
            <a:pPr lvl="1" eaLnBrk="1" hangingPunct="1">
              <a:spcBef>
                <a:spcPct val="35000"/>
              </a:spcBef>
            </a:pPr>
            <a:r>
              <a:rPr lang="en-US" altLang="en-US" dirty="0"/>
              <a:t>Make sure the correct pressure regulator is firmly attached before transport.</a:t>
            </a:r>
          </a:p>
          <a:p>
            <a:pPr lvl="1" eaLnBrk="1" hangingPunct="1">
              <a:spcBef>
                <a:spcPct val="35000"/>
              </a:spcBef>
            </a:pPr>
            <a:r>
              <a:rPr lang="en-US" altLang="en-US" dirty="0"/>
              <a:t>A puncture hole in a tank can turn it into a deadly missile.</a:t>
            </a:r>
          </a:p>
          <a:p>
            <a:pPr lvl="1" eaLnBrk="1" hangingPunct="1">
              <a:spcBef>
                <a:spcPct val="35000"/>
              </a:spcBef>
            </a:pPr>
            <a:r>
              <a:rPr lang="en-US" altLang="en-US" dirty="0"/>
              <a:t>Secure cylinders when stored on ambulance and when in use during transport.</a:t>
            </a:r>
          </a:p>
          <a:p>
            <a:pPr lvl="1" eaLnBrk="1" hangingPunct="1">
              <a:spcBef>
                <a:spcPct val="35000"/>
              </a:spcBef>
            </a:pPr>
            <a:endParaRPr lang="en-US" alt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(4 of 9)</a:t>
            </a:r>
          </a:p>
        </p:txBody>
      </p:sp>
      <p:sp>
        <p:nvSpPr>
          <p:cNvPr id="82947" name="Content Placeholder 2"/>
          <p:cNvSpPr>
            <a:spLocks noGrp="1"/>
          </p:cNvSpPr>
          <p:nvPr>
            <p:ph type="body" idx="1"/>
          </p:nvPr>
        </p:nvSpPr>
        <p:spPr/>
        <p:txBody>
          <a:bodyPr rIns="228600"/>
          <a:lstStyle/>
          <a:p>
            <a:pPr eaLnBrk="1" hangingPunct="1">
              <a:spcBef>
                <a:spcPct val="35000"/>
              </a:spcBef>
            </a:pPr>
            <a:r>
              <a:rPr lang="en-US" altLang="en-US" dirty="0"/>
              <a:t>Pin-indexing system</a:t>
            </a:r>
          </a:p>
          <a:p>
            <a:pPr lvl="1" eaLnBrk="1" hangingPunct="1">
              <a:spcBef>
                <a:spcPct val="35000"/>
              </a:spcBef>
            </a:pPr>
            <a:r>
              <a:rPr lang="en-US" altLang="en-US" dirty="0"/>
              <a:t>Prevents such mistakes as an oxygen regulator being accidentally connected to a carbon dioxide cylinder</a:t>
            </a:r>
          </a:p>
          <a:p>
            <a:pPr lvl="1" eaLnBrk="1" hangingPunct="1">
              <a:spcBef>
                <a:spcPct val="35000"/>
              </a:spcBef>
            </a:pPr>
            <a:r>
              <a:rPr lang="en-US" altLang="en-US" dirty="0"/>
              <a:t>Every cylinder of a specific gas type has a given pattern and a given number of pins.</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(5 of 9)</a:t>
            </a:r>
          </a:p>
        </p:txBody>
      </p:sp>
      <p:sp>
        <p:nvSpPr>
          <p:cNvPr id="83971" name="Content Placeholder 2"/>
          <p:cNvSpPr>
            <a:spLocks noGrp="1"/>
          </p:cNvSpPr>
          <p:nvPr>
            <p:ph type="body" idx="1"/>
          </p:nvPr>
        </p:nvSpPr>
        <p:spPr/>
        <p:txBody>
          <a:bodyPr rIns="228600"/>
          <a:lstStyle/>
          <a:p>
            <a:pPr eaLnBrk="1" hangingPunct="1">
              <a:spcBef>
                <a:spcPct val="35000"/>
              </a:spcBef>
            </a:pPr>
            <a:r>
              <a:rPr lang="en-US" altLang="en-US" dirty="0"/>
              <a:t>Pressure regulators</a:t>
            </a:r>
          </a:p>
          <a:p>
            <a:pPr lvl="1" eaLnBrk="1" hangingPunct="1">
              <a:spcBef>
                <a:spcPct val="35000"/>
              </a:spcBef>
            </a:pPr>
            <a:r>
              <a:rPr lang="en-US" altLang="en-US" dirty="0"/>
              <a:t>Reduce the cylinder’s pressure to a useful therapeutic range</a:t>
            </a:r>
          </a:p>
          <a:p>
            <a:pPr lvl="1" eaLnBrk="1" hangingPunct="1">
              <a:spcBef>
                <a:spcPct val="35000"/>
              </a:spcBef>
            </a:pPr>
            <a:r>
              <a:rPr lang="en-US" altLang="en-US" dirty="0"/>
              <a:t>Usually 40 to 70 psi</a:t>
            </a:r>
          </a:p>
          <a:p>
            <a:pPr lvl="1" eaLnBrk="1" hangingPunct="1">
              <a:spcBef>
                <a:spcPct val="35000"/>
              </a:spcBef>
            </a:pPr>
            <a:r>
              <a:rPr lang="en-US" altLang="en-US" dirty="0"/>
              <a:t>Final attachment for delivering the gas is either a quick-connect female fitting or a flowmeter.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lnSpc>
                <a:spcPct val="85000"/>
              </a:lnSpc>
            </a:pPr>
            <a:r>
              <a:rPr lang="en-US" altLang="en-US" dirty="0"/>
              <a:t>Introduction </a:t>
            </a:r>
            <a:r>
              <a:rPr lang="en-US" altLang="en-US" sz="2800" b="0" dirty="0"/>
              <a:t>(1 of 2)</a:t>
            </a:r>
          </a:p>
        </p:txBody>
      </p:sp>
      <p:sp>
        <p:nvSpPr>
          <p:cNvPr id="11267" name="Content Placeholder 2"/>
          <p:cNvSpPr>
            <a:spLocks noGrp="1"/>
          </p:cNvSpPr>
          <p:nvPr>
            <p:ph type="body" idx="1"/>
          </p:nvPr>
        </p:nvSpPr>
        <p:spPr/>
        <p:txBody>
          <a:bodyPr rIns="228600"/>
          <a:lstStyle/>
          <a:p>
            <a:pPr eaLnBrk="1" hangingPunct="1">
              <a:spcBef>
                <a:spcPct val="35000"/>
              </a:spcBef>
            </a:pPr>
            <a:r>
              <a:rPr lang="en-US" altLang="en-US" dirty="0"/>
              <a:t>The primary component of caring for patients is ensuring that they can breathe adequately.</a:t>
            </a:r>
          </a:p>
          <a:p>
            <a:pPr eaLnBrk="1" hangingPunct="1">
              <a:spcBef>
                <a:spcPct val="35000"/>
              </a:spcBef>
            </a:pPr>
            <a:r>
              <a:rPr lang="en-US" altLang="en-US" dirty="0"/>
              <a:t>When the ability to breathe is disrupted:</a:t>
            </a:r>
          </a:p>
          <a:p>
            <a:pPr lvl="1" eaLnBrk="1" hangingPunct="1">
              <a:spcBef>
                <a:spcPct val="35000"/>
              </a:spcBef>
            </a:pPr>
            <a:r>
              <a:rPr lang="en-US" altLang="en-US" dirty="0"/>
              <a:t>Oxygen delivery to tissues and cells is compromised.</a:t>
            </a:r>
          </a:p>
          <a:p>
            <a:pPr lvl="1" eaLnBrk="1" hangingPunct="1">
              <a:spcBef>
                <a:spcPct val="35000"/>
              </a:spcBef>
            </a:pPr>
            <a:r>
              <a:rPr lang="en-US" altLang="en-US" dirty="0"/>
              <a:t>Vital organs may not function normally.</a:t>
            </a:r>
          </a:p>
          <a:p>
            <a:pPr lvl="1" eaLnBrk="1" hangingPunct="1">
              <a:spcBef>
                <a:spcPct val="35000"/>
              </a:spcBef>
            </a:pPr>
            <a:r>
              <a:rPr lang="en-US" altLang="en-US" dirty="0"/>
              <a:t>Brain tissue will begin to die within 4 to 6 minutes.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lnSpc>
                <a:spcPct val="85000"/>
              </a:lnSpc>
            </a:pPr>
            <a:r>
              <a:rPr lang="en-US" altLang="en-US" dirty="0"/>
              <a:t>Supplemental Oxygen </a:t>
            </a:r>
            <a:r>
              <a:rPr lang="en-US" altLang="en-US" sz="2800" b="0" dirty="0"/>
              <a:t>(6 of 9)</a:t>
            </a:r>
          </a:p>
        </p:txBody>
      </p:sp>
      <p:sp>
        <p:nvSpPr>
          <p:cNvPr id="84995" name="Content Placeholder 2"/>
          <p:cNvSpPr>
            <a:spLocks noGrp="1"/>
          </p:cNvSpPr>
          <p:nvPr>
            <p:ph type="body" idx="1"/>
          </p:nvPr>
        </p:nvSpPr>
        <p:spPr/>
        <p:txBody>
          <a:bodyPr rIns="228600"/>
          <a:lstStyle/>
          <a:p>
            <a:pPr eaLnBrk="1" hangingPunct="1">
              <a:spcBef>
                <a:spcPct val="35000"/>
              </a:spcBef>
            </a:pPr>
            <a:r>
              <a:rPr lang="en-US" altLang="en-US" dirty="0"/>
              <a:t>Flowmeters</a:t>
            </a:r>
          </a:p>
          <a:p>
            <a:pPr lvl="1" eaLnBrk="1" hangingPunct="1">
              <a:spcBef>
                <a:spcPct val="35000"/>
              </a:spcBef>
            </a:pPr>
            <a:r>
              <a:rPr lang="en-US" altLang="en-US" dirty="0"/>
              <a:t>Usually permanently attached to pressure regulators on emergency medical equipment</a:t>
            </a:r>
          </a:p>
          <a:p>
            <a:pPr lvl="1" eaLnBrk="1" hangingPunct="1">
              <a:spcBef>
                <a:spcPct val="35000"/>
              </a:spcBef>
            </a:pPr>
            <a:r>
              <a:rPr lang="en-US" altLang="en-US" dirty="0"/>
              <a:t>Pressure-compensated flowmeter</a:t>
            </a:r>
          </a:p>
          <a:p>
            <a:pPr lvl="1" eaLnBrk="1" hangingPunct="1">
              <a:spcBef>
                <a:spcPct val="35000"/>
              </a:spcBef>
            </a:pPr>
            <a:r>
              <a:rPr lang="en-US" altLang="en-US" dirty="0"/>
              <a:t>Bourdon-gauge flowmeter</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nSpc>
                <a:spcPct val="85000"/>
              </a:lnSpc>
            </a:pPr>
            <a:r>
              <a:rPr lang="en-US" altLang="en-US" dirty="0"/>
              <a:t>Supplemental Oxygen </a:t>
            </a:r>
            <a:r>
              <a:rPr lang="en-US" altLang="en-US" sz="2800" b="0" dirty="0"/>
              <a:t>(7 of 9)</a:t>
            </a:r>
          </a:p>
        </p:txBody>
      </p:sp>
      <p:sp>
        <p:nvSpPr>
          <p:cNvPr id="86019" name="Rectangle 3"/>
          <p:cNvSpPr>
            <a:spLocks noGrp="1" noChangeArrowheads="1"/>
          </p:cNvSpPr>
          <p:nvPr>
            <p:ph type="body" idx="1"/>
          </p:nvPr>
        </p:nvSpPr>
        <p:spPr/>
        <p:txBody>
          <a:bodyPr rIns="228600"/>
          <a:lstStyle/>
          <a:p>
            <a:pPr>
              <a:spcBef>
                <a:spcPct val="35000"/>
              </a:spcBef>
            </a:pPr>
            <a:r>
              <a:rPr lang="en-US" altLang="en-US"/>
              <a:t>Hazards of supplemental oxygen:</a:t>
            </a:r>
          </a:p>
          <a:p>
            <a:pPr lvl="1">
              <a:spcBef>
                <a:spcPct val="35000"/>
              </a:spcBef>
            </a:pPr>
            <a:r>
              <a:rPr lang="en-US" altLang="en-US"/>
              <a:t>Combustion</a:t>
            </a:r>
          </a:p>
          <a:p>
            <a:pPr lvl="1">
              <a:spcBef>
                <a:spcPct val="35000"/>
              </a:spcBef>
            </a:pPr>
            <a:r>
              <a:rPr lang="en-US" altLang="en-US"/>
              <a:t>Oxygen toxicity</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lnSpc>
                <a:spcPct val="85000"/>
              </a:lnSpc>
            </a:pPr>
            <a:r>
              <a:rPr lang="en-US" altLang="en-US" dirty="0"/>
              <a:t>Supplemental Oxygen </a:t>
            </a:r>
            <a:r>
              <a:rPr lang="en-US" altLang="en-US" sz="2800" b="0" dirty="0"/>
              <a:t>(8 of 9)</a:t>
            </a:r>
          </a:p>
        </p:txBody>
      </p:sp>
      <p:sp>
        <p:nvSpPr>
          <p:cNvPr id="87043" name="Rectangle 3"/>
          <p:cNvSpPr>
            <a:spLocks noGrp="1" noChangeArrowheads="1"/>
          </p:cNvSpPr>
          <p:nvPr>
            <p:ph type="body" idx="1"/>
          </p:nvPr>
        </p:nvSpPr>
        <p:spPr/>
        <p:txBody>
          <a:bodyPr rIns="228600"/>
          <a:lstStyle/>
          <a:p>
            <a:pPr>
              <a:spcBef>
                <a:spcPct val="35000"/>
              </a:spcBef>
            </a:pPr>
            <a:r>
              <a:rPr lang="en-US" altLang="en-US" dirty="0"/>
              <a:t>Combustion</a:t>
            </a:r>
          </a:p>
          <a:p>
            <a:pPr lvl="1">
              <a:spcBef>
                <a:spcPct val="35000"/>
              </a:spcBef>
            </a:pPr>
            <a:r>
              <a:rPr lang="en-US" altLang="en-US" dirty="0"/>
              <a:t>Oxygen does not burn or explode, but does speed up the combustion process.</a:t>
            </a:r>
          </a:p>
          <a:p>
            <a:pPr lvl="1">
              <a:spcBef>
                <a:spcPct val="35000"/>
              </a:spcBef>
            </a:pPr>
            <a:r>
              <a:rPr lang="en-US" altLang="en-US" dirty="0"/>
              <a:t>Keep any sources of fire away.</a:t>
            </a:r>
          </a:p>
          <a:p>
            <a:pPr lvl="1">
              <a:spcBef>
                <a:spcPct val="35000"/>
              </a:spcBef>
            </a:pPr>
            <a:r>
              <a:rPr lang="en-US" altLang="en-US" dirty="0"/>
              <a:t>Make sure the area is adequately ventilated.</a:t>
            </a:r>
          </a:p>
          <a:p>
            <a:pPr lvl="1">
              <a:spcBef>
                <a:spcPct val="35000"/>
              </a:spcBef>
            </a:pPr>
            <a:r>
              <a:rPr lang="en-US" altLang="en-US" dirty="0"/>
              <a:t>Never leave an oxygen cylinder standing unattended.</a:t>
            </a: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nSpc>
                <a:spcPct val="85000"/>
              </a:lnSpc>
            </a:pPr>
            <a:r>
              <a:rPr lang="en-US" altLang="en-US" dirty="0"/>
              <a:t>Supplemental Oxygen </a:t>
            </a:r>
            <a:r>
              <a:rPr lang="en-US" altLang="en-US" sz="2800" b="0" dirty="0"/>
              <a:t>(9 of 9)</a:t>
            </a:r>
          </a:p>
        </p:txBody>
      </p:sp>
      <p:sp>
        <p:nvSpPr>
          <p:cNvPr id="97283" name="Rectangle 3"/>
          <p:cNvSpPr>
            <a:spLocks noGrp="1" noChangeArrowheads="1"/>
          </p:cNvSpPr>
          <p:nvPr>
            <p:ph type="body" idx="1"/>
          </p:nvPr>
        </p:nvSpPr>
        <p:spPr/>
        <p:txBody>
          <a:bodyPr rIns="228600"/>
          <a:lstStyle/>
          <a:p>
            <a:pPr>
              <a:spcBef>
                <a:spcPct val="35000"/>
              </a:spcBef>
              <a:defRPr/>
            </a:pPr>
            <a:r>
              <a:rPr lang="en-US" altLang="en-US" dirty="0" smtClean="0"/>
              <a:t>Oxygen toxicity</a:t>
            </a:r>
          </a:p>
          <a:p>
            <a:pPr lvl="1">
              <a:spcBef>
                <a:spcPct val="35000"/>
              </a:spcBef>
              <a:defRPr/>
            </a:pPr>
            <a:r>
              <a:rPr lang="en-US" altLang="en-US" dirty="0" smtClean="0"/>
              <a:t>Not all patients need high concentrations of oxygen.</a:t>
            </a:r>
          </a:p>
          <a:p>
            <a:pPr lvl="1">
              <a:spcBef>
                <a:spcPct val="35000"/>
              </a:spcBef>
              <a:defRPr/>
            </a:pPr>
            <a:r>
              <a:rPr lang="en-US" altLang="en-US" dirty="0" smtClean="0"/>
              <a:t>Oxygen can have detrimental effects in patients with certain illnesses (COPD).</a:t>
            </a:r>
          </a:p>
          <a:p>
            <a:pPr lvl="1">
              <a:spcBef>
                <a:spcPct val="35000"/>
              </a:spcBef>
              <a:defRPr/>
            </a:pPr>
            <a:r>
              <a:rPr lang="en-US" altLang="en-US" dirty="0" smtClean="0"/>
              <a:t>When pulse oximetry available, tailor oxygen therapy; administer the minimum amount necessary to maintain oxygen saturation at or above 94%.</a:t>
            </a: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lnSpc>
                <a:spcPct val="85000"/>
              </a:lnSpc>
            </a:pPr>
            <a:r>
              <a:rPr lang="en-US" altLang="en-US" dirty="0"/>
              <a:t>Oxygen-Delivery Equipment</a:t>
            </a:r>
          </a:p>
        </p:txBody>
      </p:sp>
      <p:sp>
        <p:nvSpPr>
          <p:cNvPr id="89091" name="Content Placeholder 2"/>
          <p:cNvSpPr>
            <a:spLocks noGrp="1"/>
          </p:cNvSpPr>
          <p:nvPr>
            <p:ph type="body" idx="1"/>
          </p:nvPr>
        </p:nvSpPr>
        <p:spPr/>
        <p:txBody>
          <a:bodyPr rIns="228600"/>
          <a:lstStyle/>
          <a:p>
            <a:pPr eaLnBrk="1" hangingPunct="1">
              <a:spcBef>
                <a:spcPct val="35000"/>
              </a:spcBef>
            </a:pPr>
            <a:r>
              <a:rPr lang="en-US" altLang="en-US" dirty="0" err="1"/>
              <a:t>Nonrebreathing</a:t>
            </a:r>
            <a:r>
              <a:rPr lang="en-US" altLang="en-US" dirty="0"/>
              <a:t> masks</a:t>
            </a:r>
          </a:p>
          <a:p>
            <a:pPr eaLnBrk="1" hangingPunct="1">
              <a:spcBef>
                <a:spcPct val="35000"/>
              </a:spcBef>
            </a:pPr>
            <a:r>
              <a:rPr lang="en-US" altLang="en-US" dirty="0"/>
              <a:t>Bag-valve masks</a:t>
            </a:r>
          </a:p>
          <a:p>
            <a:pPr eaLnBrk="1" hangingPunct="1">
              <a:spcBef>
                <a:spcPct val="35000"/>
              </a:spcBef>
            </a:pPr>
            <a:r>
              <a:rPr lang="en-US" altLang="en-US" dirty="0"/>
              <a:t>Nasal cannulas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eaLnBrk="1" hangingPunct="1">
              <a:lnSpc>
                <a:spcPct val="85000"/>
              </a:lnSpc>
            </a:pPr>
            <a:r>
              <a:rPr lang="en-US" altLang="en-US" dirty="0" err="1"/>
              <a:t>Nonrebreathing</a:t>
            </a:r>
            <a:r>
              <a:rPr lang="en-US" altLang="en-US" dirty="0"/>
              <a:t> Masks </a:t>
            </a:r>
            <a:r>
              <a:rPr lang="en-US" altLang="en-US" sz="2800" b="0" dirty="0"/>
              <a:t>(1 of 2)</a:t>
            </a:r>
          </a:p>
        </p:txBody>
      </p:sp>
      <p:sp>
        <p:nvSpPr>
          <p:cNvPr id="90115" name="Content Placeholder 2"/>
          <p:cNvSpPr>
            <a:spLocks noGrp="1"/>
          </p:cNvSpPr>
          <p:nvPr>
            <p:ph type="body" idx="1"/>
          </p:nvPr>
        </p:nvSpPr>
        <p:spPr>
          <a:xfrm>
            <a:off x="4419600" y="1447800"/>
            <a:ext cx="4038600" cy="4800600"/>
          </a:xfrm>
        </p:spPr>
        <p:txBody>
          <a:bodyPr rIns="228600"/>
          <a:lstStyle/>
          <a:p>
            <a:pPr eaLnBrk="1" hangingPunct="1">
              <a:lnSpc>
                <a:spcPct val="97000"/>
              </a:lnSpc>
              <a:spcBef>
                <a:spcPct val="25000"/>
              </a:spcBef>
            </a:pPr>
            <a:r>
              <a:rPr lang="en-US" altLang="en-US" dirty="0"/>
              <a:t>Preferred way to give oxygen in the prehospital setting</a:t>
            </a:r>
          </a:p>
          <a:p>
            <a:pPr lvl="1" eaLnBrk="1" hangingPunct="1">
              <a:lnSpc>
                <a:spcPct val="97000"/>
              </a:lnSpc>
            </a:pPr>
            <a:r>
              <a:rPr lang="en-US" altLang="en-US" dirty="0"/>
              <a:t>To patients who are breathing adequately but are suspected of having hypoxia</a:t>
            </a:r>
          </a:p>
          <a:p>
            <a:pPr eaLnBrk="1" hangingPunct="1">
              <a:lnSpc>
                <a:spcPct val="97000"/>
              </a:lnSpc>
              <a:spcBef>
                <a:spcPct val="25000"/>
              </a:spcBef>
            </a:pPr>
            <a:r>
              <a:rPr lang="en-US" altLang="en-US" dirty="0"/>
              <a:t>Combination mask and reservoir bag system</a:t>
            </a:r>
          </a:p>
        </p:txBody>
      </p:sp>
      <p:pic>
        <p:nvPicPr>
          <p:cNvPr id="9011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925" y="2209800"/>
            <a:ext cx="3787775"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Box 1"/>
          <p:cNvSpPr txBox="1">
            <a:spLocks noChangeArrowheads="1"/>
          </p:cNvSpPr>
          <p:nvPr/>
        </p:nvSpPr>
        <p:spPr bwMode="auto">
          <a:xfrm>
            <a:off x="2808288" y="4756150"/>
            <a:ext cx="1752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eaLnBrk="1" hangingPunct="1">
              <a:lnSpc>
                <a:spcPct val="85000"/>
              </a:lnSpc>
            </a:pPr>
            <a:r>
              <a:rPr lang="en-US" altLang="en-US" dirty="0" err="1"/>
              <a:t>Nonrebreathing</a:t>
            </a:r>
            <a:r>
              <a:rPr lang="en-US" altLang="en-US" dirty="0"/>
              <a:t> Masks </a:t>
            </a:r>
            <a:r>
              <a:rPr lang="en-US" altLang="en-US" sz="2800" b="0" dirty="0"/>
              <a:t>(2 of </a:t>
            </a:r>
            <a:r>
              <a:rPr lang="en-US" altLang="en-US" sz="2800" b="0" dirty="0" smtClean="0"/>
              <a:t>2)DEMONSTRATE</a:t>
            </a:r>
            <a:endParaRPr lang="en-US" altLang="en-US" sz="2800" b="0" dirty="0"/>
          </a:p>
        </p:txBody>
      </p:sp>
      <p:sp>
        <p:nvSpPr>
          <p:cNvPr id="91139" name="Content Placeholder 2"/>
          <p:cNvSpPr>
            <a:spLocks noGrp="1"/>
          </p:cNvSpPr>
          <p:nvPr>
            <p:ph type="body" idx="1"/>
          </p:nvPr>
        </p:nvSpPr>
        <p:spPr/>
        <p:txBody>
          <a:bodyPr rIns="228600"/>
          <a:lstStyle/>
          <a:p>
            <a:pPr eaLnBrk="1" hangingPunct="1">
              <a:spcBef>
                <a:spcPct val="35000"/>
              </a:spcBef>
            </a:pPr>
            <a:r>
              <a:rPr lang="en-US" altLang="en-US" dirty="0"/>
              <a:t>Make sure the reservoir bag is full before placing the mask on the patient.</a:t>
            </a:r>
          </a:p>
          <a:p>
            <a:pPr eaLnBrk="1" hangingPunct="1">
              <a:spcBef>
                <a:spcPct val="35000"/>
              </a:spcBef>
            </a:pPr>
            <a:r>
              <a:rPr lang="en-US" altLang="en-US" dirty="0"/>
              <a:t>Adjust the flow rate so the bag does not collapse when the patient inhales.</a:t>
            </a:r>
          </a:p>
          <a:p>
            <a:pPr lvl="1" eaLnBrk="1" hangingPunct="1">
              <a:spcBef>
                <a:spcPct val="35000"/>
              </a:spcBef>
            </a:pPr>
            <a:r>
              <a:rPr lang="en-US" altLang="en-US" dirty="0"/>
              <a:t>Usually 10 to 15 L/min</a:t>
            </a:r>
          </a:p>
          <a:p>
            <a:pPr eaLnBrk="1" hangingPunct="1">
              <a:spcBef>
                <a:spcPct val="35000"/>
              </a:spcBef>
            </a:pPr>
            <a:r>
              <a:rPr lang="en-US" altLang="en-US" dirty="0"/>
              <a:t>When oxygen therapy is discontinued, remove the mask.</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eaLnBrk="1" hangingPunct="1">
              <a:lnSpc>
                <a:spcPct val="85000"/>
              </a:lnSpc>
            </a:pPr>
            <a:r>
              <a:rPr lang="en-US" altLang="en-US" dirty="0"/>
              <a:t>Nasal Cannulas </a:t>
            </a:r>
            <a:r>
              <a:rPr lang="en-US" altLang="en-US" sz="2800" b="0" dirty="0"/>
              <a:t>(1 of </a:t>
            </a:r>
            <a:r>
              <a:rPr lang="en-US" altLang="en-US" sz="2800" b="0" dirty="0" smtClean="0"/>
              <a:t>2)DEMONSTRATE</a:t>
            </a:r>
            <a:endParaRPr lang="en-US" altLang="en-US" sz="2800" b="0" dirty="0"/>
          </a:p>
        </p:txBody>
      </p:sp>
      <p:sp>
        <p:nvSpPr>
          <p:cNvPr id="92163" name="Content Placeholder 2"/>
          <p:cNvSpPr>
            <a:spLocks noGrp="1"/>
          </p:cNvSpPr>
          <p:nvPr>
            <p:ph type="body" idx="1"/>
          </p:nvPr>
        </p:nvSpPr>
        <p:spPr>
          <a:xfrm>
            <a:off x="4419600" y="1447800"/>
            <a:ext cx="4038600" cy="4800600"/>
          </a:xfrm>
        </p:spPr>
        <p:txBody>
          <a:bodyPr rIns="228600"/>
          <a:lstStyle/>
          <a:p>
            <a:pPr eaLnBrk="1" hangingPunct="1">
              <a:spcBef>
                <a:spcPct val="35000"/>
              </a:spcBef>
            </a:pPr>
            <a:r>
              <a:rPr lang="en-US" altLang="en-US" dirty="0"/>
              <a:t>Deliver oxygen through two small, </a:t>
            </a:r>
            <a:r>
              <a:rPr lang="en-US" altLang="en-US" dirty="0" err="1"/>
              <a:t>tubelike</a:t>
            </a:r>
            <a:r>
              <a:rPr lang="en-US" altLang="en-US" dirty="0"/>
              <a:t> prongs that fit into the nostrils</a:t>
            </a:r>
          </a:p>
          <a:p>
            <a:pPr eaLnBrk="1" hangingPunct="1">
              <a:spcBef>
                <a:spcPct val="35000"/>
              </a:spcBef>
            </a:pPr>
            <a:r>
              <a:rPr lang="en-US" altLang="en-US" dirty="0"/>
              <a:t>Can provide 24% to 44% inspired oxygen when the flowmeter is set at </a:t>
            </a:r>
            <a:br>
              <a:rPr lang="en-US" altLang="en-US" dirty="0"/>
            </a:br>
            <a:r>
              <a:rPr lang="en-US" altLang="en-US" dirty="0"/>
              <a:t>1–6 L/min</a:t>
            </a:r>
          </a:p>
        </p:txBody>
      </p:sp>
      <p:pic>
        <p:nvPicPr>
          <p:cNvPr id="9216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 y="2286000"/>
            <a:ext cx="3860800"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Box 1"/>
          <p:cNvSpPr txBox="1">
            <a:spLocks noChangeArrowheads="1"/>
          </p:cNvSpPr>
          <p:nvPr/>
        </p:nvSpPr>
        <p:spPr bwMode="auto">
          <a:xfrm>
            <a:off x="1676400" y="4864100"/>
            <a:ext cx="281622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Jones &amp; Bartlett Learning. Courtesy of MIEMSS.</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a:lnSpc>
                <a:spcPct val="85000"/>
              </a:lnSpc>
            </a:pPr>
            <a:r>
              <a:rPr lang="en-US" altLang="en-US" dirty="0"/>
              <a:t>Nasal Cannulas </a:t>
            </a:r>
            <a:r>
              <a:rPr lang="en-US" altLang="en-US" sz="2800" b="0" dirty="0"/>
              <a:t>(2 of 2)</a:t>
            </a:r>
          </a:p>
        </p:txBody>
      </p:sp>
      <p:sp>
        <p:nvSpPr>
          <p:cNvPr id="93187" name="Rectangle 3"/>
          <p:cNvSpPr>
            <a:spLocks noGrp="1" noChangeArrowheads="1"/>
          </p:cNvSpPr>
          <p:nvPr>
            <p:ph type="body" idx="1"/>
          </p:nvPr>
        </p:nvSpPr>
        <p:spPr/>
        <p:txBody>
          <a:bodyPr rIns="228600"/>
          <a:lstStyle/>
          <a:p>
            <a:pPr>
              <a:spcBef>
                <a:spcPct val="35000"/>
              </a:spcBef>
            </a:pPr>
            <a:r>
              <a:rPr lang="en-US" altLang="en-US" dirty="0"/>
              <a:t>When you anticipate a long transport time, consider using humidification.</a:t>
            </a:r>
          </a:p>
          <a:p>
            <a:pPr>
              <a:spcBef>
                <a:spcPct val="35000"/>
              </a:spcBef>
            </a:pPr>
            <a:r>
              <a:rPr lang="en-US" altLang="en-US" dirty="0"/>
              <a:t>Limited use in the prehospital setting</a:t>
            </a:r>
          </a:p>
          <a:p>
            <a:pPr lvl="1">
              <a:spcBef>
                <a:spcPct val="35000"/>
              </a:spcBef>
            </a:pPr>
            <a:r>
              <a:rPr lang="en-US" altLang="en-US" dirty="0"/>
              <a:t>A patient who breathes through the mouth, or has a nasal obstruction, will not benefit.</a:t>
            </a:r>
          </a:p>
          <a:p>
            <a:pPr lvl="1">
              <a:spcBef>
                <a:spcPct val="35000"/>
              </a:spcBef>
            </a:pPr>
            <a:r>
              <a:rPr lang="en-US" altLang="en-US" dirty="0"/>
              <a:t>Always try to give high-flow oxygen through a </a:t>
            </a:r>
            <a:r>
              <a:rPr lang="en-US" altLang="en-US" dirty="0" err="1"/>
              <a:t>nonrebreathing</a:t>
            </a:r>
            <a:r>
              <a:rPr lang="en-US" altLang="en-US" dirty="0"/>
              <a:t> mask.</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eaLnBrk="1" hangingPunct="1">
              <a:lnSpc>
                <a:spcPct val="85000"/>
              </a:lnSpc>
            </a:pPr>
            <a:r>
              <a:rPr lang="en-US" altLang="en-US" dirty="0"/>
              <a:t>Partial Rebreathing </a:t>
            </a:r>
            <a:r>
              <a:rPr lang="en-US" altLang="en-US" dirty="0" smtClean="0"/>
              <a:t>Masks*</a:t>
            </a:r>
            <a:endParaRPr lang="en-US" altLang="en-US" dirty="0"/>
          </a:p>
        </p:txBody>
      </p:sp>
      <p:sp>
        <p:nvSpPr>
          <p:cNvPr id="94211" name="Content Placeholder 2"/>
          <p:cNvSpPr>
            <a:spLocks noGrp="1"/>
          </p:cNvSpPr>
          <p:nvPr>
            <p:ph type="body" idx="1"/>
          </p:nvPr>
        </p:nvSpPr>
        <p:spPr/>
        <p:txBody>
          <a:bodyPr rIns="228600"/>
          <a:lstStyle/>
          <a:p>
            <a:pPr eaLnBrk="1" hangingPunct="1">
              <a:spcBef>
                <a:spcPct val="35000"/>
              </a:spcBef>
            </a:pPr>
            <a:r>
              <a:rPr lang="en-US" altLang="en-US" dirty="0"/>
              <a:t>Similar to </a:t>
            </a:r>
            <a:r>
              <a:rPr lang="en-US" altLang="en-US" dirty="0" err="1"/>
              <a:t>nonrebreathing</a:t>
            </a:r>
            <a:r>
              <a:rPr lang="en-US" altLang="en-US" dirty="0"/>
              <a:t> masks</a:t>
            </a:r>
          </a:p>
          <a:p>
            <a:pPr lvl="1" eaLnBrk="1" hangingPunct="1">
              <a:spcBef>
                <a:spcPct val="35000"/>
              </a:spcBef>
            </a:pPr>
            <a:r>
              <a:rPr lang="en-US" altLang="en-US" dirty="0"/>
              <a:t>There is no one-way valve between the mask and the reservoir.</a:t>
            </a:r>
          </a:p>
          <a:p>
            <a:pPr lvl="1" eaLnBrk="1" hangingPunct="1">
              <a:spcBef>
                <a:spcPct val="35000"/>
              </a:spcBef>
            </a:pPr>
            <a:r>
              <a:rPr lang="en-US" altLang="en-US" dirty="0"/>
              <a:t>Patients rebreathe a small amount of exhaled air.</a:t>
            </a:r>
          </a:p>
          <a:p>
            <a:pPr lvl="2" eaLnBrk="1" hangingPunct="1">
              <a:spcBef>
                <a:spcPct val="35000"/>
              </a:spcBef>
            </a:pPr>
            <a:r>
              <a:rPr lang="en-US" altLang="en-US" dirty="0"/>
              <a:t>Advantageous if patient is hyperventilating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6"/>
          <p:cNvSpPr>
            <a:spLocks noGrp="1" noChangeArrowheads="1"/>
          </p:cNvSpPr>
          <p:nvPr>
            <p:ph type="title"/>
          </p:nvPr>
        </p:nvSpPr>
        <p:spPr/>
        <p:txBody>
          <a:bodyPr/>
          <a:lstStyle/>
          <a:p>
            <a:pPr>
              <a:lnSpc>
                <a:spcPct val="85000"/>
              </a:lnSpc>
            </a:pPr>
            <a:r>
              <a:rPr lang="en-US" altLang="en-US" dirty="0"/>
              <a:t>Introduction </a:t>
            </a:r>
            <a:r>
              <a:rPr lang="en-US" altLang="en-US" sz="2800" b="0" dirty="0"/>
              <a:t>(2 of 2)</a:t>
            </a:r>
          </a:p>
        </p:txBody>
      </p:sp>
      <p:sp>
        <p:nvSpPr>
          <p:cNvPr id="12291" name="Rectangle 1027"/>
          <p:cNvSpPr>
            <a:spLocks noGrp="1" noChangeArrowheads="1"/>
          </p:cNvSpPr>
          <p:nvPr>
            <p:ph type="body" idx="1"/>
          </p:nvPr>
        </p:nvSpPr>
        <p:spPr/>
        <p:txBody>
          <a:bodyPr rIns="228600"/>
          <a:lstStyle/>
          <a:p>
            <a:pPr>
              <a:spcBef>
                <a:spcPct val="35000"/>
              </a:spcBef>
            </a:pPr>
            <a:r>
              <a:rPr lang="en-US" altLang="en-US"/>
              <a:t>Oxygen reaches body tissues and cells through breathing and circulation.</a:t>
            </a:r>
          </a:p>
          <a:p>
            <a:pPr lvl="1">
              <a:spcBef>
                <a:spcPct val="35000"/>
              </a:spcBef>
            </a:pPr>
            <a:r>
              <a:rPr lang="en-US" altLang="en-US"/>
              <a:t>During inhalation, oxygen moves from the atmosphere into the lungs.</a:t>
            </a:r>
          </a:p>
          <a:p>
            <a:pPr lvl="1">
              <a:spcBef>
                <a:spcPct val="35000"/>
              </a:spcBef>
            </a:pPr>
            <a:r>
              <a:rPr lang="en-US" altLang="en-US"/>
              <a:t>Oxygen-enriched blood is pumped through the body by the heart.</a:t>
            </a:r>
          </a:p>
          <a:p>
            <a:pPr>
              <a:spcBef>
                <a:spcPct val="35000"/>
              </a:spcBef>
            </a:pPr>
            <a:r>
              <a:rPr lang="en-US" altLang="en-US"/>
              <a:t>You must be able to locate the parts of the respiratory system and understand how the system works.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lnSpc>
                <a:spcPct val="85000"/>
              </a:lnSpc>
            </a:pPr>
            <a:r>
              <a:rPr lang="en-US" altLang="en-US" dirty="0" err="1"/>
              <a:t>Venturi</a:t>
            </a:r>
            <a:r>
              <a:rPr lang="en-US" altLang="en-US" dirty="0"/>
              <a:t> Masks </a:t>
            </a:r>
            <a:r>
              <a:rPr lang="en-US" altLang="en-US" sz="2800" b="0" dirty="0"/>
              <a:t>(1 of 2)</a:t>
            </a:r>
          </a:p>
        </p:txBody>
      </p:sp>
      <p:sp>
        <p:nvSpPr>
          <p:cNvPr id="95235" name="Content Placeholder 2"/>
          <p:cNvSpPr>
            <a:spLocks noGrp="1"/>
          </p:cNvSpPr>
          <p:nvPr>
            <p:ph type="body" idx="1"/>
          </p:nvPr>
        </p:nvSpPr>
        <p:spPr>
          <a:xfrm>
            <a:off x="4419600" y="1447800"/>
            <a:ext cx="4038600" cy="4800600"/>
          </a:xfrm>
        </p:spPr>
        <p:txBody>
          <a:bodyPr rIns="228600"/>
          <a:lstStyle/>
          <a:p>
            <a:pPr eaLnBrk="1" hangingPunct="1">
              <a:spcBef>
                <a:spcPct val="35000"/>
              </a:spcBef>
            </a:pPr>
            <a:r>
              <a:rPr lang="en-US" altLang="en-US" dirty="0"/>
              <a:t>A number of settings can vary the percentage of oxygen while a constant flow is maintained.</a:t>
            </a:r>
          </a:p>
          <a:p>
            <a:pPr lvl="1" eaLnBrk="1" hangingPunct="1">
              <a:spcBef>
                <a:spcPct val="35000"/>
              </a:spcBef>
            </a:pPr>
            <a:r>
              <a:rPr lang="en-US" altLang="en-US" dirty="0"/>
              <a:t>Accomplished by the </a:t>
            </a:r>
            <a:r>
              <a:rPr lang="en-US" altLang="en-US" dirty="0" err="1"/>
              <a:t>Venturi</a:t>
            </a:r>
            <a:r>
              <a:rPr lang="en-US" altLang="en-US" dirty="0"/>
              <a:t> principle</a:t>
            </a:r>
          </a:p>
        </p:txBody>
      </p:sp>
      <p:pic>
        <p:nvPicPr>
          <p:cNvPr id="9523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175" y="1803400"/>
            <a:ext cx="3768725"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p:cNvSpPr txBox="1">
            <a:spLocks noChangeArrowheads="1"/>
          </p:cNvSpPr>
          <p:nvPr/>
        </p:nvSpPr>
        <p:spPr bwMode="auto">
          <a:xfrm>
            <a:off x="1604963" y="4348163"/>
            <a:ext cx="28162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Jones &amp; Bartlett Learning. Courtesy of MIEMSS.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eaLnBrk="1" hangingPunct="1">
              <a:lnSpc>
                <a:spcPct val="85000"/>
              </a:lnSpc>
            </a:pPr>
            <a:r>
              <a:rPr lang="en-US" altLang="en-US" dirty="0" err="1"/>
              <a:t>Venturi</a:t>
            </a:r>
            <a:r>
              <a:rPr lang="en-US" altLang="en-US" dirty="0"/>
              <a:t> Masks </a:t>
            </a:r>
            <a:r>
              <a:rPr lang="en-US" altLang="en-US" sz="2800" b="0" dirty="0"/>
              <a:t>(2 of 2)</a:t>
            </a:r>
          </a:p>
        </p:txBody>
      </p:sp>
      <p:sp>
        <p:nvSpPr>
          <p:cNvPr id="96259" name="Content Placeholder 2"/>
          <p:cNvSpPr>
            <a:spLocks noGrp="1"/>
          </p:cNvSpPr>
          <p:nvPr>
            <p:ph type="body" idx="1"/>
          </p:nvPr>
        </p:nvSpPr>
        <p:spPr/>
        <p:txBody>
          <a:bodyPr rIns="228600"/>
          <a:lstStyle/>
          <a:p>
            <a:pPr eaLnBrk="1" hangingPunct="1">
              <a:spcBef>
                <a:spcPct val="35000"/>
              </a:spcBef>
            </a:pPr>
            <a:r>
              <a:rPr lang="en-US" altLang="en-US"/>
              <a:t>Medium-flow devices that deliver 24% to 40% oxygen</a:t>
            </a:r>
          </a:p>
          <a:p>
            <a:pPr eaLnBrk="1" hangingPunct="1">
              <a:spcBef>
                <a:spcPct val="35000"/>
              </a:spcBef>
            </a:pPr>
            <a:r>
              <a:rPr lang="en-US" altLang="en-US"/>
              <a:t>Useful in long-term management of physiologically stable patients</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eaLnBrk="1" hangingPunct="1">
              <a:lnSpc>
                <a:spcPct val="85000"/>
              </a:lnSpc>
            </a:pPr>
            <a:r>
              <a:rPr lang="en-US" altLang="en-US" dirty="0"/>
              <a:t>Tracheostomy Masks </a:t>
            </a:r>
            <a:r>
              <a:rPr lang="en-US" altLang="en-US" sz="2800" b="0" dirty="0"/>
              <a:t>(1 of 2)</a:t>
            </a:r>
          </a:p>
        </p:txBody>
      </p:sp>
      <p:sp>
        <p:nvSpPr>
          <p:cNvPr id="97283" name="Content Placeholder 2"/>
          <p:cNvSpPr>
            <a:spLocks noGrp="1"/>
          </p:cNvSpPr>
          <p:nvPr>
            <p:ph type="body" idx="1"/>
          </p:nvPr>
        </p:nvSpPr>
        <p:spPr>
          <a:xfrm>
            <a:off x="4419600" y="1447800"/>
            <a:ext cx="4038600" cy="4800600"/>
          </a:xfrm>
        </p:spPr>
        <p:txBody>
          <a:bodyPr rIns="228600"/>
          <a:lstStyle/>
          <a:p>
            <a:pPr eaLnBrk="1" hangingPunct="1">
              <a:spcBef>
                <a:spcPct val="35000"/>
              </a:spcBef>
            </a:pPr>
            <a:r>
              <a:rPr lang="en-US" altLang="en-US" dirty="0"/>
              <a:t>Patients with tracheostomies do not breathe through their mouth and nose.</a:t>
            </a:r>
          </a:p>
        </p:txBody>
      </p:sp>
      <p:pic>
        <p:nvPicPr>
          <p:cNvPr id="9728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5925" y="1752600"/>
            <a:ext cx="3978275" cy="265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
          <p:cNvSpPr txBox="1">
            <a:spLocks noChangeArrowheads="1"/>
          </p:cNvSpPr>
          <p:nvPr/>
        </p:nvSpPr>
        <p:spPr bwMode="auto">
          <a:xfrm>
            <a:off x="2867025" y="4425950"/>
            <a:ext cx="1752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ヒラギノ角ゴ Pro W3" charset="-128"/>
              </a:defRPr>
            </a:lvl1pPr>
            <a:lvl2pPr marL="742950" indent="-285750">
              <a:defRPr sz="2400">
                <a:solidFill>
                  <a:schemeClr val="tx1"/>
                </a:solidFill>
                <a:latin typeface="Times New Roman" pitchFamily="18" charset="0"/>
                <a:ea typeface="ヒラギノ角ゴ Pro W3" charset="-128"/>
              </a:defRPr>
            </a:lvl2pPr>
            <a:lvl3pPr marL="1143000" indent="-228600">
              <a:defRPr sz="2400">
                <a:solidFill>
                  <a:schemeClr val="tx1"/>
                </a:solidFill>
                <a:latin typeface="Times New Roman" pitchFamily="18" charset="0"/>
                <a:ea typeface="ヒラギノ角ゴ Pro W3" charset="-128"/>
              </a:defRPr>
            </a:lvl3pPr>
            <a:lvl4pPr marL="1600200" indent="-228600">
              <a:defRPr sz="2400">
                <a:solidFill>
                  <a:schemeClr val="tx1"/>
                </a:solidFill>
                <a:latin typeface="Times New Roman" pitchFamily="18" charset="0"/>
                <a:ea typeface="ヒラギノ角ゴ Pro W3" charset="-128"/>
              </a:defRPr>
            </a:lvl4pPr>
            <a:lvl5pPr marL="2057400" indent="-228600">
              <a:defRPr sz="2400">
                <a:solidFill>
                  <a:schemeClr val="tx1"/>
                </a:solidFill>
                <a:latin typeface="Times New Roman" pitchFamily="18" charset="0"/>
                <a:ea typeface="ヒラギノ角ゴ Pro W3" charset="-128"/>
              </a:defRPr>
            </a:lvl5pPr>
            <a:lvl6pPr marL="25146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6pPr>
            <a:lvl7pPr marL="29718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7pPr>
            <a:lvl8pPr marL="34290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8pPr>
            <a:lvl9pPr marL="3886200" indent="-228600" eaLnBrk="0" fontAlgn="base" hangingPunct="0">
              <a:spcBef>
                <a:spcPct val="0"/>
              </a:spcBef>
              <a:spcAft>
                <a:spcPct val="0"/>
              </a:spcAft>
              <a:defRPr sz="2400">
                <a:solidFill>
                  <a:schemeClr val="tx1"/>
                </a:solidFill>
                <a:latin typeface="Times New Roman" pitchFamily="18" charset="0"/>
                <a:ea typeface="ヒラギノ角ゴ Pro W3" charset="-128"/>
              </a:defRPr>
            </a:lvl9pPr>
          </a:lstStyle>
          <a:p>
            <a:pPr>
              <a:defRPr/>
            </a:pPr>
            <a:r>
              <a:rPr lang="en-IN" sz="900" dirty="0" smtClean="0">
                <a:solidFill>
                  <a:schemeClr val="bg1"/>
                </a:solidFill>
                <a:latin typeface="+mn-lt"/>
              </a:rPr>
              <a:t>© Jones &amp; Bartlett Learning.</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eaLnBrk="1" hangingPunct="1">
              <a:lnSpc>
                <a:spcPct val="85000"/>
              </a:lnSpc>
            </a:pPr>
            <a:r>
              <a:rPr lang="en-US" altLang="en-US" dirty="0"/>
              <a:t>Tracheostomy Masks </a:t>
            </a:r>
            <a:r>
              <a:rPr lang="en-US" altLang="en-US" sz="2800" b="0" dirty="0"/>
              <a:t>(2 of 2)</a:t>
            </a:r>
          </a:p>
        </p:txBody>
      </p:sp>
      <p:sp>
        <p:nvSpPr>
          <p:cNvPr id="98307" name="Content Placeholder 2"/>
          <p:cNvSpPr>
            <a:spLocks noGrp="1"/>
          </p:cNvSpPr>
          <p:nvPr>
            <p:ph type="body" idx="1"/>
          </p:nvPr>
        </p:nvSpPr>
        <p:spPr/>
        <p:txBody>
          <a:bodyPr rIns="228600"/>
          <a:lstStyle/>
          <a:p>
            <a:pPr eaLnBrk="1" hangingPunct="1">
              <a:spcBef>
                <a:spcPct val="35000"/>
              </a:spcBef>
            </a:pPr>
            <a:r>
              <a:rPr lang="en-US" altLang="en-US" dirty="0"/>
              <a:t>Tracheostomy masks cover the tracheostomy hole and have a strap that goes around the neck.</a:t>
            </a:r>
          </a:p>
          <a:p>
            <a:pPr lvl="1" eaLnBrk="1" hangingPunct="1">
              <a:spcBef>
                <a:spcPct val="35000"/>
              </a:spcBef>
            </a:pPr>
            <a:r>
              <a:rPr lang="en-US" altLang="en-US" dirty="0"/>
              <a:t>May not be available in an emergency setting</a:t>
            </a:r>
          </a:p>
          <a:p>
            <a:pPr lvl="1" eaLnBrk="1" hangingPunct="1">
              <a:spcBef>
                <a:spcPct val="35000"/>
              </a:spcBef>
            </a:pPr>
            <a:r>
              <a:rPr lang="en-US" altLang="en-US" dirty="0"/>
              <a:t>Improvise by using a face mask instead, placed at the tracheostomy opening.</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eaLnBrk="1" hangingPunct="1">
              <a:lnSpc>
                <a:spcPct val="85000"/>
              </a:lnSpc>
            </a:pPr>
            <a:r>
              <a:rPr lang="en-US" altLang="en-US" dirty="0"/>
              <a:t>Humidification</a:t>
            </a:r>
          </a:p>
        </p:txBody>
      </p:sp>
      <p:sp>
        <p:nvSpPr>
          <p:cNvPr id="99331" name="Content Placeholder 2"/>
          <p:cNvSpPr>
            <a:spLocks noGrp="1"/>
          </p:cNvSpPr>
          <p:nvPr>
            <p:ph type="body" idx="1"/>
          </p:nvPr>
        </p:nvSpPr>
        <p:spPr/>
        <p:txBody>
          <a:bodyPr rIns="228600"/>
          <a:lstStyle/>
          <a:p>
            <a:pPr eaLnBrk="1" hangingPunct="1">
              <a:spcBef>
                <a:spcPct val="35000"/>
              </a:spcBef>
            </a:pPr>
            <a:r>
              <a:rPr lang="en-US" altLang="en-US" dirty="0"/>
              <a:t>Some EMS systems provide humidified oxygen.</a:t>
            </a:r>
          </a:p>
          <a:p>
            <a:pPr lvl="1" eaLnBrk="1" hangingPunct="1">
              <a:spcBef>
                <a:spcPct val="35000"/>
              </a:spcBef>
            </a:pPr>
            <a:r>
              <a:rPr lang="en-US" altLang="en-US" dirty="0"/>
              <a:t>During extended transport  </a:t>
            </a:r>
          </a:p>
          <a:p>
            <a:pPr lvl="2" eaLnBrk="1" hangingPunct="1">
              <a:spcBef>
                <a:spcPct val="35000"/>
              </a:spcBef>
            </a:pPr>
            <a:r>
              <a:rPr lang="en-US" altLang="en-US" dirty="0"/>
              <a:t>Many EMS systems do not use humidified oxygen in the prehospital setting.</a:t>
            </a:r>
          </a:p>
          <a:p>
            <a:pPr lvl="1" eaLnBrk="1" hangingPunct="1">
              <a:spcBef>
                <a:spcPct val="35000"/>
              </a:spcBef>
            </a:pPr>
            <a:r>
              <a:rPr lang="en-US" altLang="en-US" dirty="0"/>
              <a:t>For certain conditions such as croup</a:t>
            </a:r>
          </a:p>
          <a:p>
            <a:pPr eaLnBrk="1" hangingPunct="1">
              <a:spcBef>
                <a:spcPct val="35000"/>
              </a:spcBef>
            </a:pPr>
            <a:r>
              <a:rPr lang="en-US" altLang="en-US" dirty="0"/>
              <a:t>Dry oxygen is not considered harmful for short-term use.</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(1 of 17)</a:t>
            </a:r>
          </a:p>
        </p:txBody>
      </p:sp>
      <p:sp>
        <p:nvSpPr>
          <p:cNvPr id="100355" name="Content Placeholder 2"/>
          <p:cNvSpPr>
            <a:spLocks noGrp="1"/>
          </p:cNvSpPr>
          <p:nvPr>
            <p:ph type="body" idx="1"/>
          </p:nvPr>
        </p:nvSpPr>
        <p:spPr/>
        <p:txBody>
          <a:bodyPr rIns="228600"/>
          <a:lstStyle/>
          <a:p>
            <a:pPr eaLnBrk="1" hangingPunct="1">
              <a:spcBef>
                <a:spcPct val="35000"/>
              </a:spcBef>
            </a:pPr>
            <a:r>
              <a:rPr lang="en-US" altLang="en-US" dirty="0"/>
              <a:t>Probably the most important skills in EMS at any level</a:t>
            </a:r>
          </a:p>
          <a:p>
            <a:pPr eaLnBrk="1" hangingPunct="1">
              <a:spcBef>
                <a:spcPct val="35000"/>
              </a:spcBef>
            </a:pPr>
            <a:r>
              <a:rPr lang="en-US" altLang="en-US" dirty="0"/>
              <a:t>Basic airway and ventilation techniques are extremely effective.</a:t>
            </a:r>
          </a:p>
          <a:p>
            <a:pPr lvl="1" eaLnBrk="1" hangingPunct="1">
              <a:spcBef>
                <a:spcPct val="35000"/>
              </a:spcBef>
            </a:pPr>
            <a:r>
              <a:rPr lang="en-US" altLang="en-US" dirty="0"/>
              <a:t>Follow standard precautions as needed when managing a patient’s airway.</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lnSpc>
                <a:spcPct val="85000"/>
              </a:lnSpc>
            </a:pPr>
            <a:r>
              <a:rPr lang="en-US" altLang="en-US" dirty="0"/>
              <a:t>Assisted and Artificial Ventilation </a:t>
            </a:r>
            <a:r>
              <a:rPr lang="en-US" altLang="en-US" sz="2800" b="0" dirty="0"/>
              <a:t>(2 of 17)</a:t>
            </a:r>
          </a:p>
        </p:txBody>
      </p:sp>
      <p:sp>
        <p:nvSpPr>
          <p:cNvPr id="101379" name="Rectangle 3"/>
          <p:cNvSpPr>
            <a:spLocks noGrp="1" noChangeArrowheads="1"/>
          </p:cNvSpPr>
          <p:nvPr>
            <p:ph type="body" idx="1"/>
          </p:nvPr>
        </p:nvSpPr>
        <p:spPr/>
        <p:txBody>
          <a:bodyPr rIns="228600"/>
          <a:lstStyle/>
          <a:p>
            <a:pPr>
              <a:spcBef>
                <a:spcPct val="35000"/>
              </a:spcBef>
            </a:pPr>
            <a:r>
              <a:rPr lang="en-US" altLang="en-US" dirty="0"/>
              <a:t>Assisting ventilation in respiratory distress/failure</a:t>
            </a:r>
          </a:p>
          <a:p>
            <a:pPr lvl="1">
              <a:spcBef>
                <a:spcPct val="35000"/>
              </a:spcBef>
            </a:pPr>
            <a:r>
              <a:rPr lang="en-US" altLang="en-US" dirty="0"/>
              <a:t>Intervene quickly to prevent further deterioration.</a:t>
            </a:r>
          </a:p>
          <a:p>
            <a:pPr lvl="1">
              <a:spcBef>
                <a:spcPct val="35000"/>
              </a:spcBef>
            </a:pPr>
            <a:r>
              <a:rPr lang="en-US" altLang="en-US" dirty="0"/>
              <a:t>Two treatment options: assisted ventilation and CPAP</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pPr eaLnBrk="1" hangingPunct="1">
              <a:lnSpc>
                <a:spcPct val="85000"/>
              </a:lnSpc>
            </a:pPr>
            <a:r>
              <a:rPr lang="en-US" altLang="en-US" dirty="0"/>
              <a:t>Assisted and Artificial Ventilation </a:t>
            </a:r>
            <a:r>
              <a:rPr lang="en-US" altLang="en-US" sz="2800" b="0" dirty="0"/>
              <a:t>(3 of 17)</a:t>
            </a:r>
          </a:p>
        </p:txBody>
      </p:sp>
      <p:sp>
        <p:nvSpPr>
          <p:cNvPr id="102403" name="Content Placeholder 2"/>
          <p:cNvSpPr>
            <a:spLocks noGrp="1"/>
          </p:cNvSpPr>
          <p:nvPr>
            <p:ph type="body" idx="1"/>
          </p:nvPr>
        </p:nvSpPr>
        <p:spPr/>
        <p:txBody>
          <a:bodyPr rIns="228600"/>
          <a:lstStyle/>
          <a:p>
            <a:pPr eaLnBrk="1" hangingPunct="1">
              <a:spcBef>
                <a:spcPct val="35000"/>
              </a:spcBef>
            </a:pPr>
            <a:r>
              <a:rPr lang="en-US" altLang="en-US" dirty="0"/>
              <a:t>Signs and symptoms of inadequate ventilation:</a:t>
            </a:r>
          </a:p>
          <a:p>
            <a:pPr lvl="1" eaLnBrk="1" hangingPunct="1">
              <a:spcBef>
                <a:spcPct val="35000"/>
              </a:spcBef>
            </a:pPr>
            <a:r>
              <a:rPr lang="en-US" altLang="en-US" dirty="0"/>
              <a:t>Altered mental status</a:t>
            </a:r>
          </a:p>
          <a:p>
            <a:pPr lvl="1" eaLnBrk="1" hangingPunct="1">
              <a:spcBef>
                <a:spcPct val="35000"/>
              </a:spcBef>
            </a:pPr>
            <a:r>
              <a:rPr lang="en-US" altLang="en-US" dirty="0"/>
              <a:t>Inadequate minute volume</a:t>
            </a:r>
          </a:p>
          <a:p>
            <a:pPr lvl="1" eaLnBrk="1" hangingPunct="1">
              <a:spcBef>
                <a:spcPct val="35000"/>
              </a:spcBef>
            </a:pPr>
            <a:r>
              <a:rPr lang="en-US" altLang="en-US" dirty="0"/>
              <a:t>Excessive accessory muscle use and fatigue</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dirty="0"/>
              <a:t>Assisted and Artificial Ventilation </a:t>
            </a:r>
            <a:r>
              <a:rPr lang="en-US" altLang="en-US" sz="2800" b="0" dirty="0"/>
              <a:t>(4 of 17)</a:t>
            </a:r>
          </a:p>
        </p:txBody>
      </p:sp>
      <p:sp>
        <p:nvSpPr>
          <p:cNvPr id="103427" name="Rectangle 3"/>
          <p:cNvSpPr>
            <a:spLocks noGrp="1" noChangeArrowheads="1"/>
          </p:cNvSpPr>
          <p:nvPr>
            <p:ph type="body" idx="1"/>
          </p:nvPr>
        </p:nvSpPr>
        <p:spPr/>
        <p:txBody>
          <a:bodyPr rIns="228600"/>
          <a:lstStyle/>
          <a:p>
            <a:pPr>
              <a:spcBef>
                <a:spcPct val="35000"/>
              </a:spcBef>
            </a:pPr>
            <a:r>
              <a:rPr lang="en-US" altLang="en-US" dirty="0"/>
              <a:t>When assisting with a BVM:</a:t>
            </a:r>
          </a:p>
          <a:p>
            <a:pPr lvl="1">
              <a:spcBef>
                <a:spcPct val="35000"/>
              </a:spcBef>
            </a:pPr>
            <a:r>
              <a:rPr lang="en-US" altLang="en-US" dirty="0"/>
              <a:t>Explain the procedure to the patient.</a:t>
            </a:r>
          </a:p>
          <a:p>
            <a:pPr lvl="1">
              <a:spcBef>
                <a:spcPct val="35000"/>
              </a:spcBef>
            </a:pPr>
            <a:r>
              <a:rPr lang="en-US" altLang="en-US" dirty="0"/>
              <a:t>Place the mask over the nose and mouth.</a:t>
            </a:r>
          </a:p>
          <a:p>
            <a:pPr lvl="1">
              <a:spcBef>
                <a:spcPct val="35000"/>
              </a:spcBef>
            </a:pPr>
            <a:r>
              <a:rPr lang="en-US" altLang="en-US" dirty="0"/>
              <a:t>Squeeze the bag each time the patient breathes.</a:t>
            </a:r>
          </a:p>
          <a:p>
            <a:pPr lvl="1">
              <a:spcBef>
                <a:spcPct val="35000"/>
              </a:spcBef>
            </a:pPr>
            <a:r>
              <a:rPr lang="en-US" altLang="en-US" dirty="0"/>
              <a:t>After the initial 5 to 10 breaths, deliver an appropriate tidal volume.</a:t>
            </a:r>
          </a:p>
          <a:p>
            <a:pPr lvl="1">
              <a:spcBef>
                <a:spcPct val="35000"/>
              </a:spcBef>
            </a:pPr>
            <a:r>
              <a:rPr lang="en-US" altLang="en-US" dirty="0"/>
              <a:t>Maintain an adequate minute volume.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a:lnSpc>
                <a:spcPct val="85000"/>
              </a:lnSpc>
            </a:pPr>
            <a:r>
              <a:rPr lang="en-US" altLang="en-US" dirty="0"/>
              <a:t>Assisted and Artificial Ventilation </a:t>
            </a:r>
            <a:r>
              <a:rPr lang="en-US" altLang="en-US" sz="2800" b="0" dirty="0"/>
              <a:t>(5 of 17)</a:t>
            </a:r>
          </a:p>
        </p:txBody>
      </p:sp>
      <p:sp>
        <p:nvSpPr>
          <p:cNvPr id="104451" name="Rectangle 3"/>
          <p:cNvSpPr>
            <a:spLocks noGrp="1" noChangeArrowheads="1"/>
          </p:cNvSpPr>
          <p:nvPr>
            <p:ph type="body" idx="1"/>
          </p:nvPr>
        </p:nvSpPr>
        <p:spPr/>
        <p:txBody>
          <a:bodyPr rIns="228600"/>
          <a:lstStyle/>
          <a:p>
            <a:pPr>
              <a:spcBef>
                <a:spcPct val="35000"/>
              </a:spcBef>
            </a:pPr>
            <a:r>
              <a:rPr lang="en-US" altLang="en-US" dirty="0"/>
              <a:t>Artificial ventilation</a:t>
            </a:r>
          </a:p>
          <a:p>
            <a:pPr lvl="1">
              <a:spcBef>
                <a:spcPct val="35000"/>
              </a:spcBef>
            </a:pPr>
            <a:r>
              <a:rPr lang="en-US" altLang="en-US" dirty="0"/>
              <a:t>Patients in respiratory arrest need immediate treatment to live.</a:t>
            </a:r>
          </a:p>
          <a:p>
            <a:pPr lvl="1">
              <a:spcBef>
                <a:spcPct val="35000"/>
              </a:spcBef>
            </a:pPr>
            <a:r>
              <a:rPr lang="en-US" altLang="en-US" dirty="0"/>
              <a:t>Once a patient is not breathing, begin artificial ventilation immediately via:</a:t>
            </a:r>
          </a:p>
          <a:p>
            <a:pPr lvl="2"/>
            <a:r>
              <a:rPr lang="en-US" altLang="en-US" sz="2400" dirty="0"/>
              <a:t>Mouth-to-mask technique</a:t>
            </a:r>
          </a:p>
          <a:p>
            <a:pPr lvl="2"/>
            <a:r>
              <a:rPr lang="en-US" altLang="en-US" sz="2400" dirty="0"/>
              <a:t>One- or two-person BVM</a:t>
            </a:r>
          </a:p>
          <a:p>
            <a:pPr lvl="2"/>
            <a:r>
              <a:rPr lang="en-US" altLang="en-US" sz="2400" dirty="0"/>
              <a:t>Manually triggered ventilation device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spDef>
    <a:ln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21195</TotalTime>
  <Words>9288</Words>
  <Application>Microsoft Office PowerPoint</Application>
  <PresentationFormat>On-screen Show (4:3)</PresentationFormat>
  <Paragraphs>2154</Paragraphs>
  <Slides>170</Slides>
  <Notes>130</Notes>
  <HiddenSlides>0</HiddenSlides>
  <MMClips>0</MMClips>
  <ScaleCrop>false</ScaleCrop>
  <HeadingPairs>
    <vt:vector size="8" baseType="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170</vt:i4>
      </vt:variant>
    </vt:vector>
  </HeadingPairs>
  <TitlesOfParts>
    <vt:vector size="173" baseType="lpstr">
      <vt:lpstr>design_template</vt:lpstr>
      <vt:lpstr>C:\Users\Owner\Documents\What Does Partial Pressure of Oxygen (PaO2) Mean.mht</vt:lpstr>
      <vt:lpstr>Packager Shell Object</vt:lpstr>
      <vt:lpstr>PowerPoint Presentation</vt:lpstr>
      <vt:lpstr>National EMS Education Standard Competencies (1 of 6)</vt:lpstr>
      <vt:lpstr>National EMS Education Standard Competencies (2 of 6)</vt:lpstr>
      <vt:lpstr>National EMS Education Standard Competencies (3 of 6)</vt:lpstr>
      <vt:lpstr>National EMS Education Standard Competencies (4 of 6)</vt:lpstr>
      <vt:lpstr>National EMS Education Standard Competencies (5 of 6)</vt:lpstr>
      <vt:lpstr>National EMS Education Standard Competencies (6 of 6)</vt:lpstr>
      <vt:lpstr>Introduction (1 of 2)</vt:lpstr>
      <vt:lpstr>Introduction (2 of 2)</vt:lpstr>
      <vt:lpstr>Anatomy of the Respiratory System (1 of 3)</vt:lpstr>
      <vt:lpstr>Anatomy of the Respiratory System (2 of 3)</vt:lpstr>
      <vt:lpstr>Anatomy of the Respiratory System (3 of 3)</vt:lpstr>
      <vt:lpstr>Anatomy of the Upper Airway  (1 of 7)</vt:lpstr>
      <vt:lpstr>Anatomy of the Upper Airway  (2 of 7)</vt:lpstr>
      <vt:lpstr>Anatomy of the Upper Airway ?  (3 of 7)</vt:lpstr>
      <vt:lpstr>Anatomy of the Upper Airway ? (4 of 7)</vt:lpstr>
      <vt:lpstr>Anatomy of the Upper Airway  (5 of 7)</vt:lpstr>
      <vt:lpstr>Anatomy of the Upper Airway  (6 of 7)</vt:lpstr>
      <vt:lpstr>Anatomy of the Upper Airway  (7 of 7)</vt:lpstr>
      <vt:lpstr>Anatomy of the Lower Airway (1 of 6)</vt:lpstr>
      <vt:lpstr>Anatomy of the Lower Airway (2 of 6)</vt:lpstr>
      <vt:lpstr>Anatomy of the Lower Airway (3 of 6)</vt:lpstr>
      <vt:lpstr>Anatomy of the Lower Airway (4 of 6)</vt:lpstr>
      <vt:lpstr>Anatomy of the Lower Airway (5 of 6)</vt:lpstr>
      <vt:lpstr>Anatomy of the Lower Airway (6 of 6)</vt:lpstr>
      <vt:lpstr>Physiology of Breathing (1 of 2)</vt:lpstr>
      <vt:lpstr>Physiology of Breathing (2 of 2)</vt:lpstr>
      <vt:lpstr>Ventilation (1 of 7)</vt:lpstr>
      <vt:lpstr>Ventilation (2 of 7)*</vt:lpstr>
      <vt:lpstr>Ventilation (3 of 7)* YOU TUBE VIDEO</vt:lpstr>
      <vt:lpstr>Ventilation (4 of 7)*</vt:lpstr>
      <vt:lpstr>Ventilation (5 of 7)</vt:lpstr>
      <vt:lpstr>Ventilation (6 of 7)</vt:lpstr>
      <vt:lpstr>Ventilation (7 of 7)</vt:lpstr>
      <vt:lpstr>Oxygenation</vt:lpstr>
      <vt:lpstr>Respiration (1 of 4)</vt:lpstr>
      <vt:lpstr>Respiration (2 of 4)</vt:lpstr>
      <vt:lpstr>Respiration (3 of 4)</vt:lpstr>
      <vt:lpstr>Respiration (4 of 4)</vt:lpstr>
      <vt:lpstr>Pathophysiology of Respiration (1 of 7)</vt:lpstr>
      <vt:lpstr>Pathophysiology of Respiration (2 of 7)</vt:lpstr>
      <vt:lpstr>Pathophysiology of Respiration (3 of 7)</vt:lpstr>
      <vt:lpstr>Pathophysiology of Respiration (4 of 7) ?</vt:lpstr>
      <vt:lpstr>Pathophysiology of Respiration (5 of 7)*External resource</vt:lpstr>
      <vt:lpstr>Pathophysiology of Respiration (6 of 7) *External Resource</vt:lpstr>
      <vt:lpstr>Pathophysiology of Respiration (7 of 7)</vt:lpstr>
      <vt:lpstr>Patient Assessment (1 of 7)</vt:lpstr>
      <vt:lpstr>Patient Assessment (2 of 7)*</vt:lpstr>
      <vt:lpstr>Patient Assessment (3 of 7)*</vt:lpstr>
      <vt:lpstr>Patient Assessment (4 of 7) * VIDEO</vt:lpstr>
      <vt:lpstr>Patient Assessment (5 of 7)</vt:lpstr>
      <vt:lpstr>Patient Assessment (6 of 7) * </vt:lpstr>
      <vt:lpstr>Patient Assessment (7 of 7)</vt:lpstr>
      <vt:lpstr>Opening the Airway (1 of 3)</vt:lpstr>
      <vt:lpstr>Opening the Airway (2 of 3)</vt:lpstr>
      <vt:lpstr>Opening the Airway (3 of 3)</vt:lpstr>
      <vt:lpstr>Head Tilt–Chin Lift Maneuver  (1 of 2)</vt:lpstr>
      <vt:lpstr>Head Tilt–Chin Lift Maneuver  (2 of 2)</vt:lpstr>
      <vt:lpstr>Jaw-Thrust Maneuver (1 of 4)</vt:lpstr>
      <vt:lpstr>Jaw-Thrust Maneuver (2 of 4)</vt:lpstr>
      <vt:lpstr>Jaw-Thrust Maneuver (3 of 4)</vt:lpstr>
      <vt:lpstr>Jaw-Thrust Maneuver (4 of 4)</vt:lpstr>
      <vt:lpstr>Suctioning (1 of 2)</vt:lpstr>
      <vt:lpstr>Suctioning (2 of 2)</vt:lpstr>
      <vt:lpstr>Techniques of Suctioning (1 of 4)</vt:lpstr>
      <vt:lpstr>Techniques of Suctioning (2 of 4)</vt:lpstr>
      <vt:lpstr>Techniques of Suctioning (3 of 4)</vt:lpstr>
      <vt:lpstr>Techniques of Suctioning (4 of 4)?</vt:lpstr>
      <vt:lpstr>Basic Airway Adjuncts (1 of 4)</vt:lpstr>
      <vt:lpstr>Basic Airway Adjuncts (2 of 4)</vt:lpstr>
      <vt:lpstr>Basic Airway Adjuncts (3 of 4)</vt:lpstr>
      <vt:lpstr>Basic Airway Adjuncts (4 of 4)</vt:lpstr>
      <vt:lpstr>Maintaining the Airway (1 of 2)</vt:lpstr>
      <vt:lpstr>Maintaining the Airway (2 of 2)</vt:lpstr>
      <vt:lpstr>Supplemental Oxygen (1 of 9)?</vt:lpstr>
      <vt:lpstr>Supplemental Oxygen (2 of 9)</vt:lpstr>
      <vt:lpstr>Supplemental Oxygen (3 of 9)</vt:lpstr>
      <vt:lpstr>Supplemental Oxygen (4 of 9)</vt:lpstr>
      <vt:lpstr>Supplemental Oxygen (5 of 9)</vt:lpstr>
      <vt:lpstr>Supplemental Oxygen (6 of 9)</vt:lpstr>
      <vt:lpstr>Supplemental Oxygen (7 of 9)</vt:lpstr>
      <vt:lpstr>Supplemental Oxygen (8 of 9)</vt:lpstr>
      <vt:lpstr>Supplemental Oxygen (9 of 9)</vt:lpstr>
      <vt:lpstr>Oxygen-Delivery Equipment</vt:lpstr>
      <vt:lpstr>Nonrebreathing Masks (1 of 2)</vt:lpstr>
      <vt:lpstr>Nonrebreathing Masks (2 of 2)DEMONSTRATE</vt:lpstr>
      <vt:lpstr>Nasal Cannulas (1 of 2)DEMONSTRATE</vt:lpstr>
      <vt:lpstr>Nasal Cannulas (2 of 2)</vt:lpstr>
      <vt:lpstr>Partial Rebreathing Masks*</vt:lpstr>
      <vt:lpstr>Venturi Masks (1 of 2)</vt:lpstr>
      <vt:lpstr>Venturi Masks (2 of 2)</vt:lpstr>
      <vt:lpstr>Tracheostomy Masks (1 of 2)</vt:lpstr>
      <vt:lpstr>Tracheostomy Masks (2 of 2)</vt:lpstr>
      <vt:lpstr>Humidification</vt:lpstr>
      <vt:lpstr>Assisted and Artificial Ventilation (1 of 17)</vt:lpstr>
      <vt:lpstr>Assisted and Artificial Ventilation (2 of 17)</vt:lpstr>
      <vt:lpstr>Assisted and Artificial Ventilation (3 of 17)</vt:lpstr>
      <vt:lpstr>Assisted and Artificial Ventilation (4 of 17)</vt:lpstr>
      <vt:lpstr>Assisted and Artificial Ventilation (5 of 17)</vt:lpstr>
      <vt:lpstr>Assisted and Artificial Ventilation (6 of 17)</vt:lpstr>
      <vt:lpstr>Assisted and Artificial Ventilation (7 of 17)</vt:lpstr>
      <vt:lpstr>Assisted and Artificial Ventilation (8 of 17)</vt:lpstr>
      <vt:lpstr>Assisted and Artificial Ventilation (9 of 17)</vt:lpstr>
      <vt:lpstr>Assisted and Artificial Ventilation (10 of 17)</vt:lpstr>
      <vt:lpstr>Assisted and Artificial Ventilation (11 of 17)</vt:lpstr>
      <vt:lpstr>Assisted and Artificial Ventilation (12 of 17)</vt:lpstr>
      <vt:lpstr>Assisted and Artificial Ventilation (13 of 17)</vt:lpstr>
      <vt:lpstr>Assisted and Artificial Ventilation (14 of 17)</vt:lpstr>
      <vt:lpstr>Assisted and Artificial Ventilation (15 of 17)</vt:lpstr>
      <vt:lpstr>Assisted and Artificial Ventilation (16 of 17)</vt:lpstr>
      <vt:lpstr>Assisted and Artificial Ventilation (17 of 17)</vt:lpstr>
      <vt:lpstr>Continuous Positive Airway Pressure (CPAP) (1 of 7)</vt:lpstr>
      <vt:lpstr>Continuous Positive Airway Pressure (CPAP) (2 of 7)</vt:lpstr>
      <vt:lpstr>Continuous Positive Airway Pressure (CPAP) (3 of 7)</vt:lpstr>
      <vt:lpstr>Continuous Positive Airway Pressure (CPAP) (4 of 7)</vt:lpstr>
      <vt:lpstr>Continuous Positive Airway Pressure (CPAP) (5 of 7)</vt:lpstr>
      <vt:lpstr>Continuous Positive Airway Pressure (CPAP) (6 of 7)</vt:lpstr>
      <vt:lpstr>Continuous Positive Airway Pressure (CPAP) (7 of 7)</vt:lpstr>
      <vt:lpstr>Special Considerations (1 of 3)</vt:lpstr>
      <vt:lpstr>Special Considerations (2 of 3)</vt:lpstr>
      <vt:lpstr>Special Considerations (3 of 3)</vt:lpstr>
      <vt:lpstr>Foreign Body Airway Obstruction (1 of 7)</vt:lpstr>
      <vt:lpstr>Foreign Body Airway Obstruction (2 of 7)</vt:lpstr>
      <vt:lpstr>Foreign Body Airway Obstruction (3 of 7)</vt:lpstr>
      <vt:lpstr>Foreign Body Airway Obstruction (4 of 7)</vt:lpstr>
      <vt:lpstr>Foreign Body Airway Obstruction (5 of 7)</vt:lpstr>
      <vt:lpstr>Foreign Body Airway Obstruction (6 of 7)</vt:lpstr>
      <vt:lpstr>Emergency Medical Care for Foreign Body Airway Obstruction</vt:lpstr>
      <vt:lpstr>Dental Appliances</vt:lpstr>
      <vt:lpstr>Facial Bleeding</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489</cp:revision>
  <dcterms:created xsi:type="dcterms:W3CDTF">2002-02-12T20:19:46Z</dcterms:created>
  <dcterms:modified xsi:type="dcterms:W3CDTF">2017-09-18T15:13:43Z</dcterms:modified>
</cp:coreProperties>
</file>