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tags/tag2.xml" ContentType="application/vnd.openxmlformats-officedocument.presentationml.tags+xml"/>
  <Override PartName="/ppt/notesSlides/notesSlide17.xml" ContentType="application/vnd.openxmlformats-officedocument.presentationml.notesSlide+xml"/>
  <Override PartName="/ppt/tags/tag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4.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5.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6.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7.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8.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9.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10.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11.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ags/tag12.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tags/tag13.xml" ContentType="application/vnd.openxmlformats-officedocument.presentationml.tags+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17"/>
  </p:notesMasterIdLst>
  <p:handoutMasterIdLst>
    <p:handoutMasterId r:id="rId118"/>
  </p:handoutMasterIdLst>
  <p:sldIdLst>
    <p:sldId id="278" r:id="rId2"/>
    <p:sldId id="261" r:id="rId3"/>
    <p:sldId id="556" r:id="rId4"/>
    <p:sldId id="335" r:id="rId5"/>
    <p:sldId id="388" r:id="rId6"/>
    <p:sldId id="473" r:id="rId7"/>
    <p:sldId id="453" r:id="rId8"/>
    <p:sldId id="474" r:id="rId9"/>
    <p:sldId id="460" r:id="rId10"/>
    <p:sldId id="505" r:id="rId11"/>
    <p:sldId id="454" r:id="rId12"/>
    <p:sldId id="506" r:id="rId13"/>
    <p:sldId id="455" r:id="rId14"/>
    <p:sldId id="456" r:id="rId15"/>
    <p:sldId id="475" r:id="rId16"/>
    <p:sldId id="461" r:id="rId17"/>
    <p:sldId id="465" r:id="rId18"/>
    <p:sldId id="464" r:id="rId19"/>
    <p:sldId id="507" r:id="rId20"/>
    <p:sldId id="476" r:id="rId21"/>
    <p:sldId id="477" r:id="rId22"/>
    <p:sldId id="478" r:id="rId23"/>
    <p:sldId id="508" r:id="rId24"/>
    <p:sldId id="566" r:id="rId25"/>
    <p:sldId id="479" r:id="rId26"/>
    <p:sldId id="467" r:id="rId27"/>
    <p:sldId id="480" r:id="rId28"/>
    <p:sldId id="509" r:id="rId29"/>
    <p:sldId id="481" r:id="rId30"/>
    <p:sldId id="482" r:id="rId31"/>
    <p:sldId id="483" r:id="rId32"/>
    <p:sldId id="484" r:id="rId33"/>
    <p:sldId id="510" r:id="rId34"/>
    <p:sldId id="485" r:id="rId35"/>
    <p:sldId id="469" r:id="rId36"/>
    <p:sldId id="463" r:id="rId37"/>
    <p:sldId id="486" r:id="rId38"/>
    <p:sldId id="511" r:id="rId39"/>
    <p:sldId id="512" r:id="rId40"/>
    <p:sldId id="462" r:id="rId41"/>
    <p:sldId id="487" r:id="rId42"/>
    <p:sldId id="513" r:id="rId43"/>
    <p:sldId id="457" r:id="rId44"/>
    <p:sldId id="470" r:id="rId45"/>
    <p:sldId id="488" r:id="rId46"/>
    <p:sldId id="514" r:id="rId47"/>
    <p:sldId id="515" r:id="rId48"/>
    <p:sldId id="557" r:id="rId49"/>
    <p:sldId id="458" r:id="rId50"/>
    <p:sldId id="471" r:id="rId51"/>
    <p:sldId id="517" r:id="rId52"/>
    <p:sldId id="518" r:id="rId53"/>
    <p:sldId id="489" r:id="rId54"/>
    <p:sldId id="519" r:id="rId55"/>
    <p:sldId id="490" r:id="rId56"/>
    <p:sldId id="459" r:id="rId57"/>
    <p:sldId id="491" r:id="rId58"/>
    <p:sldId id="492" r:id="rId59"/>
    <p:sldId id="520" r:id="rId60"/>
    <p:sldId id="391" r:id="rId61"/>
    <p:sldId id="493" r:id="rId62"/>
    <p:sldId id="494" r:id="rId63"/>
    <p:sldId id="521" r:id="rId64"/>
    <p:sldId id="495" r:id="rId65"/>
    <p:sldId id="496" r:id="rId66"/>
    <p:sldId id="497" r:id="rId67"/>
    <p:sldId id="498" r:id="rId68"/>
    <p:sldId id="446" r:id="rId69"/>
    <p:sldId id="574" r:id="rId70"/>
    <p:sldId id="499" r:id="rId71"/>
    <p:sldId id="500" r:id="rId72"/>
    <p:sldId id="501" r:id="rId73"/>
    <p:sldId id="503" r:id="rId74"/>
    <p:sldId id="504" r:id="rId75"/>
    <p:sldId id="575" r:id="rId76"/>
    <p:sldId id="536" r:id="rId77"/>
    <p:sldId id="537" r:id="rId78"/>
    <p:sldId id="538" r:id="rId79"/>
    <p:sldId id="558" r:id="rId80"/>
    <p:sldId id="524" r:id="rId81"/>
    <p:sldId id="525" r:id="rId82"/>
    <p:sldId id="526" r:id="rId83"/>
    <p:sldId id="559" r:id="rId84"/>
    <p:sldId id="527" r:id="rId85"/>
    <p:sldId id="528" r:id="rId86"/>
    <p:sldId id="529" r:id="rId87"/>
    <p:sldId id="560" r:id="rId88"/>
    <p:sldId id="533" r:id="rId89"/>
    <p:sldId id="534" r:id="rId90"/>
    <p:sldId id="535" r:id="rId91"/>
    <p:sldId id="561" r:id="rId92"/>
    <p:sldId id="550" r:id="rId93"/>
    <p:sldId id="551" r:id="rId94"/>
    <p:sldId id="552" r:id="rId95"/>
    <p:sldId id="569" r:id="rId96"/>
    <p:sldId id="539" r:id="rId97"/>
    <p:sldId id="540" r:id="rId98"/>
    <p:sldId id="541" r:id="rId99"/>
    <p:sldId id="562" r:id="rId100"/>
    <p:sldId id="530" r:id="rId101"/>
    <p:sldId id="531" r:id="rId102"/>
    <p:sldId id="532" r:id="rId103"/>
    <p:sldId id="563" r:id="rId104"/>
    <p:sldId id="553" r:id="rId105"/>
    <p:sldId id="554" r:id="rId106"/>
    <p:sldId id="555" r:id="rId107"/>
    <p:sldId id="564" r:id="rId108"/>
    <p:sldId id="546" r:id="rId109"/>
    <p:sldId id="547" r:id="rId110"/>
    <p:sldId id="548" r:id="rId111"/>
    <p:sldId id="549" r:id="rId112"/>
    <p:sldId id="542" r:id="rId113"/>
    <p:sldId id="543" r:id="rId114"/>
    <p:sldId id="544" r:id="rId115"/>
    <p:sldId id="545" r:id="rId116"/>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Times New Roman" charset="0"/>
        <a:ea typeface="ヒラギノ角ゴ Pro W3" charset="-128"/>
        <a:cs typeface="+mn-cs"/>
      </a:defRPr>
    </a:lvl1pPr>
    <a:lvl2pPr marL="457200" algn="ctr" rtl="0" fontAlgn="base">
      <a:spcBef>
        <a:spcPct val="0"/>
      </a:spcBef>
      <a:spcAft>
        <a:spcPct val="0"/>
      </a:spcAft>
      <a:defRPr sz="2400" kern="1200">
        <a:solidFill>
          <a:schemeClr val="tx1"/>
        </a:solidFill>
        <a:latin typeface="Times New Roman" charset="0"/>
        <a:ea typeface="ヒラギノ角ゴ Pro W3" charset="-128"/>
        <a:cs typeface="+mn-cs"/>
      </a:defRPr>
    </a:lvl2pPr>
    <a:lvl3pPr marL="914400" algn="ctr" rtl="0" fontAlgn="base">
      <a:spcBef>
        <a:spcPct val="0"/>
      </a:spcBef>
      <a:spcAft>
        <a:spcPct val="0"/>
      </a:spcAft>
      <a:defRPr sz="2400" kern="1200">
        <a:solidFill>
          <a:schemeClr val="tx1"/>
        </a:solidFill>
        <a:latin typeface="Times New Roman" charset="0"/>
        <a:ea typeface="ヒラギノ角ゴ Pro W3" charset="-128"/>
        <a:cs typeface="+mn-cs"/>
      </a:defRPr>
    </a:lvl3pPr>
    <a:lvl4pPr marL="1371600" algn="ctr" rtl="0" fontAlgn="base">
      <a:spcBef>
        <a:spcPct val="0"/>
      </a:spcBef>
      <a:spcAft>
        <a:spcPct val="0"/>
      </a:spcAft>
      <a:defRPr sz="2400" kern="1200">
        <a:solidFill>
          <a:schemeClr val="tx1"/>
        </a:solidFill>
        <a:latin typeface="Times New Roman" charset="0"/>
        <a:ea typeface="ヒラギノ角ゴ Pro W3" charset="-128"/>
        <a:cs typeface="+mn-cs"/>
      </a:defRPr>
    </a:lvl4pPr>
    <a:lvl5pPr marL="1828800" algn="ctr" rtl="0" fontAlgn="base">
      <a:spcBef>
        <a:spcPct val="0"/>
      </a:spcBef>
      <a:spcAft>
        <a:spcPct val="0"/>
      </a:spcAft>
      <a:defRPr sz="2400" kern="1200">
        <a:solidFill>
          <a:schemeClr val="tx1"/>
        </a:solidFill>
        <a:latin typeface="Times New Roman" charset="0"/>
        <a:ea typeface="ヒラギノ角ゴ Pro W3" charset="-128"/>
        <a:cs typeface="+mn-cs"/>
      </a:defRPr>
    </a:lvl5pPr>
    <a:lvl6pPr marL="2286000" algn="l" defTabSz="914400" rtl="0" eaLnBrk="1" latinLnBrk="0" hangingPunct="1">
      <a:defRPr sz="2400" kern="1200">
        <a:solidFill>
          <a:schemeClr val="tx1"/>
        </a:solidFill>
        <a:latin typeface="Times New Roman" charset="0"/>
        <a:ea typeface="ヒラギノ角ゴ Pro W3" charset="-128"/>
        <a:cs typeface="+mn-cs"/>
      </a:defRPr>
    </a:lvl6pPr>
    <a:lvl7pPr marL="2743200" algn="l" defTabSz="914400" rtl="0" eaLnBrk="1" latinLnBrk="0" hangingPunct="1">
      <a:defRPr sz="2400" kern="1200">
        <a:solidFill>
          <a:schemeClr val="tx1"/>
        </a:solidFill>
        <a:latin typeface="Times New Roman" charset="0"/>
        <a:ea typeface="ヒラギノ角ゴ Pro W3" charset="-128"/>
        <a:cs typeface="+mn-cs"/>
      </a:defRPr>
    </a:lvl7pPr>
    <a:lvl8pPr marL="3200400" algn="l" defTabSz="914400" rtl="0" eaLnBrk="1" latinLnBrk="0" hangingPunct="1">
      <a:defRPr sz="2400" kern="1200">
        <a:solidFill>
          <a:schemeClr val="tx1"/>
        </a:solidFill>
        <a:latin typeface="Times New Roman" charset="0"/>
        <a:ea typeface="ヒラギノ角ゴ Pro W3" charset="-128"/>
        <a:cs typeface="+mn-cs"/>
      </a:defRPr>
    </a:lvl8pPr>
    <a:lvl9pPr marL="3657600" algn="l" defTabSz="914400" rtl="0" eaLnBrk="1" latinLnBrk="0" hangingPunct="1">
      <a:defRPr sz="2400" kern="1200">
        <a:solidFill>
          <a:schemeClr val="tx1"/>
        </a:solidFill>
        <a:latin typeface="Times New Roman" charset="0"/>
        <a:ea typeface="ヒラギノ角ゴ Pro W3" charset="-128"/>
        <a:cs typeface="+mn-cs"/>
      </a:defRPr>
    </a:lvl9pPr>
  </p:defaultTextStyle>
  <p:extLst>
    <p:ext uri="{EFAFB233-063F-42B5-8137-9DF3F51BA10A}">
      <p15:sldGuideLst xmlns:p15="http://schemas.microsoft.com/office/powerpoint/2012/main" xmlns="">
        <p15:guide id="1" orient="horz" pos="2160">
          <p15:clr>
            <a:srgbClr val="A4A3A4"/>
          </p15:clr>
        </p15:guide>
        <p15:guide id="2" orient="horz" pos="912">
          <p15:clr>
            <a:srgbClr val="A4A3A4"/>
          </p15:clr>
        </p15:guide>
        <p15:guide id="3" orient="horz" pos="3936">
          <p15:clr>
            <a:srgbClr val="A4A3A4"/>
          </p15:clr>
        </p15:guide>
        <p15:guide id="4" pos="2880">
          <p15:clr>
            <a:srgbClr val="A4A3A4"/>
          </p15:clr>
        </p15:guide>
        <p15:guide id="5" pos="432">
          <p15:clr>
            <a:srgbClr val="A4A3A4"/>
          </p15:clr>
        </p15:guide>
        <p15:guide id="6" pos="53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37021"/>
    <a:srgbClr val="CC9900"/>
    <a:srgbClr val="FF9900"/>
    <a:srgbClr val="FF9933"/>
    <a:srgbClr val="950051"/>
    <a:srgbClr val="C4161C"/>
    <a:srgbClr val="2B87A6"/>
    <a:srgbClr val="4D20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82" autoAdjust="0"/>
    <p:restoredTop sz="70235" autoAdjust="0"/>
  </p:normalViewPr>
  <p:slideViewPr>
    <p:cSldViewPr>
      <p:cViewPr>
        <p:scale>
          <a:sx n="50" d="100"/>
          <a:sy n="50" d="100"/>
        </p:scale>
        <p:origin x="-2454" y="-384"/>
      </p:cViewPr>
      <p:guideLst>
        <p:guide orient="horz" pos="2160"/>
        <p:guide orient="horz" pos="912"/>
        <p:guide orient="horz" pos="3936"/>
        <p:guide pos="2880"/>
        <p:guide pos="432"/>
        <p:guide pos="5328"/>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notesMaster" Target="notesMasters/notes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_rels/viewProps.xml.rels><?xml version="1.0" encoding="UTF-8" standalone="yes"?>
<Relationships xmlns="http://schemas.openxmlformats.org/package/2006/relationships"><Relationship Id="rId1"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dirty="0">
                <a:latin typeface="Times New Roman" pitchFamily="18" charset="0"/>
                <a:ea typeface="+mn-ea"/>
                <a:cs typeface="+mn-cs"/>
              </a:defRPr>
            </a:lvl1pPr>
          </a:lstStyle>
          <a:p>
            <a:pPr>
              <a:defRPr/>
            </a:pPr>
            <a:endParaRPr lang="en-US"/>
          </a:p>
        </p:txBody>
      </p:sp>
      <p:sp>
        <p:nvSpPr>
          <p:cNvPr id="2150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dirty="0">
                <a:latin typeface="Times New Roman" pitchFamily="18" charset="0"/>
                <a:ea typeface="+mn-ea"/>
                <a:cs typeface="+mn-cs"/>
              </a:defRPr>
            </a:lvl1pPr>
          </a:lstStyle>
          <a:p>
            <a:pPr>
              <a:defRPr/>
            </a:pPr>
            <a:endParaRPr lang="en-US"/>
          </a:p>
        </p:txBody>
      </p:sp>
      <p:sp>
        <p:nvSpPr>
          <p:cNvPr id="2150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dirty="0">
                <a:latin typeface="Times New Roman" pitchFamily="18" charset="0"/>
                <a:ea typeface="+mn-ea"/>
                <a:cs typeface="+mn-cs"/>
              </a:defRPr>
            </a:lvl1pPr>
          </a:lstStyle>
          <a:p>
            <a:pPr>
              <a:defRPr/>
            </a:pPr>
            <a:endParaRPr lang="en-US"/>
          </a:p>
        </p:txBody>
      </p:sp>
      <p:sp>
        <p:nvSpPr>
          <p:cNvPr id="2150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MS PGothic" charset="-128"/>
              </a:defRPr>
            </a:lvl1pPr>
          </a:lstStyle>
          <a:p>
            <a:fld id="{6C7CBF95-ECA7-2549-B028-348100866C6E}" type="slidenum">
              <a:rPr lang="en-US" altLang="en-US"/>
              <a:pPr/>
              <a:t>‹#›</a:t>
            </a:fld>
            <a:endParaRPr lang="en-US" altLang="en-US"/>
          </a:p>
        </p:txBody>
      </p:sp>
    </p:spTree>
    <p:extLst>
      <p:ext uri="{BB962C8B-B14F-4D97-AF65-F5344CB8AC3E}">
        <p14:creationId xmlns:p14="http://schemas.microsoft.com/office/powerpoint/2010/main" val="21351839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dirty="0">
                <a:latin typeface="Times New Roman" pitchFamily="18" charset="0"/>
                <a:ea typeface="+mn-ea"/>
                <a:cs typeface="+mn-cs"/>
              </a:defRPr>
            </a:lvl1pPr>
          </a:lstStyle>
          <a:p>
            <a:pPr>
              <a:defRPr/>
            </a:pPr>
            <a:endParaRPr lang="en-US"/>
          </a:p>
        </p:txBody>
      </p:sp>
      <p:sp>
        <p:nvSpPr>
          <p:cNvPr id="1638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dirty="0">
                <a:latin typeface="Times New Roman" pitchFamily="18" charset="0"/>
                <a:ea typeface="+mn-ea"/>
                <a:cs typeface="+mn-cs"/>
              </a:defRPr>
            </a:lvl1pPr>
          </a:lstStyle>
          <a:p>
            <a:pPr>
              <a:defRPr/>
            </a:pPr>
            <a:endParaRPr lang="en-US"/>
          </a:p>
        </p:txBody>
      </p:sp>
      <p:sp>
        <p:nvSpPr>
          <p:cNvPr id="1208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638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9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dirty="0">
                <a:latin typeface="Times New Roman" pitchFamily="18" charset="0"/>
                <a:ea typeface="+mn-ea"/>
                <a:cs typeface="+mn-cs"/>
              </a:defRPr>
            </a:lvl1pPr>
          </a:lstStyle>
          <a:p>
            <a:pPr>
              <a:defRPr/>
            </a:pPr>
            <a:endParaRPr lang="en-US"/>
          </a:p>
        </p:txBody>
      </p:sp>
      <p:sp>
        <p:nvSpPr>
          <p:cNvPr id="1639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MS PGothic" charset="-128"/>
              </a:defRPr>
            </a:lvl1pPr>
          </a:lstStyle>
          <a:p>
            <a:fld id="{567ED549-7F36-D649-9436-D14760BDF80A}" type="slidenum">
              <a:rPr lang="en-US" altLang="en-US"/>
              <a:pPr/>
              <a:t>‹#›</a:t>
            </a:fld>
            <a:endParaRPr lang="en-US" altLang="en-US"/>
          </a:p>
        </p:txBody>
      </p:sp>
    </p:spTree>
    <p:extLst>
      <p:ext uri="{BB962C8B-B14F-4D97-AF65-F5344CB8AC3E}">
        <p14:creationId xmlns:p14="http://schemas.microsoft.com/office/powerpoint/2010/main" val="3383426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Chapter 24: Trauma Overview</a:t>
            </a:r>
          </a:p>
        </p:txBody>
      </p:sp>
      <p:sp>
        <p:nvSpPr>
          <p:cNvPr id="1218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B5A600B-8CE5-2447-8ABF-B542F12E330D}" type="slidenum">
              <a:rPr lang="en-US" altLang="en-US" sz="1200"/>
              <a:pPr eaLnBrk="1" hangingPunct="1"/>
              <a:t>1</a:t>
            </a:fld>
            <a:endParaRPr lang="en-US" altLang="en-US" sz="1200"/>
          </a:p>
        </p:txBody>
      </p:sp>
    </p:spTree>
    <p:extLst>
      <p:ext uri="{BB962C8B-B14F-4D97-AF65-F5344CB8AC3E}">
        <p14:creationId xmlns:p14="http://schemas.microsoft.com/office/powerpoint/2010/main" val="15844692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tabLst>
                <a:tab pos="228600" algn="l"/>
              </a:tabLst>
              <a:defRPr/>
            </a:pPr>
            <a:r>
              <a:rPr lang="en-US" altLang="en-US" sz="1400" dirty="0" smtClean="0"/>
              <a:t>Lecture Outline</a:t>
            </a:r>
          </a:p>
          <a:p>
            <a:pPr marL="228600" indent="-228600">
              <a:spcBef>
                <a:spcPts val="600"/>
              </a:spcBef>
              <a:spcAft>
                <a:spcPts val="600"/>
              </a:spcAft>
              <a:tabLst>
                <a:tab pos="228600" algn="l"/>
              </a:tabLst>
              <a:defRPr/>
            </a:pPr>
            <a:endParaRPr lang="en-US" altLang="en-US" sz="1400" dirty="0" smtClean="0">
              <a:cs typeface="Times New Roman" pitchFamily="18" charset="0"/>
            </a:endParaRPr>
          </a:p>
          <a:p>
            <a:pPr>
              <a:defRPr/>
            </a:pPr>
            <a:r>
              <a:rPr lang="en-US" dirty="0" smtClean="0"/>
              <a:t>C. Kinetic energy is the energy of a moving object</a:t>
            </a:r>
            <a:endParaRPr lang="en-IN" b="1" dirty="0" smtClean="0"/>
          </a:p>
          <a:p>
            <a:pPr>
              <a:defRPr/>
            </a:pPr>
            <a:r>
              <a:rPr lang="en-US" dirty="0" smtClean="0"/>
              <a:t>	1. Reflects the relationship between the mass (weight) of the object and the velocity (speech) at which it is traveling</a:t>
            </a:r>
            <a:endParaRPr lang="en-IN" dirty="0" smtClean="0"/>
          </a:p>
          <a:p>
            <a:pPr>
              <a:defRPr/>
            </a:pPr>
            <a:r>
              <a:rPr lang="en-US" dirty="0" smtClean="0"/>
              <a:t>		KE = ½ mass x velocity</a:t>
            </a:r>
            <a:r>
              <a:rPr lang="en-US" baseline="30000" dirty="0" smtClean="0"/>
              <a:t>2</a:t>
            </a:r>
            <a:endParaRPr lang="en-IN" dirty="0" smtClean="0"/>
          </a:p>
          <a:p>
            <a:pPr>
              <a:defRPr/>
            </a:pPr>
            <a:r>
              <a:rPr lang="en-US" baseline="30000" dirty="0" smtClean="0"/>
              <a:t>	</a:t>
            </a:r>
            <a:r>
              <a:rPr lang="en-US" dirty="0" smtClean="0"/>
              <a:t>2. According to the equation for kinetic energy, the energy that is available to cause injury doubles when an object’s weight doubles but quadruples when its speed doubles.</a:t>
            </a:r>
            <a:endParaRPr lang="en-IN" dirty="0" smtClean="0"/>
          </a:p>
          <a:p>
            <a:pPr>
              <a:defRPr/>
            </a:pPr>
            <a:r>
              <a:rPr lang="en-US" dirty="0" smtClean="0"/>
              <a:t>D. Potential energy is the product of mass (weight), force of gravity, and height.</a:t>
            </a:r>
            <a:endParaRPr lang="en-IN" b="1" dirty="0" smtClean="0"/>
          </a:p>
          <a:p>
            <a:pPr>
              <a:defRPr/>
            </a:pPr>
            <a:r>
              <a:rPr lang="en-US" dirty="0" smtClean="0"/>
              <a:t>	1. Mostly associated with the energy of falling objects</a:t>
            </a:r>
            <a:endParaRPr lang="en-IN" b="1" dirty="0"/>
          </a:p>
        </p:txBody>
      </p:sp>
      <p:sp>
        <p:nvSpPr>
          <p:cNvPr id="1310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E440321-6B3D-FA4B-B20B-084DACDC6169}" type="slidenum">
              <a:rPr lang="en-US" altLang="en-US" sz="1200"/>
              <a:pPr eaLnBrk="1" hangingPunct="1"/>
              <a:t>10</a:t>
            </a:fld>
            <a:endParaRPr lang="en-US" altLang="en-US" sz="1200"/>
          </a:p>
        </p:txBody>
      </p:sp>
    </p:spTree>
    <p:extLst>
      <p:ext uri="{BB962C8B-B14F-4D97-AF65-F5344CB8AC3E}">
        <p14:creationId xmlns:p14="http://schemas.microsoft.com/office/powerpoint/2010/main" val="6224696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1800">
                <a:latin typeface="Times New Roman" charset="0"/>
                <a:ea typeface="MS PGothic" charset="-128"/>
              </a:rPr>
              <a:t>Lecture Outline</a:t>
            </a:r>
          </a:p>
          <a:p>
            <a:pPr>
              <a:spcBef>
                <a:spcPts val="1800"/>
              </a:spcBef>
              <a:spcAft>
                <a:spcPts val="600"/>
              </a:spcAft>
            </a:pPr>
            <a:endParaRPr lang="en-US" altLang="en-US" sz="1800">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III. Mechanism of Injury Profiles</a:t>
            </a:r>
          </a:p>
          <a:p>
            <a:r>
              <a:rPr lang="en-US" altLang="en-US">
                <a:latin typeface="Times New Roman" charset="0"/>
                <a:ea typeface="MS PGothic" charset="-128"/>
              </a:rPr>
              <a:t>A. Different types of MOIs will produce many types of injuries.</a:t>
            </a:r>
            <a:endParaRPr lang="en-IN" altLang="en-US" b="1">
              <a:latin typeface="Times New Roman" charset="0"/>
              <a:ea typeface="MS PGothic" charset="-128"/>
            </a:endParaRPr>
          </a:p>
          <a:p>
            <a:r>
              <a:rPr lang="en-US" altLang="en-US">
                <a:latin typeface="Times New Roman" charset="0"/>
                <a:ea typeface="MS PGothic" charset="-128"/>
              </a:rPr>
              <a:t>	1. Nonsignificant MOIs</a:t>
            </a:r>
            <a:endParaRPr lang="en-IN" altLang="en-US">
              <a:latin typeface="Times New Roman" charset="0"/>
              <a:ea typeface="MS PGothic" charset="-128"/>
            </a:endParaRPr>
          </a:p>
          <a:p>
            <a:r>
              <a:rPr lang="en-US" altLang="en-US">
                <a:latin typeface="Times New Roman" charset="0"/>
                <a:ea typeface="MS PGothic" charset="-128"/>
              </a:rPr>
              <a:t>		a. Injury to an isolated body part</a:t>
            </a:r>
            <a:endParaRPr lang="en-IN" altLang="en-US">
              <a:latin typeface="Times New Roman" charset="0"/>
              <a:ea typeface="MS PGothic" charset="-128"/>
            </a:endParaRPr>
          </a:p>
          <a:p>
            <a:r>
              <a:rPr lang="en-US" altLang="en-US">
                <a:latin typeface="Times New Roman" charset="0"/>
                <a:ea typeface="MS PGothic" charset="-128"/>
              </a:rPr>
              <a:t>		b. A fall without the loss of consciousness</a:t>
            </a:r>
            <a:endParaRPr lang="en-IN" altLang="en-US">
              <a:latin typeface="Times New Roman" charset="0"/>
              <a:ea typeface="MS PGothic" charset="-128"/>
            </a:endParaRPr>
          </a:p>
        </p:txBody>
      </p:sp>
      <p:sp>
        <p:nvSpPr>
          <p:cNvPr id="132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A8D3729-6B3D-4F41-9009-D367C75617DF}" type="slidenum">
              <a:rPr lang="en-US" altLang="en-US" sz="1200"/>
              <a:pPr eaLnBrk="1" hangingPunct="1"/>
              <a:t>11</a:t>
            </a:fld>
            <a:endParaRPr lang="en-US" altLang="en-US" sz="1200"/>
          </a:p>
        </p:txBody>
      </p:sp>
    </p:spTree>
    <p:extLst>
      <p:ext uri="{BB962C8B-B14F-4D97-AF65-F5344CB8AC3E}">
        <p14:creationId xmlns:p14="http://schemas.microsoft.com/office/powerpoint/2010/main" val="14537394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2. Significant MOIs</a:t>
            </a:r>
            <a:endParaRPr lang="en-IN" dirty="0" smtClean="0"/>
          </a:p>
          <a:p>
            <a:pPr>
              <a:defRPr/>
            </a:pPr>
            <a:r>
              <a:rPr lang="en-US" dirty="0" smtClean="0"/>
              <a:t>	a. Injury to more than one body system (multisystem trauma)</a:t>
            </a:r>
            <a:endParaRPr lang="en-IN" dirty="0" smtClean="0"/>
          </a:p>
          <a:p>
            <a:pPr>
              <a:defRPr/>
            </a:pPr>
            <a:r>
              <a:rPr lang="en-US" dirty="0" smtClean="0"/>
              <a:t>	b. Falls from heights</a:t>
            </a:r>
            <a:endParaRPr lang="en-IN" dirty="0" smtClean="0"/>
          </a:p>
          <a:p>
            <a:pPr>
              <a:defRPr/>
            </a:pPr>
            <a:r>
              <a:rPr lang="en-US" dirty="0" smtClean="0"/>
              <a:t>	c. Motor vehicle and motorcycle crashes</a:t>
            </a:r>
            <a:endParaRPr lang="en-IN" dirty="0" smtClean="0"/>
          </a:p>
          <a:p>
            <a:pPr>
              <a:defRPr/>
            </a:pPr>
            <a:r>
              <a:rPr lang="en-US" dirty="0" smtClean="0"/>
              <a:t>	d. Car versus pedestrian (or bicycle or motorcycle)</a:t>
            </a:r>
            <a:endParaRPr lang="en-IN" dirty="0" smtClean="0"/>
          </a:p>
          <a:p>
            <a:pPr>
              <a:defRPr/>
            </a:pPr>
            <a:r>
              <a:rPr lang="en-US" dirty="0" smtClean="0"/>
              <a:t>	e. Gunshot wounds</a:t>
            </a:r>
            <a:endParaRPr lang="en-IN" dirty="0" smtClean="0"/>
          </a:p>
          <a:p>
            <a:pPr>
              <a:defRPr/>
            </a:pPr>
            <a:r>
              <a:rPr lang="en-US" dirty="0" smtClean="0"/>
              <a:t>	f. Stabbings</a:t>
            </a:r>
            <a:endParaRPr lang="en-IN" dirty="0"/>
          </a:p>
        </p:txBody>
      </p:sp>
      <p:sp>
        <p:nvSpPr>
          <p:cNvPr id="133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D17D0B3-534E-DC41-B9EC-FF3AC28BAC32}" type="slidenum">
              <a:rPr lang="en-US" altLang="en-US" sz="1200"/>
              <a:pPr eaLnBrk="1" hangingPunct="1"/>
              <a:t>12</a:t>
            </a:fld>
            <a:endParaRPr lang="en-US" altLang="en-US" sz="1200"/>
          </a:p>
        </p:txBody>
      </p:sp>
    </p:spTree>
    <p:extLst>
      <p:ext uri="{BB962C8B-B14F-4D97-AF65-F5344CB8AC3E}">
        <p14:creationId xmlns:p14="http://schemas.microsoft.com/office/powerpoint/2010/main" val="10778203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2000">
                <a:latin typeface="Times New Roman" charset="0"/>
                <a:ea typeface="MS PGothic" charset="-128"/>
              </a:rPr>
              <a:t>Lecture Outline</a:t>
            </a:r>
          </a:p>
          <a:p>
            <a:pPr>
              <a:spcBef>
                <a:spcPts val="1800"/>
              </a:spcBef>
              <a:spcAft>
                <a:spcPts val="600"/>
              </a:spcAft>
            </a:pPr>
            <a:endParaRPr lang="en-US" altLang="en-US" sz="2000">
              <a:latin typeface="Times New Roman" charset="0"/>
              <a:ea typeface="MS PGothic" charset="-128"/>
            </a:endParaRPr>
          </a:p>
          <a:p>
            <a:pPr>
              <a:spcBef>
                <a:spcPts val="1800"/>
              </a:spcBef>
              <a:spcAft>
                <a:spcPts val="600"/>
              </a:spcAft>
            </a:pPr>
            <a:r>
              <a:rPr lang="en-US" altLang="en-US" sz="2000">
                <a:latin typeface="Times New Roman" charset="0"/>
                <a:ea typeface="MS PGothic" charset="-128"/>
              </a:rPr>
              <a:t>IV. Blunt and Penetrating Trauma</a:t>
            </a:r>
          </a:p>
          <a:p>
            <a:r>
              <a:rPr lang="en-US" altLang="en-US">
                <a:latin typeface="Times New Roman" charset="0"/>
                <a:ea typeface="MS PGothic" charset="-128"/>
              </a:rPr>
              <a:t>A. Traumatic injuries can be divided into two separate categories: blunt trauma and penetrating trauma.</a:t>
            </a:r>
            <a:endParaRPr lang="en-IN" altLang="en-US" b="1">
              <a:latin typeface="Times New Roman" charset="0"/>
              <a:ea typeface="MS PGothic" charset="-128"/>
            </a:endParaRPr>
          </a:p>
          <a:p>
            <a:r>
              <a:rPr lang="en-US" altLang="en-US">
                <a:latin typeface="Times New Roman" charset="0"/>
                <a:ea typeface="MS PGothic" charset="-128"/>
              </a:rPr>
              <a:t>	1. Blunt trauma is the result of force to the body that causes injury without penetrating the soft tissues or internal organs and cavities.</a:t>
            </a:r>
            <a:endParaRPr lang="en-IN" altLang="en-US">
              <a:latin typeface="Times New Roman" charset="0"/>
              <a:ea typeface="MS PGothic" charset="-128"/>
            </a:endParaRPr>
          </a:p>
          <a:p>
            <a:r>
              <a:rPr lang="en-US" altLang="en-US">
                <a:latin typeface="Times New Roman" charset="0"/>
                <a:ea typeface="MS PGothic" charset="-128"/>
              </a:rPr>
              <a:t>	2. Penetrating trauma causes injury by objects that primarily pierce and penetrate the surface of the body and cause damage to soft tissues, internal organs, and body cavities.</a:t>
            </a:r>
            <a:endParaRPr lang="en-IN" altLang="en-US">
              <a:latin typeface="Times New Roman" charset="0"/>
              <a:ea typeface="MS PGothic" charset="-128"/>
            </a:endParaRPr>
          </a:p>
          <a:p>
            <a:r>
              <a:rPr lang="en-US" altLang="en-US">
                <a:latin typeface="Times New Roman" charset="0"/>
                <a:ea typeface="MS PGothic" charset="-128"/>
              </a:rPr>
              <a:t>	3. Either type may occur from a variety of MOIs.</a:t>
            </a:r>
            <a:endParaRPr lang="en-IN" altLang="en-US">
              <a:latin typeface="Times New Roman" charset="0"/>
              <a:ea typeface="MS PGothic" charset="-128"/>
            </a:endParaRPr>
          </a:p>
          <a:p>
            <a:r>
              <a:rPr lang="en-US" altLang="en-US">
                <a:latin typeface="Times New Roman" charset="0"/>
                <a:ea typeface="MS PGothic" charset="-128"/>
              </a:rPr>
              <a:t>		a. It is important to consider unseen as well as visible, obvious injuries with either type of trauma.</a:t>
            </a:r>
            <a:endParaRPr lang="en-IN" altLang="en-US">
              <a:latin typeface="Times New Roman" charset="0"/>
              <a:ea typeface="MS PGothic" charset="-128"/>
            </a:endParaRPr>
          </a:p>
        </p:txBody>
      </p:sp>
      <p:sp>
        <p:nvSpPr>
          <p:cNvPr id="134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8F8C65C-0C77-0A4D-BA1C-A8158B630C38}" type="slidenum">
              <a:rPr lang="en-US" altLang="en-US" sz="1200"/>
              <a:pPr eaLnBrk="1" hangingPunct="1"/>
              <a:t>13</a:t>
            </a:fld>
            <a:endParaRPr lang="en-US" altLang="en-US" sz="1200"/>
          </a:p>
        </p:txBody>
      </p:sp>
    </p:spTree>
    <p:extLst>
      <p:ext uri="{BB962C8B-B14F-4D97-AF65-F5344CB8AC3E}">
        <p14:creationId xmlns:p14="http://schemas.microsoft.com/office/powerpoint/2010/main" val="9024129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2000">
                <a:latin typeface="Times New Roman" charset="0"/>
                <a:ea typeface="MS PGothic" charset="-128"/>
              </a:rPr>
              <a:t>Lecture Outline</a:t>
            </a:r>
          </a:p>
          <a:p>
            <a:pPr>
              <a:spcBef>
                <a:spcPts val="1800"/>
              </a:spcBef>
              <a:spcAft>
                <a:spcPts val="600"/>
              </a:spcAft>
            </a:pPr>
            <a:endParaRPr lang="en-US" altLang="en-US" sz="2000">
              <a:latin typeface="Times New Roman" charset="0"/>
              <a:ea typeface="MS PGothic" charset="-128"/>
            </a:endParaRPr>
          </a:p>
          <a:p>
            <a:pPr>
              <a:spcBef>
                <a:spcPts val="1800"/>
              </a:spcBef>
              <a:spcAft>
                <a:spcPts val="600"/>
              </a:spcAft>
            </a:pPr>
            <a:r>
              <a:rPr lang="en-US" altLang="en-US" sz="2000">
                <a:latin typeface="Times New Roman" charset="0"/>
                <a:ea typeface="MS PGothic" charset="-128"/>
              </a:rPr>
              <a:t>V. Blunt Trauma</a:t>
            </a:r>
          </a:p>
          <a:p>
            <a:r>
              <a:rPr lang="en-US" altLang="en-US">
                <a:latin typeface="Times New Roman" charset="0"/>
                <a:ea typeface="MS PGothic" charset="-128"/>
              </a:rPr>
              <a:t>A. Blunt trauma results from an object making contact with the body.</a:t>
            </a:r>
            <a:endParaRPr lang="en-IN" altLang="en-US" b="1">
              <a:latin typeface="Times New Roman" charset="0"/>
              <a:ea typeface="MS PGothic" charset="-128"/>
            </a:endParaRPr>
          </a:p>
          <a:p>
            <a:r>
              <a:rPr lang="en-US" altLang="en-US">
                <a:latin typeface="Times New Roman" charset="0"/>
                <a:ea typeface="MS PGothic" charset="-128"/>
              </a:rPr>
              <a:t>	1. Motor vehicle crashes and falls are the most common MOIs.</a:t>
            </a:r>
            <a:endParaRPr lang="en-IN" altLang="en-US">
              <a:latin typeface="Times New Roman" charset="0"/>
              <a:ea typeface="MS PGothic" charset="-128"/>
            </a:endParaRPr>
          </a:p>
          <a:p>
            <a:r>
              <a:rPr lang="en-US" altLang="en-US">
                <a:latin typeface="Times New Roman" charset="0"/>
                <a:ea typeface="MS PGothic" charset="-128"/>
              </a:rPr>
              <a:t>	2. Be alert to skin discoloration and pain.</a:t>
            </a:r>
            <a:endParaRPr lang="en-IN" altLang="en-US">
              <a:latin typeface="Times New Roman" charset="0"/>
              <a:ea typeface="MS PGothic" charset="-128"/>
            </a:endParaRPr>
          </a:p>
          <a:p>
            <a:r>
              <a:rPr lang="en-US" altLang="en-US">
                <a:latin typeface="Times New Roman" charset="0"/>
                <a:ea typeface="MS PGothic" charset="-128"/>
              </a:rPr>
              <a:t>		a. These may be the only signs of blunt trauma.</a:t>
            </a:r>
            <a:endParaRPr lang="en-IN" altLang="en-US">
              <a:latin typeface="Times New Roman" charset="0"/>
              <a:ea typeface="MS PGothic" charset="-128"/>
            </a:endParaRPr>
          </a:p>
          <a:p>
            <a:r>
              <a:rPr lang="en-US" altLang="en-US">
                <a:latin typeface="Times New Roman" charset="0"/>
                <a:ea typeface="MS PGothic" charset="-128"/>
              </a:rPr>
              <a:t>	3. Maintain a high index of suspicion for hidden injuries.</a:t>
            </a:r>
            <a:endParaRPr lang="en-IN" altLang="en-US">
              <a:latin typeface="Times New Roman" charset="0"/>
              <a:ea typeface="MS PGothic" charset="-128"/>
            </a:endParaRPr>
          </a:p>
        </p:txBody>
      </p:sp>
      <p:sp>
        <p:nvSpPr>
          <p:cNvPr id="135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C8FE3C6-888B-8545-B33C-6A454E6DCB79}" type="slidenum">
              <a:rPr lang="en-US" altLang="en-US" sz="1200"/>
              <a:pPr eaLnBrk="1" hangingPunct="1"/>
              <a:t>14</a:t>
            </a:fld>
            <a:endParaRPr lang="en-US" altLang="en-US" sz="1200"/>
          </a:p>
        </p:txBody>
      </p:sp>
    </p:spTree>
    <p:extLst>
      <p:ext uri="{BB962C8B-B14F-4D97-AF65-F5344CB8AC3E}">
        <p14:creationId xmlns:p14="http://schemas.microsoft.com/office/powerpoint/2010/main" val="1324969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sz="1400" dirty="0" smtClean="0">
                <a:cs typeface="ＭＳ Ｐゴシック" charset="0"/>
              </a:rPr>
              <a:t>Lecture Outline</a:t>
            </a:r>
          </a:p>
          <a:p>
            <a:pPr marL="228600" indent="-228600">
              <a:spcBef>
                <a:spcPts val="600"/>
              </a:spcBef>
              <a:spcAft>
                <a:spcPts val="600"/>
              </a:spcAft>
              <a:tabLst>
                <a:tab pos="228600" algn="l"/>
              </a:tabLst>
              <a:defRPr/>
            </a:pPr>
            <a:endParaRPr lang="en-US" sz="1400" dirty="0" smtClean="0">
              <a:latin typeface="Times New Roman"/>
              <a:ea typeface="Times New Roman"/>
              <a:cs typeface="ＭＳ Ｐゴシック" charset="0"/>
            </a:endParaRPr>
          </a:p>
          <a:p>
            <a:pPr>
              <a:defRPr/>
            </a:pPr>
            <a:r>
              <a:rPr lang="en-US" dirty="0" smtClean="0"/>
              <a:t>B. Vehicular crashes</a:t>
            </a:r>
            <a:endParaRPr lang="en-IN" b="1" dirty="0" smtClean="0"/>
          </a:p>
          <a:p>
            <a:pPr>
              <a:defRPr/>
            </a:pPr>
            <a:r>
              <a:rPr lang="en-US" dirty="0" smtClean="0"/>
              <a:t>	1. Motor vehicle crashes are classified as:</a:t>
            </a:r>
            <a:endParaRPr lang="en-IN" dirty="0" smtClean="0"/>
          </a:p>
          <a:p>
            <a:pPr>
              <a:defRPr/>
            </a:pPr>
            <a:r>
              <a:rPr lang="en-US" dirty="0" smtClean="0"/>
              <a:t>		a. Frontal (head-on)</a:t>
            </a:r>
            <a:endParaRPr lang="en-IN" dirty="0" smtClean="0"/>
          </a:p>
          <a:p>
            <a:pPr>
              <a:defRPr/>
            </a:pPr>
            <a:r>
              <a:rPr lang="en-US" dirty="0" smtClean="0"/>
              <a:t>		b. Rear-end</a:t>
            </a:r>
            <a:endParaRPr lang="en-IN" dirty="0" smtClean="0"/>
          </a:p>
          <a:p>
            <a:pPr>
              <a:defRPr/>
            </a:pPr>
            <a:r>
              <a:rPr lang="en-US" dirty="0" smtClean="0"/>
              <a:t>		c. Lateral (T-bone)</a:t>
            </a:r>
            <a:endParaRPr lang="en-IN" dirty="0" smtClean="0"/>
          </a:p>
          <a:p>
            <a:pPr>
              <a:defRPr/>
            </a:pPr>
            <a:r>
              <a:rPr lang="en-US" dirty="0" smtClean="0"/>
              <a:t>		d. Rollovers</a:t>
            </a:r>
            <a:endParaRPr lang="en-IN" dirty="0" smtClean="0"/>
          </a:p>
          <a:p>
            <a:pPr>
              <a:defRPr/>
            </a:pPr>
            <a:r>
              <a:rPr lang="en-US" dirty="0" smtClean="0"/>
              <a:t>		e. Rotational (spins)</a:t>
            </a:r>
            <a:endParaRPr lang="en-IN" dirty="0" smtClean="0"/>
          </a:p>
          <a:p>
            <a:pPr>
              <a:defRPr/>
            </a:pPr>
            <a:r>
              <a:rPr lang="en-US" dirty="0" smtClean="0"/>
              <a:t>	2. The principal difference is the direction of the force of impact.</a:t>
            </a:r>
            <a:endParaRPr lang="en-IN" dirty="0"/>
          </a:p>
        </p:txBody>
      </p:sp>
      <p:sp>
        <p:nvSpPr>
          <p:cNvPr id="136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F1116BD-AC5F-174D-9B16-3255B2E0BEAA}" type="slidenum">
              <a:rPr lang="en-US" altLang="en-US" sz="1200"/>
              <a:pPr eaLnBrk="1" hangingPunct="1"/>
              <a:t>15</a:t>
            </a:fld>
            <a:endParaRPr lang="en-US" altLang="en-US" sz="1200"/>
          </a:p>
        </p:txBody>
      </p:sp>
    </p:spTree>
    <p:extLst>
      <p:ext uri="{BB962C8B-B14F-4D97-AF65-F5344CB8AC3E}">
        <p14:creationId xmlns:p14="http://schemas.microsoft.com/office/powerpoint/2010/main" val="14985683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3. A crash typically consists of three collisions.</a:t>
            </a:r>
            <a:endParaRPr lang="en-IN" dirty="0" smtClean="0"/>
          </a:p>
          <a:p>
            <a:pPr>
              <a:defRPr/>
            </a:pPr>
            <a:r>
              <a:rPr lang="en-US" dirty="0" smtClean="0"/>
              <a:t>	a. Car against another car, tree, or object</a:t>
            </a:r>
            <a:endParaRPr lang="en-IN" dirty="0" smtClean="0"/>
          </a:p>
          <a:p>
            <a:pPr>
              <a:defRPr/>
            </a:pPr>
            <a:r>
              <a:rPr lang="en-US" dirty="0" smtClean="0"/>
              <a:t>		i. Damage to the car does not directly affect patient care but does provide information about the severity of the collision.</a:t>
            </a:r>
            <a:endParaRPr lang="en-IN" dirty="0" smtClean="0"/>
          </a:p>
          <a:p>
            <a:pPr>
              <a:defRPr/>
            </a:pPr>
            <a:r>
              <a:rPr lang="en-US" dirty="0" smtClean="0"/>
              <a:t>		ii. By assessing the vehicle that has crashed, you can often determine the MOI.</a:t>
            </a:r>
            <a:endParaRPr lang="en-IN" dirty="0"/>
          </a:p>
        </p:txBody>
      </p:sp>
      <p:sp>
        <p:nvSpPr>
          <p:cNvPr id="137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44BE0CF-2D52-8246-8734-E641A48414CD}" type="slidenum">
              <a:rPr lang="en-US" altLang="en-US" sz="1200"/>
              <a:pPr eaLnBrk="1" hangingPunct="1"/>
              <a:t>16</a:t>
            </a:fld>
            <a:endParaRPr lang="en-US" altLang="en-US" sz="1200"/>
          </a:p>
        </p:txBody>
      </p:sp>
    </p:spTree>
    <p:extLst>
      <p:ext uri="{BB962C8B-B14F-4D97-AF65-F5344CB8AC3E}">
        <p14:creationId xmlns:p14="http://schemas.microsoft.com/office/powerpoint/2010/main" val="7493237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ln/>
        </p:spPr>
      </p:sp>
      <p:sp>
        <p:nvSpPr>
          <p:cNvPr id="138243"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spcAft>
                <a:spcPts val="300"/>
              </a:spcAft>
              <a:tabLst>
                <a:tab pos="685800" algn="l"/>
              </a:tabLst>
              <a:defRPr/>
            </a:pPr>
            <a:r>
              <a:rPr lang="en-US" altLang="en-US" dirty="0" smtClean="0"/>
              <a:t>Lecture Outline</a:t>
            </a:r>
          </a:p>
          <a:p>
            <a:pPr indent="-228600">
              <a:spcBef>
                <a:spcPct val="0"/>
              </a:spcBef>
              <a:spcAft>
                <a:spcPts val="300"/>
              </a:spcAft>
              <a:tabLst>
                <a:tab pos="685800" algn="l"/>
              </a:tabLst>
              <a:defRPr/>
            </a:pPr>
            <a:endParaRPr lang="en-US" altLang="en-US" dirty="0" smtClean="0">
              <a:cs typeface="Times New Roman" pitchFamily="18" charset="0"/>
            </a:endParaRPr>
          </a:p>
          <a:p>
            <a:pPr>
              <a:defRPr/>
            </a:pPr>
            <a:r>
              <a:rPr lang="en-US" dirty="0" smtClean="0"/>
              <a:t>b. Passenger against the interior of the car</a:t>
            </a:r>
            <a:endParaRPr lang="en-IN" dirty="0" smtClean="0"/>
          </a:p>
          <a:p>
            <a:pPr>
              <a:defRPr/>
            </a:pPr>
            <a:r>
              <a:rPr lang="en-US" dirty="0" smtClean="0"/>
              <a:t>	i. Kinetic energy produced by the passenger’s mass and velocity is converted into the work of stopping his or her body.</a:t>
            </a:r>
            <a:endParaRPr lang="en-IN" dirty="0" smtClean="0"/>
          </a:p>
          <a:p>
            <a:pPr>
              <a:defRPr/>
            </a:pPr>
            <a:r>
              <a:rPr lang="en-US" dirty="0" smtClean="0"/>
              <a:t>	ii. Common passenger injuries include lower extremity fractures, rib fractures, and head trauma.</a:t>
            </a:r>
            <a:endParaRPr lang="en-IN" dirty="0"/>
          </a:p>
        </p:txBody>
      </p:sp>
      <p:sp>
        <p:nvSpPr>
          <p:cNvPr id="138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395336F-BF8E-524B-A3E4-8BBF0F3DE8A1}" type="slidenum">
              <a:rPr lang="en-US" altLang="en-US" sz="1200"/>
              <a:pPr eaLnBrk="1" hangingPunct="1"/>
              <a:t>17</a:t>
            </a:fld>
            <a:endParaRPr lang="en-US" altLang="en-US" sz="1200"/>
          </a:p>
        </p:txBody>
      </p:sp>
    </p:spTree>
    <p:extLst>
      <p:ext uri="{BB962C8B-B14F-4D97-AF65-F5344CB8AC3E}">
        <p14:creationId xmlns:p14="http://schemas.microsoft.com/office/powerpoint/2010/main" val="10398745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spcAft>
                <a:spcPts val="300"/>
              </a:spcAft>
              <a:tabLst>
                <a:tab pos="685800" algn="l"/>
              </a:tabLst>
              <a:defRPr/>
            </a:pPr>
            <a:r>
              <a:rPr lang="en-US" altLang="en-US" sz="1100" dirty="0" smtClean="0"/>
              <a:t>Lecture Outline</a:t>
            </a:r>
          </a:p>
          <a:p>
            <a:pPr indent="-228600">
              <a:spcBef>
                <a:spcPct val="0"/>
              </a:spcBef>
              <a:spcAft>
                <a:spcPts val="300"/>
              </a:spcAft>
              <a:tabLst>
                <a:tab pos="685800" algn="l"/>
              </a:tabLst>
              <a:defRPr/>
            </a:pPr>
            <a:endParaRPr lang="en-US" altLang="en-US" sz="1100" dirty="0" smtClean="0">
              <a:cs typeface="Times New Roman" pitchFamily="18" charset="0"/>
            </a:endParaRPr>
          </a:p>
          <a:p>
            <a:pPr>
              <a:defRPr/>
            </a:pPr>
            <a:r>
              <a:rPr lang="en-US" dirty="0" smtClean="0"/>
              <a:t>c. Passenger’s internal organs against the solid structures of the body</a:t>
            </a:r>
            <a:endParaRPr lang="en-IN" dirty="0" smtClean="0"/>
          </a:p>
          <a:p>
            <a:pPr>
              <a:defRPr/>
            </a:pPr>
            <a:r>
              <a:rPr lang="en-US" dirty="0" smtClean="0"/>
              <a:t>	i. Internal injuries may not be as obvious as external injuries, but they are often the most life threatening.</a:t>
            </a:r>
            <a:endParaRPr lang="en-IN" dirty="0"/>
          </a:p>
        </p:txBody>
      </p:sp>
      <p:sp>
        <p:nvSpPr>
          <p:cNvPr id="139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13CD41C-C5F5-DF42-8B1C-33B6C42B9F66}" type="slidenum">
              <a:rPr lang="en-US" altLang="en-US" sz="1200"/>
              <a:pPr eaLnBrk="1" hangingPunct="1"/>
              <a:t>18</a:t>
            </a:fld>
            <a:endParaRPr lang="en-US" altLang="en-US" sz="1200"/>
          </a:p>
        </p:txBody>
      </p:sp>
    </p:spTree>
    <p:extLst>
      <p:ext uri="{BB962C8B-B14F-4D97-AF65-F5344CB8AC3E}">
        <p14:creationId xmlns:p14="http://schemas.microsoft.com/office/powerpoint/2010/main" val="949188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4. Significant MOIs are suggested by:</a:t>
            </a:r>
            <a:endParaRPr lang="en-IN" dirty="0" smtClean="0"/>
          </a:p>
          <a:p>
            <a:pPr>
              <a:defRPr/>
            </a:pPr>
            <a:r>
              <a:rPr lang="en-US" dirty="0" smtClean="0"/>
              <a:t>	a. Death of an occupant in the vehicle</a:t>
            </a:r>
            <a:endParaRPr lang="en-IN" dirty="0" smtClean="0"/>
          </a:p>
          <a:p>
            <a:pPr>
              <a:defRPr/>
            </a:pPr>
            <a:r>
              <a:rPr lang="en-US" dirty="0" smtClean="0"/>
              <a:t>	b. Severe deformity of vehicle or intrusion into vehicle</a:t>
            </a:r>
            <a:endParaRPr lang="en-IN" dirty="0" smtClean="0"/>
          </a:p>
          <a:p>
            <a:pPr>
              <a:defRPr/>
            </a:pPr>
            <a:r>
              <a:rPr lang="en-US" dirty="0" smtClean="0"/>
              <a:t>	c. Moderate intrusion from a lateral accident</a:t>
            </a:r>
            <a:endParaRPr lang="en-IN" dirty="0" smtClean="0"/>
          </a:p>
          <a:p>
            <a:pPr>
              <a:defRPr/>
            </a:pPr>
            <a:r>
              <a:rPr lang="en-US" dirty="0" smtClean="0"/>
              <a:t>	d. Severe damage from the rear</a:t>
            </a:r>
            <a:endParaRPr lang="en-IN" dirty="0" smtClean="0"/>
          </a:p>
          <a:p>
            <a:pPr>
              <a:defRPr/>
            </a:pPr>
            <a:r>
              <a:rPr lang="en-US" dirty="0" smtClean="0"/>
              <a:t>	e. Crashes in which rotation is involved</a:t>
            </a:r>
            <a:endParaRPr lang="en-IN" dirty="0" smtClean="0"/>
          </a:p>
          <a:p>
            <a:pPr>
              <a:defRPr/>
            </a:pPr>
            <a:r>
              <a:rPr lang="en-US" dirty="0" smtClean="0"/>
              <a:t>	f. Ejection from the vehicle</a:t>
            </a:r>
            <a:endParaRPr lang="en-IN" dirty="0"/>
          </a:p>
        </p:txBody>
      </p:sp>
      <p:sp>
        <p:nvSpPr>
          <p:cNvPr id="140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F26DE22-9EAB-1C4B-8A00-D0C56A54FA17}" type="slidenum">
              <a:rPr lang="en-US" altLang="en-US" sz="1200"/>
              <a:pPr eaLnBrk="1" hangingPunct="1"/>
              <a:t>19</a:t>
            </a:fld>
            <a:endParaRPr lang="en-US" altLang="en-US" sz="1200"/>
          </a:p>
        </p:txBody>
      </p:sp>
    </p:spTree>
    <p:extLst>
      <p:ext uri="{BB962C8B-B14F-4D97-AF65-F5344CB8AC3E}">
        <p14:creationId xmlns:p14="http://schemas.microsoft.com/office/powerpoint/2010/main" val="1507211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a:t>
            </a:r>
          </a:p>
          <a:p>
            <a:endParaRPr lang="en-US" altLang="en-US" b="1">
              <a:latin typeface="Times New Roman" charset="0"/>
              <a:ea typeface="MS PGothic" charset="-128"/>
            </a:endParaRPr>
          </a:p>
          <a:p>
            <a:r>
              <a:rPr lang="en-US" altLang="en-US">
                <a:latin typeface="Times New Roman" charset="0"/>
                <a:ea typeface="MS PGothic" charset="-128"/>
              </a:rPr>
              <a:t>Trauma</a:t>
            </a:r>
          </a:p>
          <a:p>
            <a:r>
              <a:rPr lang="en-US" altLang="en-US">
                <a:latin typeface="Times New Roman" charset="0"/>
                <a:ea typeface="MS PGothic" charset="-128"/>
              </a:rPr>
              <a:t>Applies fundamental knowledge to provide basic emergency care and transportation based on assessment findings for an acutely injured patient.</a:t>
            </a:r>
          </a:p>
          <a:p>
            <a:endParaRPr lang="en-US" altLang="en-US">
              <a:latin typeface="Times New Roman" charset="0"/>
              <a:ea typeface="MS PGothic" charset="-128"/>
            </a:endParaRPr>
          </a:p>
        </p:txBody>
      </p:sp>
      <p:sp>
        <p:nvSpPr>
          <p:cNvPr id="1228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AA3B8CA-0358-9541-913A-12AD4E5EDCFB}" type="slidenum">
              <a:rPr lang="en-US" altLang="en-US" sz="1200"/>
              <a:pPr eaLnBrk="1" hangingPunct="1"/>
              <a:t>2</a:t>
            </a:fld>
            <a:endParaRPr lang="en-US" altLang="en-US" sz="1200"/>
          </a:p>
        </p:txBody>
      </p:sp>
    </p:spTree>
    <p:extLst>
      <p:ext uri="{BB962C8B-B14F-4D97-AF65-F5344CB8AC3E}">
        <p14:creationId xmlns:p14="http://schemas.microsoft.com/office/powerpoint/2010/main" val="13782686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5. Frontal crashes</a:t>
            </a:r>
            <a:endParaRPr lang="en-IN" dirty="0" smtClean="0"/>
          </a:p>
          <a:p>
            <a:pPr>
              <a:defRPr/>
            </a:pPr>
            <a:r>
              <a:rPr lang="en-US" dirty="0" smtClean="0"/>
              <a:t>	a. Evaluate the supplemental restraint system.</a:t>
            </a:r>
            <a:endParaRPr lang="en-IN" dirty="0" smtClean="0"/>
          </a:p>
          <a:p>
            <a:pPr>
              <a:defRPr/>
            </a:pPr>
            <a:r>
              <a:rPr lang="en-US" dirty="0" smtClean="0"/>
              <a:t>		i. Determine whether the passenger was restrained by a full and properly applied three-point restraint.</a:t>
            </a:r>
            <a:endParaRPr lang="en-IN" dirty="0" smtClean="0"/>
          </a:p>
          <a:p>
            <a:pPr>
              <a:defRPr/>
            </a:pPr>
            <a:r>
              <a:rPr lang="en-US" dirty="0" smtClean="0"/>
              <a:t>		ii. Determine whether the air bag was deployed.</a:t>
            </a:r>
            <a:endParaRPr lang="en-IN" dirty="0" smtClean="0"/>
          </a:p>
          <a:p>
            <a:pPr>
              <a:defRPr/>
            </a:pPr>
            <a:r>
              <a:rPr lang="en-US" dirty="0" smtClean="0"/>
              <a:t>	b. Seatbelts and air bags are effective in preventing a second collision inside the motor vehicle.</a:t>
            </a:r>
            <a:endParaRPr lang="en-IN" dirty="0" smtClean="0"/>
          </a:p>
          <a:p>
            <a:pPr>
              <a:defRPr/>
            </a:pPr>
            <a:r>
              <a:rPr lang="en-US" dirty="0" smtClean="0"/>
              <a:t>		i. Seatbelts may decrease the severity of the third collision.</a:t>
            </a:r>
            <a:endParaRPr lang="en-IN" dirty="0" smtClean="0"/>
          </a:p>
          <a:p>
            <a:pPr>
              <a:defRPr/>
            </a:pPr>
            <a:r>
              <a:rPr lang="en-US" dirty="0" smtClean="0"/>
              <a:t>		ii. Air bags decrease the severity of deceleration injuries and decrease injury to the chest, face, and head.</a:t>
            </a:r>
            <a:endParaRPr lang="en-IN" dirty="0"/>
          </a:p>
        </p:txBody>
      </p:sp>
      <p:sp>
        <p:nvSpPr>
          <p:cNvPr id="141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04DD24F-2A44-B14F-94DA-F2E1A48507E3}" type="slidenum">
              <a:rPr lang="en-US" altLang="en-US" sz="1200"/>
              <a:pPr eaLnBrk="1" hangingPunct="1"/>
              <a:t>20</a:t>
            </a:fld>
            <a:endParaRPr lang="en-US" altLang="en-US" sz="1200"/>
          </a:p>
        </p:txBody>
      </p:sp>
    </p:spTree>
    <p:extLst>
      <p:ext uri="{BB962C8B-B14F-4D97-AF65-F5344CB8AC3E}">
        <p14:creationId xmlns:p14="http://schemas.microsoft.com/office/powerpoint/2010/main" val="21342153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c. Despite air bags, suspect injuries to:</a:t>
            </a:r>
            <a:endParaRPr lang="en-IN" dirty="0" smtClean="0"/>
          </a:p>
          <a:p>
            <a:pPr>
              <a:defRPr/>
            </a:pPr>
            <a:r>
              <a:rPr lang="en-US" dirty="0" smtClean="0"/>
              <a:t>	i. Extremities (resulting from the second collision)</a:t>
            </a:r>
            <a:endParaRPr lang="en-IN" dirty="0" smtClean="0"/>
          </a:p>
          <a:p>
            <a:pPr>
              <a:defRPr/>
            </a:pPr>
            <a:r>
              <a:rPr lang="en-US" dirty="0" smtClean="0"/>
              <a:t>	ii. Internal organs (resulting from the third collision)</a:t>
            </a:r>
            <a:endParaRPr lang="en-IN" dirty="0"/>
          </a:p>
        </p:txBody>
      </p:sp>
      <p:sp>
        <p:nvSpPr>
          <p:cNvPr id="142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9400BD3-04E2-2A44-B3A2-D923AA68EEBD}" type="slidenum">
              <a:rPr lang="en-US" altLang="en-US" sz="1200"/>
              <a:pPr eaLnBrk="1" hangingPunct="1"/>
              <a:t>21</a:t>
            </a:fld>
            <a:endParaRPr lang="en-US" altLang="en-US" sz="1200"/>
          </a:p>
        </p:txBody>
      </p:sp>
    </p:spTree>
    <p:extLst>
      <p:ext uri="{BB962C8B-B14F-4D97-AF65-F5344CB8AC3E}">
        <p14:creationId xmlns:p14="http://schemas.microsoft.com/office/powerpoint/2010/main" val="338838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144387"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spcAft>
                <a:spcPts val="300"/>
              </a:spcAft>
              <a:tabLst>
                <a:tab pos="685800" algn="l"/>
              </a:tabLst>
              <a:defRPr/>
            </a:pPr>
            <a:r>
              <a:rPr lang="en-US" altLang="en-US" dirty="0" smtClean="0">
                <a:cs typeface="ＭＳ Ｐゴシック" charset="0"/>
              </a:rPr>
              <a:t>Lecture Outline</a:t>
            </a:r>
          </a:p>
          <a:p>
            <a:pPr indent="-228600">
              <a:spcBef>
                <a:spcPct val="0"/>
              </a:spcBef>
              <a:spcAft>
                <a:spcPts val="300"/>
              </a:spcAft>
              <a:tabLst>
                <a:tab pos="685800" algn="l"/>
              </a:tabLst>
              <a:defRPr/>
            </a:pPr>
            <a:endParaRPr lang="en-US" altLang="en-US" dirty="0" smtClean="0">
              <a:cs typeface="ＭＳ Ｐゴシック" charset="0"/>
            </a:endParaRPr>
          </a:p>
          <a:p>
            <a:pPr>
              <a:defRPr/>
            </a:pPr>
            <a:r>
              <a:rPr lang="en-US" dirty="0" smtClean="0"/>
              <a:t>d. Children shorter than 4'-9″ should ride in the rear seat.</a:t>
            </a:r>
            <a:endParaRPr lang="en-IN" dirty="0" smtClean="0"/>
          </a:p>
          <a:p>
            <a:pPr>
              <a:defRPr/>
            </a:pPr>
            <a:r>
              <a:rPr lang="en-US" dirty="0" smtClean="0"/>
              <a:t>	i. In a pickup truck or single-seated vehicle, the air bag should be turned off.</a:t>
            </a:r>
            <a:endParaRPr lang="en-IN" dirty="0" smtClean="0"/>
          </a:p>
          <a:p>
            <a:pPr>
              <a:defRPr/>
            </a:pPr>
            <a:r>
              <a:rPr lang="en-US" dirty="0" smtClean="0"/>
              <a:t>e. Remember that if the air bag did not inflate during the accident, it may deploy during extrication.</a:t>
            </a:r>
            <a:endParaRPr lang="en-IN" dirty="0"/>
          </a:p>
        </p:txBody>
      </p:sp>
      <p:sp>
        <p:nvSpPr>
          <p:cNvPr id="1433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22C19E7-F62F-4B4A-B8FA-2165154507E8}" type="slidenum">
              <a:rPr lang="en-US" altLang="en-US" sz="1200"/>
              <a:pPr eaLnBrk="1" hangingPunct="1"/>
              <a:t>22</a:t>
            </a:fld>
            <a:endParaRPr lang="en-US" altLang="en-US" sz="1200"/>
          </a:p>
        </p:txBody>
      </p:sp>
    </p:spTree>
    <p:extLst>
      <p:ext uri="{BB962C8B-B14F-4D97-AF65-F5344CB8AC3E}">
        <p14:creationId xmlns:p14="http://schemas.microsoft.com/office/powerpoint/2010/main" val="18769162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f. Remember that supplemental restraint systems can cause harm whether they are used properly or improperly.</a:t>
            </a:r>
            <a:endParaRPr lang="en-IN" dirty="0" smtClean="0"/>
          </a:p>
          <a:p>
            <a:pPr>
              <a:defRPr/>
            </a:pPr>
            <a:r>
              <a:rPr lang="en-US" dirty="0" smtClean="0"/>
              <a:t>	i. Hip dislocations may result if seatbelts are worn too low.</a:t>
            </a:r>
            <a:endParaRPr lang="en-IN" dirty="0" smtClean="0"/>
          </a:p>
          <a:p>
            <a:pPr>
              <a:defRPr/>
            </a:pPr>
            <a:r>
              <a:rPr lang="en-US" dirty="0" smtClean="0"/>
              <a:t>	ii. Internal injuries can occur when the belt is worn too high.</a:t>
            </a:r>
            <a:endParaRPr lang="en-IN" dirty="0" smtClean="0"/>
          </a:p>
          <a:p>
            <a:pPr>
              <a:defRPr/>
            </a:pPr>
            <a:r>
              <a:rPr lang="en-US" dirty="0" smtClean="0"/>
              <a:t>	iii. Lumbar spine fractures are also possible, particularly in children and older patients.</a:t>
            </a:r>
            <a:endParaRPr lang="en-IN" dirty="0"/>
          </a:p>
        </p:txBody>
      </p:sp>
      <p:sp>
        <p:nvSpPr>
          <p:cNvPr id="144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CEC8587-7137-7D4B-9B8C-7B4F65718BC9}" type="slidenum">
              <a:rPr lang="en-US" altLang="en-US" sz="1200"/>
              <a:pPr eaLnBrk="1" hangingPunct="1"/>
              <a:t>23</a:t>
            </a:fld>
            <a:endParaRPr lang="en-US" altLang="en-US" sz="1200"/>
          </a:p>
        </p:txBody>
      </p:sp>
    </p:spTree>
    <p:extLst>
      <p:ext uri="{BB962C8B-B14F-4D97-AF65-F5344CB8AC3E}">
        <p14:creationId xmlns:p14="http://schemas.microsoft.com/office/powerpoint/2010/main" val="9435851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914400" algn="l"/>
              </a:tabLst>
              <a:defRPr/>
            </a:pPr>
            <a:r>
              <a:rPr lang="en-US" altLang="en-US" dirty="0" smtClean="0">
                <a:cs typeface="ＭＳ Ｐゴシック" charset="0"/>
              </a:rPr>
              <a:t>Lecture Outline</a:t>
            </a:r>
          </a:p>
          <a:p>
            <a:pPr indent="-228600">
              <a:spcBef>
                <a:spcPts val="0"/>
              </a:spcBef>
              <a:spcAft>
                <a:spcPts val="300"/>
              </a:spcAft>
              <a:tabLst>
                <a:tab pos="914400" algn="l"/>
              </a:tabLst>
              <a:defRPr/>
            </a:pPr>
            <a:endParaRPr lang="en-US" altLang="en-US" dirty="0" smtClean="0">
              <a:cs typeface="ＭＳ Ｐゴシック" charset="0"/>
            </a:endParaRPr>
          </a:p>
          <a:p>
            <a:pPr>
              <a:defRPr/>
            </a:pPr>
            <a:r>
              <a:rPr lang="en-US" dirty="0" smtClean="0"/>
              <a:t>g. Passengers riding in vehicles equipped with air bags but not wearing seat belts are often thrown forward and come into contact with the air bag and/or the doors at the time of deployment.</a:t>
            </a:r>
            <a:endParaRPr lang="en-IN" dirty="0" smtClean="0"/>
          </a:p>
          <a:p>
            <a:pPr>
              <a:defRPr/>
            </a:pPr>
            <a:r>
              <a:rPr lang="en-US" dirty="0" smtClean="0"/>
              <a:t>h. Look for contact points between the patient and the vehicle as you perform a simple quick evaluation of the interior of the vehicle.</a:t>
            </a:r>
            <a:endParaRPr lang="en-IN" dirty="0"/>
          </a:p>
        </p:txBody>
      </p:sp>
      <p:sp>
        <p:nvSpPr>
          <p:cNvPr id="145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E51B31A-1FE2-A74C-A9FF-9072E2BD651F}" type="slidenum">
              <a:rPr lang="en-US" altLang="en-US" sz="1200"/>
              <a:pPr eaLnBrk="1" hangingPunct="1"/>
              <a:t>24</a:t>
            </a:fld>
            <a:endParaRPr lang="en-US" altLang="en-US" sz="1200"/>
          </a:p>
        </p:txBody>
      </p:sp>
    </p:spTree>
    <p:extLst>
      <p:ext uri="{BB962C8B-B14F-4D97-AF65-F5344CB8AC3E}">
        <p14:creationId xmlns:p14="http://schemas.microsoft.com/office/powerpoint/2010/main" val="18162489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6. Rear-end crashes</a:t>
            </a:r>
            <a:endParaRPr lang="en-IN" dirty="0" smtClean="0"/>
          </a:p>
          <a:p>
            <a:pPr>
              <a:defRPr/>
            </a:pPr>
            <a:r>
              <a:rPr lang="en-US" dirty="0" smtClean="0"/>
              <a:t>	a. Rear-end impacts cause whiplash-type injuries, particularly in the absence of an appropriately placed headrest.</a:t>
            </a:r>
            <a:endParaRPr lang="en-IN" dirty="0"/>
          </a:p>
        </p:txBody>
      </p:sp>
      <p:sp>
        <p:nvSpPr>
          <p:cNvPr id="146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B9744BC-3692-AD4F-A2BE-65086113BA5F}" type="slidenum">
              <a:rPr lang="en-US" altLang="en-US" sz="1200"/>
              <a:pPr eaLnBrk="1" hangingPunct="1"/>
              <a:t>25</a:t>
            </a:fld>
            <a:endParaRPr lang="en-US" altLang="en-US" sz="1200"/>
          </a:p>
        </p:txBody>
      </p:sp>
    </p:spTree>
    <p:extLst>
      <p:ext uri="{BB962C8B-B14F-4D97-AF65-F5344CB8AC3E}">
        <p14:creationId xmlns:p14="http://schemas.microsoft.com/office/powerpoint/2010/main" val="13635946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b. As the body is propelled forward, the head and neck are left behind.</a:t>
            </a:r>
            <a:endParaRPr lang="en-IN" dirty="0" smtClean="0"/>
          </a:p>
          <a:p>
            <a:pPr>
              <a:defRPr/>
            </a:pPr>
            <a:r>
              <a:rPr lang="en-US" dirty="0" smtClean="0"/>
              <a:t>	i. The cervical spine and surrounding area may be injured.</a:t>
            </a:r>
            <a:endParaRPr lang="en-IN" dirty="0" smtClean="0"/>
          </a:p>
          <a:p>
            <a:pPr>
              <a:defRPr/>
            </a:pPr>
            <a:r>
              <a:rPr lang="en-US" dirty="0" smtClean="0"/>
              <a:t>c. Acceleration-type injury to the brain is possible.</a:t>
            </a:r>
            <a:endParaRPr lang="en-IN" dirty="0" smtClean="0"/>
          </a:p>
          <a:p>
            <a:pPr>
              <a:defRPr/>
            </a:pPr>
            <a:r>
              <a:rPr lang="en-US" dirty="0" smtClean="0"/>
              <a:t>	i. Third collision of the brain within the skull</a:t>
            </a:r>
            <a:endParaRPr lang="en-IN" dirty="0"/>
          </a:p>
        </p:txBody>
      </p:sp>
      <p:sp>
        <p:nvSpPr>
          <p:cNvPr id="147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532C45F-74C4-4F4A-91CD-C70B6E47C04F}" type="slidenum">
              <a:rPr lang="en-US" altLang="en-US" sz="1200"/>
              <a:pPr eaLnBrk="1" hangingPunct="1"/>
              <a:t>26</a:t>
            </a:fld>
            <a:endParaRPr lang="en-US" altLang="en-US" sz="1200"/>
          </a:p>
        </p:txBody>
      </p:sp>
    </p:spTree>
    <p:extLst>
      <p:ext uri="{BB962C8B-B14F-4D97-AF65-F5344CB8AC3E}">
        <p14:creationId xmlns:p14="http://schemas.microsoft.com/office/powerpoint/2010/main" val="21366635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dirty="0" smtClean="0">
                <a:solidFill>
                  <a:srgbClr val="000000"/>
                </a:solidFill>
                <a:latin typeface="Times New Roman"/>
                <a:ea typeface="Times New Roman"/>
                <a:cs typeface="Berkeley-Book"/>
              </a:rPr>
              <a:t>Lecture Outline</a:t>
            </a:r>
          </a:p>
          <a:p>
            <a:pPr indent="-228600">
              <a:spcBef>
                <a:spcPts val="600"/>
              </a:spcBef>
              <a:spcAft>
                <a:spcPts val="600"/>
              </a:spcAft>
              <a:tabLst>
                <a:tab pos="228600" algn="l"/>
                <a:tab pos="-11430" algn="l"/>
              </a:tabLst>
              <a:defRPr/>
            </a:pPr>
            <a:endParaRPr lang="en-US" dirty="0" smtClean="0">
              <a:solidFill>
                <a:srgbClr val="000000"/>
              </a:solidFill>
              <a:latin typeface="Times New Roman"/>
              <a:ea typeface="Times New Roman"/>
              <a:cs typeface="Berkeley-Book"/>
            </a:endParaRPr>
          </a:p>
          <a:p>
            <a:pPr>
              <a:defRPr/>
            </a:pPr>
            <a:r>
              <a:rPr lang="en-US" dirty="0" smtClean="0"/>
              <a:t>7. Lateral crashes</a:t>
            </a:r>
            <a:endParaRPr lang="en-IN" dirty="0" smtClean="0"/>
          </a:p>
          <a:p>
            <a:pPr>
              <a:defRPr/>
            </a:pPr>
            <a:r>
              <a:rPr lang="en-US" dirty="0" smtClean="0"/>
              <a:t>	a. Lateral or side impacts are a very common cause of death associated with motor vehicle crashes.</a:t>
            </a:r>
            <a:endParaRPr lang="en-IN" dirty="0"/>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05850C9-7A46-9A4B-B7F4-D8D6E3B6C9B1}" type="slidenum">
              <a:rPr lang="en-US" altLang="en-US" sz="1200"/>
              <a:pPr eaLnBrk="1" hangingPunct="1"/>
              <a:t>27</a:t>
            </a:fld>
            <a:endParaRPr lang="en-US" altLang="en-US" sz="1200"/>
          </a:p>
        </p:txBody>
      </p:sp>
    </p:spTree>
    <p:extLst>
      <p:ext uri="{BB962C8B-B14F-4D97-AF65-F5344CB8AC3E}">
        <p14:creationId xmlns:p14="http://schemas.microsoft.com/office/powerpoint/2010/main" val="6828069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b. A vehicle struck from the side is usually struck above its center of gravity.</a:t>
            </a:r>
            <a:endParaRPr lang="en-IN" dirty="0" smtClean="0"/>
          </a:p>
          <a:p>
            <a:pPr>
              <a:defRPr/>
            </a:pPr>
            <a:r>
              <a:rPr lang="en-US" dirty="0" smtClean="0"/>
              <a:t>	i. Begins to rock away from the side of impact</a:t>
            </a:r>
            <a:endParaRPr lang="en-IN" dirty="0" smtClean="0"/>
          </a:p>
          <a:p>
            <a:pPr>
              <a:defRPr/>
            </a:pPr>
            <a:r>
              <a:rPr lang="en-US" dirty="0" smtClean="0"/>
              <a:t>	ii. This results in the passenger sustaining a lateral whiplash injury.</a:t>
            </a:r>
            <a:endParaRPr lang="en-US" dirty="0">
              <a:cs typeface="ＭＳ Ｐゴシック" charset="0"/>
            </a:endParaRPr>
          </a:p>
        </p:txBody>
      </p:sp>
      <p:sp>
        <p:nvSpPr>
          <p:cNvPr id="149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9BF8E8E-EFF1-5743-AAC2-9DBB93EB4B86}" type="slidenum">
              <a:rPr lang="en-US" altLang="en-US" sz="1200"/>
              <a:pPr eaLnBrk="1" hangingPunct="1"/>
              <a:t>28</a:t>
            </a:fld>
            <a:endParaRPr lang="en-US" altLang="en-US" sz="1200"/>
          </a:p>
        </p:txBody>
      </p:sp>
    </p:spTree>
    <p:extLst>
      <p:ext uri="{BB962C8B-B14F-4D97-AF65-F5344CB8AC3E}">
        <p14:creationId xmlns:p14="http://schemas.microsoft.com/office/powerpoint/2010/main" val="19311818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c. If there is substantial intrusion into the passenger compartment, suspect:</a:t>
            </a:r>
            <a:endParaRPr lang="en-IN" dirty="0" smtClean="0"/>
          </a:p>
          <a:p>
            <a:pPr>
              <a:defRPr/>
            </a:pPr>
            <a:r>
              <a:rPr lang="en-US" dirty="0" smtClean="0"/>
              <a:t>	i. Lateral chest and abdomen injuries on the side of the impact</a:t>
            </a:r>
            <a:endParaRPr lang="en-IN" dirty="0" smtClean="0"/>
          </a:p>
          <a:p>
            <a:pPr>
              <a:defRPr/>
            </a:pPr>
            <a:r>
              <a:rPr lang="en-US" dirty="0" smtClean="0"/>
              <a:t>	ii. Possible fractures of the lower extremities, pelvis, and ribs</a:t>
            </a:r>
            <a:endParaRPr lang="en-IN" dirty="0" smtClean="0"/>
          </a:p>
          <a:p>
            <a:pPr>
              <a:defRPr/>
            </a:pPr>
            <a:r>
              <a:rPr lang="en-US" dirty="0" smtClean="0"/>
              <a:t>	iii. Organ damage from the third collision</a:t>
            </a:r>
            <a:endParaRPr lang="en-IN" dirty="0" smtClean="0"/>
          </a:p>
          <a:p>
            <a:pPr>
              <a:defRPr/>
            </a:pPr>
            <a:r>
              <a:rPr lang="en-US" dirty="0" smtClean="0"/>
              <a:t>d. Approximately 25% of all severe injuries to the aorta that occur in motor vehicle crashes are a result of lateral collisions.</a:t>
            </a:r>
            <a:endParaRPr lang="en-IN" dirty="0"/>
          </a:p>
        </p:txBody>
      </p:sp>
      <p:sp>
        <p:nvSpPr>
          <p:cNvPr id="150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E354965-989A-BF45-9328-6856158EDDD4}" type="slidenum">
              <a:rPr lang="en-US" altLang="en-US" sz="1200"/>
              <a:pPr eaLnBrk="1" hangingPunct="1"/>
              <a:t>29</a:t>
            </a:fld>
            <a:endParaRPr lang="en-US" altLang="en-US" sz="1200"/>
          </a:p>
        </p:txBody>
      </p:sp>
    </p:spTree>
    <p:extLst>
      <p:ext uri="{BB962C8B-B14F-4D97-AF65-F5344CB8AC3E}">
        <p14:creationId xmlns:p14="http://schemas.microsoft.com/office/powerpoint/2010/main" val="306134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b="1" i="1">
              <a:latin typeface="Times New Roman" charset="0"/>
              <a:ea typeface="MS PGothic" charset="-128"/>
            </a:endParaRPr>
          </a:p>
          <a:p>
            <a:r>
              <a:rPr lang="en-US" altLang="en-US">
                <a:latin typeface="Times New Roman" charset="0"/>
                <a:ea typeface="MS PGothic" charset="-128"/>
              </a:rPr>
              <a:t>Trauma Overview</a:t>
            </a:r>
          </a:p>
          <a:p>
            <a:r>
              <a:rPr lang="en-US" altLang="en-US">
                <a:latin typeface="Times New Roman" charset="0"/>
                <a:ea typeface="MS PGothic" charset="-128"/>
              </a:rPr>
              <a:t>Pathophysiology, assessment, and management of the trauma patient</a:t>
            </a:r>
          </a:p>
          <a:p>
            <a:pPr marL="628650" lvl="1" indent="-171450">
              <a:buFontTx/>
              <a:buChar char="•"/>
            </a:pPr>
            <a:r>
              <a:rPr lang="en-US" altLang="en-US">
                <a:latin typeface="Times New Roman" charset="0"/>
                <a:ea typeface="MS PGothic" charset="-128"/>
              </a:rPr>
              <a:t>Trauma scoring </a:t>
            </a:r>
          </a:p>
          <a:p>
            <a:pPr marL="628650" lvl="1" indent="-171450">
              <a:buFontTx/>
              <a:buChar char="•"/>
            </a:pPr>
            <a:r>
              <a:rPr lang="en-US" altLang="en-US">
                <a:latin typeface="Times New Roman" charset="0"/>
                <a:ea typeface="MS PGothic" charset="-128"/>
              </a:rPr>
              <a:t>Rapid transport and destination issues </a:t>
            </a:r>
          </a:p>
          <a:p>
            <a:pPr marL="628650" lvl="1" indent="-171450">
              <a:buFontTx/>
              <a:buChar char="•"/>
            </a:pPr>
            <a:r>
              <a:rPr lang="en-US" altLang="en-US">
                <a:latin typeface="Times New Roman" charset="0"/>
                <a:ea typeface="MS PGothic" charset="-128"/>
              </a:rPr>
              <a:t>Transport mode </a:t>
            </a:r>
          </a:p>
          <a:p>
            <a:endParaRPr lang="en-US" altLang="en-US">
              <a:latin typeface="Times New Roman" charset="0"/>
              <a:ea typeface="MS PGothic" charset="-128"/>
            </a:endParaRPr>
          </a:p>
        </p:txBody>
      </p:sp>
      <p:sp>
        <p:nvSpPr>
          <p:cNvPr id="1239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7747738-1DF2-744F-9C9A-6480CA7B7D71}" type="slidenum">
              <a:rPr lang="en-US" altLang="en-US" sz="1200"/>
              <a:pPr eaLnBrk="1" hangingPunct="1"/>
              <a:t>3</a:t>
            </a:fld>
            <a:endParaRPr lang="en-US" altLang="en-US" sz="1200"/>
          </a:p>
        </p:txBody>
      </p:sp>
    </p:spTree>
    <p:extLst>
      <p:ext uri="{BB962C8B-B14F-4D97-AF65-F5344CB8AC3E}">
        <p14:creationId xmlns:p14="http://schemas.microsoft.com/office/powerpoint/2010/main" val="18031890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8. Rollover crashes</a:t>
            </a:r>
            <a:endParaRPr lang="en-IN" dirty="0" smtClean="0"/>
          </a:p>
          <a:p>
            <a:pPr>
              <a:defRPr/>
            </a:pPr>
            <a:r>
              <a:rPr lang="en-US" dirty="0" smtClean="0"/>
              <a:t>	a. Large trucks and sport utility vehicles are prone to rollovers because of their high center of gravity.</a:t>
            </a:r>
            <a:endParaRPr lang="en-IN" dirty="0" smtClean="0"/>
          </a:p>
          <a:p>
            <a:pPr>
              <a:defRPr/>
            </a:pPr>
            <a:r>
              <a:rPr lang="en-US" dirty="0" smtClean="0"/>
              <a:t>	b. Injuries depend on whether the passenger was restrained.</a:t>
            </a:r>
            <a:endParaRPr lang="en-IN" dirty="0" smtClean="0"/>
          </a:p>
          <a:p>
            <a:pPr>
              <a:defRPr/>
            </a:pPr>
            <a:r>
              <a:rPr lang="en-US" dirty="0" smtClean="0"/>
              <a:t>	c. The most unpredictable types of injuries are caused by rollover crashes in which a passenger is unrestrained.</a:t>
            </a:r>
            <a:endParaRPr lang="en-IN" dirty="0" smtClean="0"/>
          </a:p>
          <a:p>
            <a:pPr>
              <a:defRPr/>
            </a:pPr>
            <a:r>
              <a:rPr lang="en-US" dirty="0" smtClean="0"/>
              <a:t>	d. The most common life-threatening event in a rollover is ejection or partial ejection of the passenger from the vehicle.</a:t>
            </a:r>
            <a:endParaRPr lang="en-IN" dirty="0" smtClean="0"/>
          </a:p>
          <a:p>
            <a:pPr>
              <a:defRPr/>
            </a:pPr>
            <a:r>
              <a:rPr lang="en-US" dirty="0" smtClean="0"/>
              <a:t>	e. Even when restrained, passengers can sustain severe injuries.</a:t>
            </a:r>
            <a:endParaRPr lang="en-IN" dirty="0"/>
          </a:p>
        </p:txBody>
      </p:sp>
      <p:sp>
        <p:nvSpPr>
          <p:cNvPr id="151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933F39B-1FB1-474A-BB7A-B7F3C67E51CD}" type="slidenum">
              <a:rPr lang="en-US" altLang="en-US" sz="1200"/>
              <a:pPr eaLnBrk="1" hangingPunct="1"/>
              <a:t>30</a:t>
            </a:fld>
            <a:endParaRPr lang="en-US" altLang="en-US" sz="1200"/>
          </a:p>
        </p:txBody>
      </p:sp>
    </p:spTree>
    <p:extLst>
      <p:ext uri="{BB962C8B-B14F-4D97-AF65-F5344CB8AC3E}">
        <p14:creationId xmlns:p14="http://schemas.microsoft.com/office/powerpoint/2010/main" val="19716605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9. Rotational crashes</a:t>
            </a:r>
            <a:endParaRPr lang="en-IN" dirty="0" smtClean="0"/>
          </a:p>
          <a:p>
            <a:pPr>
              <a:defRPr/>
            </a:pPr>
            <a:r>
              <a:rPr lang="en-US" dirty="0" smtClean="0"/>
              <a:t>	a. Rotational crashes (spins) are conceptually similar to rollovers.</a:t>
            </a:r>
            <a:endParaRPr lang="en-IN" dirty="0" smtClean="0"/>
          </a:p>
          <a:p>
            <a:pPr>
              <a:defRPr/>
            </a:pPr>
            <a:r>
              <a:rPr lang="en-US" dirty="0" smtClean="0"/>
              <a:t>	b. The rotation of the vehicle as it spins provides opportunities for the vehicle to strike objects, such as utility poles.</a:t>
            </a:r>
            <a:endParaRPr lang="en-IN" dirty="0"/>
          </a:p>
        </p:txBody>
      </p:sp>
      <p:sp>
        <p:nvSpPr>
          <p:cNvPr id="152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B3335C3-7278-A24F-9F65-B5B0A3A9DBD4}" type="slidenum">
              <a:rPr lang="en-US" altLang="en-US" sz="1200"/>
              <a:pPr eaLnBrk="1" hangingPunct="1"/>
              <a:t>31</a:t>
            </a:fld>
            <a:endParaRPr lang="en-US" altLang="en-US" sz="1200"/>
          </a:p>
        </p:txBody>
      </p:sp>
    </p:spTree>
    <p:extLst>
      <p:ext uri="{BB962C8B-B14F-4D97-AF65-F5344CB8AC3E}">
        <p14:creationId xmlns:p14="http://schemas.microsoft.com/office/powerpoint/2010/main" val="20268965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sz="1400" dirty="0" smtClean="0">
                <a:cs typeface="ＭＳ Ｐゴシック" charset="0"/>
              </a:rPr>
              <a:t>Lecture Outline</a:t>
            </a:r>
          </a:p>
          <a:p>
            <a:pPr marL="228600" indent="-228600">
              <a:spcBef>
                <a:spcPts val="600"/>
              </a:spcBef>
              <a:spcAft>
                <a:spcPts val="600"/>
              </a:spcAft>
              <a:tabLst>
                <a:tab pos="228600" algn="l"/>
              </a:tabLst>
              <a:defRPr/>
            </a:pPr>
            <a:endParaRPr lang="en-US" sz="1400" dirty="0" smtClean="0">
              <a:latin typeface="Times New Roman"/>
              <a:ea typeface="Times New Roman"/>
              <a:cs typeface="ＭＳ Ｐゴシック" charset="0"/>
            </a:endParaRPr>
          </a:p>
          <a:p>
            <a:pPr>
              <a:defRPr/>
            </a:pPr>
            <a:r>
              <a:rPr lang="en-US" dirty="0" smtClean="0"/>
              <a:t>C. Car versus pedestrian</a:t>
            </a:r>
            <a:endParaRPr lang="en-IN" b="1" dirty="0" smtClean="0"/>
          </a:p>
          <a:p>
            <a:pPr>
              <a:defRPr/>
            </a:pPr>
            <a:r>
              <a:rPr lang="en-US" dirty="0" smtClean="0"/>
              <a:t>	1. Injuries are often graphic and apparent.</a:t>
            </a:r>
            <a:endParaRPr lang="en-IN" dirty="0" smtClean="0"/>
          </a:p>
          <a:p>
            <a:pPr>
              <a:defRPr/>
            </a:pPr>
            <a:r>
              <a:rPr lang="en-US" dirty="0" smtClean="0"/>
              <a:t>	2. There can also be serious unseen injuries to underlying body systems.</a:t>
            </a:r>
            <a:endParaRPr lang="en-IN" dirty="0" smtClean="0"/>
          </a:p>
          <a:p>
            <a:pPr>
              <a:defRPr/>
            </a:pPr>
            <a:r>
              <a:rPr lang="en-US" dirty="0" smtClean="0"/>
              <a:t>		a. You must maintain a high index of suspicion for unseen injuries.</a:t>
            </a:r>
            <a:endParaRPr lang="en-IN" dirty="0" smtClean="0"/>
          </a:p>
          <a:p>
            <a:pPr>
              <a:defRPr/>
            </a:pPr>
            <a:r>
              <a:rPr lang="en-US" dirty="0" smtClean="0"/>
              <a:t>	3. You should determine:</a:t>
            </a:r>
            <a:endParaRPr lang="en-IN" dirty="0" smtClean="0"/>
          </a:p>
          <a:p>
            <a:pPr>
              <a:defRPr/>
            </a:pPr>
            <a:r>
              <a:rPr lang="en-US" dirty="0" smtClean="0"/>
              <a:t>		a. Speed of the vehicle</a:t>
            </a:r>
            <a:endParaRPr lang="en-IN" dirty="0" smtClean="0"/>
          </a:p>
          <a:p>
            <a:pPr>
              <a:defRPr/>
            </a:pPr>
            <a:r>
              <a:rPr lang="en-US" dirty="0" smtClean="0"/>
              <a:t>		b. Whether the patient was thrown through the air and at what distance</a:t>
            </a:r>
            <a:endParaRPr lang="en-IN" dirty="0" smtClean="0"/>
          </a:p>
          <a:p>
            <a:pPr>
              <a:defRPr/>
            </a:pPr>
            <a:r>
              <a:rPr lang="en-US" dirty="0" smtClean="0"/>
              <a:t>		c. Surface the patient landed on</a:t>
            </a:r>
            <a:endParaRPr lang="en-IN" dirty="0" smtClean="0"/>
          </a:p>
          <a:p>
            <a:pPr>
              <a:defRPr/>
            </a:pPr>
            <a:r>
              <a:rPr lang="en-US" dirty="0" smtClean="0"/>
              <a:t>		d. Whether the patient was struck and pulled under the vehicle</a:t>
            </a:r>
            <a:endParaRPr lang="en-IN" dirty="0"/>
          </a:p>
        </p:txBody>
      </p:sp>
      <p:sp>
        <p:nvSpPr>
          <p:cNvPr id="153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BD9C54C-016A-044C-B91F-113E07C17470}" type="slidenum">
              <a:rPr lang="en-US" altLang="en-US" sz="1200"/>
              <a:pPr eaLnBrk="1" hangingPunct="1"/>
              <a:t>32</a:t>
            </a:fld>
            <a:endParaRPr lang="en-US" altLang="en-US" sz="1200"/>
          </a:p>
        </p:txBody>
      </p:sp>
    </p:spTree>
    <p:extLst>
      <p:ext uri="{BB962C8B-B14F-4D97-AF65-F5344CB8AC3E}">
        <p14:creationId xmlns:p14="http://schemas.microsoft.com/office/powerpoint/2010/main" val="5169545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4. Evaluate the vehicle that struck the patient for structural damage.</a:t>
            </a:r>
            <a:endParaRPr lang="en-IN" dirty="0" smtClean="0"/>
          </a:p>
          <a:p>
            <a:pPr>
              <a:defRPr/>
            </a:pPr>
            <a:r>
              <a:rPr lang="en-US" dirty="0" smtClean="0"/>
              <a:t>5. ALS backup should be summoned for any patients who have or are thought to have sustained a significant MOI.</a:t>
            </a:r>
            <a:endParaRPr lang="en-IN" dirty="0"/>
          </a:p>
        </p:txBody>
      </p:sp>
      <p:sp>
        <p:nvSpPr>
          <p:cNvPr id="154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F1D18E3-E310-4842-AEEE-723055A29B19}" type="slidenum">
              <a:rPr lang="en-US" altLang="en-US" sz="1200"/>
              <a:pPr eaLnBrk="1" hangingPunct="1"/>
              <a:t>33</a:t>
            </a:fld>
            <a:endParaRPr lang="en-US" altLang="en-US" sz="1200"/>
          </a:p>
        </p:txBody>
      </p:sp>
    </p:spTree>
    <p:extLst>
      <p:ext uri="{BB962C8B-B14F-4D97-AF65-F5344CB8AC3E}">
        <p14:creationId xmlns:p14="http://schemas.microsoft.com/office/powerpoint/2010/main" val="18842235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sz="1400" dirty="0" smtClean="0">
                <a:cs typeface="ＭＳ Ｐゴシック" charset="0"/>
              </a:rPr>
              <a:t>Lecture Outline</a:t>
            </a:r>
          </a:p>
          <a:p>
            <a:pPr marL="228600" indent="-228600">
              <a:spcBef>
                <a:spcPts val="600"/>
              </a:spcBef>
              <a:spcAft>
                <a:spcPts val="600"/>
              </a:spcAft>
              <a:tabLst>
                <a:tab pos="228600" algn="l"/>
              </a:tabLst>
              <a:defRPr/>
            </a:pPr>
            <a:endParaRPr lang="en-US" sz="1400" dirty="0" smtClean="0">
              <a:latin typeface="Times New Roman"/>
              <a:ea typeface="Times New Roman"/>
              <a:cs typeface="ＭＳ Ｐゴシック" charset="0"/>
            </a:endParaRPr>
          </a:p>
          <a:p>
            <a:pPr>
              <a:defRPr/>
            </a:pPr>
            <a:r>
              <a:rPr lang="en-US" dirty="0" smtClean="0"/>
              <a:t>D. Car versus bicycle</a:t>
            </a:r>
            <a:endParaRPr lang="en-IN" b="1" dirty="0" smtClean="0"/>
          </a:p>
          <a:p>
            <a:pPr>
              <a:defRPr/>
            </a:pPr>
            <a:r>
              <a:rPr lang="en-US" dirty="0" smtClean="0"/>
              <a:t>	1. Evaluate the MOI in much the same manner as car-versus-pedestrian crashes.</a:t>
            </a:r>
            <a:endParaRPr lang="en-IN" dirty="0" smtClean="0"/>
          </a:p>
          <a:p>
            <a:pPr>
              <a:defRPr/>
            </a:pPr>
            <a:r>
              <a:rPr lang="en-US" dirty="0" smtClean="0"/>
              <a:t>		a. Evaluate the damage to, and position of, the bicycle.</a:t>
            </a:r>
            <a:endParaRPr lang="en-IN" dirty="0" smtClean="0"/>
          </a:p>
          <a:p>
            <a:pPr>
              <a:defRPr/>
            </a:pPr>
            <a:r>
              <a:rPr lang="en-US" dirty="0" smtClean="0"/>
              <a:t>		b. If the patient was wearing a helmet, inspect it for damage.</a:t>
            </a:r>
            <a:endParaRPr lang="en-IN" dirty="0"/>
          </a:p>
        </p:txBody>
      </p:sp>
      <p:sp>
        <p:nvSpPr>
          <p:cNvPr id="155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BFAD8E6-3B35-1F4C-8F45-E533AF4803DE}" type="slidenum">
              <a:rPr lang="en-US" altLang="en-US" sz="1200"/>
              <a:pPr eaLnBrk="1" hangingPunct="1"/>
              <a:t>34</a:t>
            </a:fld>
            <a:endParaRPr lang="en-US" altLang="en-US" sz="1200"/>
          </a:p>
        </p:txBody>
      </p:sp>
    </p:spTree>
    <p:extLst>
      <p:ext uri="{BB962C8B-B14F-4D97-AF65-F5344CB8AC3E}">
        <p14:creationId xmlns:p14="http://schemas.microsoft.com/office/powerpoint/2010/main" val="13509092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2. Presume that the patient has sustained an injury to the spinal column, or spinal cord, until proven otherwise at the hospital.</a:t>
            </a:r>
            <a:endParaRPr lang="en-IN" dirty="0" smtClean="0"/>
          </a:p>
          <a:p>
            <a:pPr>
              <a:defRPr/>
            </a:pPr>
            <a:r>
              <a:rPr lang="en-US" dirty="0" smtClean="0"/>
              <a:t>3. Spinal stabilization must be initiated and maintained during the encounter.</a:t>
            </a:r>
            <a:endParaRPr lang="en-IN" dirty="0"/>
          </a:p>
        </p:txBody>
      </p:sp>
      <p:sp>
        <p:nvSpPr>
          <p:cNvPr id="156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475312D-C73F-1B4B-A551-3FDB565014B6}" type="slidenum">
              <a:rPr lang="en-US" altLang="en-US" sz="1200"/>
              <a:pPr eaLnBrk="1" hangingPunct="1"/>
              <a:t>35</a:t>
            </a:fld>
            <a:endParaRPr lang="en-US" altLang="en-US" sz="1200"/>
          </a:p>
        </p:txBody>
      </p:sp>
    </p:spTree>
    <p:extLst>
      <p:ext uri="{BB962C8B-B14F-4D97-AF65-F5344CB8AC3E}">
        <p14:creationId xmlns:p14="http://schemas.microsoft.com/office/powerpoint/2010/main" val="15339091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sz="1400" dirty="0" smtClean="0">
                <a:cs typeface="ＭＳ Ｐゴシック" charset="0"/>
              </a:rPr>
              <a:t>Lecture Outline</a:t>
            </a:r>
          </a:p>
          <a:p>
            <a:pPr marL="228600" indent="-228600">
              <a:spcBef>
                <a:spcPts val="600"/>
              </a:spcBef>
              <a:spcAft>
                <a:spcPts val="600"/>
              </a:spcAft>
              <a:tabLst>
                <a:tab pos="228600" algn="l"/>
              </a:tabLst>
              <a:defRPr/>
            </a:pPr>
            <a:endParaRPr lang="en-US" sz="1400" dirty="0" smtClean="0">
              <a:latin typeface="Times New Roman"/>
              <a:ea typeface="Times New Roman"/>
              <a:cs typeface="ＭＳ Ｐゴシック" charset="0"/>
            </a:endParaRPr>
          </a:p>
          <a:p>
            <a:pPr>
              <a:defRPr/>
            </a:pPr>
            <a:r>
              <a:rPr lang="en-US" dirty="0" smtClean="0"/>
              <a:t>E. Car versus motorcycle</a:t>
            </a:r>
            <a:endParaRPr lang="en-IN" b="1" dirty="0" smtClean="0"/>
          </a:p>
          <a:p>
            <a:pPr>
              <a:defRPr/>
            </a:pPr>
            <a:r>
              <a:rPr lang="en-US" dirty="0" smtClean="0"/>
              <a:t>	1. Protection is from:</a:t>
            </a:r>
            <a:endParaRPr lang="en-IN" dirty="0" smtClean="0"/>
          </a:p>
          <a:p>
            <a:pPr>
              <a:defRPr/>
            </a:pPr>
            <a:r>
              <a:rPr lang="en-US" dirty="0" smtClean="0"/>
              <a:t>		a. Helmet</a:t>
            </a:r>
            <a:endParaRPr lang="en-IN" dirty="0" smtClean="0"/>
          </a:p>
          <a:p>
            <a:pPr>
              <a:defRPr/>
            </a:pPr>
            <a:r>
              <a:rPr lang="en-US" dirty="0" smtClean="0"/>
              <a:t>			i. Does not protect against severe cervical injury</a:t>
            </a:r>
            <a:endParaRPr lang="en-IN" dirty="0" smtClean="0"/>
          </a:p>
          <a:p>
            <a:pPr>
              <a:defRPr/>
            </a:pPr>
            <a:r>
              <a:rPr lang="en-US" dirty="0" smtClean="0"/>
              <a:t>		b. Leather or abrasion-resistant clothing</a:t>
            </a:r>
            <a:endParaRPr lang="en-IN" dirty="0" smtClean="0"/>
          </a:p>
          <a:p>
            <a:pPr>
              <a:defRPr/>
            </a:pPr>
            <a:r>
              <a:rPr lang="en-US" dirty="0" smtClean="0"/>
              <a:t>			i. Will protect against road abrasion but not against blunt trauma from secondary impacts</a:t>
            </a:r>
            <a:endParaRPr lang="en-IN" dirty="0" smtClean="0"/>
          </a:p>
          <a:p>
            <a:pPr>
              <a:defRPr/>
            </a:pPr>
            <a:r>
              <a:rPr lang="en-US" dirty="0" smtClean="0"/>
              <a:t>		c. Boots</a:t>
            </a:r>
            <a:endParaRPr lang="en-IN" dirty="0" smtClean="0"/>
          </a:p>
          <a:p>
            <a:pPr>
              <a:defRPr/>
            </a:pPr>
            <a:r>
              <a:rPr lang="en-US" dirty="0" smtClean="0"/>
              <a:t>	2. Collisions usually occur against larger vehicles or stationary objects.</a:t>
            </a:r>
            <a:endParaRPr lang="en-IN" dirty="0"/>
          </a:p>
        </p:txBody>
      </p:sp>
      <p:sp>
        <p:nvSpPr>
          <p:cNvPr id="157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C046231-A1F5-C94F-9AEC-D170C2BDF0C7}" type="slidenum">
              <a:rPr lang="en-US" altLang="en-US" sz="1200"/>
              <a:pPr eaLnBrk="1" hangingPunct="1"/>
              <a:t>36</a:t>
            </a:fld>
            <a:endParaRPr lang="en-US" altLang="en-US" sz="1200"/>
          </a:p>
        </p:txBody>
      </p:sp>
    </p:spTree>
    <p:extLst>
      <p:ext uri="{BB962C8B-B14F-4D97-AF65-F5344CB8AC3E}">
        <p14:creationId xmlns:p14="http://schemas.microsoft.com/office/powerpoint/2010/main" val="20175199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3. When assessing the scene of a motorcycle crash, look for:</a:t>
            </a:r>
            <a:endParaRPr lang="en-IN" dirty="0" smtClean="0"/>
          </a:p>
          <a:p>
            <a:pPr>
              <a:defRPr/>
            </a:pPr>
            <a:r>
              <a:rPr lang="en-US" dirty="0" smtClean="0"/>
              <a:t>	a. Deformity of the motorcycle</a:t>
            </a:r>
            <a:endParaRPr lang="en-IN" dirty="0" smtClean="0"/>
          </a:p>
          <a:p>
            <a:pPr>
              <a:defRPr/>
            </a:pPr>
            <a:r>
              <a:rPr lang="en-US" dirty="0" smtClean="0"/>
              <a:t>	b. Side of most damage</a:t>
            </a:r>
            <a:endParaRPr lang="en-IN" dirty="0" smtClean="0"/>
          </a:p>
          <a:p>
            <a:pPr>
              <a:defRPr/>
            </a:pPr>
            <a:r>
              <a:rPr lang="en-US" dirty="0" smtClean="0"/>
              <a:t>	c. Distance of skid in the road</a:t>
            </a:r>
            <a:endParaRPr lang="en-IN" dirty="0" smtClean="0"/>
          </a:p>
          <a:p>
            <a:pPr>
              <a:defRPr/>
            </a:pPr>
            <a:r>
              <a:rPr lang="en-US" dirty="0" smtClean="0"/>
              <a:t>	d. Deformity of stationary objects or other vehicles</a:t>
            </a:r>
            <a:endParaRPr lang="en-IN" dirty="0" smtClean="0"/>
          </a:p>
          <a:p>
            <a:pPr>
              <a:defRPr/>
            </a:pPr>
            <a:r>
              <a:rPr lang="en-US" dirty="0" smtClean="0"/>
              <a:t>	e. Extent and location of deformity in the helmet</a:t>
            </a:r>
            <a:endParaRPr lang="en-IN" dirty="0"/>
          </a:p>
        </p:txBody>
      </p:sp>
      <p:sp>
        <p:nvSpPr>
          <p:cNvPr id="158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14EB0A8-9908-744A-856E-9196AEB31EB5}" type="slidenum">
              <a:rPr lang="en-US" altLang="en-US" sz="1200"/>
              <a:pPr eaLnBrk="1" hangingPunct="1"/>
              <a:t>37</a:t>
            </a:fld>
            <a:endParaRPr lang="en-US" altLang="en-US" sz="1200"/>
          </a:p>
        </p:txBody>
      </p:sp>
    </p:spTree>
    <p:extLst>
      <p:ext uri="{BB962C8B-B14F-4D97-AF65-F5344CB8AC3E}">
        <p14:creationId xmlns:p14="http://schemas.microsoft.com/office/powerpoint/2010/main" val="18379593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4. There are four types of motorcycle impacts.</a:t>
            </a:r>
            <a:endParaRPr lang="en-IN" dirty="0" smtClean="0"/>
          </a:p>
          <a:p>
            <a:pPr>
              <a:defRPr/>
            </a:pPr>
            <a:r>
              <a:rPr lang="en-US" dirty="0" smtClean="0"/>
              <a:t>	a. Head-on crash</a:t>
            </a:r>
            <a:endParaRPr lang="en-IN" dirty="0" smtClean="0"/>
          </a:p>
          <a:p>
            <a:pPr>
              <a:defRPr/>
            </a:pPr>
            <a:r>
              <a:rPr lang="en-US" dirty="0" smtClean="0"/>
              <a:t>		i. The motorcycle strikes another object and stops its forward motion while the rider continues his or her forward motion until stopped by an outside force.</a:t>
            </a:r>
            <a:endParaRPr lang="en-IN" dirty="0" smtClean="0"/>
          </a:p>
          <a:p>
            <a:pPr>
              <a:defRPr/>
            </a:pPr>
            <a:r>
              <a:rPr lang="en-US" dirty="0" smtClean="0"/>
              <a:t>	b. Angular crash</a:t>
            </a:r>
            <a:endParaRPr lang="en-IN" dirty="0" smtClean="0"/>
          </a:p>
          <a:p>
            <a:pPr>
              <a:defRPr/>
            </a:pPr>
            <a:r>
              <a:rPr lang="en-US" dirty="0" smtClean="0"/>
              <a:t>		i. The motorcycle strikes an object or another vehicle at an angle so that the rider sustains direct crushing injuries to the lower extremity between the object and the motorcycle.</a:t>
            </a:r>
            <a:endParaRPr lang="en-IN" dirty="0"/>
          </a:p>
        </p:txBody>
      </p:sp>
      <p:sp>
        <p:nvSpPr>
          <p:cNvPr id="159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669D3C4-40DE-264C-BEAD-CC9A1AF89D75}" type="slidenum">
              <a:rPr lang="en-US" altLang="en-US" sz="1200"/>
              <a:pPr eaLnBrk="1" hangingPunct="1"/>
              <a:t>38</a:t>
            </a:fld>
            <a:endParaRPr lang="en-US" altLang="en-US" sz="1200"/>
          </a:p>
        </p:txBody>
      </p:sp>
    </p:spTree>
    <p:extLst>
      <p:ext uri="{BB962C8B-B14F-4D97-AF65-F5344CB8AC3E}">
        <p14:creationId xmlns:p14="http://schemas.microsoft.com/office/powerpoint/2010/main" val="11778993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c. Ejection</a:t>
            </a:r>
            <a:endParaRPr lang="en-IN" dirty="0" smtClean="0"/>
          </a:p>
          <a:p>
            <a:pPr>
              <a:defRPr/>
            </a:pPr>
            <a:r>
              <a:rPr lang="en-US" dirty="0" smtClean="0"/>
              <a:t>	i. The rider will travel at high speed until stopped by a stationary object, another vehicle, or road drag.</a:t>
            </a:r>
            <a:endParaRPr lang="en-IN" dirty="0" smtClean="0"/>
          </a:p>
          <a:p>
            <a:pPr>
              <a:defRPr/>
            </a:pPr>
            <a:r>
              <a:rPr lang="en-US" dirty="0" smtClean="0"/>
              <a:t>	ii. Severe abrasion injuries (road rash) down to bone can occur with drag.</a:t>
            </a:r>
            <a:endParaRPr lang="en-IN" dirty="0" smtClean="0"/>
          </a:p>
          <a:p>
            <a:pPr>
              <a:defRPr/>
            </a:pPr>
            <a:r>
              <a:rPr lang="en-US" dirty="0" smtClean="0"/>
              <a:t>d. Controlled crash</a:t>
            </a:r>
            <a:endParaRPr lang="en-IN" dirty="0" smtClean="0"/>
          </a:p>
          <a:p>
            <a:pPr>
              <a:defRPr/>
            </a:pPr>
            <a:r>
              <a:rPr lang="en-US" dirty="0" smtClean="0"/>
              <a:t>	i. A technique used to separate the rider from the body of the motorcycle and the object to be hit is referred to as laying the bike down.</a:t>
            </a:r>
            <a:endParaRPr lang="en-IN" dirty="0"/>
          </a:p>
        </p:txBody>
      </p:sp>
      <p:sp>
        <p:nvSpPr>
          <p:cNvPr id="160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CA3AFD8-0EB5-534A-9CC5-744E6BD99D77}" type="slidenum">
              <a:rPr lang="en-US" altLang="en-US" sz="1200"/>
              <a:pPr eaLnBrk="1" hangingPunct="1"/>
              <a:t>39</a:t>
            </a:fld>
            <a:endParaRPr lang="en-US" altLang="en-US" sz="1200"/>
          </a:p>
        </p:txBody>
      </p:sp>
    </p:spTree>
    <p:extLst>
      <p:ext uri="{BB962C8B-B14F-4D97-AF65-F5344CB8AC3E}">
        <p14:creationId xmlns:p14="http://schemas.microsoft.com/office/powerpoint/2010/main" val="1450167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National EMS Education Standard Competencies </a:t>
            </a:r>
          </a:p>
          <a:p>
            <a:endParaRPr lang="en-US" altLang="en-US" b="1" i="1">
              <a:latin typeface="Times New Roman" charset="0"/>
              <a:ea typeface="MS PGothic" charset="-128"/>
            </a:endParaRPr>
          </a:p>
          <a:p>
            <a:r>
              <a:rPr lang="en-US" altLang="en-US">
                <a:latin typeface="Times New Roman" charset="0"/>
                <a:ea typeface="MS PGothic" charset="-128"/>
              </a:rPr>
              <a:t>Multisystem Trauma</a:t>
            </a:r>
          </a:p>
          <a:p>
            <a:r>
              <a:rPr lang="en-US" altLang="en-US">
                <a:latin typeface="Times New Roman" charset="0"/>
                <a:ea typeface="MS PGothic" charset="-128"/>
              </a:rPr>
              <a:t>Recognition and management of</a:t>
            </a:r>
          </a:p>
          <a:p>
            <a:pPr marL="628650" lvl="1" indent="-171450">
              <a:buFontTx/>
              <a:buChar char="•"/>
            </a:pPr>
            <a:r>
              <a:rPr lang="en-US" altLang="en-US">
                <a:latin typeface="Times New Roman" charset="0"/>
                <a:ea typeface="MS PGothic" charset="-128"/>
              </a:rPr>
              <a:t>Multisystem trauma </a:t>
            </a:r>
          </a:p>
          <a:p>
            <a:r>
              <a:rPr lang="en-US" altLang="en-US">
                <a:latin typeface="Times New Roman" charset="0"/>
                <a:ea typeface="MS PGothic" charset="-128"/>
              </a:rPr>
              <a:t>Pathophysiology, assessment, and management of</a:t>
            </a:r>
          </a:p>
          <a:p>
            <a:pPr marL="628650" lvl="1" indent="-171450">
              <a:buFontTx/>
              <a:buChar char="•"/>
            </a:pPr>
            <a:r>
              <a:rPr lang="en-US" altLang="en-US">
                <a:latin typeface="Times New Roman" charset="0"/>
                <a:ea typeface="MS PGothic" charset="-128"/>
              </a:rPr>
              <a:t>Multisystem trauma</a:t>
            </a:r>
          </a:p>
          <a:p>
            <a:pPr marL="628650" lvl="1" indent="-171450">
              <a:buFontTx/>
              <a:buChar char="•"/>
            </a:pPr>
            <a:r>
              <a:rPr lang="en-US" altLang="en-US">
                <a:latin typeface="Times New Roman" charset="0"/>
                <a:ea typeface="MS PGothic" charset="-128"/>
              </a:rPr>
              <a:t>Blast injuries </a:t>
            </a:r>
          </a:p>
          <a:p>
            <a:endParaRPr lang="en-US" altLang="en-US">
              <a:latin typeface="Times New Roman" charset="0"/>
              <a:ea typeface="MS PGothic" charset="-128"/>
            </a:endParaRPr>
          </a:p>
        </p:txBody>
      </p:sp>
      <p:sp>
        <p:nvSpPr>
          <p:cNvPr id="1249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BD88AFE-00D0-D649-8055-F6266BE49CEA}" type="slidenum">
              <a:rPr lang="en-US" altLang="en-US" sz="1200"/>
              <a:pPr eaLnBrk="1" hangingPunct="1"/>
              <a:t>4</a:t>
            </a:fld>
            <a:endParaRPr lang="en-US" altLang="en-US" sz="1200"/>
          </a:p>
        </p:txBody>
      </p:sp>
    </p:spTree>
    <p:extLst>
      <p:ext uri="{BB962C8B-B14F-4D97-AF65-F5344CB8AC3E}">
        <p14:creationId xmlns:p14="http://schemas.microsoft.com/office/powerpoint/2010/main" val="9093049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sz="1400" dirty="0" smtClean="0">
                <a:cs typeface="ＭＳ Ｐゴシック" charset="0"/>
              </a:rPr>
              <a:t>Lecture Outline</a:t>
            </a:r>
          </a:p>
          <a:p>
            <a:pPr marL="228600" indent="-228600">
              <a:spcBef>
                <a:spcPts val="600"/>
              </a:spcBef>
              <a:spcAft>
                <a:spcPts val="600"/>
              </a:spcAft>
              <a:tabLst>
                <a:tab pos="228600" algn="l"/>
              </a:tabLst>
              <a:defRPr/>
            </a:pPr>
            <a:endParaRPr lang="en-US" sz="1400" dirty="0" smtClean="0">
              <a:latin typeface="Times New Roman"/>
              <a:ea typeface="Times New Roman"/>
              <a:cs typeface="ＭＳ Ｐゴシック" charset="0"/>
            </a:endParaRPr>
          </a:p>
          <a:p>
            <a:pPr>
              <a:defRPr/>
            </a:pPr>
            <a:r>
              <a:rPr lang="en-US" dirty="0" smtClean="0"/>
              <a:t>F. Falls</a:t>
            </a:r>
            <a:endParaRPr lang="en-IN" b="1" dirty="0" smtClean="0"/>
          </a:p>
          <a:p>
            <a:pPr>
              <a:defRPr/>
            </a:pPr>
            <a:r>
              <a:rPr lang="en-US" dirty="0" smtClean="0"/>
              <a:t>	1. The injury potential of a fall is related to the height from which the patient fell.</a:t>
            </a:r>
            <a:endParaRPr lang="en-IN" dirty="0" smtClean="0"/>
          </a:p>
          <a:p>
            <a:pPr>
              <a:defRPr/>
            </a:pPr>
            <a:r>
              <a:rPr lang="en-US" dirty="0" smtClean="0"/>
              <a:t>		a. The greater the height of the fall, the greater the potential for injury.</a:t>
            </a:r>
            <a:endParaRPr lang="en-IN" dirty="0" smtClean="0"/>
          </a:p>
          <a:p>
            <a:pPr>
              <a:defRPr/>
            </a:pPr>
            <a:r>
              <a:rPr lang="en-US" dirty="0" smtClean="0"/>
              <a:t>		b. A fall from more than 20 ft (6m) is considered significant.</a:t>
            </a:r>
            <a:endParaRPr lang="en-IN" dirty="0" smtClean="0"/>
          </a:p>
          <a:p>
            <a:pPr>
              <a:defRPr/>
            </a:pPr>
            <a:r>
              <a:rPr lang="en-US" dirty="0" smtClean="0"/>
              <a:t>	2. Internal injuries pose the greatest threat to life.</a:t>
            </a:r>
            <a:endParaRPr lang="en-IN" dirty="0"/>
          </a:p>
        </p:txBody>
      </p:sp>
      <p:sp>
        <p:nvSpPr>
          <p:cNvPr id="161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BB721DC-5C77-9441-A0DC-7A03688B20BD}" type="slidenum">
              <a:rPr lang="en-US" altLang="en-US" sz="1200"/>
              <a:pPr eaLnBrk="1" hangingPunct="1"/>
              <a:t>40</a:t>
            </a:fld>
            <a:endParaRPr lang="en-US" altLang="en-US" sz="1200"/>
          </a:p>
        </p:txBody>
      </p:sp>
    </p:spTree>
    <p:extLst>
      <p:ext uri="{BB962C8B-B14F-4D97-AF65-F5344CB8AC3E}">
        <p14:creationId xmlns:p14="http://schemas.microsoft.com/office/powerpoint/2010/main" val="11787249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3. Patients who fall and land on their feet may have less severe internal injuries because their legs may have absorbed much of the energy of the fall.</a:t>
            </a:r>
            <a:endParaRPr lang="en-IN" dirty="0" smtClean="0"/>
          </a:p>
          <a:p>
            <a:pPr>
              <a:defRPr/>
            </a:pPr>
            <a:r>
              <a:rPr lang="en-US" dirty="0" smtClean="0"/>
              <a:t>	a. However, they may have very serious injuries to the lower extremities and pelvic and spinal injuries.</a:t>
            </a:r>
            <a:endParaRPr lang="en-IN" dirty="0"/>
          </a:p>
        </p:txBody>
      </p:sp>
      <p:sp>
        <p:nvSpPr>
          <p:cNvPr id="162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255A339-64B2-1046-9237-8C90C26ECF26}" type="slidenum">
              <a:rPr lang="en-US" altLang="en-US" sz="1200"/>
              <a:pPr eaLnBrk="1" hangingPunct="1"/>
              <a:t>41</a:t>
            </a:fld>
            <a:endParaRPr lang="en-US" altLang="en-US" sz="1200"/>
          </a:p>
        </p:txBody>
      </p:sp>
    </p:spTree>
    <p:extLst>
      <p:ext uri="{BB962C8B-B14F-4D97-AF65-F5344CB8AC3E}">
        <p14:creationId xmlns:p14="http://schemas.microsoft.com/office/powerpoint/2010/main" val="2939608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4. Take into account:</a:t>
            </a:r>
            <a:endParaRPr lang="en-IN" dirty="0" smtClean="0"/>
          </a:p>
          <a:p>
            <a:pPr>
              <a:defRPr/>
            </a:pPr>
            <a:r>
              <a:rPr lang="en-US" dirty="0" smtClean="0"/>
              <a:t>	a. The height of the fall</a:t>
            </a:r>
            <a:endParaRPr lang="en-IN" dirty="0" smtClean="0"/>
          </a:p>
          <a:p>
            <a:pPr>
              <a:defRPr/>
            </a:pPr>
            <a:r>
              <a:rPr lang="en-US" dirty="0" smtClean="0"/>
              <a:t>	b. The type of surface struck</a:t>
            </a:r>
            <a:endParaRPr lang="en-IN" dirty="0" smtClean="0"/>
          </a:p>
          <a:p>
            <a:pPr>
              <a:defRPr/>
            </a:pPr>
            <a:r>
              <a:rPr lang="en-US" dirty="0" smtClean="0"/>
              <a:t>	c. The part of the body that hit first, followed by the path of energy displacement</a:t>
            </a:r>
            <a:endParaRPr lang="en-IN" dirty="0"/>
          </a:p>
        </p:txBody>
      </p:sp>
      <p:sp>
        <p:nvSpPr>
          <p:cNvPr id="163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F5E0B3D-F4A3-3045-8558-2B003132001D}" type="slidenum">
              <a:rPr lang="en-US" altLang="en-US" sz="1200"/>
              <a:pPr eaLnBrk="1" hangingPunct="1"/>
              <a:t>42</a:t>
            </a:fld>
            <a:endParaRPr lang="en-US" altLang="en-US" sz="1200"/>
          </a:p>
        </p:txBody>
      </p:sp>
    </p:spTree>
    <p:extLst>
      <p:ext uri="{BB962C8B-B14F-4D97-AF65-F5344CB8AC3E}">
        <p14:creationId xmlns:p14="http://schemas.microsoft.com/office/powerpoint/2010/main" val="13872649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a:ln/>
        </p:spPr>
      </p:sp>
      <p:sp>
        <p:nvSpPr>
          <p:cNvPr id="164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2000">
                <a:latin typeface="Times New Roman" charset="0"/>
                <a:ea typeface="MS PGothic" charset="-128"/>
              </a:rPr>
              <a:t>Lecture Outline</a:t>
            </a:r>
          </a:p>
          <a:p>
            <a:pPr>
              <a:spcBef>
                <a:spcPts val="1800"/>
              </a:spcBef>
              <a:spcAft>
                <a:spcPts val="600"/>
              </a:spcAft>
            </a:pPr>
            <a:endParaRPr lang="en-US" altLang="en-US" sz="2000">
              <a:latin typeface="Times New Roman" charset="0"/>
              <a:ea typeface="MS PGothic" charset="-128"/>
            </a:endParaRPr>
          </a:p>
          <a:p>
            <a:pPr>
              <a:spcBef>
                <a:spcPts val="1800"/>
              </a:spcBef>
              <a:spcAft>
                <a:spcPts val="600"/>
              </a:spcAft>
            </a:pPr>
            <a:r>
              <a:rPr lang="en-US" altLang="en-US" sz="2000">
                <a:latin typeface="Times New Roman" charset="0"/>
                <a:ea typeface="MS PGothic" charset="-128"/>
              </a:rPr>
              <a:t>VI. Penetrating Trauma</a:t>
            </a:r>
          </a:p>
          <a:p>
            <a:r>
              <a:rPr lang="en-US" altLang="en-US">
                <a:latin typeface="Times New Roman" charset="0"/>
                <a:ea typeface="MS PGothic" charset="-128"/>
              </a:rPr>
              <a:t>A. Penetrating trauma is the second leading cause of trauma death in the United States after blunt trauma.</a:t>
            </a:r>
            <a:endParaRPr lang="en-IN" altLang="en-US" b="1">
              <a:latin typeface="Times New Roman" charset="0"/>
              <a:ea typeface="MS PGothic" charset="-128"/>
            </a:endParaRPr>
          </a:p>
          <a:p>
            <a:r>
              <a:rPr lang="en-US" altLang="en-US">
                <a:latin typeface="Times New Roman" charset="0"/>
                <a:ea typeface="MS PGothic" charset="-128"/>
              </a:rPr>
              <a:t>	1. Low-energy penetrating trauma may be caused:</a:t>
            </a:r>
            <a:endParaRPr lang="en-IN" altLang="en-US">
              <a:latin typeface="Times New Roman" charset="0"/>
              <a:ea typeface="MS PGothic" charset="-128"/>
            </a:endParaRPr>
          </a:p>
          <a:p>
            <a:r>
              <a:rPr lang="en-US" altLang="en-US">
                <a:latin typeface="Times New Roman" charset="0"/>
                <a:ea typeface="MS PGothic" charset="-128"/>
              </a:rPr>
              <a:t>		a. Accidentally by impalement</a:t>
            </a:r>
            <a:endParaRPr lang="en-IN" altLang="en-US">
              <a:latin typeface="Times New Roman" charset="0"/>
              <a:ea typeface="MS PGothic" charset="-128"/>
            </a:endParaRPr>
          </a:p>
          <a:p>
            <a:r>
              <a:rPr lang="en-US" altLang="en-US">
                <a:latin typeface="Times New Roman" charset="0"/>
                <a:ea typeface="MS PGothic" charset="-128"/>
              </a:rPr>
              <a:t>		b. Intentionally by a knife, ice pick, or other weapon</a:t>
            </a:r>
            <a:endParaRPr lang="en-IN" altLang="en-US">
              <a:latin typeface="Times New Roman" charset="0"/>
              <a:ea typeface="MS PGothic" charset="-128"/>
            </a:endParaRPr>
          </a:p>
          <a:p>
            <a:r>
              <a:rPr lang="en-US" altLang="en-US">
                <a:latin typeface="Times New Roman" charset="0"/>
                <a:ea typeface="MS PGothic" charset="-128"/>
              </a:rPr>
              <a:t>	2. Many times it is difficult to determine entrance and exit wounds from projectiles in a prehospital setting.</a:t>
            </a:r>
            <a:endParaRPr lang="en-IN" altLang="en-US">
              <a:latin typeface="Times New Roman" charset="0"/>
              <a:ea typeface="MS PGothic" charset="-128"/>
            </a:endParaRPr>
          </a:p>
          <a:p>
            <a:r>
              <a:rPr lang="en-US" altLang="en-US">
                <a:latin typeface="Times New Roman" charset="0"/>
                <a:ea typeface="MS PGothic" charset="-128"/>
              </a:rPr>
              <a:t>		a. Determine the number of penetrating injuries.</a:t>
            </a:r>
            <a:endParaRPr lang="en-IN" altLang="en-US">
              <a:latin typeface="Times New Roman" charset="0"/>
              <a:ea typeface="MS PGothic" charset="-128"/>
            </a:endParaRPr>
          </a:p>
          <a:p>
            <a:r>
              <a:rPr lang="en-US" altLang="en-US">
                <a:latin typeface="Times New Roman" charset="0"/>
                <a:ea typeface="MS PGothic" charset="-128"/>
              </a:rPr>
              <a:t>		b. Combine that information with the important things you already know about the potential pathway of penetrating projectiles.</a:t>
            </a:r>
            <a:endParaRPr lang="en-IN" altLang="en-US">
              <a:latin typeface="Times New Roman" charset="0"/>
              <a:ea typeface="MS PGothic" charset="-128"/>
            </a:endParaRPr>
          </a:p>
        </p:txBody>
      </p:sp>
      <p:sp>
        <p:nvSpPr>
          <p:cNvPr id="164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51C8CCC-B93E-2A4C-9C60-A8CA379E3C54}" type="slidenum">
              <a:rPr lang="en-US" altLang="en-US" sz="1200"/>
              <a:pPr eaLnBrk="1" hangingPunct="1"/>
              <a:t>43</a:t>
            </a:fld>
            <a:endParaRPr lang="en-US" altLang="en-US" sz="1200"/>
          </a:p>
        </p:txBody>
      </p:sp>
    </p:spTree>
    <p:extLst>
      <p:ext uri="{BB962C8B-B14F-4D97-AF65-F5344CB8AC3E}">
        <p14:creationId xmlns:p14="http://schemas.microsoft.com/office/powerpoint/2010/main" val="5312692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ln/>
        </p:spPr>
      </p:sp>
      <p:sp>
        <p:nvSpPr>
          <p:cNvPr id="165891"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ts val="600"/>
              </a:spcBef>
              <a:spcAft>
                <a:spcPts val="600"/>
              </a:spcAft>
              <a:tabLst>
                <a:tab pos="-11113" algn="l"/>
                <a:tab pos="228600" algn="l"/>
              </a:tabLst>
              <a:defRPr/>
            </a:pPr>
            <a:r>
              <a:rPr lang="en-US" altLang="en-US" dirty="0" smtClean="0"/>
              <a:t>Lecture Outline</a:t>
            </a:r>
          </a:p>
          <a:p>
            <a:pPr indent="-228600">
              <a:spcBef>
                <a:spcPts val="600"/>
              </a:spcBef>
              <a:spcAft>
                <a:spcPts val="600"/>
              </a:spcAft>
              <a:tabLst>
                <a:tab pos="-11113" algn="l"/>
                <a:tab pos="228600" algn="l"/>
              </a:tabLst>
              <a:defRPr/>
            </a:pPr>
            <a:endParaRPr lang="en-US" altLang="en-US" dirty="0" smtClean="0">
              <a:solidFill>
                <a:srgbClr val="000000"/>
              </a:solidFill>
              <a:cs typeface="Times New Roman" pitchFamily="18" charset="0"/>
            </a:endParaRPr>
          </a:p>
          <a:p>
            <a:pPr>
              <a:defRPr/>
            </a:pPr>
            <a:r>
              <a:rPr lang="en-US" dirty="0" smtClean="0"/>
              <a:t>3. With low-energy penetrations, injuries are caused by the sharp edges of the object moving through the body and are, therefore, close to the object’s path.</a:t>
            </a:r>
            <a:endParaRPr lang="en-IN" dirty="0" smtClean="0"/>
          </a:p>
          <a:p>
            <a:pPr>
              <a:defRPr/>
            </a:pPr>
            <a:r>
              <a:rPr lang="en-US" dirty="0" smtClean="0"/>
              <a:t>4. Knives may have been deliberately moved around internally, causing more damage than the external wound suggests.</a:t>
            </a:r>
            <a:endParaRPr lang="en-IN" dirty="0" smtClean="0"/>
          </a:p>
          <a:p>
            <a:pPr>
              <a:defRPr/>
            </a:pPr>
            <a:r>
              <a:rPr lang="en-US" dirty="0" smtClean="0"/>
              <a:t>5. Try to determine the length of the penetrating object.</a:t>
            </a:r>
            <a:endParaRPr lang="en-IN" dirty="0"/>
          </a:p>
        </p:txBody>
      </p:sp>
      <p:sp>
        <p:nvSpPr>
          <p:cNvPr id="165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2ECD1450-3027-A143-9965-D9396117C260}" type="slidenum">
              <a:rPr lang="en-US" altLang="en-US" sz="1200"/>
              <a:pPr eaLnBrk="1" hangingPunct="1"/>
              <a:t>44</a:t>
            </a:fld>
            <a:endParaRPr lang="en-US" altLang="en-US" sz="1200"/>
          </a:p>
        </p:txBody>
      </p:sp>
    </p:spTree>
    <p:extLst>
      <p:ext uri="{BB962C8B-B14F-4D97-AF65-F5344CB8AC3E}">
        <p14:creationId xmlns:p14="http://schemas.microsoft.com/office/powerpoint/2010/main" val="19526297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ln/>
        </p:spPr>
      </p:sp>
      <p:sp>
        <p:nvSpPr>
          <p:cNvPr id="166915"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tabLst>
                <a:tab pos="228600" algn="l"/>
              </a:tabLst>
              <a:defRPr/>
            </a:pPr>
            <a:r>
              <a:rPr lang="en-US" altLang="en-US" dirty="0" smtClean="0"/>
              <a:t>Lecture Outline</a:t>
            </a:r>
          </a:p>
          <a:p>
            <a:pPr marL="228600" indent="-228600">
              <a:spcBef>
                <a:spcPts val="600"/>
              </a:spcBef>
              <a:spcAft>
                <a:spcPts val="600"/>
              </a:spcAft>
              <a:tabLst>
                <a:tab pos="228600" algn="l"/>
              </a:tabLst>
              <a:defRPr/>
            </a:pPr>
            <a:endParaRPr lang="en-US" altLang="en-US" dirty="0" smtClean="0">
              <a:cs typeface="Times New Roman" pitchFamily="18" charset="0"/>
            </a:endParaRPr>
          </a:p>
          <a:p>
            <a:pPr>
              <a:defRPr/>
            </a:pPr>
            <a:r>
              <a:rPr lang="en-US" dirty="0" smtClean="0"/>
              <a:t>B. In medium- and high-velocity (speed) penetrating trauma, the path of the projectile (usually a bullet) may not be easy to predict.</a:t>
            </a:r>
            <a:endParaRPr lang="en-IN" b="1" dirty="0" smtClean="0"/>
          </a:p>
          <a:p>
            <a:pPr>
              <a:defRPr/>
            </a:pPr>
            <a:r>
              <a:rPr lang="en-US" dirty="0" smtClean="0"/>
              <a:t>	1. The bullet may flatten out, tumble, or even ricochet within the body before exiting.</a:t>
            </a:r>
            <a:endParaRPr lang="en-IN" dirty="0" smtClean="0"/>
          </a:p>
          <a:p>
            <a:pPr>
              <a:defRPr/>
            </a:pPr>
            <a:r>
              <a:rPr lang="en-US" dirty="0" smtClean="0"/>
              <a:t>	2. The path the projectile takes is its trajectory.</a:t>
            </a:r>
            <a:endParaRPr lang="en-IN" dirty="0" smtClean="0"/>
          </a:p>
          <a:p>
            <a:pPr>
              <a:defRPr/>
            </a:pPr>
            <a:r>
              <a:rPr lang="en-US" dirty="0" smtClean="0"/>
              <a:t>	3. Fragmentation will increase damage.</a:t>
            </a:r>
            <a:endParaRPr lang="en-IN" dirty="0" smtClean="0"/>
          </a:p>
          <a:p>
            <a:pPr>
              <a:defRPr/>
            </a:pPr>
            <a:r>
              <a:rPr lang="en-US" dirty="0" smtClean="0"/>
              <a:t>	4. The bullet’s speed is another factor in the resulting injury pattern.</a:t>
            </a:r>
            <a:endParaRPr lang="en-IN" dirty="0"/>
          </a:p>
        </p:txBody>
      </p:sp>
      <p:sp>
        <p:nvSpPr>
          <p:cNvPr id="166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920A4B2-E200-0F4F-BF61-935AB687CEE1}" type="slidenum">
              <a:rPr lang="en-US" altLang="en-US" sz="1200"/>
              <a:pPr eaLnBrk="1" hangingPunct="1"/>
              <a:t>45</a:t>
            </a:fld>
            <a:endParaRPr lang="en-US" altLang="en-US" sz="1200"/>
          </a:p>
        </p:txBody>
      </p:sp>
    </p:spTree>
    <p:extLst>
      <p:ext uri="{BB962C8B-B14F-4D97-AF65-F5344CB8AC3E}">
        <p14:creationId xmlns:p14="http://schemas.microsoft.com/office/powerpoint/2010/main" val="25265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5. Cavitation results from rapid changes in tissue and fluid pressure that occur with the passage of the projectile.</a:t>
            </a:r>
            <a:endParaRPr lang="en-IN" dirty="0" smtClean="0"/>
          </a:p>
          <a:p>
            <a:pPr>
              <a:defRPr/>
            </a:pPr>
            <a:r>
              <a:rPr lang="en-US" dirty="0" smtClean="0"/>
              <a:t>	a. Can result in serious injury to internal organs distant to the actual path of the bullet</a:t>
            </a:r>
            <a:endParaRPr lang="en-IN" dirty="0" smtClean="0"/>
          </a:p>
          <a:p>
            <a:pPr>
              <a:defRPr/>
            </a:pPr>
            <a:r>
              <a:rPr lang="en-US" dirty="0" smtClean="0"/>
              <a:t>	b. Temporary cavitation injury results from a stretching of the tissues that occurs with pressure changes.</a:t>
            </a:r>
            <a:endParaRPr lang="en-IN" dirty="0" smtClean="0"/>
          </a:p>
          <a:p>
            <a:pPr>
              <a:defRPr/>
            </a:pPr>
            <a:r>
              <a:rPr lang="en-US" dirty="0" smtClean="0"/>
              <a:t>	c. Permanent cavitation injury results closer to the bullet path and remains after the projectile has passed through the tissue.</a:t>
            </a:r>
            <a:endParaRPr lang="en-IN" dirty="0"/>
          </a:p>
        </p:txBody>
      </p:sp>
      <p:sp>
        <p:nvSpPr>
          <p:cNvPr id="167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4A83EE2-B98F-1F40-A2D8-A9976C59B2B6}" type="slidenum">
              <a:rPr lang="en-US" altLang="en-US" sz="1200"/>
              <a:pPr eaLnBrk="1" hangingPunct="1"/>
              <a:t>46</a:t>
            </a:fld>
            <a:endParaRPr lang="en-US" altLang="en-US" sz="1200"/>
          </a:p>
        </p:txBody>
      </p:sp>
    </p:spTree>
    <p:extLst>
      <p:ext uri="{BB962C8B-B14F-4D97-AF65-F5344CB8AC3E}">
        <p14:creationId xmlns:p14="http://schemas.microsoft.com/office/powerpoint/2010/main" val="16615533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sz="1400" dirty="0" smtClean="0">
                <a:cs typeface="ＭＳ Ｐゴシック" charset="0"/>
              </a:rPr>
              <a:t>Lecture Outline</a:t>
            </a:r>
          </a:p>
          <a:p>
            <a:pPr marL="228600" indent="-228600">
              <a:spcBef>
                <a:spcPts val="600"/>
              </a:spcBef>
              <a:spcAft>
                <a:spcPts val="600"/>
              </a:spcAft>
              <a:tabLst>
                <a:tab pos="228600" algn="l"/>
              </a:tabLst>
              <a:defRPr/>
            </a:pPr>
            <a:endParaRPr lang="en-US" sz="1400" dirty="0" smtClean="0">
              <a:latin typeface="Times New Roman"/>
              <a:ea typeface="Times New Roman"/>
              <a:cs typeface="ＭＳ Ｐゴシック" charset="0"/>
            </a:endParaRPr>
          </a:p>
          <a:p>
            <a:pPr>
              <a:defRPr/>
            </a:pPr>
            <a:r>
              <a:rPr lang="en-US" dirty="0" smtClean="0"/>
              <a:t>C. The relationship between distance and the severity of injury varies depending on the type of weapon involved.</a:t>
            </a:r>
            <a:endParaRPr lang="en-IN" b="1" dirty="0" smtClean="0"/>
          </a:p>
          <a:p>
            <a:pPr>
              <a:defRPr/>
            </a:pPr>
            <a:r>
              <a:rPr lang="en-US" dirty="0" smtClean="0"/>
              <a:t>	1. Air resistance, often referred to as drag, slows the projectile, decreasing the depth of penetration and energy of the projectile, and thus reducing damage to the tissues.</a:t>
            </a:r>
            <a:endParaRPr lang="en-IN" dirty="0" smtClean="0"/>
          </a:p>
          <a:p>
            <a:pPr>
              <a:defRPr/>
            </a:pPr>
            <a:r>
              <a:rPr lang="en-US" dirty="0" smtClean="0"/>
              <a:t>	2. The area that is damaged by medium- and high-velocity projectiles is typically many times larger than the diameter of the projectile itself.</a:t>
            </a:r>
            <a:endParaRPr lang="en-IN" dirty="0" smtClean="0"/>
          </a:p>
          <a:p>
            <a:pPr>
              <a:defRPr/>
            </a:pPr>
            <a:r>
              <a:rPr lang="en-US" dirty="0" smtClean="0"/>
              <a:t>		a. This is one reason that exit wounds are often many times larger than entrance wounds.</a:t>
            </a:r>
            <a:endParaRPr lang="en-IN" dirty="0" smtClean="0"/>
          </a:p>
          <a:p>
            <a:pPr>
              <a:defRPr/>
            </a:pPr>
            <a:r>
              <a:rPr lang="en-US" dirty="0" smtClean="0"/>
              <a:t>	3. The energy available for a bullet to cause damage is more a function of its speed than its mass.</a:t>
            </a:r>
            <a:endParaRPr lang="en-IN" dirty="0" smtClean="0"/>
          </a:p>
          <a:p>
            <a:pPr>
              <a:defRPr/>
            </a:pPr>
            <a:r>
              <a:rPr lang="en-US" dirty="0" smtClean="0"/>
              <a:t>	4. Any information regarding the type of weapon that was used should be relayed to medical control.</a:t>
            </a:r>
            <a:endParaRPr lang="en-IN" dirty="0"/>
          </a:p>
        </p:txBody>
      </p:sp>
      <p:sp>
        <p:nvSpPr>
          <p:cNvPr id="168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F82EC16-B1B4-1F47-A7DE-0756F6F9F6A6}" type="slidenum">
              <a:rPr lang="en-US" altLang="en-US" sz="1200"/>
              <a:pPr eaLnBrk="1" hangingPunct="1"/>
              <a:t>47</a:t>
            </a:fld>
            <a:endParaRPr lang="en-US" altLang="en-US" sz="1200"/>
          </a:p>
        </p:txBody>
      </p:sp>
    </p:spTree>
    <p:extLst>
      <p:ext uri="{BB962C8B-B14F-4D97-AF65-F5344CB8AC3E}">
        <p14:creationId xmlns:p14="http://schemas.microsoft.com/office/powerpoint/2010/main" val="19975268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ln/>
        </p:spPr>
      </p:sp>
      <p:sp>
        <p:nvSpPr>
          <p:cNvPr id="169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table on this slide shows signs of developing problems in trauma patients. </a:t>
            </a:r>
          </a:p>
        </p:txBody>
      </p:sp>
      <p:sp>
        <p:nvSpPr>
          <p:cNvPr id="169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FCD3554-DD78-BD4B-B710-B157F26C33A5}" type="slidenum">
              <a:rPr lang="en-US" altLang="en-US" sz="1200"/>
              <a:pPr eaLnBrk="1" hangingPunct="1"/>
              <a:t>48</a:t>
            </a:fld>
            <a:endParaRPr lang="en-US" altLang="en-US" sz="1200"/>
          </a:p>
        </p:txBody>
      </p:sp>
    </p:spTree>
    <p:extLst>
      <p:ext uri="{BB962C8B-B14F-4D97-AF65-F5344CB8AC3E}">
        <p14:creationId xmlns:p14="http://schemas.microsoft.com/office/powerpoint/2010/main" val="8211916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ln/>
        </p:spPr>
      </p:sp>
      <p:sp>
        <p:nvSpPr>
          <p:cNvPr id="171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1800">
                <a:latin typeface="Times New Roman" charset="0"/>
                <a:ea typeface="MS PGothic" charset="-128"/>
              </a:rPr>
              <a:t>Lecture Outline</a:t>
            </a:r>
          </a:p>
          <a:p>
            <a:pPr>
              <a:spcBef>
                <a:spcPts val="1800"/>
              </a:spcBef>
              <a:spcAft>
                <a:spcPts val="600"/>
              </a:spcAft>
            </a:pPr>
            <a:endParaRPr lang="en-US" altLang="en-US" sz="1800">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VII. Blast Injuries</a:t>
            </a:r>
          </a:p>
          <a:p>
            <a:r>
              <a:rPr lang="en-US" altLang="en-US">
                <a:latin typeface="Times New Roman" charset="0"/>
                <a:ea typeface="MS PGothic" charset="-128"/>
              </a:rPr>
              <a:t>A. Although most commonly associated with military conflict, blast injuries are also seen in civilian practice in mines, shipyards, chemical plants, and in association with terrorist activities.</a:t>
            </a:r>
            <a:endParaRPr lang="en-IN" altLang="en-US" b="1">
              <a:latin typeface="Times New Roman" charset="0"/>
              <a:ea typeface="MS PGothic" charset="-128"/>
            </a:endParaRPr>
          </a:p>
        </p:txBody>
      </p:sp>
      <p:sp>
        <p:nvSpPr>
          <p:cNvPr id="171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EC1E279-C11D-7D48-A350-27D27FAFFB06}" type="slidenum">
              <a:rPr lang="en-US" altLang="en-US" sz="1200"/>
              <a:pPr eaLnBrk="1" hangingPunct="1"/>
              <a:t>49</a:t>
            </a:fld>
            <a:endParaRPr lang="en-US" altLang="en-US" sz="1200"/>
          </a:p>
        </p:txBody>
      </p:sp>
    </p:spTree>
    <p:extLst>
      <p:ext uri="{BB962C8B-B14F-4D97-AF65-F5344CB8AC3E}">
        <p14:creationId xmlns:p14="http://schemas.microsoft.com/office/powerpoint/2010/main" val="2038952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2000">
                <a:latin typeface="Times New Roman" charset="0"/>
                <a:ea typeface="MS PGothic" charset="-128"/>
              </a:rPr>
              <a:t>Lecture Outline</a:t>
            </a:r>
          </a:p>
          <a:p>
            <a:pPr>
              <a:spcBef>
                <a:spcPts val="1800"/>
              </a:spcBef>
              <a:spcAft>
                <a:spcPts val="600"/>
              </a:spcAft>
            </a:pPr>
            <a:endParaRPr lang="en-US" altLang="en-US" sz="2000">
              <a:latin typeface="Times New Roman" charset="0"/>
              <a:ea typeface="MS PGothic" charset="-128"/>
            </a:endParaRPr>
          </a:p>
          <a:p>
            <a:pPr>
              <a:spcBef>
                <a:spcPts val="1800"/>
              </a:spcBef>
              <a:spcAft>
                <a:spcPts val="600"/>
              </a:spcAft>
            </a:pPr>
            <a:r>
              <a:rPr lang="en-US" altLang="en-US" sz="2000">
                <a:latin typeface="Times New Roman" charset="0"/>
                <a:ea typeface="MS PGothic" charset="-128"/>
              </a:rPr>
              <a:t>I. Introduction</a:t>
            </a:r>
          </a:p>
          <a:p>
            <a:r>
              <a:rPr lang="en-US" altLang="en-US">
                <a:latin typeface="Times New Roman" charset="0"/>
                <a:ea typeface="MS PGothic" charset="-128"/>
              </a:rPr>
              <a:t>A. For people younger than age 44 years, traumatic injuries are the leading cause of death in the United States.</a:t>
            </a:r>
            <a:endParaRPr lang="en-IN" altLang="en-US" b="1">
              <a:latin typeface="Times New Roman" charset="0"/>
              <a:ea typeface="MS PGothic" charset="-128"/>
            </a:endParaRPr>
          </a:p>
          <a:p>
            <a:r>
              <a:rPr lang="en-US" altLang="en-US">
                <a:latin typeface="Times New Roman" charset="0"/>
                <a:ea typeface="MS PGothic" charset="-128"/>
              </a:rPr>
              <a:t>	1. Proper prehospital evaluation and care can reduce suffering, long-term disability, and death from trauma.</a:t>
            </a:r>
            <a:endParaRPr lang="en-IN" altLang="en-US">
              <a:latin typeface="Times New Roman" charset="0"/>
              <a:ea typeface="MS PGothic" charset="-128"/>
            </a:endParaRPr>
          </a:p>
          <a:p>
            <a:r>
              <a:rPr lang="en-US" altLang="en-US">
                <a:latin typeface="Times New Roman" charset="0"/>
                <a:ea typeface="MS PGothic" charset="-128"/>
              </a:rPr>
              <a:t>	2. Trauma emergencies occur as a result of physical forces applied to the body.</a:t>
            </a:r>
            <a:endParaRPr lang="en-IN" altLang="en-US">
              <a:latin typeface="Times New Roman" charset="0"/>
              <a:ea typeface="MS PGothic" charset="-128"/>
            </a:endParaRPr>
          </a:p>
          <a:p>
            <a:r>
              <a:rPr lang="en-US" altLang="en-US">
                <a:latin typeface="Times New Roman" charset="0"/>
                <a:ea typeface="MS PGothic" charset="-128"/>
              </a:rPr>
              <a:t>	3. Medical emergencies occur from an illness or condition not caused by an outside force.</a:t>
            </a:r>
            <a:endParaRPr lang="en-IN" altLang="en-US">
              <a:latin typeface="Times New Roman" charset="0"/>
              <a:ea typeface="MS PGothic" charset="-128"/>
            </a:endParaRPr>
          </a:p>
        </p:txBody>
      </p:sp>
      <p:sp>
        <p:nvSpPr>
          <p:cNvPr id="1259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A6F6BA4-154C-9C42-A973-B3602AD29F06}" type="slidenum">
              <a:rPr lang="en-US" altLang="en-US" sz="1200"/>
              <a:pPr eaLnBrk="1" hangingPunct="1"/>
              <a:t>5</a:t>
            </a:fld>
            <a:endParaRPr lang="en-US" altLang="en-US" sz="1200"/>
          </a:p>
        </p:txBody>
      </p:sp>
    </p:spTree>
    <p:extLst>
      <p:ext uri="{BB962C8B-B14F-4D97-AF65-F5344CB8AC3E}">
        <p14:creationId xmlns:p14="http://schemas.microsoft.com/office/powerpoint/2010/main" val="119476344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The figure on this slide shows the four mechanisms of blast injuries.</a:t>
            </a:r>
          </a:p>
        </p:txBody>
      </p:sp>
      <p:sp>
        <p:nvSpPr>
          <p:cNvPr id="172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C2983F5-20BA-1A4F-A870-7E2A4A426CDD}" type="slidenum">
              <a:rPr lang="en-US" altLang="en-US" sz="1200"/>
              <a:pPr eaLnBrk="1" hangingPunct="1"/>
              <a:t>50</a:t>
            </a:fld>
            <a:endParaRPr lang="en-US" altLang="en-US" sz="1200"/>
          </a:p>
        </p:txBody>
      </p:sp>
    </p:spTree>
    <p:extLst>
      <p:ext uri="{BB962C8B-B14F-4D97-AF65-F5344CB8AC3E}">
        <p14:creationId xmlns:p14="http://schemas.microsoft.com/office/powerpoint/2010/main" val="12808686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1. People who are injured in explosions may be injured by four different mechanisms.</a:t>
            </a:r>
            <a:endParaRPr lang="en-IN" dirty="0" smtClean="0"/>
          </a:p>
          <a:p>
            <a:pPr>
              <a:defRPr/>
            </a:pPr>
            <a:r>
              <a:rPr lang="en-US" dirty="0" smtClean="0"/>
              <a:t>	a. Primary blast injuries</a:t>
            </a:r>
            <a:endParaRPr lang="en-IN" dirty="0" smtClean="0"/>
          </a:p>
          <a:p>
            <a:pPr>
              <a:defRPr/>
            </a:pPr>
            <a:r>
              <a:rPr lang="en-US" dirty="0" smtClean="0"/>
              <a:t>		i. These are due entirely to the blast itself.</a:t>
            </a:r>
            <a:endParaRPr lang="en-IN" dirty="0" smtClean="0"/>
          </a:p>
          <a:p>
            <a:pPr>
              <a:defRPr/>
            </a:pPr>
            <a:r>
              <a:rPr lang="en-US" dirty="0" smtClean="0"/>
              <a:t>		ii. Damage to the body is caused by the pressure wave generated by the explosion.</a:t>
            </a:r>
            <a:endParaRPr lang="en-IN" dirty="0" smtClean="0"/>
          </a:p>
          <a:p>
            <a:pPr>
              <a:defRPr/>
            </a:pPr>
            <a:r>
              <a:rPr lang="en-US" dirty="0" smtClean="0"/>
              <a:t>	b. Secondary blast injuries</a:t>
            </a:r>
            <a:endParaRPr lang="en-IN" dirty="0" smtClean="0"/>
          </a:p>
          <a:p>
            <a:pPr>
              <a:defRPr/>
            </a:pPr>
            <a:r>
              <a:rPr lang="en-US" dirty="0" smtClean="0"/>
              <a:t>		i. Damage to the body results from being struck by flying debris.</a:t>
            </a:r>
            <a:endParaRPr lang="en-IN" dirty="0" smtClean="0"/>
          </a:p>
          <a:p>
            <a:pPr>
              <a:defRPr/>
            </a:pPr>
            <a:r>
              <a:rPr lang="en-US" dirty="0" smtClean="0"/>
              <a:t>	c. Tertiary blast injuries</a:t>
            </a:r>
            <a:endParaRPr lang="en-IN" dirty="0" smtClean="0"/>
          </a:p>
          <a:p>
            <a:pPr>
              <a:defRPr/>
            </a:pPr>
            <a:r>
              <a:rPr lang="en-US" dirty="0" smtClean="0"/>
              <a:t>		i. The victim is hurled by the force of the explosion against a stationary object.</a:t>
            </a:r>
            <a:endParaRPr lang="en-IN" dirty="0"/>
          </a:p>
        </p:txBody>
      </p:sp>
      <p:sp>
        <p:nvSpPr>
          <p:cNvPr id="173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880A7C45-F0C8-124C-A51F-80E113B68E73}" type="slidenum">
              <a:rPr lang="en-US" altLang="en-US" sz="1200"/>
              <a:pPr eaLnBrk="1" hangingPunct="1"/>
              <a:t>51</a:t>
            </a:fld>
            <a:endParaRPr lang="en-US" altLang="en-US" sz="1200"/>
          </a:p>
        </p:txBody>
      </p:sp>
    </p:spTree>
    <p:extLst>
      <p:ext uri="{BB962C8B-B14F-4D97-AF65-F5344CB8AC3E}">
        <p14:creationId xmlns:p14="http://schemas.microsoft.com/office/powerpoint/2010/main" val="11836423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0"/>
              </a:spcBef>
              <a:spcAft>
                <a:spcPts val="300"/>
              </a:spcAft>
              <a:tabLst>
                <a:tab pos="685800" algn="l"/>
              </a:tabLst>
              <a:defRPr/>
            </a:pPr>
            <a:r>
              <a:rPr lang="en-US" altLang="en-US" dirty="0" smtClean="0">
                <a:cs typeface="ＭＳ Ｐゴシック" charset="0"/>
              </a:rPr>
              <a:t>Lecture Outline</a:t>
            </a:r>
          </a:p>
          <a:p>
            <a:pPr indent="-228600">
              <a:spcBef>
                <a:spcPts val="0"/>
              </a:spcBef>
              <a:spcAft>
                <a:spcPts val="300"/>
              </a:spcAft>
              <a:tabLst>
                <a:tab pos="685800" algn="l"/>
              </a:tabLst>
              <a:defRPr/>
            </a:pPr>
            <a:endParaRPr lang="en-US" altLang="en-US" dirty="0" smtClean="0">
              <a:cs typeface="ＭＳ Ｐゴシック" charset="0"/>
            </a:endParaRPr>
          </a:p>
          <a:p>
            <a:pPr>
              <a:defRPr/>
            </a:pPr>
            <a:r>
              <a:rPr lang="en-US" dirty="0" smtClean="0"/>
              <a:t>	d. Quaternary (miscellaneous) blast injuries</a:t>
            </a:r>
            <a:endParaRPr lang="en-IN" dirty="0" smtClean="0"/>
          </a:p>
          <a:p>
            <a:pPr>
              <a:defRPr/>
            </a:pPr>
            <a:r>
              <a:rPr lang="en-US" dirty="0" smtClean="0"/>
              <a:t>		i. Burns from hot gases or fires started by the blast</a:t>
            </a:r>
            <a:endParaRPr lang="en-IN" dirty="0" smtClean="0"/>
          </a:p>
          <a:p>
            <a:pPr>
              <a:defRPr/>
            </a:pPr>
            <a:r>
              <a:rPr lang="en-US" dirty="0" smtClean="0"/>
              <a:t>		ii. Respiratory injury from inhaling toxic gases</a:t>
            </a:r>
            <a:endParaRPr lang="en-IN" dirty="0" smtClean="0"/>
          </a:p>
          <a:p>
            <a:pPr>
              <a:defRPr/>
            </a:pPr>
            <a:r>
              <a:rPr lang="en-US" dirty="0" smtClean="0"/>
              <a:t>		iii. Crush injury from the collapse of buildings</a:t>
            </a:r>
            <a:endParaRPr lang="en-IN" dirty="0" smtClean="0"/>
          </a:p>
          <a:p>
            <a:pPr>
              <a:defRPr/>
            </a:pPr>
            <a:r>
              <a:rPr lang="en-US" dirty="0" smtClean="0"/>
              <a:t>		iv. Suffocation, poisoning, other medical emergencies</a:t>
            </a:r>
            <a:endParaRPr lang="en-IN" dirty="0" smtClean="0"/>
          </a:p>
          <a:p>
            <a:pPr>
              <a:defRPr/>
            </a:pPr>
            <a:r>
              <a:rPr lang="en-US" dirty="0" smtClean="0"/>
              <a:t>		v. Contamination of wounds from environmental, chemical, or toxic substances</a:t>
            </a:r>
            <a:endParaRPr lang="en-IN" dirty="0" smtClean="0"/>
          </a:p>
          <a:p>
            <a:pPr>
              <a:defRPr/>
            </a:pPr>
            <a:r>
              <a:rPr lang="en-US" dirty="0" smtClean="0"/>
              <a:t>2. Most patients who survive an explosion will have some combination of the four types of injury mentioned.</a:t>
            </a:r>
            <a:endParaRPr lang="en-IN" dirty="0"/>
          </a:p>
        </p:txBody>
      </p:sp>
      <p:sp>
        <p:nvSpPr>
          <p:cNvPr id="174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D8CBB96-5B04-0D4E-89A8-4E6CC906F011}" type="slidenum">
              <a:rPr lang="en-US" altLang="en-US" sz="1200"/>
              <a:pPr eaLnBrk="1" hangingPunct="1"/>
              <a:t>52</a:t>
            </a:fld>
            <a:endParaRPr lang="en-US" altLang="en-US" sz="1200"/>
          </a:p>
        </p:txBody>
      </p:sp>
    </p:spTree>
    <p:extLst>
      <p:ext uri="{BB962C8B-B14F-4D97-AF65-F5344CB8AC3E}">
        <p14:creationId xmlns:p14="http://schemas.microsoft.com/office/powerpoint/2010/main" val="13360383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sz="1400" dirty="0" smtClean="0">
                <a:cs typeface="ＭＳ Ｐゴシック" charset="0"/>
              </a:rPr>
              <a:t>Lecture Outline</a:t>
            </a:r>
          </a:p>
          <a:p>
            <a:pPr marL="228600" indent="-228600">
              <a:spcBef>
                <a:spcPts val="600"/>
              </a:spcBef>
              <a:spcAft>
                <a:spcPts val="600"/>
              </a:spcAft>
              <a:tabLst>
                <a:tab pos="228600" algn="l"/>
              </a:tabLst>
              <a:defRPr/>
            </a:pPr>
            <a:endParaRPr lang="en-US" sz="1400" dirty="0" smtClean="0">
              <a:latin typeface="Times New Roman"/>
              <a:ea typeface="Times New Roman"/>
              <a:cs typeface="ＭＳ Ｐゴシック" charset="0"/>
            </a:endParaRPr>
          </a:p>
          <a:p>
            <a:pPr>
              <a:defRPr/>
            </a:pPr>
            <a:r>
              <a:rPr lang="en-US" dirty="0" smtClean="0"/>
              <a:t>B. Tissues at risk</a:t>
            </a:r>
            <a:endParaRPr lang="en-IN" b="1" dirty="0" smtClean="0"/>
          </a:p>
          <a:p>
            <a:pPr>
              <a:defRPr/>
            </a:pPr>
            <a:r>
              <a:rPr lang="en-US" dirty="0" smtClean="0"/>
              <a:t>	1. Organs that contain air, such as the middle ear, lung, and gastrointestinal tract, are the most susceptible to pressure changes.</a:t>
            </a:r>
            <a:endParaRPr lang="en-IN" dirty="0" smtClean="0"/>
          </a:p>
          <a:p>
            <a:pPr>
              <a:defRPr/>
            </a:pPr>
            <a:r>
              <a:rPr lang="en-US" dirty="0" smtClean="0"/>
              <a:t>	2. Junctions between tissues of different densities and exposed areas such as head and neck tissues are prone to injury as well.</a:t>
            </a:r>
            <a:endParaRPr lang="en-IN" dirty="0" smtClean="0"/>
          </a:p>
          <a:p>
            <a:pPr>
              <a:defRPr/>
            </a:pPr>
            <a:r>
              <a:rPr lang="en-US" dirty="0" smtClean="0"/>
              <a:t>	3. The ear is most sensitive to blast injuries.</a:t>
            </a:r>
            <a:endParaRPr lang="en-IN" dirty="0" smtClean="0"/>
          </a:p>
          <a:p>
            <a:pPr>
              <a:defRPr/>
            </a:pPr>
            <a:r>
              <a:rPr lang="en-US" dirty="0" smtClean="0"/>
              <a:t>		a. The tympanic membrane evolved to detect minor changes in pressure and will rupture at pressures of 5 to 7 pounds per square inch above atmospheric pressure.</a:t>
            </a:r>
            <a:endParaRPr lang="en-IN" dirty="0"/>
          </a:p>
        </p:txBody>
      </p:sp>
      <p:sp>
        <p:nvSpPr>
          <p:cNvPr id="175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05B90BA-83ED-3745-9C0F-0494915174BA}" type="slidenum">
              <a:rPr lang="en-US" altLang="en-US" sz="1200"/>
              <a:pPr eaLnBrk="1" hangingPunct="1"/>
              <a:t>53</a:t>
            </a:fld>
            <a:endParaRPr lang="en-US" altLang="en-US" sz="1200"/>
          </a:p>
        </p:txBody>
      </p:sp>
    </p:spTree>
    <p:extLst>
      <p:ext uri="{BB962C8B-B14F-4D97-AF65-F5344CB8AC3E}">
        <p14:creationId xmlns:p14="http://schemas.microsoft.com/office/powerpoint/2010/main" val="70709843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4. Pulmonary blast injuries are defined as pulmonary trauma that results from short-range exposure to the detonation of explosives.</a:t>
            </a:r>
            <a:endParaRPr lang="en-IN" dirty="0" smtClean="0"/>
          </a:p>
          <a:p>
            <a:pPr>
              <a:defRPr/>
            </a:pPr>
            <a:r>
              <a:rPr lang="en-US" dirty="0" smtClean="0"/>
              <a:t>	a. Primary blast injury is often characterized by a lack of external visible injuries.</a:t>
            </a:r>
            <a:endParaRPr lang="en-IN" dirty="0" smtClean="0"/>
          </a:p>
          <a:p>
            <a:pPr>
              <a:defRPr/>
            </a:pPr>
            <a:r>
              <a:rPr lang="en-US" dirty="0" smtClean="0"/>
              <a:t>	b. Pneumothorax is a common injury and may require emergency decompression in the field.</a:t>
            </a:r>
            <a:endParaRPr lang="en-IN" dirty="0" smtClean="0"/>
          </a:p>
          <a:p>
            <a:pPr>
              <a:defRPr/>
            </a:pPr>
            <a:r>
              <a:rPr lang="en-US" dirty="0" smtClean="0"/>
              <a:t>	c. Pulmonary edema may ensue rapidly.</a:t>
            </a:r>
            <a:endParaRPr lang="en-IN" dirty="0" smtClean="0"/>
          </a:p>
          <a:p>
            <a:pPr>
              <a:defRPr/>
            </a:pPr>
            <a:r>
              <a:rPr lang="en-US" dirty="0" smtClean="0"/>
              <a:t>5. One of the most concerning pulmonary blast injuries is arterial air embolism, which occurs on alveolar disruption with subsequent air embolization into the pulmonary vasculature.</a:t>
            </a:r>
            <a:endParaRPr lang="en-IN" dirty="0" smtClean="0"/>
          </a:p>
          <a:p>
            <a:pPr>
              <a:defRPr/>
            </a:pPr>
            <a:r>
              <a:rPr lang="en-US" dirty="0" smtClean="0"/>
              <a:t>	a. Can produce:</a:t>
            </a:r>
            <a:endParaRPr lang="en-IN" dirty="0" smtClean="0"/>
          </a:p>
          <a:p>
            <a:pPr>
              <a:defRPr/>
            </a:pPr>
            <a:r>
              <a:rPr lang="en-US" dirty="0" smtClean="0"/>
              <a:t>		i. Disturbances in vision</a:t>
            </a:r>
            <a:endParaRPr lang="en-IN" dirty="0" smtClean="0"/>
          </a:p>
          <a:p>
            <a:pPr>
              <a:defRPr/>
            </a:pPr>
            <a:r>
              <a:rPr lang="en-US" dirty="0" smtClean="0"/>
              <a:t>		ii. Changes in behavior</a:t>
            </a:r>
            <a:endParaRPr lang="en-IN" dirty="0" smtClean="0"/>
          </a:p>
          <a:p>
            <a:pPr>
              <a:defRPr/>
            </a:pPr>
            <a:r>
              <a:rPr lang="en-US" dirty="0" smtClean="0"/>
              <a:t>		iii. Changes in state of consciousness</a:t>
            </a:r>
            <a:endParaRPr lang="en-IN" dirty="0" smtClean="0"/>
          </a:p>
          <a:p>
            <a:pPr>
              <a:defRPr/>
            </a:pPr>
            <a:r>
              <a:rPr lang="en-US" dirty="0" smtClean="0"/>
              <a:t>		iv. Variety of other neurologic signs</a:t>
            </a:r>
            <a:endParaRPr lang="en-IN" dirty="0"/>
          </a:p>
        </p:txBody>
      </p:sp>
      <p:sp>
        <p:nvSpPr>
          <p:cNvPr id="176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DDCF624-E053-1843-9BCB-318C03C63EB4}" type="slidenum">
              <a:rPr lang="en-US" altLang="en-US" sz="1200"/>
              <a:pPr eaLnBrk="1" hangingPunct="1"/>
              <a:t>54</a:t>
            </a:fld>
            <a:endParaRPr lang="en-US" altLang="en-US" sz="1200"/>
          </a:p>
        </p:txBody>
      </p:sp>
    </p:spTree>
    <p:extLst>
      <p:ext uri="{BB962C8B-B14F-4D97-AF65-F5344CB8AC3E}">
        <p14:creationId xmlns:p14="http://schemas.microsoft.com/office/powerpoint/2010/main" val="289113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6. Solid organs are relatively protected from shock wave injury but may be injured by secondary missiles or a hurled body.</a:t>
            </a:r>
            <a:endParaRPr lang="en-IN" dirty="0" smtClean="0"/>
          </a:p>
          <a:p>
            <a:pPr>
              <a:defRPr/>
            </a:pPr>
            <a:r>
              <a:rPr lang="en-US" dirty="0" smtClean="0"/>
              <a:t>7. Neurologic injuries and head trauma are the most common causes of death from blast injuries.</a:t>
            </a:r>
            <a:endParaRPr lang="en-IN" dirty="0" smtClean="0"/>
          </a:p>
          <a:p>
            <a:pPr>
              <a:defRPr/>
            </a:pPr>
            <a:r>
              <a:rPr lang="en-US" dirty="0" smtClean="0"/>
              <a:t>	a. Subarachnoid and subdural hematomas are often seen.</a:t>
            </a:r>
            <a:endParaRPr lang="en-IN" dirty="0" smtClean="0"/>
          </a:p>
          <a:p>
            <a:pPr>
              <a:defRPr/>
            </a:pPr>
            <a:r>
              <a:rPr lang="en-US" dirty="0" smtClean="0"/>
              <a:t>	b. Bradycardia and hypotension are common.</a:t>
            </a:r>
            <a:endParaRPr lang="en-IN" dirty="0" smtClean="0"/>
          </a:p>
          <a:p>
            <a:pPr>
              <a:defRPr/>
            </a:pPr>
            <a:r>
              <a:rPr lang="en-US" dirty="0" smtClean="0"/>
              <a:t>8. Extremity injures, including traumatic amputations, are common.</a:t>
            </a:r>
            <a:endParaRPr lang="en-IN" dirty="0"/>
          </a:p>
        </p:txBody>
      </p:sp>
      <p:sp>
        <p:nvSpPr>
          <p:cNvPr id="177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E509C12-FC14-D940-84DF-816B6219AB94}" type="slidenum">
              <a:rPr lang="en-US" altLang="en-US" sz="1200"/>
              <a:pPr eaLnBrk="1" hangingPunct="1"/>
              <a:t>55</a:t>
            </a:fld>
            <a:endParaRPr lang="en-US" altLang="en-US" sz="1200"/>
          </a:p>
        </p:txBody>
      </p:sp>
    </p:spTree>
    <p:extLst>
      <p:ext uri="{BB962C8B-B14F-4D97-AF65-F5344CB8AC3E}">
        <p14:creationId xmlns:p14="http://schemas.microsoft.com/office/powerpoint/2010/main" val="5818224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ln/>
        </p:spPr>
      </p:sp>
      <p:sp>
        <p:nvSpPr>
          <p:cNvPr id="178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2000">
                <a:latin typeface="Times New Roman" charset="0"/>
                <a:ea typeface="MS PGothic" charset="-128"/>
              </a:rPr>
              <a:t>Lecture Outline</a:t>
            </a:r>
          </a:p>
          <a:p>
            <a:pPr>
              <a:spcBef>
                <a:spcPts val="1800"/>
              </a:spcBef>
              <a:spcAft>
                <a:spcPts val="600"/>
              </a:spcAft>
            </a:pPr>
            <a:endParaRPr lang="en-US" altLang="en-US" sz="2000">
              <a:latin typeface="Times New Roman" charset="0"/>
              <a:ea typeface="MS PGothic" charset="-128"/>
            </a:endParaRPr>
          </a:p>
          <a:p>
            <a:pPr>
              <a:spcBef>
                <a:spcPts val="1800"/>
              </a:spcBef>
              <a:spcAft>
                <a:spcPts val="600"/>
              </a:spcAft>
            </a:pPr>
            <a:r>
              <a:rPr lang="en-US" altLang="en-US" sz="2000">
                <a:latin typeface="Times New Roman" charset="0"/>
                <a:ea typeface="MS PGothic" charset="-128"/>
              </a:rPr>
              <a:t>VIII. Multisystem Trauma</a:t>
            </a:r>
          </a:p>
          <a:p>
            <a:r>
              <a:rPr lang="en-US" altLang="en-US">
                <a:latin typeface="Times New Roman" charset="0"/>
                <a:ea typeface="MS PGothic" charset="-128"/>
              </a:rPr>
              <a:t>A. Multisystem trauma involves more than one body system.</a:t>
            </a:r>
            <a:endParaRPr lang="en-IN" altLang="en-US" b="1">
              <a:latin typeface="Times New Roman" charset="0"/>
              <a:ea typeface="MS PGothic" charset="-128"/>
            </a:endParaRPr>
          </a:p>
          <a:p>
            <a:r>
              <a:rPr lang="en-US" altLang="en-US">
                <a:latin typeface="Times New Roman" charset="0"/>
                <a:ea typeface="MS PGothic" charset="-128"/>
              </a:rPr>
              <a:t>	1. Head and spinal trauma</a:t>
            </a:r>
            <a:endParaRPr lang="en-IN" altLang="en-US">
              <a:latin typeface="Times New Roman" charset="0"/>
              <a:ea typeface="MS PGothic" charset="-128"/>
            </a:endParaRPr>
          </a:p>
          <a:p>
            <a:r>
              <a:rPr lang="en-US" altLang="en-US">
                <a:latin typeface="Times New Roman" charset="0"/>
                <a:ea typeface="MS PGothic" charset="-128"/>
              </a:rPr>
              <a:t>	2. Chest and abdominal trauma</a:t>
            </a:r>
            <a:endParaRPr lang="en-IN" altLang="en-US">
              <a:latin typeface="Times New Roman" charset="0"/>
              <a:ea typeface="MS PGothic" charset="-128"/>
            </a:endParaRPr>
          </a:p>
          <a:p>
            <a:r>
              <a:rPr lang="en-US" altLang="en-US">
                <a:latin typeface="Times New Roman" charset="0"/>
                <a:ea typeface="MS PGothic" charset="-128"/>
              </a:rPr>
              <a:t>	3. Chest and multiple extremity trauma</a:t>
            </a:r>
            <a:endParaRPr lang="en-IN" altLang="en-US">
              <a:latin typeface="Times New Roman" charset="0"/>
              <a:ea typeface="MS PGothic" charset="-128"/>
            </a:endParaRPr>
          </a:p>
          <a:p>
            <a:r>
              <a:rPr lang="en-US" altLang="en-US">
                <a:latin typeface="Times New Roman" charset="0"/>
                <a:ea typeface="MS PGothic" charset="-128"/>
              </a:rPr>
              <a:t>	4. You must alert medical control and transport rapidly.</a:t>
            </a:r>
            <a:endParaRPr lang="en-IN" altLang="en-US">
              <a:latin typeface="Times New Roman" charset="0"/>
              <a:ea typeface="MS PGothic" charset="-128"/>
            </a:endParaRPr>
          </a:p>
        </p:txBody>
      </p:sp>
      <p:sp>
        <p:nvSpPr>
          <p:cNvPr id="178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EA5032E1-8A2A-CF43-BC26-E859871ED08C}" type="slidenum">
              <a:rPr lang="en-US" altLang="en-US" sz="1200"/>
              <a:pPr eaLnBrk="1" hangingPunct="1"/>
              <a:t>56</a:t>
            </a:fld>
            <a:endParaRPr lang="en-US" altLang="en-US" sz="1200"/>
          </a:p>
        </p:txBody>
      </p:sp>
    </p:spTree>
    <p:extLst>
      <p:ext uri="{BB962C8B-B14F-4D97-AF65-F5344CB8AC3E}">
        <p14:creationId xmlns:p14="http://schemas.microsoft.com/office/powerpoint/2010/main" val="119697320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sz="1400" dirty="0" smtClean="0">
                <a:cs typeface="ＭＳ Ｐゴシック" charset="0"/>
              </a:rPr>
              <a:t>Lecture Outline</a:t>
            </a:r>
          </a:p>
          <a:p>
            <a:pPr marL="228600" indent="-228600">
              <a:spcBef>
                <a:spcPts val="600"/>
              </a:spcBef>
              <a:spcAft>
                <a:spcPts val="600"/>
              </a:spcAft>
              <a:tabLst>
                <a:tab pos="228600" algn="l"/>
              </a:tabLst>
              <a:defRPr/>
            </a:pPr>
            <a:endParaRPr lang="en-US" sz="1400" dirty="0" smtClean="0">
              <a:latin typeface="Times New Roman"/>
              <a:ea typeface="Times New Roman"/>
              <a:cs typeface="ＭＳ Ｐゴシック" charset="0"/>
            </a:endParaRPr>
          </a:p>
          <a:p>
            <a:pPr marL="228600" indent="-228600">
              <a:spcBef>
                <a:spcPts val="600"/>
              </a:spcBef>
              <a:spcAft>
                <a:spcPts val="600"/>
              </a:spcAft>
              <a:tabLst>
                <a:tab pos="228600" algn="l"/>
              </a:tabLst>
              <a:defRPr/>
            </a:pPr>
            <a:r>
              <a:rPr lang="en-US" sz="1400" dirty="0" smtClean="0">
                <a:latin typeface="Times New Roman"/>
                <a:ea typeface="Times New Roman"/>
                <a:cs typeface="ＭＳ Ｐゴシック" charset="0"/>
              </a:rPr>
              <a:t>B.	Golden principles of prehospital trauma care</a:t>
            </a:r>
          </a:p>
          <a:p>
            <a:pPr marL="457200" indent="-228600">
              <a:spcBef>
                <a:spcPts val="600"/>
              </a:spcBef>
              <a:spcAft>
                <a:spcPts val="600"/>
              </a:spcAft>
              <a:tabLst>
                <a:tab pos="228600" algn="l"/>
                <a:tab pos="-11430" algn="l"/>
              </a:tabLst>
              <a:defRPr/>
            </a:pPr>
            <a:r>
              <a:rPr lang="en-US" dirty="0" smtClean="0">
                <a:solidFill>
                  <a:srgbClr val="000000"/>
                </a:solidFill>
                <a:latin typeface="Times New Roman"/>
                <a:ea typeface="Times New Roman"/>
                <a:cs typeface="Berkeley-Book"/>
              </a:rPr>
              <a:t>1.	Your main priority is to ensure:</a:t>
            </a:r>
          </a:p>
          <a:p>
            <a:pPr marL="685800" indent="-228600">
              <a:spcBef>
                <a:spcPts val="0"/>
              </a:spcBef>
              <a:spcAft>
                <a:spcPts val="300"/>
              </a:spcAft>
              <a:tabLst>
                <a:tab pos="685800" algn="l"/>
              </a:tabLst>
              <a:defRPr/>
            </a:pPr>
            <a:r>
              <a:rPr lang="en-US" dirty="0" smtClean="0">
                <a:latin typeface="Times New Roman"/>
                <a:ea typeface="Times New Roman"/>
                <a:cs typeface="ＭＳ Ｐゴシック" charset="0"/>
              </a:rPr>
              <a:t>a.	Your safety</a:t>
            </a:r>
          </a:p>
          <a:p>
            <a:pPr marL="685800" indent="-228600">
              <a:spcBef>
                <a:spcPts val="0"/>
              </a:spcBef>
              <a:spcAft>
                <a:spcPts val="300"/>
              </a:spcAft>
              <a:tabLst>
                <a:tab pos="685800" algn="l"/>
              </a:tabLst>
              <a:defRPr/>
            </a:pPr>
            <a:r>
              <a:rPr lang="en-US" dirty="0" smtClean="0">
                <a:latin typeface="Times New Roman"/>
                <a:ea typeface="Times New Roman"/>
                <a:cs typeface="ＭＳ Ｐゴシック" charset="0"/>
              </a:rPr>
              <a:t>b.	Safety of your crew</a:t>
            </a:r>
          </a:p>
          <a:p>
            <a:pPr marL="685800" indent="-228600">
              <a:spcBef>
                <a:spcPts val="0"/>
              </a:spcBef>
              <a:spcAft>
                <a:spcPts val="300"/>
              </a:spcAft>
              <a:tabLst>
                <a:tab pos="685800" algn="l"/>
              </a:tabLst>
              <a:defRPr/>
            </a:pPr>
            <a:r>
              <a:rPr lang="en-US" dirty="0" smtClean="0">
                <a:latin typeface="Times New Roman"/>
                <a:ea typeface="Times New Roman"/>
                <a:cs typeface="ＭＳ Ｐゴシック" charset="0"/>
              </a:rPr>
              <a:t>c.	Safety of the patient</a:t>
            </a:r>
          </a:p>
          <a:p>
            <a:pPr marL="457200" indent="-228600">
              <a:spcBef>
                <a:spcPts val="600"/>
              </a:spcBef>
              <a:spcAft>
                <a:spcPts val="600"/>
              </a:spcAft>
              <a:tabLst>
                <a:tab pos="228600" algn="l"/>
                <a:tab pos="-11430" algn="l"/>
              </a:tabLst>
              <a:defRPr/>
            </a:pPr>
            <a:r>
              <a:rPr lang="en-US" dirty="0" smtClean="0">
                <a:solidFill>
                  <a:srgbClr val="000000"/>
                </a:solidFill>
                <a:latin typeface="Times New Roman"/>
                <a:ea typeface="Times New Roman"/>
                <a:cs typeface="Berkeley-Book"/>
              </a:rPr>
              <a:t>2.	Determine the need for additional personnel or equipment.</a:t>
            </a:r>
          </a:p>
          <a:p>
            <a:pPr marL="457200" indent="-228600">
              <a:spcBef>
                <a:spcPts val="600"/>
              </a:spcBef>
              <a:spcAft>
                <a:spcPts val="600"/>
              </a:spcAft>
              <a:tabLst>
                <a:tab pos="228600" algn="l"/>
                <a:tab pos="-11430" algn="l"/>
              </a:tabLst>
              <a:defRPr/>
            </a:pPr>
            <a:r>
              <a:rPr lang="en-US" dirty="0" smtClean="0">
                <a:solidFill>
                  <a:srgbClr val="000000"/>
                </a:solidFill>
                <a:latin typeface="Times New Roman"/>
                <a:ea typeface="Times New Roman"/>
                <a:cs typeface="Berkeley-Book"/>
              </a:rPr>
              <a:t>3.	Evaluate the MOI.</a:t>
            </a:r>
          </a:p>
          <a:p>
            <a:pPr>
              <a:defRPr/>
            </a:pPr>
            <a:endParaRPr lang="en-US" dirty="0">
              <a:cs typeface="ＭＳ Ｐゴシック" charset="0"/>
            </a:endParaRPr>
          </a:p>
        </p:txBody>
      </p:sp>
      <p:sp>
        <p:nvSpPr>
          <p:cNvPr id="179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69763DA-B468-7D47-BBFB-44F0E8D003AE}" type="slidenum">
              <a:rPr lang="en-US" altLang="en-US" sz="1200"/>
              <a:pPr eaLnBrk="1" hangingPunct="1"/>
              <a:t>57</a:t>
            </a:fld>
            <a:endParaRPr lang="en-US" altLang="en-US" sz="1200"/>
          </a:p>
        </p:txBody>
      </p:sp>
    </p:spTree>
    <p:extLst>
      <p:ext uri="{BB962C8B-B14F-4D97-AF65-F5344CB8AC3E}">
        <p14:creationId xmlns:p14="http://schemas.microsoft.com/office/powerpoint/2010/main" val="20492677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a:ln/>
        </p:spPr>
      </p:sp>
      <p:sp>
        <p:nvSpPr>
          <p:cNvPr id="180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4. Identify and manage life threats.</a:t>
            </a:r>
            <a:endParaRPr lang="en-IN" altLang="en-US">
              <a:latin typeface="Times New Roman" charset="0"/>
              <a:ea typeface="MS PGothic" charset="-128"/>
            </a:endParaRPr>
          </a:p>
          <a:p>
            <a:r>
              <a:rPr lang="en-US" altLang="en-US">
                <a:latin typeface="Times New Roman" charset="0"/>
                <a:ea typeface="MS PGothic" charset="-128"/>
              </a:rPr>
              <a:t>5. Then focus on patient care.</a:t>
            </a:r>
            <a:endParaRPr lang="en-IN" altLang="en-US">
              <a:latin typeface="Times New Roman" charset="0"/>
              <a:ea typeface="MS PGothic" charset="-128"/>
            </a:endParaRPr>
          </a:p>
          <a:p>
            <a:r>
              <a:rPr lang="en-US" altLang="en-US">
                <a:latin typeface="Times New Roman" charset="0"/>
                <a:ea typeface="MS PGothic" charset="-128"/>
              </a:rPr>
              <a:t>	a. Assess and manage the airway.</a:t>
            </a:r>
            <a:endParaRPr lang="en-IN" altLang="en-US">
              <a:latin typeface="Times New Roman" charset="0"/>
              <a:ea typeface="MS PGothic" charset="-128"/>
            </a:endParaRPr>
          </a:p>
          <a:p>
            <a:r>
              <a:rPr lang="en-US" altLang="en-US">
                <a:latin typeface="Times New Roman" charset="0"/>
                <a:ea typeface="MS PGothic" charset="-128"/>
              </a:rPr>
              <a:t>	b. Ensure that basic shock therapy is completed.</a:t>
            </a:r>
            <a:endParaRPr lang="en-IN" altLang="en-US">
              <a:latin typeface="Times New Roman" charset="0"/>
              <a:ea typeface="MS PGothic" charset="-128"/>
            </a:endParaRPr>
          </a:p>
          <a:p>
            <a:r>
              <a:rPr lang="en-US" altLang="en-US">
                <a:latin typeface="Times New Roman" charset="0"/>
                <a:ea typeface="MS PGothic" charset="-128"/>
              </a:rPr>
              <a:t>	c. Control bleeding.</a:t>
            </a:r>
            <a:endParaRPr lang="en-IN" altLang="en-US">
              <a:latin typeface="Times New Roman" charset="0"/>
              <a:ea typeface="MS PGothic" charset="-128"/>
            </a:endParaRPr>
          </a:p>
          <a:p>
            <a:r>
              <a:rPr lang="en-US" altLang="en-US">
                <a:latin typeface="Times New Roman" charset="0"/>
                <a:ea typeface="MS PGothic" charset="-128"/>
              </a:rPr>
              <a:t>		i. Consider the use of a tourniquet.</a:t>
            </a:r>
            <a:endParaRPr lang="en-IN" altLang="en-US">
              <a:latin typeface="Times New Roman" charset="0"/>
              <a:ea typeface="MS PGothic" charset="-128"/>
            </a:endParaRPr>
          </a:p>
          <a:p>
            <a:r>
              <a:rPr lang="en-US" altLang="en-US">
                <a:latin typeface="Times New Roman" charset="0"/>
                <a:ea typeface="MS PGothic" charset="-128"/>
              </a:rPr>
              <a:t>	d. Protect the spine and proceed with spinal immobilization if indicated.</a:t>
            </a:r>
            <a:endParaRPr lang="en-IN" altLang="en-US">
              <a:latin typeface="Times New Roman" charset="0"/>
              <a:ea typeface="MS PGothic" charset="-128"/>
            </a:endParaRPr>
          </a:p>
          <a:p>
            <a:r>
              <a:rPr lang="en-US" altLang="en-US">
                <a:latin typeface="Times New Roman" charset="0"/>
                <a:ea typeface="MS PGothic" charset="-128"/>
              </a:rPr>
              <a:t>6. Transport the patient immediately to the appropriate facility.</a:t>
            </a:r>
            <a:endParaRPr lang="en-IN" altLang="en-US">
              <a:latin typeface="Times New Roman" charset="0"/>
              <a:ea typeface="MS PGothic" charset="-128"/>
            </a:endParaRPr>
          </a:p>
        </p:txBody>
      </p:sp>
      <p:sp>
        <p:nvSpPr>
          <p:cNvPr id="180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CEF88909-CE6F-DF42-A26C-A9F9FA233A63}" type="slidenum">
              <a:rPr lang="en-US" altLang="en-US" sz="1200"/>
              <a:pPr eaLnBrk="1" hangingPunct="1"/>
              <a:t>58</a:t>
            </a:fld>
            <a:endParaRPr lang="en-US" altLang="en-US" sz="1200"/>
          </a:p>
        </p:txBody>
      </p:sp>
    </p:spTree>
    <p:extLst>
      <p:ext uri="{BB962C8B-B14F-4D97-AF65-F5344CB8AC3E}">
        <p14:creationId xmlns:p14="http://schemas.microsoft.com/office/powerpoint/2010/main" val="70047812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a:ln/>
        </p:spPr>
      </p:sp>
      <p:sp>
        <p:nvSpPr>
          <p:cNvPr id="181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7. In most patients with multisystem trauma, definitive care requires surgical intervention.</a:t>
            </a:r>
            <a:endParaRPr lang="en-IN" altLang="en-US">
              <a:latin typeface="Times New Roman" charset="0"/>
              <a:ea typeface="MS PGothic" charset="-128"/>
            </a:endParaRPr>
          </a:p>
          <a:p>
            <a:r>
              <a:rPr lang="en-US" altLang="en-US">
                <a:latin typeface="Times New Roman" charset="0"/>
                <a:ea typeface="MS PGothic" charset="-128"/>
              </a:rPr>
              <a:t>	a. On-scene time should be limited to 10 minutes or less.</a:t>
            </a:r>
            <a:endParaRPr lang="en-IN" altLang="en-US">
              <a:latin typeface="Times New Roman" charset="0"/>
              <a:ea typeface="MS PGothic" charset="-128"/>
            </a:endParaRPr>
          </a:p>
          <a:p>
            <a:r>
              <a:rPr lang="en-US" altLang="en-US">
                <a:latin typeface="Times New Roman" charset="0"/>
                <a:ea typeface="MS PGothic" charset="-128"/>
              </a:rPr>
              <a:t>8. During transport, obtain a SAMPLE history and complete a secondary assessment.</a:t>
            </a:r>
            <a:endParaRPr lang="en-IN" altLang="en-US">
              <a:latin typeface="Times New Roman" charset="0"/>
              <a:ea typeface="MS PGothic" charset="-128"/>
            </a:endParaRPr>
          </a:p>
          <a:p>
            <a:r>
              <a:rPr lang="en-US" altLang="en-US">
                <a:latin typeface="Times New Roman" charset="0"/>
                <a:ea typeface="MS PGothic" charset="-128"/>
              </a:rPr>
              <a:t>9. Consider ALS intercept and/or air medical transportation.</a:t>
            </a:r>
            <a:endParaRPr lang="en-IN" altLang="en-US">
              <a:latin typeface="Times New Roman" charset="0"/>
              <a:ea typeface="MS PGothic" charset="-128"/>
            </a:endParaRPr>
          </a:p>
        </p:txBody>
      </p:sp>
      <p:sp>
        <p:nvSpPr>
          <p:cNvPr id="181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B587C994-2AA7-6542-A07C-5A8203A4F702}" type="slidenum">
              <a:rPr lang="en-US" altLang="en-US" sz="1200"/>
              <a:pPr eaLnBrk="1" hangingPunct="1"/>
              <a:t>59</a:t>
            </a:fld>
            <a:endParaRPr lang="en-US" altLang="en-US" sz="1200"/>
          </a:p>
        </p:txBody>
      </p:sp>
    </p:spTree>
    <p:extLst>
      <p:ext uri="{BB962C8B-B14F-4D97-AF65-F5344CB8AC3E}">
        <p14:creationId xmlns:p14="http://schemas.microsoft.com/office/powerpoint/2010/main" val="430409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	a. Traumatic injuries may be caused by underlying medical conditions or medical illnesses may result from recent or remote traumatic injuries.</a:t>
            </a:r>
            <a:endParaRPr lang="en-IN" dirty="0" smtClean="0"/>
          </a:p>
          <a:p>
            <a:pPr>
              <a:defRPr/>
            </a:pPr>
            <a:r>
              <a:rPr lang="en-US" dirty="0" smtClean="0"/>
              <a:t>4. Evaluation of the MOI for the trauma patient will provide you with an index of suspicion for different types of serious and/or life-threatening underlying injuries.</a:t>
            </a:r>
            <a:endParaRPr lang="en-IN" dirty="0" smtClean="0"/>
          </a:p>
          <a:p>
            <a:pPr>
              <a:defRPr/>
            </a:pPr>
            <a:r>
              <a:rPr lang="en-US" dirty="0" smtClean="0"/>
              <a:t>	a. Index of suspicion is your awareness and concern for potentially serious underlying and unseen injuries.</a:t>
            </a:r>
            <a:endParaRPr lang="en-IN" dirty="0"/>
          </a:p>
        </p:txBody>
      </p:sp>
      <p:sp>
        <p:nvSpPr>
          <p:cNvPr id="1269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8C730CC-F029-0547-B155-30F6AC3AB61A}" type="slidenum">
              <a:rPr lang="en-US" altLang="en-US" sz="1200"/>
              <a:pPr eaLnBrk="1" hangingPunct="1"/>
              <a:t>6</a:t>
            </a:fld>
            <a:endParaRPr lang="en-US" altLang="en-US" sz="1200"/>
          </a:p>
        </p:txBody>
      </p:sp>
    </p:spTree>
    <p:extLst>
      <p:ext uri="{BB962C8B-B14F-4D97-AF65-F5344CB8AC3E}">
        <p14:creationId xmlns:p14="http://schemas.microsoft.com/office/powerpoint/2010/main" val="14170366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TextEdit="1"/>
          </p:cNvSpPr>
          <p:nvPr>
            <p:ph type="sldImg"/>
          </p:nvPr>
        </p:nvSpPr>
        <p:spPr>
          <a:ln/>
        </p:spPr>
      </p:sp>
      <p:sp>
        <p:nvSpPr>
          <p:cNvPr id="182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1800">
                <a:latin typeface="Times New Roman" charset="0"/>
                <a:ea typeface="MS PGothic" charset="-128"/>
              </a:rPr>
              <a:t>Lecture Outline</a:t>
            </a:r>
          </a:p>
          <a:p>
            <a:pPr>
              <a:spcBef>
                <a:spcPts val="1800"/>
              </a:spcBef>
              <a:spcAft>
                <a:spcPts val="600"/>
              </a:spcAft>
            </a:pPr>
            <a:endParaRPr lang="en-US" altLang="en-US" sz="1800">
              <a:latin typeface="Times New Roman" charset="0"/>
              <a:ea typeface="MS PGothic" charset="-128"/>
            </a:endParaRPr>
          </a:p>
          <a:p>
            <a:pPr>
              <a:spcBef>
                <a:spcPts val="1800"/>
              </a:spcBef>
              <a:spcAft>
                <a:spcPts val="600"/>
              </a:spcAft>
            </a:pPr>
            <a:r>
              <a:rPr lang="en-US" altLang="en-US" sz="1800">
                <a:latin typeface="Times New Roman" charset="0"/>
                <a:ea typeface="MS PGothic" charset="-128"/>
              </a:rPr>
              <a:t>IX. Patient Assessment</a:t>
            </a:r>
          </a:p>
          <a:p>
            <a:r>
              <a:rPr lang="en-US" altLang="en-US">
                <a:latin typeface="Times New Roman" charset="0"/>
                <a:ea typeface="MS PGothic" charset="-128"/>
              </a:rPr>
              <a:t>A. Patient assessment consists of:</a:t>
            </a:r>
            <a:endParaRPr lang="en-IN" altLang="en-US" b="1">
              <a:latin typeface="Times New Roman" charset="0"/>
              <a:ea typeface="MS PGothic" charset="-128"/>
            </a:endParaRPr>
          </a:p>
          <a:p>
            <a:r>
              <a:rPr lang="en-US" altLang="en-US">
                <a:latin typeface="Times New Roman" charset="0"/>
                <a:ea typeface="MS PGothic" charset="-128"/>
              </a:rPr>
              <a:t>	1. Scene size-up</a:t>
            </a:r>
            <a:endParaRPr lang="en-IN" altLang="en-US">
              <a:latin typeface="Times New Roman" charset="0"/>
              <a:ea typeface="MS PGothic" charset="-128"/>
            </a:endParaRPr>
          </a:p>
          <a:p>
            <a:r>
              <a:rPr lang="en-US" altLang="en-US">
                <a:latin typeface="Times New Roman" charset="0"/>
                <a:ea typeface="MS PGothic" charset="-128"/>
              </a:rPr>
              <a:t>	2. Primary assessment</a:t>
            </a:r>
            <a:endParaRPr lang="en-IN" altLang="en-US">
              <a:latin typeface="Times New Roman" charset="0"/>
              <a:ea typeface="MS PGothic" charset="-128"/>
            </a:endParaRPr>
          </a:p>
          <a:p>
            <a:r>
              <a:rPr lang="en-US" altLang="en-US">
                <a:latin typeface="Times New Roman" charset="0"/>
                <a:ea typeface="MS PGothic" charset="-128"/>
              </a:rPr>
              <a:t>	3. History taking</a:t>
            </a:r>
            <a:endParaRPr lang="en-IN" altLang="en-US">
              <a:latin typeface="Times New Roman" charset="0"/>
              <a:ea typeface="MS PGothic" charset="-128"/>
            </a:endParaRPr>
          </a:p>
          <a:p>
            <a:r>
              <a:rPr lang="en-US" altLang="en-US">
                <a:latin typeface="Times New Roman" charset="0"/>
                <a:ea typeface="MS PGothic" charset="-128"/>
              </a:rPr>
              <a:t>	4. Secondary assessment</a:t>
            </a:r>
            <a:endParaRPr lang="en-IN" altLang="en-US">
              <a:latin typeface="Times New Roman" charset="0"/>
              <a:ea typeface="MS PGothic" charset="-128"/>
            </a:endParaRPr>
          </a:p>
          <a:p>
            <a:r>
              <a:rPr lang="en-US" altLang="en-US">
                <a:latin typeface="Times New Roman" charset="0"/>
                <a:ea typeface="MS PGothic" charset="-128"/>
              </a:rPr>
              <a:t>	5. Reassessment</a:t>
            </a:r>
            <a:endParaRPr lang="en-IN" altLang="en-US">
              <a:latin typeface="Times New Roman" charset="0"/>
              <a:ea typeface="MS PGothic" charset="-128"/>
            </a:endParaRPr>
          </a:p>
          <a:p>
            <a:r>
              <a:rPr lang="en-US" altLang="en-US">
                <a:latin typeface="Times New Roman" charset="0"/>
                <a:ea typeface="MS PGothic" charset="-128"/>
              </a:rPr>
              <a:t>B. When you are caring for a patient who has experienced a significant MOI and the patient is considered to be in serious or critical condition, you should rapidly perform a physical examination.</a:t>
            </a:r>
            <a:endParaRPr lang="en-IN" altLang="en-US" b="1">
              <a:latin typeface="Times New Roman" charset="0"/>
              <a:ea typeface="MS PGothic" charset="-128"/>
            </a:endParaRPr>
          </a:p>
          <a:p>
            <a:r>
              <a:rPr lang="en-US" altLang="en-US">
                <a:latin typeface="Times New Roman" charset="0"/>
                <a:ea typeface="MS PGothic" charset="-128"/>
              </a:rPr>
              <a:t>	1. With a patient who has experienced a nonsignificant MOI, focus on the chief complaint while assessing the patient as a whole.</a:t>
            </a:r>
            <a:endParaRPr lang="en-IN" altLang="en-US" b="1">
              <a:latin typeface="Times New Roman" charset="0"/>
              <a:ea typeface="MS PGothic" charset="-128"/>
            </a:endParaRPr>
          </a:p>
        </p:txBody>
      </p:sp>
      <p:sp>
        <p:nvSpPr>
          <p:cNvPr id="182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9B2EF61-AA5A-9F4F-B428-67154F043381}" type="slidenum">
              <a:rPr lang="en-US" altLang="en-US" sz="1200"/>
              <a:pPr eaLnBrk="1" hangingPunct="1"/>
              <a:t>60</a:t>
            </a:fld>
            <a:endParaRPr lang="en-US" altLang="en-US" sz="1200"/>
          </a:p>
        </p:txBody>
      </p:sp>
    </p:spTree>
    <p:extLst>
      <p:ext uri="{BB962C8B-B14F-4D97-AF65-F5344CB8AC3E}">
        <p14:creationId xmlns:p14="http://schemas.microsoft.com/office/powerpoint/2010/main" val="117571160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sz="1400" dirty="0" smtClean="0">
                <a:cs typeface="ＭＳ Ｐゴシック" charset="0"/>
              </a:rPr>
              <a:t>Lecture Outline</a:t>
            </a:r>
          </a:p>
          <a:p>
            <a:pPr marL="228600" indent="-228600">
              <a:spcBef>
                <a:spcPts val="600"/>
              </a:spcBef>
              <a:spcAft>
                <a:spcPts val="600"/>
              </a:spcAft>
              <a:tabLst>
                <a:tab pos="228600" algn="l"/>
              </a:tabLst>
              <a:defRPr/>
            </a:pPr>
            <a:endParaRPr lang="en-US" sz="1400" dirty="0" smtClean="0">
              <a:latin typeface="Times New Roman"/>
              <a:ea typeface="Times New Roman"/>
              <a:cs typeface="ＭＳ Ｐゴシック" charset="0"/>
            </a:endParaRPr>
          </a:p>
          <a:p>
            <a:pPr>
              <a:defRPr/>
            </a:pPr>
            <a:r>
              <a:rPr lang="en-US" dirty="0" smtClean="0"/>
              <a:t>C. Injuries to the head</a:t>
            </a:r>
            <a:endParaRPr lang="en-IN" b="1" dirty="0" smtClean="0"/>
          </a:p>
          <a:p>
            <a:pPr>
              <a:defRPr/>
            </a:pPr>
            <a:r>
              <a:rPr lang="en-US" dirty="0" smtClean="0"/>
              <a:t>	1. Disability and unseen injury to the brain may occur.</a:t>
            </a:r>
            <a:endParaRPr lang="en-IN" dirty="0" smtClean="0"/>
          </a:p>
          <a:p>
            <a:pPr>
              <a:defRPr/>
            </a:pPr>
            <a:r>
              <a:rPr lang="en-US" dirty="0" smtClean="0"/>
              <a:t>	2. Bleeding or swelling inside the skull is often life threatening.</a:t>
            </a:r>
            <a:endParaRPr lang="en-IN" dirty="0" smtClean="0"/>
          </a:p>
          <a:p>
            <a:pPr>
              <a:defRPr/>
            </a:pPr>
            <a:r>
              <a:rPr lang="en-US" dirty="0" smtClean="0"/>
              <a:t>	3. Include frequent neurologic examinations in your assessment.</a:t>
            </a:r>
            <a:endParaRPr lang="en-IN" dirty="0" smtClean="0"/>
          </a:p>
          <a:p>
            <a:pPr>
              <a:defRPr/>
            </a:pPr>
            <a:r>
              <a:rPr lang="en-US" dirty="0" smtClean="0"/>
              <a:t>	4. Some patients will not have obvious signs or symptoms until minutes or hours after the injury has occurred.</a:t>
            </a:r>
            <a:endParaRPr lang="en-IN" dirty="0"/>
          </a:p>
        </p:txBody>
      </p:sp>
      <p:sp>
        <p:nvSpPr>
          <p:cNvPr id="183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5FA1E3C-BCF2-A847-9FF7-8E81E26CE61C}" type="slidenum">
              <a:rPr lang="en-US" altLang="en-US" sz="1200"/>
              <a:pPr eaLnBrk="1" hangingPunct="1"/>
              <a:t>61</a:t>
            </a:fld>
            <a:endParaRPr lang="en-US" altLang="en-US" sz="1200"/>
          </a:p>
        </p:txBody>
      </p:sp>
    </p:spTree>
    <p:extLst>
      <p:ext uri="{BB962C8B-B14F-4D97-AF65-F5344CB8AC3E}">
        <p14:creationId xmlns:p14="http://schemas.microsoft.com/office/powerpoint/2010/main" val="11879259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sz="1400" dirty="0" smtClean="0">
                <a:cs typeface="ＭＳ Ｐゴシック" charset="0"/>
              </a:rPr>
              <a:t>Lecture Outline</a:t>
            </a:r>
          </a:p>
          <a:p>
            <a:pPr marL="228600" indent="-228600">
              <a:spcBef>
                <a:spcPts val="600"/>
              </a:spcBef>
              <a:spcAft>
                <a:spcPts val="600"/>
              </a:spcAft>
              <a:tabLst>
                <a:tab pos="228600" algn="l"/>
              </a:tabLst>
              <a:defRPr/>
            </a:pPr>
            <a:endParaRPr lang="en-US" sz="1400" dirty="0" smtClean="0">
              <a:latin typeface="Times New Roman"/>
              <a:ea typeface="Times New Roman"/>
              <a:cs typeface="ＭＳ Ｐゴシック" charset="0"/>
            </a:endParaRPr>
          </a:p>
          <a:p>
            <a:pPr>
              <a:defRPr/>
            </a:pPr>
            <a:r>
              <a:rPr lang="en-US" dirty="0" smtClean="0"/>
              <a:t>D. Injuries to the neck and throat</a:t>
            </a:r>
            <a:endParaRPr lang="en-IN" b="1" dirty="0" smtClean="0"/>
          </a:p>
          <a:p>
            <a:pPr>
              <a:defRPr/>
            </a:pPr>
            <a:r>
              <a:rPr lang="en-US" dirty="0" smtClean="0"/>
              <a:t>	1. This is an area of serious or deadly injuries.</a:t>
            </a:r>
            <a:endParaRPr lang="en-IN" dirty="0" smtClean="0"/>
          </a:p>
          <a:p>
            <a:pPr>
              <a:defRPr/>
            </a:pPr>
            <a:r>
              <a:rPr lang="en-US" dirty="0" smtClean="0"/>
              <a:t>		a. The trachea may become torn or swell.</a:t>
            </a:r>
            <a:endParaRPr lang="en-IN" dirty="0" smtClean="0"/>
          </a:p>
          <a:p>
            <a:pPr>
              <a:defRPr/>
            </a:pPr>
            <a:r>
              <a:rPr lang="en-US" dirty="0" smtClean="0"/>
              <a:t>	2. Airway problems may result that could quickly become a serious life threat.</a:t>
            </a:r>
            <a:endParaRPr lang="en-IN" dirty="0" smtClean="0"/>
          </a:p>
          <a:p>
            <a:pPr>
              <a:defRPr/>
            </a:pPr>
            <a:r>
              <a:rPr lang="en-US" dirty="0" smtClean="0"/>
              <a:t>	3. Your assessment must include frequent physical examinations looking for DCAP-BTLS in the neck region.</a:t>
            </a:r>
            <a:endParaRPr lang="en-IN" dirty="0" smtClean="0"/>
          </a:p>
          <a:p>
            <a:pPr>
              <a:defRPr/>
            </a:pPr>
            <a:r>
              <a:rPr lang="en-US" dirty="0" smtClean="0"/>
              <a:t>		a. DCAP-BTLS stands for deformity, contusion, abrasion, puncture/penetrating injury, burns, tenderness, laceration, and swelling.</a:t>
            </a:r>
            <a:endParaRPr lang="en-IN" dirty="0" smtClean="0"/>
          </a:p>
          <a:p>
            <a:pPr>
              <a:defRPr/>
            </a:pPr>
            <a:r>
              <a:rPr lang="en-US" dirty="0" smtClean="0"/>
              <a:t>		b. Also assess for jugular vein distention and tracheal deviation.</a:t>
            </a:r>
            <a:endParaRPr lang="en-IN" dirty="0" smtClean="0"/>
          </a:p>
          <a:p>
            <a:pPr>
              <a:defRPr/>
            </a:pPr>
            <a:r>
              <a:rPr lang="en-US" dirty="0" smtClean="0"/>
              <a:t>	4. Swelling may prevent blood flow to the brain and cause injury to the central nervous system.</a:t>
            </a:r>
            <a:endParaRPr lang="en-IN" dirty="0"/>
          </a:p>
        </p:txBody>
      </p:sp>
      <p:sp>
        <p:nvSpPr>
          <p:cNvPr id="184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20D7E37-85D9-6B48-87A6-D26A543F05B3}" type="slidenum">
              <a:rPr lang="en-US" altLang="en-US" sz="1200"/>
              <a:pPr eaLnBrk="1" hangingPunct="1"/>
              <a:t>62</a:t>
            </a:fld>
            <a:endParaRPr lang="en-US" altLang="en-US" sz="1200"/>
          </a:p>
        </p:txBody>
      </p:sp>
    </p:spTree>
    <p:extLst>
      <p:ext uri="{BB962C8B-B14F-4D97-AF65-F5344CB8AC3E}">
        <p14:creationId xmlns:p14="http://schemas.microsoft.com/office/powerpoint/2010/main" val="31673180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a:ln/>
        </p:spPr>
      </p:sp>
      <p:sp>
        <p:nvSpPr>
          <p:cNvPr id="185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charset="0"/>
                <a:ea typeface="MS PGothic" charset="-128"/>
              </a:rPr>
              <a:t>Lecture Outline</a:t>
            </a:r>
          </a:p>
          <a:p>
            <a:endParaRPr lang="en-US" altLang="en-US">
              <a:latin typeface="Times New Roman" charset="0"/>
              <a:ea typeface="MS PGothic" charset="-128"/>
            </a:endParaRPr>
          </a:p>
          <a:p>
            <a:r>
              <a:rPr lang="en-US" altLang="en-US">
                <a:latin typeface="Times New Roman" charset="0"/>
                <a:ea typeface="MS PGothic" charset="-128"/>
              </a:rPr>
              <a:t>5. A penetrating injury may result in an air embolism.</a:t>
            </a:r>
            <a:endParaRPr lang="en-IN" altLang="en-US">
              <a:latin typeface="Times New Roman" charset="0"/>
              <a:ea typeface="MS PGothic" charset="-128"/>
            </a:endParaRPr>
          </a:p>
          <a:p>
            <a:r>
              <a:rPr lang="en-US" altLang="en-US">
                <a:latin typeface="Times New Roman" charset="0"/>
                <a:ea typeface="MS PGothic" charset="-128"/>
              </a:rPr>
              <a:t>	a. Use occlusive dressings to prevent this.</a:t>
            </a:r>
            <a:endParaRPr lang="en-IN" altLang="en-US">
              <a:latin typeface="Times New Roman" charset="0"/>
              <a:ea typeface="MS PGothic" charset="-128"/>
            </a:endParaRPr>
          </a:p>
          <a:p>
            <a:r>
              <a:rPr lang="en-US" altLang="en-US">
                <a:latin typeface="Times New Roman" charset="0"/>
                <a:ea typeface="MS PGothic" charset="-128"/>
              </a:rPr>
              <a:t>6. A crushing injury to the upper part of the neck may cause the cartilages of the upper airway and larynx to fracture.</a:t>
            </a:r>
            <a:endParaRPr lang="en-IN" altLang="en-US">
              <a:latin typeface="Times New Roman" charset="0"/>
              <a:ea typeface="MS PGothic" charset="-128"/>
            </a:endParaRPr>
          </a:p>
        </p:txBody>
      </p:sp>
      <p:sp>
        <p:nvSpPr>
          <p:cNvPr id="185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AB3B34A-BF0B-5A4C-8C85-1A8BA3648C84}" type="slidenum">
              <a:rPr lang="en-US" altLang="en-US" sz="1200"/>
              <a:pPr eaLnBrk="1" hangingPunct="1"/>
              <a:t>63</a:t>
            </a:fld>
            <a:endParaRPr lang="en-US" altLang="en-US" sz="1200"/>
          </a:p>
        </p:txBody>
      </p:sp>
    </p:spTree>
    <p:extLst>
      <p:ext uri="{BB962C8B-B14F-4D97-AF65-F5344CB8AC3E}">
        <p14:creationId xmlns:p14="http://schemas.microsoft.com/office/powerpoint/2010/main" val="184698617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sz="1400" dirty="0" smtClean="0">
                <a:cs typeface="ＭＳ Ｐゴシック" charset="0"/>
              </a:rPr>
              <a:t>Lecture Outline</a:t>
            </a:r>
          </a:p>
          <a:p>
            <a:pPr marL="228600" indent="-228600">
              <a:spcBef>
                <a:spcPts val="600"/>
              </a:spcBef>
              <a:spcAft>
                <a:spcPts val="600"/>
              </a:spcAft>
              <a:tabLst>
                <a:tab pos="228600" algn="l"/>
              </a:tabLst>
              <a:defRPr/>
            </a:pPr>
            <a:endParaRPr lang="en-US" sz="1400" dirty="0" smtClean="0">
              <a:latin typeface="Times New Roman"/>
              <a:ea typeface="Times New Roman"/>
              <a:cs typeface="ＭＳ Ｐゴシック" charset="0"/>
            </a:endParaRPr>
          </a:p>
          <a:p>
            <a:pPr>
              <a:defRPr/>
            </a:pPr>
            <a:r>
              <a:rPr lang="en-US" dirty="0" smtClean="0"/>
              <a:t>E. Injuries to the chest</a:t>
            </a:r>
            <a:endParaRPr lang="en-IN" b="1" dirty="0" smtClean="0"/>
          </a:p>
          <a:p>
            <a:pPr>
              <a:defRPr/>
            </a:pPr>
            <a:r>
              <a:rPr lang="en-US" dirty="0" smtClean="0"/>
              <a:t>	1. The chest contains the heart, lungs, and large blood vessels.</a:t>
            </a:r>
            <a:endParaRPr lang="en-IN" dirty="0" smtClean="0"/>
          </a:p>
          <a:p>
            <a:pPr>
              <a:defRPr/>
            </a:pPr>
            <a:r>
              <a:rPr lang="en-US" dirty="0" smtClean="0"/>
              <a:t>	2. Many life-threatening injuries may occur.</a:t>
            </a:r>
            <a:endParaRPr lang="en-IN" dirty="0" smtClean="0"/>
          </a:p>
          <a:p>
            <a:pPr>
              <a:defRPr/>
            </a:pPr>
            <a:r>
              <a:rPr lang="en-US" dirty="0" smtClean="0"/>
              <a:t>		a. Broken ribs may hinder breathing.</a:t>
            </a:r>
            <a:endParaRPr lang="en-IN" dirty="0" smtClean="0"/>
          </a:p>
          <a:p>
            <a:pPr>
              <a:defRPr/>
            </a:pPr>
            <a:r>
              <a:rPr lang="en-US" dirty="0" smtClean="0"/>
              <a:t>		b. Bruising may occur to the heart and cause an irregular heartbeat.</a:t>
            </a:r>
            <a:endParaRPr lang="en-IN" dirty="0" smtClean="0"/>
          </a:p>
          <a:p>
            <a:pPr>
              <a:defRPr/>
            </a:pPr>
            <a:r>
              <a:rPr lang="en-US" dirty="0" smtClean="0"/>
              <a:t>		c. Large vessels of the heart may be torn inside the chest, causing massive unseen bleeding.</a:t>
            </a:r>
            <a:endParaRPr lang="en-IN" dirty="0" smtClean="0"/>
          </a:p>
          <a:p>
            <a:pPr>
              <a:defRPr/>
            </a:pPr>
            <a:r>
              <a:rPr lang="en-US" dirty="0" smtClean="0"/>
              <a:t>		d. Air may collect between the lung tissue and the chest wall, known as a pneumothorax.</a:t>
            </a:r>
            <a:endParaRPr lang="en-IN" dirty="0"/>
          </a:p>
        </p:txBody>
      </p:sp>
      <p:sp>
        <p:nvSpPr>
          <p:cNvPr id="186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F92A707-4344-6C4C-98B1-9E3B7931384E}" type="slidenum">
              <a:rPr lang="en-US" altLang="en-US" sz="1200"/>
              <a:pPr eaLnBrk="1" hangingPunct="1"/>
              <a:t>64</a:t>
            </a:fld>
            <a:endParaRPr lang="en-US" altLang="en-US" sz="1200"/>
          </a:p>
        </p:txBody>
      </p:sp>
    </p:spTree>
    <p:extLst>
      <p:ext uri="{BB962C8B-B14F-4D97-AF65-F5344CB8AC3E}">
        <p14:creationId xmlns:p14="http://schemas.microsoft.com/office/powerpoint/2010/main" val="42054264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dirty="0" smtClean="0">
                <a:cs typeface="ＭＳ Ｐゴシック" charset="0"/>
              </a:rPr>
              <a:t>Lecture Outline</a:t>
            </a:r>
          </a:p>
          <a:p>
            <a:pPr marL="228600" indent="-228600">
              <a:spcBef>
                <a:spcPts val="600"/>
              </a:spcBef>
              <a:spcAft>
                <a:spcPts val="600"/>
              </a:spcAft>
              <a:tabLst>
                <a:tab pos="228600" algn="l"/>
              </a:tabLst>
              <a:defRPr/>
            </a:pPr>
            <a:endParaRPr lang="en-US" altLang="en-US" dirty="0" smtClean="0">
              <a:cs typeface="ＭＳ Ｐゴシック" charset="0"/>
            </a:endParaRPr>
          </a:p>
          <a:p>
            <a:pPr>
              <a:defRPr/>
            </a:pPr>
            <a:r>
              <a:rPr lang="en-US" dirty="0" smtClean="0"/>
              <a:t>3. A penetration or perforation of the integrity of the chest is called an open chest wound.</a:t>
            </a:r>
            <a:endParaRPr lang="en-IN" dirty="0" smtClean="0"/>
          </a:p>
          <a:p>
            <a:pPr>
              <a:defRPr/>
            </a:pPr>
            <a:r>
              <a:rPr lang="en-US" dirty="0" smtClean="0"/>
              <a:t>	a. If left untreated, shock and/or death will result.</a:t>
            </a:r>
            <a:endParaRPr lang="en-IN" dirty="0" smtClean="0"/>
          </a:p>
          <a:p>
            <a:pPr>
              <a:defRPr/>
            </a:pPr>
            <a:r>
              <a:rPr lang="en-US" dirty="0" smtClean="0"/>
              <a:t>	b. It is imperative that you assess the chest region every 5 minutes.</a:t>
            </a:r>
            <a:endParaRPr lang="en-IN" dirty="0" smtClean="0"/>
          </a:p>
          <a:p>
            <a:pPr>
              <a:defRPr/>
            </a:pPr>
            <a:r>
              <a:rPr lang="en-US" dirty="0" smtClean="0"/>
              <a:t>	c. Assessment should include DCAP-BTLS, lung sounds, and chest rise and fall.</a:t>
            </a:r>
            <a:endParaRPr lang="en-IN" dirty="0"/>
          </a:p>
        </p:txBody>
      </p:sp>
      <p:sp>
        <p:nvSpPr>
          <p:cNvPr id="187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4399777D-0071-ED4D-B5A9-6BAC15A0F526}" type="slidenum">
              <a:rPr lang="en-US" altLang="en-US" sz="1200"/>
              <a:pPr eaLnBrk="1" hangingPunct="1"/>
              <a:t>65</a:t>
            </a:fld>
            <a:endParaRPr lang="en-US" altLang="en-US" sz="1200"/>
          </a:p>
        </p:txBody>
      </p:sp>
    </p:spTree>
    <p:extLst>
      <p:ext uri="{BB962C8B-B14F-4D97-AF65-F5344CB8AC3E}">
        <p14:creationId xmlns:p14="http://schemas.microsoft.com/office/powerpoint/2010/main" val="69158585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sz="1400" dirty="0" smtClean="0">
                <a:cs typeface="ＭＳ Ｐゴシック" charset="0"/>
              </a:rPr>
              <a:t>Lecture Outline</a:t>
            </a:r>
          </a:p>
          <a:p>
            <a:pPr marL="228600" indent="-228600">
              <a:spcBef>
                <a:spcPts val="600"/>
              </a:spcBef>
              <a:spcAft>
                <a:spcPts val="600"/>
              </a:spcAft>
              <a:tabLst>
                <a:tab pos="228600" algn="l"/>
              </a:tabLst>
              <a:defRPr/>
            </a:pPr>
            <a:endParaRPr lang="en-US" sz="1400" dirty="0" smtClean="0">
              <a:latin typeface="Times New Roman"/>
              <a:ea typeface="Times New Roman"/>
              <a:cs typeface="ＭＳ Ｐゴシック" charset="0"/>
            </a:endParaRPr>
          </a:p>
          <a:p>
            <a:pPr>
              <a:defRPr/>
            </a:pPr>
            <a:r>
              <a:rPr lang="en-US" dirty="0" smtClean="0"/>
              <a:t>F. Injuries to the abdomen</a:t>
            </a:r>
            <a:endParaRPr lang="en-IN" b="1" dirty="0" smtClean="0"/>
          </a:p>
          <a:p>
            <a:pPr>
              <a:defRPr/>
            </a:pPr>
            <a:r>
              <a:rPr lang="en-US" dirty="0" smtClean="0"/>
              <a:t>	1. The abdomen contains vital organs that require a very high amount of blood flow to perform the functions necessary for life.</a:t>
            </a:r>
            <a:endParaRPr lang="en-IN" dirty="0" smtClean="0"/>
          </a:p>
          <a:p>
            <a:pPr>
              <a:defRPr/>
            </a:pPr>
            <a:r>
              <a:rPr lang="en-US" dirty="0" smtClean="0"/>
              <a:t>	2. The organs of the abdomen and retroperitoneum can be classified into two categories: solid and hollow.</a:t>
            </a:r>
            <a:endParaRPr lang="en-IN" dirty="0" smtClean="0"/>
          </a:p>
          <a:p>
            <a:pPr>
              <a:defRPr/>
            </a:pPr>
            <a:r>
              <a:rPr lang="en-US" dirty="0" smtClean="0"/>
              <a:t>		a. Solid organs include the liver, spleen, pancreas, and kidneys.</a:t>
            </a:r>
            <a:endParaRPr lang="en-IN" dirty="0" smtClean="0"/>
          </a:p>
          <a:p>
            <a:pPr>
              <a:defRPr/>
            </a:pPr>
            <a:r>
              <a:rPr lang="en-US" dirty="0" smtClean="0"/>
              <a:t>		b. Hollow organs include the stomach, large and small intestines, and urinary bladder.</a:t>
            </a:r>
            <a:endParaRPr lang="en-IN" dirty="0"/>
          </a:p>
        </p:txBody>
      </p:sp>
      <p:sp>
        <p:nvSpPr>
          <p:cNvPr id="188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A282AB16-C029-7A48-A90E-0A1AAD772F83}" type="slidenum">
              <a:rPr lang="en-US" altLang="en-US" sz="1200"/>
              <a:pPr eaLnBrk="1" hangingPunct="1"/>
              <a:t>66</a:t>
            </a:fld>
            <a:endParaRPr lang="en-US" altLang="en-US" sz="1200"/>
          </a:p>
        </p:txBody>
      </p:sp>
    </p:spTree>
    <p:extLst>
      <p:ext uri="{BB962C8B-B14F-4D97-AF65-F5344CB8AC3E}">
        <p14:creationId xmlns:p14="http://schemas.microsoft.com/office/powerpoint/2010/main" val="13019170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dirty="0" smtClean="0">
                <a:cs typeface="ＭＳ Ｐゴシック" charset="0"/>
              </a:rPr>
              <a:t>Lecture Outline</a:t>
            </a:r>
          </a:p>
          <a:p>
            <a:pPr marL="228600" indent="-228600">
              <a:spcBef>
                <a:spcPts val="600"/>
              </a:spcBef>
              <a:spcAft>
                <a:spcPts val="600"/>
              </a:spcAft>
              <a:tabLst>
                <a:tab pos="228600" algn="l"/>
              </a:tabLst>
              <a:defRPr/>
            </a:pPr>
            <a:endParaRPr lang="en-US" altLang="en-US" dirty="0" smtClean="0">
              <a:cs typeface="ＭＳ Ｐゴシック" charset="0"/>
            </a:endParaRPr>
          </a:p>
          <a:p>
            <a:pPr>
              <a:defRPr/>
            </a:pPr>
            <a:r>
              <a:rPr lang="en-US" dirty="0" smtClean="0"/>
              <a:t>3. When injuries from trauma occur in this region of the body, serious and life-threatening problems may occur.</a:t>
            </a:r>
            <a:endParaRPr lang="en-IN" dirty="0" smtClean="0"/>
          </a:p>
          <a:p>
            <a:pPr>
              <a:defRPr/>
            </a:pPr>
            <a:r>
              <a:rPr lang="en-US" dirty="0" smtClean="0"/>
              <a:t>	a. Solid organs may tear, lacerate, or fracture, which can cause serious bleeding into the abdomen.</a:t>
            </a:r>
            <a:endParaRPr lang="en-IN" dirty="0" smtClean="0"/>
          </a:p>
          <a:p>
            <a:pPr>
              <a:defRPr/>
            </a:pPr>
            <a:r>
              <a:rPr lang="en-US" dirty="0" smtClean="0"/>
              <a:t>	b. Hollow organs may rupture and leak toxic digestive chemicals.</a:t>
            </a:r>
            <a:endParaRPr lang="en-IN" dirty="0" smtClean="0"/>
          </a:p>
          <a:p>
            <a:pPr>
              <a:defRPr/>
            </a:pPr>
            <a:r>
              <a:rPr lang="en-US" dirty="0" smtClean="0"/>
              <a:t>		i. The patient may eventually develop a life-threatening infection.</a:t>
            </a:r>
            <a:endParaRPr lang="en-IN" dirty="0" smtClean="0"/>
          </a:p>
          <a:p>
            <a:pPr>
              <a:defRPr/>
            </a:pPr>
            <a:r>
              <a:rPr lang="en-US" dirty="0" smtClean="0"/>
              <a:t>	c. The rupture of large blood vessels can cause serious unseen bleeding.</a:t>
            </a:r>
            <a:endParaRPr lang="en-IN" dirty="0" smtClean="0"/>
          </a:p>
          <a:p>
            <a:pPr>
              <a:defRPr/>
            </a:pPr>
            <a:r>
              <a:rPr lang="en-US" dirty="0" smtClean="0"/>
              <a:t>4. Reassess the abdominal region using DCAP-BTLS.</a:t>
            </a:r>
            <a:endParaRPr lang="en-IN" dirty="0"/>
          </a:p>
        </p:txBody>
      </p:sp>
      <p:sp>
        <p:nvSpPr>
          <p:cNvPr id="189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1D4F1D99-EE3A-0849-87EA-1DB294B64EC1}" type="slidenum">
              <a:rPr lang="en-US" altLang="en-US" sz="1200"/>
              <a:pPr eaLnBrk="1" hangingPunct="1"/>
              <a:t>67</a:t>
            </a:fld>
            <a:endParaRPr lang="en-US" altLang="en-US" sz="1200"/>
          </a:p>
        </p:txBody>
      </p:sp>
    </p:spTree>
    <p:extLst>
      <p:ext uri="{BB962C8B-B14F-4D97-AF65-F5344CB8AC3E}">
        <p14:creationId xmlns:p14="http://schemas.microsoft.com/office/powerpoint/2010/main" val="60813971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ln/>
        </p:spPr>
      </p:sp>
      <p:sp>
        <p:nvSpPr>
          <p:cNvPr id="190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2000">
                <a:latin typeface="Times New Roman" charset="0"/>
                <a:ea typeface="MS PGothic" charset="-128"/>
              </a:rPr>
              <a:t>Lecture Outline</a:t>
            </a:r>
          </a:p>
          <a:p>
            <a:pPr>
              <a:spcBef>
                <a:spcPts val="1800"/>
              </a:spcBef>
              <a:spcAft>
                <a:spcPts val="600"/>
              </a:spcAft>
            </a:pPr>
            <a:endParaRPr lang="en-US" altLang="en-US" sz="2000">
              <a:latin typeface="Times New Roman" charset="0"/>
              <a:ea typeface="MS PGothic" charset="-128"/>
            </a:endParaRPr>
          </a:p>
          <a:p>
            <a:pPr>
              <a:spcBef>
                <a:spcPts val="1800"/>
              </a:spcBef>
              <a:spcAft>
                <a:spcPts val="600"/>
              </a:spcAft>
            </a:pPr>
            <a:r>
              <a:rPr lang="en-US" altLang="en-US" sz="2000">
                <a:latin typeface="Times New Roman" charset="0"/>
                <a:ea typeface="MS PGothic" charset="-128"/>
              </a:rPr>
              <a:t>X. Management: Transport and Destination</a:t>
            </a:r>
          </a:p>
          <a:p>
            <a:r>
              <a:rPr lang="en-US" altLang="en-US">
                <a:latin typeface="Times New Roman" charset="0"/>
                <a:ea typeface="MS PGothic" charset="-128"/>
              </a:rPr>
              <a:t>A. Call for ALS and helicopter assistance early to avoid delays in treatment and transport.</a:t>
            </a:r>
            <a:endParaRPr lang="en-IN" altLang="en-US" b="1">
              <a:latin typeface="Times New Roman" charset="0"/>
              <a:ea typeface="MS PGothic" charset="-128"/>
            </a:endParaRPr>
          </a:p>
          <a:p>
            <a:r>
              <a:rPr lang="en-US" altLang="en-US">
                <a:latin typeface="Times New Roman" charset="0"/>
                <a:ea typeface="MS PGothic" charset="-128"/>
              </a:rPr>
              <a:t>B. Scene time</a:t>
            </a:r>
            <a:endParaRPr lang="en-IN" altLang="en-US" b="1">
              <a:latin typeface="Times New Roman" charset="0"/>
              <a:ea typeface="MS PGothic" charset="-128"/>
            </a:endParaRPr>
          </a:p>
          <a:p>
            <a:r>
              <a:rPr lang="en-US" altLang="en-US">
                <a:latin typeface="Times New Roman" charset="0"/>
                <a:ea typeface="MS PGothic" charset="-128"/>
              </a:rPr>
              <a:t>	1. Survival of critically injured trauma patients is time dependent.</a:t>
            </a:r>
            <a:endParaRPr lang="en-IN" altLang="en-US">
              <a:latin typeface="Times New Roman" charset="0"/>
              <a:ea typeface="MS PGothic" charset="-128"/>
            </a:endParaRPr>
          </a:p>
          <a:p>
            <a:r>
              <a:rPr lang="en-US" altLang="en-US">
                <a:latin typeface="Times New Roman" charset="0"/>
                <a:ea typeface="MS PGothic" charset="-128"/>
              </a:rPr>
              <a:t>	2. Limit on-scene time to the minimum amount necessary to correct life-threatening injuries and package the patient.</a:t>
            </a:r>
            <a:endParaRPr lang="en-IN" altLang="en-US">
              <a:latin typeface="Times New Roman" charset="0"/>
              <a:ea typeface="MS PGothic" charset="-128"/>
            </a:endParaRPr>
          </a:p>
          <a:p>
            <a:r>
              <a:rPr lang="en-US" altLang="en-US">
                <a:latin typeface="Times New Roman" charset="0"/>
                <a:ea typeface="MS PGothic" charset="-128"/>
              </a:rPr>
              <a:t>		a. On-scene time for critically injured patients should be less than 10 minutes.</a:t>
            </a:r>
            <a:endParaRPr lang="en-IN" altLang="en-US">
              <a:latin typeface="Times New Roman" charset="0"/>
              <a:ea typeface="MS PGothic" charset="-128"/>
            </a:endParaRPr>
          </a:p>
          <a:p>
            <a:r>
              <a:rPr lang="en-US" altLang="en-US">
                <a:latin typeface="Times New Roman" charset="0"/>
                <a:ea typeface="MS PGothic" charset="-128"/>
              </a:rPr>
              <a:t>	3. The following criteria will help you identify a critically injured patient:</a:t>
            </a:r>
            <a:endParaRPr lang="en-IN" altLang="en-US">
              <a:latin typeface="Times New Roman" charset="0"/>
              <a:ea typeface="MS PGothic" charset="-128"/>
            </a:endParaRPr>
          </a:p>
          <a:p>
            <a:r>
              <a:rPr lang="en-US" altLang="en-US">
                <a:latin typeface="Times New Roman" charset="0"/>
                <a:ea typeface="MS PGothic" charset="-128"/>
              </a:rPr>
              <a:t>		a. Dangerous MOI</a:t>
            </a:r>
            <a:endParaRPr lang="en-IN" altLang="en-US">
              <a:latin typeface="Times New Roman" charset="0"/>
              <a:ea typeface="MS PGothic" charset="-128"/>
            </a:endParaRPr>
          </a:p>
          <a:p>
            <a:r>
              <a:rPr lang="en-US" altLang="en-US">
                <a:latin typeface="Times New Roman" charset="0"/>
                <a:ea typeface="MS PGothic" charset="-128"/>
              </a:rPr>
              <a:t>		b. Decreased level of consciousness</a:t>
            </a:r>
            <a:endParaRPr lang="en-IN" altLang="en-US">
              <a:latin typeface="Times New Roman" charset="0"/>
              <a:ea typeface="MS PGothic" charset="-128"/>
            </a:endParaRPr>
          </a:p>
          <a:p>
            <a:r>
              <a:rPr lang="en-US" altLang="en-US">
                <a:latin typeface="Times New Roman" charset="0"/>
                <a:ea typeface="MS PGothic" charset="-128"/>
              </a:rPr>
              <a:t>		c. Any threats to airway, breathing, or circulation</a:t>
            </a:r>
            <a:endParaRPr lang="en-IN" altLang="en-US">
              <a:latin typeface="Times New Roman" charset="0"/>
              <a:ea typeface="MS PGothic" charset="-128"/>
            </a:endParaRPr>
          </a:p>
        </p:txBody>
      </p:sp>
      <p:sp>
        <p:nvSpPr>
          <p:cNvPr id="190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967F3406-05C6-B948-A997-E37EB7F1E590}" type="slidenum">
              <a:rPr lang="en-US" altLang="en-US" sz="1200"/>
              <a:pPr eaLnBrk="1" hangingPunct="1"/>
              <a:t>68</a:t>
            </a:fld>
            <a:endParaRPr lang="en-US" altLang="en-US" sz="1200"/>
          </a:p>
        </p:txBody>
      </p:sp>
    </p:spTree>
    <p:extLst>
      <p:ext uri="{BB962C8B-B14F-4D97-AF65-F5344CB8AC3E}">
        <p14:creationId xmlns:p14="http://schemas.microsoft.com/office/powerpoint/2010/main" val="112954754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sz="1400" dirty="0" smtClean="0">
                <a:cs typeface="ＭＳ Ｐゴシック" charset="0"/>
              </a:rPr>
              <a:t>Lecture Outline</a:t>
            </a:r>
          </a:p>
          <a:p>
            <a:pPr marL="228600" indent="-228600">
              <a:spcBef>
                <a:spcPts val="600"/>
              </a:spcBef>
              <a:spcAft>
                <a:spcPts val="600"/>
              </a:spcAft>
              <a:tabLst>
                <a:tab pos="228600" algn="l"/>
              </a:tabLst>
              <a:defRPr/>
            </a:pPr>
            <a:endParaRPr lang="en-US" sz="1400" dirty="0" smtClean="0">
              <a:latin typeface="Times New Roman"/>
              <a:ea typeface="Times New Roman"/>
              <a:cs typeface="ＭＳ Ｐゴシック" charset="0"/>
            </a:endParaRPr>
          </a:p>
          <a:p>
            <a:pPr>
              <a:defRPr/>
            </a:pPr>
            <a:r>
              <a:rPr lang="en-US" dirty="0" smtClean="0"/>
              <a:t>C. Type of transport</a:t>
            </a:r>
            <a:endParaRPr lang="en-IN" b="1" dirty="0" smtClean="0"/>
          </a:p>
          <a:p>
            <a:pPr>
              <a:defRPr/>
            </a:pPr>
            <a:r>
              <a:rPr lang="en-US" dirty="0" smtClean="0"/>
              <a:t>	1. Modes of transport ultimately come in one of two categories: ground or air.</a:t>
            </a:r>
            <a:endParaRPr lang="en-IN" dirty="0" smtClean="0"/>
          </a:p>
          <a:p>
            <a:pPr>
              <a:defRPr/>
            </a:pPr>
            <a:r>
              <a:rPr lang="en-US" dirty="0" smtClean="0"/>
              <a:t>		a. Ground EMS units are staffed by EMTs and paramedics.</a:t>
            </a:r>
            <a:endParaRPr lang="en-IN" dirty="0" smtClean="0"/>
          </a:p>
          <a:p>
            <a:pPr>
              <a:defRPr/>
            </a:pPr>
            <a:r>
              <a:rPr lang="en-US" dirty="0" smtClean="0"/>
              <a:t>		b. Air EMS units or critical care transport units are staffed by critical care nurses and paramedics.</a:t>
            </a:r>
            <a:endParaRPr lang="en-IN" dirty="0"/>
          </a:p>
        </p:txBody>
      </p:sp>
      <p:sp>
        <p:nvSpPr>
          <p:cNvPr id="191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837E479-3166-A047-A86E-43FA112C7BEE}" type="slidenum">
              <a:rPr lang="en-US" altLang="en-US" sz="1200"/>
              <a:pPr eaLnBrk="1" hangingPunct="1"/>
              <a:t>69</a:t>
            </a:fld>
            <a:endParaRPr lang="en-US" altLang="en-US" sz="1200"/>
          </a:p>
        </p:txBody>
      </p:sp>
    </p:spTree>
    <p:extLst>
      <p:ext uri="{BB962C8B-B14F-4D97-AF65-F5344CB8AC3E}">
        <p14:creationId xmlns:p14="http://schemas.microsoft.com/office/powerpoint/2010/main" val="550166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00"/>
              </a:spcBef>
              <a:spcAft>
                <a:spcPts val="600"/>
              </a:spcAft>
            </a:pPr>
            <a:r>
              <a:rPr lang="en-US" altLang="en-US" sz="2000">
                <a:latin typeface="Times New Roman" charset="0"/>
                <a:ea typeface="MS PGothic" charset="-128"/>
              </a:rPr>
              <a:t>Lecture Outline</a:t>
            </a:r>
          </a:p>
          <a:p>
            <a:pPr>
              <a:spcBef>
                <a:spcPts val="1800"/>
              </a:spcBef>
              <a:spcAft>
                <a:spcPts val="600"/>
              </a:spcAft>
            </a:pPr>
            <a:endParaRPr lang="en-US" altLang="en-US" sz="2000" b="1">
              <a:latin typeface="Times New Roman" charset="0"/>
              <a:ea typeface="MS PGothic" charset="-128"/>
            </a:endParaRPr>
          </a:p>
          <a:p>
            <a:pPr>
              <a:spcBef>
                <a:spcPts val="1800"/>
              </a:spcBef>
              <a:spcAft>
                <a:spcPts val="600"/>
              </a:spcAft>
            </a:pPr>
            <a:r>
              <a:rPr lang="en-US" altLang="en-US" sz="2000">
                <a:latin typeface="Times New Roman" charset="0"/>
                <a:ea typeface="MS PGothic" charset="-128"/>
              </a:rPr>
              <a:t>II. Energy and Trauma</a:t>
            </a:r>
          </a:p>
          <a:p>
            <a:r>
              <a:rPr lang="en-US" altLang="en-US">
                <a:latin typeface="Times New Roman" charset="0"/>
                <a:ea typeface="MS PGothic" charset="-128"/>
              </a:rPr>
              <a:t>A. Traumatic injury occurs when the body’s tissues are exposed to energy levels beyond their tolerance.</a:t>
            </a:r>
            <a:endParaRPr lang="en-IN" altLang="en-US" b="1">
              <a:latin typeface="Times New Roman" charset="0"/>
              <a:ea typeface="MS PGothic" charset="-128"/>
            </a:endParaRPr>
          </a:p>
          <a:p>
            <a:r>
              <a:rPr lang="en-US" altLang="en-US">
                <a:latin typeface="Times New Roman" charset="0"/>
                <a:ea typeface="MS PGothic" charset="-128"/>
              </a:rPr>
              <a:t>	1. Mechanism of injury is the way traumatic injuries occur.</a:t>
            </a:r>
            <a:endParaRPr lang="en-IN" altLang="en-US">
              <a:latin typeface="Times New Roman" charset="0"/>
              <a:ea typeface="MS PGothic" charset="-128"/>
            </a:endParaRPr>
          </a:p>
          <a:p>
            <a:r>
              <a:rPr lang="en-US" altLang="en-US">
                <a:latin typeface="Times New Roman" charset="0"/>
                <a:ea typeface="MS PGothic" charset="-128"/>
              </a:rPr>
              <a:t>		a. Describes the forces (or energy transmission) acting on the body that cause injury</a:t>
            </a:r>
            <a:endParaRPr lang="en-IN" altLang="en-US">
              <a:latin typeface="Times New Roman" charset="0"/>
              <a:ea typeface="MS PGothic" charset="-128"/>
            </a:endParaRPr>
          </a:p>
        </p:txBody>
      </p:sp>
      <p:sp>
        <p:nvSpPr>
          <p:cNvPr id="1280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029234C-DF08-8C46-9400-A708A3728D06}" type="slidenum">
              <a:rPr lang="en-US" altLang="en-US" sz="1200"/>
              <a:pPr eaLnBrk="1" hangingPunct="1"/>
              <a:t>7</a:t>
            </a:fld>
            <a:endParaRPr lang="en-US" altLang="en-US" sz="1200"/>
          </a:p>
        </p:txBody>
      </p:sp>
    </p:spTree>
    <p:extLst>
      <p:ext uri="{BB962C8B-B14F-4D97-AF65-F5344CB8AC3E}">
        <p14:creationId xmlns:p14="http://schemas.microsoft.com/office/powerpoint/2010/main" val="54099518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dirty="0" smtClean="0">
                <a:cs typeface="ＭＳ Ｐゴシック" charset="0"/>
              </a:rPr>
              <a:t>Lecture Outline</a:t>
            </a:r>
          </a:p>
          <a:p>
            <a:pPr marL="228600" indent="-228600">
              <a:spcBef>
                <a:spcPts val="600"/>
              </a:spcBef>
              <a:spcAft>
                <a:spcPts val="600"/>
              </a:spcAft>
              <a:tabLst>
                <a:tab pos="228600" algn="l"/>
              </a:tabLst>
              <a:defRPr/>
            </a:pPr>
            <a:endParaRPr lang="en-US" altLang="en-US" dirty="0" smtClean="0">
              <a:cs typeface="ＭＳ Ｐゴシック" charset="0"/>
            </a:endParaRPr>
          </a:p>
          <a:p>
            <a:pPr>
              <a:defRPr/>
            </a:pPr>
            <a:r>
              <a:rPr lang="en-US" dirty="0" smtClean="0"/>
              <a:t>2. The Association of Air Medical Services (AAMS) and MedEvac Foundation International identify the following criteria for appropriate use of emergency air medical services for trauma patients:</a:t>
            </a:r>
            <a:endParaRPr lang="en-IN" dirty="0" smtClean="0"/>
          </a:p>
          <a:p>
            <a:pPr>
              <a:defRPr/>
            </a:pPr>
            <a:r>
              <a:rPr lang="en-US" dirty="0" smtClean="0"/>
              <a:t>	a. There is an extended period required to access or extricate a remote or trapped patient.</a:t>
            </a:r>
            <a:endParaRPr lang="en-IN" dirty="0" smtClean="0"/>
          </a:p>
          <a:p>
            <a:pPr>
              <a:defRPr/>
            </a:pPr>
            <a:r>
              <a:rPr lang="en-US" dirty="0" smtClean="0"/>
              <a:t>	b. The distance to the trauma center is more than 20 to 25 miles.</a:t>
            </a:r>
            <a:endParaRPr lang="en-IN" dirty="0" smtClean="0"/>
          </a:p>
          <a:p>
            <a:pPr>
              <a:defRPr/>
            </a:pPr>
            <a:r>
              <a:rPr lang="en-US" dirty="0" smtClean="0"/>
              <a:t>	c. The patient needs ALS care and there is no ALS-level ground ambulance service available within a reasonable time frame.</a:t>
            </a:r>
            <a:endParaRPr lang="en-IN" dirty="0" smtClean="0"/>
          </a:p>
          <a:p>
            <a:pPr>
              <a:defRPr/>
            </a:pPr>
            <a:r>
              <a:rPr lang="en-US" dirty="0" smtClean="0"/>
              <a:t>	d. Traffic conditions or hospital availability make it unlikely that the patient will get to a trauma center via ground ambulance within the ideal time frame.</a:t>
            </a:r>
            <a:endParaRPr lang="en-IN" dirty="0" smtClean="0"/>
          </a:p>
          <a:p>
            <a:pPr>
              <a:defRPr/>
            </a:pPr>
            <a:r>
              <a:rPr lang="en-US" dirty="0" smtClean="0"/>
              <a:t>	e. There are multiple trauma patients who will overwhelm resources at the nearby trauma center(s).</a:t>
            </a:r>
            <a:endParaRPr lang="en-IN" dirty="0" smtClean="0"/>
          </a:p>
          <a:p>
            <a:pPr>
              <a:defRPr/>
            </a:pPr>
            <a:r>
              <a:rPr lang="en-US" dirty="0" smtClean="0"/>
              <a:t>	f. EMS systems require bringing a patient to the nearest hospital, rather than bypassing facilities to go directly to a trauma center. This may add delay to receiving definitive surgical care.</a:t>
            </a:r>
            <a:endParaRPr lang="en-IN" dirty="0" smtClean="0"/>
          </a:p>
          <a:p>
            <a:pPr>
              <a:defRPr/>
            </a:pPr>
            <a:r>
              <a:rPr lang="en-US" dirty="0" smtClean="0"/>
              <a:t>	g. There is a mass-casualty incident.</a:t>
            </a:r>
            <a:endParaRPr lang="en-IN" dirty="0"/>
          </a:p>
        </p:txBody>
      </p:sp>
      <p:sp>
        <p:nvSpPr>
          <p:cNvPr id="192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500C0988-4EEE-7748-B618-9CFCD04E6A43}" type="slidenum">
              <a:rPr lang="en-US" altLang="en-US" sz="1200"/>
              <a:pPr eaLnBrk="1" hangingPunct="1"/>
              <a:t>70</a:t>
            </a:fld>
            <a:endParaRPr lang="en-US" altLang="en-US" sz="1200"/>
          </a:p>
        </p:txBody>
      </p:sp>
    </p:spTree>
    <p:extLst>
      <p:ext uri="{BB962C8B-B14F-4D97-AF65-F5344CB8AC3E}">
        <p14:creationId xmlns:p14="http://schemas.microsoft.com/office/powerpoint/2010/main" val="172524825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a:ln/>
        </p:spPr>
      </p:sp>
      <p:sp>
        <p:nvSpPr>
          <p:cNvPr id="19353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spcBef>
                <a:spcPts val="600"/>
              </a:spcBef>
              <a:spcAft>
                <a:spcPts val="600"/>
              </a:spcAft>
              <a:tabLst>
                <a:tab pos="228600" algn="l"/>
              </a:tabLst>
              <a:defRPr/>
            </a:pPr>
            <a:r>
              <a:rPr lang="en-US" altLang="en-US" sz="1400" dirty="0" smtClean="0"/>
              <a:t>Lecture Outline</a:t>
            </a:r>
          </a:p>
          <a:p>
            <a:pPr marL="228600" indent="-228600">
              <a:spcBef>
                <a:spcPts val="600"/>
              </a:spcBef>
              <a:spcAft>
                <a:spcPts val="600"/>
              </a:spcAft>
              <a:tabLst>
                <a:tab pos="228600" algn="l"/>
              </a:tabLst>
              <a:defRPr/>
            </a:pPr>
            <a:endParaRPr lang="en-US" altLang="en-US" sz="1400" dirty="0" smtClean="0">
              <a:cs typeface="Times New Roman" pitchFamily="18" charset="0"/>
            </a:endParaRPr>
          </a:p>
          <a:p>
            <a:pPr>
              <a:defRPr/>
            </a:pPr>
            <a:r>
              <a:rPr lang="en-US" dirty="0" smtClean="0"/>
              <a:t>D. Destination selection</a:t>
            </a:r>
            <a:endParaRPr lang="en-IN" b="1" dirty="0" smtClean="0"/>
          </a:p>
          <a:p>
            <a:pPr>
              <a:defRPr/>
            </a:pPr>
            <a:r>
              <a:rPr lang="en-US" dirty="0" smtClean="0"/>
              <a:t>	1. It is important for you to be familiar with how the American College of Surgeons’ Committee on Trauma classifies trauma care.</a:t>
            </a:r>
            <a:endParaRPr lang="en-IN" dirty="0" smtClean="0"/>
          </a:p>
          <a:p>
            <a:pPr>
              <a:defRPr/>
            </a:pPr>
            <a:r>
              <a:rPr lang="en-US" dirty="0" smtClean="0"/>
              <a:t>	2. Trauma centers are classified into Levels I through IV, with Level I having the most resources.</a:t>
            </a:r>
            <a:endParaRPr lang="en-IN" dirty="0" smtClean="0"/>
          </a:p>
          <a:p>
            <a:pPr>
              <a:defRPr/>
            </a:pPr>
            <a:r>
              <a:rPr lang="en-US" dirty="0" smtClean="0"/>
              <a:t>		a. Level I facility</a:t>
            </a:r>
            <a:endParaRPr lang="en-IN" dirty="0" smtClean="0"/>
          </a:p>
          <a:p>
            <a:pPr>
              <a:defRPr/>
            </a:pPr>
            <a:r>
              <a:rPr lang="en-US" dirty="0" smtClean="0"/>
              <a:t>			i. Generally serves large cities or heavily populated areas</a:t>
            </a:r>
            <a:endParaRPr lang="en-IN" dirty="0" smtClean="0"/>
          </a:p>
          <a:p>
            <a:pPr>
              <a:defRPr/>
            </a:pPr>
            <a:r>
              <a:rPr lang="en-US" dirty="0" smtClean="0"/>
              <a:t>			ii. Provides every aspect of trauma care</a:t>
            </a:r>
            <a:endParaRPr lang="en-IN" dirty="0" smtClean="0"/>
          </a:p>
          <a:p>
            <a:pPr>
              <a:defRPr/>
            </a:pPr>
            <a:r>
              <a:rPr lang="en-US" dirty="0" smtClean="0"/>
              <a:t>			iii. Most Level I facilities are university-based teaching hospitals.</a:t>
            </a:r>
            <a:endParaRPr lang="en-IN" dirty="0" smtClean="0"/>
          </a:p>
          <a:p>
            <a:pPr>
              <a:defRPr/>
            </a:pPr>
            <a:r>
              <a:rPr lang="en-US" dirty="0" smtClean="0"/>
              <a:t>		b. Level II facility</a:t>
            </a:r>
            <a:endParaRPr lang="en-IN" dirty="0" smtClean="0"/>
          </a:p>
          <a:p>
            <a:pPr>
              <a:defRPr/>
            </a:pPr>
            <a:r>
              <a:rPr lang="en-US" dirty="0" smtClean="0"/>
              <a:t>			i. Located in less population-dense areas</a:t>
            </a:r>
            <a:endParaRPr lang="en-IN" dirty="0" smtClean="0"/>
          </a:p>
          <a:p>
            <a:pPr>
              <a:defRPr/>
            </a:pPr>
            <a:r>
              <a:rPr lang="en-US" dirty="0" smtClean="0"/>
              <a:t>			ii. Provides initial definitive care</a:t>
            </a:r>
            <a:endParaRPr lang="en-IN" dirty="0"/>
          </a:p>
        </p:txBody>
      </p:sp>
      <p:sp>
        <p:nvSpPr>
          <p:cNvPr id="193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DC6129DD-A1C1-6D4F-8C96-14615257C06E}" type="slidenum">
              <a:rPr lang="en-US" altLang="en-US" sz="1200"/>
              <a:pPr eaLnBrk="1" hangingPunct="1"/>
              <a:t>71</a:t>
            </a:fld>
            <a:endParaRPr lang="en-US" altLang="en-US" sz="1200"/>
          </a:p>
        </p:txBody>
      </p:sp>
    </p:spTree>
    <p:extLst>
      <p:ext uri="{BB962C8B-B14F-4D97-AF65-F5344CB8AC3E}">
        <p14:creationId xmlns:p14="http://schemas.microsoft.com/office/powerpoint/2010/main" val="92328721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dirty="0" smtClean="0"/>
              <a:t>Lecture Outline</a:t>
            </a:r>
          </a:p>
          <a:p>
            <a:pPr marL="228600" indent="-228600">
              <a:spcBef>
                <a:spcPts val="600"/>
              </a:spcBef>
              <a:spcAft>
                <a:spcPts val="600"/>
              </a:spcAft>
              <a:tabLst>
                <a:tab pos="228600" algn="l"/>
              </a:tabLst>
              <a:defRPr/>
            </a:pPr>
            <a:endParaRPr lang="en-US" altLang="en-US" dirty="0" smtClean="0"/>
          </a:p>
          <a:p>
            <a:pPr>
              <a:defRPr/>
            </a:pPr>
            <a:r>
              <a:rPr lang="en-US" dirty="0" smtClean="0"/>
              <a:t>c. Level III facility</a:t>
            </a:r>
            <a:endParaRPr lang="en-IN" dirty="0" smtClean="0"/>
          </a:p>
          <a:p>
            <a:pPr>
              <a:defRPr/>
            </a:pPr>
            <a:r>
              <a:rPr lang="en-US" dirty="0" smtClean="0"/>
              <a:t>	i. Provides assessment, resuscitation, emergency care, and stabilization</a:t>
            </a:r>
            <a:endParaRPr lang="en-IN" dirty="0" smtClean="0"/>
          </a:p>
          <a:p>
            <a:pPr>
              <a:defRPr/>
            </a:pPr>
            <a:r>
              <a:rPr lang="en-US" dirty="0" smtClean="0"/>
              <a:t>	ii. Transfers patients to Level I or Level II facility when necessary</a:t>
            </a:r>
            <a:endParaRPr lang="en-IN" dirty="0" smtClean="0"/>
          </a:p>
          <a:p>
            <a:pPr>
              <a:defRPr/>
            </a:pPr>
            <a:r>
              <a:rPr lang="en-US" dirty="0" smtClean="0"/>
              <a:t>d. Level IV facility</a:t>
            </a:r>
            <a:endParaRPr lang="en-IN" dirty="0" smtClean="0"/>
          </a:p>
          <a:p>
            <a:pPr>
              <a:defRPr/>
            </a:pPr>
            <a:r>
              <a:rPr lang="en-US" dirty="0" smtClean="0"/>
              <a:t>	i. Typically found in remote outlying areas where no higher level of care is available</a:t>
            </a:r>
            <a:endParaRPr lang="en-IN" dirty="0" smtClean="0"/>
          </a:p>
          <a:p>
            <a:pPr>
              <a:defRPr/>
            </a:pPr>
            <a:r>
              <a:rPr lang="en-US" dirty="0" smtClean="0"/>
              <a:t>	ii. Provides advanced trauma life support</a:t>
            </a:r>
            <a:endParaRPr lang="en-IN" dirty="0" smtClean="0"/>
          </a:p>
          <a:p>
            <a:pPr>
              <a:defRPr/>
            </a:pPr>
            <a:r>
              <a:rPr lang="en-US" dirty="0" smtClean="0"/>
              <a:t>	iii. Transfers to a higher-level trauma center</a:t>
            </a:r>
            <a:endParaRPr lang="en-IN" dirty="0"/>
          </a:p>
        </p:txBody>
      </p:sp>
      <p:sp>
        <p:nvSpPr>
          <p:cNvPr id="194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63A46668-3080-D147-9219-5F8FA5412715}" type="slidenum">
              <a:rPr lang="en-US" altLang="en-US" sz="1200"/>
              <a:pPr eaLnBrk="1" hangingPunct="1"/>
              <a:t>72</a:t>
            </a:fld>
            <a:endParaRPr lang="en-US" altLang="en-US" sz="1200"/>
          </a:p>
        </p:txBody>
      </p:sp>
    </p:spTree>
    <p:extLst>
      <p:ext uri="{BB962C8B-B14F-4D97-AF65-F5344CB8AC3E}">
        <p14:creationId xmlns:p14="http://schemas.microsoft.com/office/powerpoint/2010/main" val="211894015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dirty="0" smtClean="0"/>
              <a:t>Lecture Outline</a:t>
            </a:r>
          </a:p>
          <a:p>
            <a:pPr marL="228600" indent="-228600">
              <a:spcBef>
                <a:spcPts val="600"/>
              </a:spcBef>
              <a:spcAft>
                <a:spcPts val="600"/>
              </a:spcAft>
              <a:tabLst>
                <a:tab pos="228600" algn="l"/>
              </a:tabLst>
              <a:defRPr/>
            </a:pPr>
            <a:endParaRPr lang="en-US" altLang="en-US" dirty="0" smtClean="0"/>
          </a:p>
          <a:p>
            <a:pPr>
              <a:defRPr/>
            </a:pPr>
            <a:r>
              <a:rPr lang="en-US" dirty="0" smtClean="0"/>
              <a:t>3. Trauma centers are categorized as either adult trauma centers or pediatric trauma centers, but not necessarily both.</a:t>
            </a:r>
            <a:endParaRPr lang="en-IN" dirty="0" smtClean="0"/>
          </a:p>
          <a:p>
            <a:pPr>
              <a:defRPr/>
            </a:pPr>
            <a:r>
              <a:rPr lang="en-US" dirty="0" smtClean="0"/>
              <a:t>	a. Pediatric trauma centers are not nearly as common.</a:t>
            </a:r>
            <a:endParaRPr lang="en-IN" dirty="0" smtClean="0"/>
          </a:p>
          <a:p>
            <a:pPr>
              <a:defRPr/>
            </a:pPr>
            <a:r>
              <a:rPr lang="en-US" dirty="0" smtClean="0"/>
              <a:t>	b. Do not make the mistake of transporting a pediatric patient to an adult trauma center when a pediatric trauma center is available.</a:t>
            </a:r>
            <a:endParaRPr lang="en-IN" dirty="0"/>
          </a:p>
        </p:txBody>
      </p:sp>
      <p:sp>
        <p:nvSpPr>
          <p:cNvPr id="195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51AD575-32F5-6841-8835-E89A18CC56F7}" type="slidenum">
              <a:rPr lang="en-US" altLang="en-US" sz="1200"/>
              <a:pPr eaLnBrk="1" hangingPunct="1"/>
              <a:t>73</a:t>
            </a:fld>
            <a:endParaRPr lang="en-US" altLang="en-US" sz="1200"/>
          </a:p>
        </p:txBody>
      </p:sp>
    </p:spTree>
    <p:extLst>
      <p:ext uri="{BB962C8B-B14F-4D97-AF65-F5344CB8AC3E}">
        <p14:creationId xmlns:p14="http://schemas.microsoft.com/office/powerpoint/2010/main" val="130591730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dirty="0" smtClean="0"/>
              <a:t>Lecture Outline</a:t>
            </a:r>
          </a:p>
          <a:p>
            <a:pPr marL="228600" indent="-228600">
              <a:spcBef>
                <a:spcPts val="600"/>
              </a:spcBef>
              <a:spcAft>
                <a:spcPts val="600"/>
              </a:spcAft>
              <a:tabLst>
                <a:tab pos="228600" algn="l"/>
              </a:tabLst>
              <a:defRPr/>
            </a:pPr>
            <a:endParaRPr lang="en-US" altLang="en-US" dirty="0" smtClean="0"/>
          </a:p>
          <a:p>
            <a:pPr>
              <a:defRPr/>
            </a:pPr>
            <a:r>
              <a:rPr lang="en-US" dirty="0" smtClean="0"/>
              <a:t>4. In 2011, the ACS-COT and the CDC published an updated field triage decision scheme.</a:t>
            </a:r>
            <a:endParaRPr lang="en-IN" dirty="0" smtClean="0"/>
          </a:p>
          <a:p>
            <a:pPr>
              <a:defRPr/>
            </a:pPr>
            <a:r>
              <a:rPr lang="en-US" dirty="0" smtClean="0"/>
              <a:t>	a. These criteria are intended to help prehospital care providers recognize injured patients who are likely to benefit from transport to a trauma center compared with transport to an emergency department.</a:t>
            </a:r>
            <a:endParaRPr lang="en-IN" b="1" dirty="0"/>
          </a:p>
        </p:txBody>
      </p:sp>
      <p:sp>
        <p:nvSpPr>
          <p:cNvPr id="196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FF778E1-1107-784E-BDA0-46D14B15995D}" type="slidenum">
              <a:rPr lang="en-US" altLang="en-US" sz="1200"/>
              <a:pPr eaLnBrk="1" hangingPunct="1"/>
              <a:t>74</a:t>
            </a:fld>
            <a:endParaRPr lang="en-US" altLang="en-US" sz="1200"/>
          </a:p>
        </p:txBody>
      </p:sp>
    </p:spTree>
    <p:extLst>
      <p:ext uri="{BB962C8B-B14F-4D97-AF65-F5344CB8AC3E}">
        <p14:creationId xmlns:p14="http://schemas.microsoft.com/office/powerpoint/2010/main" val="126927279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sz="1400" dirty="0" smtClean="0">
                <a:cs typeface="ＭＳ Ｐゴシック" charset="0"/>
              </a:rPr>
              <a:t>Lecture Outline</a:t>
            </a:r>
          </a:p>
          <a:p>
            <a:pPr marL="228600" indent="-228600">
              <a:spcBef>
                <a:spcPts val="600"/>
              </a:spcBef>
              <a:spcAft>
                <a:spcPts val="600"/>
              </a:spcAft>
              <a:tabLst>
                <a:tab pos="228600" algn="l"/>
              </a:tabLst>
              <a:defRPr/>
            </a:pPr>
            <a:endParaRPr lang="en-US" sz="1400" dirty="0" smtClean="0">
              <a:latin typeface="Times New Roman"/>
              <a:ea typeface="Times New Roman"/>
              <a:cs typeface="ＭＳ Ｐゴシック" charset="0"/>
            </a:endParaRPr>
          </a:p>
          <a:p>
            <a:pPr>
              <a:defRPr/>
            </a:pPr>
            <a:r>
              <a:rPr lang="en-US" dirty="0" smtClean="0"/>
              <a:t>E. Special considerations</a:t>
            </a:r>
            <a:endParaRPr lang="en-IN" b="1" dirty="0" smtClean="0"/>
          </a:p>
          <a:p>
            <a:pPr>
              <a:defRPr/>
            </a:pPr>
            <a:r>
              <a:rPr lang="en-US" dirty="0" smtClean="0"/>
              <a:t>	1. Remain calm.</a:t>
            </a:r>
            <a:endParaRPr lang="en-IN" dirty="0" smtClean="0"/>
          </a:p>
          <a:p>
            <a:pPr>
              <a:defRPr/>
            </a:pPr>
            <a:r>
              <a:rPr lang="en-US" dirty="0" smtClean="0"/>
              <a:t>	2. Complete an organized assessment.</a:t>
            </a:r>
            <a:endParaRPr lang="en-IN" dirty="0" smtClean="0"/>
          </a:p>
          <a:p>
            <a:pPr>
              <a:defRPr/>
            </a:pPr>
            <a:r>
              <a:rPr lang="en-US" dirty="0" smtClean="0"/>
              <a:t>	3. Correct life-threatening injuries.</a:t>
            </a:r>
            <a:endParaRPr lang="en-IN" dirty="0" smtClean="0"/>
          </a:p>
          <a:p>
            <a:pPr>
              <a:defRPr/>
            </a:pPr>
            <a:r>
              <a:rPr lang="en-US" dirty="0" smtClean="0"/>
              <a:t>	4. Do no harm.</a:t>
            </a:r>
            <a:endParaRPr lang="en-IN" dirty="0" smtClean="0"/>
          </a:p>
          <a:p>
            <a:pPr>
              <a:defRPr/>
            </a:pPr>
            <a:r>
              <a:rPr lang="en-US" dirty="0" smtClean="0"/>
              <a:t>	5. Never hesitate to contact ALS backup or medical control for guidance.</a:t>
            </a:r>
            <a:endParaRPr lang="en-IN" dirty="0"/>
          </a:p>
        </p:txBody>
      </p:sp>
      <p:sp>
        <p:nvSpPr>
          <p:cNvPr id="197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F9E1F06E-09DB-5F4A-88EA-CBCC9881DF27}" type="slidenum">
              <a:rPr lang="en-US" altLang="en-US" sz="1200"/>
              <a:pPr eaLnBrk="1" hangingPunct="1"/>
              <a:t>75</a:t>
            </a:fld>
            <a:endParaRPr lang="en-US" altLang="en-US" sz="1200"/>
          </a:p>
        </p:txBody>
      </p:sp>
    </p:spTree>
    <p:extLst>
      <p:ext uri="{BB962C8B-B14F-4D97-AF65-F5344CB8AC3E}">
        <p14:creationId xmlns:p14="http://schemas.microsoft.com/office/powerpoint/2010/main" val="171279991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p:cNvSpPr>
            <a:spLocks noGrp="1" noRot="1" noChangeAspect="1" noTextEdit="1"/>
          </p:cNvSpPr>
          <p:nvPr>
            <p:ph type="sldImg"/>
          </p:nvPr>
        </p:nvSpPr>
        <p:spPr>
          <a:ln/>
        </p:spPr>
      </p:sp>
      <p:sp>
        <p:nvSpPr>
          <p:cNvPr id="198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IN" altLang="en-US">
              <a:latin typeface="Times New Roman" charset="0"/>
              <a:ea typeface="MS PGothic" charset="-128"/>
            </a:endParaRPr>
          </a:p>
        </p:txBody>
      </p:sp>
      <p:sp>
        <p:nvSpPr>
          <p:cNvPr id="198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71E7D5E6-46A3-1644-B474-C513325EF3D0}" type="slidenum">
              <a:rPr lang="en-US" altLang="en-US" sz="1200"/>
              <a:pPr eaLnBrk="1" hangingPunct="1"/>
              <a:t>96</a:t>
            </a:fld>
            <a:endParaRPr lang="en-US" altLang="en-US" sz="1200"/>
          </a:p>
        </p:txBody>
      </p:sp>
    </p:spTree>
    <p:extLst>
      <p:ext uri="{BB962C8B-B14F-4D97-AF65-F5344CB8AC3E}">
        <p14:creationId xmlns:p14="http://schemas.microsoft.com/office/powerpoint/2010/main" val="98665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228600">
              <a:spcBef>
                <a:spcPts val="600"/>
              </a:spcBef>
              <a:spcAft>
                <a:spcPts val="600"/>
              </a:spcAft>
              <a:tabLst>
                <a:tab pos="228600" algn="l"/>
                <a:tab pos="-11430" algn="l"/>
              </a:tabLst>
              <a:defRPr/>
            </a:pPr>
            <a:r>
              <a:rPr lang="en-US" altLang="en-US" dirty="0" smtClean="0">
                <a:cs typeface="ＭＳ Ｐゴシック" charset="0"/>
              </a:rPr>
              <a:t>Lecture Outline</a:t>
            </a:r>
          </a:p>
          <a:p>
            <a:pPr indent="-228600">
              <a:spcBef>
                <a:spcPts val="600"/>
              </a:spcBef>
              <a:spcAft>
                <a:spcPts val="600"/>
              </a:spcAft>
              <a:tabLst>
                <a:tab pos="228600" algn="l"/>
                <a:tab pos="-11430" algn="l"/>
              </a:tabLst>
              <a:defRPr/>
            </a:pPr>
            <a:endParaRPr lang="en-US" altLang="en-US" dirty="0" smtClean="0">
              <a:cs typeface="ＭＳ Ｐゴシック" charset="0"/>
            </a:endParaRPr>
          </a:p>
          <a:p>
            <a:pPr>
              <a:defRPr/>
            </a:pPr>
            <a:r>
              <a:rPr lang="en-US" dirty="0" smtClean="0"/>
              <a:t>2. Three concepts of energy are typically associated with injury:</a:t>
            </a:r>
            <a:endParaRPr lang="en-IN" dirty="0" smtClean="0"/>
          </a:p>
          <a:p>
            <a:pPr>
              <a:defRPr/>
            </a:pPr>
            <a:r>
              <a:rPr lang="en-US" dirty="0" smtClean="0"/>
              <a:t>	a. Potential energy</a:t>
            </a:r>
            <a:endParaRPr lang="en-IN" dirty="0" smtClean="0"/>
          </a:p>
          <a:p>
            <a:pPr>
              <a:defRPr/>
            </a:pPr>
            <a:r>
              <a:rPr lang="en-US" dirty="0" smtClean="0"/>
              <a:t>	b. Kinetic energy</a:t>
            </a:r>
            <a:endParaRPr lang="en-IN" dirty="0" smtClean="0"/>
          </a:p>
          <a:p>
            <a:pPr>
              <a:defRPr/>
            </a:pPr>
            <a:r>
              <a:rPr lang="en-US" dirty="0" smtClean="0"/>
              <a:t>	c. Energy of work</a:t>
            </a:r>
            <a:endParaRPr lang="en-IN" dirty="0" smtClean="0"/>
          </a:p>
          <a:p>
            <a:pPr>
              <a:defRPr/>
            </a:pPr>
            <a:r>
              <a:rPr lang="en-US" dirty="0" smtClean="0"/>
              <a:t>3. Energy can be neither created nor destroyed, but can only be converted or transformed.</a:t>
            </a:r>
            <a:endParaRPr lang="en-IN" dirty="0"/>
          </a:p>
        </p:txBody>
      </p:sp>
      <p:sp>
        <p:nvSpPr>
          <p:cNvPr id="1290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071BCB6D-8DBD-1241-9F99-598CD10BE0E5}" type="slidenum">
              <a:rPr lang="en-US" altLang="en-US" sz="1200"/>
              <a:pPr eaLnBrk="1" hangingPunct="1"/>
              <a:t>8</a:t>
            </a:fld>
            <a:endParaRPr lang="en-US" altLang="en-US" sz="1200"/>
          </a:p>
        </p:txBody>
      </p:sp>
    </p:spTree>
    <p:extLst>
      <p:ext uri="{BB962C8B-B14F-4D97-AF65-F5344CB8AC3E}">
        <p14:creationId xmlns:p14="http://schemas.microsoft.com/office/powerpoint/2010/main" val="60228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28600" indent="-228600">
              <a:spcBef>
                <a:spcPts val="600"/>
              </a:spcBef>
              <a:spcAft>
                <a:spcPts val="600"/>
              </a:spcAft>
              <a:tabLst>
                <a:tab pos="228600" algn="l"/>
              </a:tabLst>
              <a:defRPr/>
            </a:pPr>
            <a:r>
              <a:rPr lang="en-US" altLang="en-US" sz="1400" dirty="0" smtClean="0">
                <a:cs typeface="ＭＳ Ｐゴシック" charset="0"/>
              </a:rPr>
              <a:t>Lecture Outline</a:t>
            </a:r>
          </a:p>
          <a:p>
            <a:pPr marL="228600" indent="-228600">
              <a:spcBef>
                <a:spcPts val="600"/>
              </a:spcBef>
              <a:spcAft>
                <a:spcPts val="600"/>
              </a:spcAft>
              <a:tabLst>
                <a:tab pos="228600" algn="l"/>
              </a:tabLst>
              <a:defRPr/>
            </a:pPr>
            <a:endParaRPr lang="en-US" sz="1400" b="1" dirty="0" smtClean="0">
              <a:latin typeface="Times New Roman"/>
              <a:ea typeface="Times New Roman"/>
              <a:cs typeface="ＭＳ Ｐゴシック" charset="0"/>
            </a:endParaRPr>
          </a:p>
          <a:p>
            <a:pPr>
              <a:defRPr/>
            </a:pPr>
            <a:r>
              <a:rPr lang="en-US" dirty="0" smtClean="0"/>
              <a:t>B. Work is defined as force acting over a distance.</a:t>
            </a:r>
            <a:endParaRPr lang="en-IN" b="1" dirty="0" smtClean="0"/>
          </a:p>
          <a:p>
            <a:pPr>
              <a:defRPr/>
            </a:pPr>
            <a:r>
              <a:rPr lang="en-US" dirty="0" smtClean="0"/>
              <a:t>	1. Forces that bend, pull, or compress tissues beyond their inherent limits result in the work that causes injury.</a:t>
            </a:r>
            <a:endParaRPr lang="en-IN" dirty="0"/>
          </a:p>
        </p:txBody>
      </p:sp>
      <p:sp>
        <p:nvSpPr>
          <p:cNvPr id="1300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charset="0"/>
                <a:ea typeface="ヒラギノ角ゴ Pro W3" charset="-128"/>
              </a:defRPr>
            </a:lvl1pPr>
            <a:lvl2pPr marL="742950" indent="-285750" eaLnBrk="0" hangingPunct="0">
              <a:defRPr sz="2400">
                <a:solidFill>
                  <a:schemeClr val="tx1"/>
                </a:solidFill>
                <a:latin typeface="Times New Roman" charset="0"/>
                <a:ea typeface="ヒラギノ角ゴ Pro W3" charset="-128"/>
              </a:defRPr>
            </a:lvl2pPr>
            <a:lvl3pPr marL="1143000" indent="-228600" eaLnBrk="0" hangingPunct="0">
              <a:defRPr sz="2400">
                <a:solidFill>
                  <a:schemeClr val="tx1"/>
                </a:solidFill>
                <a:latin typeface="Times New Roman" charset="0"/>
                <a:ea typeface="ヒラギノ角ゴ Pro W3" charset="-128"/>
              </a:defRPr>
            </a:lvl3pPr>
            <a:lvl4pPr marL="1600200" indent="-228600" eaLnBrk="0" hangingPunct="0">
              <a:defRPr sz="2400">
                <a:solidFill>
                  <a:schemeClr val="tx1"/>
                </a:solidFill>
                <a:latin typeface="Times New Roman" charset="0"/>
                <a:ea typeface="ヒラギノ角ゴ Pro W3" charset="-128"/>
              </a:defRPr>
            </a:lvl4pPr>
            <a:lvl5pPr marL="2057400" indent="-228600" eaLnBrk="0" hangingPunct="0">
              <a:defRPr sz="2400">
                <a:solidFill>
                  <a:schemeClr val="tx1"/>
                </a:solidFill>
                <a:latin typeface="Times New Roman" charset="0"/>
                <a:ea typeface="ヒラギノ角ゴ Pro W3" charset="-128"/>
              </a:defRPr>
            </a:lvl5pPr>
            <a:lvl6pPr marL="2514600" indent="-228600" algn="ctr" eaLnBrk="0" fontAlgn="base" hangingPunct="0">
              <a:spcBef>
                <a:spcPct val="0"/>
              </a:spcBef>
              <a:spcAft>
                <a:spcPct val="0"/>
              </a:spcAft>
              <a:defRPr sz="2400">
                <a:solidFill>
                  <a:schemeClr val="tx1"/>
                </a:solidFill>
                <a:latin typeface="Times New Roman" charset="0"/>
                <a:ea typeface="ヒラギノ角ゴ Pro W3" charset="-128"/>
              </a:defRPr>
            </a:lvl6pPr>
            <a:lvl7pPr marL="2971800" indent="-228600" algn="ctr" eaLnBrk="0" fontAlgn="base" hangingPunct="0">
              <a:spcBef>
                <a:spcPct val="0"/>
              </a:spcBef>
              <a:spcAft>
                <a:spcPct val="0"/>
              </a:spcAft>
              <a:defRPr sz="2400">
                <a:solidFill>
                  <a:schemeClr val="tx1"/>
                </a:solidFill>
                <a:latin typeface="Times New Roman" charset="0"/>
                <a:ea typeface="ヒラギノ角ゴ Pro W3" charset="-128"/>
              </a:defRPr>
            </a:lvl7pPr>
            <a:lvl8pPr marL="3429000" indent="-228600" algn="ctr" eaLnBrk="0" fontAlgn="base" hangingPunct="0">
              <a:spcBef>
                <a:spcPct val="0"/>
              </a:spcBef>
              <a:spcAft>
                <a:spcPct val="0"/>
              </a:spcAft>
              <a:defRPr sz="2400">
                <a:solidFill>
                  <a:schemeClr val="tx1"/>
                </a:solidFill>
                <a:latin typeface="Times New Roman" charset="0"/>
                <a:ea typeface="ヒラギノ角ゴ Pro W3" charset="-128"/>
              </a:defRPr>
            </a:lvl8pPr>
            <a:lvl9pPr marL="3886200" indent="-228600" algn="ctr" eaLnBrk="0" fontAlgn="base" hangingPunct="0">
              <a:spcBef>
                <a:spcPct val="0"/>
              </a:spcBef>
              <a:spcAft>
                <a:spcPct val="0"/>
              </a:spcAft>
              <a:defRPr sz="2400">
                <a:solidFill>
                  <a:schemeClr val="tx1"/>
                </a:solidFill>
                <a:latin typeface="Times New Roman" charset="0"/>
                <a:ea typeface="ヒラギノ角ゴ Pro W3" charset="-128"/>
              </a:defRPr>
            </a:lvl9pPr>
          </a:lstStyle>
          <a:p>
            <a:pPr eaLnBrk="1" hangingPunct="1"/>
            <a:fld id="{34C573A0-43C5-B248-95F2-2EE367D9CA9E}" type="slidenum">
              <a:rPr lang="en-US" altLang="en-US" sz="1200"/>
              <a:pPr eaLnBrk="1" hangingPunct="1"/>
              <a:t>9</a:t>
            </a:fld>
            <a:endParaRPr lang="en-US" altLang="en-US" sz="1200"/>
          </a:p>
        </p:txBody>
      </p:sp>
    </p:spTree>
    <p:extLst>
      <p:ext uri="{BB962C8B-B14F-4D97-AF65-F5344CB8AC3E}">
        <p14:creationId xmlns:p14="http://schemas.microsoft.com/office/powerpoint/2010/main" val="8016858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5" descr="78286_CH22_COPCO"/>
          <p:cNvPicPr>
            <a:picLocks noChangeAspect="1" noChangeArrowheads="1"/>
          </p:cNvPicPr>
          <p:nvPr userDrawn="1"/>
        </p:nvPicPr>
        <p:blipFill>
          <a:blip r:embed="rId2">
            <a:extLst>
              <a:ext uri="{28A0092B-C50C-407E-A947-70E740481C1C}">
                <a14:useLocalDpi xmlns:a14="http://schemas.microsoft.com/office/drawing/2010/main" val="0"/>
              </a:ext>
            </a:extLst>
          </a:blip>
          <a:srcRect l="25926" r="29630"/>
          <a:stretch>
            <a:fillRect/>
          </a:stretch>
        </p:blipFill>
        <p:spPr bwMode="auto">
          <a:xfrm>
            <a:off x="0" y="0"/>
            <a:ext cx="4572000" cy="6858000"/>
          </a:xfrm>
          <a:prstGeom prst="rect">
            <a:avLst/>
          </a:prstGeom>
          <a:noFill/>
          <a:ln w="57150">
            <a:solidFill>
              <a:srgbClr val="F37021"/>
            </a:solidFill>
            <a:miter lim="800000"/>
            <a:headEnd/>
            <a:tailEnd/>
          </a:ln>
          <a:extLst>
            <a:ext uri="{909E8E84-426E-40DD-AFC4-6F175D3DCCD1}">
              <a14:hiddenFill xmlns:a14="http://schemas.microsoft.com/office/drawing/2010/main">
                <a:solidFill>
                  <a:srgbClr val="FFFFFF"/>
                </a:solidFill>
              </a14:hiddenFill>
            </a:ext>
          </a:extLst>
        </p:spPr>
      </p:pic>
      <p:sp>
        <p:nvSpPr>
          <p:cNvPr id="151555" name="Rectangle 3"/>
          <p:cNvSpPr>
            <a:spLocks noGrp="1" noChangeArrowheads="1"/>
          </p:cNvSpPr>
          <p:nvPr>
            <p:ph type="subTitle" idx="1"/>
          </p:nvPr>
        </p:nvSpPr>
        <p:spPr>
          <a:xfrm>
            <a:off x="4343400" y="3657600"/>
            <a:ext cx="4876800" cy="1752600"/>
          </a:xfrm>
          <a:gradFill rotWithShape="0">
            <a:gsLst>
              <a:gs pos="0">
                <a:srgbClr val="66CCFF">
                  <a:alpha val="89999"/>
                </a:srgbClr>
              </a:gs>
              <a:gs pos="100000">
                <a:srgbClr val="0080FF">
                  <a:alpha val="14000"/>
                </a:srgbClr>
              </a:gs>
            </a:gsLst>
            <a:lin ang="2700000" scaled="1"/>
          </a:gradFill>
          <a:ln w="9525">
            <a:noFill/>
          </a:ln>
          <a:extLst>
            <a:ext uri="{91240B29-F687-4F45-9708-019B960494DF}">
              <a14:hiddenLine xmlns:a14="http://schemas.microsoft.com/office/drawing/2010/main" w="9525">
                <a:solidFill>
                  <a:srgbClr val="B3B3B3">
                    <a:alpha val="39999"/>
                  </a:srgbClr>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tIns="137160" bIns="45720"/>
          <a:lstStyle>
            <a:lvl1pPr marL="0" indent="0">
              <a:lnSpc>
                <a:spcPct val="105000"/>
              </a:lnSpc>
              <a:buFontTx/>
              <a:buNone/>
              <a:defRPr sz="3200" b="1">
                <a:solidFill>
                  <a:schemeClr val="bg1"/>
                </a:solidFill>
              </a:defRPr>
            </a:lvl1pPr>
          </a:lstStyle>
          <a:p>
            <a:pPr lvl="0"/>
            <a:r>
              <a:rPr lang="en-US" noProof="0" smtClean="0"/>
              <a:t>Click to edit Master subtitle style</a:t>
            </a:r>
          </a:p>
        </p:txBody>
      </p:sp>
      <p:sp>
        <p:nvSpPr>
          <p:cNvPr id="128003" name="Rectangle 2"/>
          <p:cNvSpPr>
            <a:spLocks noGrp="1" noChangeArrowheads="1"/>
          </p:cNvSpPr>
          <p:nvPr>
            <p:ph type="ctrTitle"/>
          </p:nvPr>
        </p:nvSpPr>
        <p:spPr>
          <a:xfrm>
            <a:off x="4572000" y="2362200"/>
            <a:ext cx="4343400" cy="990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8600" anchor="t"/>
          <a:lstStyle>
            <a:lvl1pPr algn="l">
              <a:defRPr>
                <a:effectLst>
                  <a:outerShdw blurRad="38100" dist="38100" dir="2700000" algn="tl">
                    <a:srgbClr val="DDDDDD"/>
                  </a:outerShdw>
                </a:effectLst>
              </a:defRPr>
            </a:lvl1pPr>
          </a:lstStyle>
          <a:p>
            <a:pPr lvl="0"/>
            <a:r>
              <a:rPr lang="en-US" noProof="0" dirty="0" smtClean="0"/>
              <a:t>Click to edit Master title style</a:t>
            </a:r>
          </a:p>
        </p:txBody>
      </p:sp>
    </p:spTree>
    <p:extLst>
      <p:ext uri="{BB962C8B-B14F-4D97-AF65-F5344CB8AC3E}">
        <p14:creationId xmlns:p14="http://schemas.microsoft.com/office/powerpoint/2010/main" val="876569711"/>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833276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28600"/>
            <a:ext cx="194310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28600"/>
            <a:ext cx="56769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7558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effectLst/>
        </p:spPr>
        <p:txBody>
          <a:bodyPr/>
          <a:lstStyle>
            <a:lvl1pPr>
              <a:defRPr>
                <a:solidFill>
                  <a:srgbClr val="F37021"/>
                </a:solidFill>
              </a:defRPr>
            </a:lvl1pPr>
          </a:lstStyle>
          <a:p>
            <a:r>
              <a:rPr lang="en-US" dirty="0" smtClean="0"/>
              <a:t>Click to edit Master title style</a:t>
            </a:r>
            <a:endParaRPr lang="en-US" dirty="0"/>
          </a:p>
        </p:txBody>
      </p:sp>
      <p:sp>
        <p:nvSpPr>
          <p:cNvPr id="3" name="Content Placeholder 2"/>
          <p:cNvSpPr>
            <a:spLocks noGrp="1"/>
          </p:cNvSpPr>
          <p:nvPr>
            <p:ph idx="1"/>
          </p:nvPr>
        </p:nvSpPr>
        <p:spPr>
          <a:noFill/>
          <a:ln>
            <a:noFill/>
          </a:ln>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71083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effectLst/>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8760314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effectLst/>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685800" y="14478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47800"/>
            <a:ext cx="3810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05036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effectLst/>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05338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effectLst/>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1000766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2094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38150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682838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1447800"/>
            <a:ext cx="7772400" cy="4800600"/>
          </a:xfrm>
          <a:prstGeom prst="rect">
            <a:avLst/>
          </a:prstGeom>
          <a:solidFill>
            <a:schemeClr val="bg1">
              <a:alpha val="39999"/>
            </a:schemeClr>
          </a:solidFill>
          <a:ln w="19050">
            <a:solidFill>
              <a:srgbClr val="B3B3B3">
                <a:alpha val="39999"/>
              </a:srgbClr>
            </a:solidFill>
            <a:miter lim="800000"/>
            <a:headEnd/>
            <a:tailEnd/>
          </a:ln>
        </p:spPr>
        <p:txBody>
          <a:bodyPr vert="horz" wrap="square" lIns="228600" tIns="182880" rIns="91440" bIns="9144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2"/>
          <p:cNvSpPr>
            <a:spLocks noGrp="1" noChangeArrowheads="1"/>
          </p:cNvSpPr>
          <p:nvPr>
            <p:ph type="title"/>
          </p:nvPr>
        </p:nvSpPr>
        <p:spPr bwMode="auto">
          <a:xfrm>
            <a:off x="685800" y="228600"/>
            <a:ext cx="7772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88"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hf sldNum="0" hdr="0" dt="0"/>
  <p:txStyles>
    <p:titleStyle>
      <a:lvl1pPr algn="ctr" rtl="0" eaLnBrk="0" fontAlgn="base" hangingPunct="0">
        <a:lnSpc>
          <a:spcPct val="90000"/>
        </a:lnSpc>
        <a:spcBef>
          <a:spcPct val="0"/>
        </a:spcBef>
        <a:spcAft>
          <a:spcPct val="0"/>
        </a:spcAft>
        <a:defRPr sz="4000" b="1">
          <a:solidFill>
            <a:srgbClr val="F37021"/>
          </a:solidFill>
          <a:latin typeface="+mj-lt"/>
          <a:ea typeface="+mj-ea"/>
          <a:cs typeface="+mj-cs"/>
        </a:defRPr>
      </a:lvl1pPr>
      <a:lvl2pPr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2pPr>
      <a:lvl3pPr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3pPr>
      <a:lvl4pPr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4pPr>
      <a:lvl5pPr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5pPr>
      <a:lvl6pPr marL="457200"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6pPr>
      <a:lvl7pPr marL="914400"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7pPr>
      <a:lvl8pPr marL="1371600"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8pPr>
      <a:lvl9pPr marL="1828800" algn="ctr" rtl="0" eaLnBrk="0" fontAlgn="base" hangingPunct="0">
        <a:lnSpc>
          <a:spcPct val="90000"/>
        </a:lnSpc>
        <a:spcBef>
          <a:spcPct val="0"/>
        </a:spcBef>
        <a:spcAft>
          <a:spcPct val="0"/>
        </a:spcAft>
        <a:defRPr sz="4000" b="1">
          <a:solidFill>
            <a:srgbClr val="F37021"/>
          </a:solidFill>
          <a:latin typeface="Arial" charset="0"/>
          <a:ea typeface="ヒラギノ角ゴ Pro W3" charset="0"/>
          <a:cs typeface="ヒラギノ角ゴ Pro W3" charset="0"/>
        </a:defRPr>
      </a:lvl9pPr>
    </p:titleStyle>
    <p:bodyStyle>
      <a:lvl1pPr marL="342900" indent="-342900" algn="l" rtl="0" eaLnBrk="0" fontAlgn="base" hangingPunct="0">
        <a:spcBef>
          <a:spcPct val="50000"/>
        </a:spcBef>
        <a:spcAft>
          <a:spcPct val="0"/>
        </a:spcAft>
        <a:buClr>
          <a:srgbClr val="F37021"/>
        </a:buClr>
        <a:buChar char="•"/>
        <a:defRPr sz="2800">
          <a:solidFill>
            <a:schemeClr val="tx1"/>
          </a:solidFill>
          <a:latin typeface="+mn-lt"/>
          <a:ea typeface="+mn-ea"/>
          <a:cs typeface="+mn-cs"/>
        </a:defRPr>
      </a:lvl1pPr>
      <a:lvl2pPr marL="800100" indent="-342900" algn="l" rtl="0" eaLnBrk="0" fontAlgn="base" hangingPunct="0">
        <a:spcBef>
          <a:spcPct val="25000"/>
        </a:spcBef>
        <a:spcAft>
          <a:spcPct val="0"/>
        </a:spcAft>
        <a:buClr>
          <a:srgbClr val="F37021"/>
        </a:buClr>
        <a:buChar char="–"/>
        <a:defRPr sz="2400">
          <a:solidFill>
            <a:schemeClr val="tx1"/>
          </a:solidFill>
          <a:latin typeface="+mn-lt"/>
          <a:ea typeface="+mn-ea"/>
          <a:cs typeface="+mn-cs"/>
        </a:defRPr>
      </a:lvl2pPr>
      <a:lvl3pPr marL="1143000" indent="-228600" algn="l" rtl="0" eaLnBrk="0" fontAlgn="base" hangingPunct="0">
        <a:spcBef>
          <a:spcPct val="25000"/>
        </a:spcBef>
        <a:spcAft>
          <a:spcPct val="0"/>
        </a:spcAft>
        <a:buClr>
          <a:srgbClr val="F37021"/>
        </a:buClr>
        <a:buChar char="•"/>
        <a:defRPr sz="2200">
          <a:solidFill>
            <a:schemeClr val="tx1"/>
          </a:solidFill>
          <a:latin typeface="+mn-lt"/>
          <a:ea typeface="+mn-ea"/>
          <a:cs typeface="+mn-cs"/>
        </a:defRPr>
      </a:lvl3pPr>
      <a:lvl4pPr marL="1600200" indent="-228600" algn="l" rtl="0" eaLnBrk="0" fontAlgn="base" hangingPunct="0">
        <a:spcBef>
          <a:spcPct val="25000"/>
        </a:spcBef>
        <a:spcAft>
          <a:spcPct val="0"/>
        </a:spcAft>
        <a:buChar char="–"/>
        <a:defRPr sz="2000">
          <a:solidFill>
            <a:schemeClr val="tx1"/>
          </a:solidFill>
          <a:latin typeface="+mn-lt"/>
          <a:ea typeface="+mn-ea"/>
          <a:cs typeface="+mn-cs"/>
        </a:defRPr>
      </a:lvl4pPr>
      <a:lvl5pPr marL="2057400" indent="-228600" algn="l" rtl="0" eaLnBrk="0" fontAlgn="base" hangingPunct="0">
        <a:spcBef>
          <a:spcPct val="25000"/>
        </a:spcBef>
        <a:spcAft>
          <a:spcPct val="0"/>
        </a:spcAft>
        <a:buChar char="»"/>
        <a:defRPr sz="2000">
          <a:solidFill>
            <a:schemeClr val="tx1"/>
          </a:solidFill>
          <a:latin typeface="+mn-lt"/>
          <a:ea typeface="+mn-ea"/>
          <a:cs typeface="+mn-cs"/>
        </a:defRPr>
      </a:lvl5pPr>
      <a:lvl6pPr marL="2514600" indent="-228600" algn="l" rtl="0" eaLnBrk="0" fontAlgn="base" hangingPunct="0">
        <a:spcBef>
          <a:spcPct val="25000"/>
        </a:spcBef>
        <a:spcAft>
          <a:spcPct val="0"/>
        </a:spcAft>
        <a:buChar char="»"/>
        <a:defRPr sz="2000">
          <a:solidFill>
            <a:schemeClr val="tx1"/>
          </a:solidFill>
          <a:latin typeface="+mn-lt"/>
          <a:ea typeface="+mn-ea"/>
          <a:cs typeface="+mn-cs"/>
        </a:defRPr>
      </a:lvl6pPr>
      <a:lvl7pPr marL="2971800" indent="-228600" algn="l" rtl="0" eaLnBrk="0" fontAlgn="base" hangingPunct="0">
        <a:spcBef>
          <a:spcPct val="25000"/>
        </a:spcBef>
        <a:spcAft>
          <a:spcPct val="0"/>
        </a:spcAft>
        <a:buChar char="»"/>
        <a:defRPr sz="2000">
          <a:solidFill>
            <a:schemeClr val="tx1"/>
          </a:solidFill>
          <a:latin typeface="+mn-lt"/>
          <a:ea typeface="+mn-ea"/>
          <a:cs typeface="+mn-cs"/>
        </a:defRPr>
      </a:lvl7pPr>
      <a:lvl8pPr marL="3429000" indent="-228600" algn="l" rtl="0" eaLnBrk="0" fontAlgn="base" hangingPunct="0">
        <a:spcBef>
          <a:spcPct val="25000"/>
        </a:spcBef>
        <a:spcAft>
          <a:spcPct val="0"/>
        </a:spcAft>
        <a:buChar char="»"/>
        <a:defRPr sz="2000">
          <a:solidFill>
            <a:schemeClr val="tx1"/>
          </a:solidFill>
          <a:latin typeface="+mn-lt"/>
          <a:ea typeface="+mn-ea"/>
          <a:cs typeface="+mn-cs"/>
        </a:defRPr>
      </a:lvl8pPr>
      <a:lvl9pPr marL="3886200" indent="-228600" algn="l" rtl="0" eaLnBrk="0" fontAlgn="base" hangingPunct="0">
        <a:spcBef>
          <a:spcPct val="25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7.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8.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10.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11.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2.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13.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6.xml"/><Relationship Id="rId1" Type="http://schemas.openxmlformats.org/officeDocument/2006/relationships/tags" Target="../tags/tag11.xml"/><Relationship Id="rId4" Type="http://schemas.openxmlformats.org/officeDocument/2006/relationships/image" Target="../media/image14.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6.xml"/><Relationship Id="rId1" Type="http://schemas.openxmlformats.org/officeDocument/2006/relationships/tags" Target="../tags/tag12.xml"/><Relationship Id="rId4" Type="http://schemas.openxmlformats.org/officeDocument/2006/relationships/image" Target="../media/image15.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6.jpe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 name="Rectangle 7"/>
          <p:cNvSpPr txBox="1">
            <a:spLocks noChangeArrowheads="1"/>
          </p:cNvSpPr>
          <p:nvPr/>
        </p:nvSpPr>
        <p:spPr bwMode="auto">
          <a:xfrm>
            <a:off x="0" y="3352800"/>
            <a:ext cx="9144000" cy="1981200"/>
          </a:xfrm>
          <a:prstGeom prst="rect">
            <a:avLst/>
          </a:prstGeom>
          <a:gradFill>
            <a:gsLst>
              <a:gs pos="0">
                <a:srgbClr val="66CCFF">
                  <a:alpha val="89998"/>
                </a:srgbClr>
              </a:gs>
              <a:gs pos="100000">
                <a:srgbClr val="0080FF">
                  <a:alpha val="14000"/>
                </a:srgbClr>
              </a:gs>
            </a:gsLst>
          </a:gradFill>
          <a:ln w="19050">
            <a:solidFill>
              <a:srgbClr val="B3B3B3">
                <a:alpha val="39999"/>
              </a:srgbClr>
            </a:solidFill>
            <a:miter lim="800000"/>
            <a:headEnd/>
            <a:tailEnd/>
          </a:ln>
          <a:extLst/>
        </p:spPr>
        <p:txBody>
          <a:bodyPr lIns="228600" tIns="182880" bIns="91440" anchor="b"/>
          <a:lstStyle>
            <a:lvl1pPr marL="0" indent="0" algn="l" rtl="0" eaLnBrk="0" fontAlgn="base" hangingPunct="0">
              <a:spcBef>
                <a:spcPct val="50000"/>
              </a:spcBef>
              <a:spcAft>
                <a:spcPct val="0"/>
              </a:spcAft>
              <a:buClr>
                <a:srgbClr val="F37021"/>
              </a:buClr>
              <a:buNone/>
              <a:defRPr sz="2000">
                <a:solidFill>
                  <a:schemeClr val="tx1"/>
                </a:solidFill>
                <a:latin typeface="+mn-lt"/>
                <a:ea typeface="+mn-ea"/>
                <a:cs typeface="+mn-cs"/>
              </a:defRPr>
            </a:lvl1pPr>
            <a:lvl2pPr marL="457200" indent="0" algn="l" rtl="0" eaLnBrk="0" fontAlgn="base" hangingPunct="0">
              <a:spcBef>
                <a:spcPct val="25000"/>
              </a:spcBef>
              <a:spcAft>
                <a:spcPct val="0"/>
              </a:spcAft>
              <a:buClr>
                <a:srgbClr val="F37021"/>
              </a:buClr>
              <a:buNone/>
              <a:defRPr sz="1800">
                <a:solidFill>
                  <a:schemeClr val="tx1"/>
                </a:solidFill>
                <a:latin typeface="+mn-lt"/>
                <a:ea typeface="+mn-ea"/>
                <a:cs typeface="+mn-cs"/>
              </a:defRPr>
            </a:lvl2pPr>
            <a:lvl3pPr marL="914400" indent="0" algn="l" rtl="0" eaLnBrk="0" fontAlgn="base" hangingPunct="0">
              <a:spcBef>
                <a:spcPct val="25000"/>
              </a:spcBef>
              <a:spcAft>
                <a:spcPct val="0"/>
              </a:spcAft>
              <a:buClr>
                <a:srgbClr val="F37021"/>
              </a:buClr>
              <a:buNone/>
              <a:defRPr sz="1600">
                <a:solidFill>
                  <a:schemeClr val="tx1"/>
                </a:solidFill>
                <a:latin typeface="+mn-lt"/>
                <a:ea typeface="+mn-ea"/>
                <a:cs typeface="+mn-cs"/>
              </a:defRPr>
            </a:lvl3pPr>
            <a:lvl4pPr marL="1371600" indent="0" algn="l" rtl="0" eaLnBrk="0" fontAlgn="base" hangingPunct="0">
              <a:spcBef>
                <a:spcPct val="25000"/>
              </a:spcBef>
              <a:spcAft>
                <a:spcPct val="0"/>
              </a:spcAft>
              <a:buNone/>
              <a:defRPr sz="1400">
                <a:solidFill>
                  <a:schemeClr val="tx1"/>
                </a:solidFill>
                <a:latin typeface="+mn-lt"/>
                <a:ea typeface="+mn-ea"/>
                <a:cs typeface="+mn-cs"/>
              </a:defRPr>
            </a:lvl4pPr>
            <a:lvl5pPr marL="1828800" indent="0" algn="l" rtl="0" eaLnBrk="0" fontAlgn="base" hangingPunct="0">
              <a:spcBef>
                <a:spcPct val="25000"/>
              </a:spcBef>
              <a:spcAft>
                <a:spcPct val="0"/>
              </a:spcAft>
              <a:buNone/>
              <a:defRPr sz="1400">
                <a:solidFill>
                  <a:schemeClr val="tx1"/>
                </a:solidFill>
                <a:latin typeface="+mn-lt"/>
                <a:ea typeface="+mn-ea"/>
                <a:cs typeface="+mn-cs"/>
              </a:defRPr>
            </a:lvl5pPr>
            <a:lvl6pPr marL="2286000" indent="0" algn="l" rtl="0" eaLnBrk="0" fontAlgn="base" hangingPunct="0">
              <a:spcBef>
                <a:spcPct val="25000"/>
              </a:spcBef>
              <a:spcAft>
                <a:spcPct val="0"/>
              </a:spcAft>
              <a:buNone/>
              <a:defRPr sz="1400">
                <a:solidFill>
                  <a:schemeClr val="tx1"/>
                </a:solidFill>
                <a:latin typeface="+mn-lt"/>
                <a:ea typeface="+mn-ea"/>
                <a:cs typeface="+mn-cs"/>
              </a:defRPr>
            </a:lvl6pPr>
            <a:lvl7pPr marL="2743200" indent="0" algn="l" rtl="0" eaLnBrk="0" fontAlgn="base" hangingPunct="0">
              <a:spcBef>
                <a:spcPct val="25000"/>
              </a:spcBef>
              <a:spcAft>
                <a:spcPct val="0"/>
              </a:spcAft>
              <a:buNone/>
              <a:defRPr sz="1400">
                <a:solidFill>
                  <a:schemeClr val="tx1"/>
                </a:solidFill>
                <a:latin typeface="+mn-lt"/>
                <a:ea typeface="+mn-ea"/>
                <a:cs typeface="+mn-cs"/>
              </a:defRPr>
            </a:lvl7pPr>
            <a:lvl8pPr marL="3200400" indent="0" algn="l" rtl="0" eaLnBrk="0" fontAlgn="base" hangingPunct="0">
              <a:spcBef>
                <a:spcPct val="25000"/>
              </a:spcBef>
              <a:spcAft>
                <a:spcPct val="0"/>
              </a:spcAft>
              <a:buNone/>
              <a:defRPr sz="1400">
                <a:solidFill>
                  <a:schemeClr val="tx1"/>
                </a:solidFill>
                <a:latin typeface="+mn-lt"/>
                <a:ea typeface="+mn-ea"/>
                <a:cs typeface="+mn-cs"/>
              </a:defRPr>
            </a:lvl8pPr>
            <a:lvl9pPr marL="3657600" indent="0" algn="l" rtl="0" eaLnBrk="0" fontAlgn="base" hangingPunct="0">
              <a:spcBef>
                <a:spcPct val="25000"/>
              </a:spcBef>
              <a:spcAft>
                <a:spcPct val="0"/>
              </a:spcAft>
              <a:buNone/>
              <a:defRPr sz="1400">
                <a:solidFill>
                  <a:schemeClr val="tx1"/>
                </a:solidFill>
                <a:latin typeface="+mn-lt"/>
                <a:ea typeface="+mn-ea"/>
                <a:cs typeface="+mn-cs"/>
              </a:defRPr>
            </a:lvl9pPr>
          </a:lstStyle>
          <a:p>
            <a:pPr>
              <a:defRPr/>
            </a:pPr>
            <a:endParaRPr lang="en-US" sz="100" kern="0" dirty="0" smtClean="0">
              <a:latin typeface="+mj-lt"/>
            </a:endParaRPr>
          </a:p>
          <a:p>
            <a:pPr algn="ctr">
              <a:lnSpc>
                <a:spcPct val="105000"/>
              </a:lnSpc>
              <a:spcBef>
                <a:spcPts val="2500"/>
              </a:spcBef>
              <a:defRPr/>
            </a:pPr>
            <a:r>
              <a:rPr lang="en-US" sz="4000" b="1" dirty="0">
                <a:solidFill>
                  <a:schemeClr val="bg1"/>
                </a:solidFill>
                <a:latin typeface="+mj-lt"/>
              </a:rPr>
              <a:t>Chapter 24</a:t>
            </a:r>
            <a:endParaRPr lang="en-US" altLang="en-US" sz="4000" b="1" dirty="0">
              <a:solidFill>
                <a:schemeClr val="bg1"/>
              </a:solidFill>
              <a:latin typeface="+mj-lt"/>
            </a:endParaRPr>
          </a:p>
          <a:p>
            <a:pPr algn="ctr">
              <a:lnSpc>
                <a:spcPct val="105000"/>
              </a:lnSpc>
              <a:spcBef>
                <a:spcPts val="200"/>
              </a:spcBef>
              <a:defRPr/>
            </a:pPr>
            <a:r>
              <a:rPr lang="en-US" altLang="en-US" sz="3200" b="1" dirty="0">
                <a:solidFill>
                  <a:schemeClr val="bg1"/>
                </a:solidFill>
              </a:rPr>
              <a:t>Trauma </a:t>
            </a:r>
            <a:r>
              <a:rPr lang="en-US" altLang="en-US" sz="3200" b="1" dirty="0" smtClean="0">
                <a:solidFill>
                  <a:schemeClr val="bg1"/>
                </a:solidFill>
              </a:rPr>
              <a:t>Overview</a:t>
            </a:r>
          </a:p>
          <a:p>
            <a:pPr algn="ctr">
              <a:lnSpc>
                <a:spcPct val="105000"/>
              </a:lnSpc>
              <a:spcBef>
                <a:spcPts val="200"/>
              </a:spcBef>
              <a:defRPr/>
            </a:pPr>
            <a:endParaRPr lang="en-US" altLang="en-US" sz="1600" b="1"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a:lnSpc>
                <a:spcPct val="85000"/>
              </a:lnSpc>
            </a:pPr>
            <a:r>
              <a:rPr lang="en-US" altLang="en-US"/>
              <a:t>Energy and Trauma </a:t>
            </a:r>
            <a:r>
              <a:rPr lang="en-US" altLang="en-US" sz="2800" b="0"/>
              <a:t>(4 of 4)</a:t>
            </a:r>
          </a:p>
        </p:txBody>
      </p:sp>
      <p:sp>
        <p:nvSpPr>
          <p:cNvPr id="1229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Kinetic energy is the energy of a moving object.</a:t>
            </a:r>
          </a:p>
          <a:p>
            <a:pPr lvl="1">
              <a:spcBef>
                <a:spcPct val="35000"/>
              </a:spcBef>
            </a:pPr>
            <a:r>
              <a:rPr lang="en-US" altLang="en-US"/>
              <a:t>KE = ½ mass x velocity</a:t>
            </a:r>
            <a:r>
              <a:rPr lang="en-US" altLang="en-US" baseline="30000"/>
              <a:t>2</a:t>
            </a:r>
            <a:endParaRPr lang="en-US" altLang="en-US"/>
          </a:p>
          <a:p>
            <a:pPr>
              <a:spcBef>
                <a:spcPct val="35000"/>
              </a:spcBef>
            </a:pPr>
            <a:r>
              <a:rPr lang="en-US" altLang="en-US"/>
              <a:t>Potential energy is the product of mass, force of gravity, and height.</a:t>
            </a:r>
          </a:p>
          <a:p>
            <a:pPr lvl="1">
              <a:spcBef>
                <a:spcPct val="35000"/>
              </a:spcBef>
            </a:pPr>
            <a:r>
              <a:rPr lang="en-US" altLang="en-US"/>
              <a:t>Mostly associated with the energy of falling objects</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a:lnSpc>
                <a:spcPct val="85000"/>
              </a:lnSpc>
            </a:pPr>
            <a:r>
              <a:rPr lang="en-US" altLang="en-US"/>
              <a:t>Review</a:t>
            </a:r>
          </a:p>
        </p:txBody>
      </p:sp>
      <p:sp>
        <p:nvSpPr>
          <p:cNvPr id="10445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7"/>
            </a:pPr>
            <a:r>
              <a:rPr lang="en-US" altLang="en-US"/>
              <a:t>Death from a rollover motor vehicle crash is MOST often secondary to:</a:t>
            </a:r>
          </a:p>
          <a:p>
            <a:pPr marL="1016000" lvl="1" indent="-444500">
              <a:spcBef>
                <a:spcPct val="35000"/>
              </a:spcBef>
              <a:buFontTx/>
              <a:buAutoNum type="alphaUcPeriod"/>
            </a:pPr>
            <a:r>
              <a:rPr lang="en-US" altLang="en-US"/>
              <a:t>crushing injuries.</a:t>
            </a:r>
          </a:p>
          <a:p>
            <a:pPr marL="1016000" lvl="1" indent="-444500">
              <a:spcBef>
                <a:spcPct val="35000"/>
              </a:spcBef>
              <a:buFontTx/>
              <a:buAutoNum type="alphaUcPeriod"/>
            </a:pPr>
            <a:r>
              <a:rPr lang="en-US" altLang="en-US"/>
              <a:t>airbag-related trauma.</a:t>
            </a:r>
          </a:p>
          <a:p>
            <a:pPr marL="1016000" lvl="1" indent="-444500">
              <a:spcBef>
                <a:spcPct val="35000"/>
              </a:spcBef>
              <a:buFontTx/>
              <a:buAutoNum type="alphaUcPeriod"/>
            </a:pPr>
            <a:r>
              <a:rPr lang="en-US" altLang="en-US"/>
              <a:t>multiple collisions to the interior of the car.</a:t>
            </a:r>
          </a:p>
          <a:p>
            <a:pPr marL="1016000" lvl="1" indent="-444500">
              <a:spcBef>
                <a:spcPct val="35000"/>
              </a:spcBef>
              <a:buFontTx/>
              <a:buAutoNum type="alphaUcPeriod"/>
            </a:pPr>
            <a:r>
              <a:rPr lang="en-US" altLang="en-US"/>
              <a:t>ejection of the patient from the motor vehicle.</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a:lnSpc>
                <a:spcPct val="85000"/>
              </a:lnSpc>
            </a:pPr>
            <a:r>
              <a:rPr lang="en-US" altLang="en-US"/>
              <a:t>Review</a:t>
            </a:r>
          </a:p>
        </p:txBody>
      </p:sp>
      <p:sp>
        <p:nvSpPr>
          <p:cNvPr id="10547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buFontTx/>
              <a:buNone/>
            </a:pPr>
            <a:r>
              <a:rPr lang="en-US" altLang="en-US" b="1"/>
              <a:t>Answer: </a:t>
            </a:r>
            <a:r>
              <a:rPr lang="en-US" altLang="en-US">
                <a:solidFill>
                  <a:srgbClr val="F37021"/>
                </a:solidFill>
              </a:rPr>
              <a:t>D</a:t>
            </a:r>
          </a:p>
          <a:p>
            <a:pPr marL="0" indent="0">
              <a:spcBef>
                <a:spcPct val="35000"/>
              </a:spcBef>
              <a:buFontTx/>
              <a:buNone/>
            </a:pPr>
            <a:r>
              <a:rPr lang="en-US" altLang="en-US" b="1"/>
              <a:t>Rationale: </a:t>
            </a:r>
            <a:r>
              <a:rPr lang="en-US" altLang="en-US"/>
              <a:t>Rollover crashes are the most unpredictable with regard to injuries sustained by the patient. An unrestrained passenger may have struck multiple points within the vehicle. However, the most life-threatening event in a rollover is ejection or partial ejection of the patient from the vehicle.</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a:lnSpc>
                <a:spcPct val="85000"/>
              </a:lnSpc>
            </a:pPr>
            <a:r>
              <a:rPr lang="en-US" altLang="en-US"/>
              <a:t>Review </a:t>
            </a:r>
            <a:r>
              <a:rPr lang="en-US" altLang="en-US" sz="3200" b="0"/>
              <a:t>(1 of 2)</a:t>
            </a:r>
          </a:p>
        </p:txBody>
      </p:sp>
      <p:sp>
        <p:nvSpPr>
          <p:cNvPr id="10649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7"/>
              <a:tabLst>
                <a:tab pos="342900" algn="l"/>
              </a:tabLst>
            </a:pPr>
            <a:r>
              <a:rPr lang="en-US" altLang="en-US"/>
              <a:t>Death from a rollover motor vehicle crash is MOST often secondary to:</a:t>
            </a:r>
          </a:p>
          <a:p>
            <a:pPr marL="1016000" lvl="1" indent="-444500">
              <a:spcBef>
                <a:spcPct val="35000"/>
              </a:spcBef>
              <a:buFontTx/>
              <a:buAutoNum type="alphaUcPeriod"/>
              <a:tabLst>
                <a:tab pos="342900" algn="l"/>
              </a:tabLst>
            </a:pPr>
            <a:r>
              <a:rPr lang="en-US" altLang="en-US"/>
              <a:t>crushing injuries.</a:t>
            </a:r>
            <a:br>
              <a:rPr lang="en-US" altLang="en-US"/>
            </a:br>
            <a:r>
              <a:rPr lang="en-US" altLang="en-US" b="1"/>
              <a:t>Rationale: </a:t>
            </a:r>
            <a:r>
              <a:rPr lang="en-US" altLang="en-US">
                <a:solidFill>
                  <a:srgbClr val="F37021"/>
                </a:solidFill>
              </a:rPr>
              <a:t>These injuries occur during ejection or partial ejection.</a:t>
            </a:r>
          </a:p>
          <a:p>
            <a:pPr marL="1016000" lvl="1" indent="-444500">
              <a:spcBef>
                <a:spcPct val="35000"/>
              </a:spcBef>
              <a:buFontTx/>
              <a:buAutoNum type="alphaUcPeriod"/>
              <a:tabLst>
                <a:tab pos="342900" algn="l"/>
              </a:tabLst>
            </a:pPr>
            <a:r>
              <a:rPr lang="en-US" altLang="en-US"/>
              <a:t>airbag-related trauma.</a:t>
            </a:r>
            <a:br>
              <a:rPr lang="en-US" altLang="en-US"/>
            </a:br>
            <a:r>
              <a:rPr lang="en-US" altLang="en-US" b="1"/>
              <a:t>Rationale: </a:t>
            </a:r>
            <a:r>
              <a:rPr lang="en-US" altLang="en-US">
                <a:solidFill>
                  <a:srgbClr val="F37021"/>
                </a:solidFill>
              </a:rPr>
              <a:t>Airbags significantly reduce the risk of death in motor vehicle crashes.</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a:lnSpc>
                <a:spcPct val="85000"/>
              </a:lnSpc>
            </a:pPr>
            <a:r>
              <a:rPr lang="en-US" altLang="en-US"/>
              <a:t>Review </a:t>
            </a:r>
            <a:r>
              <a:rPr lang="en-US" altLang="en-US" sz="3200" b="0"/>
              <a:t>(2 of 2)</a:t>
            </a:r>
          </a:p>
        </p:txBody>
      </p:sp>
      <p:sp>
        <p:nvSpPr>
          <p:cNvPr id="10752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7"/>
              <a:tabLst>
                <a:tab pos="342900" algn="l"/>
              </a:tabLst>
            </a:pPr>
            <a:r>
              <a:rPr lang="en-US" altLang="en-US"/>
              <a:t>Death from a rollover motor vehicle crash is MOST often secondary to:</a:t>
            </a:r>
          </a:p>
          <a:p>
            <a:pPr marL="1016000" lvl="1" indent="-444500">
              <a:spcBef>
                <a:spcPct val="35000"/>
              </a:spcBef>
              <a:buFontTx/>
              <a:buAutoNum type="alphaUcPeriod" startAt="3"/>
              <a:tabLst>
                <a:tab pos="342900" algn="l"/>
              </a:tabLst>
            </a:pPr>
            <a:r>
              <a:rPr lang="en-US" altLang="en-US"/>
              <a:t>multiple collisions to the interior of the car.</a:t>
            </a:r>
            <a:br>
              <a:rPr lang="en-US" altLang="en-US"/>
            </a:br>
            <a:r>
              <a:rPr lang="en-US" altLang="en-US" b="1"/>
              <a:t>Rationale: </a:t>
            </a:r>
            <a:r>
              <a:rPr lang="en-US" altLang="en-US">
                <a:solidFill>
                  <a:srgbClr val="F37021"/>
                </a:solidFill>
              </a:rPr>
              <a:t>This makes the prediction of injury patterns difficult, but is not the most common life-threatening event in a rollover.</a:t>
            </a:r>
          </a:p>
          <a:p>
            <a:pPr marL="1016000" lvl="1" indent="-444500">
              <a:spcBef>
                <a:spcPct val="35000"/>
              </a:spcBef>
              <a:buFontTx/>
              <a:buAutoNum type="alphaUcPeriod" startAt="3"/>
              <a:tabLst>
                <a:tab pos="342900" algn="l"/>
              </a:tabLst>
            </a:pPr>
            <a:r>
              <a:rPr lang="en-US" altLang="en-US"/>
              <a:t>ejection of the patient from the motor vehicle.</a:t>
            </a:r>
            <a:br>
              <a:rPr lang="en-US" altLang="en-US"/>
            </a:br>
            <a:r>
              <a:rPr lang="en-US" altLang="en-US" b="1"/>
              <a:t>Rationale: </a:t>
            </a:r>
            <a:r>
              <a:rPr lang="en-US" altLang="en-US">
                <a:solidFill>
                  <a:srgbClr val="F37021"/>
                </a:solidFill>
              </a:rPr>
              <a:t>Correct answer</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a:lnSpc>
                <a:spcPct val="85000"/>
              </a:lnSpc>
            </a:pPr>
            <a:r>
              <a:rPr lang="en-US" altLang="en-US"/>
              <a:t>Review</a:t>
            </a:r>
          </a:p>
        </p:txBody>
      </p:sp>
      <p:sp>
        <p:nvSpPr>
          <p:cNvPr id="10854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8"/>
            </a:pPr>
            <a:r>
              <a:rPr lang="en-US" altLang="en-US"/>
              <a:t>Severe abrasion injuries can occur when motorcycle riders are slowed after a collision by road drag. Road drag is most often associated with which type of motorcycle impact?</a:t>
            </a:r>
          </a:p>
          <a:p>
            <a:pPr marL="1016000" lvl="1" indent="-444500">
              <a:spcBef>
                <a:spcPct val="35000"/>
              </a:spcBef>
              <a:buFontTx/>
              <a:buAutoNum type="alphaUcPeriod"/>
            </a:pPr>
            <a:r>
              <a:rPr lang="en-US" altLang="en-US"/>
              <a:t>Head-on collision</a:t>
            </a:r>
          </a:p>
          <a:p>
            <a:pPr marL="1016000" lvl="1" indent="-444500">
              <a:spcBef>
                <a:spcPct val="35000"/>
              </a:spcBef>
              <a:buFontTx/>
              <a:buAutoNum type="alphaUcPeriod"/>
            </a:pPr>
            <a:r>
              <a:rPr lang="en-US" altLang="en-US"/>
              <a:t>Angular collision</a:t>
            </a:r>
          </a:p>
          <a:p>
            <a:pPr marL="1016000" lvl="1" indent="-444500">
              <a:spcBef>
                <a:spcPct val="35000"/>
              </a:spcBef>
              <a:buFontTx/>
              <a:buAutoNum type="alphaUcPeriod"/>
            </a:pPr>
            <a:r>
              <a:rPr lang="en-US" altLang="en-US"/>
              <a:t>Ejection</a:t>
            </a:r>
          </a:p>
          <a:p>
            <a:pPr marL="1016000" lvl="1" indent="-444500">
              <a:spcBef>
                <a:spcPct val="35000"/>
              </a:spcBef>
              <a:buFontTx/>
              <a:buAutoNum type="alphaUcPeriod"/>
            </a:pPr>
            <a:r>
              <a:rPr lang="en-US" altLang="en-US"/>
              <a:t>Controlled crash</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pPr>
              <a:lnSpc>
                <a:spcPct val="85000"/>
              </a:lnSpc>
            </a:pPr>
            <a:r>
              <a:rPr lang="en-US" altLang="en-US"/>
              <a:t>Review</a:t>
            </a:r>
          </a:p>
        </p:txBody>
      </p:sp>
      <p:sp>
        <p:nvSpPr>
          <p:cNvPr id="10957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buFontTx/>
              <a:buNone/>
            </a:pPr>
            <a:r>
              <a:rPr lang="en-US" altLang="en-US" b="1"/>
              <a:t>Answer: </a:t>
            </a:r>
            <a:r>
              <a:rPr lang="en-US" altLang="en-US">
                <a:solidFill>
                  <a:srgbClr val="F37021"/>
                </a:solidFill>
              </a:rPr>
              <a:t>C</a:t>
            </a:r>
          </a:p>
          <a:p>
            <a:pPr marL="0" indent="0">
              <a:spcBef>
                <a:spcPct val="35000"/>
              </a:spcBef>
              <a:buFontTx/>
              <a:buNone/>
            </a:pPr>
            <a:r>
              <a:rPr lang="en-US" altLang="en-US" b="1"/>
              <a:t>Rationale: </a:t>
            </a:r>
            <a:r>
              <a:rPr lang="en-US" altLang="en-US"/>
              <a:t>During an ejection, the rider will travel at high speed until stopped by a stationary object, another vehicle, or road drag. Severe abrasion injuries (road rash) down to bone can occur with drag.</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a:lnSpc>
                <a:spcPct val="85000"/>
              </a:lnSpc>
            </a:pPr>
            <a:r>
              <a:rPr lang="en-US" altLang="en-US"/>
              <a:t>Review </a:t>
            </a:r>
            <a:r>
              <a:rPr lang="en-US" altLang="en-US" sz="3200" b="0"/>
              <a:t>(1 of 2)</a:t>
            </a:r>
          </a:p>
        </p:txBody>
      </p:sp>
      <p:sp>
        <p:nvSpPr>
          <p:cNvPr id="11059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8"/>
            </a:pPr>
            <a:r>
              <a:rPr lang="en-US" altLang="en-US" sz="2400"/>
              <a:t>Severe abrasion injuries can occur when motorcycle riders are slowed after a collision by road drag. Road drag is most often associated with which type of motorcycle impact?</a:t>
            </a:r>
          </a:p>
          <a:p>
            <a:pPr marL="1016000" lvl="1" indent="-444500">
              <a:spcBef>
                <a:spcPct val="15000"/>
              </a:spcBef>
              <a:buFontTx/>
              <a:buAutoNum type="alphaUcPeriod"/>
            </a:pPr>
            <a:r>
              <a:rPr lang="en-US" altLang="en-US"/>
              <a:t>Head-on collision</a:t>
            </a:r>
            <a:br>
              <a:rPr lang="en-US" altLang="en-US"/>
            </a:br>
            <a:r>
              <a:rPr lang="en-US" altLang="en-US" b="1"/>
              <a:t>Rationale: </a:t>
            </a:r>
            <a:r>
              <a:rPr lang="en-US" altLang="en-US">
                <a:solidFill>
                  <a:srgbClr val="F37021"/>
                </a:solidFill>
              </a:rPr>
              <a:t>Road drag can occur in a head-on collision, but is more often associated with an ejection.</a:t>
            </a:r>
          </a:p>
          <a:p>
            <a:pPr marL="1016000" lvl="1" indent="-444500">
              <a:spcBef>
                <a:spcPct val="15000"/>
              </a:spcBef>
              <a:buFontTx/>
              <a:buAutoNum type="alphaUcPeriod"/>
            </a:pPr>
            <a:r>
              <a:rPr lang="en-US" altLang="en-US"/>
              <a:t>Angular collision</a:t>
            </a:r>
            <a:br>
              <a:rPr lang="en-US" altLang="en-US"/>
            </a:br>
            <a:r>
              <a:rPr lang="en-US" altLang="en-US" b="1"/>
              <a:t>Rationale: </a:t>
            </a:r>
            <a:r>
              <a:rPr lang="en-US" altLang="en-US">
                <a:solidFill>
                  <a:srgbClr val="F37021"/>
                </a:solidFill>
              </a:rPr>
              <a:t>Road drag can occur in an angular collision, but is more often associated with an ejection.</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a:lnSpc>
                <a:spcPct val="85000"/>
              </a:lnSpc>
            </a:pPr>
            <a:r>
              <a:rPr lang="en-US" altLang="en-US"/>
              <a:t>Review </a:t>
            </a:r>
            <a:r>
              <a:rPr lang="en-US" altLang="en-US" sz="3200" b="0"/>
              <a:t>(2 of 2)</a:t>
            </a:r>
          </a:p>
        </p:txBody>
      </p:sp>
      <p:sp>
        <p:nvSpPr>
          <p:cNvPr id="11161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8"/>
            </a:pPr>
            <a:r>
              <a:rPr lang="en-US" altLang="en-US" sz="2400"/>
              <a:t>Severe abrasion injuries can occur when motorcycle riders are slowed after a collision by road drag. Road drag is most often associated with which type of motorcycle impact?</a:t>
            </a:r>
          </a:p>
          <a:p>
            <a:pPr marL="1016000" lvl="1" indent="-444500">
              <a:spcBef>
                <a:spcPct val="35000"/>
              </a:spcBef>
              <a:buFontTx/>
              <a:buAutoNum type="alphaUcPeriod" startAt="3"/>
            </a:pPr>
            <a:r>
              <a:rPr lang="en-US" altLang="en-US"/>
              <a:t>Ejection</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startAt="3"/>
            </a:pPr>
            <a:r>
              <a:rPr lang="en-US" altLang="en-US"/>
              <a:t>Controlled crash</a:t>
            </a:r>
            <a:br>
              <a:rPr lang="en-US" altLang="en-US"/>
            </a:br>
            <a:r>
              <a:rPr lang="en-US" altLang="en-US" b="1"/>
              <a:t>Rationale: </a:t>
            </a:r>
            <a:r>
              <a:rPr lang="en-US" altLang="en-US">
                <a:solidFill>
                  <a:srgbClr val="F37021"/>
                </a:solidFill>
              </a:rPr>
              <a:t>Road drag can occur in a controlled crash, but is more often associated with an ejection.</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a:lnSpc>
                <a:spcPct val="85000"/>
              </a:lnSpc>
            </a:pPr>
            <a:r>
              <a:rPr lang="en-US" altLang="en-US"/>
              <a:t>Review</a:t>
            </a:r>
          </a:p>
        </p:txBody>
      </p:sp>
      <p:sp>
        <p:nvSpPr>
          <p:cNvPr id="11264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9"/>
            </a:pPr>
            <a:r>
              <a:rPr lang="en-US" altLang="en-US"/>
              <a:t>When assessing a stab wound, it is important for the EMT to remember that:</a:t>
            </a:r>
          </a:p>
          <a:p>
            <a:pPr marL="1016000" lvl="1" indent="-444500">
              <a:spcBef>
                <a:spcPct val="35000"/>
              </a:spcBef>
              <a:buFontTx/>
              <a:buAutoNum type="alphaUcPeriod"/>
            </a:pPr>
            <a:r>
              <a:rPr lang="en-US" altLang="en-US"/>
              <a:t>stabbings to an extremity are rarely associated with an exit wound.</a:t>
            </a:r>
          </a:p>
          <a:p>
            <a:pPr marL="1016000" lvl="1" indent="-444500">
              <a:spcBef>
                <a:spcPct val="35000"/>
              </a:spcBef>
              <a:buFontTx/>
              <a:buAutoNum type="alphaUcPeriod"/>
            </a:pPr>
            <a:r>
              <a:rPr lang="en-US" altLang="en-US"/>
              <a:t>the majority of the internal trauma will be near the path of the knife.</a:t>
            </a:r>
          </a:p>
          <a:p>
            <a:pPr marL="1016000" lvl="1" indent="-444500">
              <a:spcBef>
                <a:spcPct val="35000"/>
              </a:spcBef>
              <a:buFontTx/>
              <a:buAutoNum type="alphaUcPeriod"/>
            </a:pPr>
            <a:r>
              <a:rPr lang="en-US" altLang="en-US"/>
              <a:t>most stabbings are unintentional and cause less severe internal injury.</a:t>
            </a:r>
          </a:p>
          <a:p>
            <a:pPr marL="1016000" lvl="1" indent="-444500">
              <a:spcBef>
                <a:spcPct val="35000"/>
              </a:spcBef>
              <a:buFontTx/>
              <a:buAutoNum type="alphaUcPeriod"/>
            </a:pPr>
            <a:r>
              <a:rPr lang="en-US" altLang="en-US"/>
              <a:t>more internal damage may be present than the external wound suggests.</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a:lnSpc>
                <a:spcPct val="85000"/>
              </a:lnSpc>
            </a:pPr>
            <a:r>
              <a:rPr lang="en-US" altLang="en-US"/>
              <a:t>Review</a:t>
            </a:r>
          </a:p>
        </p:txBody>
      </p:sp>
      <p:sp>
        <p:nvSpPr>
          <p:cNvPr id="11366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lnSpc>
                <a:spcPct val="90000"/>
              </a:lnSpc>
              <a:buFontTx/>
              <a:buNone/>
            </a:pPr>
            <a:r>
              <a:rPr lang="en-US" altLang="en-US" b="1"/>
              <a:t>Answer: </a:t>
            </a:r>
            <a:r>
              <a:rPr lang="en-US" altLang="en-US">
                <a:solidFill>
                  <a:srgbClr val="F37021"/>
                </a:solidFill>
              </a:rPr>
              <a:t>D</a:t>
            </a:r>
          </a:p>
          <a:p>
            <a:pPr marL="0" indent="0">
              <a:spcBef>
                <a:spcPct val="35000"/>
              </a:spcBef>
              <a:buFontTx/>
              <a:buNone/>
            </a:pPr>
            <a:r>
              <a:rPr lang="en-US" altLang="en-US" b="1"/>
              <a:t>Rationale: </a:t>
            </a:r>
            <a:r>
              <a:rPr lang="en-US" altLang="en-US"/>
              <a:t>With low-velocity penetrations, injuries are caused by sharp edges of the object moving through the body and are therefore close to the object</a:t>
            </a:r>
            <a:r>
              <a:rPr lang="ja-JP" altLang="en-US"/>
              <a:t>’</a:t>
            </a:r>
            <a:r>
              <a:rPr lang="en-US" altLang="ja-JP"/>
              <a:t>s path. Weapons such as knives, however, may have been deliberately moved around internally, causing more internal damage than the external wound suggests.</a:t>
            </a:r>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lnSpc>
                <a:spcPct val="85000"/>
              </a:lnSpc>
            </a:pPr>
            <a:r>
              <a:rPr lang="en-US" altLang="en-US"/>
              <a:t>Mechanism of Injury Profiles </a:t>
            </a:r>
            <a:br>
              <a:rPr lang="en-US" altLang="en-US"/>
            </a:br>
            <a:r>
              <a:rPr lang="en-US" altLang="en-US" sz="2800" b="0"/>
              <a:t>(1 of 2)</a:t>
            </a:r>
          </a:p>
        </p:txBody>
      </p:sp>
      <p:sp>
        <p:nvSpPr>
          <p:cNvPr id="1331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Different MOIs produce many types of injuries.</a:t>
            </a:r>
          </a:p>
          <a:p>
            <a:pPr>
              <a:spcBef>
                <a:spcPct val="35000"/>
              </a:spcBef>
            </a:pPr>
            <a:r>
              <a:rPr lang="en-US" altLang="en-US"/>
              <a:t>Nonsignificant injuries </a:t>
            </a:r>
          </a:p>
          <a:p>
            <a:pPr lvl="1">
              <a:spcBef>
                <a:spcPct val="35000"/>
              </a:spcBef>
            </a:pPr>
            <a:r>
              <a:rPr lang="en-US" altLang="en-US"/>
              <a:t>Injury to an isolated body part</a:t>
            </a:r>
          </a:p>
          <a:p>
            <a:pPr lvl="1">
              <a:spcBef>
                <a:spcPct val="35000"/>
              </a:spcBef>
            </a:pPr>
            <a:r>
              <a:rPr lang="en-US" altLang="en-US"/>
              <a:t>Fall without the loss of consciousness</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a:lnSpc>
                <a:spcPct val="85000"/>
              </a:lnSpc>
            </a:pPr>
            <a:r>
              <a:rPr lang="en-US" altLang="en-US"/>
              <a:t>Review </a:t>
            </a:r>
            <a:r>
              <a:rPr lang="en-US" altLang="en-US" sz="2800" b="0"/>
              <a:t>(1 of 2)</a:t>
            </a:r>
          </a:p>
        </p:txBody>
      </p:sp>
      <p:sp>
        <p:nvSpPr>
          <p:cNvPr id="11469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9"/>
            </a:pPr>
            <a:r>
              <a:rPr lang="en-US" altLang="en-US"/>
              <a:t>When assessing a stab wound, it is important for the EMT to remember that:</a:t>
            </a:r>
          </a:p>
          <a:p>
            <a:pPr marL="1016000" lvl="1" indent="-444500">
              <a:spcBef>
                <a:spcPct val="35000"/>
              </a:spcBef>
              <a:buFontTx/>
              <a:buAutoNum type="alphaUcPeriod"/>
            </a:pPr>
            <a:r>
              <a:rPr lang="en-US" altLang="en-US"/>
              <a:t>stabbings to an extremity are rarely associated with an exit wound.</a:t>
            </a:r>
            <a:br>
              <a:rPr lang="en-US" altLang="en-US"/>
            </a:br>
            <a:r>
              <a:rPr lang="en-US" altLang="en-US" b="1"/>
              <a:t>Rationale: </a:t>
            </a:r>
            <a:r>
              <a:rPr lang="en-US" altLang="en-US">
                <a:solidFill>
                  <a:srgbClr val="F37021"/>
                </a:solidFill>
              </a:rPr>
              <a:t>The question did not state that the wound was to an extremity. </a:t>
            </a:r>
          </a:p>
          <a:p>
            <a:pPr marL="1016000" lvl="1" indent="-444500">
              <a:spcBef>
                <a:spcPct val="35000"/>
              </a:spcBef>
              <a:buFontTx/>
              <a:buAutoNum type="alphaUcPeriod"/>
            </a:pPr>
            <a:r>
              <a:rPr lang="en-US" altLang="en-US"/>
              <a:t>the majority of the internal trauma will be near the path of the knife.</a:t>
            </a:r>
            <a:br>
              <a:rPr lang="en-US" altLang="en-US"/>
            </a:br>
            <a:r>
              <a:rPr lang="en-US" altLang="en-US" b="1"/>
              <a:t>Rationale: </a:t>
            </a:r>
            <a:r>
              <a:rPr lang="en-US" altLang="en-US">
                <a:solidFill>
                  <a:srgbClr val="F37021"/>
                </a:solidFill>
              </a:rPr>
              <a:t>This is true, but EMS providers must have a high index of suspicion for extended injuries due to movement.</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a:lnSpc>
                <a:spcPct val="85000"/>
              </a:lnSpc>
            </a:pPr>
            <a:r>
              <a:rPr lang="en-US" altLang="en-US"/>
              <a:t>Review </a:t>
            </a:r>
            <a:r>
              <a:rPr lang="en-US" altLang="en-US" sz="2800" b="0"/>
              <a:t>(2 of 2)</a:t>
            </a:r>
          </a:p>
        </p:txBody>
      </p:sp>
      <p:sp>
        <p:nvSpPr>
          <p:cNvPr id="11571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9"/>
            </a:pPr>
            <a:r>
              <a:rPr lang="en-US" altLang="en-US"/>
              <a:t>When assessing a stab wound, it is important for the EMT to remember that:</a:t>
            </a:r>
          </a:p>
          <a:p>
            <a:pPr marL="1016000" lvl="1" indent="-444500">
              <a:spcBef>
                <a:spcPct val="35000"/>
              </a:spcBef>
              <a:buFontTx/>
              <a:buAutoNum type="alphaUcPeriod" startAt="3"/>
            </a:pPr>
            <a:r>
              <a:rPr lang="en-US" altLang="en-US"/>
              <a:t>most stabbings are unintentional and cause less severe internal injury.</a:t>
            </a:r>
            <a:br>
              <a:rPr lang="en-US" altLang="en-US"/>
            </a:br>
            <a:r>
              <a:rPr lang="en-US" altLang="en-US" b="1"/>
              <a:t>Rationale: </a:t>
            </a:r>
            <a:r>
              <a:rPr lang="en-US" altLang="en-US">
                <a:solidFill>
                  <a:srgbClr val="F37021"/>
                </a:solidFill>
              </a:rPr>
              <a:t>Any stabbing that penetrates an individual</a:t>
            </a:r>
            <a:r>
              <a:rPr lang="ja-JP" altLang="en-US">
                <a:solidFill>
                  <a:srgbClr val="F37021"/>
                </a:solidFill>
              </a:rPr>
              <a:t>’</a:t>
            </a:r>
            <a:r>
              <a:rPr lang="en-US" altLang="ja-JP">
                <a:solidFill>
                  <a:srgbClr val="F37021"/>
                </a:solidFill>
              </a:rPr>
              <a:t>s skin must be considered severe until ruled out by a hospital physician.</a:t>
            </a:r>
          </a:p>
          <a:p>
            <a:pPr marL="1016000" lvl="1" indent="-444500">
              <a:spcBef>
                <a:spcPct val="35000"/>
              </a:spcBef>
              <a:buFontTx/>
              <a:buAutoNum type="alphaUcPeriod" startAt="3"/>
            </a:pPr>
            <a:r>
              <a:rPr lang="en-US" altLang="en-US"/>
              <a:t>more internal damage may be present than the external wound suggests.</a:t>
            </a:r>
            <a:br>
              <a:rPr lang="en-US" altLang="en-US"/>
            </a:br>
            <a:r>
              <a:rPr lang="en-US" altLang="en-US" b="1"/>
              <a:t>Rationale: </a:t>
            </a:r>
            <a:r>
              <a:rPr lang="en-US" altLang="en-US">
                <a:solidFill>
                  <a:srgbClr val="F37021"/>
                </a:solidFill>
              </a:rPr>
              <a:t>Correct answer</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a:lnSpc>
                <a:spcPct val="85000"/>
              </a:lnSpc>
            </a:pPr>
            <a:r>
              <a:rPr lang="en-US" altLang="en-US"/>
              <a:t>Review</a:t>
            </a:r>
          </a:p>
        </p:txBody>
      </p:sp>
      <p:sp>
        <p:nvSpPr>
          <p:cNvPr id="11673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685800" indent="-685800">
              <a:spcBef>
                <a:spcPct val="35000"/>
              </a:spcBef>
              <a:buFontTx/>
              <a:buAutoNum type="arabicPeriod" startAt="10"/>
            </a:pPr>
            <a:r>
              <a:rPr lang="en-US" altLang="en-US" sz="2400"/>
              <a:t>A 40-year-old man was standing near a building when it exploded. He has multiple injuries, including a depressed skull fracture, severe burns, and an impaled object in his abdomen. His head injury was MOST likely caused by ___________ blast injuries. </a:t>
            </a:r>
          </a:p>
          <a:p>
            <a:pPr marL="1206500" lvl="1" indent="-406400">
              <a:spcBef>
                <a:spcPct val="35000"/>
              </a:spcBef>
              <a:buFontTx/>
              <a:buAutoNum type="alphaUcPeriod"/>
            </a:pPr>
            <a:r>
              <a:rPr lang="en-US" altLang="en-US"/>
              <a:t>primary</a:t>
            </a:r>
          </a:p>
          <a:p>
            <a:pPr marL="1206500" lvl="1" indent="-406400">
              <a:spcBef>
                <a:spcPct val="35000"/>
              </a:spcBef>
              <a:buFontTx/>
              <a:buAutoNum type="alphaUcPeriod"/>
            </a:pPr>
            <a:r>
              <a:rPr lang="en-US" altLang="en-US"/>
              <a:t>secondary</a:t>
            </a:r>
          </a:p>
          <a:p>
            <a:pPr marL="1206500" lvl="1" indent="-406400">
              <a:spcBef>
                <a:spcPct val="35000"/>
              </a:spcBef>
              <a:buFontTx/>
              <a:buAutoNum type="alphaUcPeriod"/>
            </a:pPr>
            <a:r>
              <a:rPr lang="en-US" altLang="en-US"/>
              <a:t>tertiary</a:t>
            </a:r>
          </a:p>
          <a:p>
            <a:pPr marL="1206500" lvl="1" indent="-406400">
              <a:spcBef>
                <a:spcPct val="35000"/>
              </a:spcBef>
              <a:buFontTx/>
              <a:buAutoNum type="alphaUcPeriod"/>
            </a:pPr>
            <a:r>
              <a:rPr lang="en-US" altLang="en-US"/>
              <a:t>quaternary</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a:lnSpc>
                <a:spcPct val="85000"/>
              </a:lnSpc>
            </a:pPr>
            <a:r>
              <a:rPr lang="en-US" altLang="en-US"/>
              <a:t>Review</a:t>
            </a:r>
          </a:p>
        </p:txBody>
      </p:sp>
      <p:sp>
        <p:nvSpPr>
          <p:cNvPr id="11776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lnSpc>
                <a:spcPct val="90000"/>
              </a:lnSpc>
              <a:buFontTx/>
              <a:buNone/>
            </a:pPr>
            <a:r>
              <a:rPr lang="en-US" altLang="en-US" b="1"/>
              <a:t>Answer: </a:t>
            </a:r>
            <a:r>
              <a:rPr lang="en-US" altLang="en-US">
                <a:solidFill>
                  <a:srgbClr val="F37021"/>
                </a:solidFill>
              </a:rPr>
              <a:t>C</a:t>
            </a:r>
          </a:p>
          <a:p>
            <a:pPr marL="0" indent="0">
              <a:spcBef>
                <a:spcPct val="35000"/>
              </a:spcBef>
              <a:buFontTx/>
              <a:buNone/>
            </a:pPr>
            <a:r>
              <a:rPr lang="en-US" altLang="en-US" sz="2600" b="1"/>
              <a:t>Rationale</a:t>
            </a:r>
            <a:r>
              <a:rPr lang="en-US" altLang="en-US" sz="2600"/>
              <a:t>: Primary blast injuries are caused by the pressure wave and include ruptured eardrums and hollow organ rupture. Secondary blast injuries are caused by flying debris and include impaled objects and shrapnel injuries. Tertiary blast injuries occur when the victim is thrown into a solid object, resulting in blunt trauma to virtually any part of the body. Quaternary blast injuries include other miscellaneous injuries. </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a:lnSpc>
                <a:spcPct val="85000"/>
              </a:lnSpc>
            </a:pPr>
            <a:r>
              <a:rPr lang="en-US" altLang="en-US"/>
              <a:t>Review </a:t>
            </a:r>
            <a:r>
              <a:rPr lang="en-US" altLang="en-US" sz="2800" b="0"/>
              <a:t>(1 of 2)</a:t>
            </a:r>
          </a:p>
        </p:txBody>
      </p:sp>
      <p:sp>
        <p:nvSpPr>
          <p:cNvPr id="197634" name="Rectangle 3"/>
          <p:cNvSpPr>
            <a:spLocks noGrp="1" noChangeArrowheads="1"/>
          </p:cNvSpPr>
          <p:nvPr>
            <p:ph type="body" idx="1"/>
          </p:nvPr>
        </p:nvSpPr>
        <p:spPr/>
        <p:txBody>
          <a:bodyPr rIns="228600"/>
          <a:lstStyle/>
          <a:p>
            <a:pPr marL="685800" indent="-685800">
              <a:lnSpc>
                <a:spcPct val="95000"/>
              </a:lnSpc>
              <a:spcBef>
                <a:spcPct val="15000"/>
              </a:spcBef>
              <a:buFontTx/>
              <a:buAutoNum type="arabicPeriod" startAt="10"/>
              <a:defRPr/>
            </a:pPr>
            <a:r>
              <a:rPr lang="en-US" sz="2400" dirty="0" smtClean="0"/>
              <a:t>A 40-year-old man was standing near a building when it exploded. He has multiple injuries, including a depressed skull fracture, severe burns, and an impaled object in his abdomen. His head injury was MOST likely caused by ___________ blast injuries.  </a:t>
            </a:r>
          </a:p>
          <a:p>
            <a:pPr marL="1244600" lvl="1" indent="-444500">
              <a:lnSpc>
                <a:spcPct val="95000"/>
              </a:lnSpc>
              <a:spcBef>
                <a:spcPct val="0"/>
              </a:spcBef>
              <a:buFontTx/>
              <a:buAutoNum type="alphaUcPeriod"/>
              <a:defRPr/>
            </a:pPr>
            <a:r>
              <a:rPr lang="en-US" dirty="0" smtClean="0"/>
              <a:t>primary</a:t>
            </a:r>
            <a:br>
              <a:rPr lang="en-US" dirty="0" smtClean="0"/>
            </a:br>
            <a:r>
              <a:rPr lang="en-US" b="1" dirty="0" smtClean="0"/>
              <a:t>Rationale: </a:t>
            </a:r>
            <a:r>
              <a:rPr lang="en-US" dirty="0" smtClean="0">
                <a:solidFill>
                  <a:srgbClr val="F37021"/>
                </a:solidFill>
              </a:rPr>
              <a:t>These injuries include damage eardrums, lungs, and hollow organs.</a:t>
            </a:r>
          </a:p>
          <a:p>
            <a:pPr lvl="1" indent="0">
              <a:lnSpc>
                <a:spcPct val="95000"/>
              </a:lnSpc>
              <a:spcBef>
                <a:spcPct val="0"/>
              </a:spcBef>
              <a:buFontTx/>
              <a:buNone/>
              <a:defRPr/>
            </a:pPr>
            <a:endParaRPr lang="en-US" dirty="0" smtClean="0"/>
          </a:p>
          <a:p>
            <a:pPr marL="1244600" lvl="1" indent="-444500">
              <a:lnSpc>
                <a:spcPct val="95000"/>
              </a:lnSpc>
              <a:spcBef>
                <a:spcPct val="0"/>
              </a:spcBef>
              <a:buFontTx/>
              <a:buAutoNum type="alphaUcPeriod"/>
              <a:defRPr/>
            </a:pPr>
            <a:r>
              <a:rPr lang="en-US" dirty="0" smtClean="0"/>
              <a:t>secondary</a:t>
            </a:r>
            <a:br>
              <a:rPr lang="en-US" dirty="0" smtClean="0"/>
            </a:br>
            <a:r>
              <a:rPr lang="en-US" b="1" dirty="0" smtClean="0"/>
              <a:t>Rationale: </a:t>
            </a:r>
            <a:r>
              <a:rPr lang="en-US" dirty="0" smtClean="0">
                <a:solidFill>
                  <a:srgbClr val="F37021"/>
                </a:solidFill>
              </a:rPr>
              <a:t>These injuries are caused by flying debris and usually involve impalement.</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a:lnSpc>
                <a:spcPct val="85000"/>
              </a:lnSpc>
            </a:pPr>
            <a:r>
              <a:rPr lang="en-US" altLang="en-US"/>
              <a:t>Review </a:t>
            </a:r>
            <a:r>
              <a:rPr lang="en-US" altLang="en-US" sz="2800" b="0"/>
              <a:t>(2 of 2)</a:t>
            </a:r>
          </a:p>
        </p:txBody>
      </p:sp>
      <p:sp>
        <p:nvSpPr>
          <p:cNvPr id="11981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685800" indent="-685800">
              <a:spcBef>
                <a:spcPct val="35000"/>
              </a:spcBef>
              <a:buFontTx/>
              <a:buAutoNum type="arabicPeriod" startAt="10"/>
            </a:pPr>
            <a:r>
              <a:rPr lang="en-US" altLang="en-US" sz="2400"/>
              <a:t>A 40-year-old man was standing near a building when it exploded. He has multiple injuries, including a depressed skull fracture, severe burns, and an impaled object in his abdomen. His head injury was MOST likely caused by ___________ blast injuries.  </a:t>
            </a:r>
          </a:p>
          <a:p>
            <a:pPr marL="1244600" lvl="1" indent="-444500">
              <a:spcBef>
                <a:spcPct val="35000"/>
              </a:spcBef>
              <a:buFontTx/>
              <a:buAutoNum type="alphaUcPeriod" startAt="3"/>
            </a:pPr>
            <a:r>
              <a:rPr lang="en-US" altLang="en-US"/>
              <a:t>tertiary</a:t>
            </a:r>
            <a:br>
              <a:rPr lang="en-US" altLang="en-US"/>
            </a:br>
            <a:r>
              <a:rPr lang="en-US" altLang="en-US" b="1"/>
              <a:t>Rationale: </a:t>
            </a:r>
            <a:r>
              <a:rPr lang="en-US" altLang="en-US">
                <a:solidFill>
                  <a:srgbClr val="F37021"/>
                </a:solidFill>
              </a:rPr>
              <a:t>Correct answer</a:t>
            </a:r>
          </a:p>
          <a:p>
            <a:pPr marL="1244600" lvl="1" indent="-444500">
              <a:spcBef>
                <a:spcPct val="35000"/>
              </a:spcBef>
              <a:buFontTx/>
              <a:buAutoNum type="alphaUcPeriod" startAt="3"/>
            </a:pPr>
            <a:r>
              <a:rPr lang="en-US" altLang="en-US"/>
              <a:t>quaternary</a:t>
            </a:r>
            <a:br>
              <a:rPr lang="en-US" altLang="en-US"/>
            </a:br>
            <a:r>
              <a:rPr lang="en-US" altLang="en-US" b="1"/>
              <a:t>Rationale: </a:t>
            </a:r>
            <a:r>
              <a:rPr lang="en-US" altLang="en-US">
                <a:solidFill>
                  <a:srgbClr val="F37021"/>
                </a:solidFill>
              </a:rPr>
              <a:t>These injuries include burns, respiratory injuries and crush injuries.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a:lnSpc>
                <a:spcPct val="85000"/>
              </a:lnSpc>
            </a:pPr>
            <a:r>
              <a:rPr lang="en-US" altLang="en-US"/>
              <a:t>Mechanism of Injury Profiles </a:t>
            </a:r>
            <a:br>
              <a:rPr lang="en-US" altLang="en-US"/>
            </a:br>
            <a:r>
              <a:rPr lang="en-US" altLang="en-US" sz="2800" b="0"/>
              <a:t>(2 of 2)</a:t>
            </a:r>
          </a:p>
        </p:txBody>
      </p:sp>
      <p:sp>
        <p:nvSpPr>
          <p:cNvPr id="1433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Significant injuries:</a:t>
            </a:r>
          </a:p>
          <a:p>
            <a:pPr lvl="1">
              <a:spcBef>
                <a:spcPct val="35000"/>
              </a:spcBef>
            </a:pPr>
            <a:r>
              <a:rPr lang="en-US" altLang="en-US"/>
              <a:t>Injury to more than one body system (multisystem trauma)</a:t>
            </a:r>
          </a:p>
          <a:p>
            <a:pPr lvl="1">
              <a:spcBef>
                <a:spcPct val="35000"/>
              </a:spcBef>
            </a:pPr>
            <a:r>
              <a:rPr lang="en-US" altLang="en-US"/>
              <a:t>Falls from heights</a:t>
            </a:r>
          </a:p>
          <a:p>
            <a:pPr lvl="1">
              <a:spcBef>
                <a:spcPct val="35000"/>
              </a:spcBef>
            </a:pPr>
            <a:r>
              <a:rPr lang="en-US" altLang="en-US"/>
              <a:t>Motor vehicle and motorcycle crashes</a:t>
            </a:r>
          </a:p>
          <a:p>
            <a:pPr lvl="1">
              <a:spcBef>
                <a:spcPct val="35000"/>
              </a:spcBef>
            </a:pPr>
            <a:r>
              <a:rPr lang="en-US" altLang="en-US"/>
              <a:t>Car versus pedestrian (or bicycle)</a:t>
            </a:r>
          </a:p>
          <a:p>
            <a:pPr lvl="1">
              <a:spcBef>
                <a:spcPct val="35000"/>
              </a:spcBef>
            </a:pPr>
            <a:r>
              <a:rPr lang="en-US" altLang="en-US"/>
              <a:t>Gunshot wounds</a:t>
            </a:r>
          </a:p>
          <a:p>
            <a:pPr lvl="1">
              <a:spcBef>
                <a:spcPct val="35000"/>
              </a:spcBef>
            </a:pPr>
            <a:r>
              <a:rPr lang="en-US" altLang="en-US"/>
              <a:t>Stabbings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lnSpc>
                <a:spcPct val="85000"/>
              </a:lnSpc>
            </a:pPr>
            <a:r>
              <a:rPr lang="en-US" altLang="en-US"/>
              <a:t>Blunt and Penetrating Trauma</a:t>
            </a:r>
          </a:p>
        </p:txBody>
      </p:sp>
      <p:sp>
        <p:nvSpPr>
          <p:cNvPr id="1536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Blunt trauma is the result of force to the body that causes injury without penetrating the soft tissues.</a:t>
            </a:r>
          </a:p>
          <a:p>
            <a:pPr>
              <a:spcBef>
                <a:spcPct val="35000"/>
              </a:spcBef>
            </a:pPr>
            <a:r>
              <a:rPr lang="en-US" altLang="en-US"/>
              <a:t>Penetrating trauma causes injury by objects that pierce and penetrate the surface of the body.</a:t>
            </a:r>
          </a:p>
          <a:p>
            <a:pPr>
              <a:spcBef>
                <a:spcPct val="35000"/>
              </a:spcBef>
            </a:pPr>
            <a:r>
              <a:rPr lang="en-US" altLang="en-US"/>
              <a:t>Either type may occur from a variety of MOIs.</a:t>
            </a:r>
          </a:p>
          <a:p>
            <a:pPr>
              <a:spcBef>
                <a:spcPct val="35000"/>
              </a:spcBef>
            </a:pPr>
            <a:endParaRPr lang="en-US"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lnSpc>
                <a:spcPct val="85000"/>
              </a:lnSpc>
            </a:pPr>
            <a:r>
              <a:rPr lang="en-US" altLang="en-US"/>
              <a:t>Blunt Trauma</a:t>
            </a:r>
          </a:p>
        </p:txBody>
      </p:sp>
      <p:sp>
        <p:nvSpPr>
          <p:cNvPr id="1638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Results from an object making contact with the body</a:t>
            </a:r>
          </a:p>
          <a:p>
            <a:pPr>
              <a:spcBef>
                <a:spcPct val="35000"/>
              </a:spcBef>
            </a:pPr>
            <a:r>
              <a:rPr lang="en-US" altLang="en-US"/>
              <a:t>Motor vehicle crashes and falls are the most common MOIs.</a:t>
            </a:r>
          </a:p>
          <a:p>
            <a:pPr>
              <a:spcBef>
                <a:spcPct val="35000"/>
              </a:spcBef>
            </a:pPr>
            <a:r>
              <a:rPr lang="en-US" altLang="en-US"/>
              <a:t>Be alert to skin discoloration and pain.</a:t>
            </a:r>
          </a:p>
          <a:p>
            <a:pPr>
              <a:spcBef>
                <a:spcPct val="35000"/>
              </a:spcBef>
            </a:pPr>
            <a:r>
              <a:rPr lang="en-US" altLang="en-US"/>
              <a:t>Maintain a high index of suspicion for hidden injuries.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lnSpc>
                <a:spcPct val="85000"/>
              </a:lnSpc>
            </a:pPr>
            <a:r>
              <a:rPr lang="en-US" altLang="en-US"/>
              <a:t>Vehicular Crashes </a:t>
            </a:r>
            <a:r>
              <a:rPr lang="en-US" altLang="en-US" sz="2800" b="0"/>
              <a:t>(1 of 5)</a:t>
            </a:r>
          </a:p>
        </p:txBody>
      </p:sp>
      <p:sp>
        <p:nvSpPr>
          <p:cNvPr id="1741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Motor vehicle crashes are classified as:</a:t>
            </a:r>
          </a:p>
          <a:p>
            <a:pPr lvl="1">
              <a:spcBef>
                <a:spcPct val="35000"/>
              </a:spcBef>
            </a:pPr>
            <a:r>
              <a:rPr lang="en-US" altLang="en-US"/>
              <a:t>Frontal</a:t>
            </a:r>
          </a:p>
          <a:p>
            <a:pPr lvl="1">
              <a:spcBef>
                <a:spcPct val="35000"/>
              </a:spcBef>
            </a:pPr>
            <a:r>
              <a:rPr lang="en-US" altLang="en-US"/>
              <a:t>Rear-end</a:t>
            </a:r>
          </a:p>
          <a:p>
            <a:pPr lvl="1">
              <a:spcBef>
                <a:spcPct val="35000"/>
              </a:spcBef>
            </a:pPr>
            <a:r>
              <a:rPr lang="en-US" altLang="en-US"/>
              <a:t>Lateral</a:t>
            </a:r>
          </a:p>
          <a:p>
            <a:pPr lvl="1">
              <a:spcBef>
                <a:spcPct val="35000"/>
              </a:spcBef>
            </a:pPr>
            <a:r>
              <a:rPr lang="en-US" altLang="en-US"/>
              <a:t>Rollovers</a:t>
            </a:r>
          </a:p>
          <a:p>
            <a:pPr lvl="1">
              <a:spcBef>
                <a:spcPct val="35000"/>
              </a:spcBef>
            </a:pPr>
            <a:r>
              <a:rPr lang="en-US" altLang="en-US"/>
              <a:t>Rotational</a:t>
            </a:r>
          </a:p>
          <a:p>
            <a:pPr>
              <a:spcBef>
                <a:spcPct val="35000"/>
              </a:spcBef>
            </a:pPr>
            <a:r>
              <a:rPr lang="en-US" altLang="en-US"/>
              <a:t>The principal difference is the direction of the force of impact.</a:t>
            </a:r>
          </a:p>
          <a:p>
            <a:pPr lvl="1"/>
            <a:endParaRPr lang="en-US" altLang="en-US" sz="280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lnSpc>
                <a:spcPct val="85000"/>
              </a:lnSpc>
            </a:pPr>
            <a:r>
              <a:rPr lang="en-US" altLang="en-US"/>
              <a:t>Vehicular Crashes </a:t>
            </a:r>
            <a:r>
              <a:rPr lang="en-US" altLang="en-US" sz="2800" b="0"/>
              <a:t>(2 of 5)</a:t>
            </a:r>
          </a:p>
        </p:txBody>
      </p:sp>
      <p:sp>
        <p:nvSpPr>
          <p:cNvPr id="18435" name="Content Placeholder 2"/>
          <p:cNvSpPr>
            <a:spLocks noGrp="1"/>
          </p:cNvSpPr>
          <p:nvPr>
            <p:ph type="body" idx="1"/>
          </p:nvPr>
        </p:nvSpPr>
        <p:spPr>
          <a:xfrm>
            <a:off x="4876800" y="1447800"/>
            <a:ext cx="41148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 crash consists of three collisions</a:t>
            </a:r>
          </a:p>
          <a:p>
            <a:pPr>
              <a:spcBef>
                <a:spcPct val="35000"/>
              </a:spcBef>
            </a:pPr>
            <a:r>
              <a:rPr lang="en-US" altLang="en-US"/>
              <a:t>Car against another car, tree, or object</a:t>
            </a:r>
          </a:p>
          <a:p>
            <a:pPr lvl="1">
              <a:spcBef>
                <a:spcPct val="35000"/>
              </a:spcBef>
            </a:pPr>
            <a:r>
              <a:rPr lang="en-US" altLang="en-US"/>
              <a:t>By assessing the vehicle, you can often determine the MOI.</a:t>
            </a:r>
          </a:p>
        </p:txBody>
      </p:sp>
      <p:pic>
        <p:nvPicPr>
          <p:cNvPr id="18436" name="Picture 5" descr="\\172.16.33.26\Art\OUTPUT\JB LEARNING\EMT_11E_ITK_PPT WORK\Ch24\9781284080179_CH24_CP0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828800"/>
            <a:ext cx="446405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2133600" y="4657725"/>
            <a:ext cx="2879725"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Jack Dagley Photography/ShutterStock.</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lnSpc>
                <a:spcPct val="85000"/>
              </a:lnSpc>
            </a:pPr>
            <a:r>
              <a:rPr lang="en-US" altLang="en-US"/>
              <a:t>Vehicular Crashes </a:t>
            </a:r>
            <a:r>
              <a:rPr lang="en-US" altLang="en-US" sz="2800" b="0"/>
              <a:t>(3 of 5)</a:t>
            </a:r>
          </a:p>
        </p:txBody>
      </p:sp>
      <p:sp>
        <p:nvSpPr>
          <p:cNvPr id="19459" name="Content Placeholder 2"/>
          <p:cNvSpPr>
            <a:spLocks noGrp="1"/>
          </p:cNvSpPr>
          <p:nvPr>
            <p:ph type="body" idx="1"/>
          </p:nvPr>
        </p:nvSpPr>
        <p:spPr>
          <a:xfrm>
            <a:off x="4876800" y="1447800"/>
            <a:ext cx="40386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Passenger against the interior of the car</a:t>
            </a:r>
          </a:p>
          <a:p>
            <a:pPr lvl="1">
              <a:spcBef>
                <a:spcPct val="35000"/>
              </a:spcBef>
            </a:pPr>
            <a:r>
              <a:rPr lang="en-US" altLang="en-US"/>
              <a:t>Common passenger injuries include lower extremity fractures, flail chest, and head trauma.</a:t>
            </a:r>
          </a:p>
        </p:txBody>
      </p:sp>
      <p:pic>
        <p:nvPicPr>
          <p:cNvPr id="19460" name="Picture 5" descr="\\172.16.33.26\Art\OUTPUT\JB LEARNING\EMT_11E_ITK_PPT WORK\Ch24\9781284080179_CH24_CP0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752600"/>
            <a:ext cx="43688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2041525" y="5045075"/>
            <a:ext cx="2879725"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Courtesy of Rhonda Beck.</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lnSpc>
                <a:spcPct val="85000"/>
              </a:lnSpc>
            </a:pPr>
            <a:r>
              <a:rPr lang="en-US" altLang="en-US"/>
              <a:t>Vehicular Crashes </a:t>
            </a:r>
            <a:r>
              <a:rPr lang="en-US" altLang="en-US" sz="2800" b="0"/>
              <a:t>(4 of 5)</a:t>
            </a:r>
          </a:p>
        </p:txBody>
      </p:sp>
      <p:sp>
        <p:nvSpPr>
          <p:cNvPr id="20483" name="Content Placeholder 2"/>
          <p:cNvSpPr>
            <a:spLocks noGrp="1"/>
          </p:cNvSpPr>
          <p:nvPr>
            <p:ph type="body" idx="1"/>
          </p:nvPr>
        </p:nvSpPr>
        <p:spPr>
          <a:xfrm>
            <a:off x="4572000" y="1447800"/>
            <a:ext cx="41148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sz="2600"/>
              <a:t>Passenger’</a:t>
            </a:r>
            <a:r>
              <a:rPr lang="en-US" altLang="ja-JP" sz="2600"/>
              <a:t>s internal organs against solid structures of the body</a:t>
            </a:r>
          </a:p>
          <a:p>
            <a:pPr lvl="1">
              <a:spcBef>
                <a:spcPct val="35000"/>
              </a:spcBef>
            </a:pPr>
            <a:r>
              <a:rPr lang="en-US" altLang="en-US"/>
              <a:t>Internal injuries may not be as obvious as external injuries, but are often the most life threatening.</a:t>
            </a:r>
          </a:p>
        </p:txBody>
      </p:sp>
      <p:pic>
        <p:nvPicPr>
          <p:cNvPr id="20484" name="Picture 5" descr="\\172.16.33.26\Art\OUTPUT\JB LEARNING\EMT_11E_ITK_PPT WORK\Ch24\9781284080179_CH24_CP0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828800"/>
            <a:ext cx="4114800" cy="303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1781175" y="4862513"/>
            <a:ext cx="287972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Jones and Bartlett Learning</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nSpc>
                <a:spcPct val="85000"/>
              </a:lnSpc>
            </a:pPr>
            <a:r>
              <a:rPr lang="en-US" altLang="en-US"/>
              <a:t>Vehicular Crashes </a:t>
            </a:r>
            <a:r>
              <a:rPr lang="en-US" altLang="en-US" sz="2800" b="0"/>
              <a:t>(5 of 5)</a:t>
            </a:r>
          </a:p>
        </p:txBody>
      </p:sp>
      <p:sp>
        <p:nvSpPr>
          <p:cNvPr id="2150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Significant MOIs include the following findings:</a:t>
            </a:r>
          </a:p>
          <a:p>
            <a:pPr lvl="1">
              <a:spcBef>
                <a:spcPct val="35000"/>
              </a:spcBef>
            </a:pPr>
            <a:r>
              <a:rPr lang="en-US" altLang="en-US"/>
              <a:t>Death of an occupant in the vehicle</a:t>
            </a:r>
          </a:p>
          <a:p>
            <a:pPr lvl="1">
              <a:spcBef>
                <a:spcPct val="35000"/>
              </a:spcBef>
            </a:pPr>
            <a:r>
              <a:rPr lang="en-US" altLang="en-US"/>
              <a:t>Severe deformity of vehicle or intrusion into vehicle</a:t>
            </a:r>
          </a:p>
          <a:p>
            <a:pPr lvl="1">
              <a:spcBef>
                <a:spcPct val="35000"/>
              </a:spcBef>
            </a:pPr>
            <a:r>
              <a:rPr lang="en-US" altLang="en-US"/>
              <a:t>Severe damage from the rear	</a:t>
            </a:r>
          </a:p>
          <a:p>
            <a:pPr lvl="1">
              <a:spcBef>
                <a:spcPct val="35000"/>
              </a:spcBef>
            </a:pPr>
            <a:r>
              <a:rPr lang="en-US" altLang="en-US"/>
              <a:t>Crashes in which rotation is involved</a:t>
            </a:r>
          </a:p>
          <a:p>
            <a:pPr lvl="1">
              <a:spcBef>
                <a:spcPct val="35000"/>
              </a:spcBef>
            </a:pPr>
            <a:r>
              <a:rPr lang="en-US" altLang="en-US"/>
              <a:t>Ejection from the vehicle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(1 of 3)</a:t>
            </a:r>
          </a:p>
        </p:txBody>
      </p:sp>
      <p:sp>
        <p:nvSpPr>
          <p:cNvPr id="409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eaLnBrk="1" hangingPunct="1">
              <a:buFontTx/>
              <a:buNone/>
            </a:pPr>
            <a:r>
              <a:rPr lang="en-US" altLang="en-US" b="1"/>
              <a:t>Trauma</a:t>
            </a:r>
          </a:p>
          <a:p>
            <a:pPr marL="0" indent="0" eaLnBrk="1" hangingPunct="1">
              <a:spcBef>
                <a:spcPct val="35000"/>
              </a:spcBef>
              <a:buFontTx/>
              <a:buNone/>
            </a:pPr>
            <a:r>
              <a:rPr lang="en-US" altLang="en-US"/>
              <a:t>Applies fundamental knowledge to provide basic emergency care and transportation based on assessment findings for an acutely injured patient.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lnSpc>
                <a:spcPct val="85000"/>
              </a:lnSpc>
            </a:pPr>
            <a:r>
              <a:rPr lang="en-US" altLang="en-US"/>
              <a:t>Frontal Crashes </a:t>
            </a:r>
            <a:r>
              <a:rPr lang="en-US" altLang="en-US" sz="2800" b="0"/>
              <a:t>(1 of 5)</a:t>
            </a:r>
          </a:p>
        </p:txBody>
      </p:sp>
      <p:sp>
        <p:nvSpPr>
          <p:cNvPr id="2253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Evaluate supplemental restraint system</a:t>
            </a:r>
          </a:p>
          <a:p>
            <a:pPr lvl="1">
              <a:spcBef>
                <a:spcPct val="35000"/>
              </a:spcBef>
            </a:pPr>
            <a:r>
              <a:rPr lang="en-US" altLang="en-US"/>
              <a:t>Determine whether the passenger was restrained and whether the air bags deployed.</a:t>
            </a:r>
          </a:p>
          <a:p>
            <a:pPr lvl="1">
              <a:spcBef>
                <a:spcPct val="35000"/>
              </a:spcBef>
            </a:pPr>
            <a:r>
              <a:rPr lang="en-US" altLang="en-US"/>
              <a:t>Seatbelts and air bags are effective in preventing a second collision inside the motor vehicle.</a:t>
            </a:r>
          </a:p>
          <a:p>
            <a:pPr lvl="1">
              <a:spcBef>
                <a:spcPct val="35000"/>
              </a:spcBef>
            </a:pPr>
            <a:r>
              <a:rPr lang="en-US" altLang="en-US"/>
              <a:t>Air bags decrease the severity of deceleration injuries and decrease injury to the chest, face, and head.</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lnSpc>
                <a:spcPct val="85000"/>
              </a:lnSpc>
            </a:pPr>
            <a:r>
              <a:rPr lang="en-US" altLang="en-US"/>
              <a:t>Frontal Crashes </a:t>
            </a:r>
            <a:r>
              <a:rPr lang="en-US" altLang="en-US" sz="2800" b="0"/>
              <a:t>(2 of 5)</a:t>
            </a:r>
          </a:p>
        </p:txBody>
      </p:sp>
      <p:sp>
        <p:nvSpPr>
          <p:cNvPr id="2355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Despite air bags, suspect injuries to:</a:t>
            </a:r>
          </a:p>
          <a:p>
            <a:pPr lvl="1">
              <a:spcBef>
                <a:spcPct val="35000"/>
              </a:spcBef>
            </a:pPr>
            <a:r>
              <a:rPr lang="en-US" altLang="en-US"/>
              <a:t>Extremities (resulting from the second collision)</a:t>
            </a:r>
          </a:p>
          <a:p>
            <a:pPr lvl="1">
              <a:spcBef>
                <a:spcPct val="35000"/>
              </a:spcBef>
            </a:pPr>
            <a:r>
              <a:rPr lang="en-US" altLang="en-US"/>
              <a:t>Internal organs (resulting from the third collision)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lnSpc>
                <a:spcPct val="85000"/>
              </a:lnSpc>
            </a:pPr>
            <a:r>
              <a:rPr lang="en-US" altLang="en-US"/>
              <a:t>Frontal Crashes </a:t>
            </a:r>
            <a:r>
              <a:rPr lang="en-US" altLang="en-US" sz="2800" b="0"/>
              <a:t>(3 of 5)</a:t>
            </a:r>
          </a:p>
        </p:txBody>
      </p:sp>
      <p:sp>
        <p:nvSpPr>
          <p:cNvPr id="2457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Children shorter than 4’9" should ride in the rear seat.</a:t>
            </a:r>
          </a:p>
          <a:p>
            <a:pPr lvl="1">
              <a:spcBef>
                <a:spcPct val="35000"/>
              </a:spcBef>
            </a:pPr>
            <a:r>
              <a:rPr lang="en-US" altLang="en-US"/>
              <a:t>In a pickup truck or single-seated vehicle, the air bag should be turned off.</a:t>
            </a:r>
          </a:p>
          <a:p>
            <a:pPr>
              <a:spcBef>
                <a:spcPct val="35000"/>
              </a:spcBef>
            </a:pPr>
            <a:r>
              <a:rPr lang="en-US" altLang="en-US"/>
              <a:t>Remember that if the air bag did not inflate during the accident, it may deploy during extrication.</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lnSpc>
                <a:spcPct val="85000"/>
              </a:lnSpc>
            </a:pPr>
            <a:r>
              <a:rPr lang="en-US" altLang="en-US"/>
              <a:t>Frontal Crashes </a:t>
            </a:r>
            <a:r>
              <a:rPr lang="en-US" altLang="en-US" sz="2800" b="0"/>
              <a:t>(4 of 5)</a:t>
            </a:r>
          </a:p>
        </p:txBody>
      </p:sp>
      <p:sp>
        <p:nvSpPr>
          <p:cNvPr id="25603" name="Rectangle 3"/>
          <p:cNvSpPr>
            <a:spLocks noGrp="1" noChangeArrowheads="1"/>
          </p:cNvSpPr>
          <p:nvPr>
            <p:ph type="body" idx="1"/>
          </p:nvPr>
        </p:nvSpPr>
        <p:spPr>
          <a:xfrm>
            <a:off x="5029200" y="1447800"/>
            <a:ext cx="38862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Remember that supplemental restraint systems can cause harm whether they are used properly or improperly.</a:t>
            </a:r>
          </a:p>
        </p:txBody>
      </p:sp>
      <p:pic>
        <p:nvPicPr>
          <p:cNvPr id="25604" name="Picture 5" descr="\\172.16.33.26\Art\OUTPUT\JB LEARNING\EMT_11E_ITK_PPT WORK\Ch24\9781284080179_CH24_FIG0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676400"/>
            <a:ext cx="4497388"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762000" y="4889500"/>
            <a:ext cx="4284663"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Courtesy of ED, Royal North Shore Hospital/NSW Institute of Trauma &amp; Injury</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lnSpc>
                <a:spcPct val="85000"/>
              </a:lnSpc>
            </a:pPr>
            <a:r>
              <a:rPr lang="en-US" altLang="en-US"/>
              <a:t>Frontal Crashes </a:t>
            </a:r>
            <a:r>
              <a:rPr lang="en-US" altLang="en-US" sz="2800" b="0"/>
              <a:t>(5 of 5)</a:t>
            </a:r>
          </a:p>
        </p:txBody>
      </p:sp>
      <p:sp>
        <p:nvSpPr>
          <p:cNvPr id="26627" name="Content Placeholder 1"/>
          <p:cNvSpPr>
            <a:spLocks noGrp="1"/>
          </p:cNvSpPr>
          <p:nvPr>
            <p:ph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a:lstStyle/>
          <a:p>
            <a:r>
              <a:rPr lang="en-US" altLang="en-US"/>
              <a:t>Look for contact points between the patient and the vehicle as you perform a simple</a:t>
            </a:r>
            <a:r>
              <a:rPr lang="en-US" altLang="en-US">
                <a:solidFill>
                  <a:srgbClr val="0000FF"/>
                </a:solidFill>
              </a:rPr>
              <a:t>,</a:t>
            </a:r>
            <a:r>
              <a:rPr lang="en-US" altLang="en-US"/>
              <a:t> quick evaluation of the interior of the vehicle.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lnSpc>
                <a:spcPct val="85000"/>
              </a:lnSpc>
            </a:pPr>
            <a:r>
              <a:rPr lang="en-US" altLang="en-US"/>
              <a:t>Rear-End Crashes </a:t>
            </a:r>
            <a:r>
              <a:rPr lang="en-US" altLang="en-US" sz="2800" b="0"/>
              <a:t>(1 of 2)</a:t>
            </a:r>
          </a:p>
        </p:txBody>
      </p:sp>
      <p:sp>
        <p:nvSpPr>
          <p:cNvPr id="27651" name="Content Placeholder 2"/>
          <p:cNvSpPr>
            <a:spLocks noGrp="1"/>
          </p:cNvSpPr>
          <p:nvPr>
            <p:ph type="body" idx="1"/>
          </p:nvPr>
        </p:nvSpPr>
        <p:spPr>
          <a:xfrm>
            <a:off x="5410200" y="1447800"/>
            <a:ext cx="38862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Known to cause whiplash-type injuries</a:t>
            </a:r>
          </a:p>
          <a:p>
            <a:pPr lvl="1">
              <a:spcBef>
                <a:spcPct val="35000"/>
              </a:spcBef>
            </a:pPr>
            <a:r>
              <a:rPr lang="en-US" altLang="en-US"/>
              <a:t>Particularly in absence of a headrest</a:t>
            </a:r>
          </a:p>
        </p:txBody>
      </p:sp>
      <p:pic>
        <p:nvPicPr>
          <p:cNvPr id="27652" name="Picture 5" descr="\\172.16.33.26\Art\OUTPUT\JB LEARNING\EMT_11E_ITK_PPT WORK\Ch24\9781284080179_CH24_CP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765300"/>
            <a:ext cx="4953000" cy="364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2530475" y="5418138"/>
            <a:ext cx="287972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Crystalcraig/Dreamstime.com</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lnSpc>
                <a:spcPct val="85000"/>
              </a:lnSpc>
            </a:pPr>
            <a:r>
              <a:rPr lang="en-US" altLang="en-US"/>
              <a:t>Rear-End Crashes </a:t>
            </a:r>
            <a:r>
              <a:rPr lang="en-US" altLang="en-US" sz="2800" b="0"/>
              <a:t>(2 of 2)</a:t>
            </a:r>
          </a:p>
        </p:txBody>
      </p:sp>
      <p:sp>
        <p:nvSpPr>
          <p:cNvPr id="2867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As the body is propelled forward, the head and neck are left behind.</a:t>
            </a:r>
          </a:p>
          <a:p>
            <a:pPr>
              <a:spcBef>
                <a:spcPct val="35000"/>
              </a:spcBef>
            </a:pPr>
            <a:r>
              <a:rPr lang="en-US" altLang="en-US"/>
              <a:t>Acceleration-type injury to the brain is possible.</a:t>
            </a:r>
          </a:p>
          <a:p>
            <a:pPr lvl="1">
              <a:spcBef>
                <a:spcPct val="35000"/>
              </a:spcBef>
            </a:pPr>
            <a:r>
              <a:rPr lang="en-US" altLang="en-US"/>
              <a:t>Third collision of the brain within the skull</a:t>
            </a:r>
          </a:p>
          <a:p>
            <a:pPr>
              <a:buFontTx/>
              <a:buNone/>
            </a:pPr>
            <a:endParaRPr lang="en-US" altLang="en-US" sz="240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lnSpc>
                <a:spcPct val="85000"/>
              </a:lnSpc>
            </a:pPr>
            <a:r>
              <a:rPr lang="en-US" altLang="en-US"/>
              <a:t>Lateral Crashes </a:t>
            </a:r>
            <a:r>
              <a:rPr lang="en-US" altLang="en-US" sz="2800" b="0"/>
              <a:t>(1 of 3)</a:t>
            </a:r>
          </a:p>
        </p:txBody>
      </p:sp>
      <p:sp>
        <p:nvSpPr>
          <p:cNvPr id="29699" name="Content Placeholder 2"/>
          <p:cNvSpPr>
            <a:spLocks noGrp="1"/>
          </p:cNvSpPr>
          <p:nvPr>
            <p:ph type="body" idx="1"/>
          </p:nvPr>
        </p:nvSpPr>
        <p:spPr>
          <a:xfrm>
            <a:off x="5029200" y="1600200"/>
            <a:ext cx="3886200" cy="35814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Side impacts</a:t>
            </a:r>
          </a:p>
          <a:p>
            <a:pPr>
              <a:spcBef>
                <a:spcPct val="35000"/>
              </a:spcBef>
            </a:pPr>
            <a:r>
              <a:rPr lang="en-US" altLang="en-US"/>
              <a:t>Very common cause of death associated with motor vehicle crashes</a:t>
            </a:r>
          </a:p>
        </p:txBody>
      </p:sp>
      <p:pic>
        <p:nvPicPr>
          <p:cNvPr id="29700" name="Picture 5" descr="\\172.16.33.26\Art\OUTPUT\JB LEARNING\EMT_11E_ITK_PPT WORK\Ch24\9781284080179_CH24_CP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188" y="1812925"/>
            <a:ext cx="4545012" cy="300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2262188" y="4818063"/>
            <a:ext cx="2879725"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tfoxfoto/iStock.</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nSpc>
                <a:spcPct val="85000"/>
              </a:lnSpc>
            </a:pPr>
            <a:r>
              <a:rPr lang="en-US" altLang="en-US"/>
              <a:t>Lateral Crashes </a:t>
            </a:r>
            <a:r>
              <a:rPr lang="en-US" altLang="en-US" sz="2800" b="0"/>
              <a:t>(2 of 3)</a:t>
            </a:r>
          </a:p>
        </p:txBody>
      </p:sp>
      <p:sp>
        <p:nvSpPr>
          <p:cNvPr id="3072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 vehicle struck from the side is usually struck above its center of gravity.</a:t>
            </a:r>
          </a:p>
          <a:p>
            <a:pPr lvl="1">
              <a:spcBef>
                <a:spcPct val="35000"/>
              </a:spcBef>
            </a:pPr>
            <a:r>
              <a:rPr lang="en-US" altLang="en-US"/>
              <a:t>Begins to rock away from the side of impact</a:t>
            </a:r>
          </a:p>
          <a:p>
            <a:pPr lvl="1">
              <a:spcBef>
                <a:spcPct val="35000"/>
              </a:spcBef>
            </a:pPr>
            <a:r>
              <a:rPr lang="en-US" altLang="en-US"/>
              <a:t>Results in the passenger sustaining a lateral whiplash injury</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lnSpc>
                <a:spcPct val="85000"/>
              </a:lnSpc>
            </a:pPr>
            <a:r>
              <a:rPr lang="en-US" altLang="en-US"/>
              <a:t>Lateral Crashes </a:t>
            </a:r>
            <a:r>
              <a:rPr lang="en-US" altLang="en-US" sz="2800" b="0"/>
              <a:t>(3 of 3)</a:t>
            </a:r>
          </a:p>
        </p:txBody>
      </p:sp>
      <p:sp>
        <p:nvSpPr>
          <p:cNvPr id="3174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If substantial intrusion into the passenger compartment, suspect:</a:t>
            </a:r>
          </a:p>
          <a:p>
            <a:pPr lvl="1">
              <a:spcBef>
                <a:spcPct val="35000"/>
              </a:spcBef>
            </a:pPr>
            <a:r>
              <a:rPr lang="en-US" altLang="en-US"/>
              <a:t>Lateral chest and abdomen injuries on the side of the impact</a:t>
            </a:r>
          </a:p>
          <a:p>
            <a:pPr lvl="1">
              <a:spcBef>
                <a:spcPct val="35000"/>
              </a:spcBef>
            </a:pPr>
            <a:r>
              <a:rPr lang="en-US" altLang="en-US"/>
              <a:t>Possible fractures of the lower extremities, pelvis, and ribs</a:t>
            </a:r>
          </a:p>
          <a:p>
            <a:pPr lvl="1">
              <a:spcBef>
                <a:spcPct val="35000"/>
              </a:spcBef>
            </a:pPr>
            <a:r>
              <a:rPr lang="en-US" altLang="en-US"/>
              <a:t>Organ damage from the third collision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(2 of 3)</a:t>
            </a:r>
          </a:p>
        </p:txBody>
      </p:sp>
      <p:sp>
        <p:nvSpPr>
          <p:cNvPr id="512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eaLnBrk="1" hangingPunct="1">
              <a:spcBef>
                <a:spcPct val="35000"/>
              </a:spcBef>
              <a:buFontTx/>
              <a:buNone/>
            </a:pPr>
            <a:r>
              <a:rPr lang="en-US" altLang="en-US" b="1"/>
              <a:t>Trauma Overview</a:t>
            </a:r>
          </a:p>
          <a:p>
            <a:pPr eaLnBrk="1" hangingPunct="1">
              <a:spcBef>
                <a:spcPct val="35000"/>
              </a:spcBef>
            </a:pPr>
            <a:r>
              <a:rPr lang="en-US" altLang="en-US"/>
              <a:t>Pathophysiology, assessment, and management of the trauma patient</a:t>
            </a:r>
          </a:p>
          <a:p>
            <a:pPr lvl="1" eaLnBrk="1" hangingPunct="1">
              <a:spcBef>
                <a:spcPct val="35000"/>
              </a:spcBef>
            </a:pPr>
            <a:r>
              <a:rPr lang="en-US" altLang="en-US"/>
              <a:t>Trauma scoring</a:t>
            </a:r>
          </a:p>
          <a:p>
            <a:pPr lvl="1" eaLnBrk="1" hangingPunct="1">
              <a:spcBef>
                <a:spcPct val="35000"/>
              </a:spcBef>
            </a:pPr>
            <a:r>
              <a:rPr lang="en-US" altLang="en-US"/>
              <a:t>Rapid transport and destination issues</a:t>
            </a:r>
          </a:p>
          <a:p>
            <a:pPr lvl="1" eaLnBrk="1" hangingPunct="1">
              <a:spcBef>
                <a:spcPct val="35000"/>
              </a:spcBef>
            </a:pPr>
            <a:r>
              <a:rPr lang="en-US" altLang="en-US"/>
              <a:t>Transport mode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lnSpc>
                <a:spcPct val="85000"/>
              </a:lnSpc>
            </a:pPr>
            <a:r>
              <a:rPr lang="en-US" altLang="en-US"/>
              <a:t>Rollover Crashes</a:t>
            </a:r>
          </a:p>
        </p:txBody>
      </p:sp>
      <p:sp>
        <p:nvSpPr>
          <p:cNvPr id="3277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Large trucks and sport utility vehicles are prone to rollovers.</a:t>
            </a:r>
          </a:p>
          <a:p>
            <a:pPr>
              <a:spcBef>
                <a:spcPct val="35000"/>
              </a:spcBef>
            </a:pPr>
            <a:r>
              <a:rPr lang="en-US" altLang="en-US"/>
              <a:t>Injuries depend on whether the passenger was restrained.</a:t>
            </a:r>
          </a:p>
          <a:p>
            <a:pPr>
              <a:spcBef>
                <a:spcPct val="35000"/>
              </a:spcBef>
            </a:pPr>
            <a:r>
              <a:rPr lang="en-US" altLang="en-US"/>
              <a:t>Most common life-threatening event is ejection or partial ejection of the passenger from the vehicle.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nSpc>
                <a:spcPct val="85000"/>
              </a:lnSpc>
            </a:pPr>
            <a:r>
              <a:rPr lang="en-US" altLang="en-US"/>
              <a:t>Rotational Crashes</a:t>
            </a:r>
          </a:p>
        </p:txBody>
      </p:sp>
      <p:sp>
        <p:nvSpPr>
          <p:cNvPr id="3379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Spins are conceptually similar to rollovers.</a:t>
            </a:r>
          </a:p>
          <a:p>
            <a:pPr>
              <a:spcBef>
                <a:spcPct val="35000"/>
              </a:spcBef>
            </a:pPr>
            <a:r>
              <a:rPr lang="en-US" altLang="en-US"/>
              <a:t>Rotation of the vehicle provides opportunities for the vehicle to strike objects such as utility poles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lnSpc>
                <a:spcPct val="85000"/>
              </a:lnSpc>
            </a:pPr>
            <a:r>
              <a:rPr lang="en-US" altLang="en-US"/>
              <a:t>Car Versus Pedestrian </a:t>
            </a:r>
            <a:r>
              <a:rPr lang="en-US" altLang="en-US" sz="2800" b="0"/>
              <a:t>(1 of 2)</a:t>
            </a:r>
          </a:p>
        </p:txBody>
      </p:sp>
      <p:sp>
        <p:nvSpPr>
          <p:cNvPr id="3481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Injuries are often graphic and apparent.</a:t>
            </a:r>
          </a:p>
          <a:p>
            <a:pPr>
              <a:spcBef>
                <a:spcPct val="35000"/>
              </a:spcBef>
            </a:pPr>
            <a:r>
              <a:rPr lang="en-US" altLang="en-US"/>
              <a:t>Can also be serious unseen injuries</a:t>
            </a:r>
          </a:p>
          <a:p>
            <a:pPr>
              <a:spcBef>
                <a:spcPct val="35000"/>
              </a:spcBef>
            </a:pPr>
            <a:r>
              <a:rPr lang="en-US" altLang="en-US"/>
              <a:t>You should determine:</a:t>
            </a:r>
          </a:p>
          <a:p>
            <a:pPr lvl="1">
              <a:spcBef>
                <a:spcPct val="35000"/>
              </a:spcBef>
            </a:pPr>
            <a:r>
              <a:rPr lang="en-US" altLang="en-US"/>
              <a:t>Speed of the vehicle</a:t>
            </a:r>
          </a:p>
          <a:p>
            <a:pPr lvl="1">
              <a:spcBef>
                <a:spcPct val="35000"/>
              </a:spcBef>
            </a:pPr>
            <a:r>
              <a:rPr lang="en-US" altLang="en-US"/>
              <a:t>Whether the patient was thrown through the air</a:t>
            </a:r>
          </a:p>
          <a:p>
            <a:pPr lvl="1">
              <a:spcBef>
                <a:spcPct val="35000"/>
              </a:spcBef>
            </a:pPr>
            <a:r>
              <a:rPr lang="en-US" altLang="en-US"/>
              <a:t>Whether the patient was struck and pulled under the vehicle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a:lnSpc>
                <a:spcPct val="85000"/>
              </a:lnSpc>
            </a:pPr>
            <a:r>
              <a:rPr lang="en-US" altLang="en-US"/>
              <a:t>Car Versus Pedestrian </a:t>
            </a:r>
            <a:r>
              <a:rPr lang="en-US" altLang="en-US" sz="2800" b="0"/>
              <a:t>(2 of 2)</a:t>
            </a:r>
          </a:p>
        </p:txBody>
      </p:sp>
      <p:sp>
        <p:nvSpPr>
          <p:cNvPr id="3584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Evaluate the vehicle that struck the patient for structural damage.</a:t>
            </a:r>
          </a:p>
          <a:p>
            <a:pPr>
              <a:spcBef>
                <a:spcPct val="35000"/>
              </a:spcBef>
            </a:pPr>
            <a:r>
              <a:rPr lang="en-US" altLang="en-US"/>
              <a:t>ALS backup should be summoned for any patients who have sustained a significant MOI.</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a:lnSpc>
                <a:spcPct val="85000"/>
              </a:lnSpc>
            </a:pPr>
            <a:r>
              <a:rPr lang="en-US" altLang="en-US"/>
              <a:t>Car Versus Bicycle </a:t>
            </a:r>
            <a:r>
              <a:rPr lang="en-US" altLang="en-US" sz="2800" b="0"/>
              <a:t>(1 of 2)</a:t>
            </a:r>
          </a:p>
        </p:txBody>
      </p:sp>
      <p:sp>
        <p:nvSpPr>
          <p:cNvPr id="36867" name="Content Placeholder 2"/>
          <p:cNvSpPr>
            <a:spLocks noGrp="1"/>
          </p:cNvSpPr>
          <p:nvPr>
            <p:ph type="body" idx="1"/>
          </p:nvPr>
        </p:nvSpPr>
        <p:spPr>
          <a:xfrm>
            <a:off x="4876800" y="1447800"/>
            <a:ext cx="40386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sz="2600"/>
              <a:t>Evaluate like you would for a car-versus-pedestrian collision.</a:t>
            </a:r>
          </a:p>
          <a:p>
            <a:pPr lvl="1">
              <a:spcBef>
                <a:spcPct val="35000"/>
              </a:spcBef>
            </a:pPr>
            <a:r>
              <a:rPr lang="en-US" altLang="en-US" sz="2200"/>
              <a:t>Evaluate the damage to and position of the bicycle.</a:t>
            </a:r>
          </a:p>
          <a:p>
            <a:pPr lvl="1">
              <a:spcBef>
                <a:spcPct val="35000"/>
              </a:spcBef>
            </a:pPr>
            <a:r>
              <a:rPr lang="en-US" altLang="en-US" sz="2200"/>
              <a:t>If the patient was wearing a helmet, inspect it for damage.</a:t>
            </a:r>
          </a:p>
        </p:txBody>
      </p:sp>
      <p:pic>
        <p:nvPicPr>
          <p:cNvPr id="36868" name="Picture 5" descr="\\172.16.33.26\Art\OUTPUT\JB LEARNING\EMT_11E_ITK_PPT WORK\Ch24\9781284080179_CH24_FIG0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752600"/>
            <a:ext cx="4724400" cy="29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2182813" y="4749800"/>
            <a:ext cx="2879725"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Robert Byron/Dreamstime.com</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a:lnSpc>
                <a:spcPct val="85000"/>
              </a:lnSpc>
            </a:pPr>
            <a:r>
              <a:rPr lang="en-US" altLang="en-US"/>
              <a:t>Car Versus Bicycle </a:t>
            </a:r>
            <a:r>
              <a:rPr lang="en-US" altLang="en-US" sz="2800" b="0"/>
              <a:t>(2 of 2)</a:t>
            </a:r>
          </a:p>
        </p:txBody>
      </p:sp>
      <p:sp>
        <p:nvSpPr>
          <p:cNvPr id="3789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Presume that the patient has sustained an injury to the spinal column, or spinal cord, until proven otherwise at the hospital.</a:t>
            </a:r>
          </a:p>
          <a:p>
            <a:pPr>
              <a:spcBef>
                <a:spcPct val="35000"/>
              </a:spcBef>
            </a:pPr>
            <a:r>
              <a:rPr lang="en-US" altLang="en-US"/>
              <a:t>Spinal stabilization must be initiated and maintained during the encounter.</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a:lnSpc>
                <a:spcPct val="85000"/>
              </a:lnSpc>
            </a:pPr>
            <a:r>
              <a:rPr lang="en-US" altLang="en-US"/>
              <a:t>Car Versus Motorcycle </a:t>
            </a:r>
            <a:r>
              <a:rPr lang="en-US" altLang="en-US" sz="2800" b="0"/>
              <a:t>(1 of 4)</a:t>
            </a:r>
          </a:p>
        </p:txBody>
      </p:sp>
      <p:sp>
        <p:nvSpPr>
          <p:cNvPr id="3891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Protection is from:</a:t>
            </a:r>
          </a:p>
          <a:p>
            <a:pPr lvl="1">
              <a:spcBef>
                <a:spcPct val="35000"/>
              </a:spcBef>
            </a:pPr>
            <a:r>
              <a:rPr lang="en-US" altLang="en-US"/>
              <a:t>Helmet</a:t>
            </a:r>
          </a:p>
          <a:p>
            <a:pPr lvl="1">
              <a:spcBef>
                <a:spcPct val="35000"/>
              </a:spcBef>
            </a:pPr>
            <a:r>
              <a:rPr lang="en-US" altLang="en-US"/>
              <a:t>Leather or abrasion-resistant clothing</a:t>
            </a:r>
          </a:p>
          <a:p>
            <a:pPr lvl="1">
              <a:spcBef>
                <a:spcPct val="35000"/>
              </a:spcBef>
            </a:pPr>
            <a:r>
              <a:rPr lang="en-US" altLang="en-US"/>
              <a:t>Boots</a:t>
            </a:r>
          </a:p>
          <a:p>
            <a:pPr>
              <a:spcBef>
                <a:spcPct val="35000"/>
              </a:spcBef>
            </a:pPr>
            <a:r>
              <a:rPr lang="en-US" altLang="en-US"/>
              <a:t>Collisions usually occur against larger vehicles or stationary objects.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a:lnSpc>
                <a:spcPct val="85000"/>
              </a:lnSpc>
            </a:pPr>
            <a:r>
              <a:rPr lang="en-US" altLang="en-US"/>
              <a:t>Car Versus Motorcycle </a:t>
            </a:r>
            <a:r>
              <a:rPr lang="en-US" altLang="en-US" sz="2800" b="0"/>
              <a:t>(2 of 4)</a:t>
            </a:r>
          </a:p>
        </p:txBody>
      </p:sp>
      <p:sp>
        <p:nvSpPr>
          <p:cNvPr id="3993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When assessing the scene, look for:</a:t>
            </a:r>
          </a:p>
          <a:p>
            <a:pPr lvl="1">
              <a:spcBef>
                <a:spcPct val="35000"/>
              </a:spcBef>
            </a:pPr>
            <a:r>
              <a:rPr lang="en-US" altLang="en-US"/>
              <a:t>Deformity of the motorcycle</a:t>
            </a:r>
          </a:p>
          <a:p>
            <a:pPr lvl="1">
              <a:spcBef>
                <a:spcPct val="35000"/>
              </a:spcBef>
            </a:pPr>
            <a:r>
              <a:rPr lang="en-US" altLang="en-US"/>
              <a:t>Side of most damage</a:t>
            </a:r>
          </a:p>
          <a:p>
            <a:pPr lvl="1">
              <a:spcBef>
                <a:spcPct val="35000"/>
              </a:spcBef>
            </a:pPr>
            <a:r>
              <a:rPr lang="en-US" altLang="en-US"/>
              <a:t>Distance of skid in the road</a:t>
            </a:r>
          </a:p>
          <a:p>
            <a:pPr lvl="1">
              <a:spcBef>
                <a:spcPct val="35000"/>
              </a:spcBef>
            </a:pPr>
            <a:r>
              <a:rPr lang="en-US" altLang="en-US"/>
              <a:t>Deformity of stationary objects or other vehicles</a:t>
            </a:r>
          </a:p>
          <a:p>
            <a:pPr lvl="1">
              <a:spcBef>
                <a:spcPct val="35000"/>
              </a:spcBef>
            </a:pPr>
            <a:r>
              <a:rPr lang="en-US" altLang="en-US"/>
              <a:t>Extent and location of deformity in the helmet</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a:lnSpc>
                <a:spcPct val="85000"/>
              </a:lnSpc>
            </a:pPr>
            <a:r>
              <a:rPr lang="en-US" altLang="en-US"/>
              <a:t>Car Versus Motorcycle </a:t>
            </a:r>
            <a:r>
              <a:rPr lang="en-US" altLang="en-US" sz="2800" b="0"/>
              <a:t>(3 of 4)</a:t>
            </a:r>
          </a:p>
        </p:txBody>
      </p:sp>
      <p:sp>
        <p:nvSpPr>
          <p:cNvPr id="4096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Head-on crash</a:t>
            </a:r>
          </a:p>
          <a:p>
            <a:pPr lvl="1">
              <a:spcBef>
                <a:spcPct val="35000"/>
              </a:spcBef>
            </a:pPr>
            <a:r>
              <a:rPr lang="en-US" altLang="en-US"/>
              <a:t>Motorcycle strikes another object and stops its forward motion while the rider continues moving forward</a:t>
            </a:r>
          </a:p>
          <a:p>
            <a:pPr>
              <a:spcBef>
                <a:spcPct val="35000"/>
              </a:spcBef>
            </a:pPr>
            <a:r>
              <a:rPr lang="en-US" altLang="en-US"/>
              <a:t>Angular crash</a:t>
            </a:r>
          </a:p>
          <a:p>
            <a:pPr lvl="1">
              <a:spcBef>
                <a:spcPct val="35000"/>
              </a:spcBef>
            </a:pPr>
            <a:r>
              <a:rPr lang="en-US" altLang="en-US"/>
              <a:t>Motorcycle strikes an object at an angle so that the rider sustains direct crushing injuries to the lower extremity</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a:lnSpc>
                <a:spcPct val="85000"/>
              </a:lnSpc>
            </a:pPr>
            <a:r>
              <a:rPr lang="en-US" altLang="en-US"/>
              <a:t>Car Versus Motorcycle </a:t>
            </a:r>
            <a:r>
              <a:rPr lang="en-US" altLang="en-US" sz="2800" b="0"/>
              <a:t>(4 of 4)</a:t>
            </a:r>
          </a:p>
        </p:txBody>
      </p:sp>
      <p:sp>
        <p:nvSpPr>
          <p:cNvPr id="4198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Ejection</a:t>
            </a:r>
          </a:p>
          <a:p>
            <a:pPr lvl="1">
              <a:spcBef>
                <a:spcPct val="35000"/>
              </a:spcBef>
            </a:pPr>
            <a:r>
              <a:rPr lang="en-US" altLang="en-US"/>
              <a:t>Rider will travel at high speed until stopped by a stationary object, another vehicle, or road drag.</a:t>
            </a:r>
          </a:p>
          <a:p>
            <a:pPr lvl="1">
              <a:spcBef>
                <a:spcPct val="35000"/>
              </a:spcBef>
            </a:pPr>
            <a:r>
              <a:rPr lang="en-US" altLang="en-US"/>
              <a:t>Severe abrasions can occur</a:t>
            </a:r>
          </a:p>
          <a:p>
            <a:pPr>
              <a:spcBef>
                <a:spcPct val="35000"/>
              </a:spcBef>
            </a:pPr>
            <a:r>
              <a:rPr lang="en-US" altLang="en-US"/>
              <a:t>Controlled crash</a:t>
            </a:r>
          </a:p>
          <a:p>
            <a:pPr lvl="1">
              <a:spcBef>
                <a:spcPct val="35000"/>
              </a:spcBef>
            </a:pPr>
            <a:r>
              <a:rPr lang="en-US" altLang="en-US"/>
              <a:t>Technique used to separate the rider from the body of the motorcycle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lnSpc>
                <a:spcPct val="85000"/>
              </a:lnSpc>
            </a:pPr>
            <a:r>
              <a:rPr lang="en-US" altLang="en-US"/>
              <a:t>National EMS Education Standard Competencies </a:t>
            </a:r>
            <a:r>
              <a:rPr lang="en-US" altLang="en-US" sz="2800" b="0"/>
              <a:t>(3 of 3)</a:t>
            </a:r>
          </a:p>
        </p:txBody>
      </p:sp>
      <p:sp>
        <p:nvSpPr>
          <p:cNvPr id="614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eaLnBrk="1" hangingPunct="1">
              <a:spcBef>
                <a:spcPct val="35000"/>
              </a:spcBef>
              <a:buFontTx/>
              <a:buNone/>
            </a:pPr>
            <a:r>
              <a:rPr lang="en-US" altLang="en-US" b="1"/>
              <a:t>Multisystem Trauma</a:t>
            </a:r>
          </a:p>
          <a:p>
            <a:pPr eaLnBrk="1" hangingPunct="1">
              <a:spcBef>
                <a:spcPct val="35000"/>
              </a:spcBef>
            </a:pPr>
            <a:r>
              <a:rPr lang="en-US" altLang="en-US"/>
              <a:t>Recognition and management of</a:t>
            </a:r>
          </a:p>
          <a:p>
            <a:pPr lvl="1" eaLnBrk="1" hangingPunct="1">
              <a:spcBef>
                <a:spcPct val="35000"/>
              </a:spcBef>
            </a:pPr>
            <a:r>
              <a:rPr lang="en-US" altLang="en-US"/>
              <a:t>Multisystem trauma</a:t>
            </a:r>
          </a:p>
          <a:p>
            <a:pPr eaLnBrk="1" hangingPunct="1">
              <a:spcBef>
                <a:spcPct val="35000"/>
              </a:spcBef>
            </a:pPr>
            <a:r>
              <a:rPr lang="en-US" altLang="en-US"/>
              <a:t>Pathophysiology, assessment, and management of</a:t>
            </a:r>
          </a:p>
          <a:p>
            <a:pPr lvl="1" eaLnBrk="1" hangingPunct="1">
              <a:spcBef>
                <a:spcPct val="35000"/>
              </a:spcBef>
            </a:pPr>
            <a:r>
              <a:rPr lang="en-US" altLang="en-US"/>
              <a:t>Multisystem trauma</a:t>
            </a:r>
          </a:p>
          <a:p>
            <a:pPr lvl="1" eaLnBrk="1" hangingPunct="1">
              <a:spcBef>
                <a:spcPct val="35000"/>
              </a:spcBef>
            </a:pPr>
            <a:r>
              <a:rPr lang="en-US" altLang="en-US"/>
              <a:t>Blast injuries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a:lnSpc>
                <a:spcPct val="85000"/>
              </a:lnSpc>
            </a:pPr>
            <a:r>
              <a:rPr lang="en-US" altLang="en-US"/>
              <a:t>Falls </a:t>
            </a:r>
            <a:r>
              <a:rPr lang="en-US" altLang="en-US" sz="2800" b="0"/>
              <a:t>(1 of 3)</a:t>
            </a:r>
          </a:p>
        </p:txBody>
      </p:sp>
      <p:sp>
        <p:nvSpPr>
          <p:cNvPr id="4301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Injury potential depends on the height from which the patient fell.</a:t>
            </a:r>
          </a:p>
          <a:p>
            <a:pPr lvl="1">
              <a:spcBef>
                <a:spcPct val="35000"/>
              </a:spcBef>
            </a:pPr>
            <a:r>
              <a:rPr lang="en-US" altLang="en-US"/>
              <a:t>More than 20 ft</a:t>
            </a:r>
            <a:r>
              <a:rPr lang="en-US" altLang="en-US">
                <a:ea typeface="MS PGothic" charset="-128"/>
              </a:rPr>
              <a:t> (6m) </a:t>
            </a:r>
            <a:r>
              <a:rPr lang="en-US" altLang="en-US"/>
              <a:t>is considered significant.</a:t>
            </a:r>
          </a:p>
          <a:p>
            <a:pPr>
              <a:spcBef>
                <a:spcPct val="35000"/>
              </a:spcBef>
            </a:pPr>
            <a:r>
              <a:rPr lang="en-US" altLang="en-US"/>
              <a:t>Internal injuries pose the greatest threat to life.</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a:lnSpc>
                <a:spcPct val="85000"/>
              </a:lnSpc>
            </a:pPr>
            <a:r>
              <a:rPr lang="en-US" altLang="en-US"/>
              <a:t>Falls </a:t>
            </a:r>
            <a:r>
              <a:rPr lang="en-US" altLang="en-US" sz="2800" b="0"/>
              <a:t>(2 of 3)</a:t>
            </a:r>
          </a:p>
        </p:txBody>
      </p:sp>
      <p:sp>
        <p:nvSpPr>
          <p:cNvPr id="44035" name="Content Placeholder 2"/>
          <p:cNvSpPr>
            <a:spLocks noGrp="1"/>
          </p:cNvSpPr>
          <p:nvPr>
            <p:ph type="body" idx="1"/>
          </p:nvPr>
        </p:nvSpPr>
        <p:spPr>
          <a:xfrm>
            <a:off x="4724400" y="1447800"/>
            <a:ext cx="38862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Patients who fall and land on their feet may have less-severe internal injuries.</a:t>
            </a:r>
          </a:p>
          <a:p>
            <a:pPr lvl="1">
              <a:spcBef>
                <a:spcPct val="35000"/>
              </a:spcBef>
            </a:pPr>
            <a:r>
              <a:rPr lang="en-US" altLang="en-US"/>
              <a:t>Their legs may have absorbed much of the energy of the fall.</a:t>
            </a:r>
          </a:p>
        </p:txBody>
      </p:sp>
      <p:pic>
        <p:nvPicPr>
          <p:cNvPr id="44036" name="Picture 5" descr="\\172.16.33.26\Art\OUTPUT\JB LEARNING\EMT_11E_ITK_PPT WORK\Ch24\9781284080179_CH24_FIG0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655763"/>
            <a:ext cx="2776538" cy="421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1157288" y="5881688"/>
            <a:ext cx="2879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Jones and Bartlett </a:t>
            </a:r>
            <a:r>
              <a:rPr lang="en-IN" sz="900" dirty="0" smtClean="0">
                <a:solidFill>
                  <a:schemeClr val="bg1"/>
                </a:solidFill>
                <a:latin typeface="+mn-lt"/>
              </a:rPr>
              <a:t>Learning.</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a:lnSpc>
                <a:spcPct val="85000"/>
              </a:lnSpc>
            </a:pPr>
            <a:r>
              <a:rPr lang="en-US" altLang="en-US"/>
              <a:t>Falls </a:t>
            </a:r>
            <a:r>
              <a:rPr lang="en-US" altLang="en-US" sz="2800" b="0"/>
              <a:t>(3 of 3)</a:t>
            </a:r>
          </a:p>
        </p:txBody>
      </p:sp>
      <p:sp>
        <p:nvSpPr>
          <p:cNvPr id="45059" name="Rectangle 3"/>
          <p:cNvSpPr>
            <a:spLocks noGrp="1" noChangeArrowheads="1"/>
          </p:cNvSpPr>
          <p:nvPr>
            <p:ph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Take the following factors into account:</a:t>
            </a:r>
          </a:p>
          <a:p>
            <a:pPr lvl="1">
              <a:spcBef>
                <a:spcPct val="35000"/>
              </a:spcBef>
            </a:pPr>
            <a:r>
              <a:rPr lang="en-US" altLang="en-US" sz="2200"/>
              <a:t>The height of the fall</a:t>
            </a:r>
          </a:p>
          <a:p>
            <a:pPr lvl="1">
              <a:spcBef>
                <a:spcPct val="35000"/>
              </a:spcBef>
            </a:pPr>
            <a:r>
              <a:rPr lang="en-US" altLang="en-US" sz="2200"/>
              <a:t>The type of surface struck</a:t>
            </a:r>
          </a:p>
          <a:p>
            <a:pPr lvl="1">
              <a:spcBef>
                <a:spcPct val="35000"/>
              </a:spcBef>
            </a:pPr>
            <a:r>
              <a:rPr lang="en-US" altLang="en-US" sz="2200"/>
              <a:t>The part of the body that hit first, followed by the path of energy displacement</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a:lnSpc>
                <a:spcPct val="85000"/>
              </a:lnSpc>
            </a:pPr>
            <a:r>
              <a:rPr lang="en-US" altLang="en-US"/>
              <a:t>Penetrating Trauma </a:t>
            </a:r>
            <a:r>
              <a:rPr lang="en-US" altLang="en-US" sz="2800" b="0"/>
              <a:t>(1 of 6)</a:t>
            </a:r>
          </a:p>
        </p:txBody>
      </p:sp>
      <p:sp>
        <p:nvSpPr>
          <p:cNvPr id="46083" name="Content Placeholder 2"/>
          <p:cNvSpPr>
            <a:spLocks noGrp="1"/>
          </p:cNvSpPr>
          <p:nvPr>
            <p:ph type="body" idx="1"/>
          </p:nvPr>
        </p:nvSpPr>
        <p:spPr>
          <a:xfrm>
            <a:off x="5257800" y="1447800"/>
            <a:ext cx="3886200" cy="4800600"/>
          </a:xfrm>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Second-leading cause of trauma death after blunt trauma</a:t>
            </a:r>
          </a:p>
          <a:p>
            <a:pPr lvl="1">
              <a:spcBef>
                <a:spcPct val="35000"/>
              </a:spcBef>
            </a:pPr>
            <a:r>
              <a:rPr lang="en-US" altLang="en-US"/>
              <a:t>Accidentally by impalement</a:t>
            </a:r>
          </a:p>
          <a:p>
            <a:pPr lvl="1">
              <a:spcBef>
                <a:spcPct val="35000"/>
              </a:spcBef>
            </a:pPr>
            <a:r>
              <a:rPr lang="en-US" altLang="en-US"/>
              <a:t>Intentionally by a knife, ice pick, or other weapon</a:t>
            </a:r>
          </a:p>
        </p:txBody>
      </p:sp>
      <p:pic>
        <p:nvPicPr>
          <p:cNvPr id="46084" name="Picture 5" descr="\\172.16.33.26\Art\OUTPUT\JB LEARNING\EMT_11E_ITK_PPT WORK\Ch24\9781284080179_CH24_FIG0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500" y="1828800"/>
            <a:ext cx="45847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2247900" y="4735513"/>
            <a:ext cx="2879725"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Andrew Pollak, MD. Used with permission.</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a:lnSpc>
                <a:spcPct val="85000"/>
              </a:lnSpc>
            </a:pPr>
            <a:r>
              <a:rPr lang="en-US" altLang="en-US"/>
              <a:t>Penetrating Trauma </a:t>
            </a:r>
            <a:r>
              <a:rPr lang="en-US" altLang="en-US" sz="2800" b="0"/>
              <a:t>(2 of 6)</a:t>
            </a:r>
          </a:p>
        </p:txBody>
      </p:sp>
      <p:sp>
        <p:nvSpPr>
          <p:cNvPr id="4710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With low-energy penetrations, injuries are caused by the sharp edges of the object moving through the body.</a:t>
            </a:r>
          </a:p>
          <a:p>
            <a:pPr>
              <a:spcBef>
                <a:spcPct val="35000"/>
              </a:spcBef>
            </a:pPr>
            <a:r>
              <a:rPr lang="en-US" altLang="en-US"/>
              <a:t>Knives may have been deliberately moved around internally, causing more damage than the external wounds suggest.</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a:lnSpc>
                <a:spcPct val="85000"/>
              </a:lnSpc>
            </a:pPr>
            <a:r>
              <a:rPr lang="en-US" altLang="en-US"/>
              <a:t>Penetrating Trauma </a:t>
            </a:r>
            <a:r>
              <a:rPr lang="en-US" altLang="en-US" sz="2800" b="0"/>
              <a:t>(3 of 6)</a:t>
            </a:r>
          </a:p>
        </p:txBody>
      </p:sp>
      <p:sp>
        <p:nvSpPr>
          <p:cNvPr id="4813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Path of the projectile may not be easy to predict.</a:t>
            </a:r>
          </a:p>
          <a:p>
            <a:pPr lvl="1">
              <a:spcBef>
                <a:spcPct val="35000"/>
              </a:spcBef>
            </a:pPr>
            <a:r>
              <a:rPr lang="en-US" altLang="en-US"/>
              <a:t>Bullet may ricochet within the body before exiting.</a:t>
            </a:r>
          </a:p>
          <a:p>
            <a:pPr lvl="1">
              <a:spcBef>
                <a:spcPct val="35000"/>
              </a:spcBef>
            </a:pPr>
            <a:r>
              <a:rPr lang="en-US" altLang="en-US"/>
              <a:t>Path the projectile takes is its trajectory.</a:t>
            </a:r>
          </a:p>
          <a:p>
            <a:pPr lvl="1">
              <a:spcBef>
                <a:spcPct val="35000"/>
              </a:spcBef>
            </a:pPr>
            <a:r>
              <a:rPr lang="en-US" altLang="en-US"/>
              <a:t>Fragmentation will increase damage.</a:t>
            </a:r>
          </a:p>
          <a:p>
            <a:pPr lvl="1">
              <a:spcBef>
                <a:spcPct val="35000"/>
              </a:spcBef>
            </a:pPr>
            <a:r>
              <a:rPr lang="en-US" altLang="en-US"/>
              <a:t>Bullet’s speed is another factor.</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a:lnSpc>
                <a:spcPct val="85000"/>
              </a:lnSpc>
            </a:pPr>
            <a:r>
              <a:rPr lang="en-US" altLang="en-US"/>
              <a:t>Penetrating Trauma </a:t>
            </a:r>
            <a:r>
              <a:rPr lang="en-US" altLang="en-US" sz="2800" b="0"/>
              <a:t>(4 of 6)</a:t>
            </a:r>
          </a:p>
        </p:txBody>
      </p:sp>
      <p:sp>
        <p:nvSpPr>
          <p:cNvPr id="4915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Cavitation results from rapid changes in tissue and fluid pressure that occur with the passage of the projectile. </a:t>
            </a:r>
          </a:p>
          <a:p>
            <a:pPr>
              <a:spcBef>
                <a:spcPct val="35000"/>
              </a:spcBef>
            </a:pPr>
            <a:r>
              <a:rPr lang="en-US" altLang="en-US"/>
              <a:t>Can result in serious injury to internal organs</a:t>
            </a:r>
          </a:p>
        </p:txBody>
      </p:sp>
      <p:pic>
        <p:nvPicPr>
          <p:cNvPr id="49156" name="Picture 5" descr="\\172.16.33.26\Art\OUTPUT\JB LEARNING\EMT_11E_ITK_PPT WORK\Ch24\9781284080179_CH24_FIG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4114800"/>
            <a:ext cx="5486400" cy="197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4535488" y="6099175"/>
            <a:ext cx="28797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Jones and Bartlett </a:t>
            </a:r>
            <a:r>
              <a:rPr lang="en-IN" sz="900" dirty="0" smtClean="0">
                <a:solidFill>
                  <a:schemeClr val="bg1"/>
                </a:solidFill>
                <a:latin typeface="+mn-lt"/>
              </a:rPr>
              <a:t>Learning.</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a:lnSpc>
                <a:spcPct val="85000"/>
              </a:lnSpc>
            </a:pPr>
            <a:r>
              <a:rPr lang="en-US" altLang="en-US"/>
              <a:t>Penetrating Trauma </a:t>
            </a:r>
            <a:r>
              <a:rPr lang="en-US" altLang="en-US" sz="2800" b="0"/>
              <a:t>(5 of 6)</a:t>
            </a:r>
          </a:p>
        </p:txBody>
      </p:sp>
      <p:sp>
        <p:nvSpPr>
          <p:cNvPr id="5017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Relationship between distance and severity of injury varies depending on the type of weapon involved.</a:t>
            </a:r>
          </a:p>
          <a:p>
            <a:pPr lvl="1">
              <a:spcBef>
                <a:spcPct val="35000"/>
              </a:spcBef>
            </a:pPr>
            <a:r>
              <a:rPr lang="en-US" altLang="en-US"/>
              <a:t>Air resistance (drag) slows the projectile.</a:t>
            </a:r>
          </a:p>
          <a:p>
            <a:pPr lvl="1">
              <a:spcBef>
                <a:spcPct val="35000"/>
              </a:spcBef>
            </a:pPr>
            <a:r>
              <a:rPr lang="en-US" altLang="en-US"/>
              <a:t>Area damaged by projectiles is typically larger than the diameter of the projectile. </a:t>
            </a:r>
          </a:p>
          <a:p>
            <a:pPr lvl="1">
              <a:spcBef>
                <a:spcPct val="35000"/>
              </a:spcBef>
            </a:pPr>
            <a:r>
              <a:rPr lang="en-US" altLang="en-US"/>
              <a:t>Energy available for a bullet to cause damage is more a function of its speed than its mass.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a:lnSpc>
                <a:spcPct val="85000"/>
              </a:lnSpc>
            </a:pPr>
            <a:r>
              <a:rPr lang="en-US" altLang="en-US"/>
              <a:t>Penetrating Trauma </a:t>
            </a:r>
            <a:r>
              <a:rPr lang="en-US" altLang="en-US" sz="2800" b="0"/>
              <a:t>(6 of 6)</a:t>
            </a:r>
          </a:p>
        </p:txBody>
      </p:sp>
      <p:pic>
        <p:nvPicPr>
          <p:cNvPr id="51203" name="Picture 4" descr="\\172.16.33.26\Art\OUTPUT\JB LEARNING\EMT_11E_ITK_PPT WORK\Ch24\9781284080179_CH24_TAB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975" y="1295400"/>
            <a:ext cx="4518025"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4083050" y="6211888"/>
            <a:ext cx="28797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Jones and Bartlett </a:t>
            </a:r>
            <a:r>
              <a:rPr lang="en-IN" sz="900" dirty="0" smtClean="0">
                <a:solidFill>
                  <a:schemeClr val="bg1"/>
                </a:solidFill>
                <a:latin typeface="+mn-lt"/>
              </a:rPr>
              <a:t>Learning</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pPr>
              <a:lnSpc>
                <a:spcPct val="85000"/>
              </a:lnSpc>
            </a:pPr>
            <a:r>
              <a:rPr lang="en-US" altLang="en-US"/>
              <a:t>Blast Injuries </a:t>
            </a:r>
            <a:r>
              <a:rPr lang="en-US" altLang="en-US" sz="2800" b="0"/>
              <a:t>(1 of 7)</a:t>
            </a:r>
          </a:p>
        </p:txBody>
      </p:sp>
      <p:sp>
        <p:nvSpPr>
          <p:cNvPr id="5222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Most common in military conflict</a:t>
            </a:r>
          </a:p>
          <a:p>
            <a:pPr>
              <a:spcBef>
                <a:spcPct val="35000"/>
              </a:spcBef>
            </a:pPr>
            <a:r>
              <a:rPr lang="en-US" altLang="en-US"/>
              <a:t>Also seen in:</a:t>
            </a:r>
          </a:p>
          <a:p>
            <a:pPr lvl="1">
              <a:spcBef>
                <a:spcPct val="35000"/>
              </a:spcBef>
            </a:pPr>
            <a:r>
              <a:rPr lang="en-US" altLang="en-US"/>
              <a:t>Mines</a:t>
            </a:r>
          </a:p>
          <a:p>
            <a:pPr lvl="1">
              <a:spcBef>
                <a:spcPct val="35000"/>
              </a:spcBef>
            </a:pPr>
            <a:r>
              <a:rPr lang="en-US" altLang="en-US"/>
              <a:t>Shipyards</a:t>
            </a:r>
          </a:p>
          <a:p>
            <a:pPr lvl="1">
              <a:spcBef>
                <a:spcPct val="35000"/>
              </a:spcBef>
            </a:pPr>
            <a:r>
              <a:rPr lang="en-US" altLang="en-US"/>
              <a:t>Chemical plants</a:t>
            </a:r>
          </a:p>
          <a:p>
            <a:pPr lvl="1">
              <a:spcBef>
                <a:spcPct val="35000"/>
              </a:spcBef>
            </a:pPr>
            <a:r>
              <a:rPr lang="en-US" altLang="en-US"/>
              <a:t>Terrorist attacks</a:t>
            </a:r>
          </a:p>
          <a:p>
            <a:endParaRPr lang="en-US" altLang="en-US" sz="24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lnSpc>
                <a:spcPct val="85000"/>
              </a:lnSpc>
            </a:pPr>
            <a:r>
              <a:rPr lang="en-US" altLang="en-US"/>
              <a:t>Introduction </a:t>
            </a:r>
            <a:r>
              <a:rPr lang="en-US" altLang="en-US" sz="2800" b="0"/>
              <a:t>(1 of 2)</a:t>
            </a:r>
          </a:p>
        </p:txBody>
      </p:sp>
      <p:sp>
        <p:nvSpPr>
          <p:cNvPr id="717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For people younger than age 44, traumatic injuries are the leading cause of death in the United States.</a:t>
            </a:r>
          </a:p>
          <a:p>
            <a:pPr lvl="1">
              <a:spcBef>
                <a:spcPct val="35000"/>
              </a:spcBef>
            </a:pPr>
            <a:r>
              <a:rPr lang="en-US" altLang="en-US"/>
              <a:t>Traumatic emergencies occur as result of physical forces applied to the body.</a:t>
            </a:r>
          </a:p>
          <a:p>
            <a:pPr lvl="1">
              <a:spcBef>
                <a:spcPct val="35000"/>
              </a:spcBef>
            </a:pPr>
            <a:r>
              <a:rPr lang="en-US" altLang="en-US"/>
              <a:t>Medical emergencies occur from an illness or condition not caused by an outside force.</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a:lnSpc>
                <a:spcPct val="85000"/>
              </a:lnSpc>
            </a:pPr>
            <a:r>
              <a:rPr lang="en-US" altLang="en-US"/>
              <a:t>Blast Injuries </a:t>
            </a:r>
            <a:r>
              <a:rPr lang="en-US" altLang="en-US" sz="2800" b="0"/>
              <a:t>(2 of 7)</a:t>
            </a:r>
          </a:p>
        </p:txBody>
      </p:sp>
      <p:pic>
        <p:nvPicPr>
          <p:cNvPr id="53251" name="Picture 5" descr="\\172.16.33.26\Art\OUTPUT\JB LEARNING\EMT_11E_ITK_PPT WORK\Ch24\9781284080179_CH24_FIG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7738" y="1331913"/>
            <a:ext cx="4487862"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3929063" y="5875338"/>
            <a:ext cx="28797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Jones and Bartlett </a:t>
            </a:r>
            <a:r>
              <a:rPr lang="en-IN" sz="900" dirty="0" smtClean="0">
                <a:solidFill>
                  <a:schemeClr val="bg1"/>
                </a:solidFill>
                <a:latin typeface="+mn-lt"/>
              </a:rPr>
              <a:t>Learning.</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a:lnSpc>
                <a:spcPct val="85000"/>
              </a:lnSpc>
            </a:pPr>
            <a:r>
              <a:rPr lang="en-US" altLang="en-US"/>
              <a:t>Blast Injuries </a:t>
            </a:r>
            <a:r>
              <a:rPr lang="en-US" altLang="en-US" sz="2800" b="0"/>
              <a:t>(3 of 7)</a:t>
            </a:r>
          </a:p>
        </p:txBody>
      </p:sp>
      <p:sp>
        <p:nvSpPr>
          <p:cNvPr id="5427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Primary blast injuries</a:t>
            </a:r>
          </a:p>
          <a:p>
            <a:pPr lvl="1">
              <a:spcBef>
                <a:spcPct val="35000"/>
              </a:spcBef>
            </a:pPr>
            <a:r>
              <a:rPr lang="en-US" altLang="en-US"/>
              <a:t>Due entirely to the blast itself</a:t>
            </a:r>
          </a:p>
          <a:p>
            <a:pPr lvl="1">
              <a:spcBef>
                <a:spcPct val="35000"/>
              </a:spcBef>
            </a:pPr>
            <a:r>
              <a:rPr lang="en-US" altLang="en-US"/>
              <a:t>Damage to the body by pressure wave</a:t>
            </a:r>
          </a:p>
          <a:p>
            <a:pPr>
              <a:spcBef>
                <a:spcPct val="35000"/>
              </a:spcBef>
            </a:pPr>
            <a:r>
              <a:rPr lang="en-US" altLang="en-US"/>
              <a:t>Secondary blast injuries</a:t>
            </a:r>
          </a:p>
          <a:p>
            <a:pPr lvl="1">
              <a:spcBef>
                <a:spcPct val="35000"/>
              </a:spcBef>
            </a:pPr>
            <a:r>
              <a:rPr lang="en-US" altLang="en-US"/>
              <a:t>Damage to the body results from being struck by flying debris.</a:t>
            </a:r>
          </a:p>
          <a:p>
            <a:pPr>
              <a:spcBef>
                <a:spcPct val="35000"/>
              </a:spcBef>
            </a:pPr>
            <a:r>
              <a:rPr lang="en-US" altLang="en-US"/>
              <a:t>Tertiary blast injuries</a:t>
            </a:r>
          </a:p>
          <a:p>
            <a:pPr lvl="1">
              <a:spcBef>
                <a:spcPct val="35000"/>
              </a:spcBef>
            </a:pPr>
            <a:r>
              <a:rPr lang="en-US" altLang="en-US"/>
              <a:t>Victim is hurled by the force of the explosion.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a:lnSpc>
                <a:spcPct val="85000"/>
              </a:lnSpc>
            </a:pPr>
            <a:r>
              <a:rPr lang="en-US" altLang="en-US"/>
              <a:t>Blast Injuries </a:t>
            </a:r>
            <a:r>
              <a:rPr lang="en-US" altLang="en-US" sz="2800" b="0"/>
              <a:t>(4 of 7)</a:t>
            </a:r>
          </a:p>
        </p:txBody>
      </p:sp>
      <p:sp>
        <p:nvSpPr>
          <p:cNvPr id="5529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Quaternary (miscellaneous) blast injuries</a:t>
            </a:r>
          </a:p>
          <a:p>
            <a:pPr lvl="1">
              <a:spcBef>
                <a:spcPct val="35000"/>
              </a:spcBef>
            </a:pPr>
            <a:r>
              <a:rPr lang="en-US" altLang="en-US"/>
              <a:t>Burns from hot gases or fires started by the blast</a:t>
            </a:r>
          </a:p>
          <a:p>
            <a:pPr lvl="1">
              <a:spcBef>
                <a:spcPct val="35000"/>
              </a:spcBef>
            </a:pPr>
            <a:r>
              <a:rPr lang="en-US" altLang="en-US"/>
              <a:t>Respiratory injury from inhaling toxic gases</a:t>
            </a:r>
          </a:p>
          <a:p>
            <a:pPr lvl="1">
              <a:spcBef>
                <a:spcPct val="35000"/>
              </a:spcBef>
            </a:pPr>
            <a:r>
              <a:rPr lang="en-US" altLang="en-US"/>
              <a:t>Crush injury from the collapse of buildings</a:t>
            </a:r>
          </a:p>
          <a:p>
            <a:pPr>
              <a:spcBef>
                <a:spcPct val="35000"/>
              </a:spcBef>
            </a:pPr>
            <a:r>
              <a:rPr lang="en-US" altLang="en-US"/>
              <a:t>Most patients will have some combination of the four types of injury.</a:t>
            </a:r>
          </a:p>
          <a:p>
            <a:pPr lvl="1"/>
            <a:endParaRPr lang="en-US" altLang="en-US" sz="280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pPr>
              <a:lnSpc>
                <a:spcPct val="85000"/>
              </a:lnSpc>
            </a:pPr>
            <a:r>
              <a:rPr lang="en-US" altLang="en-US"/>
              <a:t>Blast Injuries </a:t>
            </a:r>
            <a:r>
              <a:rPr lang="en-US" altLang="en-US" sz="2800" b="0"/>
              <a:t>(5 of 7)</a:t>
            </a:r>
          </a:p>
        </p:txBody>
      </p:sp>
      <p:sp>
        <p:nvSpPr>
          <p:cNvPr id="5632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Organs that contain air are most susceptible to pressure changes.</a:t>
            </a:r>
          </a:p>
          <a:p>
            <a:pPr lvl="1">
              <a:spcBef>
                <a:spcPct val="35000"/>
              </a:spcBef>
            </a:pPr>
            <a:r>
              <a:rPr lang="en-US" altLang="en-US"/>
              <a:t>Middle ear</a:t>
            </a:r>
          </a:p>
          <a:p>
            <a:pPr lvl="1">
              <a:spcBef>
                <a:spcPct val="35000"/>
              </a:spcBef>
            </a:pPr>
            <a:r>
              <a:rPr lang="en-US" altLang="en-US"/>
              <a:t>Lung</a:t>
            </a:r>
          </a:p>
          <a:p>
            <a:pPr lvl="1">
              <a:spcBef>
                <a:spcPct val="35000"/>
              </a:spcBef>
            </a:pPr>
            <a:r>
              <a:rPr lang="en-US" altLang="en-US"/>
              <a:t>Gastrointestinal tract</a:t>
            </a:r>
          </a:p>
          <a:p>
            <a:pPr>
              <a:spcBef>
                <a:spcPct val="35000"/>
              </a:spcBef>
            </a:pPr>
            <a:r>
              <a:rPr lang="en-US" altLang="en-US"/>
              <a:t>The ear is most sensitive to blast injuries.</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a:lnSpc>
                <a:spcPct val="85000"/>
              </a:lnSpc>
            </a:pPr>
            <a:r>
              <a:rPr lang="en-US" altLang="en-US"/>
              <a:t>Blast Injuries </a:t>
            </a:r>
            <a:r>
              <a:rPr lang="en-US" altLang="en-US" sz="2800" b="0"/>
              <a:t>(6 of 7)</a:t>
            </a:r>
          </a:p>
        </p:txBody>
      </p:sp>
      <p:sp>
        <p:nvSpPr>
          <p:cNvPr id="5734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Pulmonary blast injuries result from short-range exposure to the detonation of explosives.</a:t>
            </a:r>
          </a:p>
          <a:p>
            <a:pPr>
              <a:spcBef>
                <a:spcPct val="35000"/>
              </a:spcBef>
            </a:pPr>
            <a:r>
              <a:rPr lang="en-US" altLang="en-US"/>
              <a:t>Arterial air embolisms can produce:</a:t>
            </a:r>
          </a:p>
          <a:p>
            <a:pPr lvl="1">
              <a:spcBef>
                <a:spcPct val="35000"/>
              </a:spcBef>
            </a:pPr>
            <a:r>
              <a:rPr lang="en-US" altLang="en-US"/>
              <a:t>Disturbances in vision</a:t>
            </a:r>
          </a:p>
          <a:p>
            <a:pPr lvl="1">
              <a:spcBef>
                <a:spcPct val="35000"/>
              </a:spcBef>
            </a:pPr>
            <a:r>
              <a:rPr lang="en-US" altLang="en-US"/>
              <a:t>Changes in behavior and state of consciousness</a:t>
            </a:r>
          </a:p>
          <a:p>
            <a:pPr lvl="1">
              <a:spcBef>
                <a:spcPct val="35000"/>
              </a:spcBef>
            </a:pPr>
            <a:r>
              <a:rPr lang="en-US" altLang="en-US"/>
              <a:t>Variety of other neurologic signs</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a:lnSpc>
                <a:spcPct val="85000"/>
              </a:lnSpc>
            </a:pPr>
            <a:r>
              <a:rPr lang="en-US" altLang="en-US"/>
              <a:t>Blast Injuries </a:t>
            </a:r>
            <a:r>
              <a:rPr lang="en-US" altLang="en-US" sz="2800" b="0"/>
              <a:t>(7 of 7)</a:t>
            </a:r>
          </a:p>
        </p:txBody>
      </p:sp>
      <p:sp>
        <p:nvSpPr>
          <p:cNvPr id="5837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Solid organs are relatively protected from shock wave injury.</a:t>
            </a:r>
          </a:p>
          <a:p>
            <a:pPr lvl="1">
              <a:spcBef>
                <a:spcPct val="35000"/>
              </a:spcBef>
            </a:pPr>
            <a:r>
              <a:rPr lang="en-US" altLang="en-US"/>
              <a:t>May be injured by secondary missiles or a hurled body</a:t>
            </a:r>
          </a:p>
          <a:p>
            <a:pPr>
              <a:spcBef>
                <a:spcPct val="35000"/>
              </a:spcBef>
            </a:pPr>
            <a:r>
              <a:rPr lang="en-US" altLang="en-US"/>
              <a:t>Neurologic injuries and head trauma are the most common causes of death.</a:t>
            </a:r>
          </a:p>
          <a:p>
            <a:pPr>
              <a:spcBef>
                <a:spcPct val="35000"/>
              </a:spcBef>
            </a:pPr>
            <a:r>
              <a:rPr lang="en-US" altLang="en-US"/>
              <a:t>Traumatic amputations are common.</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pPr>
              <a:lnSpc>
                <a:spcPct val="85000"/>
              </a:lnSpc>
            </a:pPr>
            <a:r>
              <a:rPr lang="en-US" altLang="en-US"/>
              <a:t>Multisystem Trauma</a:t>
            </a:r>
          </a:p>
        </p:txBody>
      </p:sp>
      <p:sp>
        <p:nvSpPr>
          <p:cNvPr id="5939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Involves more than one body system</a:t>
            </a:r>
          </a:p>
          <a:p>
            <a:pPr lvl="1">
              <a:spcBef>
                <a:spcPct val="35000"/>
              </a:spcBef>
            </a:pPr>
            <a:r>
              <a:rPr lang="en-US" altLang="en-US"/>
              <a:t>Head and spinal trauma</a:t>
            </a:r>
          </a:p>
          <a:p>
            <a:pPr lvl="1">
              <a:spcBef>
                <a:spcPct val="35000"/>
              </a:spcBef>
            </a:pPr>
            <a:r>
              <a:rPr lang="en-US" altLang="en-US"/>
              <a:t>Chest and abdominal trauma</a:t>
            </a:r>
          </a:p>
          <a:p>
            <a:pPr lvl="1">
              <a:spcBef>
                <a:spcPct val="35000"/>
              </a:spcBef>
            </a:pPr>
            <a:r>
              <a:rPr lang="en-US" altLang="en-US"/>
              <a:t>Chest and multiple extremity trauma</a:t>
            </a:r>
          </a:p>
          <a:p>
            <a:pPr>
              <a:spcBef>
                <a:spcPct val="35000"/>
              </a:spcBef>
            </a:pPr>
            <a:r>
              <a:rPr lang="en-US" altLang="en-US"/>
              <a:t>Alert medical control and transport rapidly.</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pPr>
              <a:lnSpc>
                <a:spcPct val="85000"/>
              </a:lnSpc>
            </a:pPr>
            <a:r>
              <a:rPr lang="en-US" altLang="en-US"/>
              <a:t>Golden Principles of Prehospital Trauma Care </a:t>
            </a:r>
            <a:r>
              <a:rPr lang="en-US" altLang="en-US" sz="2800" b="0"/>
              <a:t>(1 of 3)</a:t>
            </a:r>
          </a:p>
        </p:txBody>
      </p:sp>
      <p:sp>
        <p:nvSpPr>
          <p:cNvPr id="6041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Your main priority is to ensure:</a:t>
            </a:r>
          </a:p>
          <a:p>
            <a:pPr lvl="1">
              <a:spcBef>
                <a:spcPct val="35000"/>
              </a:spcBef>
            </a:pPr>
            <a:r>
              <a:rPr lang="en-US" altLang="en-US"/>
              <a:t>Your safety</a:t>
            </a:r>
          </a:p>
          <a:p>
            <a:pPr lvl="1">
              <a:spcBef>
                <a:spcPct val="35000"/>
              </a:spcBef>
            </a:pPr>
            <a:r>
              <a:rPr lang="en-US" altLang="en-US"/>
              <a:t>Safety of your crew</a:t>
            </a:r>
          </a:p>
          <a:p>
            <a:pPr lvl="1">
              <a:spcBef>
                <a:spcPct val="35000"/>
              </a:spcBef>
            </a:pPr>
            <a:r>
              <a:rPr lang="en-US" altLang="en-US"/>
              <a:t>Safety of the patient</a:t>
            </a:r>
          </a:p>
          <a:p>
            <a:pPr>
              <a:spcBef>
                <a:spcPct val="35000"/>
              </a:spcBef>
            </a:pPr>
            <a:r>
              <a:rPr lang="en-US" altLang="en-US"/>
              <a:t>Determine the need for additional personnel or equipment.</a:t>
            </a:r>
          </a:p>
          <a:p>
            <a:pPr>
              <a:spcBef>
                <a:spcPct val="35000"/>
              </a:spcBef>
            </a:pPr>
            <a:r>
              <a:rPr lang="en-US" altLang="en-US"/>
              <a:t>Evaluate the MOI.</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pPr>
              <a:lnSpc>
                <a:spcPct val="85000"/>
              </a:lnSpc>
            </a:pPr>
            <a:r>
              <a:rPr lang="en-US" altLang="en-US"/>
              <a:t>Golden Principles of Prehospital Trauma Care </a:t>
            </a:r>
            <a:r>
              <a:rPr lang="en-US" altLang="en-US" sz="2800" b="0"/>
              <a:t>(2 of 3)</a:t>
            </a:r>
          </a:p>
        </p:txBody>
      </p:sp>
      <p:sp>
        <p:nvSpPr>
          <p:cNvPr id="6144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Identify and manage life threats.</a:t>
            </a:r>
          </a:p>
          <a:p>
            <a:pPr>
              <a:spcBef>
                <a:spcPct val="35000"/>
              </a:spcBef>
            </a:pPr>
            <a:r>
              <a:rPr lang="en-US" altLang="en-US"/>
              <a:t>Then focus on patient care.</a:t>
            </a:r>
          </a:p>
          <a:p>
            <a:pPr lvl="1">
              <a:spcBef>
                <a:spcPct val="35000"/>
              </a:spcBef>
            </a:pPr>
            <a:r>
              <a:rPr lang="en-US" altLang="en-US"/>
              <a:t>ABCs</a:t>
            </a:r>
          </a:p>
          <a:p>
            <a:pPr lvl="1">
              <a:spcBef>
                <a:spcPct val="35000"/>
              </a:spcBef>
            </a:pPr>
            <a:r>
              <a:rPr lang="en-US" altLang="en-US"/>
              <a:t>Shock therapy</a:t>
            </a:r>
          </a:p>
          <a:p>
            <a:pPr lvl="1">
              <a:spcBef>
                <a:spcPct val="35000"/>
              </a:spcBef>
            </a:pPr>
            <a:r>
              <a:rPr lang="en-US" altLang="en-US"/>
              <a:t>Spinal immobilization</a:t>
            </a:r>
          </a:p>
          <a:p>
            <a:pPr>
              <a:spcBef>
                <a:spcPct val="35000"/>
              </a:spcBef>
            </a:pPr>
            <a:r>
              <a:rPr lang="en-US" altLang="en-US"/>
              <a:t>Transport immediately to the appropriate facility.</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a:lnSpc>
                <a:spcPct val="85000"/>
              </a:lnSpc>
            </a:pPr>
            <a:r>
              <a:rPr lang="en-US" altLang="en-US"/>
              <a:t>Golden Principles of Prehospital Trauma Care </a:t>
            </a:r>
            <a:r>
              <a:rPr lang="en-US" altLang="en-US" sz="2800" b="0"/>
              <a:t>(3 of 3)</a:t>
            </a:r>
          </a:p>
        </p:txBody>
      </p:sp>
      <p:sp>
        <p:nvSpPr>
          <p:cNvPr id="6246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Definitive care requires surgical intervention.</a:t>
            </a:r>
          </a:p>
          <a:p>
            <a:pPr lvl="1">
              <a:spcBef>
                <a:spcPct val="35000"/>
              </a:spcBef>
            </a:pPr>
            <a:r>
              <a:rPr lang="en-US" altLang="en-US"/>
              <a:t>On-scene time should be limited to 10 minutes or less.</a:t>
            </a:r>
          </a:p>
          <a:p>
            <a:pPr>
              <a:spcBef>
                <a:spcPct val="35000"/>
              </a:spcBef>
            </a:pPr>
            <a:r>
              <a:rPr lang="en-US" altLang="en-US"/>
              <a:t>Obtain a SAMPLE history and complete a secondary assessment.</a:t>
            </a:r>
          </a:p>
          <a:p>
            <a:pPr>
              <a:spcBef>
                <a:spcPct val="35000"/>
              </a:spcBef>
            </a:pPr>
            <a:r>
              <a:rPr lang="en-US" altLang="en-US"/>
              <a:t>Consider ALS intercept or air medical transportation.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lnSpc>
                <a:spcPct val="85000"/>
              </a:lnSpc>
            </a:pPr>
            <a:r>
              <a:rPr lang="en-US" altLang="en-US"/>
              <a:t>Introduction </a:t>
            </a:r>
            <a:r>
              <a:rPr lang="en-US" altLang="en-US" sz="2800" b="0"/>
              <a:t>(2 of 2)</a:t>
            </a:r>
          </a:p>
        </p:txBody>
      </p:sp>
      <p:sp>
        <p:nvSpPr>
          <p:cNvPr id="819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Traumatic injuries may be caused by underlying medical conditions or medical illnesses may result from traumatic injuries. </a:t>
            </a:r>
          </a:p>
          <a:p>
            <a:pPr>
              <a:spcBef>
                <a:spcPct val="35000"/>
              </a:spcBef>
            </a:pPr>
            <a:r>
              <a:rPr lang="en-US" altLang="en-US"/>
              <a:t>Index of suspicion is your awareness and concern for potentially serious underlying and unseen injuries.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pPr>
              <a:lnSpc>
                <a:spcPct val="85000"/>
              </a:lnSpc>
            </a:pPr>
            <a:r>
              <a:rPr lang="en-US" altLang="en-US"/>
              <a:t>Patient Assessment</a:t>
            </a:r>
          </a:p>
        </p:txBody>
      </p:sp>
      <p:sp>
        <p:nvSpPr>
          <p:cNvPr id="6349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When a patient has experienced a significant MOI and is critical condition, rapidly perform a physical examination. </a:t>
            </a:r>
          </a:p>
          <a:p>
            <a:pPr>
              <a:spcBef>
                <a:spcPct val="35000"/>
              </a:spcBef>
            </a:pPr>
            <a:r>
              <a:rPr lang="en-US" altLang="en-US"/>
              <a:t>When a patient has experienced a nonsignificant MOI, focus on the chief complaint. </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pPr>
              <a:lnSpc>
                <a:spcPct val="85000"/>
              </a:lnSpc>
            </a:pPr>
            <a:r>
              <a:rPr lang="en-US" altLang="en-US"/>
              <a:t>Injuries to the Head</a:t>
            </a:r>
          </a:p>
        </p:txBody>
      </p:sp>
      <p:sp>
        <p:nvSpPr>
          <p:cNvPr id="6451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Disability and unseen injury to the brain may occur.</a:t>
            </a:r>
          </a:p>
          <a:p>
            <a:pPr>
              <a:spcBef>
                <a:spcPct val="35000"/>
              </a:spcBef>
            </a:pPr>
            <a:r>
              <a:rPr lang="en-US" altLang="en-US"/>
              <a:t>Bleeding or swelling inside the skull is often life threatening.</a:t>
            </a:r>
          </a:p>
          <a:p>
            <a:pPr>
              <a:spcBef>
                <a:spcPct val="35000"/>
              </a:spcBef>
            </a:pPr>
            <a:r>
              <a:rPr lang="en-US" altLang="en-US"/>
              <a:t>Include frequent neurologic examinations in your assessment.</a:t>
            </a:r>
          </a:p>
          <a:p>
            <a:pPr>
              <a:spcBef>
                <a:spcPct val="35000"/>
              </a:spcBef>
            </a:pPr>
            <a:r>
              <a:rPr lang="en-US" altLang="en-US"/>
              <a:t>Some patients will not have obvious signs or symptoms.</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pPr>
              <a:lnSpc>
                <a:spcPct val="85000"/>
              </a:lnSpc>
            </a:pPr>
            <a:r>
              <a:rPr lang="en-US" altLang="en-US"/>
              <a:t>Injuries to the Neck and Throat </a:t>
            </a:r>
            <a:r>
              <a:rPr lang="en-US" altLang="en-US" sz="2800" b="0"/>
              <a:t>(1 of 2)</a:t>
            </a:r>
          </a:p>
        </p:txBody>
      </p:sp>
      <p:sp>
        <p:nvSpPr>
          <p:cNvPr id="6553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Area of serious or deadly injuries.</a:t>
            </a:r>
          </a:p>
          <a:p>
            <a:pPr>
              <a:spcBef>
                <a:spcPct val="35000"/>
              </a:spcBef>
            </a:pPr>
            <a:r>
              <a:rPr lang="en-US" altLang="en-US"/>
              <a:t>Airway problems may result.</a:t>
            </a:r>
          </a:p>
          <a:p>
            <a:pPr>
              <a:spcBef>
                <a:spcPct val="35000"/>
              </a:spcBef>
            </a:pPr>
            <a:r>
              <a:rPr lang="en-US" altLang="en-US"/>
              <a:t>Look for DCAP-BTLS in the neck region.</a:t>
            </a:r>
          </a:p>
          <a:p>
            <a:pPr>
              <a:spcBef>
                <a:spcPct val="35000"/>
              </a:spcBef>
            </a:pPr>
            <a:r>
              <a:rPr lang="en-US" altLang="en-US"/>
              <a:t>Swelling may prevent blood flow to the brain.</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a:lnSpc>
                <a:spcPct val="85000"/>
              </a:lnSpc>
            </a:pPr>
            <a:r>
              <a:rPr lang="en-US" altLang="en-US"/>
              <a:t>Injuries to the Neck and Throat </a:t>
            </a:r>
            <a:r>
              <a:rPr lang="en-US" altLang="en-US" sz="2800" b="0"/>
              <a:t>(2 of 2)</a:t>
            </a:r>
          </a:p>
        </p:txBody>
      </p:sp>
      <p:sp>
        <p:nvSpPr>
          <p:cNvPr id="6656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Penetrating injury may result in air embolism.</a:t>
            </a:r>
          </a:p>
          <a:p>
            <a:pPr>
              <a:spcBef>
                <a:spcPct val="35000"/>
              </a:spcBef>
            </a:pPr>
            <a:r>
              <a:rPr lang="en-US" altLang="en-US"/>
              <a:t>Crushing injury may cause the cartilages of the upper airway and larynx to fracture.</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pPr>
              <a:lnSpc>
                <a:spcPct val="85000"/>
              </a:lnSpc>
            </a:pPr>
            <a:r>
              <a:rPr lang="en-US" altLang="en-US"/>
              <a:t>Injuries to the Chest </a:t>
            </a:r>
            <a:r>
              <a:rPr lang="en-US" altLang="en-US" sz="2800" b="0"/>
              <a:t>(1 of 2)</a:t>
            </a:r>
          </a:p>
        </p:txBody>
      </p:sp>
      <p:sp>
        <p:nvSpPr>
          <p:cNvPr id="6758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Chest contains heart, lungs, and large blood vessels.</a:t>
            </a:r>
          </a:p>
          <a:p>
            <a:pPr>
              <a:spcBef>
                <a:spcPct val="35000"/>
              </a:spcBef>
            </a:pPr>
            <a:r>
              <a:rPr lang="en-US" altLang="en-US"/>
              <a:t>Many life-threatening injuries may occur.</a:t>
            </a:r>
          </a:p>
          <a:p>
            <a:pPr lvl="1">
              <a:spcBef>
                <a:spcPct val="35000"/>
              </a:spcBef>
            </a:pPr>
            <a:r>
              <a:rPr lang="en-US" altLang="en-US"/>
              <a:t>Broken ribs may hinder breathing.</a:t>
            </a:r>
          </a:p>
          <a:p>
            <a:pPr lvl="1">
              <a:spcBef>
                <a:spcPct val="35000"/>
              </a:spcBef>
            </a:pPr>
            <a:r>
              <a:rPr lang="en-US" altLang="en-US"/>
              <a:t>Heart may be bruised.</a:t>
            </a:r>
          </a:p>
          <a:p>
            <a:pPr lvl="1">
              <a:spcBef>
                <a:spcPct val="35000"/>
              </a:spcBef>
            </a:pPr>
            <a:r>
              <a:rPr lang="en-US" altLang="en-US"/>
              <a:t>Large vessels may be torn.</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pPr>
              <a:lnSpc>
                <a:spcPct val="85000"/>
              </a:lnSpc>
            </a:pPr>
            <a:r>
              <a:rPr lang="en-US" altLang="en-US"/>
              <a:t>Injuries to the Chest </a:t>
            </a:r>
            <a:r>
              <a:rPr lang="en-US" altLang="en-US" sz="2800" b="0"/>
              <a:t>(2 of 2)</a:t>
            </a:r>
          </a:p>
        </p:txBody>
      </p:sp>
      <p:sp>
        <p:nvSpPr>
          <p:cNvPr id="6861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 penetration or perforation of the integrity of the chest is called an open chest wound.</a:t>
            </a:r>
          </a:p>
          <a:p>
            <a:pPr lvl="1">
              <a:spcBef>
                <a:spcPct val="35000"/>
              </a:spcBef>
            </a:pPr>
            <a:r>
              <a:rPr lang="en-US" altLang="en-US"/>
              <a:t>If untreated, shock and/or death will result.</a:t>
            </a:r>
          </a:p>
          <a:p>
            <a:pPr lvl="1">
              <a:spcBef>
                <a:spcPct val="35000"/>
              </a:spcBef>
            </a:pPr>
            <a:r>
              <a:rPr lang="en-US" altLang="en-US"/>
              <a:t>Assess the chest region every 5 minutes.</a:t>
            </a:r>
          </a:p>
          <a:p>
            <a:pPr lvl="1">
              <a:spcBef>
                <a:spcPct val="35000"/>
              </a:spcBef>
            </a:pPr>
            <a:r>
              <a:rPr lang="en-US" altLang="en-US"/>
              <a:t>Assessment should include DCAP-BTLS, lung sounds, and chest rise and fall.</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pPr>
              <a:lnSpc>
                <a:spcPct val="85000"/>
              </a:lnSpc>
            </a:pPr>
            <a:r>
              <a:rPr lang="en-US" altLang="en-US"/>
              <a:t>Injuries to the Abdomen </a:t>
            </a:r>
            <a:r>
              <a:rPr lang="en-US" altLang="en-US" sz="2800" b="0"/>
              <a:t>(1 of 2)</a:t>
            </a:r>
          </a:p>
        </p:txBody>
      </p:sp>
      <p:sp>
        <p:nvSpPr>
          <p:cNvPr id="6963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Abdomen contains vital organs that require a very high amount of blood flow</a:t>
            </a:r>
          </a:p>
          <a:p>
            <a:pPr>
              <a:spcBef>
                <a:spcPct val="35000"/>
              </a:spcBef>
            </a:pPr>
            <a:r>
              <a:rPr lang="en-US" altLang="en-US"/>
              <a:t>Solid organs include the liver, spleen, pancreas, and kidneys.</a:t>
            </a:r>
          </a:p>
          <a:p>
            <a:pPr>
              <a:spcBef>
                <a:spcPct val="35000"/>
              </a:spcBef>
            </a:pPr>
            <a:r>
              <a:rPr lang="en-US" altLang="en-US"/>
              <a:t>Hollow organs include the stomach, large and small intestines, and urinary bladder.</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pPr>
              <a:lnSpc>
                <a:spcPct val="85000"/>
              </a:lnSpc>
            </a:pPr>
            <a:r>
              <a:rPr lang="en-US" altLang="en-US"/>
              <a:t>Injuries to the Abdomen </a:t>
            </a:r>
            <a:r>
              <a:rPr lang="en-US" altLang="en-US" sz="2800" b="0"/>
              <a:t>(2 of 2)</a:t>
            </a:r>
          </a:p>
        </p:txBody>
      </p:sp>
      <p:sp>
        <p:nvSpPr>
          <p:cNvPr id="7065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Solid organs may tear, lacerate, or fracture.</a:t>
            </a:r>
          </a:p>
          <a:p>
            <a:pPr>
              <a:spcBef>
                <a:spcPct val="35000"/>
              </a:spcBef>
            </a:pPr>
            <a:r>
              <a:rPr lang="en-US" altLang="en-US"/>
              <a:t>Hollow organs may rupture and leak toxic digestive chemicals.</a:t>
            </a:r>
          </a:p>
          <a:p>
            <a:pPr>
              <a:spcBef>
                <a:spcPct val="35000"/>
              </a:spcBef>
            </a:pPr>
            <a:r>
              <a:rPr lang="en-US" altLang="en-US"/>
              <a:t>The rupture of large blood vessels can cause serious unseen bleeding.</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pPr>
              <a:lnSpc>
                <a:spcPct val="85000"/>
              </a:lnSpc>
            </a:pPr>
            <a:r>
              <a:rPr lang="en-US" altLang="en-US"/>
              <a:t>Management: Transport and Destination </a:t>
            </a:r>
            <a:r>
              <a:rPr lang="en-US" altLang="en-US" sz="2800" b="0"/>
              <a:t>(1 of 8)</a:t>
            </a:r>
          </a:p>
        </p:txBody>
      </p:sp>
      <p:sp>
        <p:nvSpPr>
          <p:cNvPr id="7168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Scene time</a:t>
            </a:r>
          </a:p>
          <a:p>
            <a:pPr lvl="1">
              <a:spcBef>
                <a:spcPct val="35000"/>
              </a:spcBef>
            </a:pPr>
            <a:r>
              <a:rPr lang="en-US" altLang="en-US"/>
              <a:t>Survival of critically injured trauma patients is time dependent.</a:t>
            </a:r>
          </a:p>
          <a:p>
            <a:pPr lvl="1">
              <a:spcBef>
                <a:spcPct val="35000"/>
              </a:spcBef>
            </a:pPr>
            <a:r>
              <a:rPr lang="en-US" altLang="en-US"/>
              <a:t>Limit on-scene time to less than 10 minutes.</a:t>
            </a:r>
          </a:p>
          <a:p>
            <a:pPr lvl="1">
              <a:spcBef>
                <a:spcPct val="35000"/>
              </a:spcBef>
            </a:pPr>
            <a:r>
              <a:rPr lang="en-US" altLang="en-US"/>
              <a:t>Critically injured patient:</a:t>
            </a:r>
          </a:p>
          <a:p>
            <a:pPr lvl="2"/>
            <a:r>
              <a:rPr lang="en-US" altLang="en-US" sz="2400"/>
              <a:t>Dangerous MOI</a:t>
            </a:r>
          </a:p>
          <a:p>
            <a:pPr lvl="2"/>
            <a:r>
              <a:rPr lang="en-US" altLang="en-US" sz="2400"/>
              <a:t>Decreased level of consciousness</a:t>
            </a:r>
          </a:p>
          <a:p>
            <a:pPr lvl="2"/>
            <a:r>
              <a:rPr lang="en-US" altLang="en-US" sz="2400"/>
              <a:t>Threats to airway, breathing, or circulation</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pPr>
              <a:lnSpc>
                <a:spcPct val="85000"/>
              </a:lnSpc>
            </a:pPr>
            <a:r>
              <a:rPr lang="en-US" altLang="en-US"/>
              <a:t>Management: Transport and Destination </a:t>
            </a:r>
            <a:r>
              <a:rPr lang="en-US" altLang="en-US" sz="2800" b="0"/>
              <a:t>(2 of 8)</a:t>
            </a:r>
          </a:p>
        </p:txBody>
      </p:sp>
      <p:sp>
        <p:nvSpPr>
          <p:cNvPr id="72707"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Type of transport</a:t>
            </a:r>
          </a:p>
          <a:p>
            <a:pPr lvl="1">
              <a:spcBef>
                <a:spcPct val="35000"/>
              </a:spcBef>
            </a:pPr>
            <a:r>
              <a:rPr lang="en-US" altLang="en-US"/>
              <a:t>Ground EMS units are staffed by EMTs and paramedics.</a:t>
            </a:r>
          </a:p>
          <a:p>
            <a:pPr lvl="1">
              <a:spcBef>
                <a:spcPct val="35000"/>
              </a:spcBef>
            </a:pPr>
            <a:r>
              <a:rPr lang="en-US" altLang="en-US"/>
              <a:t>Air EMS units or critical care transport units are staffed by critical care nurses and paramedics.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lnSpc>
                <a:spcPct val="85000"/>
              </a:lnSpc>
            </a:pPr>
            <a:r>
              <a:rPr lang="en-US" altLang="en-US"/>
              <a:t>Energy and Trauma </a:t>
            </a:r>
            <a:r>
              <a:rPr lang="en-US" altLang="en-US" sz="2800" b="0"/>
              <a:t>(1 of 4)</a:t>
            </a:r>
          </a:p>
        </p:txBody>
      </p:sp>
      <p:sp>
        <p:nvSpPr>
          <p:cNvPr id="921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Traumatic injury occurs when the body</a:t>
            </a:r>
            <a:r>
              <a:rPr lang="ja-JP" altLang="en-US"/>
              <a:t>’</a:t>
            </a:r>
            <a:r>
              <a:rPr lang="en-US" altLang="ja-JP"/>
              <a:t>s tissues are exposed to energy levels beyond their tolerance.</a:t>
            </a:r>
          </a:p>
          <a:p>
            <a:pPr>
              <a:spcBef>
                <a:spcPct val="35000"/>
              </a:spcBef>
            </a:pPr>
            <a:r>
              <a:rPr lang="en-US" altLang="en-US"/>
              <a:t>The mechanism of injury is the way traumatic injuries occur.</a:t>
            </a:r>
          </a:p>
          <a:p>
            <a:pPr lvl="1">
              <a:spcBef>
                <a:spcPct val="35000"/>
              </a:spcBef>
            </a:pPr>
            <a:r>
              <a:rPr lang="en-US" altLang="en-US"/>
              <a:t>Describes the forces acting on the body that cause injury</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pPr>
              <a:lnSpc>
                <a:spcPct val="85000"/>
              </a:lnSpc>
            </a:pPr>
            <a:r>
              <a:rPr lang="en-US" altLang="en-US"/>
              <a:t>Management: Transport and Destination </a:t>
            </a:r>
            <a:r>
              <a:rPr lang="en-US" altLang="en-US" sz="2800" b="0"/>
              <a:t>(3 of 8)</a:t>
            </a:r>
          </a:p>
        </p:txBody>
      </p:sp>
      <p:sp>
        <p:nvSpPr>
          <p:cNvPr id="7373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AAMS &amp; MedEvac Foundation International identify criteria for emergency air medical services for trauma patients.</a:t>
            </a:r>
          </a:p>
          <a:p>
            <a:pPr lvl="1">
              <a:spcBef>
                <a:spcPct val="35000"/>
              </a:spcBef>
            </a:pPr>
            <a:r>
              <a:rPr lang="en-US" altLang="en-US"/>
              <a:t>Extended period required to access or extricate a remote or trapped patient</a:t>
            </a:r>
          </a:p>
          <a:p>
            <a:pPr lvl="1">
              <a:spcBef>
                <a:spcPct val="35000"/>
              </a:spcBef>
            </a:pPr>
            <a:r>
              <a:rPr lang="en-US" altLang="en-US"/>
              <a:t>Patient needs ALS care and no ALS-level ground ambulance service is available </a:t>
            </a:r>
          </a:p>
          <a:p>
            <a:pPr lvl="1">
              <a:spcBef>
                <a:spcPct val="35000"/>
              </a:spcBef>
            </a:pPr>
            <a:r>
              <a:rPr lang="en-US" altLang="en-US"/>
              <a:t>Multiple trauma patients </a:t>
            </a:r>
          </a:p>
          <a:p>
            <a:pPr lvl="1">
              <a:spcBef>
                <a:spcPct val="35000"/>
              </a:spcBef>
            </a:pPr>
            <a:r>
              <a:rPr lang="en-US" altLang="en-US"/>
              <a:t>Mass-casualty incident</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pPr>
              <a:lnSpc>
                <a:spcPct val="85000"/>
              </a:lnSpc>
            </a:pPr>
            <a:r>
              <a:rPr lang="en-US" altLang="en-US"/>
              <a:t>Management: Transport and Destination </a:t>
            </a:r>
            <a:r>
              <a:rPr lang="en-US" altLang="en-US" sz="2800" b="0"/>
              <a:t>(4 of 8)</a:t>
            </a:r>
          </a:p>
        </p:txBody>
      </p:sp>
      <p:sp>
        <p:nvSpPr>
          <p:cNvPr id="74755"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Destination selection</a:t>
            </a:r>
          </a:p>
          <a:p>
            <a:pPr lvl="1">
              <a:spcBef>
                <a:spcPct val="35000"/>
              </a:spcBef>
            </a:pPr>
            <a:r>
              <a:rPr lang="en-US" altLang="en-US"/>
              <a:t>Level I facility</a:t>
            </a:r>
          </a:p>
          <a:p>
            <a:pPr lvl="2"/>
            <a:r>
              <a:rPr lang="en-US" altLang="en-US" sz="2400"/>
              <a:t>Serves large cities or heavily populated areas</a:t>
            </a:r>
          </a:p>
          <a:p>
            <a:pPr lvl="2"/>
            <a:r>
              <a:rPr lang="en-US" altLang="en-US" sz="2400"/>
              <a:t>Provides every aspect of trauma care</a:t>
            </a:r>
          </a:p>
          <a:p>
            <a:pPr lvl="2"/>
            <a:r>
              <a:rPr lang="en-US" altLang="en-US" sz="2400"/>
              <a:t>Usually university-based hospitals</a:t>
            </a:r>
          </a:p>
          <a:p>
            <a:pPr lvl="1">
              <a:spcBef>
                <a:spcPct val="35000"/>
              </a:spcBef>
            </a:pPr>
            <a:r>
              <a:rPr lang="en-US" altLang="en-US"/>
              <a:t>Level II facility </a:t>
            </a:r>
          </a:p>
          <a:p>
            <a:pPr lvl="2"/>
            <a:r>
              <a:rPr lang="en-US" altLang="en-US" sz="2400"/>
              <a:t>Located in less population-dense areas</a:t>
            </a:r>
          </a:p>
          <a:p>
            <a:pPr lvl="2"/>
            <a:r>
              <a:rPr lang="en-US" altLang="en-US" sz="2400"/>
              <a:t>Provides initial definitive care</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pPr>
              <a:lnSpc>
                <a:spcPct val="85000"/>
              </a:lnSpc>
            </a:pPr>
            <a:r>
              <a:rPr lang="en-US" altLang="en-US"/>
              <a:t>Management: Transport and Destination </a:t>
            </a:r>
            <a:r>
              <a:rPr lang="en-US" altLang="en-US" sz="2800" b="0"/>
              <a:t>(5 of 8)</a:t>
            </a:r>
          </a:p>
        </p:txBody>
      </p:sp>
      <p:sp>
        <p:nvSpPr>
          <p:cNvPr id="75779"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Destination selection (cont</a:t>
            </a:r>
            <a:r>
              <a:rPr lang="ja-JP" altLang="en-US"/>
              <a:t>’</a:t>
            </a:r>
            <a:r>
              <a:rPr lang="en-US" altLang="ja-JP"/>
              <a:t>d)</a:t>
            </a:r>
          </a:p>
          <a:p>
            <a:pPr lvl="1">
              <a:spcBef>
                <a:spcPct val="35000"/>
              </a:spcBef>
            </a:pPr>
            <a:r>
              <a:rPr lang="en-US" altLang="en-US"/>
              <a:t>Level III facility</a:t>
            </a:r>
          </a:p>
          <a:p>
            <a:pPr lvl="2"/>
            <a:r>
              <a:rPr lang="en-US" altLang="en-US" sz="2400"/>
              <a:t>Provides assessment, resuscitation, emergency care, and stabilization</a:t>
            </a:r>
          </a:p>
          <a:p>
            <a:pPr lvl="2"/>
            <a:r>
              <a:rPr lang="en-US" altLang="en-US" sz="2400"/>
              <a:t>Transfers patients to Level I or Level II facility when necessary</a:t>
            </a:r>
          </a:p>
          <a:p>
            <a:pPr lvl="1">
              <a:spcBef>
                <a:spcPct val="35000"/>
              </a:spcBef>
            </a:pPr>
            <a:r>
              <a:rPr lang="en-US" altLang="en-US"/>
              <a:t>Level IV facility</a:t>
            </a:r>
          </a:p>
          <a:p>
            <a:pPr lvl="2"/>
            <a:r>
              <a:rPr lang="en-US" altLang="en-US" sz="2400"/>
              <a:t>Found in remote outlying areas</a:t>
            </a:r>
          </a:p>
          <a:p>
            <a:pPr lvl="2"/>
            <a:r>
              <a:rPr lang="en-US" altLang="en-US" sz="2400"/>
              <a:t>Provides advanced trauma life support</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pPr>
              <a:lnSpc>
                <a:spcPct val="85000"/>
              </a:lnSpc>
            </a:pPr>
            <a:r>
              <a:rPr lang="en-US" altLang="en-US"/>
              <a:t>Management: Transport and Destination </a:t>
            </a:r>
            <a:r>
              <a:rPr lang="en-US" altLang="en-US" sz="2800" b="0"/>
              <a:t>(6 of 8)</a:t>
            </a:r>
          </a:p>
        </p:txBody>
      </p:sp>
      <p:sp>
        <p:nvSpPr>
          <p:cNvPr id="76803" name="Content Placeholder 2"/>
          <p:cNvSpPr>
            <a:spLocks noGrp="1"/>
          </p:cNvSpPr>
          <p:nvPr>
            <p:ph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Trauma centers are categorized as either adult trauma centers or pediatric trauma centers.</a:t>
            </a:r>
          </a:p>
          <a:p>
            <a:pPr>
              <a:spcBef>
                <a:spcPct val="35000"/>
              </a:spcBef>
            </a:pPr>
            <a:r>
              <a:rPr lang="en-US" altLang="en-US"/>
              <a:t>Do not transport a pediatric patient to an adult trauma center when a pediatric trauma center is available.</a:t>
            </a:r>
          </a:p>
          <a:p>
            <a:pPr>
              <a:spcBef>
                <a:spcPct val="35000"/>
              </a:spcBef>
            </a:pPr>
            <a:endParaRPr lang="en-US" alt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pPr>
              <a:lnSpc>
                <a:spcPct val="85000"/>
              </a:lnSpc>
            </a:pPr>
            <a:r>
              <a:rPr lang="en-US" altLang="en-US"/>
              <a:t>Management: Transport and Destination </a:t>
            </a:r>
            <a:r>
              <a:rPr lang="en-US" altLang="en-US" sz="2800" b="0"/>
              <a:t>(7 of 8)</a:t>
            </a:r>
          </a:p>
        </p:txBody>
      </p:sp>
      <p:pic>
        <p:nvPicPr>
          <p:cNvPr id="77827" name="Picture 4" descr="\\172.16.33.26\Art\OUTPUT\JB LEARNING\EMT_11E_ITK_PPT WORK\Ch24\9781284080179_CH24_FIG1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3038" y="1431925"/>
            <a:ext cx="3536950" cy="471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custDataLst>
              <p:tags r:id="rId1"/>
            </p:custDataLst>
          </p:nvPr>
        </p:nvSpPr>
        <p:spPr bwMode="auto">
          <a:xfrm>
            <a:off x="3475038" y="6153150"/>
            <a:ext cx="28797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50000"/>
              </a:spcBef>
              <a:buClr>
                <a:srgbClr val="F37021"/>
              </a:buClr>
              <a:buChar char="•"/>
              <a:defRPr sz="2800">
                <a:solidFill>
                  <a:schemeClr val="tx1"/>
                </a:solidFill>
                <a:latin typeface="Arial" charset="0"/>
                <a:ea typeface="ヒラギノ角ゴ Pro W3" pitchFamily="1" charset="-128"/>
              </a:defRPr>
            </a:lvl1pPr>
            <a:lvl2pPr marL="742950" indent="-285750" algn="l" eaLnBrk="0" hangingPunct="0">
              <a:spcBef>
                <a:spcPct val="25000"/>
              </a:spcBef>
              <a:buClr>
                <a:srgbClr val="F37021"/>
              </a:buClr>
              <a:buChar char="–"/>
              <a:defRPr sz="2400">
                <a:solidFill>
                  <a:schemeClr val="tx1"/>
                </a:solidFill>
                <a:latin typeface="Arial" charset="0"/>
                <a:ea typeface="ヒラギノ角ゴ Pro W3" pitchFamily="1" charset="-128"/>
              </a:defRPr>
            </a:lvl2pPr>
            <a:lvl3pPr marL="1143000" indent="-228600" algn="l" eaLnBrk="0" hangingPunct="0">
              <a:spcBef>
                <a:spcPct val="25000"/>
              </a:spcBef>
              <a:buClr>
                <a:srgbClr val="F37021"/>
              </a:buClr>
              <a:buChar char="•"/>
              <a:defRPr sz="2200">
                <a:solidFill>
                  <a:schemeClr val="tx1"/>
                </a:solidFill>
                <a:latin typeface="Arial" charset="0"/>
                <a:ea typeface="ヒラギノ角ゴ Pro W3" pitchFamily="1" charset="-128"/>
              </a:defRPr>
            </a:lvl3pPr>
            <a:lvl4pPr marL="1600200" indent="-228600" algn="l" eaLnBrk="0" hangingPunct="0">
              <a:spcBef>
                <a:spcPct val="25000"/>
              </a:spcBef>
              <a:buChar char="–"/>
              <a:defRPr sz="2000">
                <a:solidFill>
                  <a:schemeClr val="tx1"/>
                </a:solidFill>
                <a:latin typeface="Arial" charset="0"/>
                <a:ea typeface="ヒラギノ角ゴ Pro W3" pitchFamily="1" charset="-128"/>
              </a:defRPr>
            </a:lvl4pPr>
            <a:lvl5pPr marL="2057400" indent="-228600" algn="l" eaLnBrk="0" hangingPunct="0">
              <a:spcBef>
                <a:spcPct val="25000"/>
              </a:spcBef>
              <a:buChar char="»"/>
              <a:defRPr sz="2000">
                <a:solidFill>
                  <a:schemeClr val="tx1"/>
                </a:solidFill>
                <a:latin typeface="Arial" charset="0"/>
                <a:ea typeface="ヒラギノ角ゴ Pro W3" pitchFamily="1" charset="-128"/>
              </a:defRPr>
            </a:lvl5pPr>
            <a:lvl6pPr marL="25146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6pPr>
            <a:lvl7pPr marL="29718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7pPr>
            <a:lvl8pPr marL="34290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8pPr>
            <a:lvl9pPr marL="3886200" indent="-228600" eaLnBrk="0" fontAlgn="base" hangingPunct="0">
              <a:spcBef>
                <a:spcPct val="25000"/>
              </a:spcBef>
              <a:spcAft>
                <a:spcPct val="0"/>
              </a:spcAft>
              <a:buChar char="»"/>
              <a:defRPr sz="2000">
                <a:solidFill>
                  <a:schemeClr val="tx1"/>
                </a:solidFill>
                <a:latin typeface="Arial" charset="0"/>
                <a:ea typeface="ヒラギノ角ゴ Pro W3" pitchFamily="1" charset="-128"/>
              </a:defRPr>
            </a:lvl9pPr>
          </a:lstStyle>
          <a:p>
            <a:pPr algn="r" eaLnBrk="1" hangingPunct="1">
              <a:lnSpc>
                <a:spcPct val="110000"/>
              </a:lnSpc>
              <a:spcBef>
                <a:spcPct val="20000"/>
              </a:spcBef>
              <a:buFontTx/>
              <a:buNone/>
              <a:defRPr/>
            </a:pPr>
            <a:r>
              <a:rPr lang="en-IN" sz="900" dirty="0">
                <a:solidFill>
                  <a:schemeClr val="bg1"/>
                </a:solidFill>
                <a:latin typeface="+mn-lt"/>
              </a:rPr>
              <a:t>© Jones and Bartlett </a:t>
            </a:r>
            <a:r>
              <a:rPr lang="en-IN" sz="900" dirty="0" smtClean="0">
                <a:solidFill>
                  <a:schemeClr val="bg1"/>
                </a:solidFill>
                <a:latin typeface="+mn-lt"/>
              </a:rPr>
              <a:t>Learning.</a:t>
            </a:r>
            <a:endParaRPr lang="en-US" altLang="en-US" sz="900" dirty="0" smtClean="0">
              <a:solidFill>
                <a:schemeClr val="bg1"/>
              </a:solidFill>
              <a:latin typeface="+mn-lt"/>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pPr>
              <a:lnSpc>
                <a:spcPct val="85000"/>
              </a:lnSpc>
            </a:pPr>
            <a:r>
              <a:rPr lang="en-US" altLang="en-US"/>
              <a:t>Management: Transport and Destination </a:t>
            </a:r>
            <a:r>
              <a:rPr lang="en-US" altLang="en-US" sz="2800" b="0"/>
              <a:t>(8 of 8)</a:t>
            </a:r>
          </a:p>
        </p:txBody>
      </p:sp>
      <p:sp>
        <p:nvSpPr>
          <p:cNvPr id="78851"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Special considerations</a:t>
            </a:r>
          </a:p>
          <a:p>
            <a:pPr lvl="1">
              <a:spcBef>
                <a:spcPct val="35000"/>
              </a:spcBef>
            </a:pPr>
            <a:r>
              <a:rPr lang="en-US" altLang="en-US"/>
              <a:t>Remain calm.</a:t>
            </a:r>
          </a:p>
          <a:p>
            <a:pPr lvl="1">
              <a:spcBef>
                <a:spcPct val="35000"/>
              </a:spcBef>
            </a:pPr>
            <a:r>
              <a:rPr lang="en-US" altLang="en-US"/>
              <a:t>Complete an organized assessment.</a:t>
            </a:r>
          </a:p>
          <a:p>
            <a:pPr lvl="1">
              <a:spcBef>
                <a:spcPct val="35000"/>
              </a:spcBef>
            </a:pPr>
            <a:r>
              <a:rPr lang="en-US" altLang="en-US"/>
              <a:t>Correct life-threatening injuries.</a:t>
            </a:r>
          </a:p>
          <a:p>
            <a:pPr lvl="1">
              <a:spcBef>
                <a:spcPct val="35000"/>
              </a:spcBef>
            </a:pPr>
            <a:r>
              <a:rPr lang="en-US" altLang="en-US"/>
              <a:t>Do no harm.</a:t>
            </a:r>
          </a:p>
          <a:p>
            <a:pPr lvl="1">
              <a:spcBef>
                <a:spcPct val="35000"/>
              </a:spcBef>
            </a:pPr>
            <a:r>
              <a:rPr lang="en-US" altLang="en-US"/>
              <a:t>Never hesitate to contact ALS backup or medical control for guidance.</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a:lnSpc>
                <a:spcPct val="85000"/>
              </a:lnSpc>
            </a:pPr>
            <a:r>
              <a:rPr lang="en-US" altLang="en-US"/>
              <a:t>Review</a:t>
            </a:r>
          </a:p>
        </p:txBody>
      </p:sp>
      <p:sp>
        <p:nvSpPr>
          <p:cNvPr id="7987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a:pPr>
            <a:r>
              <a:rPr lang="en-US" altLang="en-US"/>
              <a:t>Kinetic energy is a calculation of:</a:t>
            </a:r>
          </a:p>
          <a:p>
            <a:pPr marL="1016000" lvl="1" indent="-444500">
              <a:spcBef>
                <a:spcPct val="35000"/>
              </a:spcBef>
              <a:buFontTx/>
              <a:buAutoNum type="alphaUcPeriod"/>
            </a:pPr>
            <a:r>
              <a:rPr lang="en-US" altLang="en-US"/>
              <a:t>weight and size.</a:t>
            </a:r>
          </a:p>
          <a:p>
            <a:pPr marL="1016000" lvl="1" indent="-444500">
              <a:spcBef>
                <a:spcPct val="35000"/>
              </a:spcBef>
              <a:buFontTx/>
              <a:buAutoNum type="alphaUcPeriod"/>
            </a:pPr>
            <a:r>
              <a:rPr lang="en-US" altLang="en-US"/>
              <a:t>weight and speed.</a:t>
            </a:r>
          </a:p>
          <a:p>
            <a:pPr marL="1016000" lvl="1" indent="-444500">
              <a:spcBef>
                <a:spcPct val="35000"/>
              </a:spcBef>
              <a:buFontTx/>
              <a:buAutoNum type="alphaUcPeriod"/>
            </a:pPr>
            <a:r>
              <a:rPr lang="en-US" altLang="en-US"/>
              <a:t>mass and weight.</a:t>
            </a:r>
          </a:p>
          <a:p>
            <a:pPr marL="1016000" lvl="1" indent="-444500">
              <a:spcBef>
                <a:spcPct val="35000"/>
              </a:spcBef>
              <a:buFontTx/>
              <a:buAutoNum type="alphaUcPeriod"/>
            </a:pPr>
            <a:r>
              <a:rPr lang="en-US" altLang="en-US"/>
              <a:t>speed and force.</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a:lnSpc>
                <a:spcPct val="85000"/>
              </a:lnSpc>
            </a:pPr>
            <a:r>
              <a:rPr lang="en-US" altLang="en-US"/>
              <a:t>Review</a:t>
            </a:r>
          </a:p>
        </p:txBody>
      </p:sp>
      <p:sp>
        <p:nvSpPr>
          <p:cNvPr id="8089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buFontTx/>
              <a:buNone/>
            </a:pPr>
            <a:r>
              <a:rPr lang="en-US" altLang="en-US" b="1"/>
              <a:t>Answer: </a:t>
            </a:r>
            <a:r>
              <a:rPr lang="en-US" altLang="en-US">
                <a:solidFill>
                  <a:srgbClr val="F37021"/>
                </a:solidFill>
              </a:rPr>
              <a:t>B</a:t>
            </a:r>
          </a:p>
          <a:p>
            <a:pPr marL="0" indent="0">
              <a:spcBef>
                <a:spcPct val="35000"/>
              </a:spcBef>
              <a:buFontTx/>
              <a:buNone/>
            </a:pPr>
            <a:r>
              <a:rPr lang="en-US" altLang="en-US" b="1"/>
              <a:t>Rationale: </a:t>
            </a:r>
            <a:r>
              <a:rPr lang="en-US" altLang="en-US"/>
              <a:t>Kinetic energy is a calculation of mass (weight) and velocity (speed). Energy cannot be destroyed, only converted.</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a:lnSpc>
                <a:spcPct val="85000"/>
              </a:lnSpc>
            </a:pPr>
            <a:r>
              <a:rPr lang="en-US" altLang="en-US"/>
              <a:t>Review </a:t>
            </a:r>
            <a:r>
              <a:rPr lang="en-US" altLang="en-US" sz="3200" b="0"/>
              <a:t>(1 of 2)</a:t>
            </a:r>
          </a:p>
        </p:txBody>
      </p:sp>
      <p:sp>
        <p:nvSpPr>
          <p:cNvPr id="8192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a:pPr>
            <a:r>
              <a:rPr lang="en-US" altLang="en-US"/>
              <a:t>Kinetic energy is a calculation of:</a:t>
            </a:r>
          </a:p>
          <a:p>
            <a:pPr marL="1016000" lvl="1" indent="-444500">
              <a:spcBef>
                <a:spcPct val="35000"/>
              </a:spcBef>
              <a:buFontTx/>
              <a:buAutoNum type="alphaUcPeriod"/>
            </a:pPr>
            <a:r>
              <a:rPr lang="en-US" altLang="en-US"/>
              <a:t>weight and size.</a:t>
            </a:r>
            <a:br>
              <a:rPr lang="en-US" altLang="en-US"/>
            </a:br>
            <a:r>
              <a:rPr lang="en-US" altLang="en-US" b="1"/>
              <a:t>Rationale: </a:t>
            </a:r>
            <a:r>
              <a:rPr lang="en-US" altLang="en-US">
                <a:solidFill>
                  <a:srgbClr val="F37021"/>
                </a:solidFill>
              </a:rPr>
              <a:t>Weight is part of the formula, but size would also mean weight.</a:t>
            </a:r>
          </a:p>
          <a:p>
            <a:pPr marL="1016000" lvl="1" indent="-444500">
              <a:spcBef>
                <a:spcPct val="35000"/>
              </a:spcBef>
              <a:buFontTx/>
              <a:buAutoNum type="alphaUcPeriod"/>
            </a:pPr>
            <a:r>
              <a:rPr lang="en-US" altLang="en-US"/>
              <a:t>weight and speed.</a:t>
            </a:r>
            <a:br>
              <a:rPr lang="en-US" altLang="en-US"/>
            </a:br>
            <a:r>
              <a:rPr lang="en-US" altLang="en-US" b="1"/>
              <a:t>Rationale: </a:t>
            </a:r>
            <a:r>
              <a:rPr lang="en-US" altLang="en-US">
                <a:solidFill>
                  <a:srgbClr val="F37021"/>
                </a:solidFill>
              </a:rPr>
              <a:t>Correct answer</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a:lnSpc>
                <a:spcPct val="85000"/>
              </a:lnSpc>
            </a:pPr>
            <a:r>
              <a:rPr lang="en-US" altLang="en-US"/>
              <a:t>Review </a:t>
            </a:r>
            <a:r>
              <a:rPr lang="en-US" altLang="en-US" sz="3200" b="0"/>
              <a:t>(2 of 2)</a:t>
            </a:r>
          </a:p>
        </p:txBody>
      </p:sp>
      <p:sp>
        <p:nvSpPr>
          <p:cNvPr id="8294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a:pPr>
            <a:r>
              <a:rPr lang="en-US" altLang="en-US"/>
              <a:t>Kinetic energy is a calculation of:</a:t>
            </a:r>
          </a:p>
          <a:p>
            <a:pPr marL="1016000" lvl="1" indent="-444500">
              <a:spcBef>
                <a:spcPct val="35000"/>
              </a:spcBef>
              <a:buFontTx/>
              <a:buNone/>
            </a:pPr>
            <a:r>
              <a:rPr lang="en-US" altLang="en-US"/>
              <a:t>C.	mass and weight.</a:t>
            </a:r>
            <a:br>
              <a:rPr lang="en-US" altLang="en-US"/>
            </a:br>
            <a:r>
              <a:rPr lang="en-US" altLang="en-US" b="1"/>
              <a:t>Rationale: </a:t>
            </a:r>
            <a:r>
              <a:rPr lang="en-US" altLang="en-US">
                <a:solidFill>
                  <a:srgbClr val="F37021"/>
                </a:solidFill>
              </a:rPr>
              <a:t>Mass and weight are the same.</a:t>
            </a:r>
          </a:p>
          <a:p>
            <a:pPr marL="1016000" lvl="1" indent="-444500">
              <a:spcBef>
                <a:spcPct val="35000"/>
              </a:spcBef>
              <a:buFontTx/>
              <a:buNone/>
            </a:pPr>
            <a:r>
              <a:rPr lang="en-US" altLang="en-US"/>
              <a:t>D.	speed and force.</a:t>
            </a:r>
            <a:br>
              <a:rPr lang="en-US" altLang="en-US"/>
            </a:br>
            <a:r>
              <a:rPr lang="en-US" altLang="en-US" b="1"/>
              <a:t>Rationale: </a:t>
            </a:r>
            <a:r>
              <a:rPr lang="en-US" altLang="en-US">
                <a:solidFill>
                  <a:srgbClr val="F37021"/>
                </a:solidFill>
              </a:rPr>
              <a:t>Force is the product of mass times acceleration, all part of Newton</a:t>
            </a:r>
            <a:r>
              <a:rPr lang="ja-JP" altLang="en-US">
                <a:solidFill>
                  <a:srgbClr val="F37021"/>
                </a:solidFill>
              </a:rPr>
              <a:t>’</a:t>
            </a:r>
            <a:r>
              <a:rPr lang="en-US" altLang="ja-JP">
                <a:solidFill>
                  <a:srgbClr val="F37021"/>
                </a:solidFill>
              </a:rPr>
              <a:t>s second law.</a:t>
            </a:r>
            <a:endParaRPr lang="en-US" altLang="en-US">
              <a:solidFill>
                <a:srgbClr val="F3702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nSpc>
                <a:spcPct val="85000"/>
              </a:lnSpc>
            </a:pPr>
            <a:r>
              <a:rPr lang="en-US" altLang="en-US"/>
              <a:t>Energy and Trauma </a:t>
            </a:r>
            <a:r>
              <a:rPr lang="en-US" altLang="en-US" sz="2800" b="0"/>
              <a:t>(2 of 4)</a:t>
            </a:r>
          </a:p>
        </p:txBody>
      </p:sp>
      <p:sp>
        <p:nvSpPr>
          <p:cNvPr id="10243" name="Content Placeholder 2"/>
          <p:cNvSpPr>
            <a:spLocks noGrp="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Three concepts of energy</a:t>
            </a:r>
          </a:p>
          <a:p>
            <a:pPr lvl="1">
              <a:spcBef>
                <a:spcPct val="35000"/>
              </a:spcBef>
            </a:pPr>
            <a:r>
              <a:rPr lang="en-US" altLang="en-US"/>
              <a:t>Potential energy</a:t>
            </a:r>
          </a:p>
          <a:p>
            <a:pPr lvl="1">
              <a:spcBef>
                <a:spcPct val="35000"/>
              </a:spcBef>
            </a:pPr>
            <a:r>
              <a:rPr lang="en-US" altLang="en-US"/>
              <a:t>Kinetic energy</a:t>
            </a:r>
          </a:p>
          <a:p>
            <a:pPr lvl="1">
              <a:spcBef>
                <a:spcPct val="35000"/>
              </a:spcBef>
            </a:pPr>
            <a:r>
              <a:rPr lang="en-US" altLang="en-US"/>
              <a:t>Energy of work</a:t>
            </a:r>
          </a:p>
          <a:p>
            <a:pPr>
              <a:spcBef>
                <a:spcPct val="35000"/>
              </a:spcBef>
            </a:pPr>
            <a:r>
              <a:rPr lang="en-US" altLang="en-US"/>
              <a:t>Energy can be neither created nor destroyed, but can only be converted or transformed.</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a:lnSpc>
                <a:spcPct val="85000"/>
              </a:lnSpc>
            </a:pPr>
            <a:r>
              <a:rPr lang="en-US" altLang="en-US"/>
              <a:t>Review</a:t>
            </a:r>
          </a:p>
        </p:txBody>
      </p:sp>
      <p:sp>
        <p:nvSpPr>
          <p:cNvPr id="8397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2"/>
            </a:pPr>
            <a:r>
              <a:rPr lang="en-US" altLang="en-US"/>
              <a:t>A 20-year-old man has major open facial injuries after his vehicle struck a tree head-on. Which of the following findings within the car would MOST likely explain his injury pattern?</a:t>
            </a:r>
          </a:p>
          <a:p>
            <a:pPr marL="1016000" lvl="1" indent="-444500">
              <a:spcBef>
                <a:spcPct val="35000"/>
              </a:spcBef>
              <a:buFontTx/>
              <a:buAutoNum type="alphaUcPeriod"/>
            </a:pPr>
            <a:r>
              <a:rPr lang="en-US" altLang="en-US"/>
              <a:t>Deployed airbag</a:t>
            </a:r>
          </a:p>
          <a:p>
            <a:pPr marL="1016000" lvl="1" indent="-444500">
              <a:spcBef>
                <a:spcPct val="35000"/>
              </a:spcBef>
              <a:buFontTx/>
              <a:buAutoNum type="alphaUcPeriod"/>
            </a:pPr>
            <a:r>
              <a:rPr lang="en-US" altLang="en-US"/>
              <a:t>Bent steering wheel</a:t>
            </a:r>
          </a:p>
          <a:p>
            <a:pPr marL="1016000" lvl="1" indent="-444500">
              <a:spcBef>
                <a:spcPct val="35000"/>
              </a:spcBef>
              <a:buFontTx/>
              <a:buAutoNum type="alphaUcPeriod"/>
            </a:pPr>
            <a:r>
              <a:rPr lang="en-US" altLang="en-US"/>
              <a:t>Nonintact windshield</a:t>
            </a:r>
          </a:p>
          <a:p>
            <a:pPr marL="1016000" lvl="1" indent="-444500">
              <a:spcBef>
                <a:spcPct val="35000"/>
              </a:spcBef>
              <a:buFontTx/>
              <a:buAutoNum type="alphaUcPeriod"/>
            </a:pPr>
            <a:r>
              <a:rPr lang="en-US" altLang="en-US"/>
              <a:t>Crushed instrument panel</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a:lnSpc>
                <a:spcPct val="85000"/>
              </a:lnSpc>
            </a:pPr>
            <a:r>
              <a:rPr lang="en-US" altLang="en-US"/>
              <a:t>Review</a:t>
            </a:r>
          </a:p>
        </p:txBody>
      </p:sp>
      <p:sp>
        <p:nvSpPr>
          <p:cNvPr id="8499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lnSpc>
                <a:spcPct val="90000"/>
              </a:lnSpc>
              <a:buFontTx/>
              <a:buNone/>
            </a:pPr>
            <a:r>
              <a:rPr lang="en-US" altLang="en-US" b="1"/>
              <a:t>Answer: </a:t>
            </a:r>
            <a:r>
              <a:rPr lang="en-US" altLang="en-US">
                <a:solidFill>
                  <a:srgbClr val="F37021"/>
                </a:solidFill>
              </a:rPr>
              <a:t>C</a:t>
            </a:r>
          </a:p>
          <a:p>
            <a:pPr marL="0" indent="0">
              <a:spcBef>
                <a:spcPct val="35000"/>
              </a:spcBef>
              <a:buFontTx/>
              <a:buNone/>
            </a:pPr>
            <a:r>
              <a:rPr lang="en-US" altLang="en-US" b="1"/>
              <a:t>Rationale: </a:t>
            </a:r>
            <a:r>
              <a:rPr lang="en-US" altLang="en-US"/>
              <a:t>The mechanism of injury and condition of the vehicle</a:t>
            </a:r>
            <a:r>
              <a:rPr lang="ja-JP" altLang="en-US"/>
              <a:t>’</a:t>
            </a:r>
            <a:r>
              <a:rPr lang="en-US" altLang="ja-JP"/>
              <a:t>s interior suggest likely areas of injury. Head and neck injuries are likely to result when the head and face impact the windshield.</a:t>
            </a:r>
            <a:endParaRPr lang="en-US" altLang="en-US"/>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a:lnSpc>
                <a:spcPct val="85000"/>
              </a:lnSpc>
            </a:pPr>
            <a:r>
              <a:rPr lang="en-US" altLang="en-US"/>
              <a:t>Review </a:t>
            </a:r>
            <a:r>
              <a:rPr lang="en-US" altLang="en-US" sz="3200" b="0"/>
              <a:t>(1 of 2)</a:t>
            </a:r>
          </a:p>
        </p:txBody>
      </p:sp>
      <p:sp>
        <p:nvSpPr>
          <p:cNvPr id="8601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2"/>
            </a:pPr>
            <a:r>
              <a:rPr lang="en-US" altLang="en-US"/>
              <a:t>A 20-year-old man has major open facial injuries after his vehicle struck a tree head-on. Which of the following findings within the car would MOST likely explain his injury pattern?</a:t>
            </a:r>
          </a:p>
          <a:p>
            <a:pPr marL="1016000" lvl="1" indent="-444500">
              <a:buFontTx/>
              <a:buAutoNum type="alphaUcPeriod"/>
            </a:pPr>
            <a:r>
              <a:rPr lang="en-US" altLang="en-US"/>
              <a:t>Deployed airbag</a:t>
            </a:r>
            <a:br>
              <a:rPr lang="en-US" altLang="en-US"/>
            </a:br>
            <a:r>
              <a:rPr lang="en-US" altLang="en-US" b="1"/>
              <a:t>Rationale: </a:t>
            </a:r>
            <a:r>
              <a:rPr lang="en-US" altLang="en-US">
                <a:solidFill>
                  <a:srgbClr val="F37021"/>
                </a:solidFill>
              </a:rPr>
              <a:t>This typically results in abrasions of the face, head, and arms.</a:t>
            </a:r>
          </a:p>
          <a:p>
            <a:pPr marL="1016000" lvl="1" indent="-444500">
              <a:buFontTx/>
              <a:buAutoNum type="alphaUcPeriod"/>
            </a:pPr>
            <a:r>
              <a:rPr lang="en-US" altLang="en-US"/>
              <a:t>Bent steering wheel</a:t>
            </a:r>
            <a:br>
              <a:rPr lang="en-US" altLang="en-US"/>
            </a:br>
            <a:r>
              <a:rPr lang="en-US" altLang="en-US" b="1"/>
              <a:t>Rationale: </a:t>
            </a:r>
            <a:r>
              <a:rPr lang="en-US" altLang="en-US">
                <a:solidFill>
                  <a:srgbClr val="F37021"/>
                </a:solidFill>
              </a:rPr>
              <a:t>This typically indicates the presence of chest injuries.</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a:lnSpc>
                <a:spcPct val="85000"/>
              </a:lnSpc>
            </a:pPr>
            <a:r>
              <a:rPr lang="en-US" altLang="en-US"/>
              <a:t>Review </a:t>
            </a:r>
            <a:r>
              <a:rPr lang="en-US" altLang="en-US" sz="3200" b="0"/>
              <a:t>(2 of 2)</a:t>
            </a:r>
          </a:p>
        </p:txBody>
      </p:sp>
      <p:sp>
        <p:nvSpPr>
          <p:cNvPr id="8704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2"/>
            </a:pPr>
            <a:r>
              <a:rPr lang="en-US" altLang="en-US"/>
              <a:t>A 20-year-old man has major open facial injuries after his vehicle struck a tree head-on. Which of the following findings within the car would MOST likely explain his injury pattern?</a:t>
            </a:r>
          </a:p>
          <a:p>
            <a:pPr marL="1016000" lvl="1" indent="-444500">
              <a:spcBef>
                <a:spcPct val="35000"/>
              </a:spcBef>
              <a:buFontTx/>
              <a:buAutoNum type="alphaUcPeriod" startAt="3"/>
            </a:pPr>
            <a:r>
              <a:rPr lang="en-US" altLang="en-US"/>
              <a:t>Nonintact windshield</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startAt="3"/>
            </a:pPr>
            <a:r>
              <a:rPr lang="en-US" altLang="en-US"/>
              <a:t>Crushed instrument panel</a:t>
            </a:r>
            <a:br>
              <a:rPr lang="en-US" altLang="en-US"/>
            </a:br>
            <a:r>
              <a:rPr lang="en-US" altLang="en-US" b="1"/>
              <a:t>Rationale: </a:t>
            </a:r>
            <a:r>
              <a:rPr lang="en-US" altLang="en-US">
                <a:solidFill>
                  <a:srgbClr val="F37021"/>
                </a:solidFill>
              </a:rPr>
              <a:t>This typically indicates the presence of leg and hip injuries.</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a:lnSpc>
                <a:spcPct val="85000"/>
              </a:lnSpc>
            </a:pPr>
            <a:r>
              <a:rPr lang="en-US" altLang="en-US"/>
              <a:t>Review</a:t>
            </a:r>
          </a:p>
        </p:txBody>
      </p:sp>
      <p:sp>
        <p:nvSpPr>
          <p:cNvPr id="8806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3"/>
            </a:pPr>
            <a:r>
              <a:rPr lang="en-US" altLang="en-US"/>
              <a:t>Which of the following would MOST likely result from the third collision in the </a:t>
            </a:r>
            <a:r>
              <a:rPr lang="ja-JP" altLang="en-US"/>
              <a:t>“</a:t>
            </a:r>
            <a:r>
              <a:rPr lang="en-US" altLang="ja-JP"/>
              <a:t>three-collision</a:t>
            </a:r>
            <a:r>
              <a:rPr lang="ja-JP" altLang="en-US"/>
              <a:t>”</a:t>
            </a:r>
            <a:r>
              <a:rPr lang="en-US" altLang="ja-JP"/>
              <a:t> effect that occurs during a high-speed, frontal impact motor vehicle crash?</a:t>
            </a:r>
          </a:p>
          <a:p>
            <a:pPr marL="1016000" lvl="1" indent="-444500">
              <a:spcBef>
                <a:spcPct val="35000"/>
              </a:spcBef>
              <a:buFontTx/>
              <a:buAutoNum type="alphaUcPeriod"/>
            </a:pPr>
            <a:r>
              <a:rPr lang="en-US" altLang="en-US"/>
              <a:t>Extensive damage to the automobile</a:t>
            </a:r>
          </a:p>
          <a:p>
            <a:pPr marL="1016000" lvl="1" indent="-444500">
              <a:spcBef>
                <a:spcPct val="35000"/>
              </a:spcBef>
              <a:buFontTx/>
              <a:buAutoNum type="alphaUcPeriod"/>
            </a:pPr>
            <a:r>
              <a:rPr lang="en-US" altLang="en-US"/>
              <a:t>Flail chest and lower extremity fractures</a:t>
            </a:r>
          </a:p>
          <a:p>
            <a:pPr marL="1016000" lvl="1" indent="-444500">
              <a:spcBef>
                <a:spcPct val="35000"/>
              </a:spcBef>
              <a:buFontTx/>
              <a:buAutoNum type="alphaUcPeriod"/>
            </a:pPr>
            <a:r>
              <a:rPr lang="en-US" altLang="en-US"/>
              <a:t>Massive external trauma with severe bleeding</a:t>
            </a:r>
          </a:p>
          <a:p>
            <a:pPr marL="1016000" lvl="1" indent="-444500">
              <a:spcBef>
                <a:spcPct val="35000"/>
              </a:spcBef>
              <a:buFontTx/>
              <a:buAutoNum type="alphaUcPeriod"/>
            </a:pPr>
            <a:r>
              <a:rPr lang="en-US" altLang="en-US"/>
              <a:t>Aortic rupture or compression injury to the brain</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a:lnSpc>
                <a:spcPct val="85000"/>
              </a:lnSpc>
            </a:pPr>
            <a:r>
              <a:rPr lang="en-US" altLang="en-US"/>
              <a:t>Review</a:t>
            </a:r>
          </a:p>
        </p:txBody>
      </p:sp>
      <p:sp>
        <p:nvSpPr>
          <p:cNvPr id="8909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lnSpc>
                <a:spcPct val="90000"/>
              </a:lnSpc>
              <a:buFontTx/>
              <a:buNone/>
            </a:pPr>
            <a:r>
              <a:rPr lang="en-US" altLang="en-US" b="1"/>
              <a:t>Answer: </a:t>
            </a:r>
            <a:r>
              <a:rPr lang="en-US" altLang="en-US">
                <a:solidFill>
                  <a:srgbClr val="F37021"/>
                </a:solidFill>
              </a:rPr>
              <a:t>D</a:t>
            </a:r>
          </a:p>
          <a:p>
            <a:pPr marL="0" indent="0">
              <a:spcBef>
                <a:spcPct val="35000"/>
              </a:spcBef>
              <a:buFontTx/>
              <a:buNone/>
            </a:pPr>
            <a:r>
              <a:rPr lang="en-US" altLang="en-US" b="1"/>
              <a:t>Rationale: </a:t>
            </a:r>
            <a:r>
              <a:rPr lang="en-US" altLang="en-US"/>
              <a:t>During the third collision, the body's internal organs collide with the inside of the body. These injuries are usually not as obvious, but are often the most life-threatening. Injuries that may result from this include internal injuries of the brain (compression injuries) and aortic tears, resulting in massive internal bleeding.</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a:lnSpc>
                <a:spcPct val="85000"/>
              </a:lnSpc>
            </a:pPr>
            <a:r>
              <a:rPr lang="en-US" altLang="en-US"/>
              <a:t>Review </a:t>
            </a:r>
            <a:r>
              <a:rPr lang="en-US" altLang="en-US" sz="3200" b="0"/>
              <a:t>(1 of 2)</a:t>
            </a:r>
          </a:p>
        </p:txBody>
      </p:sp>
      <p:sp>
        <p:nvSpPr>
          <p:cNvPr id="9011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3"/>
            </a:pPr>
            <a:r>
              <a:rPr lang="en-US" altLang="en-US"/>
              <a:t>Which of the following would MOST likely result from the third collision in the </a:t>
            </a:r>
            <a:r>
              <a:rPr lang="ja-JP" altLang="en-US"/>
              <a:t>“</a:t>
            </a:r>
            <a:r>
              <a:rPr lang="en-US" altLang="ja-JP"/>
              <a:t>three-collision</a:t>
            </a:r>
            <a:r>
              <a:rPr lang="ja-JP" altLang="en-US"/>
              <a:t>”</a:t>
            </a:r>
            <a:r>
              <a:rPr lang="en-US" altLang="ja-JP"/>
              <a:t> effect that occurs during a high-speed, frontal impact motor vehicle crash?</a:t>
            </a:r>
          </a:p>
          <a:p>
            <a:pPr marL="1016000" lvl="1" indent="-444500">
              <a:spcBef>
                <a:spcPct val="35000"/>
              </a:spcBef>
              <a:buFontTx/>
              <a:buAutoNum type="alphaUcPeriod"/>
            </a:pPr>
            <a:r>
              <a:rPr lang="en-US" altLang="en-US"/>
              <a:t>Extensive damage to the automobile</a:t>
            </a:r>
            <a:br>
              <a:rPr lang="en-US" altLang="en-US"/>
            </a:br>
            <a:r>
              <a:rPr lang="en-US" altLang="en-US" b="1"/>
              <a:t>Rationale: </a:t>
            </a:r>
            <a:r>
              <a:rPr lang="en-US" altLang="en-US">
                <a:solidFill>
                  <a:srgbClr val="F37021"/>
                </a:solidFill>
              </a:rPr>
              <a:t>This would occur in the first collision.</a:t>
            </a:r>
          </a:p>
          <a:p>
            <a:pPr marL="1016000" lvl="1" indent="-444500">
              <a:spcBef>
                <a:spcPct val="35000"/>
              </a:spcBef>
              <a:buFontTx/>
              <a:buAutoNum type="alphaUcPeriod"/>
            </a:pPr>
            <a:r>
              <a:rPr lang="en-US" altLang="en-US"/>
              <a:t>Flail chest and lower extremity fractures</a:t>
            </a:r>
            <a:br>
              <a:rPr lang="en-US" altLang="en-US"/>
            </a:br>
            <a:r>
              <a:rPr lang="en-US" altLang="en-US" b="1"/>
              <a:t>Rationale: </a:t>
            </a:r>
            <a:r>
              <a:rPr lang="en-US" altLang="en-US">
                <a:solidFill>
                  <a:srgbClr val="F37021"/>
                </a:solidFill>
              </a:rPr>
              <a:t>This would occur in the second collision.</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a:lnSpc>
                <a:spcPct val="85000"/>
              </a:lnSpc>
            </a:pPr>
            <a:r>
              <a:rPr lang="en-US" altLang="en-US"/>
              <a:t>Review </a:t>
            </a:r>
            <a:r>
              <a:rPr lang="en-US" altLang="en-US" sz="3200" b="0"/>
              <a:t>(2 of 2)</a:t>
            </a:r>
          </a:p>
        </p:txBody>
      </p:sp>
      <p:sp>
        <p:nvSpPr>
          <p:cNvPr id="9113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3"/>
            </a:pPr>
            <a:r>
              <a:rPr lang="en-US" altLang="en-US"/>
              <a:t>Which of the following would MOST likely result from the third collision in the </a:t>
            </a:r>
            <a:r>
              <a:rPr lang="ja-JP" altLang="en-US"/>
              <a:t>“</a:t>
            </a:r>
            <a:r>
              <a:rPr lang="en-US" altLang="ja-JP"/>
              <a:t>three-collision</a:t>
            </a:r>
            <a:r>
              <a:rPr lang="ja-JP" altLang="en-US"/>
              <a:t>”</a:t>
            </a:r>
            <a:r>
              <a:rPr lang="en-US" altLang="ja-JP"/>
              <a:t> effect that occurs during a high-speed, frontal impact motor vehicle crash?</a:t>
            </a:r>
          </a:p>
          <a:p>
            <a:pPr marL="1016000" lvl="1" indent="-444500">
              <a:spcBef>
                <a:spcPct val="35000"/>
              </a:spcBef>
              <a:buFontTx/>
              <a:buAutoNum type="alphaUcPeriod" startAt="3"/>
            </a:pPr>
            <a:r>
              <a:rPr lang="en-US" altLang="en-US"/>
              <a:t>Massive external trauma with severe bleeding</a:t>
            </a:r>
            <a:br>
              <a:rPr lang="en-US" altLang="en-US"/>
            </a:br>
            <a:r>
              <a:rPr lang="en-US" altLang="en-US" b="1"/>
              <a:t>Rationale: </a:t>
            </a:r>
            <a:r>
              <a:rPr lang="en-US" altLang="en-US">
                <a:solidFill>
                  <a:srgbClr val="F37021"/>
                </a:solidFill>
              </a:rPr>
              <a:t>This would occur in the second collision.</a:t>
            </a:r>
          </a:p>
          <a:p>
            <a:pPr marL="1016000" lvl="1" indent="-444500">
              <a:spcBef>
                <a:spcPct val="35000"/>
              </a:spcBef>
              <a:buFontTx/>
              <a:buAutoNum type="alphaUcPeriod" startAt="3"/>
            </a:pPr>
            <a:r>
              <a:rPr lang="en-US" altLang="en-US"/>
              <a:t>Aortic rupture or compression injury to the brain</a:t>
            </a:r>
            <a:br>
              <a:rPr lang="en-US" altLang="en-US"/>
            </a:br>
            <a:r>
              <a:rPr lang="en-US" altLang="en-US" b="1"/>
              <a:t>Rationale: </a:t>
            </a:r>
            <a:r>
              <a:rPr lang="en-US" altLang="en-US">
                <a:solidFill>
                  <a:srgbClr val="F37021"/>
                </a:solidFill>
              </a:rPr>
              <a:t>Correct answer</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a:lnSpc>
                <a:spcPct val="85000"/>
              </a:lnSpc>
            </a:pPr>
            <a:r>
              <a:rPr lang="en-US" altLang="en-US"/>
              <a:t>Review</a:t>
            </a:r>
          </a:p>
        </p:txBody>
      </p:sp>
      <p:sp>
        <p:nvSpPr>
          <p:cNvPr id="9216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4"/>
            </a:pPr>
            <a:r>
              <a:rPr lang="en-US" altLang="en-US"/>
              <a:t>A young male experienced severe blunt chest trauma when his passenger car struck another vehicle head-on. During your inspection of the interior of his vehicle, you would MOST likely find:</a:t>
            </a:r>
          </a:p>
          <a:p>
            <a:pPr marL="1016000" lvl="1" indent="-444500">
              <a:spcBef>
                <a:spcPct val="35000"/>
              </a:spcBef>
              <a:buFontTx/>
              <a:buAutoNum type="alphaUcPeriod"/>
            </a:pPr>
            <a:r>
              <a:rPr lang="en-US" altLang="en-US"/>
              <a:t>deployed airbags. </a:t>
            </a:r>
          </a:p>
          <a:p>
            <a:pPr marL="1016000" lvl="1" indent="-444500">
              <a:spcBef>
                <a:spcPct val="35000"/>
              </a:spcBef>
              <a:buFontTx/>
              <a:buAutoNum type="alphaUcPeriod"/>
            </a:pPr>
            <a:r>
              <a:rPr lang="en-US" altLang="en-US"/>
              <a:t>steering wheel deformity. </a:t>
            </a:r>
          </a:p>
          <a:p>
            <a:pPr marL="1016000" lvl="1" indent="-444500">
              <a:spcBef>
                <a:spcPct val="35000"/>
              </a:spcBef>
              <a:buFontTx/>
              <a:buAutoNum type="alphaUcPeriod"/>
            </a:pPr>
            <a:r>
              <a:rPr lang="en-US" altLang="en-US"/>
              <a:t>starring of the windshield. </a:t>
            </a:r>
          </a:p>
          <a:p>
            <a:pPr marL="1016000" lvl="1" indent="-444500">
              <a:spcBef>
                <a:spcPct val="35000"/>
              </a:spcBef>
              <a:buFontTx/>
              <a:buAutoNum type="alphaUcPeriod"/>
            </a:pPr>
            <a:r>
              <a:rPr lang="en-US" altLang="en-US"/>
              <a:t>a crushed instrument panel.</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a:lnSpc>
                <a:spcPct val="85000"/>
              </a:lnSpc>
            </a:pPr>
            <a:r>
              <a:rPr lang="en-US" altLang="en-US"/>
              <a:t>Review</a:t>
            </a:r>
          </a:p>
        </p:txBody>
      </p:sp>
      <p:sp>
        <p:nvSpPr>
          <p:cNvPr id="9318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lnSpc>
                <a:spcPct val="90000"/>
              </a:lnSpc>
              <a:buFontTx/>
              <a:buNone/>
            </a:pPr>
            <a:r>
              <a:rPr lang="en-US" altLang="en-US" b="1"/>
              <a:t>Answer: </a:t>
            </a:r>
            <a:r>
              <a:rPr lang="en-US" altLang="en-US">
                <a:solidFill>
                  <a:srgbClr val="F37021"/>
                </a:solidFill>
              </a:rPr>
              <a:t>B</a:t>
            </a:r>
          </a:p>
          <a:p>
            <a:pPr marL="0" indent="0">
              <a:spcBef>
                <a:spcPct val="35000"/>
              </a:spcBef>
              <a:buFontTx/>
              <a:buNone/>
            </a:pPr>
            <a:r>
              <a:rPr lang="en-US" altLang="en-US" b="1"/>
              <a:t>Rationale: </a:t>
            </a:r>
            <a:r>
              <a:rPr lang="en-US" altLang="en-US"/>
              <a:t>Blunt chest injuries during a motor vehicle crash typically occur when the chest impacts the steering wheel. Therefore, your inspection of the vehicle</a:t>
            </a:r>
            <a:r>
              <a:rPr lang="ja-JP" altLang="en-US"/>
              <a:t>’</a:t>
            </a:r>
            <a:r>
              <a:rPr lang="en-US" altLang="ja-JP"/>
              <a:t>s interior will most likely reveal a deformed steering wheel.</a:t>
            </a:r>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lnSpc>
                <a:spcPct val="85000"/>
              </a:lnSpc>
            </a:pPr>
            <a:r>
              <a:rPr lang="en-US" altLang="en-US"/>
              <a:t>Energy and Trauma </a:t>
            </a:r>
            <a:r>
              <a:rPr lang="en-US" altLang="en-US" sz="2800" b="0"/>
              <a:t>(3 of 4)</a:t>
            </a:r>
          </a:p>
        </p:txBody>
      </p:sp>
      <p:sp>
        <p:nvSpPr>
          <p:cNvPr id="11267" name="Content Placeholder 2"/>
          <p:cNvSpPr>
            <a:spLocks noGrp="1"/>
          </p:cNvSpPr>
          <p:nvPr>
            <p:ph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a:spcBef>
                <a:spcPct val="35000"/>
              </a:spcBef>
            </a:pPr>
            <a:r>
              <a:rPr lang="en-US" altLang="en-US"/>
              <a:t>Work is force acting over a distance.</a:t>
            </a:r>
          </a:p>
          <a:p>
            <a:pPr>
              <a:spcBef>
                <a:spcPct val="35000"/>
              </a:spcBef>
            </a:pPr>
            <a:r>
              <a:rPr lang="en-US" altLang="en-US"/>
              <a:t>Forces that bend, pull, or compress tissues beyond their inherent limits result in the work that causes injury.</a:t>
            </a:r>
          </a:p>
          <a:p>
            <a:pPr>
              <a:spcBef>
                <a:spcPct val="35000"/>
              </a:spcBef>
            </a:pPr>
            <a:endParaRPr lang="en-US" altLang="en-US"/>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a:lnSpc>
                <a:spcPct val="85000"/>
              </a:lnSpc>
            </a:pPr>
            <a:r>
              <a:rPr lang="en-US" altLang="en-US"/>
              <a:t>Review </a:t>
            </a:r>
            <a:r>
              <a:rPr lang="en-US" altLang="en-US" sz="3200" b="0"/>
              <a:t>(1 of 2)</a:t>
            </a:r>
          </a:p>
        </p:txBody>
      </p:sp>
      <p:sp>
        <p:nvSpPr>
          <p:cNvPr id="9421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4"/>
            </a:pPr>
            <a:r>
              <a:rPr lang="en-US" altLang="en-US"/>
              <a:t>A young male experienced severe blunt chest trauma when his passenger car struck another vehicle head-on. During your inspection of the interior of his vehicle, you would MOST likely find:</a:t>
            </a:r>
          </a:p>
          <a:p>
            <a:pPr marL="1016000" lvl="1" indent="-444500">
              <a:spcBef>
                <a:spcPct val="35000"/>
              </a:spcBef>
              <a:buFontTx/>
              <a:buAutoNum type="alphaUcPeriod"/>
            </a:pPr>
            <a:r>
              <a:rPr lang="en-US" altLang="en-US"/>
              <a:t>deployed airbags. </a:t>
            </a:r>
            <a:br>
              <a:rPr lang="en-US" altLang="en-US"/>
            </a:br>
            <a:r>
              <a:rPr lang="en-US" altLang="en-US" b="1"/>
              <a:t>Rationale: </a:t>
            </a:r>
            <a:r>
              <a:rPr lang="en-US" altLang="en-US">
                <a:solidFill>
                  <a:srgbClr val="F37021"/>
                </a:solidFill>
              </a:rPr>
              <a:t>Typically, this will cause abrasions to the face, head, and arms.</a:t>
            </a:r>
          </a:p>
          <a:p>
            <a:pPr marL="1016000" lvl="1" indent="-444500">
              <a:spcBef>
                <a:spcPct val="35000"/>
              </a:spcBef>
              <a:buFontTx/>
              <a:buAutoNum type="alphaUcPeriod"/>
            </a:pPr>
            <a:r>
              <a:rPr lang="en-US" altLang="en-US"/>
              <a:t>steering wheel deformity. </a:t>
            </a:r>
            <a:br>
              <a:rPr lang="en-US" altLang="en-US"/>
            </a:br>
            <a:r>
              <a:rPr lang="en-US" altLang="en-US" b="1"/>
              <a:t>Rationale: </a:t>
            </a:r>
            <a:r>
              <a:rPr lang="en-US" altLang="en-US">
                <a:solidFill>
                  <a:srgbClr val="F37021"/>
                </a:solidFill>
              </a:rPr>
              <a:t>Correct answer</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a:lnSpc>
                <a:spcPct val="85000"/>
              </a:lnSpc>
            </a:pPr>
            <a:r>
              <a:rPr lang="en-US" altLang="en-US"/>
              <a:t>Review </a:t>
            </a:r>
            <a:r>
              <a:rPr lang="en-US" altLang="en-US" sz="3200" b="0"/>
              <a:t>(2 of 2)</a:t>
            </a:r>
          </a:p>
        </p:txBody>
      </p:sp>
      <p:sp>
        <p:nvSpPr>
          <p:cNvPr id="9523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4"/>
            </a:pPr>
            <a:r>
              <a:rPr lang="en-US" altLang="en-US"/>
              <a:t>A young male experienced severe blunt chest trauma when his passenger car struck another vehicle head-on. During your inspection of the interior of his vehicle, you would MOST likely find:</a:t>
            </a:r>
          </a:p>
          <a:p>
            <a:pPr marL="1016000" lvl="1" indent="-444500">
              <a:spcBef>
                <a:spcPct val="35000"/>
              </a:spcBef>
              <a:buFontTx/>
              <a:buAutoNum type="alphaUcPeriod" startAt="3"/>
            </a:pPr>
            <a:r>
              <a:rPr lang="en-US" altLang="en-US"/>
              <a:t>starring of the windshield. </a:t>
            </a:r>
            <a:br>
              <a:rPr lang="en-US" altLang="en-US"/>
            </a:br>
            <a:r>
              <a:rPr lang="en-US" altLang="en-US" b="1"/>
              <a:t>Rationale: </a:t>
            </a:r>
            <a:r>
              <a:rPr lang="en-US" altLang="en-US">
                <a:solidFill>
                  <a:srgbClr val="F37021"/>
                </a:solidFill>
              </a:rPr>
              <a:t>Typically, this indicates the presence of head, face, and neck injuries.</a:t>
            </a:r>
          </a:p>
          <a:p>
            <a:pPr marL="1016000" lvl="1" indent="-444500">
              <a:spcBef>
                <a:spcPct val="35000"/>
              </a:spcBef>
              <a:buFontTx/>
              <a:buAutoNum type="alphaUcPeriod" startAt="3"/>
            </a:pPr>
            <a:r>
              <a:rPr lang="en-US" altLang="en-US"/>
              <a:t>a crushed instrument panel. </a:t>
            </a:r>
            <a:br>
              <a:rPr lang="en-US" altLang="en-US"/>
            </a:br>
            <a:r>
              <a:rPr lang="en-US" altLang="en-US" b="1"/>
              <a:t>Rationale: </a:t>
            </a:r>
            <a:r>
              <a:rPr lang="en-US" altLang="en-US">
                <a:solidFill>
                  <a:srgbClr val="F37021"/>
                </a:solidFill>
              </a:rPr>
              <a:t>Typically, this indicates the presence of leg and hip injuries.</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a:lnSpc>
                <a:spcPct val="85000"/>
              </a:lnSpc>
            </a:pPr>
            <a:r>
              <a:rPr lang="en-US" altLang="en-US"/>
              <a:t>Review</a:t>
            </a:r>
          </a:p>
        </p:txBody>
      </p:sp>
      <p:sp>
        <p:nvSpPr>
          <p:cNvPr id="9625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5"/>
            </a:pPr>
            <a:r>
              <a:rPr lang="en-US" altLang="en-US"/>
              <a:t>An unrestrained driver collided with a bridge pillar. Upon inspection of the interior of his vehicle, you note that the lower dashboard is crushed. During your assessment of the patient, you will MOST likely encounter:</a:t>
            </a:r>
          </a:p>
          <a:p>
            <a:pPr marL="1016000" lvl="1" indent="-444500">
              <a:spcBef>
                <a:spcPct val="35000"/>
              </a:spcBef>
              <a:buFontTx/>
              <a:buAutoNum type="alphaUcPeriod"/>
            </a:pPr>
            <a:r>
              <a:rPr lang="en-US" altLang="en-US"/>
              <a:t>trauma to the pelvis. </a:t>
            </a:r>
          </a:p>
          <a:p>
            <a:pPr marL="1016000" lvl="1" indent="-444500">
              <a:spcBef>
                <a:spcPct val="35000"/>
              </a:spcBef>
              <a:buFontTx/>
              <a:buAutoNum type="alphaUcPeriod"/>
            </a:pPr>
            <a:r>
              <a:rPr lang="en-US" altLang="en-US"/>
              <a:t>blunt abdominal trauma. </a:t>
            </a:r>
          </a:p>
          <a:p>
            <a:pPr marL="1016000" lvl="1" indent="-444500">
              <a:spcBef>
                <a:spcPct val="35000"/>
              </a:spcBef>
              <a:buFontTx/>
              <a:buAutoNum type="alphaUcPeriod"/>
            </a:pPr>
            <a:r>
              <a:rPr lang="en-US" altLang="en-US"/>
              <a:t>a severe closed head injury.</a:t>
            </a:r>
          </a:p>
          <a:p>
            <a:pPr marL="1016000" lvl="1" indent="-444500">
              <a:spcBef>
                <a:spcPct val="35000"/>
              </a:spcBef>
              <a:buFontTx/>
              <a:buAutoNum type="alphaUcPeriod"/>
            </a:pPr>
            <a:r>
              <a:rPr lang="en-US" altLang="en-US"/>
              <a:t>penetrating thoracic trauma.</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pPr>
              <a:lnSpc>
                <a:spcPct val="85000"/>
              </a:lnSpc>
            </a:pPr>
            <a:r>
              <a:rPr lang="en-US" altLang="en-US"/>
              <a:t>Review</a:t>
            </a:r>
          </a:p>
        </p:txBody>
      </p:sp>
      <p:sp>
        <p:nvSpPr>
          <p:cNvPr id="9728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buFontTx/>
              <a:buNone/>
            </a:pPr>
            <a:r>
              <a:rPr lang="en-US" altLang="en-US" b="1"/>
              <a:t>Answer: </a:t>
            </a:r>
            <a:r>
              <a:rPr lang="en-US" altLang="en-US">
                <a:solidFill>
                  <a:srgbClr val="F37021"/>
                </a:solidFill>
              </a:rPr>
              <a:t>A</a:t>
            </a:r>
          </a:p>
          <a:p>
            <a:pPr marL="0" indent="0">
              <a:spcBef>
                <a:spcPct val="35000"/>
              </a:spcBef>
              <a:buFontTx/>
              <a:buNone/>
            </a:pPr>
            <a:r>
              <a:rPr lang="en-US" altLang="en-US" b="1"/>
              <a:t>Rationale: </a:t>
            </a:r>
            <a:r>
              <a:rPr lang="en-US" altLang="en-US"/>
              <a:t>Impact points are often obvious from a quick inspection of the vehicle</a:t>
            </a:r>
            <a:r>
              <a:rPr lang="ja-JP" altLang="en-US"/>
              <a:t>’</a:t>
            </a:r>
            <a:r>
              <a:rPr lang="en-US" altLang="ja-JP"/>
              <a:t>s interior. During a frontal collision, the unrestrained occupant</a:t>
            </a:r>
            <a:r>
              <a:rPr lang="ja-JP" altLang="en-US"/>
              <a:t>’</a:t>
            </a:r>
            <a:r>
              <a:rPr lang="en-US" altLang="ja-JP"/>
              <a:t>s knees often impact the lower dashboard. With this type of impact, energy is transferred from the knees to the femurs, and then to the pelvis or hip.</a:t>
            </a:r>
            <a:endParaRPr lang="en-US" altLang="en-US"/>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a:lnSpc>
                <a:spcPct val="85000"/>
              </a:lnSpc>
            </a:pPr>
            <a:r>
              <a:rPr lang="en-US" altLang="en-US"/>
              <a:t>Review </a:t>
            </a:r>
            <a:r>
              <a:rPr lang="en-US" altLang="en-US" sz="3200" b="0"/>
              <a:t>(1 of 2)</a:t>
            </a:r>
          </a:p>
        </p:txBody>
      </p:sp>
      <p:sp>
        <p:nvSpPr>
          <p:cNvPr id="9830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5"/>
            </a:pPr>
            <a:r>
              <a:rPr lang="en-US" altLang="en-US" sz="2600"/>
              <a:t>An unrestrained driver collided with a bridge pillar. Upon inspection of the interior of his vehicle, you note that the lower dashboard is crushed. During your assessment of the patient, you will MOST likely encounter:</a:t>
            </a:r>
          </a:p>
          <a:p>
            <a:pPr marL="1016000" lvl="1" indent="-444500">
              <a:spcBef>
                <a:spcPct val="35000"/>
              </a:spcBef>
              <a:buFontTx/>
              <a:buAutoNum type="alphaUcPeriod"/>
            </a:pPr>
            <a:r>
              <a:rPr lang="en-US" altLang="en-US"/>
              <a:t>trauma to the pelvis. </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a:pPr>
            <a:r>
              <a:rPr lang="en-US" altLang="en-US"/>
              <a:t>blunt abdominal trauma. </a:t>
            </a:r>
            <a:br>
              <a:rPr lang="en-US" altLang="en-US"/>
            </a:br>
            <a:r>
              <a:rPr lang="en-US" altLang="en-US" b="1"/>
              <a:t>Rationale: </a:t>
            </a:r>
            <a:r>
              <a:rPr lang="en-US" altLang="en-US">
                <a:solidFill>
                  <a:srgbClr val="F37021"/>
                </a:solidFill>
              </a:rPr>
              <a:t>This is usually a result of striking the steering wheel.</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a:lnSpc>
                <a:spcPct val="85000"/>
              </a:lnSpc>
            </a:pPr>
            <a:r>
              <a:rPr lang="en-US" altLang="en-US"/>
              <a:t>Review </a:t>
            </a:r>
            <a:r>
              <a:rPr lang="en-US" altLang="en-US" sz="3200" b="0"/>
              <a:t>(2 of 2)</a:t>
            </a:r>
          </a:p>
        </p:txBody>
      </p:sp>
      <p:sp>
        <p:nvSpPr>
          <p:cNvPr id="99331"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533400" indent="-533400">
              <a:lnSpc>
                <a:spcPct val="80000"/>
              </a:lnSpc>
              <a:spcBef>
                <a:spcPct val="35000"/>
              </a:spcBef>
              <a:buFontTx/>
              <a:buAutoNum type="arabicPeriod" startAt="5"/>
            </a:pPr>
            <a:r>
              <a:rPr lang="en-US" altLang="en-US" sz="2600"/>
              <a:t>An unrestrained driver collided with a bridge pillar. Upon inspection of the interior of his vehicle, you note that the lower dashboard is crushed. During your assessment of the patient, you will MOST likely encounter:</a:t>
            </a:r>
          </a:p>
          <a:p>
            <a:pPr marL="533400" indent="-533400">
              <a:lnSpc>
                <a:spcPct val="80000"/>
              </a:lnSpc>
              <a:buFontTx/>
              <a:buNone/>
            </a:pPr>
            <a:r>
              <a:rPr lang="en-US" altLang="en-US" sz="2400"/>
              <a:t>	C. a severe closed head injury.</a:t>
            </a:r>
          </a:p>
          <a:p>
            <a:pPr marL="533400" indent="-533400">
              <a:lnSpc>
                <a:spcPct val="80000"/>
              </a:lnSpc>
              <a:buFontTx/>
              <a:buNone/>
            </a:pPr>
            <a:r>
              <a:rPr lang="en-US" altLang="en-US" sz="2400"/>
              <a:t>	</a:t>
            </a:r>
            <a:r>
              <a:rPr lang="en-US" altLang="en-US" sz="2400" b="1"/>
              <a:t>Rationale:</a:t>
            </a:r>
            <a:r>
              <a:rPr lang="en-US" altLang="en-US" sz="2400"/>
              <a:t> </a:t>
            </a:r>
            <a:r>
              <a:rPr lang="en-US" altLang="en-US" sz="2400">
                <a:solidFill>
                  <a:srgbClr val="F37021"/>
                </a:solidFill>
              </a:rPr>
              <a:t>This is usually the result of striking the windshield.</a:t>
            </a:r>
          </a:p>
          <a:p>
            <a:pPr marL="533400" indent="-533400">
              <a:lnSpc>
                <a:spcPct val="80000"/>
              </a:lnSpc>
              <a:buFontTx/>
              <a:buNone/>
            </a:pPr>
            <a:r>
              <a:rPr lang="en-US" altLang="en-US" sz="2400"/>
              <a:t>	D. penetrating thoracic trauma. </a:t>
            </a:r>
          </a:p>
          <a:p>
            <a:pPr marL="533400" indent="-533400">
              <a:lnSpc>
                <a:spcPct val="80000"/>
              </a:lnSpc>
              <a:buFontTx/>
              <a:buNone/>
            </a:pPr>
            <a:r>
              <a:rPr lang="en-US" altLang="en-US" sz="2400" b="1"/>
              <a:t>	Rationale:</a:t>
            </a:r>
            <a:r>
              <a:rPr lang="en-US" altLang="en-US" sz="2400"/>
              <a:t> </a:t>
            </a:r>
            <a:r>
              <a:rPr lang="en-US" altLang="en-US" sz="2400">
                <a:solidFill>
                  <a:srgbClr val="F37021"/>
                </a:solidFill>
              </a:rPr>
              <a:t>This is usually caused by flying debris, collision with parts of the vehicle, or other movable objects.</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a:lnSpc>
                <a:spcPct val="85000"/>
              </a:lnSpc>
            </a:pPr>
            <a:r>
              <a:rPr lang="en-US" altLang="en-US"/>
              <a:t>Review</a:t>
            </a:r>
          </a:p>
        </p:txBody>
      </p:sp>
      <p:sp>
        <p:nvSpPr>
          <p:cNvPr id="100355"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6"/>
            </a:pPr>
            <a:r>
              <a:rPr lang="en-US" altLang="en-US"/>
              <a:t>Whiplash injuries are MOST common following _________ impacts.</a:t>
            </a:r>
          </a:p>
          <a:p>
            <a:pPr marL="1016000" lvl="1" indent="-444500">
              <a:spcBef>
                <a:spcPct val="35000"/>
              </a:spcBef>
              <a:buFontTx/>
              <a:buAutoNum type="alphaUcPeriod"/>
            </a:pPr>
            <a:r>
              <a:rPr lang="en-US" altLang="en-US"/>
              <a:t>rear-end</a:t>
            </a:r>
          </a:p>
          <a:p>
            <a:pPr marL="1016000" lvl="1" indent="-444500">
              <a:spcBef>
                <a:spcPct val="35000"/>
              </a:spcBef>
              <a:buFontTx/>
              <a:buAutoNum type="alphaUcPeriod"/>
            </a:pPr>
            <a:r>
              <a:rPr lang="en-US" altLang="en-US"/>
              <a:t>rollover</a:t>
            </a:r>
          </a:p>
          <a:p>
            <a:pPr marL="1016000" lvl="1" indent="-444500">
              <a:spcBef>
                <a:spcPct val="35000"/>
              </a:spcBef>
              <a:buFontTx/>
              <a:buAutoNum type="alphaUcPeriod"/>
            </a:pPr>
            <a:r>
              <a:rPr lang="en-US" altLang="en-US"/>
              <a:t>frontal</a:t>
            </a:r>
          </a:p>
          <a:p>
            <a:pPr marL="1016000" lvl="1" indent="-444500">
              <a:spcBef>
                <a:spcPct val="35000"/>
              </a:spcBef>
              <a:buFontTx/>
              <a:buAutoNum type="alphaUcPeriod"/>
            </a:pPr>
            <a:r>
              <a:rPr lang="en-US" altLang="en-US"/>
              <a:t>lateral</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a:lnSpc>
                <a:spcPct val="85000"/>
              </a:lnSpc>
            </a:pPr>
            <a:r>
              <a:rPr lang="en-US" altLang="en-US"/>
              <a:t>Review</a:t>
            </a:r>
          </a:p>
        </p:txBody>
      </p:sp>
      <p:sp>
        <p:nvSpPr>
          <p:cNvPr id="101379"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0" indent="0">
              <a:buFontTx/>
              <a:buNone/>
            </a:pPr>
            <a:r>
              <a:rPr lang="en-US" altLang="en-US" b="1"/>
              <a:t>Answer: </a:t>
            </a:r>
            <a:r>
              <a:rPr lang="en-US" altLang="en-US">
                <a:solidFill>
                  <a:srgbClr val="F37021"/>
                </a:solidFill>
              </a:rPr>
              <a:t>A</a:t>
            </a:r>
          </a:p>
          <a:p>
            <a:pPr marL="0" indent="0">
              <a:spcBef>
                <a:spcPct val="35000"/>
              </a:spcBef>
              <a:buFontTx/>
              <a:buNone/>
            </a:pPr>
            <a:r>
              <a:rPr lang="en-US" altLang="en-US" b="1"/>
              <a:t>Rationale: </a:t>
            </a:r>
            <a:r>
              <a:rPr lang="en-US" altLang="en-US"/>
              <a:t>Whiplash injuries of the neck are a common occurrence following rear-end collisions. As the vehicle is suddenly thrust forward, the occupant</a:t>
            </a:r>
            <a:r>
              <a:rPr lang="ja-JP" altLang="en-US"/>
              <a:t>’</a:t>
            </a:r>
            <a:r>
              <a:rPr lang="en-US" altLang="ja-JP"/>
              <a:t>s head is thrust backward. Properly positioned headrests can minimize the severity of whiplash injuries.</a:t>
            </a:r>
            <a:endParaRPr lang="en-US" altLang="en-US"/>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a:lnSpc>
                <a:spcPct val="85000"/>
              </a:lnSpc>
            </a:pPr>
            <a:r>
              <a:rPr lang="en-US" altLang="en-US"/>
              <a:t>Review </a:t>
            </a:r>
            <a:r>
              <a:rPr lang="en-US" altLang="en-US" sz="3200" b="0"/>
              <a:t>(1 of 2)</a:t>
            </a:r>
          </a:p>
        </p:txBody>
      </p:sp>
      <p:sp>
        <p:nvSpPr>
          <p:cNvPr id="102403"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6"/>
            </a:pPr>
            <a:r>
              <a:rPr lang="en-US" altLang="en-US"/>
              <a:t>Whiplash injuries are MOST common following _________ impacts.</a:t>
            </a:r>
          </a:p>
          <a:p>
            <a:pPr marL="1016000" lvl="1" indent="-444500">
              <a:spcBef>
                <a:spcPct val="35000"/>
              </a:spcBef>
              <a:buFontTx/>
              <a:buAutoNum type="alphaUcPeriod"/>
            </a:pPr>
            <a:r>
              <a:rPr lang="en-US" altLang="en-US"/>
              <a:t>rear-end</a:t>
            </a:r>
            <a:br>
              <a:rPr lang="en-US" altLang="en-US"/>
            </a:br>
            <a:r>
              <a:rPr lang="en-US" altLang="en-US" b="1"/>
              <a:t>Rationale: </a:t>
            </a:r>
            <a:r>
              <a:rPr lang="en-US" altLang="en-US">
                <a:solidFill>
                  <a:srgbClr val="F37021"/>
                </a:solidFill>
              </a:rPr>
              <a:t>Correct answer</a:t>
            </a:r>
          </a:p>
          <a:p>
            <a:pPr marL="1016000" lvl="1" indent="-444500">
              <a:spcBef>
                <a:spcPct val="35000"/>
              </a:spcBef>
              <a:buFontTx/>
              <a:buAutoNum type="alphaUcPeriod"/>
            </a:pPr>
            <a:r>
              <a:rPr lang="en-US" altLang="en-US"/>
              <a:t>rollover</a:t>
            </a:r>
            <a:br>
              <a:rPr lang="en-US" altLang="en-US"/>
            </a:br>
            <a:r>
              <a:rPr lang="en-US" altLang="en-US" b="1"/>
              <a:t>Rationale: </a:t>
            </a:r>
            <a:r>
              <a:rPr lang="en-US" altLang="en-US">
                <a:solidFill>
                  <a:srgbClr val="F37021"/>
                </a:solidFill>
              </a:rPr>
              <a:t>This typically causes life-threatening injuries.</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a:lnSpc>
                <a:spcPct val="85000"/>
              </a:lnSpc>
            </a:pPr>
            <a:r>
              <a:rPr lang="en-US" altLang="en-US"/>
              <a:t>Review </a:t>
            </a:r>
            <a:r>
              <a:rPr lang="en-US" altLang="en-US" sz="3200" b="0"/>
              <a:t>(2 of 2)</a:t>
            </a:r>
          </a:p>
        </p:txBody>
      </p:sp>
      <p:sp>
        <p:nvSpPr>
          <p:cNvPr id="103427" name="Rectangle 3"/>
          <p:cNvSpPr>
            <a:spLocks noGrp="1" noChangeArrowheads="1"/>
          </p:cNvSpPr>
          <p:nvPr>
            <p:ph type="body" idx="1"/>
          </p:nvPr>
        </p:nvSpPr>
        <p:spPr>
          <a:noFill/>
          <a:extLst>
            <a:ext uri="{909E8E84-426E-40DD-AFC4-6F175D3DCCD1}">
              <a14:hiddenFill xmlns:a14="http://schemas.microsoft.com/office/drawing/2010/main">
                <a:solidFill>
                  <a:schemeClr val="bg1">
                    <a:alpha val="39999"/>
                  </a:schemeClr>
                </a:solidFill>
              </a14:hiddenFill>
            </a:ext>
            <a:ext uri="{91240B29-F687-4F45-9708-019B960494DF}">
              <a14:hiddenLine xmlns:a14="http://schemas.microsoft.com/office/drawing/2010/main" w="19050">
                <a:solidFill>
                  <a:srgbClr val="B3B3B3">
                    <a:alpha val="39999"/>
                  </a:srgbClr>
                </a:solidFill>
                <a:miter lim="800000"/>
                <a:headEnd/>
                <a:tailEnd/>
              </a14:hiddenLine>
            </a:ext>
          </a:extLst>
        </p:spPr>
        <p:txBody>
          <a:bodyPr rIns="228600"/>
          <a:lstStyle/>
          <a:p>
            <a:pPr marL="457200" indent="-457200">
              <a:spcBef>
                <a:spcPct val="35000"/>
              </a:spcBef>
              <a:buFontTx/>
              <a:buAutoNum type="arabicPeriod" startAt="6"/>
            </a:pPr>
            <a:r>
              <a:rPr lang="en-US" altLang="en-US"/>
              <a:t>Whiplash injuries are MOST common following _________ impacts.</a:t>
            </a:r>
          </a:p>
          <a:p>
            <a:pPr marL="1016000" lvl="1" indent="-444500">
              <a:spcBef>
                <a:spcPct val="35000"/>
              </a:spcBef>
              <a:buFontTx/>
              <a:buAutoNum type="alphaUcPeriod" startAt="3"/>
            </a:pPr>
            <a:r>
              <a:rPr lang="en-US" altLang="en-US"/>
              <a:t>frontal</a:t>
            </a:r>
            <a:br>
              <a:rPr lang="en-US" altLang="en-US"/>
            </a:br>
            <a:r>
              <a:rPr lang="en-US" altLang="en-US" b="1"/>
              <a:t>Rationale: </a:t>
            </a:r>
            <a:r>
              <a:rPr lang="en-US" altLang="en-US">
                <a:solidFill>
                  <a:srgbClr val="F37021"/>
                </a:solidFill>
              </a:rPr>
              <a:t>This typically causes chest, head, abdominal, and extremity injuries.</a:t>
            </a:r>
          </a:p>
          <a:p>
            <a:pPr marL="1016000" lvl="1" indent="-444500">
              <a:spcBef>
                <a:spcPct val="35000"/>
              </a:spcBef>
              <a:buFontTx/>
              <a:buAutoNum type="alphaUcPeriod" startAt="3"/>
            </a:pPr>
            <a:r>
              <a:rPr lang="en-US" altLang="en-US"/>
              <a:t>lateral</a:t>
            </a:r>
            <a:br>
              <a:rPr lang="en-US" altLang="en-US"/>
            </a:br>
            <a:r>
              <a:rPr lang="en-US" altLang="en-US" b="1"/>
              <a:t>Rationale: </a:t>
            </a:r>
            <a:r>
              <a:rPr lang="en-US" altLang="en-US">
                <a:solidFill>
                  <a:srgbClr val="F37021"/>
                </a:solidFill>
              </a:rPr>
              <a:t>You should suspect lateral chest and abdominal injuries on the side of impact, as well as pelvic injuries.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0.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1.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2.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13.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2.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3.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4.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5.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6.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7.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8.xml><?xml version="1.0" encoding="utf-8"?>
<p:tagLst xmlns:a="http://schemas.openxmlformats.org/drawingml/2006/main" xmlns:r="http://schemas.openxmlformats.org/officeDocument/2006/relationships" xmlns:p="http://schemas.openxmlformats.org/presentationml/2006/main">
  <p:tag name="STICKYSTYLE" val="Credit line"/>
</p:tagLst>
</file>

<file path=ppt/tags/tag9.xml><?xml version="1.0" encoding="utf-8"?>
<p:tagLst xmlns:a="http://schemas.openxmlformats.org/drawingml/2006/main" xmlns:r="http://schemas.openxmlformats.org/officeDocument/2006/relationships" xmlns:p="http://schemas.openxmlformats.org/presentationml/2006/main">
  <p:tag name="STICKYSTYLE" val="Credit line"/>
</p:tagLst>
</file>

<file path=ppt/theme/theme1.xml><?xml version="1.0" encoding="utf-8"?>
<a:theme xmlns:a="http://schemas.openxmlformats.org/drawingml/2006/main" name="design_template">
  <a:themeElements>
    <a:clrScheme name="design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sign_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ヒラギノ角ゴ Pro W3" charset="0"/>
            <a:cs typeface="ヒラギノ角ゴ Pro W3" charset="0"/>
          </a:defRPr>
        </a:defPPr>
      </a:lstStyle>
    </a:spDef>
    <a:lnDef>
      <a:spPr bwMode="auto">
        <a:xfrm>
          <a:off x="0" y="0"/>
          <a:ext cx="1" cy="1"/>
        </a:xfrm>
        <a:custGeom>
          <a:avLst/>
          <a:gdLst/>
          <a:ahLst/>
          <a:cxnLst/>
          <a:rect l="0" t="0" r="0" b="0"/>
          <a:pathLst/>
        </a:cu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ヒラギノ角ゴ Pro W3" charset="0"/>
            <a:cs typeface="ヒラギノ角ゴ Pro W3" charset="0"/>
          </a:defRPr>
        </a:defPPr>
      </a:lstStyle>
    </a:lnDef>
  </a:objectDefaults>
  <a:extraClrSchemeLst>
    <a:extraClrScheme>
      <a:clrScheme name="design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sign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sign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sign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sign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sign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sign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EMT_TEMPLT</Template>
  <TotalTime>2405</TotalTime>
  <Words>5951</Words>
  <Application>Microsoft Office PowerPoint</Application>
  <PresentationFormat>On-screen Show (4:3)</PresentationFormat>
  <Paragraphs>1130</Paragraphs>
  <Slides>115</Slides>
  <Notes>76</Notes>
  <HiddenSlides>0</HiddenSlides>
  <MMClips>0</MMClips>
  <ScaleCrop>false</ScaleCrop>
  <HeadingPairs>
    <vt:vector size="4" baseType="variant">
      <vt:variant>
        <vt:lpstr>Theme</vt:lpstr>
      </vt:variant>
      <vt:variant>
        <vt:i4>1</vt:i4>
      </vt:variant>
      <vt:variant>
        <vt:lpstr>Slide Titles</vt:lpstr>
      </vt:variant>
      <vt:variant>
        <vt:i4>115</vt:i4>
      </vt:variant>
    </vt:vector>
  </HeadingPairs>
  <TitlesOfParts>
    <vt:vector size="116" baseType="lpstr">
      <vt:lpstr>design_template</vt:lpstr>
      <vt:lpstr>PowerPoint Presentation</vt:lpstr>
      <vt:lpstr>National EMS Education Standard Competencies (1 of 3)</vt:lpstr>
      <vt:lpstr>National EMS Education Standard Competencies (2 of 3)</vt:lpstr>
      <vt:lpstr>National EMS Education Standard Competencies (3 of 3)</vt:lpstr>
      <vt:lpstr>Introduction (1 of 2)</vt:lpstr>
      <vt:lpstr>Introduction (2 of 2)</vt:lpstr>
      <vt:lpstr>Energy and Trauma (1 of 4)</vt:lpstr>
      <vt:lpstr>Energy and Trauma (2 of 4)</vt:lpstr>
      <vt:lpstr>Energy and Trauma (3 of 4)</vt:lpstr>
      <vt:lpstr>Energy and Trauma (4 of 4)</vt:lpstr>
      <vt:lpstr>Mechanism of Injury Profiles  (1 of 2)</vt:lpstr>
      <vt:lpstr>Mechanism of Injury Profiles  (2 of 2)</vt:lpstr>
      <vt:lpstr>Blunt and Penetrating Trauma</vt:lpstr>
      <vt:lpstr>Blunt Trauma</vt:lpstr>
      <vt:lpstr>Vehicular Crashes (1 of 5)</vt:lpstr>
      <vt:lpstr>Vehicular Crashes (2 of 5)</vt:lpstr>
      <vt:lpstr>Vehicular Crashes (3 of 5)</vt:lpstr>
      <vt:lpstr>Vehicular Crashes (4 of 5)</vt:lpstr>
      <vt:lpstr>Vehicular Crashes (5 of 5)</vt:lpstr>
      <vt:lpstr>Frontal Crashes (1 of 5)</vt:lpstr>
      <vt:lpstr>Frontal Crashes (2 of 5)</vt:lpstr>
      <vt:lpstr>Frontal Crashes (3 of 5)</vt:lpstr>
      <vt:lpstr>Frontal Crashes (4 of 5)</vt:lpstr>
      <vt:lpstr>Frontal Crashes (5 of 5)</vt:lpstr>
      <vt:lpstr>Rear-End Crashes (1 of 2)</vt:lpstr>
      <vt:lpstr>Rear-End Crashes (2 of 2)</vt:lpstr>
      <vt:lpstr>Lateral Crashes (1 of 3)</vt:lpstr>
      <vt:lpstr>Lateral Crashes (2 of 3)</vt:lpstr>
      <vt:lpstr>Lateral Crashes (3 of 3)</vt:lpstr>
      <vt:lpstr>Rollover Crashes</vt:lpstr>
      <vt:lpstr>Rotational Crashes</vt:lpstr>
      <vt:lpstr>Car Versus Pedestrian (1 of 2)</vt:lpstr>
      <vt:lpstr>Car Versus Pedestrian (2 of 2)</vt:lpstr>
      <vt:lpstr>Car Versus Bicycle (1 of 2)</vt:lpstr>
      <vt:lpstr>Car Versus Bicycle (2 of 2)</vt:lpstr>
      <vt:lpstr>Car Versus Motorcycle (1 of 4)</vt:lpstr>
      <vt:lpstr>Car Versus Motorcycle (2 of 4)</vt:lpstr>
      <vt:lpstr>Car Versus Motorcycle (3 of 4)</vt:lpstr>
      <vt:lpstr>Car Versus Motorcycle (4 of 4)</vt:lpstr>
      <vt:lpstr>Falls (1 of 3)</vt:lpstr>
      <vt:lpstr>Falls (2 of 3)</vt:lpstr>
      <vt:lpstr>Falls (3 of 3)</vt:lpstr>
      <vt:lpstr>Penetrating Trauma (1 of 6)</vt:lpstr>
      <vt:lpstr>Penetrating Trauma (2 of 6)</vt:lpstr>
      <vt:lpstr>Penetrating Trauma (3 of 6)</vt:lpstr>
      <vt:lpstr>Penetrating Trauma (4 of 6)</vt:lpstr>
      <vt:lpstr>Penetrating Trauma (5 of 6)</vt:lpstr>
      <vt:lpstr>Penetrating Trauma (6 of 6)</vt:lpstr>
      <vt:lpstr>Blast Injuries (1 of 7)</vt:lpstr>
      <vt:lpstr>Blast Injuries (2 of 7)</vt:lpstr>
      <vt:lpstr>Blast Injuries (3 of 7)</vt:lpstr>
      <vt:lpstr>Blast Injuries (4 of 7)</vt:lpstr>
      <vt:lpstr>Blast Injuries (5 of 7)</vt:lpstr>
      <vt:lpstr>Blast Injuries (6 of 7)</vt:lpstr>
      <vt:lpstr>Blast Injuries (7 of 7)</vt:lpstr>
      <vt:lpstr>Multisystem Trauma</vt:lpstr>
      <vt:lpstr>Golden Principles of Prehospital Trauma Care (1 of 3)</vt:lpstr>
      <vt:lpstr>Golden Principles of Prehospital Trauma Care (2 of 3)</vt:lpstr>
      <vt:lpstr>Golden Principles of Prehospital Trauma Care (3 of 3)</vt:lpstr>
      <vt:lpstr>Patient Assessment</vt:lpstr>
      <vt:lpstr>Injuries to the Head</vt:lpstr>
      <vt:lpstr>Injuries to the Neck and Throat (1 of 2)</vt:lpstr>
      <vt:lpstr>Injuries to the Neck and Throat (2 of 2)</vt:lpstr>
      <vt:lpstr>Injuries to the Chest (1 of 2)</vt:lpstr>
      <vt:lpstr>Injuries to the Chest (2 of 2)</vt:lpstr>
      <vt:lpstr>Injuries to the Abdomen (1 of 2)</vt:lpstr>
      <vt:lpstr>Injuries to the Abdomen (2 of 2)</vt:lpstr>
      <vt:lpstr>Management: Transport and Destination (1 of 8)</vt:lpstr>
      <vt:lpstr>Management: Transport and Destination (2 of 8)</vt:lpstr>
      <vt:lpstr>Management: Transport and Destination (3 of 8)</vt:lpstr>
      <vt:lpstr>Management: Transport and Destination (4 of 8)</vt:lpstr>
      <vt:lpstr>Management: Transport and Destination (5 of 8)</vt:lpstr>
      <vt:lpstr>Management: Transport and Destination (6 of 8)</vt:lpstr>
      <vt:lpstr>Management: Transport and Destination (7 of 8)</vt:lpstr>
      <vt:lpstr>Management: Transport and Destination (8 of 8)</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lpstr>Review</vt:lpstr>
      <vt:lpstr>Review</vt:lpstr>
      <vt:lpstr>Review (1 of 2)</vt:lpstr>
      <vt:lpstr>Review (2 of 2)</vt:lpstr>
    </vt:vector>
  </TitlesOfParts>
  <Company>jones and bartlett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CarolB</dc:creator>
  <cp:lastModifiedBy>Teri</cp:lastModifiedBy>
  <cp:revision>248</cp:revision>
  <dcterms:created xsi:type="dcterms:W3CDTF">2002-02-12T20:19:46Z</dcterms:created>
  <dcterms:modified xsi:type="dcterms:W3CDTF">2018-01-08T19:42:45Z</dcterms:modified>
</cp:coreProperties>
</file>