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0"/>
  </p:notesMasterIdLst>
  <p:handoutMasterIdLst>
    <p:handoutMasterId r:id="rId141"/>
  </p:handoutMasterIdLst>
  <p:sldIdLst>
    <p:sldId id="1958" r:id="rId2"/>
    <p:sldId id="1959" r:id="rId3"/>
    <p:sldId id="1960" r:id="rId4"/>
    <p:sldId id="1961" r:id="rId5"/>
    <p:sldId id="1962" r:id="rId6"/>
    <p:sldId id="1963" r:id="rId7"/>
    <p:sldId id="1964" r:id="rId8"/>
    <p:sldId id="1965" r:id="rId9"/>
    <p:sldId id="1966" r:id="rId10"/>
    <p:sldId id="1968" r:id="rId11"/>
    <p:sldId id="1969" r:id="rId12"/>
    <p:sldId id="1970" r:id="rId13"/>
    <p:sldId id="1971" r:id="rId14"/>
    <p:sldId id="1972" r:id="rId15"/>
    <p:sldId id="1973" r:id="rId16"/>
    <p:sldId id="1974" r:id="rId17"/>
    <p:sldId id="1975" r:id="rId18"/>
    <p:sldId id="1976" r:id="rId19"/>
    <p:sldId id="1977" r:id="rId20"/>
    <p:sldId id="1978" r:id="rId21"/>
    <p:sldId id="1979" r:id="rId22"/>
    <p:sldId id="2355" r:id="rId23"/>
    <p:sldId id="1980" r:id="rId24"/>
    <p:sldId id="1981" r:id="rId25"/>
    <p:sldId id="1982" r:id="rId26"/>
    <p:sldId id="1983" r:id="rId27"/>
    <p:sldId id="1984" r:id="rId28"/>
    <p:sldId id="1985" r:id="rId29"/>
    <p:sldId id="1986" r:id="rId30"/>
    <p:sldId id="1987" r:id="rId31"/>
    <p:sldId id="1988" r:id="rId32"/>
    <p:sldId id="1989" r:id="rId33"/>
    <p:sldId id="1990" r:id="rId34"/>
    <p:sldId id="1991" r:id="rId35"/>
    <p:sldId id="1992" r:id="rId36"/>
    <p:sldId id="1993" r:id="rId37"/>
    <p:sldId id="1995" r:id="rId38"/>
    <p:sldId id="1996" r:id="rId39"/>
    <p:sldId id="1997" r:id="rId40"/>
    <p:sldId id="1998" r:id="rId41"/>
    <p:sldId id="1999" r:id="rId42"/>
    <p:sldId id="2000" r:id="rId43"/>
    <p:sldId id="2001" r:id="rId44"/>
    <p:sldId id="2002" r:id="rId45"/>
    <p:sldId id="2003" r:id="rId46"/>
    <p:sldId id="2004" r:id="rId47"/>
    <p:sldId id="2005" r:id="rId48"/>
    <p:sldId id="2006" r:id="rId49"/>
    <p:sldId id="2007" r:id="rId50"/>
    <p:sldId id="2008" r:id="rId51"/>
    <p:sldId id="2009" r:id="rId52"/>
    <p:sldId id="2010" r:id="rId53"/>
    <p:sldId id="2011" r:id="rId54"/>
    <p:sldId id="2013" r:id="rId55"/>
    <p:sldId id="2014" r:id="rId56"/>
    <p:sldId id="2015" r:id="rId57"/>
    <p:sldId id="2016" r:id="rId58"/>
    <p:sldId id="2017" r:id="rId59"/>
    <p:sldId id="2018" r:id="rId60"/>
    <p:sldId id="2019" r:id="rId61"/>
    <p:sldId id="2020" r:id="rId62"/>
    <p:sldId id="2357" r:id="rId63"/>
    <p:sldId id="2021" r:id="rId64"/>
    <p:sldId id="2358" r:id="rId65"/>
    <p:sldId id="2022" r:id="rId66"/>
    <p:sldId id="2023" r:id="rId67"/>
    <p:sldId id="2024" r:id="rId68"/>
    <p:sldId id="2361" r:id="rId69"/>
    <p:sldId id="2025" r:id="rId70"/>
    <p:sldId id="2026" r:id="rId71"/>
    <p:sldId id="2027" r:id="rId72"/>
    <p:sldId id="2028" r:id="rId73"/>
    <p:sldId id="2362" r:id="rId74"/>
    <p:sldId id="2030" r:id="rId75"/>
    <p:sldId id="2031" r:id="rId76"/>
    <p:sldId id="2032" r:id="rId77"/>
    <p:sldId id="2034" r:id="rId78"/>
    <p:sldId id="2036" r:id="rId79"/>
    <p:sldId id="2037" r:id="rId80"/>
    <p:sldId id="2038" r:id="rId81"/>
    <p:sldId id="2039" r:id="rId82"/>
    <p:sldId id="2040" r:id="rId83"/>
    <p:sldId id="2041" r:id="rId84"/>
    <p:sldId id="2042" r:id="rId85"/>
    <p:sldId id="2043" r:id="rId86"/>
    <p:sldId id="2044" r:id="rId87"/>
    <p:sldId id="2045" r:id="rId88"/>
    <p:sldId id="2046" r:id="rId89"/>
    <p:sldId id="2363" r:id="rId90"/>
    <p:sldId id="2051" r:id="rId91"/>
    <p:sldId id="2052" r:id="rId92"/>
    <p:sldId id="2053" r:id="rId93"/>
    <p:sldId id="2054" r:id="rId94"/>
    <p:sldId id="2047" r:id="rId95"/>
    <p:sldId id="2048" r:id="rId96"/>
    <p:sldId id="2049" r:id="rId97"/>
    <p:sldId id="2050" r:id="rId98"/>
    <p:sldId id="2062" r:id="rId99"/>
    <p:sldId id="2063" r:id="rId100"/>
    <p:sldId id="2064" r:id="rId101"/>
    <p:sldId id="2065" r:id="rId102"/>
    <p:sldId id="2066" r:id="rId103"/>
    <p:sldId id="2067" r:id="rId104"/>
    <p:sldId id="2325" r:id="rId105"/>
    <p:sldId id="2068" r:id="rId106"/>
    <p:sldId id="2069" r:id="rId107"/>
    <p:sldId id="2070" r:id="rId108"/>
    <p:sldId id="2326" r:id="rId109"/>
    <p:sldId id="2071" r:id="rId110"/>
    <p:sldId id="2072" r:id="rId111"/>
    <p:sldId id="2073" r:id="rId112"/>
    <p:sldId id="2327" r:id="rId113"/>
    <p:sldId id="2074" r:id="rId114"/>
    <p:sldId id="2075" r:id="rId115"/>
    <p:sldId id="2076" r:id="rId116"/>
    <p:sldId id="2328" r:id="rId117"/>
    <p:sldId id="2077" r:id="rId118"/>
    <p:sldId id="2078" r:id="rId119"/>
    <p:sldId id="2079" r:id="rId120"/>
    <p:sldId id="2080" r:id="rId121"/>
    <p:sldId id="2324" r:id="rId122"/>
    <p:sldId id="2081" r:id="rId123"/>
    <p:sldId id="2082" r:id="rId124"/>
    <p:sldId id="2333" r:id="rId125"/>
    <p:sldId id="2334" r:id="rId126"/>
    <p:sldId id="2335" r:id="rId127"/>
    <p:sldId id="2083" r:id="rId128"/>
    <p:sldId id="2084" r:id="rId129"/>
    <p:sldId id="2085" r:id="rId130"/>
    <p:sldId id="2330" r:id="rId131"/>
    <p:sldId id="2086" r:id="rId132"/>
    <p:sldId id="2087" r:id="rId133"/>
    <p:sldId id="2088" r:id="rId134"/>
    <p:sldId id="2331" r:id="rId135"/>
    <p:sldId id="2089" r:id="rId136"/>
    <p:sldId id="2090" r:id="rId137"/>
    <p:sldId id="2091" r:id="rId138"/>
    <p:sldId id="2332" r:id="rId139"/>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 xmlns:p15="http://schemas.microsoft.com/office/powerpoint/2012/main">
        <p15:guide id="1" orient="horz" pos="912">
          <p15:clr>
            <a:srgbClr val="A4A3A4"/>
          </p15:clr>
        </p15:guide>
        <p15:guide id="2" orient="horz" pos="3936">
          <p15:clr>
            <a:srgbClr val="A4A3A4"/>
          </p15:clr>
        </p15:guide>
        <p15:guide id="3" pos="2880">
          <p15:clr>
            <a:srgbClr val="A4A3A4"/>
          </p15:clr>
        </p15:guide>
        <p15:guide id="4" pos="432">
          <p15:clr>
            <a:srgbClr val="A4A3A4"/>
          </p15:clr>
        </p15:guide>
        <p15:guide id="5"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8C0051"/>
    <a:srgbClr val="2B87A6"/>
    <a:srgbClr val="00652E"/>
    <a:srgbClr val="FAA61A"/>
    <a:srgbClr val="C4161C"/>
    <a:srgbClr val="4D207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1" autoAdjust="0"/>
    <p:restoredTop sz="78660" autoAdjust="0"/>
  </p:normalViewPr>
  <p:slideViewPr>
    <p:cSldViewPr>
      <p:cViewPr>
        <p:scale>
          <a:sx n="75" d="100"/>
          <a:sy n="75" d="100"/>
        </p:scale>
        <p:origin x="-1728" y="30"/>
      </p:cViewPr>
      <p:guideLst>
        <p:guide orient="horz" pos="912"/>
        <p:guide orient="horz" pos="3936"/>
        <p:guide pos="2880"/>
        <p:guide pos="432"/>
        <p:guide pos="53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charset="-128"/>
              </a:defRPr>
            </a:lvl1pPr>
          </a:lstStyle>
          <a:p>
            <a:fld id="{41C814EC-2097-D44E-A04B-5A382B3E555C}" type="slidenum">
              <a:rPr lang="en-US" altLang="en-US"/>
              <a:pPr/>
              <a:t>‹#›</a:t>
            </a:fld>
            <a:endParaRPr lang="en-US" altLang="en-US"/>
          </a:p>
        </p:txBody>
      </p:sp>
    </p:spTree>
    <p:extLst>
      <p:ext uri="{BB962C8B-B14F-4D97-AF65-F5344CB8AC3E}">
        <p14:creationId xmlns:p14="http://schemas.microsoft.com/office/powerpoint/2010/main" val="594348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144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charset="-128"/>
              </a:defRPr>
            </a:lvl1pPr>
          </a:lstStyle>
          <a:p>
            <a:fld id="{6842CD41-C643-0D4A-A209-A6A95E08C59D}" type="slidenum">
              <a:rPr lang="en-US" altLang="en-US"/>
              <a:pPr/>
              <a:t>‹#›</a:t>
            </a:fld>
            <a:endParaRPr lang="en-US" altLang="en-US"/>
          </a:p>
        </p:txBody>
      </p:sp>
    </p:spTree>
    <p:extLst>
      <p:ext uri="{BB962C8B-B14F-4D97-AF65-F5344CB8AC3E}">
        <p14:creationId xmlns:p14="http://schemas.microsoft.com/office/powerpoint/2010/main" val="21186422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Chapter 39: Incident Management </a:t>
            </a:r>
          </a:p>
        </p:txBody>
      </p:sp>
      <p:sp>
        <p:nvSpPr>
          <p:cNvPr id="145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1350F56-7331-134C-BAA3-5708491338A8}" type="slidenum">
              <a:rPr lang="en-US" altLang="en-US" sz="1200"/>
              <a:pPr eaLnBrk="1" hangingPunct="1"/>
              <a:t>1</a:t>
            </a:fld>
            <a:endParaRPr lang="en-US" altLang="en-US" sz="1200"/>
          </a:p>
        </p:txBody>
      </p:sp>
    </p:spTree>
    <p:extLst>
      <p:ext uri="{BB962C8B-B14F-4D97-AF65-F5344CB8AC3E}">
        <p14:creationId xmlns:p14="http://schemas.microsoft.com/office/powerpoint/2010/main" val="1263940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III. Incident Command System</a:t>
            </a:r>
            <a:endParaRPr lang="en-IN" altLang="en-US" dirty="0">
              <a:latin typeface="Times New Roman" charset="0"/>
              <a:ea typeface="MS PGothic" charset="-128"/>
            </a:endParaRPr>
          </a:p>
          <a:p>
            <a:r>
              <a:rPr lang="en-US" altLang="en-US" dirty="0">
                <a:latin typeface="Times New Roman" charset="0"/>
                <a:ea typeface="MS PGothic" charset="-128"/>
              </a:rPr>
              <a:t>A. The ICS is sometimes referred to as the incident management system.</a:t>
            </a:r>
            <a:endParaRPr lang="en-IN" altLang="en-US" dirty="0">
              <a:latin typeface="Times New Roman" charset="0"/>
              <a:ea typeface="MS PGothic" charset="-128"/>
            </a:endParaRPr>
          </a:p>
          <a:p>
            <a:r>
              <a:rPr lang="en-US" altLang="en-US" dirty="0">
                <a:latin typeface="Times New Roman" charset="0"/>
                <a:ea typeface="MS PGothic" charset="-128"/>
              </a:rPr>
              <a:t>B. The purpose of the ICS is:</a:t>
            </a:r>
            <a:endParaRPr lang="en-IN" altLang="en-US" dirty="0">
              <a:latin typeface="Times New Roman" charset="0"/>
              <a:ea typeface="MS PGothic" charset="-128"/>
            </a:endParaRPr>
          </a:p>
          <a:p>
            <a:r>
              <a:rPr lang="en-US" altLang="en-US" dirty="0">
                <a:latin typeface="Times New Roman" charset="0"/>
                <a:ea typeface="MS PGothic" charset="-128"/>
              </a:rPr>
              <a:t>	1. Ensure responder and public safety</a:t>
            </a:r>
            <a:endParaRPr lang="en-IN" altLang="en-US" dirty="0">
              <a:latin typeface="Times New Roman" charset="0"/>
              <a:ea typeface="MS PGothic" charset="-128"/>
            </a:endParaRPr>
          </a:p>
          <a:p>
            <a:r>
              <a:rPr lang="en-US" altLang="en-US" dirty="0">
                <a:latin typeface="Times New Roman" charset="0"/>
                <a:ea typeface="MS PGothic" charset="-128"/>
              </a:rPr>
              <a:t>	2. Achieve incident management goals</a:t>
            </a:r>
            <a:endParaRPr lang="en-IN" altLang="en-US" dirty="0">
              <a:latin typeface="Times New Roman" charset="0"/>
              <a:ea typeface="MS PGothic" charset="-128"/>
            </a:endParaRPr>
          </a:p>
          <a:p>
            <a:r>
              <a:rPr lang="en-US" altLang="en-US" dirty="0">
                <a:latin typeface="Times New Roman" charset="0"/>
                <a:ea typeface="MS PGothic" charset="-128"/>
              </a:rPr>
              <a:t>	3. Ensure the efficient use of resources</a:t>
            </a:r>
            <a:endParaRPr lang="en-IN" altLang="en-US" dirty="0">
              <a:latin typeface="Times New Roman" charset="0"/>
              <a:ea typeface="MS PGothic" charset="-128"/>
            </a:endParaRPr>
          </a:p>
          <a:p>
            <a:r>
              <a:rPr lang="en-US" altLang="en-US" dirty="0">
                <a:latin typeface="Times New Roman" charset="0"/>
                <a:ea typeface="MS PGothic" charset="-128"/>
              </a:rPr>
              <a:t>C. Communication is the building block of good patient care.</a:t>
            </a:r>
            <a:endParaRPr lang="en-IN" altLang="en-US" dirty="0">
              <a:latin typeface="Times New Roman" charset="0"/>
              <a:ea typeface="MS PGothic" charset="-128"/>
            </a:endParaRPr>
          </a:p>
          <a:p>
            <a:r>
              <a:rPr lang="en-US" altLang="en-US" dirty="0">
                <a:latin typeface="Times New Roman" charset="0"/>
                <a:ea typeface="MS PGothic" charset="-128"/>
              </a:rPr>
              <a:t>	1. Common terminology and the use of “clear text” communications help responders from multiple agencies work efficiently together</a:t>
            </a:r>
            <a:r>
              <a:rPr lang="en-US" altLang="en-US" dirty="0" smtClean="0">
                <a:latin typeface="Times New Roman" charset="0"/>
                <a:ea typeface="MS PGothic" charset="-128"/>
              </a:rPr>
              <a:t>. Plain </a:t>
            </a:r>
            <a:r>
              <a:rPr lang="en-US" altLang="en-US" dirty="0" err="1" smtClean="0">
                <a:latin typeface="Times New Roman" charset="0"/>
                <a:ea typeface="MS PGothic" charset="-128"/>
              </a:rPr>
              <a:t>english</a:t>
            </a:r>
            <a:r>
              <a:rPr lang="en-US" altLang="en-US" dirty="0" smtClean="0">
                <a:latin typeface="Times New Roman" charset="0"/>
                <a:ea typeface="MS PGothic" charset="-128"/>
              </a:rPr>
              <a:t>; no 10-codes</a:t>
            </a:r>
            <a:endParaRPr lang="en-IN" altLang="en-US" dirty="0">
              <a:latin typeface="Times New Roman" charset="0"/>
              <a:ea typeface="MS PGothic" charset="-128"/>
            </a:endParaRPr>
          </a:p>
        </p:txBody>
      </p:sp>
      <p:sp>
        <p:nvSpPr>
          <p:cNvPr id="154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3372B43-69D9-4841-AC05-54ECF5ED16CE}" type="slidenum">
              <a:rPr lang="en-US" altLang="en-US" sz="1200"/>
              <a:pPr eaLnBrk="1" hangingPunct="1"/>
              <a:t>10</a:t>
            </a:fld>
            <a:endParaRPr lang="en-US" altLang="en-US" sz="1200"/>
          </a:p>
        </p:txBody>
      </p:sp>
    </p:spTree>
    <p:extLst>
      <p:ext uri="{BB962C8B-B14F-4D97-AF65-F5344CB8AC3E}">
        <p14:creationId xmlns:p14="http://schemas.microsoft.com/office/powerpoint/2010/main" val="115285524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22</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106</a:t>
            </a:fld>
            <a:endParaRPr lang="en-US" altLang="en-US"/>
          </a:p>
        </p:txBody>
      </p:sp>
    </p:spTree>
    <p:extLst>
      <p:ext uri="{BB962C8B-B14F-4D97-AF65-F5344CB8AC3E}">
        <p14:creationId xmlns:p14="http://schemas.microsoft.com/office/powerpoint/2010/main" val="408473869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109</a:t>
            </a:fld>
            <a:endParaRPr lang="en-US" altLang="en-US"/>
          </a:p>
        </p:txBody>
      </p:sp>
    </p:spTree>
    <p:extLst>
      <p:ext uri="{BB962C8B-B14F-4D97-AF65-F5344CB8AC3E}">
        <p14:creationId xmlns:p14="http://schemas.microsoft.com/office/powerpoint/2010/main" val="8874599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36</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110</a:t>
            </a:fld>
            <a:endParaRPr lang="en-US" altLang="en-US"/>
          </a:p>
        </p:txBody>
      </p:sp>
    </p:spTree>
    <p:extLst>
      <p:ext uri="{BB962C8B-B14F-4D97-AF65-F5344CB8AC3E}">
        <p14:creationId xmlns:p14="http://schemas.microsoft.com/office/powerpoint/2010/main" val="166917930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39</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114</a:t>
            </a:fld>
            <a:endParaRPr lang="en-US" altLang="en-US"/>
          </a:p>
        </p:txBody>
      </p:sp>
    </p:spTree>
    <p:extLst>
      <p:ext uri="{BB962C8B-B14F-4D97-AF65-F5344CB8AC3E}">
        <p14:creationId xmlns:p14="http://schemas.microsoft.com/office/powerpoint/2010/main" val="298576480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48</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118</a:t>
            </a:fld>
            <a:endParaRPr lang="en-US" altLang="en-US"/>
          </a:p>
        </p:txBody>
      </p:sp>
    </p:spTree>
    <p:extLst>
      <p:ext uri="{BB962C8B-B14F-4D97-AF65-F5344CB8AC3E}">
        <p14:creationId xmlns:p14="http://schemas.microsoft.com/office/powerpoint/2010/main" val="406453260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50</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122</a:t>
            </a:fld>
            <a:endParaRPr lang="en-US" altLang="en-US"/>
          </a:p>
        </p:txBody>
      </p:sp>
    </p:spTree>
    <p:extLst>
      <p:ext uri="{BB962C8B-B14F-4D97-AF65-F5344CB8AC3E}">
        <p14:creationId xmlns:p14="http://schemas.microsoft.com/office/powerpoint/2010/main" val="254147803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56</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128</a:t>
            </a:fld>
            <a:endParaRPr lang="en-US" altLang="en-US"/>
          </a:p>
        </p:txBody>
      </p:sp>
    </p:spTree>
    <p:extLst>
      <p:ext uri="{BB962C8B-B14F-4D97-AF65-F5344CB8AC3E}">
        <p14:creationId xmlns:p14="http://schemas.microsoft.com/office/powerpoint/2010/main" val="96405961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84</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132</a:t>
            </a:fld>
            <a:endParaRPr lang="en-US" altLang="en-US"/>
          </a:p>
        </p:txBody>
      </p:sp>
    </p:spTree>
    <p:extLst>
      <p:ext uri="{BB962C8B-B14F-4D97-AF65-F5344CB8AC3E}">
        <p14:creationId xmlns:p14="http://schemas.microsoft.com/office/powerpoint/2010/main" val="34544034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SLIDE 88</a:t>
            </a:r>
            <a:endParaRPr lang="en-US"/>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136</a:t>
            </a:fld>
            <a:endParaRPr lang="en-US" altLang="en-US"/>
          </a:p>
        </p:txBody>
      </p:sp>
    </p:spTree>
    <p:extLst>
      <p:ext uri="{BB962C8B-B14F-4D97-AF65-F5344CB8AC3E}">
        <p14:creationId xmlns:p14="http://schemas.microsoft.com/office/powerpoint/2010/main" val="1271231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The goal of the ICS is to make the best use of your resources to manage the environment around the incident and to treat patients during an emergency.</a:t>
            </a:r>
            <a:endParaRPr lang="en-IN" altLang="en-US" dirty="0">
              <a:latin typeface="Times New Roman" charset="0"/>
              <a:ea typeface="MS PGothic" charset="-128"/>
            </a:endParaRPr>
          </a:p>
          <a:p>
            <a:r>
              <a:rPr lang="en-US" altLang="en-US" dirty="0">
                <a:latin typeface="Times New Roman" charset="0"/>
                <a:ea typeface="MS PGothic" charset="-128"/>
              </a:rPr>
              <a:t>	1. The ICS is designed to control duplication of effort and freelancing.</a:t>
            </a:r>
            <a:endParaRPr lang="en-IN" altLang="en-US" dirty="0">
              <a:latin typeface="Times New Roman" charset="0"/>
              <a:ea typeface="MS PGothic" charset="-128"/>
            </a:endParaRPr>
          </a:p>
          <a:p>
            <a:r>
              <a:rPr lang="en-US" altLang="en-US" dirty="0">
                <a:latin typeface="Times New Roman" charset="0"/>
                <a:ea typeface="MS PGothic" charset="-128"/>
              </a:rPr>
              <a:t>		a. Freelancing is when individual units or different organizations make independent and often inefficient decisions about the next appropriate action.</a:t>
            </a:r>
            <a:endParaRPr lang="en-IN" altLang="en-US" dirty="0">
              <a:latin typeface="Times New Roman" charset="0"/>
              <a:ea typeface="MS PGothic" charset="-128"/>
            </a:endParaRPr>
          </a:p>
          <a:p>
            <a:r>
              <a:rPr lang="en-US" altLang="en-US" dirty="0">
                <a:latin typeface="Times New Roman" charset="0"/>
                <a:ea typeface="MS PGothic" charset="-128"/>
              </a:rPr>
              <a:t>2. One of the organizing principles of the ICS is limiting the span of control of any one individual.</a:t>
            </a:r>
            <a:endParaRPr lang="en-IN" altLang="en-US" dirty="0">
              <a:latin typeface="Times New Roman" charset="0"/>
              <a:ea typeface="MS PGothic" charset="-128"/>
            </a:endParaRPr>
          </a:p>
          <a:p>
            <a:r>
              <a:rPr lang="en-US" altLang="en-US" dirty="0">
                <a:latin typeface="Times New Roman" charset="0"/>
                <a:ea typeface="MS PGothic" charset="-128"/>
              </a:rPr>
              <a:t>		a. Refers to keeping the supervisor/worker ratio at one supervisor for three to seven workers</a:t>
            </a:r>
            <a:endParaRPr lang="en-IN" altLang="en-US" dirty="0">
              <a:latin typeface="Times New Roman" charset="0"/>
              <a:ea typeface="MS PGothic" charset="-128"/>
            </a:endParaRPr>
          </a:p>
          <a:p>
            <a:r>
              <a:rPr lang="en-US" altLang="en-US" dirty="0">
                <a:latin typeface="Times New Roman" charset="0"/>
                <a:ea typeface="MS PGothic" charset="-128"/>
              </a:rPr>
              <a:t>3. Organizational levels may include sections, branches, divisions, and groups.</a:t>
            </a:r>
            <a:endParaRPr lang="en-IN" altLang="en-US" dirty="0">
              <a:latin typeface="Times New Roman" charset="0"/>
              <a:ea typeface="MS PGothic" charset="-128"/>
            </a:endParaRPr>
          </a:p>
          <a:p>
            <a:r>
              <a:rPr lang="en-US" altLang="en-US" dirty="0">
                <a:latin typeface="Times New Roman" charset="0"/>
                <a:ea typeface="MS PGothic" charset="-128"/>
              </a:rPr>
              <a:t>		a.  Sections are responsible for a major functional area such as finance, logistics, planning, or operations. </a:t>
            </a:r>
            <a:endParaRPr lang="en-IN" altLang="en-US" dirty="0">
              <a:latin typeface="Times New Roman" charset="0"/>
              <a:ea typeface="MS PGothic" charset="-128"/>
            </a:endParaRPr>
          </a:p>
          <a:p>
            <a:r>
              <a:rPr lang="en-US" altLang="en-US" dirty="0">
                <a:latin typeface="Times New Roman" charset="0"/>
                <a:ea typeface="MS PGothic" charset="-128"/>
              </a:rPr>
              <a:t>		b.  Branches tend to be established when span of control is a </a:t>
            </a:r>
            <a:r>
              <a:rPr lang="en-US" altLang="en-US" dirty="0" smtClean="0">
                <a:latin typeface="Times New Roman" charset="0"/>
                <a:ea typeface="MS PGothic" charset="-128"/>
              </a:rPr>
              <a:t>problem. Branches are </a:t>
            </a:r>
            <a:r>
              <a:rPr lang="en-US" altLang="en-US" dirty="0">
                <a:latin typeface="Times New Roman" charset="0"/>
                <a:ea typeface="MS PGothic" charset="-128"/>
              </a:rPr>
              <a:t>in charge of activity directly related to the section (</a:t>
            </a:r>
            <a:r>
              <a:rPr lang="en-US" altLang="en-US" dirty="0" err="1">
                <a:latin typeface="Times New Roman" charset="0"/>
                <a:ea typeface="MS PGothic" charset="-128"/>
              </a:rPr>
              <a:t>ie</a:t>
            </a:r>
            <a:r>
              <a:rPr lang="en-US" altLang="en-US" dirty="0">
                <a:latin typeface="Times New Roman" charset="0"/>
                <a:ea typeface="MS PGothic" charset="-128"/>
              </a:rPr>
              <a:t>, fire, law enforcement, EMS, </a:t>
            </a:r>
            <a:r>
              <a:rPr lang="en-US" altLang="en-US" dirty="0" err="1">
                <a:latin typeface="Times New Roman" charset="0"/>
                <a:ea typeface="MS PGothic" charset="-128"/>
              </a:rPr>
              <a:t>etc</a:t>
            </a:r>
            <a:r>
              <a:rPr lang="en-US" altLang="en-US" dirty="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c.  Divisions usually refer to crews working in the same geographic area.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larger the incident, the more divisions there will be. </a:t>
            </a:r>
            <a:endParaRPr lang="en-IN" altLang="en-US" dirty="0">
              <a:latin typeface="Times New Roman" charset="0"/>
              <a:ea typeface="MS PGothic" charset="-128"/>
            </a:endParaRPr>
          </a:p>
          <a:p>
            <a:r>
              <a:rPr lang="en-US" altLang="en-US" dirty="0">
                <a:latin typeface="Times New Roman" charset="0"/>
                <a:ea typeface="MS PGothic" charset="-128"/>
              </a:rPr>
              <a:t>		d. Groups usually refer to crews working in the same functional area, but possibly in different locations. </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155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54E4884-9273-5144-BA14-4E2C4B515058}" type="slidenum">
              <a:rPr lang="en-US" altLang="en-US" sz="1200"/>
              <a:pPr eaLnBrk="1" hangingPunct="1"/>
              <a:t>11</a:t>
            </a:fld>
            <a:endParaRPr lang="en-US" altLang="en-US" sz="1200"/>
          </a:p>
        </p:txBody>
      </p:sp>
    </p:spTree>
    <p:extLst>
      <p:ext uri="{BB962C8B-B14F-4D97-AF65-F5344CB8AC3E}">
        <p14:creationId xmlns:p14="http://schemas.microsoft.com/office/powerpoint/2010/main" val="1440706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 on this slide illustrates the ICS organizational structure. </a:t>
            </a:r>
            <a:r>
              <a:rPr lang="en-US" altLang="en-US" dirty="0" smtClean="0">
                <a:latin typeface="Times New Roman" charset="0"/>
                <a:ea typeface="MS PGothic" charset="-128"/>
              </a:rPr>
              <a:t>SECTION/BRANCH/DIVISION OR GROUP</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The larger the incident, the more divisions there will be. A small incident may require only an IC and support from fire, EMS and law enforcement. As</a:t>
            </a:r>
            <a:r>
              <a:rPr lang="en-US" altLang="en-US" baseline="0" dirty="0" smtClean="0">
                <a:latin typeface="Times New Roman" charset="0"/>
                <a:ea typeface="MS PGothic" charset="-128"/>
              </a:rPr>
              <a:t> an EMT, t</a:t>
            </a:r>
            <a:r>
              <a:rPr lang="en-US" altLang="en-US" dirty="0" smtClean="0">
                <a:latin typeface="Times New Roman" charset="0"/>
                <a:ea typeface="MS PGothic" charset="-128"/>
              </a:rPr>
              <a:t>hese will be your most common incidents;</a:t>
            </a:r>
            <a:r>
              <a:rPr lang="en-US" altLang="en-US" baseline="0" dirty="0" smtClean="0">
                <a:latin typeface="Times New Roman" charset="0"/>
                <a:ea typeface="MS PGothic" charset="-128"/>
              </a:rPr>
              <a:t> MVA, Fire, DV.</a:t>
            </a:r>
            <a:endParaRPr lang="en-US" altLang="en-US" dirty="0">
              <a:latin typeface="Times New Roman" charset="0"/>
              <a:ea typeface="MS PGothic" charset="-128"/>
            </a:endParaRPr>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9365EFE-0443-1448-BCFD-FD5E4D11833F}" type="slidenum">
              <a:rPr lang="en-US" altLang="en-US" sz="1200"/>
              <a:pPr eaLnBrk="1" hangingPunct="1"/>
              <a:t>12</a:t>
            </a:fld>
            <a:endParaRPr lang="en-US" altLang="en-US" sz="1200"/>
          </a:p>
        </p:txBody>
      </p:sp>
    </p:spTree>
    <p:extLst>
      <p:ext uri="{BB962C8B-B14F-4D97-AF65-F5344CB8AC3E}">
        <p14:creationId xmlns:p14="http://schemas.microsoft.com/office/powerpoint/2010/main" val="1079538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The ICS roles and responsibilities</a:t>
            </a:r>
            <a:endParaRPr lang="en-IN" altLang="en-US" dirty="0">
              <a:latin typeface="Times New Roman" charset="0"/>
              <a:ea typeface="MS PGothic" charset="-128"/>
            </a:endParaRPr>
          </a:p>
          <a:p>
            <a:r>
              <a:rPr lang="en-US" altLang="en-US" dirty="0">
                <a:latin typeface="Times New Roman" charset="0"/>
                <a:ea typeface="MS PGothic" charset="-128"/>
              </a:rPr>
              <a:t>	1. The general staff includes command, finance, logistics, operations, and planning.</a:t>
            </a:r>
            <a:endParaRPr lang="en-IN" altLang="en-US" dirty="0">
              <a:latin typeface="Times New Roman" charset="0"/>
              <a:ea typeface="MS PGothic" charset="-128"/>
            </a:endParaRPr>
          </a:p>
          <a:p>
            <a:r>
              <a:rPr lang="en-US" altLang="en-US" dirty="0">
                <a:latin typeface="Times New Roman" charset="0"/>
                <a:ea typeface="MS PGothic" charset="-128"/>
              </a:rPr>
              <a:t>	2. Command staff includes the public information officer (PIO), safety officer, and liaison officer.</a:t>
            </a:r>
            <a:endParaRPr lang="en-IN" altLang="en-US" dirty="0">
              <a:latin typeface="Times New Roman" charset="0"/>
              <a:ea typeface="MS PGothic" charset="-128"/>
            </a:endParaRPr>
          </a:p>
        </p:txBody>
      </p:sp>
      <p:sp>
        <p:nvSpPr>
          <p:cNvPr id="157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4CE7BE-236B-CC48-BA66-CE1B04823993}" type="slidenum">
              <a:rPr lang="en-US" altLang="en-US" sz="1200"/>
              <a:pPr eaLnBrk="1" hangingPunct="1"/>
              <a:t>13</a:t>
            </a:fld>
            <a:endParaRPr lang="en-US" altLang="en-US" sz="1200"/>
          </a:p>
        </p:txBody>
      </p:sp>
    </p:spTree>
    <p:extLst>
      <p:ext uri="{BB962C8B-B14F-4D97-AF65-F5344CB8AC3E}">
        <p14:creationId xmlns:p14="http://schemas.microsoft.com/office/powerpoint/2010/main" val="1857316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Command</a:t>
            </a:r>
            <a:endParaRPr lang="en-IN" altLang="en-US" dirty="0">
              <a:latin typeface="Times New Roman" charset="0"/>
              <a:ea typeface="MS PGothic" charset="-128"/>
            </a:endParaRPr>
          </a:p>
          <a:p>
            <a:r>
              <a:rPr lang="en-US" altLang="en-US" dirty="0">
                <a:latin typeface="Times New Roman" charset="0"/>
                <a:ea typeface="MS PGothic" charset="-128"/>
              </a:rPr>
              <a:t>	a. The incident commander (IC) is in charge of the overall incident.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Assesses the incident</a:t>
            </a:r>
            <a:endParaRPr lang="en-IN" altLang="en-US" dirty="0">
              <a:latin typeface="Times New Roman" charset="0"/>
              <a:ea typeface="MS PGothic" charset="-128"/>
            </a:endParaRPr>
          </a:p>
          <a:p>
            <a:r>
              <a:rPr lang="en-US" altLang="en-US" dirty="0">
                <a:latin typeface="Times New Roman" charset="0"/>
                <a:ea typeface="MS PGothic" charset="-128"/>
              </a:rPr>
              <a:t>		ii. Establishes the strategic objectives and priorities</a:t>
            </a:r>
            <a:endParaRPr lang="en-IN" altLang="en-US" dirty="0">
              <a:latin typeface="Times New Roman" charset="0"/>
              <a:ea typeface="MS PGothic" charset="-128"/>
            </a:endParaRPr>
          </a:p>
          <a:p>
            <a:r>
              <a:rPr lang="en-US" altLang="en-US" dirty="0">
                <a:latin typeface="Times New Roman" charset="0"/>
                <a:ea typeface="MS PGothic" charset="-128"/>
              </a:rPr>
              <a:t>		iii. Develops a plan to manage the incident</a:t>
            </a:r>
            <a:endParaRPr lang="en-IN" altLang="en-US" dirty="0">
              <a:latin typeface="Times New Roman" charset="0"/>
              <a:ea typeface="MS PGothic" charset="-128"/>
            </a:endParaRPr>
          </a:p>
          <a:p>
            <a:r>
              <a:rPr lang="en-US" altLang="en-US" dirty="0">
                <a:latin typeface="Times New Roman" charset="0"/>
                <a:ea typeface="MS PGothic" charset="-128"/>
              </a:rPr>
              <a:t>	b. Large </a:t>
            </a:r>
            <a:r>
              <a:rPr lang="en-US" altLang="en-US" dirty="0" smtClean="0">
                <a:latin typeface="Times New Roman" charset="0"/>
                <a:ea typeface="MS PGothic" charset="-128"/>
              </a:rPr>
              <a:t>MCI </a:t>
            </a:r>
            <a:r>
              <a:rPr lang="en-US" altLang="en-US" dirty="0">
                <a:latin typeface="Times New Roman" charset="0"/>
                <a:ea typeface="MS PGothic" charset="-128"/>
              </a:rPr>
              <a:t>require a multiagency or </a:t>
            </a:r>
            <a:r>
              <a:rPr lang="en-US" altLang="en-US" dirty="0" err="1">
                <a:latin typeface="Times New Roman" charset="0"/>
                <a:ea typeface="MS PGothic" charset="-128"/>
              </a:rPr>
              <a:t>multijurisdiction</a:t>
            </a:r>
            <a:r>
              <a:rPr lang="en-US" altLang="en-US" dirty="0">
                <a:latin typeface="Times New Roman" charset="0"/>
                <a:ea typeface="MS PGothic" charset="-128"/>
              </a:rPr>
              <a:t> response and need to use a </a:t>
            </a:r>
            <a:r>
              <a:rPr lang="en-US" altLang="en-US" b="1" i="1" dirty="0">
                <a:latin typeface="Times New Roman" charset="0"/>
                <a:ea typeface="MS PGothic" charset="-128"/>
              </a:rPr>
              <a:t>unified command system</a:t>
            </a:r>
            <a:r>
              <a:rPr lang="en-US" altLang="en-US" dirty="0" smtClean="0">
                <a:latin typeface="Times New Roman" charset="0"/>
                <a:ea typeface="MS PGothic" charset="-128"/>
              </a:rPr>
              <a:t>.</a:t>
            </a:r>
            <a:r>
              <a:rPr lang="en-US" altLang="en-US" baseline="0" dirty="0" smtClean="0">
                <a:latin typeface="Times New Roman" charset="0"/>
                <a:ea typeface="MS PGothic" charset="-128"/>
              </a:rPr>
              <a:t> In this case, plans are drawn up ahead of time by all agencies responsible for making decisions. The response plan should designate the lead and support agencies in several kinds of MCI’s. For </a:t>
            </a:r>
            <a:r>
              <a:rPr lang="en-US" altLang="en-US" baseline="0" dirty="0" err="1" smtClean="0">
                <a:latin typeface="Times New Roman" charset="0"/>
                <a:ea typeface="MS PGothic" charset="-128"/>
              </a:rPr>
              <a:t>xample</a:t>
            </a:r>
            <a:r>
              <a:rPr lang="en-US" altLang="en-US" baseline="0" dirty="0" smtClean="0">
                <a:latin typeface="Times New Roman" charset="0"/>
                <a:ea typeface="MS PGothic" charset="-128"/>
              </a:rPr>
              <a:t>, Hazmat will lead on a </a:t>
            </a:r>
            <a:r>
              <a:rPr lang="en-US" altLang="en-US" baseline="0" dirty="0" err="1" smtClean="0">
                <a:latin typeface="Times New Roman" charset="0"/>
                <a:ea typeface="MS PGothic" charset="-128"/>
              </a:rPr>
              <a:t>chem</a:t>
            </a:r>
            <a:r>
              <a:rPr lang="en-US" altLang="en-US" baseline="0" dirty="0" smtClean="0">
                <a:latin typeface="Times New Roman" charset="0"/>
                <a:ea typeface="MS PGothic" charset="-128"/>
              </a:rPr>
              <a:t> spill, a medical team will lead on an </a:t>
            </a:r>
            <a:r>
              <a:rPr lang="en-US" altLang="en-US" baseline="0" dirty="0" err="1" smtClean="0">
                <a:latin typeface="Times New Roman" charset="0"/>
                <a:ea typeface="MS PGothic" charset="-128"/>
              </a:rPr>
              <a:t>muti</a:t>
            </a:r>
            <a:r>
              <a:rPr lang="en-US" altLang="en-US" baseline="0" dirty="0" smtClean="0">
                <a:latin typeface="Times New Roman" charset="0"/>
                <a:ea typeface="MS PGothic" charset="-128"/>
              </a:rPr>
              <a:t>-vehicle crash. Ideally, neighboring agencies should train together often before a real emergency.</a:t>
            </a:r>
            <a:endParaRPr lang="en-IN" altLang="en-US" dirty="0">
              <a:latin typeface="Times New Roman" charset="0"/>
              <a:ea typeface="MS PGothic" charset="-128"/>
            </a:endParaRPr>
          </a:p>
          <a:p>
            <a:r>
              <a:rPr lang="en-US" altLang="en-US" dirty="0">
                <a:latin typeface="Times New Roman" charset="0"/>
                <a:ea typeface="MS PGothic" charset="-128"/>
              </a:rPr>
              <a:t>	c. A single command system is one in which one person is in charge, even if multiple agencies respond.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Ideally, it is used for short-duration, limited incidents that require the services of a single agency.</a:t>
            </a:r>
            <a:endParaRPr lang="en-IN" altLang="en-US" dirty="0">
              <a:latin typeface="Times New Roman" charset="0"/>
              <a:ea typeface="MS PGothic" charset="-128"/>
            </a:endParaRPr>
          </a:p>
          <a:p>
            <a:r>
              <a:rPr lang="en-US" altLang="en-US" dirty="0">
                <a:latin typeface="Times New Roman" charset="0"/>
                <a:ea typeface="MS PGothic" charset="-128"/>
              </a:rPr>
              <a:t>	d. It is important that EMTs know who the IC is, how to communicate with the IC, and where the </a:t>
            </a:r>
            <a:r>
              <a:rPr lang="en-US" altLang="en-US" b="1" i="1" dirty="0">
                <a:latin typeface="Times New Roman" charset="0"/>
                <a:ea typeface="MS PGothic" charset="-128"/>
              </a:rPr>
              <a:t>command post </a:t>
            </a:r>
            <a:r>
              <a:rPr lang="en-US" altLang="en-US" dirty="0">
                <a:latin typeface="Times New Roman" charset="0"/>
                <a:ea typeface="MS PGothic" charset="-128"/>
              </a:rPr>
              <a:t>is located.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If the incident is very large, EMTs will report to a supervisor working under the IC.</a:t>
            </a:r>
            <a:endParaRPr lang="en-IN" altLang="en-US" dirty="0">
              <a:latin typeface="Times New Roman" charset="0"/>
              <a:ea typeface="MS PGothic" charset="-128"/>
            </a:endParaRPr>
          </a:p>
          <a:p>
            <a:r>
              <a:rPr lang="en-US" altLang="en-US" dirty="0">
                <a:latin typeface="Times New Roman" charset="0"/>
                <a:ea typeface="MS PGothic" charset="-128"/>
              </a:rPr>
              <a:t>	e. An IC may turn over command to someone with more experience in a critical area.</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This change, or transfer of command, must take place in an orderly manner and, if possible, face to face.</a:t>
            </a:r>
            <a:endParaRPr lang="en-IN" altLang="en-US" dirty="0">
              <a:latin typeface="Times New Roman" charset="0"/>
              <a:ea typeface="MS PGothic" charset="-128"/>
            </a:endParaRPr>
          </a:p>
          <a:p>
            <a:r>
              <a:rPr lang="en-US" altLang="en-US" dirty="0">
                <a:latin typeface="Times New Roman" charset="0"/>
                <a:ea typeface="MS PGothic" charset="-128"/>
              </a:rPr>
              <a:t>	f. When an incident draws to a close, there should be a </a:t>
            </a:r>
            <a:r>
              <a:rPr lang="en-US" altLang="en-US" b="1" i="1" dirty="0">
                <a:latin typeface="Times New Roman" charset="0"/>
                <a:ea typeface="MS PGothic" charset="-128"/>
              </a:rPr>
              <a:t>termination of command</a:t>
            </a:r>
            <a:r>
              <a:rPr lang="en-US" altLang="en-US" dirty="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Your agency should have </a:t>
            </a:r>
            <a:r>
              <a:rPr lang="en-US" altLang="en-US" b="1" i="1" dirty="0">
                <a:latin typeface="Times New Roman" charset="0"/>
                <a:ea typeface="MS PGothic" charset="-128"/>
              </a:rPr>
              <a:t>demobilization</a:t>
            </a:r>
            <a:r>
              <a:rPr lang="en-US" altLang="en-US" dirty="0">
                <a:latin typeface="Times New Roman" charset="0"/>
                <a:ea typeface="MS PGothic" charset="-128"/>
              </a:rPr>
              <a:t> procedures to implement as the situation deescalates or comes to an end.</a:t>
            </a:r>
            <a:endParaRPr lang="en-IN" altLang="en-US" dirty="0">
              <a:latin typeface="Times New Roman" charset="0"/>
              <a:ea typeface="MS PGothic" charset="-128"/>
            </a:endParaRPr>
          </a:p>
        </p:txBody>
      </p:sp>
      <p:sp>
        <p:nvSpPr>
          <p:cNvPr id="158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74EC0B2-5F90-0148-B6CC-742696CF4237}" type="slidenum">
              <a:rPr lang="en-US" altLang="en-US" sz="1200"/>
              <a:pPr eaLnBrk="1" hangingPunct="1"/>
              <a:t>14</a:t>
            </a:fld>
            <a:endParaRPr lang="en-US" altLang="en-US" sz="1200"/>
          </a:p>
        </p:txBody>
      </p:sp>
    </p:spTree>
    <p:extLst>
      <p:ext uri="{BB962C8B-B14F-4D97-AF65-F5344CB8AC3E}">
        <p14:creationId xmlns:p14="http://schemas.microsoft.com/office/powerpoint/2010/main" val="91248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Finance</a:t>
            </a:r>
            <a:endParaRPr lang="en-IN" altLang="en-US" dirty="0">
              <a:latin typeface="Times New Roman" charset="0"/>
              <a:ea typeface="MS PGothic" charset="-128"/>
            </a:endParaRPr>
          </a:p>
          <a:p>
            <a:r>
              <a:rPr lang="en-US" altLang="en-US" dirty="0">
                <a:latin typeface="Times New Roman" charset="0"/>
                <a:ea typeface="MS PGothic" charset="-128"/>
              </a:rPr>
              <a:t>	a. Responsible for documenting all expenditures at an incident for reimbursement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Not usually needed at smaller </a:t>
            </a:r>
            <a:r>
              <a:rPr lang="en-US" altLang="en-US" dirty="0" smtClean="0">
                <a:latin typeface="Times New Roman" charset="0"/>
                <a:ea typeface="MS PGothic" charset="-128"/>
              </a:rPr>
              <a:t>incidents, but at larger incidents it is necessary to keep </a:t>
            </a:r>
            <a:r>
              <a:rPr lang="en-US" altLang="en-US" dirty="0" err="1" smtClean="0">
                <a:latin typeface="Times New Roman" charset="0"/>
                <a:ea typeface="MS PGothic" charset="-128"/>
              </a:rPr>
              <a:t>trackof</a:t>
            </a:r>
            <a:r>
              <a:rPr lang="en-US" altLang="en-US" dirty="0" smtClean="0">
                <a:latin typeface="Times New Roman" charset="0"/>
                <a:ea typeface="MS PGothic" charset="-128"/>
              </a:rPr>
              <a:t> personnel hours and costs of materials and supplies.</a:t>
            </a:r>
            <a:endParaRPr lang="en-IN" altLang="en-US" dirty="0">
              <a:latin typeface="Times New Roman" charset="0"/>
              <a:ea typeface="MS PGothic" charset="-128"/>
            </a:endParaRPr>
          </a:p>
          <a:p>
            <a:r>
              <a:rPr lang="en-US" altLang="en-US" dirty="0">
                <a:latin typeface="Times New Roman" charset="0"/>
                <a:ea typeface="MS PGothic" charset="-128"/>
              </a:rPr>
              <a:t>	b. Various functions within the finance section: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Time </a:t>
            </a:r>
            <a:r>
              <a:rPr lang="en-US" altLang="en-US" dirty="0" smtClean="0">
                <a:latin typeface="Times New Roman" charset="0"/>
                <a:ea typeface="MS PGothic" charset="-128"/>
              </a:rPr>
              <a:t>unit-Ensures daily recording of personnel time and equipment use.</a:t>
            </a:r>
            <a:endParaRPr lang="en-IN" altLang="en-US" dirty="0">
              <a:latin typeface="Times New Roman" charset="0"/>
              <a:ea typeface="MS PGothic" charset="-128"/>
            </a:endParaRPr>
          </a:p>
          <a:p>
            <a:r>
              <a:rPr lang="en-US" altLang="en-US" dirty="0">
                <a:latin typeface="Times New Roman" charset="0"/>
                <a:ea typeface="MS PGothic" charset="-128"/>
              </a:rPr>
              <a:t>		ii. Procurement </a:t>
            </a:r>
            <a:r>
              <a:rPr lang="en-US" altLang="en-US" dirty="0" smtClean="0">
                <a:latin typeface="Times New Roman" charset="0"/>
                <a:ea typeface="MS PGothic" charset="-128"/>
              </a:rPr>
              <a:t>unit- Deals with all </a:t>
            </a:r>
            <a:r>
              <a:rPr lang="en-US" altLang="en-US" dirty="0" err="1" smtClean="0">
                <a:latin typeface="Times New Roman" charset="0"/>
                <a:ea typeface="MS PGothic" charset="-128"/>
              </a:rPr>
              <a:t>metters</a:t>
            </a:r>
            <a:r>
              <a:rPr lang="en-US" altLang="en-US" dirty="0" smtClean="0">
                <a:latin typeface="Times New Roman" charset="0"/>
                <a:ea typeface="MS PGothic" charset="-128"/>
              </a:rPr>
              <a:t> concerning vendor contracts.</a:t>
            </a:r>
            <a:endParaRPr lang="en-IN" altLang="en-US" dirty="0">
              <a:latin typeface="Times New Roman" charset="0"/>
              <a:ea typeface="MS PGothic" charset="-128"/>
            </a:endParaRPr>
          </a:p>
          <a:p>
            <a:r>
              <a:rPr lang="en-US" altLang="en-US" dirty="0">
                <a:latin typeface="Times New Roman" charset="0"/>
                <a:ea typeface="MS PGothic" charset="-128"/>
              </a:rPr>
              <a:t>		iii. Compensation/claims </a:t>
            </a:r>
            <a:r>
              <a:rPr lang="en-US" altLang="en-US" dirty="0" smtClean="0">
                <a:latin typeface="Times New Roman" charset="0"/>
                <a:ea typeface="MS PGothic" charset="-128"/>
              </a:rPr>
              <a:t>unit- Two major purposes: incident claims and injury claims</a:t>
            </a:r>
            <a:endParaRPr lang="en-IN" altLang="en-US" dirty="0">
              <a:latin typeface="Times New Roman" charset="0"/>
              <a:ea typeface="MS PGothic" charset="-128"/>
            </a:endParaRPr>
          </a:p>
          <a:p>
            <a:r>
              <a:rPr lang="en-US" altLang="en-US" dirty="0">
                <a:latin typeface="Times New Roman" charset="0"/>
                <a:ea typeface="MS PGothic" charset="-128"/>
              </a:rPr>
              <a:t>		iv. Cost </a:t>
            </a:r>
            <a:r>
              <a:rPr lang="en-US" altLang="en-US" dirty="0" smtClean="0">
                <a:latin typeface="Times New Roman" charset="0"/>
                <a:ea typeface="MS PGothic" charset="-128"/>
              </a:rPr>
              <a:t>unit- Responsible for collecting, analyzing, and reporting costs</a:t>
            </a:r>
            <a:r>
              <a:rPr lang="en-US" altLang="en-US" baseline="0" dirty="0" smtClean="0">
                <a:latin typeface="Times New Roman" charset="0"/>
                <a:ea typeface="MS PGothic" charset="-128"/>
              </a:rPr>
              <a:t> related to an incident.</a:t>
            </a:r>
            <a:endParaRPr lang="en-IN" altLang="en-US" dirty="0">
              <a:latin typeface="Times New Roman" charset="0"/>
              <a:ea typeface="MS PGothic" charset="-128"/>
            </a:endParaRPr>
          </a:p>
          <a:p>
            <a:r>
              <a:rPr lang="en-US" altLang="en-US" dirty="0">
                <a:latin typeface="Times New Roman" charset="0"/>
                <a:ea typeface="MS PGothic" charset="-128"/>
              </a:rPr>
              <a:t>5. Logistics</a:t>
            </a:r>
            <a:endParaRPr lang="en-IN" altLang="en-US" dirty="0">
              <a:latin typeface="Times New Roman" charset="0"/>
              <a:ea typeface="MS PGothic" charset="-128"/>
            </a:endParaRPr>
          </a:p>
          <a:p>
            <a:r>
              <a:rPr lang="en-US" altLang="en-US" dirty="0">
                <a:latin typeface="Times New Roman" charset="0"/>
                <a:ea typeface="MS PGothic" charset="-128"/>
              </a:rPr>
              <a:t>	a. The logistics section or section chief has responsibility for: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Communications equipment</a:t>
            </a:r>
            <a:endParaRPr lang="en-IN" altLang="en-US" dirty="0">
              <a:latin typeface="Times New Roman" charset="0"/>
              <a:ea typeface="MS PGothic" charset="-128"/>
            </a:endParaRPr>
          </a:p>
          <a:p>
            <a:r>
              <a:rPr lang="en-US" altLang="en-US" dirty="0">
                <a:latin typeface="Times New Roman" charset="0"/>
                <a:ea typeface="MS PGothic" charset="-128"/>
              </a:rPr>
              <a:t>		ii. Facilities</a:t>
            </a:r>
            <a:endParaRPr lang="en-IN" altLang="en-US" dirty="0">
              <a:latin typeface="Times New Roman" charset="0"/>
              <a:ea typeface="MS PGothic" charset="-128"/>
            </a:endParaRPr>
          </a:p>
          <a:p>
            <a:r>
              <a:rPr lang="en-US" altLang="en-US" dirty="0">
                <a:latin typeface="Times New Roman" charset="0"/>
                <a:ea typeface="MS PGothic" charset="-128"/>
              </a:rPr>
              <a:t>		iii. Food and water</a:t>
            </a:r>
            <a:endParaRPr lang="en-IN" altLang="en-US" dirty="0">
              <a:latin typeface="Times New Roman" charset="0"/>
              <a:ea typeface="MS PGothic" charset="-128"/>
            </a:endParaRPr>
          </a:p>
          <a:p>
            <a:r>
              <a:rPr lang="en-US" altLang="en-US" dirty="0">
                <a:latin typeface="Times New Roman" charset="0"/>
                <a:ea typeface="MS PGothic" charset="-128"/>
              </a:rPr>
              <a:t>		iv. Fuel</a:t>
            </a:r>
            <a:endParaRPr lang="en-IN" altLang="en-US" dirty="0">
              <a:latin typeface="Times New Roman" charset="0"/>
              <a:ea typeface="MS PGothic" charset="-128"/>
            </a:endParaRPr>
          </a:p>
          <a:p>
            <a:r>
              <a:rPr lang="en-US" altLang="en-US" dirty="0">
                <a:latin typeface="Times New Roman" charset="0"/>
                <a:ea typeface="MS PGothic" charset="-128"/>
              </a:rPr>
              <a:t>		v. Lighting</a:t>
            </a:r>
            <a:endParaRPr lang="en-IN" altLang="en-US" dirty="0">
              <a:latin typeface="Times New Roman" charset="0"/>
              <a:ea typeface="MS PGothic" charset="-128"/>
            </a:endParaRPr>
          </a:p>
          <a:p>
            <a:r>
              <a:rPr lang="en-US" altLang="en-US" dirty="0">
                <a:latin typeface="Times New Roman" charset="0"/>
                <a:ea typeface="MS PGothic" charset="-128"/>
              </a:rPr>
              <a:t>		vi. Medical equipment and supplies for patients and emergency </a:t>
            </a:r>
            <a:r>
              <a:rPr lang="en-US" altLang="en-US" dirty="0" smtClean="0">
                <a:latin typeface="Times New Roman" charset="0"/>
                <a:ea typeface="MS PGothic" charset="-128"/>
              </a:rPr>
              <a:t>responders</a:t>
            </a:r>
          </a:p>
          <a:p>
            <a:r>
              <a:rPr lang="en-US" altLang="en-US" dirty="0" smtClean="0">
                <a:latin typeface="Times New Roman" charset="0"/>
                <a:ea typeface="MS PGothic" charset="-128"/>
              </a:rPr>
              <a:t>Logistics</a:t>
            </a:r>
            <a:r>
              <a:rPr lang="en-US" altLang="en-US" baseline="0" dirty="0" smtClean="0">
                <a:latin typeface="Times New Roman" charset="0"/>
                <a:ea typeface="MS PGothic" charset="-128"/>
              </a:rPr>
              <a:t> personnel are trained to find food, shelter and health care for all responders at the scene of an MCI.</a:t>
            </a:r>
            <a:endParaRPr lang="en-US" altLang="en-US" dirty="0" smtClean="0">
              <a:latin typeface="Times New Roman" charset="0"/>
              <a:ea typeface="MS PGothic" charset="-128"/>
            </a:endParaRPr>
          </a:p>
          <a:p>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159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382A012-CE6E-2E40-B669-0CF2A1BC8F5F}" type="slidenum">
              <a:rPr lang="en-US" altLang="en-US" sz="1200"/>
              <a:pPr eaLnBrk="1" hangingPunct="1"/>
              <a:t>15</a:t>
            </a:fld>
            <a:endParaRPr lang="en-US" altLang="en-US" sz="1200"/>
          </a:p>
        </p:txBody>
      </p:sp>
    </p:spTree>
    <p:extLst>
      <p:ext uri="{BB962C8B-B14F-4D97-AF65-F5344CB8AC3E}">
        <p14:creationId xmlns:p14="http://schemas.microsoft.com/office/powerpoint/2010/main" val="313207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Operations</a:t>
            </a:r>
            <a:endParaRPr lang="en-IN" altLang="en-US" dirty="0">
              <a:latin typeface="Times New Roman" charset="0"/>
              <a:ea typeface="MS PGothic" charset="-128"/>
            </a:endParaRPr>
          </a:p>
          <a:p>
            <a:r>
              <a:rPr lang="en-US" altLang="en-US" dirty="0">
                <a:latin typeface="Times New Roman" charset="0"/>
                <a:ea typeface="MS PGothic" charset="-128"/>
              </a:rPr>
              <a:t>	a. At a very large or complex incident, the operations section is responsible for managing the tactical operations usually handled by the </a:t>
            </a:r>
            <a:r>
              <a:rPr lang="en-US" altLang="en-US" dirty="0" err="1" smtClean="0">
                <a:latin typeface="Times New Roman" charset="0"/>
                <a:ea typeface="MS PGothic" charset="-128"/>
              </a:rPr>
              <a:t>IC.This</a:t>
            </a:r>
            <a:r>
              <a:rPr lang="en-US" altLang="en-US" dirty="0" smtClean="0">
                <a:latin typeface="Times New Roman" charset="0"/>
                <a:ea typeface="MS PGothic" charset="-128"/>
              </a:rPr>
              <a:t> frees the IC to coordinate with other agencies and the media, </a:t>
            </a:r>
            <a:r>
              <a:rPr lang="en-US" altLang="en-US" dirty="0" err="1" smtClean="0">
                <a:latin typeface="Times New Roman" charset="0"/>
                <a:ea typeface="MS PGothic" charset="-128"/>
              </a:rPr>
              <a:t>ingage</a:t>
            </a:r>
            <a:r>
              <a:rPr lang="en-US" altLang="en-US" dirty="0" smtClean="0">
                <a:latin typeface="Times New Roman" charset="0"/>
                <a:ea typeface="MS PGothic" charset="-128"/>
              </a:rPr>
              <a:t> in strategic planning and ensure that logistics are functioning effectively.</a:t>
            </a:r>
            <a:endParaRPr lang="en-IN" altLang="en-US" dirty="0">
              <a:latin typeface="Times New Roman" charset="0"/>
              <a:ea typeface="MS PGothic" charset="-128"/>
            </a:endParaRPr>
          </a:p>
          <a:p>
            <a:r>
              <a:rPr lang="en-US" altLang="en-US" dirty="0">
                <a:latin typeface="Times New Roman" charset="0"/>
                <a:ea typeface="MS PGothic" charset="-128"/>
              </a:rPr>
              <a:t>	b. The operation section chief will supervise the people working at the scene of an incident, who will be assigned to branches, divisions, and groups.</a:t>
            </a:r>
            <a:endParaRPr lang="en-IN" altLang="en-US" dirty="0">
              <a:latin typeface="Times New Roman" charset="0"/>
              <a:ea typeface="MS PGothic" charset="-128"/>
            </a:endParaRPr>
          </a:p>
          <a:p>
            <a:r>
              <a:rPr lang="en-US" altLang="en-US" dirty="0">
                <a:latin typeface="Times New Roman" charset="0"/>
                <a:ea typeface="MS PGothic" charset="-128"/>
              </a:rPr>
              <a:t>7. Planning</a:t>
            </a:r>
            <a:endParaRPr lang="en-IN" altLang="en-US" dirty="0">
              <a:latin typeface="Times New Roman" charset="0"/>
              <a:ea typeface="MS PGothic" charset="-128"/>
            </a:endParaRPr>
          </a:p>
          <a:p>
            <a:r>
              <a:rPr lang="en-US" altLang="en-US" dirty="0">
                <a:latin typeface="Times New Roman" charset="0"/>
                <a:ea typeface="MS PGothic" charset="-128"/>
              </a:rPr>
              <a:t>	a. This section solves problems as they arise.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Obtains data about the problem</a:t>
            </a:r>
            <a:endParaRPr lang="en-IN" altLang="en-US" dirty="0">
              <a:latin typeface="Times New Roman" charset="0"/>
              <a:ea typeface="MS PGothic" charset="-128"/>
            </a:endParaRPr>
          </a:p>
          <a:p>
            <a:r>
              <a:rPr lang="en-US" altLang="en-US" dirty="0">
                <a:latin typeface="Times New Roman" charset="0"/>
                <a:ea typeface="MS PGothic" charset="-128"/>
              </a:rPr>
              <a:t>		ii. Analyzes the previous incident plan</a:t>
            </a:r>
            <a:endParaRPr lang="en-IN" altLang="en-US" dirty="0">
              <a:latin typeface="Times New Roman" charset="0"/>
              <a:ea typeface="MS PGothic" charset="-128"/>
            </a:endParaRPr>
          </a:p>
          <a:p>
            <a:r>
              <a:rPr lang="en-US" altLang="en-US" dirty="0">
                <a:latin typeface="Times New Roman" charset="0"/>
                <a:ea typeface="MS PGothic" charset="-128"/>
              </a:rPr>
              <a:t>		iii. Predicts what or who is needed to make the new plan work</a:t>
            </a:r>
            <a:endParaRPr lang="en-IN" altLang="en-US" dirty="0">
              <a:latin typeface="Times New Roman" charset="0"/>
              <a:ea typeface="MS PGothic" charset="-128"/>
            </a:endParaRPr>
          </a:p>
          <a:p>
            <a:r>
              <a:rPr lang="en-US" altLang="en-US" dirty="0">
                <a:latin typeface="Times New Roman" charset="0"/>
                <a:ea typeface="MS PGothic" charset="-128"/>
              </a:rPr>
              <a:t>		iv. Works closely with the operations, finance, and logistics </a:t>
            </a:r>
            <a:r>
              <a:rPr lang="en-US" altLang="en-US" dirty="0" smtClean="0">
                <a:latin typeface="Times New Roman" charset="0"/>
                <a:ea typeface="MS PGothic" charset="-128"/>
              </a:rPr>
              <a:t>sections</a:t>
            </a:r>
          </a:p>
          <a:p>
            <a:r>
              <a:rPr lang="en-US" altLang="en-US" dirty="0" smtClean="0">
                <a:latin typeface="Times New Roman" charset="0"/>
                <a:ea typeface="MS PGothic" charset="-128"/>
              </a:rPr>
              <a:t>                                      v.</a:t>
            </a:r>
            <a:r>
              <a:rPr lang="en-US" altLang="en-US" baseline="0" dirty="0" smtClean="0">
                <a:latin typeface="Times New Roman" charset="0"/>
                <a:ea typeface="MS PGothic" charset="-128"/>
              </a:rPr>
              <a:t> Documents their </a:t>
            </a:r>
            <a:r>
              <a:rPr lang="en-US" altLang="en-US" baseline="0" dirty="0" err="1" smtClean="0">
                <a:latin typeface="Times New Roman" charset="0"/>
                <a:ea typeface="MS PGothic" charset="-128"/>
              </a:rPr>
              <a:t>dedcisions</a:t>
            </a:r>
            <a:r>
              <a:rPr lang="en-US" altLang="en-US" baseline="0" dirty="0" smtClean="0">
                <a:latin typeface="Times New Roman" charset="0"/>
                <a:ea typeface="MS PGothic" charset="-128"/>
              </a:rPr>
              <a:t>, what they learned </a:t>
            </a:r>
          </a:p>
          <a:p>
            <a:r>
              <a:rPr lang="en-US" altLang="en-US" baseline="0" dirty="0" smtClean="0">
                <a:latin typeface="Times New Roman" charset="0"/>
                <a:ea typeface="MS PGothic" charset="-128"/>
              </a:rPr>
              <a:t>                                      vi. Set out a course/plan for demobilizing the response</a:t>
            </a:r>
            <a:endParaRPr lang="en-IN" altLang="en-US" dirty="0">
              <a:latin typeface="Times New Roman" charset="0"/>
              <a:ea typeface="MS PGothic" charset="-128"/>
            </a:endParaRPr>
          </a:p>
          <a:p>
            <a:r>
              <a:rPr lang="en-US" altLang="en-US" dirty="0">
                <a:latin typeface="Times New Roman" charset="0"/>
                <a:ea typeface="MS PGothic" charset="-128"/>
              </a:rPr>
              <a:t>	b. Another function is to develop an </a:t>
            </a:r>
            <a:r>
              <a:rPr lang="en-US" altLang="en-US" b="1" i="1" dirty="0">
                <a:latin typeface="Times New Roman" charset="0"/>
                <a:ea typeface="MS PGothic" charset="-128"/>
              </a:rPr>
              <a:t>incident action plan</a:t>
            </a:r>
            <a:r>
              <a:rPr lang="en-US" altLang="en-US" dirty="0">
                <a:latin typeface="Times New Roman" charset="0"/>
                <a:ea typeface="MS PGothic" charset="-128"/>
              </a:rPr>
              <a:t>, which is the central tool for planning during a response to a disaster emergency.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Should be </a:t>
            </a:r>
            <a:r>
              <a:rPr lang="en-US" altLang="en-US" dirty="0" smtClean="0">
                <a:latin typeface="Times New Roman" charset="0"/>
                <a:ea typeface="MS PGothic" charset="-128"/>
              </a:rPr>
              <a:t>written, with input from appropriate sections and units, </a:t>
            </a:r>
            <a:r>
              <a:rPr lang="en-US" altLang="en-US" dirty="0">
                <a:latin typeface="Times New Roman" charset="0"/>
                <a:ea typeface="MS PGothic" charset="-128"/>
              </a:rPr>
              <a:t>at the outset of the response and revised continually throughout the response</a:t>
            </a:r>
            <a:endParaRPr lang="en-IN" altLang="en-US" dirty="0">
              <a:latin typeface="Times New Roman" charset="0"/>
              <a:ea typeface="MS PGothic" charset="-128"/>
            </a:endParaRPr>
          </a:p>
          <a:p>
            <a:r>
              <a:rPr lang="en-US" altLang="en-US" dirty="0">
                <a:latin typeface="Times New Roman" charset="0"/>
                <a:ea typeface="MS PGothic" charset="-128"/>
              </a:rPr>
              <a:t>		ii. The level of detail required will vary according to the size and complexity of the response.</a:t>
            </a:r>
            <a:endParaRPr lang="en-IN" altLang="en-US" dirty="0">
              <a:latin typeface="Times New Roman" charset="0"/>
              <a:ea typeface="MS PGothic" charset="-128"/>
            </a:endParaRPr>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C4CD094-A677-1A4C-AD43-FC67B9D99BFD}" type="slidenum">
              <a:rPr lang="en-US" altLang="en-US" sz="1200"/>
              <a:pPr eaLnBrk="1" hangingPunct="1"/>
              <a:t>16</a:t>
            </a:fld>
            <a:endParaRPr lang="en-US" altLang="en-US" sz="1200"/>
          </a:p>
        </p:txBody>
      </p:sp>
    </p:spTree>
    <p:extLst>
      <p:ext uri="{BB962C8B-B14F-4D97-AF65-F5344CB8AC3E}">
        <p14:creationId xmlns:p14="http://schemas.microsoft.com/office/powerpoint/2010/main" val="590789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8. Command staff</a:t>
            </a:r>
            <a:endParaRPr lang="en-IN" altLang="en-US" dirty="0">
              <a:latin typeface="Times New Roman" charset="0"/>
              <a:ea typeface="MS PGothic" charset="-128"/>
            </a:endParaRPr>
          </a:p>
          <a:p>
            <a:r>
              <a:rPr lang="en-US" altLang="en-US" dirty="0">
                <a:latin typeface="Times New Roman" charset="0"/>
                <a:ea typeface="MS PGothic" charset="-128"/>
              </a:rPr>
              <a:t>	a. The </a:t>
            </a:r>
            <a:r>
              <a:rPr lang="en-US" altLang="en-US" b="1" i="1" dirty="0">
                <a:latin typeface="Times New Roman" charset="0"/>
                <a:ea typeface="MS PGothic" charset="-128"/>
              </a:rPr>
              <a:t>safety officer </a:t>
            </a:r>
            <a:r>
              <a:rPr lang="en-US" altLang="en-US" dirty="0">
                <a:latin typeface="Times New Roman" charset="0"/>
                <a:ea typeface="MS PGothic" charset="-128"/>
              </a:rPr>
              <a:t>monitors the scene for conditions or operations that may present a hazard to responders and patients.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He or she has the authority to stop an emergency operation whenever a rescuer is in danger.</a:t>
            </a:r>
            <a:endParaRPr lang="en-IN" altLang="en-US" dirty="0">
              <a:latin typeface="Times New Roman" charset="0"/>
              <a:ea typeface="MS PGothic" charset="-128"/>
            </a:endParaRPr>
          </a:p>
          <a:p>
            <a:r>
              <a:rPr lang="en-US" altLang="en-US" dirty="0">
                <a:latin typeface="Times New Roman" charset="0"/>
                <a:ea typeface="MS PGothic" charset="-128"/>
              </a:rPr>
              <a:t>		ii. A safety officer should remove hazards to EMS personnel and patients before the hazards cause injury.</a:t>
            </a:r>
            <a:endParaRPr lang="en-IN" altLang="en-US" dirty="0">
              <a:latin typeface="Times New Roman" charset="0"/>
              <a:ea typeface="MS PGothic" charset="-128"/>
            </a:endParaRPr>
          </a:p>
          <a:p>
            <a:r>
              <a:rPr lang="en-US" altLang="en-US" dirty="0">
                <a:latin typeface="Times New Roman" charset="0"/>
                <a:ea typeface="MS PGothic" charset="-128"/>
              </a:rPr>
              <a:t>	b. The </a:t>
            </a:r>
            <a:r>
              <a:rPr lang="en-US" altLang="en-US" b="1" i="1" dirty="0">
                <a:latin typeface="Times New Roman" charset="0"/>
                <a:ea typeface="MS PGothic" charset="-128"/>
              </a:rPr>
              <a:t>public information officer </a:t>
            </a:r>
            <a:r>
              <a:rPr lang="en-US" altLang="en-US" dirty="0">
                <a:latin typeface="Times New Roman" charset="0"/>
                <a:ea typeface="MS PGothic" charset="-128"/>
              </a:rPr>
              <a:t>(PIO) provides the public and media with clear and understandable information.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designated PIO may cooperate with PIOs from other agencies in a </a:t>
            </a:r>
            <a:r>
              <a:rPr lang="en-US" altLang="en-US" b="1" i="1" dirty="0">
                <a:latin typeface="Times New Roman" charset="0"/>
                <a:ea typeface="MS PGothic" charset="-128"/>
              </a:rPr>
              <a:t>joint information center</a:t>
            </a:r>
            <a:r>
              <a:rPr lang="en-US" altLang="en-US" dirty="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c. The </a:t>
            </a:r>
            <a:r>
              <a:rPr lang="en-US" altLang="en-US" b="1" i="1" dirty="0">
                <a:latin typeface="Times New Roman" charset="0"/>
                <a:ea typeface="MS PGothic" charset="-128"/>
              </a:rPr>
              <a:t>liaison officer </a:t>
            </a:r>
            <a:r>
              <a:rPr lang="en-US" altLang="en-US" dirty="0">
                <a:latin typeface="Times New Roman" charset="0"/>
                <a:ea typeface="MS PGothic" charset="-128"/>
              </a:rPr>
              <a:t>relays information and concerns among command, the general staff, and other agencies.</a:t>
            </a:r>
            <a:endParaRPr lang="en-IN" altLang="en-US" dirty="0">
              <a:latin typeface="Times New Roman" charset="0"/>
              <a:ea typeface="MS PGothic" charset="-128"/>
            </a:endParaRPr>
          </a:p>
        </p:txBody>
      </p:sp>
      <p:sp>
        <p:nvSpPr>
          <p:cNvPr id="161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E509D45-D53C-0D4F-AE4C-0BCD567D2A71}" type="slidenum">
              <a:rPr lang="en-US" altLang="en-US" sz="1200"/>
              <a:pPr eaLnBrk="1" hangingPunct="1"/>
              <a:t>17</a:t>
            </a:fld>
            <a:endParaRPr lang="en-US" altLang="en-US" sz="1200"/>
          </a:p>
        </p:txBody>
      </p:sp>
    </p:spTree>
    <p:extLst>
      <p:ext uri="{BB962C8B-B14F-4D97-AF65-F5344CB8AC3E}">
        <p14:creationId xmlns:p14="http://schemas.microsoft.com/office/powerpoint/2010/main" val="1589268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Communications and information management</a:t>
            </a:r>
            <a:endParaRPr lang="en-IN" altLang="en-US" dirty="0">
              <a:latin typeface="Times New Roman" charset="0"/>
              <a:ea typeface="MS PGothic" charset="-128"/>
            </a:endParaRPr>
          </a:p>
          <a:p>
            <a:r>
              <a:rPr lang="en-US" altLang="en-US" dirty="0">
                <a:latin typeface="Times New Roman" charset="0"/>
                <a:ea typeface="MS PGothic" charset="-128"/>
              </a:rPr>
              <a:t>	1. Communication has historically been the weak point at most major incidents.</a:t>
            </a:r>
            <a:endParaRPr lang="en-IN" altLang="en-US" dirty="0">
              <a:latin typeface="Times New Roman" charset="0"/>
              <a:ea typeface="MS PGothic" charset="-128"/>
            </a:endParaRPr>
          </a:p>
          <a:p>
            <a:r>
              <a:rPr lang="en-US" altLang="en-US" dirty="0">
                <a:latin typeface="Times New Roman" charset="0"/>
                <a:ea typeface="MS PGothic" charset="-128"/>
              </a:rPr>
              <a:t>	2. It is recommended that communications be integrated</a:t>
            </a:r>
            <a:r>
              <a:rPr lang="en-US" altLang="en-US" dirty="0" smtClean="0">
                <a:latin typeface="Times New Roman" charset="0"/>
                <a:ea typeface="MS PGothic" charset="-128"/>
              </a:rPr>
              <a:t>. This means….</a:t>
            </a:r>
            <a:endParaRPr lang="en-IN" altLang="en-US" dirty="0">
              <a:latin typeface="Times New Roman" charset="0"/>
              <a:ea typeface="MS PGothic" charset="-128"/>
            </a:endParaRPr>
          </a:p>
          <a:p>
            <a:r>
              <a:rPr lang="en-US" altLang="en-US" dirty="0">
                <a:latin typeface="Times New Roman" charset="0"/>
                <a:ea typeface="MS PGothic" charset="-128"/>
              </a:rPr>
              <a:t>		a. All agencies should be able to communicate quickly and effortlessly via radios.</a:t>
            </a:r>
            <a:endParaRPr lang="en-IN" altLang="en-US" dirty="0">
              <a:latin typeface="Times New Roman" charset="0"/>
              <a:ea typeface="MS PGothic" charset="-128"/>
            </a:endParaRPr>
          </a:p>
          <a:p>
            <a:r>
              <a:rPr lang="en-US" altLang="en-US" dirty="0">
                <a:latin typeface="Times New Roman" charset="0"/>
                <a:ea typeface="MS PGothic" charset="-128"/>
              </a:rPr>
              <a:t>		b. Communications allow for accountability throughout the incident, as well as instant communication between recipients.</a:t>
            </a:r>
            <a:endParaRPr lang="en-IN" altLang="en-US" dirty="0">
              <a:latin typeface="Times New Roman" charset="0"/>
              <a:ea typeface="MS PGothic" charset="-128"/>
            </a:endParaRPr>
          </a:p>
        </p:txBody>
      </p:sp>
      <p:sp>
        <p:nvSpPr>
          <p:cNvPr id="162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B05BE7-74CC-904B-AE3D-A147393D8802}" type="slidenum">
              <a:rPr lang="en-US" altLang="en-US" sz="1200"/>
              <a:pPr eaLnBrk="1" hangingPunct="1"/>
              <a:t>18</a:t>
            </a:fld>
            <a:endParaRPr lang="en-US" altLang="en-US" sz="1200"/>
          </a:p>
        </p:txBody>
      </p:sp>
    </p:spTree>
    <p:extLst>
      <p:ext uri="{BB962C8B-B14F-4D97-AF65-F5344CB8AC3E}">
        <p14:creationId xmlns:p14="http://schemas.microsoft.com/office/powerpoint/2010/main" val="434952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Mobilization and deployment</a:t>
            </a:r>
            <a:endParaRPr lang="en-IN" altLang="en-US" dirty="0">
              <a:latin typeface="Times New Roman" charset="0"/>
              <a:ea typeface="MS PGothic" charset="-128"/>
            </a:endParaRPr>
          </a:p>
          <a:p>
            <a:r>
              <a:rPr lang="en-US" altLang="en-US" dirty="0">
                <a:latin typeface="Times New Roman" charset="0"/>
                <a:ea typeface="MS PGothic" charset="-128"/>
              </a:rPr>
              <a:t>	1. When an incident has been declared and the need for additional resources has been identified, a request is made for additional resources</a:t>
            </a:r>
            <a:r>
              <a:rPr lang="en-US" altLang="en-US" dirty="0" smtClean="0">
                <a:latin typeface="Times New Roman" charset="0"/>
                <a:ea typeface="MS PGothic" charset="-128"/>
              </a:rPr>
              <a:t>. Wait until the request is made before you depart to the scene to avoid freelancing. </a:t>
            </a:r>
            <a:endParaRPr lang="en-IN" altLang="en-US" dirty="0">
              <a:latin typeface="Times New Roman" charset="0"/>
              <a:ea typeface="MS PGothic" charset="-128"/>
            </a:endParaRPr>
          </a:p>
          <a:p>
            <a:r>
              <a:rPr lang="en-US" altLang="en-US" dirty="0">
                <a:latin typeface="Times New Roman" charset="0"/>
                <a:ea typeface="MS PGothic" charset="-128"/>
              </a:rPr>
              <a:t>	2. Check-in at the incident</a:t>
            </a:r>
            <a:endParaRPr lang="en-IN" altLang="en-US" dirty="0">
              <a:latin typeface="Times New Roman" charset="0"/>
              <a:ea typeface="MS PGothic" charset="-128"/>
            </a:endParaRPr>
          </a:p>
          <a:p>
            <a:r>
              <a:rPr lang="en-US" altLang="en-US" dirty="0">
                <a:latin typeface="Times New Roman" charset="0"/>
                <a:ea typeface="MS PGothic" charset="-128"/>
              </a:rPr>
              <a:t>		a. On arrival at an incident, you should check in with the incident commander.</a:t>
            </a:r>
            <a:endParaRPr lang="en-IN" altLang="en-US" dirty="0">
              <a:latin typeface="Times New Roman" charset="0"/>
              <a:ea typeface="MS PGothic" charset="-128"/>
            </a:endParaRPr>
          </a:p>
          <a:p>
            <a:r>
              <a:rPr lang="en-US" altLang="en-US" dirty="0">
                <a:latin typeface="Times New Roman" charset="0"/>
                <a:ea typeface="MS PGothic" charset="-128"/>
              </a:rPr>
              <a:t>		b. Checking in accomplishes different functions: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Allows you to be assigned to a supervisor for job tasking</a:t>
            </a:r>
            <a:endParaRPr lang="en-IN" altLang="en-US" dirty="0">
              <a:latin typeface="Times New Roman" charset="0"/>
              <a:ea typeface="MS PGothic" charset="-128"/>
            </a:endParaRPr>
          </a:p>
          <a:p>
            <a:r>
              <a:rPr lang="en-US" altLang="en-US" dirty="0">
                <a:latin typeface="Times New Roman" charset="0"/>
                <a:ea typeface="MS PGothic" charset="-128"/>
              </a:rPr>
              <a:t>			ii. Allows for personnel tracking throughout the incident</a:t>
            </a:r>
            <a:endParaRPr lang="en-IN" altLang="en-US" dirty="0">
              <a:latin typeface="Times New Roman" charset="0"/>
              <a:ea typeface="MS PGothic" charset="-128"/>
            </a:endParaRPr>
          </a:p>
          <a:p>
            <a:r>
              <a:rPr lang="en-US" altLang="en-US" dirty="0">
                <a:latin typeface="Times New Roman" charset="0"/>
                <a:ea typeface="MS PGothic" charset="-128"/>
              </a:rPr>
              <a:t>			iii. Ensures that costs, pay, and reimbursement can be calculated accurately</a:t>
            </a:r>
            <a:endParaRPr lang="en-IN" altLang="en-US" dirty="0">
              <a:latin typeface="Times New Roman" charset="0"/>
              <a:ea typeface="MS PGothic" charset="-128"/>
            </a:endParaRPr>
          </a:p>
          <a:p>
            <a:r>
              <a:rPr lang="en-US" altLang="en-US" dirty="0">
                <a:latin typeface="Times New Roman" charset="0"/>
                <a:ea typeface="MS PGothic" charset="-128"/>
              </a:rPr>
              <a:t>	3. Initial incident briefing</a:t>
            </a:r>
            <a:endParaRPr lang="en-IN" altLang="en-US" dirty="0">
              <a:latin typeface="Times New Roman" charset="0"/>
              <a:ea typeface="MS PGothic" charset="-128"/>
            </a:endParaRPr>
          </a:p>
          <a:p>
            <a:r>
              <a:rPr lang="en-US" altLang="en-US" dirty="0">
                <a:latin typeface="Times New Roman" charset="0"/>
                <a:ea typeface="MS PGothic" charset="-128"/>
              </a:rPr>
              <a:t>		a. Report to your supervisor for an initial briefing that will allow you to get information regarding the incident, as well as specific job functions and responsibilities.</a:t>
            </a:r>
            <a:endParaRPr lang="en-IN" altLang="en-US" dirty="0">
              <a:latin typeface="Times New Roman" charset="0"/>
              <a:ea typeface="MS PGothic" charset="-128"/>
            </a:endParaRPr>
          </a:p>
          <a:p>
            <a:r>
              <a:rPr lang="en-US" altLang="en-US" dirty="0">
                <a:latin typeface="Times New Roman" charset="0"/>
                <a:ea typeface="MS PGothic" charset="-128"/>
              </a:rPr>
              <a:t>	4. Incident record keeping</a:t>
            </a:r>
            <a:endParaRPr lang="en-IN" altLang="en-US" dirty="0">
              <a:latin typeface="Times New Roman" charset="0"/>
              <a:ea typeface="MS PGothic" charset="-128"/>
            </a:endParaRPr>
          </a:p>
          <a:p>
            <a:r>
              <a:rPr lang="en-US" altLang="en-US" dirty="0">
                <a:latin typeface="Times New Roman" charset="0"/>
                <a:ea typeface="MS PGothic" charset="-128"/>
              </a:rPr>
              <a:t>		a. If a large piece of equipment becomes inoperable, it may be possible for replacement costs to come from the incident.</a:t>
            </a:r>
            <a:endParaRPr lang="en-IN" altLang="en-US" dirty="0">
              <a:latin typeface="Times New Roman" charset="0"/>
              <a:ea typeface="MS PGothic" charset="-128"/>
            </a:endParaRPr>
          </a:p>
          <a:p>
            <a:r>
              <a:rPr lang="en-US" altLang="en-US" dirty="0">
                <a:latin typeface="Times New Roman" charset="0"/>
                <a:ea typeface="MS PGothic" charset="-128"/>
              </a:rPr>
              <a:t>		b. Record keeping allows for tracking of time spent on the actual incident for reimbursement purposes</a:t>
            </a:r>
            <a:r>
              <a:rPr lang="en-US" altLang="en-US" dirty="0" smtClean="0">
                <a:latin typeface="Times New Roman" charset="0"/>
                <a:ea typeface="MS PGothic" charset="-128"/>
              </a:rPr>
              <a:t>. Check-in =</a:t>
            </a:r>
            <a:r>
              <a:rPr lang="en-US" altLang="en-US" baseline="0" dirty="0" smtClean="0">
                <a:latin typeface="Times New Roman" charset="0"/>
                <a:ea typeface="MS PGothic" charset="-128"/>
              </a:rPr>
              <a:t> getting paid!</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163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BE3D662-9268-3C44-B147-9523925DE13C}" type="slidenum">
              <a:rPr lang="en-US" altLang="en-US" sz="1200"/>
              <a:pPr eaLnBrk="1" hangingPunct="1"/>
              <a:t>19</a:t>
            </a:fld>
            <a:endParaRPr lang="en-US" altLang="en-US" sz="1200"/>
          </a:p>
        </p:txBody>
      </p:sp>
    </p:spTree>
    <p:extLst>
      <p:ext uri="{BB962C8B-B14F-4D97-AF65-F5344CB8AC3E}">
        <p14:creationId xmlns:p14="http://schemas.microsoft.com/office/powerpoint/2010/main" val="205240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EMS Operations</a:t>
            </a:r>
          </a:p>
          <a:p>
            <a:r>
              <a:rPr lang="en-US" altLang="en-US">
                <a:latin typeface="Times New Roman" charset="0"/>
                <a:ea typeface="MS PGothic" charset="-128"/>
              </a:rPr>
              <a:t>Knowledge of operational roles and responsibilities to ensure patient, public, and personnel safety.</a:t>
            </a:r>
          </a:p>
          <a:p>
            <a:endParaRPr lang="en-US" altLang="en-US">
              <a:latin typeface="Times New Roman" charset="0"/>
              <a:ea typeface="MS PGothic" charset="-128"/>
            </a:endParaRPr>
          </a:p>
          <a:p>
            <a:r>
              <a:rPr lang="en-US" altLang="en-US">
                <a:latin typeface="Times New Roman" charset="0"/>
                <a:ea typeface="MS PGothic" charset="-128"/>
              </a:rPr>
              <a:t>Incident Management</a:t>
            </a:r>
          </a:p>
          <a:p>
            <a:r>
              <a:rPr lang="en-US" altLang="en-US">
                <a:latin typeface="Times New Roman" charset="0"/>
                <a:ea typeface="MS PGothic" charset="-128"/>
              </a:rPr>
              <a:t>• Establish and work within the incident management system. </a:t>
            </a:r>
          </a:p>
        </p:txBody>
      </p:sp>
      <p:sp>
        <p:nvSpPr>
          <p:cNvPr id="146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4CE2FC3-6E83-1C46-89E1-2CBA9D291680}" type="slidenum">
              <a:rPr lang="en-US" altLang="en-US" sz="1200"/>
              <a:pPr eaLnBrk="1" hangingPunct="1"/>
              <a:t>2</a:t>
            </a:fld>
            <a:endParaRPr lang="en-US" altLang="en-US" sz="1200"/>
          </a:p>
        </p:txBody>
      </p:sp>
    </p:spTree>
    <p:extLst>
      <p:ext uri="{BB962C8B-B14F-4D97-AF65-F5344CB8AC3E}">
        <p14:creationId xmlns:p14="http://schemas.microsoft.com/office/powerpoint/2010/main" val="1326884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Accountability</a:t>
            </a:r>
            <a:endParaRPr lang="en-IN" altLang="en-US" dirty="0">
              <a:latin typeface="Times New Roman" charset="0"/>
              <a:ea typeface="MS PGothic" charset="-128"/>
            </a:endParaRPr>
          </a:p>
          <a:p>
            <a:r>
              <a:rPr lang="en-US" altLang="en-US" dirty="0">
                <a:latin typeface="Times New Roman" charset="0"/>
                <a:ea typeface="MS PGothic" charset="-128"/>
              </a:rPr>
              <a:t>	a. Accountability means keeping your supervisor advised of your location, actions, and completed tasks.</a:t>
            </a:r>
            <a:endParaRPr lang="en-IN" altLang="en-US" dirty="0">
              <a:latin typeface="Times New Roman" charset="0"/>
              <a:ea typeface="MS PGothic" charset="-128"/>
            </a:endParaRPr>
          </a:p>
          <a:p>
            <a:r>
              <a:rPr lang="en-US" altLang="en-US" dirty="0">
                <a:latin typeface="Times New Roman" charset="0"/>
                <a:ea typeface="MS PGothic" charset="-128"/>
              </a:rPr>
              <a:t>	b. Includes advising your supervisor of the tasks that you have been unable to complete and what tools you need to complete them</a:t>
            </a:r>
            <a:endParaRPr lang="en-IN" altLang="en-US" dirty="0">
              <a:latin typeface="Times New Roman" charset="0"/>
              <a:ea typeface="MS PGothic" charset="-128"/>
            </a:endParaRPr>
          </a:p>
          <a:p>
            <a:r>
              <a:rPr lang="en-US" altLang="en-US" dirty="0">
                <a:latin typeface="Times New Roman" charset="0"/>
                <a:ea typeface="MS PGothic" charset="-128"/>
              </a:rPr>
              <a:t>6. Incident demobilization</a:t>
            </a:r>
            <a:endParaRPr lang="en-IN" altLang="en-US" dirty="0">
              <a:latin typeface="Times New Roman" charset="0"/>
              <a:ea typeface="MS PGothic" charset="-128"/>
            </a:endParaRPr>
          </a:p>
          <a:p>
            <a:r>
              <a:rPr lang="en-US" altLang="en-US" dirty="0">
                <a:latin typeface="Times New Roman" charset="0"/>
                <a:ea typeface="MS PGothic" charset="-128"/>
              </a:rPr>
              <a:t>	a. Once the incident has been stabilized and all of the hazards mitigated, the IC will determine which resources are needed or not needed and when to begin demobilization.</a:t>
            </a:r>
            <a:endParaRPr lang="en-IN" altLang="en-US" dirty="0">
              <a:latin typeface="Times New Roman" charset="0"/>
              <a:ea typeface="MS PGothic" charset="-128"/>
            </a:endParaRPr>
          </a:p>
          <a:p>
            <a:r>
              <a:rPr lang="en-US" altLang="en-US" dirty="0">
                <a:latin typeface="Times New Roman" charset="0"/>
                <a:ea typeface="MS PGothic" charset="-128"/>
              </a:rPr>
              <a:t>	b. This process allows for a prompt return of resources to their parent organizations to be placed back in service.</a:t>
            </a:r>
            <a:endParaRPr lang="en-IN" altLang="en-US" dirty="0">
              <a:latin typeface="Times New Roman" charset="0"/>
              <a:ea typeface="MS PGothic" charset="-128"/>
            </a:endParaRPr>
          </a:p>
        </p:txBody>
      </p:sp>
      <p:sp>
        <p:nvSpPr>
          <p:cNvPr id="164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4763522-0C7E-0F40-93C6-FC9F90A16C3F}" type="slidenum">
              <a:rPr lang="en-US" altLang="en-US" sz="1200"/>
              <a:pPr eaLnBrk="1" hangingPunct="1"/>
              <a:t>20</a:t>
            </a:fld>
            <a:endParaRPr lang="en-US" altLang="en-US" sz="1200"/>
          </a:p>
        </p:txBody>
      </p:sp>
    </p:spTree>
    <p:extLst>
      <p:ext uri="{BB962C8B-B14F-4D97-AF65-F5344CB8AC3E}">
        <p14:creationId xmlns:p14="http://schemas.microsoft.com/office/powerpoint/2010/main" val="619321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IV. EMS Response Within the Incident Command System</a:t>
            </a:r>
            <a:endParaRPr lang="en-IN" altLang="en-US" dirty="0">
              <a:latin typeface="Times New Roman" charset="0"/>
              <a:ea typeface="MS PGothic" charset="-128"/>
            </a:endParaRPr>
          </a:p>
          <a:p>
            <a:r>
              <a:rPr lang="en-US" altLang="en-US" dirty="0">
                <a:latin typeface="Times New Roman" charset="0"/>
                <a:ea typeface="MS PGothic" charset="-128"/>
              </a:rPr>
              <a:t>A. Preparedness</a:t>
            </a:r>
            <a:endParaRPr lang="en-IN" altLang="en-US" dirty="0">
              <a:latin typeface="Times New Roman" charset="0"/>
              <a:ea typeface="MS PGothic" charset="-128"/>
            </a:endParaRPr>
          </a:p>
          <a:p>
            <a:r>
              <a:rPr lang="en-US" altLang="en-US" dirty="0">
                <a:latin typeface="Times New Roman" charset="0"/>
                <a:ea typeface="MS PGothic" charset="-128"/>
              </a:rPr>
              <a:t>	1. Preparedness involves the decisions made and basic planning done before an incident occurs.</a:t>
            </a:r>
            <a:endParaRPr lang="en-IN" altLang="en-US" dirty="0">
              <a:latin typeface="Times New Roman" charset="0"/>
              <a:ea typeface="MS PGothic" charset="-128"/>
            </a:endParaRPr>
          </a:p>
          <a:p>
            <a:r>
              <a:rPr lang="en-US" altLang="en-US" dirty="0">
                <a:latin typeface="Times New Roman" charset="0"/>
                <a:ea typeface="MS PGothic" charset="-128"/>
              </a:rPr>
              <a:t>	2. Preparedness in a given area involves decisions and planning about the most likely natural disasters for the area, among other disasters.</a:t>
            </a:r>
            <a:endParaRPr lang="en-IN" altLang="en-US" dirty="0">
              <a:latin typeface="Times New Roman" charset="0"/>
              <a:ea typeface="MS PGothic" charset="-128"/>
            </a:endParaRPr>
          </a:p>
          <a:p>
            <a:r>
              <a:rPr lang="en-US" altLang="en-US" dirty="0">
                <a:latin typeface="Times New Roman" charset="0"/>
                <a:ea typeface="MS PGothic" charset="-128"/>
              </a:rPr>
              <a:t>	3. Your EMS agency should have written disaster plans that you are regularly trained to carry out.</a:t>
            </a:r>
            <a:endParaRPr lang="en-IN" altLang="en-US" dirty="0">
              <a:latin typeface="Times New Roman" charset="0"/>
              <a:ea typeface="MS PGothic" charset="-128"/>
            </a:endParaRPr>
          </a:p>
          <a:p>
            <a:r>
              <a:rPr lang="en-US" altLang="en-US" dirty="0">
                <a:latin typeface="Times New Roman" charset="0"/>
                <a:ea typeface="MS PGothic" charset="-128"/>
              </a:rPr>
              <a:t>		a. A copy of the disaster plan should be kept in each EMS vehicle.</a:t>
            </a:r>
            <a:endParaRPr lang="en-IN" altLang="en-US" dirty="0">
              <a:latin typeface="Times New Roman" charset="0"/>
              <a:ea typeface="MS PGothic" charset="-128"/>
            </a:endParaRPr>
          </a:p>
          <a:p>
            <a:r>
              <a:rPr lang="en-US" altLang="en-US" dirty="0">
                <a:latin typeface="Times New Roman" charset="0"/>
                <a:ea typeface="MS PGothic" charset="-128"/>
              </a:rPr>
              <a:t>		b. Your local EMS organizations should develop an assistance program for the families of EMS responders</a:t>
            </a:r>
            <a:r>
              <a:rPr lang="en-US" altLang="en-US" dirty="0" smtClean="0">
                <a:latin typeface="Times New Roman" charset="0"/>
                <a:ea typeface="MS PGothic" charset="-128"/>
              </a:rPr>
              <a:t>. If EMS responders are concerned about their families during a disaster, their effectiveness could be compromised.  </a:t>
            </a:r>
            <a:endParaRPr lang="en-IN" altLang="en-US" dirty="0">
              <a:latin typeface="Times New Roman" charset="0"/>
              <a:ea typeface="MS PGothic" charset="-128"/>
            </a:endParaRPr>
          </a:p>
        </p:txBody>
      </p:sp>
      <p:sp>
        <p:nvSpPr>
          <p:cNvPr id="165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B5FFC6B-EA56-5040-AC36-342311C272F5}" type="slidenum">
              <a:rPr lang="en-US" altLang="en-US" sz="1200"/>
              <a:pPr eaLnBrk="1" hangingPunct="1"/>
              <a:t>21</a:t>
            </a:fld>
            <a:endParaRPr lang="en-US" altLang="en-US" sz="1200"/>
          </a:p>
        </p:txBody>
      </p:sp>
    </p:spTree>
    <p:extLst>
      <p:ext uri="{BB962C8B-B14F-4D97-AF65-F5344CB8AC3E}">
        <p14:creationId xmlns:p14="http://schemas.microsoft.com/office/powerpoint/2010/main" val="785747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Scene size-up</a:t>
            </a:r>
            <a:endParaRPr lang="en-IN" altLang="en-US" dirty="0">
              <a:latin typeface="Times New Roman" charset="0"/>
              <a:ea typeface="MS PGothic" charset="-128"/>
            </a:endParaRPr>
          </a:p>
          <a:p>
            <a:r>
              <a:rPr lang="en-US" altLang="en-US" dirty="0">
                <a:latin typeface="Times New Roman" charset="0"/>
                <a:ea typeface="MS PGothic" charset="-128"/>
              </a:rPr>
              <a:t>	1. Sizing up a scene starts with dispatch</a:t>
            </a:r>
            <a:r>
              <a:rPr lang="en-US" altLang="en-US" dirty="0" smtClean="0">
                <a:latin typeface="Times New Roman" charset="0"/>
                <a:ea typeface="MS PGothic" charset="-128"/>
              </a:rPr>
              <a:t>. If dispatch indicates a possible unsafe</a:t>
            </a:r>
            <a:r>
              <a:rPr lang="en-US" altLang="en-US" baseline="0" dirty="0" smtClean="0">
                <a:latin typeface="Times New Roman" charset="0"/>
                <a:ea typeface="MS PGothic" charset="-128"/>
              </a:rPr>
              <a:t> scene, either stay away or position yourself out of harms way to make an assessment.</a:t>
            </a:r>
            <a:endParaRPr lang="en-IN" altLang="en-US" dirty="0">
              <a:latin typeface="Times New Roman" charset="0"/>
              <a:ea typeface="MS PGothic" charset="-128"/>
            </a:endParaRPr>
          </a:p>
          <a:p>
            <a:r>
              <a:rPr lang="en-US" altLang="en-US" dirty="0">
                <a:latin typeface="Times New Roman" charset="0"/>
                <a:ea typeface="MS PGothic" charset="-128"/>
              </a:rPr>
              <a:t>	2. When you arrive first on the scene, you will make an initial assessment and some preliminary decisions. </a:t>
            </a:r>
            <a:endParaRPr lang="en-IN" altLang="en-US" dirty="0">
              <a:latin typeface="Times New Roman" charset="0"/>
              <a:ea typeface="MS PGothic" charset="-128"/>
            </a:endParaRPr>
          </a:p>
          <a:p>
            <a:r>
              <a:rPr lang="en-US" altLang="en-US" dirty="0">
                <a:latin typeface="Times New Roman" charset="0"/>
                <a:ea typeface="MS PGothic" charset="-128"/>
              </a:rPr>
              <a:t>	3. The size-up will be driven by three basic questions:</a:t>
            </a:r>
            <a:endParaRPr lang="en-IN" altLang="en-US" dirty="0">
              <a:latin typeface="Times New Roman" charset="0"/>
              <a:ea typeface="MS PGothic" charset="-128"/>
            </a:endParaRPr>
          </a:p>
          <a:p>
            <a:r>
              <a:rPr lang="en-US" altLang="en-US" dirty="0">
                <a:latin typeface="Times New Roman" charset="0"/>
                <a:ea typeface="MS PGothic" charset="-128"/>
              </a:rPr>
              <a:t>		a. What do I have?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Assess the scene for hazards</a:t>
            </a:r>
            <a:r>
              <a:rPr lang="en-US" altLang="en-US" dirty="0" smtClean="0">
                <a:latin typeface="Times New Roman" charset="0"/>
                <a:ea typeface="MS PGothic" charset="-128"/>
              </a:rPr>
              <a:t>. Warn other responders of hazardous materials,</a:t>
            </a:r>
            <a:r>
              <a:rPr lang="en-US" altLang="en-US" baseline="0" dirty="0" smtClean="0">
                <a:latin typeface="Times New Roman" charset="0"/>
                <a:ea typeface="MS PGothic" charset="-128"/>
              </a:rPr>
              <a:t> downed power lines or other dangers you observe.</a:t>
            </a:r>
            <a:endParaRPr lang="en-IN" altLang="en-US" dirty="0">
              <a:latin typeface="Times New Roman" charset="0"/>
              <a:ea typeface="MS PGothic" charset="-128"/>
            </a:endParaRPr>
          </a:p>
          <a:p>
            <a:r>
              <a:rPr lang="en-US" altLang="en-US" dirty="0">
                <a:latin typeface="Times New Roman" charset="0"/>
                <a:ea typeface="MS PGothic" charset="-128"/>
              </a:rPr>
              <a:t>			ii. Confirm the incident location.</a:t>
            </a:r>
            <a:endParaRPr lang="en-IN" altLang="en-US" dirty="0">
              <a:latin typeface="Times New Roman" charset="0"/>
              <a:ea typeface="MS PGothic" charset="-128"/>
            </a:endParaRPr>
          </a:p>
          <a:p>
            <a:r>
              <a:rPr lang="en-US" altLang="en-US" dirty="0">
                <a:latin typeface="Times New Roman" charset="0"/>
                <a:ea typeface="MS PGothic" charset="-128"/>
              </a:rPr>
              <a:t>			iii. Establish whether the incident is open or closed.</a:t>
            </a:r>
            <a:endParaRPr lang="en-IN" altLang="en-US" dirty="0">
              <a:latin typeface="Times New Roman" charset="0"/>
              <a:ea typeface="MS PGothic" charset="-128"/>
            </a:endParaRPr>
          </a:p>
          <a:p>
            <a:r>
              <a:rPr lang="en-US" altLang="en-US" dirty="0">
                <a:latin typeface="Times New Roman" charset="0"/>
                <a:ea typeface="MS PGothic" charset="-128"/>
              </a:rPr>
              <a:t>				(a) An </a:t>
            </a:r>
            <a:r>
              <a:rPr lang="en-US" altLang="en-US" b="1" i="1" dirty="0">
                <a:latin typeface="Times New Roman" charset="0"/>
                <a:ea typeface="MS PGothic" charset="-128"/>
              </a:rPr>
              <a:t>open incident </a:t>
            </a:r>
            <a:r>
              <a:rPr lang="en-US" altLang="en-US" dirty="0">
                <a:latin typeface="Times New Roman" charset="0"/>
                <a:ea typeface="MS PGothic" charset="-128"/>
              </a:rPr>
              <a:t>is not yet contained and is producing more patients</a:t>
            </a:r>
            <a:endParaRPr lang="en-IN" altLang="en-US" dirty="0">
              <a:latin typeface="Times New Roman" charset="0"/>
              <a:ea typeface="MS PGothic" charset="-128"/>
            </a:endParaRPr>
          </a:p>
          <a:p>
            <a:r>
              <a:rPr lang="en-US" altLang="en-US" dirty="0">
                <a:latin typeface="Times New Roman" charset="0"/>
                <a:ea typeface="MS PGothic" charset="-128"/>
              </a:rPr>
              <a:t>				(b) A </a:t>
            </a:r>
            <a:r>
              <a:rPr lang="en-US" altLang="en-US" b="1" i="1" dirty="0">
                <a:latin typeface="Times New Roman" charset="0"/>
                <a:ea typeface="MS PGothic" charset="-128"/>
              </a:rPr>
              <a:t>closed incident </a:t>
            </a:r>
            <a:r>
              <a:rPr lang="en-US" altLang="en-US" dirty="0">
                <a:latin typeface="Times New Roman" charset="0"/>
                <a:ea typeface="MS PGothic" charset="-128"/>
              </a:rPr>
              <a:t>is contained and all casualties are accounted for</a:t>
            </a:r>
            <a:endParaRPr lang="en-IN" altLang="en-US" dirty="0">
              <a:latin typeface="Times New Roman" charset="0"/>
              <a:ea typeface="MS PGothic" charset="-128"/>
            </a:endParaRPr>
          </a:p>
          <a:p>
            <a:r>
              <a:rPr lang="en-US" altLang="en-US" dirty="0">
                <a:latin typeface="Times New Roman" charset="0"/>
                <a:ea typeface="MS PGothic" charset="-128"/>
              </a:rPr>
              <a:t>			iv. Estimate the number of casualties.</a:t>
            </a:r>
            <a:endParaRPr lang="en-IN" altLang="en-US" dirty="0">
              <a:latin typeface="Times New Roman" charset="0"/>
              <a:ea typeface="MS PGothic" charset="-128"/>
            </a:endParaRPr>
          </a:p>
          <a:p>
            <a:r>
              <a:rPr lang="en-US" altLang="en-US" dirty="0">
                <a:latin typeface="Times New Roman" charset="0"/>
                <a:ea typeface="MS PGothic" charset="-128"/>
              </a:rPr>
              <a:t>			v. Report immediately to dispatch.</a:t>
            </a:r>
            <a:endParaRPr lang="en-IN" altLang="en-US" dirty="0">
              <a:latin typeface="Times New Roman" charset="0"/>
              <a:ea typeface="MS PGothic" charset="-128"/>
            </a:endParaRPr>
          </a:p>
          <a:p>
            <a:r>
              <a:rPr lang="en-US" altLang="en-US" dirty="0">
                <a:latin typeface="Times New Roman" charset="0"/>
                <a:ea typeface="MS PGothic" charset="-128"/>
              </a:rPr>
              <a:t>		b. What do I need?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Decide what resources are needed.</a:t>
            </a:r>
            <a:endParaRPr lang="en-IN" altLang="en-US" dirty="0">
              <a:latin typeface="Times New Roman" charset="0"/>
              <a:ea typeface="MS PGothic" charset="-128"/>
            </a:endParaRPr>
          </a:p>
          <a:p>
            <a:r>
              <a:rPr lang="en-US" altLang="en-US" dirty="0">
                <a:latin typeface="Times New Roman" charset="0"/>
                <a:ea typeface="MS PGothic" charset="-128"/>
              </a:rPr>
              <a:t>			ii. You may need more EMS responders, ambulances, or other forms of transportation.</a:t>
            </a:r>
            <a:endParaRPr lang="en-IN" altLang="en-US" dirty="0">
              <a:latin typeface="Times New Roman" charset="0"/>
              <a:ea typeface="MS PGothic" charset="-128"/>
            </a:endParaRPr>
          </a:p>
          <a:p>
            <a:r>
              <a:rPr lang="en-US" altLang="en-US" dirty="0">
                <a:latin typeface="Times New Roman" charset="0"/>
                <a:ea typeface="MS PGothic" charset="-128"/>
              </a:rPr>
              <a:t>		c. What do I need to do?</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Consider the safety of yourself, your partner, other rescuers, the patient, and any </a:t>
            </a:r>
            <a:r>
              <a:rPr lang="en-US" altLang="en-US" dirty="0" err="1" smtClean="0">
                <a:latin typeface="Times New Roman" charset="0"/>
                <a:ea typeface="MS PGothic" charset="-128"/>
              </a:rPr>
              <a:t>bystanders.</a:t>
            </a:r>
            <a:r>
              <a:rPr lang="en-US" altLang="en-US" i="1" dirty="0" err="1" smtClean="0">
                <a:latin typeface="Times New Roman" charset="0"/>
                <a:ea typeface="MS PGothic" charset="-128"/>
              </a:rPr>
              <a:t>This</a:t>
            </a:r>
            <a:r>
              <a:rPr lang="en-US" altLang="en-US" i="1" dirty="0" smtClean="0">
                <a:latin typeface="Times New Roman" charset="0"/>
                <a:ea typeface="MS PGothic" charset="-128"/>
              </a:rPr>
              <a:t> is not my emergency, it’s their emergency.</a:t>
            </a:r>
            <a:endParaRPr lang="en-IN" altLang="en-US" i="1" dirty="0">
              <a:latin typeface="Times New Roman" charset="0"/>
              <a:ea typeface="MS PGothic" charset="-128"/>
            </a:endParaRPr>
          </a:p>
          <a:p>
            <a:r>
              <a:rPr lang="en-US" altLang="en-US" dirty="0">
                <a:latin typeface="Times New Roman" charset="0"/>
                <a:ea typeface="MS PGothic" charset="-128"/>
              </a:rPr>
              <a:t>			ii. You may have to initially work to isolate or stabilize the incident before providing care for injured persons.</a:t>
            </a:r>
            <a:endParaRPr lang="en-IN" altLang="en-US" dirty="0">
              <a:latin typeface="Times New Roman" charset="0"/>
              <a:ea typeface="MS PGothic" charset="-128"/>
            </a:endParaRPr>
          </a:p>
          <a:p>
            <a:r>
              <a:rPr lang="en-US" altLang="en-US" dirty="0">
                <a:latin typeface="Times New Roman" charset="0"/>
                <a:ea typeface="MS PGothic" charset="-128"/>
              </a:rPr>
              <a:t>			iii. Remember, you cannot help the injured if the scene is unstable.</a:t>
            </a:r>
            <a:endParaRPr lang="en-IN" altLang="en-US" dirty="0">
              <a:latin typeface="Times New Roman" charset="0"/>
              <a:ea typeface="MS PGothic" charset="-128"/>
            </a:endParaRPr>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2EE5560-01B2-6E40-BA8A-7D7AFF363365}" type="slidenum">
              <a:rPr lang="en-US" altLang="en-US" sz="1200"/>
              <a:pPr eaLnBrk="1" hangingPunct="1"/>
              <a:t>22</a:t>
            </a:fld>
            <a:endParaRPr lang="en-US" altLang="en-US" sz="1200"/>
          </a:p>
        </p:txBody>
      </p:sp>
    </p:spTree>
    <p:extLst>
      <p:ext uri="{BB962C8B-B14F-4D97-AF65-F5344CB8AC3E}">
        <p14:creationId xmlns:p14="http://schemas.microsoft.com/office/powerpoint/2010/main" val="20510152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a mobile emergency room. </a:t>
            </a:r>
          </a:p>
        </p:txBody>
      </p:sp>
      <p:sp>
        <p:nvSpPr>
          <p:cNvPr id="167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44C91FC-BD72-BE40-B7A3-935983F8A7D0}" type="slidenum">
              <a:rPr lang="en-US" altLang="en-US" sz="1200"/>
              <a:pPr eaLnBrk="1" hangingPunct="1"/>
              <a:t>23</a:t>
            </a:fld>
            <a:endParaRPr lang="en-US" altLang="en-US" sz="1200"/>
          </a:p>
        </p:txBody>
      </p:sp>
    </p:spTree>
    <p:extLst>
      <p:ext uri="{BB962C8B-B14F-4D97-AF65-F5344CB8AC3E}">
        <p14:creationId xmlns:p14="http://schemas.microsoft.com/office/powerpoint/2010/main" val="5889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Establishing command</a:t>
            </a:r>
            <a:endParaRPr lang="en-IN" altLang="en-US" dirty="0">
              <a:latin typeface="Times New Roman" charset="0"/>
              <a:ea typeface="MS PGothic" charset="-128"/>
            </a:endParaRPr>
          </a:p>
          <a:p>
            <a:r>
              <a:rPr lang="en-US" altLang="en-US" dirty="0">
                <a:latin typeface="Times New Roman" charset="0"/>
                <a:ea typeface="MS PGothic" charset="-128"/>
              </a:rPr>
              <a:t>	1. Command should be established by the most senior official, notification to other responders should go out, and necessary resources should be requested.</a:t>
            </a:r>
            <a:endParaRPr lang="en-IN" altLang="en-US" dirty="0">
              <a:latin typeface="Times New Roman" charset="0"/>
              <a:ea typeface="MS PGothic" charset="-128"/>
            </a:endParaRPr>
          </a:p>
          <a:p>
            <a:r>
              <a:rPr lang="en-US" altLang="en-US" dirty="0">
                <a:latin typeface="Times New Roman" charset="0"/>
                <a:ea typeface="MS PGothic" charset="-128"/>
              </a:rPr>
              <a:t>	2. A command system ensures that resources are effectively and efficiently coordinated.</a:t>
            </a:r>
            <a:endParaRPr lang="en-IN" altLang="en-US" dirty="0">
              <a:latin typeface="Times New Roman" charset="0"/>
              <a:ea typeface="MS PGothic" charset="-128"/>
            </a:endParaRPr>
          </a:p>
          <a:p>
            <a:r>
              <a:rPr lang="en-US" altLang="en-US" dirty="0">
                <a:latin typeface="Times New Roman" charset="0"/>
                <a:ea typeface="MS PGothic" charset="-128"/>
              </a:rPr>
              <a:t>	3. Command must be established early, preferably by the first-arriving, most experienced public safety </a:t>
            </a:r>
            <a:r>
              <a:rPr lang="en-US" altLang="en-US" dirty="0" smtClean="0">
                <a:latin typeface="Times New Roman" charset="0"/>
                <a:ea typeface="MS PGothic" charset="-128"/>
              </a:rPr>
              <a:t>official:</a:t>
            </a:r>
            <a:r>
              <a:rPr lang="en-US" altLang="en-US" baseline="0" dirty="0" smtClean="0">
                <a:latin typeface="Times New Roman" charset="0"/>
                <a:ea typeface="MS PGothic" charset="-128"/>
              </a:rPr>
              <a:t> police, fire, EMS</a:t>
            </a:r>
            <a:endParaRPr lang="en-IN" altLang="en-US" dirty="0">
              <a:latin typeface="Times New Roman" charset="0"/>
              <a:ea typeface="MS PGothic" charset="-128"/>
            </a:endParaRPr>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8ECA42-C9B3-B541-88C2-24FED5809606}" type="slidenum">
              <a:rPr lang="en-US" altLang="en-US" sz="1200"/>
              <a:pPr eaLnBrk="1" hangingPunct="1"/>
              <a:t>24</a:t>
            </a:fld>
            <a:endParaRPr lang="en-US" altLang="en-US" sz="1200"/>
          </a:p>
        </p:txBody>
      </p:sp>
    </p:spTree>
    <p:extLst>
      <p:ext uri="{BB962C8B-B14F-4D97-AF65-F5344CB8AC3E}">
        <p14:creationId xmlns:p14="http://schemas.microsoft.com/office/powerpoint/2010/main" val="1945450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Communications</a:t>
            </a:r>
            <a:endParaRPr lang="en-IN" altLang="en-US" dirty="0">
              <a:latin typeface="Times New Roman" charset="0"/>
              <a:ea typeface="MS PGothic" charset="-128"/>
            </a:endParaRPr>
          </a:p>
          <a:p>
            <a:r>
              <a:rPr lang="en-US" altLang="en-US" dirty="0">
                <a:latin typeface="Times New Roman" charset="0"/>
                <a:ea typeface="MS PGothic" charset="-128"/>
              </a:rPr>
              <a:t>	1. If possible, use face-to-face communications to limit radio traffic.</a:t>
            </a:r>
            <a:endParaRPr lang="en-IN" altLang="en-US" dirty="0">
              <a:latin typeface="Times New Roman" charset="0"/>
              <a:ea typeface="MS PGothic" charset="-128"/>
            </a:endParaRPr>
          </a:p>
          <a:p>
            <a:r>
              <a:rPr lang="en-US" altLang="en-US" dirty="0">
                <a:latin typeface="Times New Roman" charset="0"/>
                <a:ea typeface="MS PGothic" charset="-128"/>
              </a:rPr>
              <a:t>		a. If you communicate via radio, do not use 10-codes or signals.</a:t>
            </a:r>
            <a:endParaRPr lang="en-IN" altLang="en-US" dirty="0">
              <a:latin typeface="Times New Roman" charset="0"/>
              <a:ea typeface="MS PGothic" charset="-128"/>
            </a:endParaRPr>
          </a:p>
          <a:p>
            <a:r>
              <a:rPr lang="en-US" altLang="en-US" dirty="0">
                <a:latin typeface="Times New Roman" charset="0"/>
                <a:ea typeface="MS PGothic" charset="-128"/>
              </a:rPr>
              <a:t>	2. Most communications problems should be worked out before a disaster happens by designating channels strictly for command during a disaster.</a:t>
            </a:r>
            <a:endParaRPr lang="en-IN" altLang="en-US" dirty="0">
              <a:latin typeface="Times New Roman" charset="0"/>
              <a:ea typeface="MS PGothic" charset="-128"/>
            </a:endParaRPr>
          </a:p>
          <a:p>
            <a:r>
              <a:rPr lang="en-US" altLang="en-US" dirty="0">
                <a:latin typeface="Times New Roman" charset="0"/>
                <a:ea typeface="MS PGothic" charset="-128"/>
              </a:rPr>
              <a:t>	3. Communications equipment must be reliable, durable, and field-tested.</a:t>
            </a:r>
            <a:endParaRPr lang="en-IN" altLang="en-US" dirty="0">
              <a:latin typeface="Times New Roman" charset="0"/>
              <a:ea typeface="MS PGothic" charset="-128"/>
            </a:endParaRPr>
          </a:p>
          <a:p>
            <a:r>
              <a:rPr lang="en-US" altLang="en-US" dirty="0">
                <a:latin typeface="Times New Roman" charset="0"/>
                <a:ea typeface="MS PGothic" charset="-128"/>
              </a:rPr>
              <a:t>	4. Be sure there are backups in place.</a:t>
            </a:r>
            <a:endParaRPr lang="en-IN" altLang="en-US" dirty="0">
              <a:latin typeface="Times New Roman" charset="0"/>
              <a:ea typeface="MS PGothic" charset="-128"/>
            </a:endParaRPr>
          </a:p>
          <a:p>
            <a:r>
              <a:rPr lang="en-US" altLang="en-US" dirty="0">
                <a:latin typeface="Times New Roman" charset="0"/>
                <a:ea typeface="MS PGothic" charset="-128"/>
              </a:rPr>
              <a:t>	5. Your plan should include a “plan B” in case of communications failure.</a:t>
            </a:r>
            <a:endParaRPr lang="en-IN" altLang="en-US" dirty="0">
              <a:latin typeface="Times New Roman" charset="0"/>
              <a:ea typeface="MS PGothic" charset="-128"/>
            </a:endParaRPr>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B666F31-C1F7-764D-81AF-6DBB2F312B0D}" type="slidenum">
              <a:rPr lang="en-US" altLang="en-US" sz="1200"/>
              <a:pPr eaLnBrk="1" hangingPunct="1"/>
              <a:t>25</a:t>
            </a:fld>
            <a:endParaRPr lang="en-US" altLang="en-US" sz="1200"/>
          </a:p>
        </p:txBody>
      </p:sp>
    </p:spTree>
    <p:extLst>
      <p:ext uri="{BB962C8B-B14F-4D97-AF65-F5344CB8AC3E}">
        <p14:creationId xmlns:p14="http://schemas.microsoft.com/office/powerpoint/2010/main" val="12481244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 The </a:t>
            </a:r>
            <a:r>
              <a:rPr lang="en-US" altLang="en-US" b="1" i="1" dirty="0">
                <a:latin typeface="Times New Roman" charset="0"/>
                <a:ea typeface="MS PGothic" charset="-128"/>
              </a:rPr>
              <a:t>Medical Branch </a:t>
            </a:r>
            <a:r>
              <a:rPr lang="en-US" altLang="en-US" dirty="0">
                <a:latin typeface="Times New Roman" charset="0"/>
                <a:ea typeface="MS PGothic" charset="-128"/>
              </a:rPr>
              <a:t>of Incident Command</a:t>
            </a:r>
            <a:endParaRPr lang="en-IN" altLang="en-US" dirty="0">
              <a:latin typeface="Times New Roman" charset="0"/>
              <a:ea typeface="MS PGothic" charset="-128"/>
            </a:endParaRPr>
          </a:p>
          <a:p>
            <a:r>
              <a:rPr lang="en-US" altLang="en-US" dirty="0">
                <a:latin typeface="Times New Roman" charset="0"/>
                <a:ea typeface="MS PGothic" charset="-128"/>
              </a:rPr>
              <a:t>A. Medical incident command is more commonly known as the medical (or EMS) branch of the ICS.</a:t>
            </a:r>
            <a:endParaRPr lang="en-IN" altLang="en-US" dirty="0">
              <a:latin typeface="Times New Roman" charset="0"/>
              <a:ea typeface="MS PGothic" charset="-128"/>
            </a:endParaRPr>
          </a:p>
          <a:p>
            <a:r>
              <a:rPr lang="en-US" altLang="en-US" dirty="0">
                <a:latin typeface="Times New Roman" charset="0"/>
                <a:ea typeface="MS PGothic" charset="-128"/>
              </a:rPr>
              <a:t>	1. The medical branch director will supervise the primary roles of the medical branch—triage, treatment, and transport of injured people.</a:t>
            </a:r>
            <a:endParaRPr lang="en-IN" altLang="en-US" dirty="0">
              <a:latin typeface="Times New Roman" charset="0"/>
              <a:ea typeface="MS PGothic" charset="-128"/>
            </a:endParaRPr>
          </a:p>
          <a:p>
            <a:r>
              <a:rPr lang="en-US" altLang="en-US" dirty="0">
                <a:latin typeface="Times New Roman" charset="0"/>
                <a:ea typeface="MS PGothic" charset="-128"/>
              </a:rPr>
              <a:t>	2. The medical branch director will help ensure that:</a:t>
            </a:r>
            <a:endParaRPr lang="en-IN" altLang="en-US" dirty="0">
              <a:latin typeface="Times New Roman" charset="0"/>
              <a:ea typeface="MS PGothic" charset="-128"/>
            </a:endParaRPr>
          </a:p>
          <a:p>
            <a:r>
              <a:rPr lang="en-US" altLang="en-US" dirty="0">
                <a:latin typeface="Times New Roman" charset="0"/>
                <a:ea typeface="MS PGothic" charset="-128"/>
              </a:rPr>
              <a:t>		a. EMS units responding to the scene are working within the ICS</a:t>
            </a:r>
            <a:endParaRPr lang="en-IN" altLang="en-US" dirty="0">
              <a:latin typeface="Times New Roman" charset="0"/>
              <a:ea typeface="MS PGothic" charset="-128"/>
            </a:endParaRPr>
          </a:p>
          <a:p>
            <a:r>
              <a:rPr lang="en-US" altLang="en-US" dirty="0">
                <a:latin typeface="Times New Roman" charset="0"/>
                <a:ea typeface="MS PGothic" charset="-128"/>
              </a:rPr>
              <a:t>		b. Each medical division or group receives a clear assignment before beginning work at the scene</a:t>
            </a:r>
            <a:endParaRPr lang="en-IN" altLang="en-US" dirty="0">
              <a:latin typeface="Times New Roman" charset="0"/>
              <a:ea typeface="MS PGothic" charset="-128"/>
            </a:endParaRPr>
          </a:p>
          <a:p>
            <a:r>
              <a:rPr lang="en-US" altLang="en-US" dirty="0">
                <a:latin typeface="Times New Roman" charset="0"/>
                <a:ea typeface="MS PGothic" charset="-128"/>
              </a:rPr>
              <a:t>		c. Personnel remain with their vehicle in the staging area until they are assigned their duties</a:t>
            </a:r>
            <a:endParaRPr lang="en-IN" altLang="en-US" dirty="0">
              <a:latin typeface="Times New Roman" charset="0"/>
              <a:ea typeface="MS PGothic" charset="-128"/>
            </a:endParaRPr>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60A5E46-4B93-A542-9898-279635235D1F}" type="slidenum">
              <a:rPr lang="en-US" altLang="en-US" sz="1200"/>
              <a:pPr eaLnBrk="1" hangingPunct="1"/>
              <a:t>26</a:t>
            </a:fld>
            <a:endParaRPr lang="en-US" altLang="en-US" sz="1200"/>
          </a:p>
        </p:txBody>
      </p:sp>
    </p:spTree>
    <p:extLst>
      <p:ext uri="{BB962C8B-B14F-4D97-AF65-F5344CB8AC3E}">
        <p14:creationId xmlns:p14="http://schemas.microsoft.com/office/powerpoint/2010/main" val="607215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illustrates the components of the medical branch. </a:t>
            </a:r>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F3A5650-BBE1-D847-BAB0-92DEEC625685}" type="slidenum">
              <a:rPr lang="en-US" altLang="en-US" sz="1200"/>
              <a:pPr eaLnBrk="1" hangingPunct="1"/>
              <a:t>27</a:t>
            </a:fld>
            <a:endParaRPr lang="en-US" altLang="en-US" sz="1200"/>
          </a:p>
        </p:txBody>
      </p:sp>
    </p:spTree>
    <p:extLst>
      <p:ext uri="{BB962C8B-B14F-4D97-AF65-F5344CB8AC3E}">
        <p14:creationId xmlns:p14="http://schemas.microsoft.com/office/powerpoint/2010/main" val="6368701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a:t>
            </a:r>
            <a:r>
              <a:rPr lang="en-US" altLang="en-US" b="1" i="1" dirty="0">
                <a:latin typeface="Times New Roman" charset="0"/>
                <a:ea typeface="MS PGothic" charset="-128"/>
              </a:rPr>
              <a:t>Triage supervisor</a:t>
            </a:r>
            <a:endParaRPr lang="en-IN" altLang="en-US" b="1" i="1" dirty="0">
              <a:latin typeface="Times New Roman" charset="0"/>
              <a:ea typeface="MS PGothic" charset="-128"/>
            </a:endParaRPr>
          </a:p>
          <a:p>
            <a:r>
              <a:rPr lang="en-US" altLang="en-US" dirty="0">
                <a:latin typeface="Times New Roman" charset="0"/>
                <a:ea typeface="MS PGothic" charset="-128"/>
              </a:rPr>
              <a:t>	1. Ultimately in charge of counting and prioritizing patients</a:t>
            </a:r>
            <a:endParaRPr lang="en-IN" altLang="en-US" dirty="0">
              <a:latin typeface="Times New Roman" charset="0"/>
              <a:ea typeface="MS PGothic" charset="-128"/>
            </a:endParaRPr>
          </a:p>
          <a:p>
            <a:r>
              <a:rPr lang="en-US" altLang="en-US" dirty="0">
                <a:latin typeface="Times New Roman" charset="0"/>
                <a:ea typeface="MS PGothic" charset="-128"/>
              </a:rPr>
              <a:t>	2. The primary duty of the triage division or group is to ensure that every patient receives initial assessment of his or her condition.</a:t>
            </a:r>
            <a:endParaRPr lang="en-IN" altLang="en-US" dirty="0">
              <a:latin typeface="Times New Roman" charset="0"/>
              <a:ea typeface="MS PGothic" charset="-128"/>
            </a:endParaRPr>
          </a:p>
          <a:p>
            <a:r>
              <a:rPr lang="en-US" altLang="en-US" dirty="0">
                <a:latin typeface="Times New Roman" charset="0"/>
                <a:ea typeface="MS PGothic" charset="-128"/>
              </a:rPr>
              <a:t>	3. One of the most difficult parts of being a triage supervisor is that you must not begin treatment until all patients are triaged, or you will compromise your triage efforts.</a:t>
            </a:r>
            <a:endParaRPr lang="en-IN" altLang="en-US" dirty="0">
              <a:latin typeface="Times New Roman" charset="0"/>
              <a:ea typeface="MS PGothic" charset="-128"/>
            </a:endParaRPr>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9D7B7A9-2BCE-3648-ADD8-DB4CD675E68B}" type="slidenum">
              <a:rPr lang="en-US" altLang="en-US" sz="1200"/>
              <a:pPr eaLnBrk="1" hangingPunct="1"/>
              <a:t>28</a:t>
            </a:fld>
            <a:endParaRPr lang="en-US" altLang="en-US" sz="1200"/>
          </a:p>
        </p:txBody>
      </p:sp>
    </p:spTree>
    <p:extLst>
      <p:ext uri="{BB962C8B-B14F-4D97-AF65-F5344CB8AC3E}">
        <p14:creationId xmlns:p14="http://schemas.microsoft.com/office/powerpoint/2010/main" val="818837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a:t>
            </a:r>
            <a:r>
              <a:rPr lang="en-US" altLang="en-US" b="1" i="1" dirty="0">
                <a:latin typeface="Times New Roman" charset="0"/>
                <a:ea typeface="MS PGothic" charset="-128"/>
              </a:rPr>
              <a:t>Treatment supervisor</a:t>
            </a:r>
            <a:endParaRPr lang="en-IN" altLang="en-US" b="1" i="1" dirty="0">
              <a:latin typeface="Times New Roman" charset="0"/>
              <a:ea typeface="MS PGothic" charset="-128"/>
            </a:endParaRPr>
          </a:p>
          <a:p>
            <a:r>
              <a:rPr lang="en-US" altLang="en-US" dirty="0">
                <a:latin typeface="Times New Roman" charset="0"/>
                <a:ea typeface="MS PGothic" charset="-128"/>
              </a:rPr>
              <a:t>	1. The treatment supervisor will locate and set up the </a:t>
            </a:r>
            <a:r>
              <a:rPr lang="en-US" altLang="en-US" b="1" i="1" dirty="0">
                <a:latin typeface="Times New Roman" charset="0"/>
                <a:ea typeface="MS PGothic" charset="-128"/>
              </a:rPr>
              <a:t>treatment area </a:t>
            </a:r>
            <a:r>
              <a:rPr lang="en-US" altLang="en-US" dirty="0">
                <a:latin typeface="Times New Roman" charset="0"/>
                <a:ea typeface="MS PGothic" charset="-128"/>
              </a:rPr>
              <a:t>with a tier for each priority of patient.</a:t>
            </a:r>
            <a:endParaRPr lang="en-IN" altLang="en-US" dirty="0">
              <a:latin typeface="Times New Roman" charset="0"/>
              <a:ea typeface="MS PGothic" charset="-128"/>
            </a:endParaRPr>
          </a:p>
          <a:p>
            <a:r>
              <a:rPr lang="en-US" altLang="en-US" dirty="0">
                <a:latin typeface="Times New Roman" charset="0"/>
                <a:ea typeface="MS PGothic" charset="-128"/>
              </a:rPr>
              <a:t>	2. Treatment supervisors ensure that secondary triage of patients is performed and that adequate patient care is given as resources allow.</a:t>
            </a:r>
            <a:endParaRPr lang="en-IN" altLang="en-US" dirty="0">
              <a:latin typeface="Times New Roman" charset="0"/>
              <a:ea typeface="MS PGothic" charset="-128"/>
            </a:endParaRPr>
          </a:p>
          <a:p>
            <a:r>
              <a:rPr lang="en-US" altLang="en-US" dirty="0">
                <a:latin typeface="Times New Roman" charset="0"/>
                <a:ea typeface="MS PGothic" charset="-128"/>
              </a:rPr>
              <a:t>	3. Treatment supervisors also assist with moving patients to the </a:t>
            </a:r>
            <a:r>
              <a:rPr lang="en-US" altLang="en-US" b="1" i="1" dirty="0">
                <a:latin typeface="Times New Roman" charset="0"/>
                <a:ea typeface="MS PGothic" charset="-128"/>
              </a:rPr>
              <a:t>transportation area</a:t>
            </a:r>
            <a:r>
              <a:rPr lang="en-US" altLang="en-US" dirty="0">
                <a:latin typeface="Times New Roman" charset="0"/>
                <a:ea typeface="MS PGothic" charset="-128"/>
              </a:rPr>
              <a:t>.</a:t>
            </a:r>
            <a:endParaRPr lang="en-IN" altLang="en-US" dirty="0">
              <a:latin typeface="Times New Roman" charset="0"/>
              <a:ea typeface="MS PGothic" charset="-128"/>
            </a:endParaRPr>
          </a:p>
        </p:txBody>
      </p:sp>
      <p:sp>
        <p:nvSpPr>
          <p:cNvPr id="174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50A206B-F1A1-7546-B8F1-D24CE51BB197}" type="slidenum">
              <a:rPr lang="en-US" altLang="en-US" sz="1200"/>
              <a:pPr eaLnBrk="1" hangingPunct="1"/>
              <a:t>29</a:t>
            </a:fld>
            <a:endParaRPr lang="en-US" altLang="en-US" sz="1200"/>
          </a:p>
        </p:txBody>
      </p:sp>
    </p:spTree>
    <p:extLst>
      <p:ext uri="{BB962C8B-B14F-4D97-AF65-F5344CB8AC3E}">
        <p14:creationId xmlns:p14="http://schemas.microsoft.com/office/powerpoint/2010/main" val="1119980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i="1">
                <a:latin typeface="Times New Roman" charset="0"/>
                <a:ea typeface="MS PGothic" charset="-128"/>
              </a:rPr>
              <a:t>Multiple Casualty Incidents*</a:t>
            </a:r>
          </a:p>
          <a:p>
            <a:r>
              <a:rPr lang="en-US" altLang="en-US">
                <a:latin typeface="Times New Roman" charset="0"/>
                <a:ea typeface="MS PGothic" charset="-128"/>
              </a:rPr>
              <a:t>• </a:t>
            </a:r>
            <a:r>
              <a:rPr lang="fr-FR" altLang="en-US">
                <a:latin typeface="Times New Roman" charset="0"/>
                <a:ea typeface="MS PGothic" charset="-128"/>
              </a:rPr>
              <a:t>Triage principles </a:t>
            </a:r>
            <a:endParaRPr lang="en-US" altLang="en-US">
              <a:latin typeface="Times New Roman" charset="0"/>
              <a:ea typeface="MS PGothic" charset="-128"/>
            </a:endParaRPr>
          </a:p>
          <a:p>
            <a:r>
              <a:rPr lang="en-US" altLang="en-US">
                <a:latin typeface="Times New Roman" charset="0"/>
                <a:ea typeface="MS PGothic" charset="-128"/>
              </a:rPr>
              <a:t>• </a:t>
            </a:r>
            <a:r>
              <a:rPr lang="fr-FR" altLang="en-US">
                <a:latin typeface="Times New Roman" charset="0"/>
                <a:ea typeface="MS PGothic" charset="-128"/>
              </a:rPr>
              <a:t>Resource management </a:t>
            </a:r>
            <a:endParaRPr lang="en-US" altLang="en-US">
              <a:latin typeface="Times New Roman" charset="0"/>
              <a:ea typeface="MS PGothic" charset="-128"/>
            </a:endParaRPr>
          </a:p>
          <a:p>
            <a:r>
              <a:rPr lang="en-US" altLang="en-US">
                <a:latin typeface="Times New Roman" charset="0"/>
                <a:ea typeface="MS PGothic" charset="-128"/>
              </a:rPr>
              <a:t>• Triage </a:t>
            </a:r>
          </a:p>
          <a:p>
            <a:r>
              <a:rPr lang="en-US" altLang="en-US">
                <a:latin typeface="Times New Roman" charset="0"/>
                <a:ea typeface="MS PGothic" charset="-128"/>
              </a:rPr>
              <a:t>• Performing </a:t>
            </a:r>
          </a:p>
          <a:p>
            <a:r>
              <a:rPr lang="en-US" altLang="en-US">
                <a:latin typeface="Times New Roman" charset="0"/>
                <a:ea typeface="MS PGothic" charset="-128"/>
              </a:rPr>
              <a:t>• Retriage</a:t>
            </a:r>
          </a:p>
          <a:p>
            <a:r>
              <a:rPr lang="en-US" altLang="en-US">
                <a:latin typeface="Times New Roman" charset="0"/>
                <a:ea typeface="MS PGothic" charset="-128"/>
              </a:rPr>
              <a:t>• Destination decisions </a:t>
            </a:r>
          </a:p>
          <a:p>
            <a:r>
              <a:rPr lang="en-US" altLang="en-US">
                <a:latin typeface="Times New Roman" charset="0"/>
                <a:ea typeface="MS PGothic" charset="-128"/>
              </a:rPr>
              <a:t>• Posttraumatic and cumulative stress </a:t>
            </a:r>
          </a:p>
          <a:p>
            <a:endParaRPr lang="en-US" altLang="en-US">
              <a:latin typeface="Times New Roman" charset="0"/>
              <a:ea typeface="MS PGothic" charset="-128"/>
            </a:endParaRPr>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5061914-8527-5C47-A5E7-58FE90EA498A}" type="slidenum">
              <a:rPr lang="en-US" altLang="en-US" sz="1200"/>
              <a:pPr eaLnBrk="1" hangingPunct="1"/>
              <a:t>3</a:t>
            </a:fld>
            <a:endParaRPr lang="en-US" altLang="en-US" sz="1200"/>
          </a:p>
        </p:txBody>
      </p:sp>
    </p:spTree>
    <p:extLst>
      <p:ext uri="{BB962C8B-B14F-4D97-AF65-F5344CB8AC3E}">
        <p14:creationId xmlns:p14="http://schemas.microsoft.com/office/powerpoint/2010/main" val="1006518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b="1" dirty="0">
              <a:latin typeface="Times New Roman" charset="0"/>
              <a:ea typeface="MS PGothic" charset="-128"/>
            </a:endParaRPr>
          </a:p>
          <a:p>
            <a:r>
              <a:rPr lang="en-US" altLang="en-US" dirty="0">
                <a:latin typeface="Times New Roman" charset="0"/>
                <a:ea typeface="MS PGothic" charset="-128"/>
              </a:rPr>
              <a:t>D. </a:t>
            </a:r>
            <a:r>
              <a:rPr lang="en-US" altLang="en-US" b="1" i="1" dirty="0">
                <a:latin typeface="Times New Roman" charset="0"/>
                <a:ea typeface="MS PGothic" charset="-128"/>
              </a:rPr>
              <a:t>Transportation supervisor</a:t>
            </a:r>
            <a:endParaRPr lang="en-IN" altLang="en-US" b="1" i="1" dirty="0">
              <a:latin typeface="Times New Roman" charset="0"/>
              <a:ea typeface="MS PGothic" charset="-128"/>
            </a:endParaRPr>
          </a:p>
          <a:p>
            <a:r>
              <a:rPr lang="en-US" altLang="en-US" dirty="0">
                <a:latin typeface="Times New Roman" charset="0"/>
                <a:ea typeface="MS PGothic" charset="-128"/>
              </a:rPr>
              <a:t>	1. The transportation supervisor coordinates the transportation and distribution of patients to appropriate receiving hospitals and helps to ensure that hospitals do not become overwhelmed by a patient surge.</a:t>
            </a:r>
            <a:endParaRPr lang="en-IN" altLang="en-US" dirty="0">
              <a:latin typeface="Times New Roman" charset="0"/>
              <a:ea typeface="MS PGothic" charset="-128"/>
            </a:endParaRPr>
          </a:p>
          <a:p>
            <a:r>
              <a:rPr lang="en-US" altLang="en-US" dirty="0">
                <a:latin typeface="Times New Roman" charset="0"/>
                <a:ea typeface="MS PGothic" charset="-128"/>
              </a:rPr>
              <a:t>	2. The transportation supervisor documents and tracks the number of transport vehicles, patients transported, and the facility destination of each vehicle and patient.</a:t>
            </a:r>
            <a:endParaRPr lang="en-IN" altLang="en-US" dirty="0">
              <a:latin typeface="Times New Roman" charset="0"/>
              <a:ea typeface="MS PGothic" charset="-128"/>
            </a:endParaRPr>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E1980CA-B179-1643-8EBB-CF0B202FD5AA}" type="slidenum">
              <a:rPr lang="en-US" altLang="en-US" sz="1200"/>
              <a:pPr eaLnBrk="1" hangingPunct="1"/>
              <a:t>30</a:t>
            </a:fld>
            <a:endParaRPr lang="en-US" altLang="en-US" sz="1200"/>
          </a:p>
        </p:txBody>
      </p:sp>
    </p:spTree>
    <p:extLst>
      <p:ext uri="{BB962C8B-B14F-4D97-AF65-F5344CB8AC3E}">
        <p14:creationId xmlns:p14="http://schemas.microsoft.com/office/powerpoint/2010/main" val="8121310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t>
            </a:r>
            <a:r>
              <a:rPr lang="en-US" altLang="en-US" b="1" i="1" dirty="0">
                <a:latin typeface="Times New Roman" charset="0"/>
                <a:ea typeface="MS PGothic" charset="-128"/>
              </a:rPr>
              <a:t>Staging supervisor</a:t>
            </a:r>
            <a:endParaRPr lang="en-IN" altLang="en-US" b="1" i="1" dirty="0">
              <a:latin typeface="Times New Roman" charset="0"/>
              <a:ea typeface="MS PGothic" charset="-128"/>
            </a:endParaRPr>
          </a:p>
          <a:p>
            <a:r>
              <a:rPr lang="en-US" altLang="en-US" dirty="0">
                <a:latin typeface="Times New Roman" charset="0"/>
                <a:ea typeface="MS PGothic" charset="-128"/>
              </a:rPr>
              <a:t>	1. A staging supervisor is assigned when an MCI or disaster requires a multivehicle or multiagency response</a:t>
            </a:r>
            <a:r>
              <a:rPr lang="en-US" altLang="en-US" dirty="0" smtClean="0">
                <a:latin typeface="Times New Roman" charset="0"/>
                <a:ea typeface="MS PGothic" charset="-128"/>
              </a:rPr>
              <a:t>. They locate an area to </a:t>
            </a:r>
            <a:r>
              <a:rPr lang="en-US" altLang="en-US" dirty="0" err="1" smtClean="0">
                <a:latin typeface="Times New Roman" charset="0"/>
                <a:ea typeface="MS PGothic" charset="-128"/>
              </a:rPr>
              <a:t>tage</a:t>
            </a:r>
            <a:r>
              <a:rPr lang="en-US" altLang="en-US" dirty="0" smtClean="0">
                <a:latin typeface="Times New Roman" charset="0"/>
                <a:ea typeface="MS PGothic" charset="-128"/>
              </a:rPr>
              <a:t> equipment and responders, tracks unit arrivals</a:t>
            </a:r>
            <a:r>
              <a:rPr lang="en-US" altLang="en-US" baseline="0" dirty="0" smtClean="0">
                <a:latin typeface="Times New Roman" charset="0"/>
                <a:ea typeface="MS PGothic" charset="-128"/>
              </a:rPr>
              <a:t> </a:t>
            </a:r>
            <a:r>
              <a:rPr lang="en-US" altLang="en-US" dirty="0" smtClean="0">
                <a:latin typeface="Times New Roman" charset="0"/>
                <a:ea typeface="MS PGothic" charset="-128"/>
              </a:rPr>
              <a:t>and releases vehicles and supplies when ordered by command.</a:t>
            </a:r>
            <a:endParaRPr lang="en-IN" altLang="en-US" dirty="0">
              <a:latin typeface="Times New Roman" charset="0"/>
              <a:ea typeface="MS PGothic" charset="-128"/>
            </a:endParaRPr>
          </a:p>
          <a:p>
            <a:r>
              <a:rPr lang="en-US" altLang="en-US" dirty="0">
                <a:latin typeface="Times New Roman" charset="0"/>
                <a:ea typeface="MS PGothic" charset="-128"/>
              </a:rPr>
              <a:t>	2. Emergency vehicles must have permission from the staging supervisor to enter an MCI scene and should only drive in the directed area</a:t>
            </a:r>
            <a:r>
              <a:rPr lang="en-US" altLang="en-US" dirty="0" smtClean="0">
                <a:latin typeface="Times New Roman" charset="0"/>
                <a:ea typeface="MS PGothic" charset="-128"/>
              </a:rPr>
              <a:t>. </a:t>
            </a:r>
            <a:r>
              <a:rPr lang="en-US" altLang="en-US" dirty="0">
                <a:latin typeface="Times New Roman" charset="0"/>
                <a:ea typeface="MS PGothic" charset="-128"/>
              </a:rPr>
              <a:t>	</a:t>
            </a:r>
            <a:endParaRPr lang="en-US" altLang="en-US" dirty="0" smtClean="0">
              <a:latin typeface="Times New Roman" charset="0"/>
              <a:ea typeface="MS PGothic" charset="-128"/>
            </a:endParaRPr>
          </a:p>
          <a:p>
            <a:r>
              <a:rPr lang="en-US" altLang="en-US" dirty="0" smtClean="0">
                <a:latin typeface="Times New Roman" charset="0"/>
                <a:ea typeface="MS PGothic" charset="-128"/>
              </a:rPr>
              <a:t>                   3</a:t>
            </a:r>
            <a:r>
              <a:rPr lang="en-US" altLang="en-US" dirty="0">
                <a:latin typeface="Times New Roman" charset="0"/>
                <a:ea typeface="MS PGothic" charset="-128"/>
              </a:rPr>
              <a:t>. The staging </a:t>
            </a:r>
            <a:r>
              <a:rPr lang="en-US" altLang="en-US" dirty="0" smtClean="0">
                <a:latin typeface="Times New Roman" charset="0"/>
                <a:ea typeface="MS PGothic" charset="-128"/>
              </a:rPr>
              <a:t>area </a:t>
            </a:r>
            <a:r>
              <a:rPr lang="en-US" altLang="en-US" dirty="0">
                <a:latin typeface="Times New Roman" charset="0"/>
                <a:ea typeface="MS PGothic" charset="-128"/>
              </a:rPr>
              <a:t>should be established away from the scene so that the parked vehicles are not in the way. </a:t>
            </a:r>
            <a:endParaRPr lang="en-IN" altLang="en-US" dirty="0">
              <a:latin typeface="Times New Roman" charset="0"/>
              <a:ea typeface="MS PGothic" charset="-128"/>
            </a:endParaRPr>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7E82CB7-160C-E845-92E7-4D9226F10EC0}" type="slidenum">
              <a:rPr lang="en-US" altLang="en-US" sz="1200"/>
              <a:pPr eaLnBrk="1" hangingPunct="1"/>
              <a:t>31</a:t>
            </a:fld>
            <a:endParaRPr lang="en-US" altLang="en-US" sz="1200"/>
          </a:p>
        </p:txBody>
      </p:sp>
    </p:spTree>
    <p:extLst>
      <p:ext uri="{BB962C8B-B14F-4D97-AF65-F5344CB8AC3E}">
        <p14:creationId xmlns:p14="http://schemas.microsoft.com/office/powerpoint/2010/main" val="806650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Physicians on </a:t>
            </a:r>
            <a:r>
              <a:rPr lang="en-US" altLang="en-US" dirty="0" smtClean="0">
                <a:latin typeface="Times New Roman" charset="0"/>
                <a:ea typeface="MS PGothic" charset="-128"/>
              </a:rPr>
              <a:t>scene. Some areas have plans in place for</a:t>
            </a:r>
            <a:r>
              <a:rPr lang="en-US" altLang="en-US" baseline="0" dirty="0" smtClean="0">
                <a:latin typeface="Times New Roman" charset="0"/>
                <a:ea typeface="MS PGothic" charset="-128"/>
              </a:rPr>
              <a:t> physicians to be sent to the scene.</a:t>
            </a:r>
            <a:endParaRPr lang="en-IN" altLang="en-US" dirty="0">
              <a:latin typeface="Times New Roman" charset="0"/>
              <a:ea typeface="MS PGothic" charset="-128"/>
            </a:endParaRPr>
          </a:p>
          <a:p>
            <a:r>
              <a:rPr lang="en-US" altLang="en-US" dirty="0">
                <a:latin typeface="Times New Roman" charset="0"/>
                <a:ea typeface="MS PGothic" charset="-128"/>
              </a:rPr>
              <a:t>	1. Emergency physicians will have the ability to make difficult triage decisions.</a:t>
            </a:r>
            <a:endParaRPr lang="en-IN" altLang="en-US" dirty="0">
              <a:latin typeface="Times New Roman" charset="0"/>
              <a:ea typeface="MS PGothic" charset="-128"/>
            </a:endParaRPr>
          </a:p>
          <a:p>
            <a:r>
              <a:rPr lang="en-US" altLang="en-US" dirty="0">
                <a:latin typeface="Times New Roman" charset="0"/>
                <a:ea typeface="MS PGothic" charset="-128"/>
              </a:rPr>
              <a:t>	2. They also provide secondary triage decisions in the treatment area, deciding which priority patients are to be transported first.</a:t>
            </a:r>
            <a:endParaRPr lang="en-IN" altLang="en-US" dirty="0">
              <a:latin typeface="Times New Roman" charset="0"/>
              <a:ea typeface="MS PGothic" charset="-128"/>
            </a:endParaRPr>
          </a:p>
          <a:p>
            <a:r>
              <a:rPr lang="en-US" altLang="en-US" dirty="0">
                <a:latin typeface="Times New Roman" charset="0"/>
                <a:ea typeface="MS PGothic" charset="-128"/>
              </a:rPr>
              <a:t>	3. Physicians can provide on-scene medical direction for EMTs, and they can provide care in the treatment sector as appropriate.</a:t>
            </a:r>
            <a:endParaRPr lang="en-IN" altLang="en-US" dirty="0">
              <a:latin typeface="Times New Roman" charset="0"/>
              <a:ea typeface="MS PGothic" charset="-128"/>
            </a:endParaRPr>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0016AA1-9826-F14B-AF09-757D32C47B9D}" type="slidenum">
              <a:rPr lang="en-US" altLang="en-US" sz="1200"/>
              <a:pPr eaLnBrk="1" hangingPunct="1"/>
              <a:t>32</a:t>
            </a:fld>
            <a:endParaRPr lang="en-US" altLang="en-US" sz="1200"/>
          </a:p>
        </p:txBody>
      </p:sp>
    </p:spTree>
    <p:extLst>
      <p:ext uri="{BB962C8B-B14F-4D97-AF65-F5344CB8AC3E}">
        <p14:creationId xmlns:p14="http://schemas.microsoft.com/office/powerpoint/2010/main" val="675952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a:t>
            </a:r>
            <a:r>
              <a:rPr lang="en-US" altLang="en-US" b="1" i="1" dirty="0">
                <a:latin typeface="Times New Roman" charset="0"/>
                <a:ea typeface="MS PGothic" charset="-128"/>
              </a:rPr>
              <a:t>Rehabilitation supervisor</a:t>
            </a:r>
            <a:endParaRPr lang="en-IN" altLang="en-US" b="1" i="1" dirty="0">
              <a:latin typeface="Times New Roman" charset="0"/>
              <a:ea typeface="MS PGothic" charset="-128"/>
            </a:endParaRPr>
          </a:p>
          <a:p>
            <a:r>
              <a:rPr lang="en-US" altLang="en-US" dirty="0">
                <a:latin typeface="Times New Roman" charset="0"/>
                <a:ea typeface="MS PGothic" charset="-128"/>
              </a:rPr>
              <a:t>	1. The rehabilitation supervisor establishes an area that provides protection for responders from the elements and the situation.</a:t>
            </a:r>
            <a:endParaRPr lang="en-IN" altLang="en-US" dirty="0">
              <a:latin typeface="Times New Roman" charset="0"/>
              <a:ea typeface="MS PGothic" charset="-128"/>
            </a:endParaRPr>
          </a:p>
          <a:p>
            <a:r>
              <a:rPr lang="en-US" altLang="en-US" dirty="0">
                <a:latin typeface="Times New Roman" charset="0"/>
                <a:ea typeface="MS PGothic" charset="-128"/>
              </a:rPr>
              <a:t>	2. The </a:t>
            </a:r>
            <a:r>
              <a:rPr lang="en-US" altLang="en-US" b="1" i="1" dirty="0">
                <a:latin typeface="Times New Roman" charset="0"/>
                <a:ea typeface="MS PGothic" charset="-128"/>
              </a:rPr>
              <a:t>rehabilitation area </a:t>
            </a:r>
            <a:r>
              <a:rPr lang="en-US" altLang="en-US" dirty="0">
                <a:latin typeface="Times New Roman" charset="0"/>
                <a:ea typeface="MS PGothic" charset="-128"/>
              </a:rPr>
              <a:t>should be located away from exhaust fumes and crowds and out of view of the scene itself.</a:t>
            </a:r>
            <a:endParaRPr lang="en-IN" altLang="en-US" dirty="0">
              <a:latin typeface="Times New Roman" charset="0"/>
              <a:ea typeface="MS PGothic" charset="-128"/>
            </a:endParaRPr>
          </a:p>
          <a:p>
            <a:r>
              <a:rPr lang="en-US" altLang="en-US" dirty="0">
                <a:latin typeface="Times New Roman" charset="0"/>
                <a:ea typeface="MS PGothic" charset="-128"/>
              </a:rPr>
              <a:t>	3. Rehabilitation is where a responder’s needs for rest, fluids, food, and protection from the elements are met.</a:t>
            </a:r>
            <a:endParaRPr lang="en-IN" altLang="en-US" dirty="0">
              <a:latin typeface="Times New Roman" charset="0"/>
              <a:ea typeface="MS PGothic" charset="-128"/>
            </a:endParaRPr>
          </a:p>
          <a:p>
            <a:r>
              <a:rPr lang="en-US" altLang="en-US" dirty="0">
                <a:latin typeface="Times New Roman" charset="0"/>
                <a:ea typeface="MS PGothic" charset="-128"/>
              </a:rPr>
              <a:t>	4. The rehabilitation supervisor must also monitor responders for signs of stress, including:</a:t>
            </a:r>
            <a:endParaRPr lang="en-IN" altLang="en-US" dirty="0">
              <a:latin typeface="Times New Roman" charset="0"/>
              <a:ea typeface="MS PGothic" charset="-128"/>
            </a:endParaRPr>
          </a:p>
          <a:p>
            <a:r>
              <a:rPr lang="en-US" altLang="en-US" dirty="0">
                <a:latin typeface="Times New Roman" charset="0"/>
                <a:ea typeface="MS PGothic" charset="-128"/>
              </a:rPr>
              <a:t>		a. Fatigue</a:t>
            </a:r>
            <a:endParaRPr lang="en-IN" altLang="en-US" dirty="0">
              <a:latin typeface="Times New Roman" charset="0"/>
              <a:ea typeface="MS PGothic" charset="-128"/>
            </a:endParaRPr>
          </a:p>
          <a:p>
            <a:r>
              <a:rPr lang="en-US" altLang="en-US" dirty="0">
                <a:latin typeface="Times New Roman" charset="0"/>
                <a:ea typeface="MS PGothic" charset="-128"/>
              </a:rPr>
              <a:t>		b. Altered thinking patterns</a:t>
            </a:r>
            <a:endParaRPr lang="en-IN" altLang="en-US" dirty="0">
              <a:latin typeface="Times New Roman" charset="0"/>
              <a:ea typeface="MS PGothic" charset="-128"/>
            </a:endParaRPr>
          </a:p>
          <a:p>
            <a:r>
              <a:rPr lang="en-US" altLang="en-US" dirty="0">
                <a:latin typeface="Times New Roman" charset="0"/>
                <a:ea typeface="MS PGothic" charset="-128"/>
              </a:rPr>
              <a:t>		c. Complete collapse</a:t>
            </a:r>
            <a:endParaRPr lang="en-IN" altLang="en-US" dirty="0">
              <a:latin typeface="Times New Roman" charset="0"/>
              <a:ea typeface="MS PGothic" charset="-128"/>
            </a:endParaRPr>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508B79D-82E4-6142-A3DA-6B3FBFFB2B9D}" type="slidenum">
              <a:rPr lang="en-US" altLang="en-US" sz="1200"/>
              <a:pPr eaLnBrk="1" hangingPunct="1"/>
              <a:t>33</a:t>
            </a:fld>
            <a:endParaRPr lang="en-US" altLang="en-US" sz="1200"/>
          </a:p>
        </p:txBody>
      </p:sp>
    </p:spTree>
    <p:extLst>
      <p:ext uri="{BB962C8B-B14F-4D97-AF65-F5344CB8AC3E}">
        <p14:creationId xmlns:p14="http://schemas.microsoft.com/office/powerpoint/2010/main" val="5495278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Extrication and special rescue</a:t>
            </a:r>
            <a:endParaRPr lang="en-IN" altLang="en-US" dirty="0">
              <a:latin typeface="Times New Roman" charset="0"/>
              <a:ea typeface="MS PGothic" charset="-128"/>
            </a:endParaRPr>
          </a:p>
          <a:p>
            <a:r>
              <a:rPr lang="en-US" altLang="en-US" dirty="0">
                <a:latin typeface="Times New Roman" charset="0"/>
                <a:ea typeface="MS PGothic" charset="-128"/>
              </a:rPr>
              <a:t>	1. An </a:t>
            </a:r>
            <a:r>
              <a:rPr lang="en-US" altLang="en-US" b="1" i="1" dirty="0">
                <a:latin typeface="Times New Roman" charset="0"/>
                <a:ea typeface="MS PGothic" charset="-128"/>
              </a:rPr>
              <a:t>extrication supervisor </a:t>
            </a:r>
            <a:r>
              <a:rPr lang="en-US" altLang="en-US" dirty="0">
                <a:latin typeface="Times New Roman" charset="0"/>
                <a:ea typeface="MS PGothic" charset="-128"/>
              </a:rPr>
              <a:t>or rescue supervisor determines the type of equipment and resources needed for the situation</a:t>
            </a:r>
            <a:r>
              <a:rPr lang="en-US" altLang="en-US" dirty="0" smtClean="0">
                <a:latin typeface="Times New Roman" charset="0"/>
                <a:ea typeface="MS PGothic" charset="-128"/>
              </a:rPr>
              <a:t>. Victims may need to be extricated before they can be triaged or treated.</a:t>
            </a:r>
            <a:endParaRPr lang="en-IN" altLang="en-US" dirty="0">
              <a:latin typeface="Times New Roman" charset="0"/>
              <a:ea typeface="MS PGothic" charset="-128"/>
            </a:endParaRPr>
          </a:p>
          <a:p>
            <a:r>
              <a:rPr lang="en-US" altLang="en-US" dirty="0">
                <a:latin typeface="Times New Roman" charset="0"/>
                <a:ea typeface="MS PGothic" charset="-128"/>
              </a:rPr>
              <a:t>	2. Because extrication and rescue are medically complex, the supervisors will usually function under the EMS branch of the ICS.</a:t>
            </a:r>
            <a:endParaRPr lang="en-IN" altLang="en-US" dirty="0">
              <a:latin typeface="Times New Roman" charset="0"/>
              <a:ea typeface="MS PGothic" charset="-128"/>
            </a:endParaRPr>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8F6D8B9-2696-CF47-9918-6D4C08AB7C70}" type="slidenum">
              <a:rPr lang="en-US" altLang="en-US" sz="1200"/>
              <a:pPr eaLnBrk="1" hangingPunct="1"/>
              <a:t>34</a:t>
            </a:fld>
            <a:endParaRPr lang="en-US" altLang="en-US" sz="1200"/>
          </a:p>
        </p:txBody>
      </p:sp>
    </p:spTree>
    <p:extLst>
      <p:ext uri="{BB962C8B-B14F-4D97-AF65-F5344CB8AC3E}">
        <p14:creationId xmlns:p14="http://schemas.microsoft.com/office/powerpoint/2010/main" val="17354474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 </a:t>
            </a:r>
            <a:r>
              <a:rPr lang="en-US" altLang="en-US" b="1" i="1" dirty="0">
                <a:latin typeface="Times New Roman" charset="0"/>
                <a:ea typeface="MS PGothic" charset="-128"/>
              </a:rPr>
              <a:t>Morgue supervisor</a:t>
            </a:r>
            <a:endParaRPr lang="en-IN" altLang="en-US" b="1" i="1" dirty="0">
              <a:latin typeface="Times New Roman" charset="0"/>
              <a:ea typeface="MS PGothic" charset="-128"/>
            </a:endParaRPr>
          </a:p>
          <a:p>
            <a:r>
              <a:rPr lang="en-US" altLang="en-US" dirty="0">
                <a:latin typeface="Times New Roman" charset="0"/>
                <a:ea typeface="MS PGothic" charset="-128"/>
              </a:rPr>
              <a:t>	1. The morgue supervisor will work with area medical examiners, coroners, disaster mortuary assistance teams, and law enforcement agencies to coordinate removal of the bodies and body parts.</a:t>
            </a:r>
            <a:endParaRPr lang="en-IN" altLang="en-US" dirty="0">
              <a:latin typeface="Times New Roman" charset="0"/>
              <a:ea typeface="MS PGothic" charset="-128"/>
            </a:endParaRPr>
          </a:p>
          <a:p>
            <a:r>
              <a:rPr lang="en-US" altLang="en-US" dirty="0">
                <a:latin typeface="Times New Roman" charset="0"/>
                <a:ea typeface="MS PGothic" charset="-128"/>
              </a:rPr>
              <a:t>	2. The morgue supervisor should attempt to leave the dead victims in the location found, if possible, until a removal and storage plan can be determined</a:t>
            </a:r>
            <a:r>
              <a:rPr lang="en-US" altLang="en-US" dirty="0" smtClean="0">
                <a:latin typeface="Times New Roman" charset="0"/>
                <a:ea typeface="MS PGothic" charset="-128"/>
              </a:rPr>
              <a:t>. The location of the victims may help identify the dead</a:t>
            </a:r>
            <a:r>
              <a:rPr lang="en-US" altLang="en-US" baseline="0" dirty="0" smtClean="0">
                <a:latin typeface="Times New Roman" charset="0"/>
                <a:ea typeface="MS PGothic" charset="-128"/>
              </a:rPr>
              <a:t>, or there may be crime scene considerations.</a:t>
            </a:r>
            <a:endParaRPr lang="en-IN" altLang="en-US" dirty="0">
              <a:latin typeface="Times New Roman" charset="0"/>
              <a:ea typeface="MS PGothic" charset="-128"/>
            </a:endParaRPr>
          </a:p>
          <a:p>
            <a:r>
              <a:rPr lang="en-US" altLang="en-US" dirty="0">
                <a:latin typeface="Times New Roman" charset="0"/>
                <a:ea typeface="MS PGothic" charset="-128"/>
              </a:rPr>
              <a:t>	3. The morgue area should be out of view of the living patients and other responders, and it should be secured from the </a:t>
            </a:r>
            <a:r>
              <a:rPr lang="en-US" altLang="en-US" dirty="0" smtClean="0">
                <a:latin typeface="Times New Roman" charset="0"/>
                <a:ea typeface="MS PGothic" charset="-128"/>
              </a:rPr>
              <a:t>public</a:t>
            </a:r>
            <a:r>
              <a:rPr lang="en-US" altLang="en-US" baseline="0" dirty="0" smtClean="0">
                <a:latin typeface="Times New Roman" charset="0"/>
                <a:ea typeface="MS PGothic" charset="-128"/>
              </a:rPr>
              <a:t> to prevent theft of personal effects of the dead victims.</a:t>
            </a:r>
            <a:endParaRPr lang="en-IN" altLang="en-US" dirty="0">
              <a:latin typeface="Times New Roman" charset="0"/>
              <a:ea typeface="MS PGothic" charset="-128"/>
            </a:endParaRPr>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1A66E5C-8ACC-9C47-9CF2-2D5658A22B54}" type="slidenum">
              <a:rPr lang="en-US" altLang="en-US" sz="1200"/>
              <a:pPr eaLnBrk="1" hangingPunct="1"/>
              <a:t>35</a:t>
            </a:fld>
            <a:endParaRPr lang="en-US" altLang="en-US" sz="1200"/>
          </a:p>
        </p:txBody>
      </p:sp>
    </p:spTree>
    <p:extLst>
      <p:ext uri="{BB962C8B-B14F-4D97-AF65-F5344CB8AC3E}">
        <p14:creationId xmlns:p14="http://schemas.microsoft.com/office/powerpoint/2010/main" val="5429196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 Mass-Casualty Incidents</a:t>
            </a:r>
            <a:endParaRPr lang="en-IN" altLang="en-US" dirty="0">
              <a:latin typeface="Times New Roman" charset="0"/>
              <a:ea typeface="MS PGothic" charset="-128"/>
            </a:endParaRPr>
          </a:p>
          <a:p>
            <a:r>
              <a:rPr lang="en-US" altLang="en-US" dirty="0">
                <a:latin typeface="Times New Roman" charset="0"/>
                <a:ea typeface="MS PGothic" charset="-128"/>
              </a:rPr>
              <a:t>A. An MCI is:</a:t>
            </a:r>
            <a:endParaRPr lang="en-IN" altLang="en-US" dirty="0">
              <a:latin typeface="Times New Roman" charset="0"/>
              <a:ea typeface="MS PGothic" charset="-128"/>
            </a:endParaRPr>
          </a:p>
          <a:p>
            <a:r>
              <a:rPr lang="en-US" altLang="en-US" dirty="0">
                <a:latin typeface="Times New Roman" charset="0"/>
                <a:ea typeface="MS PGothic" charset="-128"/>
              </a:rPr>
              <a:t>	1. An emergency situation that involves three or more patients,  places great demand on the EMS system and/or has the potential to produce multiple casualties. </a:t>
            </a:r>
            <a:endParaRPr lang="en-US" altLang="en-US" dirty="0" smtClean="0">
              <a:latin typeface="Times New Roman" charset="0"/>
              <a:ea typeface="MS PGothic" charset="-128"/>
            </a:endParaRPr>
          </a:p>
          <a:p>
            <a:r>
              <a:rPr lang="en-US" altLang="en-US" dirty="0" smtClean="0">
                <a:latin typeface="Times New Roman" charset="0"/>
                <a:ea typeface="MS PGothic" charset="-128"/>
              </a:rPr>
              <a:t>                   2. Other causes</a:t>
            </a:r>
            <a:r>
              <a:rPr lang="en-US" altLang="en-US" baseline="0" dirty="0" smtClean="0">
                <a:latin typeface="Times New Roman" charset="0"/>
                <a:ea typeface="MS PGothic" charset="-128"/>
              </a:rPr>
              <a:t> of MCIs are far more common than disasters and are usually much smaller in scope. </a:t>
            </a:r>
          </a:p>
          <a:p>
            <a:r>
              <a:rPr lang="en-US" altLang="en-US" baseline="0" dirty="0" smtClean="0">
                <a:latin typeface="Times New Roman" charset="0"/>
                <a:ea typeface="MS PGothic" charset="-128"/>
              </a:rPr>
              <a:t>                   3. Loss of power to a hospital with ventilator-dependent patients is considered an MCI</a:t>
            </a:r>
            <a:endParaRPr lang="en-IN" altLang="en-US" dirty="0">
              <a:latin typeface="Times New Roman" charset="0"/>
              <a:ea typeface="MS PGothic" charset="-128"/>
            </a:endParaRPr>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FAFDCC6-3205-FC41-9660-A21F7E9738BF}" type="slidenum">
              <a:rPr lang="en-US" altLang="en-US" sz="1200"/>
              <a:pPr eaLnBrk="1" hangingPunct="1"/>
              <a:t>36</a:t>
            </a:fld>
            <a:endParaRPr lang="en-US" altLang="en-US" sz="1200"/>
          </a:p>
        </p:txBody>
      </p:sp>
    </p:spTree>
    <p:extLst>
      <p:ext uri="{BB962C8B-B14F-4D97-AF65-F5344CB8AC3E}">
        <p14:creationId xmlns:p14="http://schemas.microsoft.com/office/powerpoint/2010/main" val="1919195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All systems have different protocols for when to declare an MCI and initiate the ICS.</a:t>
            </a:r>
            <a:endParaRPr lang="en-IN" altLang="en-US" dirty="0">
              <a:latin typeface="Times New Roman" charset="0"/>
              <a:ea typeface="MS PGothic" charset="-128"/>
            </a:endParaRPr>
          </a:p>
          <a:p>
            <a:r>
              <a:rPr lang="en-US" altLang="en-US" dirty="0">
                <a:latin typeface="Times New Roman" charset="0"/>
                <a:ea typeface="MS PGothic" charset="-128"/>
              </a:rPr>
              <a:t>	1. As the EMT, ask yourself the following questions when considering whether the call is an MCI:</a:t>
            </a:r>
            <a:endParaRPr lang="en-IN" altLang="en-US" dirty="0">
              <a:latin typeface="Times New Roman" charset="0"/>
              <a:ea typeface="MS PGothic" charset="-128"/>
            </a:endParaRPr>
          </a:p>
          <a:p>
            <a:r>
              <a:rPr lang="en-US" altLang="en-US" dirty="0">
                <a:latin typeface="Times New Roman" charset="0"/>
                <a:ea typeface="MS PGothic" charset="-128"/>
              </a:rPr>
              <a:t>		a. How many seriously injured or ill patients can you care for effectively and transport in your ambulance?</a:t>
            </a:r>
            <a:endParaRPr lang="en-IN" altLang="en-US" dirty="0">
              <a:latin typeface="Times New Roman" charset="0"/>
              <a:ea typeface="MS PGothic" charset="-128"/>
            </a:endParaRPr>
          </a:p>
          <a:p>
            <a:r>
              <a:rPr lang="en-US" altLang="en-US" dirty="0">
                <a:latin typeface="Times New Roman" charset="0"/>
                <a:ea typeface="MS PGothic" charset="-128"/>
              </a:rPr>
              <a:t>		b. What happens when you have three patients to deal with?</a:t>
            </a:r>
            <a:endParaRPr lang="en-IN" altLang="en-US" dirty="0">
              <a:latin typeface="Times New Roman" charset="0"/>
              <a:ea typeface="MS PGothic" charset="-128"/>
            </a:endParaRPr>
          </a:p>
          <a:p>
            <a:r>
              <a:rPr lang="en-US" altLang="en-US" dirty="0">
                <a:latin typeface="Times New Roman" charset="0"/>
                <a:ea typeface="MS PGothic" charset="-128"/>
              </a:rPr>
              <a:t>		c. How long will it take for additional help to arrive?</a:t>
            </a:r>
            <a:endParaRPr lang="en-IN" altLang="en-US" dirty="0">
              <a:latin typeface="Times New Roman" charset="0"/>
              <a:ea typeface="MS PGothic" charset="-128"/>
            </a:endParaRPr>
          </a:p>
          <a:p>
            <a:r>
              <a:rPr lang="en-US" altLang="en-US" dirty="0">
                <a:latin typeface="Times New Roman" charset="0"/>
                <a:ea typeface="MS PGothic" charset="-128"/>
              </a:rPr>
              <a:t>		d. What happens if the number of patients exceeds the number of available ambulances?</a:t>
            </a:r>
            <a:endParaRPr lang="en-IN" altLang="en-US" dirty="0">
              <a:latin typeface="Times New Roman" charset="0"/>
              <a:ea typeface="MS PGothic" charset="-128"/>
            </a:endParaRPr>
          </a:p>
          <a:p>
            <a:r>
              <a:rPr lang="en-US" altLang="en-US" dirty="0">
                <a:latin typeface="Times New Roman" charset="0"/>
                <a:ea typeface="MS PGothic" charset="-128"/>
              </a:rPr>
              <a:t>	2. You and your team cannot treat and transport all injured patients at the same time.</a:t>
            </a:r>
            <a:endParaRPr lang="en-IN" altLang="en-US" dirty="0">
              <a:latin typeface="Times New Roman" charset="0"/>
              <a:ea typeface="MS PGothic" charset="-128"/>
            </a:endParaRPr>
          </a:p>
          <a:p>
            <a:r>
              <a:rPr lang="en-US" altLang="en-US" dirty="0">
                <a:latin typeface="Times New Roman" charset="0"/>
                <a:ea typeface="MS PGothic" charset="-128"/>
              </a:rPr>
              <a:t>		a. At an MCI, you will often experience an increased demand for equipment and personnel</a:t>
            </a:r>
            <a:r>
              <a:rPr lang="en-US" altLang="en-US" dirty="0" smtClean="0">
                <a:latin typeface="Times New Roman" charset="0"/>
                <a:ea typeface="MS PGothic" charset="-128"/>
              </a:rPr>
              <a:t>. You may be the only ambulance crew with a 15 minute ETA before for the next one arrives.</a:t>
            </a:r>
            <a:endParaRPr lang="en-IN" altLang="en-US" dirty="0">
              <a:latin typeface="Times New Roman" charset="0"/>
              <a:ea typeface="MS PGothic" charset="-128"/>
            </a:endParaRPr>
          </a:p>
          <a:p>
            <a:r>
              <a:rPr lang="en-US" altLang="en-US" dirty="0">
                <a:latin typeface="Times New Roman" charset="0"/>
                <a:ea typeface="MS PGothic" charset="-128"/>
              </a:rPr>
              <a:t>		b. You should never leave the scene with patients if there are still other patients present who are sick or wounded.</a:t>
            </a:r>
            <a:endParaRPr lang="en-IN" altLang="en-US" dirty="0">
              <a:latin typeface="Times New Roman" charset="0"/>
              <a:ea typeface="MS PGothic" charset="-128"/>
            </a:endParaRPr>
          </a:p>
          <a:p>
            <a:r>
              <a:rPr lang="en-US" altLang="en-US" dirty="0">
                <a:latin typeface="Times New Roman" charset="0"/>
                <a:ea typeface="MS PGothic" charset="-128"/>
              </a:rPr>
              <a:t>		c. This would leave patients at the scene without medical care and can be considered abandonment.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5463DD6-B822-D44C-A9C5-3BC2CDE370C4}" type="slidenum">
              <a:rPr lang="en-US" altLang="en-US" sz="1200"/>
              <a:pPr eaLnBrk="1" hangingPunct="1"/>
              <a:t>37</a:t>
            </a:fld>
            <a:endParaRPr lang="en-US" altLang="en-US" sz="1200"/>
          </a:p>
        </p:txBody>
      </p:sp>
    </p:spTree>
    <p:extLst>
      <p:ext uri="{BB962C8B-B14F-4D97-AF65-F5344CB8AC3E}">
        <p14:creationId xmlns:p14="http://schemas.microsoft.com/office/powerpoint/2010/main" val="720777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If there are multiple patients and not enough resources to handle them without abandoning victims, you should:</a:t>
            </a:r>
            <a:endParaRPr lang="en-IN" altLang="en-US" dirty="0">
              <a:latin typeface="Times New Roman" charset="0"/>
              <a:ea typeface="MS PGothic" charset="-128"/>
            </a:endParaRPr>
          </a:p>
          <a:p>
            <a:r>
              <a:rPr lang="en-US" altLang="en-US" dirty="0">
                <a:latin typeface="Times New Roman" charset="0"/>
                <a:ea typeface="MS PGothic" charset="-128"/>
              </a:rPr>
              <a:t>	a. Declare an MCI.</a:t>
            </a:r>
            <a:endParaRPr lang="en-IN" altLang="en-US" dirty="0">
              <a:latin typeface="Times New Roman" charset="0"/>
              <a:ea typeface="MS PGothic" charset="-128"/>
            </a:endParaRPr>
          </a:p>
          <a:p>
            <a:r>
              <a:rPr lang="en-US" altLang="en-US" dirty="0">
                <a:latin typeface="Times New Roman" charset="0"/>
                <a:ea typeface="MS PGothic" charset="-128"/>
              </a:rPr>
              <a:t>	b. Request additional resources.</a:t>
            </a:r>
            <a:endParaRPr lang="en-IN" altLang="en-US" dirty="0">
              <a:latin typeface="Times New Roman" charset="0"/>
              <a:ea typeface="MS PGothic" charset="-128"/>
            </a:endParaRPr>
          </a:p>
          <a:p>
            <a:r>
              <a:rPr lang="en-US" altLang="en-US" dirty="0">
                <a:latin typeface="Times New Roman" charset="0"/>
                <a:ea typeface="MS PGothic" charset="-128"/>
              </a:rPr>
              <a:t>	c. Initiate the ICS and triage procedures.</a:t>
            </a:r>
            <a:endParaRPr lang="en-IN" altLang="en-US" dirty="0">
              <a:latin typeface="Times New Roman" charset="0"/>
              <a:ea typeface="MS PGothic" charset="-128"/>
            </a:endParaRPr>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1F7CAA6-0154-5647-B86E-B11200528129}" type="slidenum">
              <a:rPr lang="en-US" altLang="en-US" sz="1200"/>
              <a:pPr eaLnBrk="1" hangingPunct="1"/>
              <a:t>38</a:t>
            </a:fld>
            <a:endParaRPr lang="en-US" altLang="en-US" sz="1200"/>
          </a:p>
        </p:txBody>
      </p:sp>
    </p:spTree>
    <p:extLst>
      <p:ext uri="{BB962C8B-B14F-4D97-AF65-F5344CB8AC3E}">
        <p14:creationId xmlns:p14="http://schemas.microsoft.com/office/powerpoint/2010/main" val="2294967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 </a:t>
            </a:r>
            <a:r>
              <a:rPr lang="en-US" altLang="en-US" b="1" i="1" dirty="0">
                <a:latin typeface="Times New Roman" charset="0"/>
                <a:ea typeface="MS PGothic" charset="-128"/>
              </a:rPr>
              <a:t>Triage</a:t>
            </a:r>
            <a:endParaRPr lang="en-IN" altLang="en-US" b="1" i="1" dirty="0">
              <a:latin typeface="Times New Roman" charset="0"/>
              <a:ea typeface="MS PGothic" charset="-128"/>
            </a:endParaRPr>
          </a:p>
          <a:p>
            <a:r>
              <a:rPr lang="en-US" altLang="en-US" dirty="0">
                <a:latin typeface="Times New Roman" charset="0"/>
                <a:ea typeface="MS PGothic" charset="-128"/>
              </a:rPr>
              <a:t>A. “Triage” simply means “to sort” patients based on the severity of their injuries.</a:t>
            </a:r>
            <a:endParaRPr lang="en-IN" altLang="en-US" dirty="0">
              <a:latin typeface="Times New Roman" charset="0"/>
              <a:ea typeface="MS PGothic" charset="-128"/>
            </a:endParaRPr>
          </a:p>
          <a:p>
            <a:r>
              <a:rPr lang="en-US" altLang="en-US" dirty="0">
                <a:latin typeface="Times New Roman" charset="0"/>
                <a:ea typeface="MS PGothic" charset="-128"/>
              </a:rPr>
              <a:t>1. The goal of doing the greatest good for the greatest number means that the triage assessment is brief and the patient condition categories are basic.</a:t>
            </a:r>
            <a:endParaRPr lang="en-IN" altLang="en-US" dirty="0">
              <a:latin typeface="Times New Roman" charset="0"/>
              <a:ea typeface="MS PGothic" charset="-128"/>
            </a:endParaRPr>
          </a:p>
          <a:p>
            <a:r>
              <a:rPr lang="en-US" altLang="en-US" dirty="0">
                <a:latin typeface="Times New Roman" charset="0"/>
                <a:ea typeface="MS PGothic" charset="-128"/>
              </a:rPr>
              <a:t>	a. </a:t>
            </a:r>
            <a:r>
              <a:rPr lang="en-US" altLang="en-US" b="1" i="1" dirty="0">
                <a:latin typeface="Times New Roman" charset="0"/>
                <a:ea typeface="MS PGothic" charset="-128"/>
              </a:rPr>
              <a:t>Primary triage </a:t>
            </a:r>
            <a:r>
              <a:rPr lang="en-US" altLang="en-US" dirty="0">
                <a:latin typeface="Times New Roman" charset="0"/>
                <a:ea typeface="MS PGothic" charset="-128"/>
              </a:rPr>
              <a:t>is the initial triage done in the field.</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b="1" i="1" dirty="0">
                <a:latin typeface="Times New Roman" charset="0"/>
                <a:ea typeface="MS PGothic" charset="-128"/>
              </a:rPr>
              <a:t>Secondary triage </a:t>
            </a:r>
            <a:r>
              <a:rPr lang="en-US" altLang="en-US" dirty="0">
                <a:latin typeface="Times New Roman" charset="0"/>
                <a:ea typeface="MS PGothic" charset="-128"/>
              </a:rPr>
              <a:t>is done as patients are brought to the treatment area.</a:t>
            </a:r>
            <a:endParaRPr lang="en-IN" altLang="en-US" dirty="0">
              <a:latin typeface="Times New Roman" charset="0"/>
              <a:ea typeface="MS PGothic" charset="-128"/>
            </a:endParaRPr>
          </a:p>
          <a:p>
            <a:r>
              <a:rPr lang="en-US" altLang="en-US" dirty="0">
                <a:latin typeface="Times New Roman" charset="0"/>
                <a:ea typeface="MS PGothic" charset="-128"/>
              </a:rPr>
              <a:t>2. During primary triage, patients are briefly assessed and then identified in some way, such as by attaching a triage tag or triage tape</a:t>
            </a:r>
            <a:r>
              <a:rPr lang="en-US" altLang="en-US" dirty="0" smtClean="0">
                <a:latin typeface="Times New Roman" charset="0"/>
                <a:ea typeface="MS PGothic" charset="-128"/>
              </a:rPr>
              <a:t>. The main information needed on the tag is a unique number and a triage category. Rapid and accurate triage will bring order to the chaos.</a:t>
            </a:r>
            <a:endParaRPr lang="en-IN" altLang="en-US" dirty="0">
              <a:latin typeface="Times New Roman" charset="0"/>
              <a:ea typeface="MS PGothic" charset="-128"/>
            </a:endParaRPr>
          </a:p>
          <a:p>
            <a:r>
              <a:rPr lang="en-US" altLang="en-US" dirty="0">
                <a:latin typeface="Times New Roman" charset="0"/>
                <a:ea typeface="MS PGothic" charset="-128"/>
              </a:rPr>
              <a:t>3. After the primary triage, the triage supervisor should communicate the following information to the medical branch director:</a:t>
            </a:r>
            <a:endParaRPr lang="en-IN" altLang="en-US" dirty="0">
              <a:latin typeface="Times New Roman" charset="0"/>
              <a:ea typeface="MS PGothic" charset="-128"/>
            </a:endParaRPr>
          </a:p>
          <a:p>
            <a:r>
              <a:rPr lang="en-US" altLang="en-US" dirty="0">
                <a:latin typeface="Times New Roman" charset="0"/>
                <a:ea typeface="MS PGothic" charset="-128"/>
              </a:rPr>
              <a:t>	a. The total number of patients</a:t>
            </a:r>
            <a:endParaRPr lang="en-IN" altLang="en-US" dirty="0">
              <a:latin typeface="Times New Roman" charset="0"/>
              <a:ea typeface="MS PGothic" charset="-128"/>
            </a:endParaRPr>
          </a:p>
          <a:p>
            <a:r>
              <a:rPr lang="en-US" altLang="en-US" dirty="0">
                <a:latin typeface="Times New Roman" charset="0"/>
                <a:ea typeface="MS PGothic" charset="-128"/>
              </a:rPr>
              <a:t>	b. The number of patients in each of the triage categories</a:t>
            </a:r>
            <a:endParaRPr lang="en-IN" altLang="en-US" dirty="0">
              <a:latin typeface="Times New Roman" charset="0"/>
              <a:ea typeface="MS PGothic" charset="-128"/>
            </a:endParaRPr>
          </a:p>
          <a:p>
            <a:r>
              <a:rPr lang="en-US" altLang="en-US" dirty="0">
                <a:latin typeface="Times New Roman" charset="0"/>
                <a:ea typeface="MS PGothic" charset="-128"/>
              </a:rPr>
              <a:t>	c. Recommendations for extrication and movement of patients to the treatment area</a:t>
            </a:r>
            <a:endParaRPr lang="en-IN" altLang="en-US" dirty="0">
              <a:latin typeface="Times New Roman" charset="0"/>
              <a:ea typeface="MS PGothic" charset="-128"/>
            </a:endParaRPr>
          </a:p>
          <a:p>
            <a:r>
              <a:rPr lang="en-US" altLang="en-US" dirty="0">
                <a:latin typeface="Times New Roman" charset="0"/>
                <a:ea typeface="MS PGothic" charset="-128"/>
              </a:rPr>
              <a:t>	d. Resources needed to complete triage and begin movement of patients</a:t>
            </a:r>
            <a:endParaRPr lang="en-IN" altLang="en-US" dirty="0">
              <a:latin typeface="Times New Roman" charset="0"/>
              <a:ea typeface="MS PGothic" charset="-128"/>
            </a:endParaRPr>
          </a:p>
          <a:p>
            <a:r>
              <a:rPr lang="en-US" altLang="en-US" dirty="0">
                <a:latin typeface="Times New Roman" charset="0"/>
                <a:ea typeface="MS PGothic" charset="-128"/>
              </a:rPr>
              <a:t>4. When the initial triage has been completed, secondary triage (or </a:t>
            </a:r>
            <a:r>
              <a:rPr lang="en-US" altLang="en-US" dirty="0" err="1">
                <a:latin typeface="Times New Roman" charset="0"/>
                <a:ea typeface="MS PGothic" charset="-128"/>
              </a:rPr>
              <a:t>retriage</a:t>
            </a:r>
            <a:r>
              <a:rPr lang="en-US" altLang="en-US" dirty="0">
                <a:latin typeface="Times New Roman" charset="0"/>
                <a:ea typeface="MS PGothic" charset="-128"/>
              </a:rPr>
              <a:t>) can occur, allowing for the EMT to reassess all remaining patients and to upgrade the triage category, if necessary.</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D1F67C-247C-E046-ACDB-D395F862F58F}" type="slidenum">
              <a:rPr lang="en-US" altLang="en-US" sz="1200"/>
              <a:pPr eaLnBrk="1" hangingPunct="1"/>
              <a:t>39</a:t>
            </a:fld>
            <a:endParaRPr lang="en-US" altLang="en-US" sz="1200"/>
          </a:p>
        </p:txBody>
      </p:sp>
    </p:spTree>
    <p:extLst>
      <p:ext uri="{BB962C8B-B14F-4D97-AF65-F5344CB8AC3E}">
        <p14:creationId xmlns:p14="http://schemas.microsoft.com/office/powerpoint/2010/main" val="271180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Hazardous Materials Awareness</a:t>
            </a:r>
          </a:p>
          <a:p>
            <a:r>
              <a:rPr lang="en-US" altLang="en-US">
                <a:latin typeface="Times New Roman" charset="0"/>
                <a:ea typeface="MS PGothic" charset="-128"/>
              </a:rPr>
              <a:t>• Risks and responsibilities of operating in a cold zone at a hazardous material or other special incident.</a:t>
            </a:r>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ABB6378-EB34-324D-8855-DD4922022320}" type="slidenum">
              <a:rPr lang="en-US" altLang="en-US" sz="1200"/>
              <a:pPr eaLnBrk="1" hangingPunct="1"/>
              <a:t>4</a:t>
            </a:fld>
            <a:endParaRPr lang="en-US" altLang="en-US" sz="1200"/>
          </a:p>
        </p:txBody>
      </p:sp>
    </p:spTree>
    <p:extLst>
      <p:ext uri="{BB962C8B-B14F-4D97-AF65-F5344CB8AC3E}">
        <p14:creationId xmlns:p14="http://schemas.microsoft.com/office/powerpoint/2010/main" val="8238092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Triage categories</a:t>
            </a:r>
            <a:endParaRPr lang="en-IN" altLang="en-US" dirty="0">
              <a:latin typeface="Times New Roman" charset="0"/>
              <a:ea typeface="MS PGothic" charset="-128"/>
            </a:endParaRPr>
          </a:p>
          <a:p>
            <a:r>
              <a:rPr lang="en-US" altLang="en-US" dirty="0">
                <a:latin typeface="Times New Roman" charset="0"/>
                <a:ea typeface="MS PGothic" charset="-128"/>
              </a:rPr>
              <a:t>	1. There are four common triage categories.</a:t>
            </a:r>
            <a:endParaRPr lang="en-IN" altLang="en-US" dirty="0">
              <a:latin typeface="Times New Roman" charset="0"/>
              <a:ea typeface="MS PGothic" charset="-128"/>
            </a:endParaRPr>
          </a:p>
          <a:p>
            <a:r>
              <a:rPr lang="en-US" altLang="en-US" dirty="0">
                <a:latin typeface="Times New Roman" charset="0"/>
                <a:ea typeface="MS PGothic" charset="-128"/>
              </a:rPr>
              <a:t>		a. Immediate (red)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First-priority patients</a:t>
            </a:r>
            <a:endParaRPr lang="en-IN" altLang="en-US" dirty="0">
              <a:latin typeface="Times New Roman" charset="0"/>
              <a:ea typeface="MS PGothic" charset="-128"/>
            </a:endParaRPr>
          </a:p>
          <a:p>
            <a:r>
              <a:rPr lang="en-US" altLang="en-US" dirty="0">
                <a:latin typeface="Times New Roman" charset="0"/>
                <a:ea typeface="MS PGothic" charset="-128"/>
              </a:rPr>
              <a:t>			ii. Need immediate care and transport</a:t>
            </a:r>
            <a:endParaRPr lang="en-IN" altLang="en-US" dirty="0">
              <a:latin typeface="Times New Roman" charset="0"/>
              <a:ea typeface="MS PGothic" charset="-128"/>
            </a:endParaRPr>
          </a:p>
          <a:p>
            <a:r>
              <a:rPr lang="en-US" altLang="en-US" dirty="0">
                <a:latin typeface="Times New Roman" charset="0"/>
                <a:ea typeface="MS PGothic" charset="-128"/>
              </a:rPr>
              <a:t>			iii. Usually have problems with the ABCs, head trauma, or signs and symptoms of shock</a:t>
            </a:r>
            <a:endParaRPr lang="en-IN" altLang="en-US" dirty="0">
              <a:latin typeface="Times New Roman" charset="0"/>
              <a:ea typeface="MS PGothic" charset="-128"/>
            </a:endParaRPr>
          </a:p>
          <a:p>
            <a:r>
              <a:rPr lang="en-US" altLang="en-US" dirty="0">
                <a:latin typeface="Times New Roman" charset="0"/>
                <a:ea typeface="MS PGothic" charset="-128"/>
              </a:rPr>
              <a:t>		b. Delayed (yellow)</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Second-priority patients</a:t>
            </a:r>
            <a:endParaRPr lang="en-IN" altLang="en-US" dirty="0">
              <a:latin typeface="Times New Roman" charset="0"/>
              <a:ea typeface="MS PGothic" charset="-128"/>
            </a:endParaRPr>
          </a:p>
          <a:p>
            <a:r>
              <a:rPr lang="en-US" altLang="en-US" dirty="0">
                <a:latin typeface="Times New Roman" charset="0"/>
                <a:ea typeface="MS PGothic" charset="-128"/>
              </a:rPr>
              <a:t>			ii. Need treatment and transport, but it can be delayed</a:t>
            </a:r>
            <a:endParaRPr lang="en-IN" altLang="en-US" dirty="0">
              <a:latin typeface="Times New Roman" charset="0"/>
              <a:ea typeface="MS PGothic" charset="-128"/>
            </a:endParaRPr>
          </a:p>
          <a:p>
            <a:r>
              <a:rPr lang="en-US" altLang="en-US" dirty="0">
                <a:latin typeface="Times New Roman" charset="0"/>
                <a:ea typeface="MS PGothic" charset="-128"/>
              </a:rPr>
              <a:t>			iii. Usually have multiple injuries to bones or joints, including back injuries with or without spinal cord injury</a:t>
            </a:r>
            <a:endParaRPr lang="en-IN" altLang="en-US" dirty="0">
              <a:latin typeface="Times New Roman" charset="0"/>
              <a:ea typeface="MS PGothic" charset="-128"/>
            </a:endParaRPr>
          </a:p>
          <a:p>
            <a:r>
              <a:rPr lang="en-US" altLang="en-US" dirty="0">
                <a:latin typeface="Times New Roman" charset="0"/>
                <a:ea typeface="MS PGothic" charset="-128"/>
              </a:rPr>
              <a:t>		c. Minor or minimal (green; hold)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Third-priority patients</a:t>
            </a:r>
            <a:endParaRPr lang="en-IN" altLang="en-US" dirty="0">
              <a:latin typeface="Times New Roman" charset="0"/>
              <a:ea typeface="MS PGothic" charset="-128"/>
            </a:endParaRPr>
          </a:p>
          <a:p>
            <a:r>
              <a:rPr lang="en-US" altLang="en-US" dirty="0">
                <a:latin typeface="Times New Roman" charset="0"/>
                <a:ea typeface="MS PGothic" charset="-128"/>
              </a:rPr>
              <a:t>			ii. May require no field or only “minimal” treatment</a:t>
            </a:r>
            <a:endParaRPr lang="en-IN" altLang="en-US" dirty="0">
              <a:latin typeface="Times New Roman" charset="0"/>
              <a:ea typeface="MS PGothic" charset="-128"/>
            </a:endParaRPr>
          </a:p>
          <a:p>
            <a:r>
              <a:rPr lang="en-US" altLang="en-US" dirty="0">
                <a:latin typeface="Times New Roman" charset="0"/>
                <a:ea typeface="MS PGothic" charset="-128"/>
              </a:rPr>
              <a:t>			iii. If they have any apparent injuries, they are usually soft-tissue injuries such as contusions, abrasions, and lacerations.</a:t>
            </a:r>
            <a:endParaRPr lang="en-IN" altLang="en-US" dirty="0">
              <a:latin typeface="Times New Roman" charset="0"/>
              <a:ea typeface="MS PGothic" charset="-128"/>
            </a:endParaRPr>
          </a:p>
          <a:p>
            <a:r>
              <a:rPr lang="en-US" altLang="en-US" dirty="0">
                <a:latin typeface="Times New Roman" charset="0"/>
                <a:ea typeface="MS PGothic" charset="-128"/>
              </a:rPr>
              <a:t>		d. Expectant (black; likely to die or dead)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Last-priority patients</a:t>
            </a:r>
            <a:endParaRPr lang="en-IN" altLang="en-US" dirty="0">
              <a:latin typeface="Times New Roman" charset="0"/>
              <a:ea typeface="MS PGothic" charset="-128"/>
            </a:endParaRPr>
          </a:p>
          <a:p>
            <a:r>
              <a:rPr lang="en-US" altLang="en-US" dirty="0">
                <a:latin typeface="Times New Roman" charset="0"/>
                <a:ea typeface="MS PGothic" charset="-128"/>
              </a:rPr>
              <a:t>			ii. Patients who are dead or whose injuries are so severe that they have, at best, a minimal chance of survival</a:t>
            </a:r>
            <a:endParaRPr lang="en-IN" altLang="en-US" dirty="0">
              <a:latin typeface="Times New Roman" charset="0"/>
              <a:ea typeface="MS PGothic" charset="-128"/>
            </a:endParaRPr>
          </a:p>
          <a:p>
            <a:r>
              <a:rPr lang="en-US" altLang="en-US" dirty="0">
                <a:latin typeface="Times New Roman" charset="0"/>
                <a:ea typeface="MS PGothic" charset="-128"/>
              </a:rPr>
              <a:t>			iii. May include patients who are in cardiac arrest or who have an open head injury</a:t>
            </a:r>
            <a:endParaRPr lang="en-IN" altLang="en-US" dirty="0">
              <a:latin typeface="Times New Roman" charset="0"/>
              <a:ea typeface="MS PGothic" charset="-128"/>
            </a:endParaRPr>
          </a:p>
          <a:p>
            <a:r>
              <a:rPr lang="en-US" altLang="en-US" dirty="0">
                <a:latin typeface="Times New Roman" charset="0"/>
                <a:ea typeface="MS PGothic" charset="-128"/>
              </a:rPr>
              <a:t>			iv. Patients in this category receive treatment and transport only after patients in the other three categories have received care.</a:t>
            </a:r>
            <a:endParaRPr lang="en-IN" altLang="en-US" dirty="0">
              <a:latin typeface="Times New Roman" charset="0"/>
              <a:ea typeface="MS PGothic" charset="-128"/>
            </a:endParaRPr>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6173BC-AF0D-8E46-955F-9BAD1F806EDC}" type="slidenum">
              <a:rPr lang="en-US" altLang="en-US" sz="1200"/>
              <a:pPr eaLnBrk="1" hangingPunct="1"/>
              <a:t>40</a:t>
            </a:fld>
            <a:endParaRPr lang="en-US" altLang="en-US" sz="1200"/>
          </a:p>
        </p:txBody>
      </p:sp>
    </p:spTree>
    <p:extLst>
      <p:ext uri="{BB962C8B-B14F-4D97-AF65-F5344CB8AC3E}">
        <p14:creationId xmlns:p14="http://schemas.microsoft.com/office/powerpoint/2010/main" val="7621291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table on this slide defines the four common triage categories. </a:t>
            </a:r>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A5E6AC5-0142-5C44-8D44-11C6C54979C9}" type="slidenum">
              <a:rPr lang="en-US" altLang="en-US" sz="1200"/>
              <a:pPr eaLnBrk="1" hangingPunct="1"/>
              <a:t>41</a:t>
            </a:fld>
            <a:endParaRPr lang="en-US" altLang="en-US" sz="1200"/>
          </a:p>
        </p:txBody>
      </p:sp>
    </p:spTree>
    <p:extLst>
      <p:ext uri="{BB962C8B-B14F-4D97-AF65-F5344CB8AC3E}">
        <p14:creationId xmlns:p14="http://schemas.microsoft.com/office/powerpoint/2010/main" val="15119180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Triage tags</a:t>
            </a:r>
            <a:endParaRPr lang="en-IN" altLang="en-US" dirty="0">
              <a:latin typeface="Times New Roman" charset="0"/>
              <a:ea typeface="MS PGothic" charset="-128"/>
            </a:endParaRPr>
          </a:p>
          <a:p>
            <a:r>
              <a:rPr lang="en-US" altLang="en-US" dirty="0">
                <a:latin typeface="Times New Roman" charset="0"/>
                <a:ea typeface="MS PGothic" charset="-128"/>
              </a:rPr>
              <a:t>	1. Tagging patients early assists in tracking them and can help keep an accurate record of their condition.</a:t>
            </a:r>
            <a:endParaRPr lang="en-IN" altLang="en-US" dirty="0">
              <a:latin typeface="Times New Roman" charset="0"/>
              <a:ea typeface="MS PGothic" charset="-128"/>
            </a:endParaRPr>
          </a:p>
          <a:p>
            <a:r>
              <a:rPr lang="en-US" altLang="en-US" dirty="0">
                <a:latin typeface="Times New Roman" charset="0"/>
                <a:ea typeface="MS PGothic" charset="-128"/>
              </a:rPr>
              <a:t>	2. Triage tags should be weatherproof and easily read.</a:t>
            </a:r>
            <a:endParaRPr lang="en-IN" altLang="en-US" dirty="0">
              <a:latin typeface="Times New Roman" charset="0"/>
              <a:ea typeface="MS PGothic" charset="-128"/>
            </a:endParaRPr>
          </a:p>
          <a:p>
            <a:r>
              <a:rPr lang="en-US" altLang="en-US" dirty="0">
                <a:latin typeface="Times New Roman" charset="0"/>
                <a:ea typeface="MS PGothic" charset="-128"/>
              </a:rPr>
              <a:t>	3. The patient tags or tape should be color-coded and should clearly show the category of the patient.</a:t>
            </a:r>
            <a:endParaRPr lang="en-IN" altLang="en-US" dirty="0">
              <a:latin typeface="Times New Roman" charset="0"/>
              <a:ea typeface="MS PGothic" charset="-128"/>
            </a:endParaRPr>
          </a:p>
          <a:p>
            <a:r>
              <a:rPr lang="en-US" altLang="en-US" dirty="0">
                <a:latin typeface="Times New Roman" charset="0"/>
                <a:ea typeface="MS PGothic" charset="-128"/>
              </a:rPr>
              <a:t>	4. The tags will become part of the patient’s medical record.</a:t>
            </a:r>
            <a:endParaRPr lang="en-IN" altLang="en-US" dirty="0">
              <a:latin typeface="Times New Roman" charset="0"/>
              <a:ea typeface="MS PGothic" charset="-128"/>
            </a:endParaRPr>
          </a:p>
          <a:p>
            <a:r>
              <a:rPr lang="en-US" altLang="en-US" dirty="0">
                <a:latin typeface="Times New Roman" charset="0"/>
                <a:ea typeface="MS PGothic" charset="-128"/>
              </a:rPr>
              <a:t>	5. Whatever labeling system is used, it is imperative for the transportation officer to be able to identify which patient was transported by which unit and to which destination, and the priority of the patient’s condition.</a:t>
            </a:r>
            <a:endParaRPr lang="en-IN" altLang="en-US" dirty="0">
              <a:latin typeface="Times New Roman" charset="0"/>
              <a:ea typeface="MS PGothic" charset="-128"/>
            </a:endParaRPr>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895C09A-E5A1-0B45-A5AE-1DEA7363AD02}" type="slidenum">
              <a:rPr lang="en-US" altLang="en-US" sz="1200"/>
              <a:pPr eaLnBrk="1" hangingPunct="1"/>
              <a:t>42</a:t>
            </a:fld>
            <a:endParaRPr lang="en-US" altLang="en-US" sz="1200"/>
          </a:p>
        </p:txBody>
      </p:sp>
    </p:spTree>
    <p:extLst>
      <p:ext uri="{BB962C8B-B14F-4D97-AF65-F5344CB8AC3E}">
        <p14:creationId xmlns:p14="http://schemas.microsoft.com/office/powerpoint/2010/main" val="17800542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t>
            </a:r>
            <a:r>
              <a:rPr lang="en-US" altLang="en-US" b="1" i="1" dirty="0">
                <a:latin typeface="Times New Roman" charset="0"/>
                <a:ea typeface="MS PGothic" charset="-128"/>
              </a:rPr>
              <a:t>START triage</a:t>
            </a:r>
            <a:endParaRPr lang="en-IN" altLang="en-US" b="1" i="1" dirty="0">
              <a:latin typeface="Times New Roman" charset="0"/>
              <a:ea typeface="MS PGothic" charset="-128"/>
            </a:endParaRPr>
          </a:p>
          <a:p>
            <a:r>
              <a:rPr lang="en-US" altLang="en-US" dirty="0">
                <a:latin typeface="Times New Roman" charset="0"/>
                <a:ea typeface="MS PGothic" charset="-128"/>
              </a:rPr>
              <a:t>	1. One of the easiest methods of triage</a:t>
            </a:r>
            <a:endParaRPr lang="en-IN" altLang="en-US" dirty="0">
              <a:latin typeface="Times New Roman" charset="0"/>
              <a:ea typeface="MS PGothic" charset="-128"/>
            </a:endParaRPr>
          </a:p>
          <a:p>
            <a:r>
              <a:rPr lang="en-US" altLang="en-US" dirty="0">
                <a:latin typeface="Times New Roman" charset="0"/>
                <a:ea typeface="MS PGothic" charset="-128"/>
              </a:rPr>
              <a:t>		a. Stands for Simple Triage And Rapid Treatment</a:t>
            </a:r>
            <a:endParaRPr lang="en-IN" altLang="en-US" dirty="0">
              <a:latin typeface="Times New Roman" charset="0"/>
              <a:ea typeface="MS PGothic" charset="-128"/>
            </a:endParaRPr>
          </a:p>
          <a:p>
            <a:r>
              <a:rPr lang="en-US" altLang="en-US" dirty="0">
                <a:latin typeface="Times New Roman" charset="0"/>
                <a:ea typeface="MS PGothic" charset="-128"/>
              </a:rPr>
              <a:t>		b. Uses a limited assessment of the patient’s ability to walk, respiratory status, hemodynamic status (pulse), and neurologic status</a:t>
            </a:r>
            <a:endParaRPr lang="en-IN" altLang="en-US" dirty="0">
              <a:latin typeface="Times New Roman" charset="0"/>
              <a:ea typeface="MS PGothic" charset="-128"/>
            </a:endParaRPr>
          </a:p>
          <a:p>
            <a:r>
              <a:rPr lang="en-US" altLang="en-US" dirty="0">
                <a:latin typeface="Times New Roman" charset="0"/>
                <a:ea typeface="MS PGothic" charset="-128"/>
              </a:rPr>
              <a:t>	2. The first step is performed on arrival at the scene by calling out to patients at the disaster site and then directing them to an easily identifiable landmark</a:t>
            </a:r>
            <a:r>
              <a:rPr lang="en-US" altLang="en-US" dirty="0" smtClean="0">
                <a:latin typeface="Times New Roman" charset="0"/>
                <a:ea typeface="MS PGothic" charset="-128"/>
              </a:rPr>
              <a:t>. “If you can hear my voice, and are able to walk, come to my voice.” Then direct them to the way out.</a:t>
            </a:r>
            <a:endParaRPr lang="en-IN" altLang="en-US" dirty="0">
              <a:latin typeface="Times New Roman" charset="0"/>
              <a:ea typeface="MS PGothic" charset="-128"/>
            </a:endParaRPr>
          </a:p>
          <a:p>
            <a:r>
              <a:rPr lang="en-US" altLang="en-US" dirty="0">
                <a:latin typeface="Times New Roman" charset="0"/>
                <a:ea typeface="MS PGothic" charset="-128"/>
              </a:rPr>
              <a:t>		a. The injured persons in this group are the walking wounded and are considered minimal (green) priority, or third-priority, patients.</a:t>
            </a:r>
            <a:endParaRPr lang="en-IN" altLang="en-US" dirty="0">
              <a:latin typeface="Times New Roman" charset="0"/>
              <a:ea typeface="MS PGothic" charset="-128"/>
            </a:endParaRPr>
          </a:p>
          <a:p>
            <a:r>
              <a:rPr lang="en-US" altLang="en-US" dirty="0">
                <a:latin typeface="Times New Roman" charset="0"/>
                <a:ea typeface="MS PGothic" charset="-128"/>
              </a:rPr>
              <a:t>	3. The second step is directed toward </a:t>
            </a:r>
            <a:r>
              <a:rPr lang="en-US" altLang="en-US" dirty="0" err="1">
                <a:latin typeface="Times New Roman" charset="0"/>
                <a:ea typeface="MS PGothic" charset="-128"/>
              </a:rPr>
              <a:t>nonwalking</a:t>
            </a:r>
            <a:r>
              <a:rPr lang="en-US" altLang="en-US" dirty="0">
                <a:latin typeface="Times New Roman" charset="0"/>
                <a:ea typeface="MS PGothic" charset="-128"/>
              </a:rPr>
              <a:t> patients.</a:t>
            </a:r>
            <a:endParaRPr lang="en-IN" altLang="en-US" dirty="0">
              <a:latin typeface="Times New Roman" charset="0"/>
              <a:ea typeface="MS PGothic" charset="-128"/>
            </a:endParaRPr>
          </a:p>
          <a:p>
            <a:r>
              <a:rPr lang="en-US" altLang="en-US" dirty="0">
                <a:latin typeface="Times New Roman" charset="0"/>
                <a:ea typeface="MS PGothic" charset="-128"/>
              </a:rPr>
              <a:t>		a. You move to the first </a:t>
            </a:r>
            <a:r>
              <a:rPr lang="en-US" altLang="en-US" dirty="0" err="1">
                <a:latin typeface="Times New Roman" charset="0"/>
                <a:ea typeface="MS PGothic" charset="-128"/>
              </a:rPr>
              <a:t>nonambulatory</a:t>
            </a:r>
            <a:r>
              <a:rPr lang="en-US" altLang="en-US" dirty="0">
                <a:latin typeface="Times New Roman" charset="0"/>
                <a:ea typeface="MS PGothic" charset="-128"/>
              </a:rPr>
              <a:t> patient and assess the respiratory status.</a:t>
            </a:r>
            <a:endParaRPr lang="en-IN" altLang="en-US" dirty="0">
              <a:latin typeface="Times New Roman" charset="0"/>
              <a:ea typeface="MS PGothic" charset="-128"/>
            </a:endParaRPr>
          </a:p>
          <a:p>
            <a:r>
              <a:rPr lang="en-US" altLang="en-US" dirty="0">
                <a:latin typeface="Times New Roman" charset="0"/>
                <a:ea typeface="MS PGothic" charset="-128"/>
              </a:rPr>
              <a:t>		b. If the patient is not breathing, open the airway by using a simple manual maneuver.</a:t>
            </a:r>
            <a:endParaRPr lang="en-IN" altLang="en-US" dirty="0">
              <a:latin typeface="Times New Roman" charset="0"/>
              <a:ea typeface="MS PGothic" charset="-128"/>
            </a:endParaRPr>
          </a:p>
          <a:p>
            <a:r>
              <a:rPr lang="en-US" altLang="en-US" dirty="0">
                <a:latin typeface="Times New Roman" charset="0"/>
                <a:ea typeface="MS PGothic" charset="-128"/>
              </a:rPr>
              <a:t>		c. A patient who still does not begin to breathe is triaged as expectant (black).</a:t>
            </a:r>
            <a:endParaRPr lang="en-IN" altLang="en-US" dirty="0">
              <a:latin typeface="Times New Roman" charset="0"/>
              <a:ea typeface="MS PGothic" charset="-128"/>
            </a:endParaRPr>
          </a:p>
          <a:p>
            <a:r>
              <a:rPr lang="en-US" altLang="en-US" dirty="0">
                <a:latin typeface="Times New Roman" charset="0"/>
                <a:ea typeface="MS PGothic" charset="-128"/>
              </a:rPr>
              <a:t>		d. If the patient begins to breathe, tag him or her as immediate (red), place the patient in the recovery position, and move on to the next patient.</a:t>
            </a:r>
            <a:endParaRPr lang="en-IN" altLang="en-US" dirty="0">
              <a:latin typeface="Times New Roman" charset="0"/>
              <a:ea typeface="MS PGothic" charset="-128"/>
            </a:endParaRPr>
          </a:p>
          <a:p>
            <a:r>
              <a:rPr lang="en-US" altLang="en-US" dirty="0">
                <a:latin typeface="Times New Roman" charset="0"/>
                <a:ea typeface="MS PGothic" charset="-128"/>
              </a:rPr>
              <a:t>	4. If the patient is breathing, make a quick estimation of the respiratory rate</a:t>
            </a:r>
            <a:r>
              <a:rPr lang="en-US" altLang="en-US" dirty="0" smtClean="0">
                <a:latin typeface="Times New Roman" charset="0"/>
                <a:ea typeface="MS PGothic" charset="-128"/>
              </a:rPr>
              <a:t>. Faster than 30 and slower than 10bpm, red tag; 10-29bpm move to next step.</a:t>
            </a:r>
            <a:endParaRPr lang="en-IN" altLang="en-US" dirty="0">
              <a:latin typeface="Times New Roman" charset="0"/>
              <a:ea typeface="MS PGothic" charset="-128"/>
            </a:endParaRPr>
          </a:p>
          <a:p>
            <a:r>
              <a:rPr lang="en-US" altLang="en-US" dirty="0">
                <a:latin typeface="Times New Roman" charset="0"/>
                <a:ea typeface="MS PGothic" charset="-128"/>
              </a:rPr>
              <a:t>	5. The next step is to assess the hemodynamic status of the patient by checking for bilateral radial pulses</a:t>
            </a:r>
            <a:r>
              <a:rPr lang="en-US" altLang="en-US" dirty="0" smtClean="0">
                <a:latin typeface="Times New Roman" charset="0"/>
                <a:ea typeface="MS PGothic" charset="-128"/>
              </a:rPr>
              <a:t>. Absent pulse tag red. Present pulse, move to next step.</a:t>
            </a:r>
            <a:endParaRPr lang="en-IN" altLang="en-US" dirty="0">
              <a:latin typeface="Times New Roman" charset="0"/>
              <a:ea typeface="MS PGothic" charset="-128"/>
            </a:endParaRPr>
          </a:p>
          <a:p>
            <a:r>
              <a:rPr lang="en-US" altLang="en-US" dirty="0">
                <a:latin typeface="Times New Roman" charset="0"/>
                <a:ea typeface="MS PGothic" charset="-128"/>
              </a:rPr>
              <a:t>	6. The final assessment is to assess the patient’s neurologic status by assessing the patient’s ability to follow simple commands</a:t>
            </a:r>
            <a:r>
              <a:rPr lang="en-US" altLang="en-US" dirty="0" smtClean="0">
                <a:latin typeface="Times New Roman" charset="0"/>
                <a:ea typeface="MS PGothic" charset="-128"/>
              </a:rPr>
              <a:t>. A patient that can follow simple command,</a:t>
            </a:r>
            <a:r>
              <a:rPr lang="en-US" altLang="en-US" baseline="0" dirty="0" smtClean="0">
                <a:latin typeface="Times New Roman" charset="0"/>
                <a:ea typeface="MS PGothic" charset="-128"/>
              </a:rPr>
              <a:t> “show me three fingers” gets yellow tag. Unconscious patient is red tagged.</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12F7417-3DEF-6140-B16D-C28DA3BE12A7}" type="slidenum">
              <a:rPr lang="en-US" altLang="en-US" sz="1200"/>
              <a:pPr eaLnBrk="1" hangingPunct="1"/>
              <a:t>43</a:t>
            </a:fld>
            <a:endParaRPr lang="en-US" altLang="en-US" sz="1200"/>
          </a:p>
        </p:txBody>
      </p:sp>
    </p:spTree>
    <p:extLst>
      <p:ext uri="{BB962C8B-B14F-4D97-AF65-F5344CB8AC3E}">
        <p14:creationId xmlns:p14="http://schemas.microsoft.com/office/powerpoint/2010/main" val="7763202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t>
            </a:r>
            <a:r>
              <a:rPr lang="en-US" altLang="en-US" dirty="0" err="1">
                <a:latin typeface="Times New Roman" charset="0"/>
                <a:ea typeface="MS PGothic" charset="-128"/>
              </a:rPr>
              <a:t>JumpSTART</a:t>
            </a:r>
            <a:r>
              <a:rPr lang="en-US" altLang="en-US" dirty="0">
                <a:latin typeface="Times New Roman" charset="0"/>
                <a:ea typeface="MS PGothic" charset="-128"/>
              </a:rPr>
              <a:t> triage for pediatric patients</a:t>
            </a:r>
            <a:endParaRPr lang="en-IN" altLang="en-US" dirty="0">
              <a:latin typeface="Times New Roman" charset="0"/>
              <a:ea typeface="MS PGothic" charset="-128"/>
            </a:endParaRPr>
          </a:p>
          <a:p>
            <a:r>
              <a:rPr lang="en-US" altLang="en-US" dirty="0">
                <a:latin typeface="Times New Roman" charset="0"/>
                <a:ea typeface="MS PGothic" charset="-128"/>
              </a:rPr>
              <a:t>	1. Intended for use in children younger than 8 years or who appear to weigh less than 100 </a:t>
            </a:r>
            <a:r>
              <a:rPr lang="en-US" altLang="en-US" dirty="0" err="1">
                <a:latin typeface="Times New Roman" charset="0"/>
                <a:ea typeface="MS PGothic" charset="-128"/>
              </a:rPr>
              <a:t>lb</a:t>
            </a:r>
            <a:endParaRPr lang="en-IN" altLang="en-US" dirty="0">
              <a:latin typeface="Times New Roman" charset="0"/>
              <a:ea typeface="MS PGothic" charset="-128"/>
            </a:endParaRPr>
          </a:p>
          <a:p>
            <a:r>
              <a:rPr lang="en-US" altLang="en-US" dirty="0">
                <a:latin typeface="Times New Roman" charset="0"/>
                <a:ea typeface="MS PGothic" charset="-128"/>
              </a:rPr>
              <a:t>	2. Begins by identifying the walking wounded</a:t>
            </a:r>
            <a:endParaRPr lang="en-IN" altLang="en-US" dirty="0">
              <a:latin typeface="Times New Roman" charset="0"/>
              <a:ea typeface="MS PGothic" charset="-128"/>
            </a:endParaRPr>
          </a:p>
          <a:p>
            <a:r>
              <a:rPr lang="en-US" altLang="en-US" dirty="0">
                <a:latin typeface="Times New Roman" charset="0"/>
                <a:ea typeface="MS PGothic" charset="-128"/>
              </a:rPr>
              <a:t>		a. Infants or children not developed enough to walk or follow commands (including children with special needs) should be taken as soon as possible to the treatment sector for immediate secondary triage.</a:t>
            </a:r>
            <a:endParaRPr lang="en-IN" altLang="en-US" dirty="0">
              <a:latin typeface="Times New Roman" charset="0"/>
              <a:ea typeface="MS PGothic" charset="-128"/>
            </a:endParaRPr>
          </a:p>
          <a:p>
            <a:r>
              <a:rPr lang="en-US" altLang="en-US" dirty="0">
                <a:latin typeface="Times New Roman" charset="0"/>
                <a:ea typeface="MS PGothic" charset="-128"/>
              </a:rPr>
              <a:t>	3. There are several differences within the respiratory status assessment compared with that in START.</a:t>
            </a:r>
            <a:endParaRPr lang="en-IN" altLang="en-US" dirty="0">
              <a:latin typeface="Times New Roman" charset="0"/>
              <a:ea typeface="MS PGothic" charset="-128"/>
            </a:endParaRPr>
          </a:p>
          <a:p>
            <a:r>
              <a:rPr lang="en-US" altLang="en-US" dirty="0">
                <a:latin typeface="Times New Roman" charset="0"/>
                <a:ea typeface="MS PGothic" charset="-128"/>
              </a:rPr>
              <a:t>		a. If you find that a pediatric patient is not breathing, immediately check the pulse.</a:t>
            </a:r>
            <a:endParaRPr lang="en-IN" altLang="en-US" dirty="0">
              <a:latin typeface="Times New Roman" charset="0"/>
              <a:ea typeface="MS PGothic" charset="-128"/>
            </a:endParaRPr>
          </a:p>
          <a:p>
            <a:r>
              <a:rPr lang="en-US" altLang="en-US" dirty="0">
                <a:latin typeface="Times New Roman" charset="0"/>
                <a:ea typeface="MS PGothic" charset="-128"/>
              </a:rPr>
              <a:t>		b. If there is no pulse, label the patient as expectant (black).</a:t>
            </a:r>
            <a:endParaRPr lang="en-IN" altLang="en-US" dirty="0">
              <a:latin typeface="Times New Roman" charset="0"/>
              <a:ea typeface="MS PGothic" charset="-128"/>
            </a:endParaRPr>
          </a:p>
          <a:p>
            <a:r>
              <a:rPr lang="en-US" altLang="en-US" dirty="0">
                <a:latin typeface="Times New Roman" charset="0"/>
                <a:ea typeface="MS PGothic" charset="-128"/>
              </a:rPr>
              <a:t>		c. If the patient is not breathing but has a pulse, open the airway with a manual maneuver.</a:t>
            </a:r>
            <a:endParaRPr lang="en-IN" altLang="en-US" dirty="0">
              <a:latin typeface="Times New Roman" charset="0"/>
              <a:ea typeface="MS PGothic" charset="-128"/>
            </a:endParaRPr>
          </a:p>
          <a:p>
            <a:r>
              <a:rPr lang="en-US" altLang="en-US" dirty="0">
                <a:latin typeface="Times New Roman" charset="0"/>
                <a:ea typeface="MS PGothic" charset="-128"/>
              </a:rPr>
              <a:t>		d. </a:t>
            </a:r>
            <a:r>
              <a:rPr lang="en-US" altLang="en-US" b="1" i="1" dirty="0">
                <a:latin typeface="Times New Roman" charset="0"/>
                <a:ea typeface="MS PGothic" charset="-128"/>
              </a:rPr>
              <a:t>If the patient does not begin to breathe, give five rescue breaths and check respirations again.</a:t>
            </a:r>
            <a:endParaRPr lang="en-IN" altLang="en-US" b="1" i="1" dirty="0">
              <a:latin typeface="Times New Roman" charset="0"/>
              <a:ea typeface="MS PGothic" charset="-128"/>
            </a:endParaRPr>
          </a:p>
          <a:p>
            <a:r>
              <a:rPr lang="en-US" altLang="en-US" dirty="0">
                <a:latin typeface="Times New Roman" charset="0"/>
                <a:ea typeface="MS PGothic" charset="-128"/>
              </a:rPr>
              <a:t>		e. A child who does not begin to breathe should be labeled </a:t>
            </a:r>
            <a:r>
              <a:rPr lang="en-US" altLang="en-US" dirty="0" smtClean="0">
                <a:latin typeface="Times New Roman" charset="0"/>
                <a:ea typeface="MS PGothic" charset="-128"/>
              </a:rPr>
              <a:t>black/expectant</a:t>
            </a:r>
            <a:r>
              <a:rPr lang="en-US" altLang="en-US" dirty="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f. The most common cause of cardiac arrest in children is respiratory arrest.</a:t>
            </a:r>
            <a:endParaRPr lang="en-IN" altLang="en-US" dirty="0">
              <a:latin typeface="Times New Roman" charset="0"/>
              <a:ea typeface="MS PGothic" charset="-128"/>
            </a:endParaRPr>
          </a:p>
          <a:p>
            <a:r>
              <a:rPr lang="en-US" altLang="en-US" dirty="0">
                <a:latin typeface="Times New Roman" charset="0"/>
                <a:ea typeface="MS PGothic" charset="-128"/>
              </a:rPr>
              <a:t>	4. The next step is to assess the approximate rate of respirations</a:t>
            </a:r>
            <a:r>
              <a:rPr lang="en-US" altLang="en-US" dirty="0" smtClean="0">
                <a:latin typeface="Times New Roman" charset="0"/>
                <a:ea typeface="MS PGothic" charset="-128"/>
              </a:rPr>
              <a:t>. Fewer than 15/more</a:t>
            </a:r>
            <a:r>
              <a:rPr lang="en-US" altLang="en-US" baseline="0" dirty="0" smtClean="0">
                <a:latin typeface="Times New Roman" charset="0"/>
                <a:ea typeface="MS PGothic" charset="-128"/>
              </a:rPr>
              <a:t> than 45bpm tag red. If in range of 15-45 bpm go to next step.</a:t>
            </a:r>
            <a:endParaRPr lang="en-IN" altLang="en-US" dirty="0">
              <a:latin typeface="Times New Roman" charset="0"/>
              <a:ea typeface="MS PGothic" charset="-128"/>
            </a:endParaRPr>
          </a:p>
          <a:p>
            <a:r>
              <a:rPr lang="en-US" altLang="en-US" dirty="0">
                <a:latin typeface="Times New Roman" charset="0"/>
                <a:ea typeface="MS PGothic" charset="-128"/>
              </a:rPr>
              <a:t>	5. The next assessment is the hemodynamic status of the patient.</a:t>
            </a:r>
            <a:endParaRPr lang="en-IN" altLang="en-US" dirty="0">
              <a:latin typeface="Times New Roman" charset="0"/>
              <a:ea typeface="MS PGothic" charset="-128"/>
            </a:endParaRPr>
          </a:p>
          <a:p>
            <a:r>
              <a:rPr lang="en-US" altLang="en-US" dirty="0">
                <a:latin typeface="Times New Roman" charset="0"/>
                <a:ea typeface="MS PGothic" charset="-128"/>
              </a:rPr>
              <a:t>		a. Assess the pulse that you feel the most competent and comfortable checking.</a:t>
            </a:r>
            <a:endParaRPr lang="en-IN" altLang="en-US" dirty="0">
              <a:latin typeface="Times New Roman" charset="0"/>
              <a:ea typeface="MS PGothic" charset="-128"/>
            </a:endParaRPr>
          </a:p>
          <a:p>
            <a:r>
              <a:rPr lang="en-US" altLang="en-US" dirty="0">
                <a:latin typeface="Times New Roman" charset="0"/>
                <a:ea typeface="MS PGothic" charset="-128"/>
              </a:rPr>
              <a:t>		b. If there is an absence of a distal pulse, label the child as an </a:t>
            </a:r>
            <a:r>
              <a:rPr lang="en-US" altLang="en-US" dirty="0" smtClean="0">
                <a:latin typeface="Times New Roman" charset="0"/>
                <a:ea typeface="MS PGothic" charset="-128"/>
              </a:rPr>
              <a:t>immediate/red </a:t>
            </a:r>
            <a:r>
              <a:rPr lang="en-US" altLang="en-US" dirty="0">
                <a:latin typeface="Times New Roman" charset="0"/>
                <a:ea typeface="MS PGothic" charset="-128"/>
              </a:rPr>
              <a:t>priority and move to the next patient.</a:t>
            </a:r>
            <a:endParaRPr lang="en-IN" altLang="en-US" dirty="0">
              <a:latin typeface="Times New Roman" charset="0"/>
              <a:ea typeface="MS PGothic" charset="-128"/>
            </a:endParaRPr>
          </a:p>
          <a:p>
            <a:r>
              <a:rPr lang="en-US" altLang="en-US" dirty="0">
                <a:latin typeface="Times New Roman" charset="0"/>
                <a:ea typeface="MS PGothic" charset="-128"/>
              </a:rPr>
              <a:t>	6. The final assessment is for neurologic status.</a:t>
            </a:r>
            <a:endParaRPr lang="en-IN" altLang="en-US" dirty="0">
              <a:latin typeface="Times New Roman" charset="0"/>
              <a:ea typeface="MS PGothic" charset="-128"/>
            </a:endParaRPr>
          </a:p>
          <a:p>
            <a:r>
              <a:rPr lang="en-US" altLang="en-US" dirty="0">
                <a:latin typeface="Times New Roman" charset="0"/>
                <a:ea typeface="MS PGothic" charset="-128"/>
              </a:rPr>
              <a:t>		a. A modified AVPU score is used.</a:t>
            </a:r>
            <a:endParaRPr lang="en-IN" altLang="en-US" dirty="0">
              <a:latin typeface="Times New Roman" charset="0"/>
              <a:ea typeface="MS PGothic" charset="-128"/>
            </a:endParaRPr>
          </a:p>
          <a:p>
            <a:r>
              <a:rPr lang="en-US" altLang="en-US" dirty="0" smtClean="0">
                <a:latin typeface="Times New Roman" charset="0"/>
                <a:ea typeface="MS PGothic" charset="-128"/>
              </a:rPr>
              <a:t>                                               </a:t>
            </a:r>
            <a:r>
              <a:rPr lang="en-US" altLang="en-US" dirty="0" err="1" smtClean="0">
                <a:latin typeface="Times New Roman" charset="0"/>
                <a:ea typeface="MS PGothic" charset="-128"/>
              </a:rPr>
              <a:t>i</a:t>
            </a:r>
            <a:r>
              <a:rPr lang="en-US" altLang="en-US" dirty="0" smtClean="0">
                <a:latin typeface="Times New Roman" charset="0"/>
                <a:ea typeface="MS PGothic" charset="-128"/>
              </a:rPr>
              <a:t>. A child who is unresponsive, responds to pain by posturing</a:t>
            </a:r>
            <a:r>
              <a:rPr lang="en-US" altLang="en-US" baseline="0" dirty="0" smtClean="0">
                <a:latin typeface="Times New Roman" charset="0"/>
                <a:ea typeface="MS PGothic" charset="-128"/>
              </a:rPr>
              <a:t> or with incomprehensible sounds, or is unable to localize pain, is tagged red. </a:t>
            </a:r>
            <a:endParaRPr lang="en-US" altLang="en-US" dirty="0">
              <a:latin typeface="Times New Roman" charset="0"/>
              <a:ea typeface="MS PGothic" charset="-128"/>
            </a:endParaRPr>
          </a:p>
          <a:p>
            <a:r>
              <a:rPr lang="en-US" altLang="en-US" dirty="0" smtClean="0">
                <a:latin typeface="Times New Roman" charset="0"/>
                <a:ea typeface="MS PGothic" charset="-128"/>
              </a:rPr>
              <a:t>                                               ii. A child who responds to pain by localizing it or withdrawing from it, or is alert, tag yellow.</a:t>
            </a:r>
            <a:endParaRPr lang="en-US" altLang="en-US" dirty="0">
              <a:latin typeface="Times New Roman" charset="0"/>
              <a:ea typeface="MS PGothic" charset="-128"/>
            </a:endParaRPr>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A50698B-0234-6A4C-B25C-B0C186D05FCB}" type="slidenum">
              <a:rPr lang="en-US" altLang="en-US" sz="1200"/>
              <a:pPr eaLnBrk="1" hangingPunct="1"/>
              <a:t>44</a:t>
            </a:fld>
            <a:endParaRPr lang="en-US" altLang="en-US" sz="1200"/>
          </a:p>
        </p:txBody>
      </p:sp>
    </p:spTree>
    <p:extLst>
      <p:ext uri="{BB962C8B-B14F-4D97-AF65-F5344CB8AC3E}">
        <p14:creationId xmlns:p14="http://schemas.microsoft.com/office/powerpoint/2010/main" val="16516391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b="1" dirty="0">
              <a:latin typeface="Times New Roman" charset="0"/>
              <a:ea typeface="MS PGothic" charset="-128"/>
            </a:endParaRPr>
          </a:p>
          <a:p>
            <a:r>
              <a:rPr lang="en-US" altLang="en-US" dirty="0">
                <a:latin typeface="Times New Roman" charset="0"/>
                <a:ea typeface="MS PGothic" charset="-128"/>
              </a:rPr>
              <a:t>F. Triage special considerations</a:t>
            </a:r>
            <a:endParaRPr lang="en-IN" altLang="en-US" dirty="0">
              <a:latin typeface="Times New Roman" charset="0"/>
              <a:ea typeface="MS PGothic" charset="-128"/>
            </a:endParaRPr>
          </a:p>
          <a:p>
            <a:r>
              <a:rPr lang="en-US" altLang="en-US" dirty="0">
                <a:latin typeface="Times New Roman" charset="0"/>
                <a:ea typeface="MS PGothic" charset="-128"/>
              </a:rPr>
              <a:t>	1. Patients who are hysterical and disruptive to rescue efforts may need to be handled as an immediate priority and transported off the site, even if they are not seriously injured.</a:t>
            </a:r>
            <a:endParaRPr lang="en-IN" altLang="en-US" dirty="0">
              <a:latin typeface="Times New Roman" charset="0"/>
              <a:ea typeface="MS PGothic" charset="-128"/>
            </a:endParaRPr>
          </a:p>
          <a:p>
            <a:r>
              <a:rPr lang="en-US" altLang="en-US" dirty="0">
                <a:latin typeface="Times New Roman" charset="0"/>
                <a:ea typeface="MS PGothic" charset="-128"/>
              </a:rPr>
              <a:t>	2. A responder who becomes sick or injured during the rescue effort should be handled as an immediate priority and be transported off the site as soon as possible.</a:t>
            </a:r>
            <a:endParaRPr lang="en-IN" altLang="en-US" dirty="0">
              <a:latin typeface="Times New Roman" charset="0"/>
              <a:ea typeface="MS PGothic" charset="-128"/>
            </a:endParaRPr>
          </a:p>
          <a:p>
            <a:r>
              <a:rPr lang="en-US" altLang="en-US" dirty="0">
                <a:latin typeface="Times New Roman" charset="0"/>
                <a:ea typeface="MS PGothic" charset="-128"/>
              </a:rPr>
              <a:t>	3. Hazardous materials (</a:t>
            </a:r>
            <a:r>
              <a:rPr lang="en-US" altLang="en-US" dirty="0" err="1">
                <a:latin typeface="Times New Roman" charset="0"/>
                <a:ea typeface="MS PGothic" charset="-128"/>
              </a:rPr>
              <a:t>HazMat</a:t>
            </a:r>
            <a:r>
              <a:rPr lang="en-US" altLang="en-US" dirty="0">
                <a:latin typeface="Times New Roman" charset="0"/>
                <a:ea typeface="MS PGothic" charset="-128"/>
              </a:rPr>
              <a:t>) and weapons of mass destruction incidents force the </a:t>
            </a:r>
            <a:r>
              <a:rPr lang="en-US" altLang="en-US" dirty="0" err="1">
                <a:latin typeface="Times New Roman" charset="0"/>
                <a:ea typeface="MS PGothic" charset="-128"/>
              </a:rPr>
              <a:t>HazMat</a:t>
            </a:r>
            <a:r>
              <a:rPr lang="en-US" altLang="en-US" dirty="0">
                <a:latin typeface="Times New Roman" charset="0"/>
                <a:ea typeface="MS PGothic" charset="-128"/>
              </a:rPr>
              <a:t> team to identify patients as contaminated or decontaminated before the regular triage process</a:t>
            </a:r>
            <a:r>
              <a:rPr lang="en-US" altLang="en-US" dirty="0" smtClean="0">
                <a:latin typeface="Times New Roman" charset="0"/>
                <a:ea typeface="MS PGothic" charset="-128"/>
              </a:rPr>
              <a:t>. There may be the need for more than one triage area.</a:t>
            </a:r>
            <a:endParaRPr lang="en-IN" altLang="en-US" dirty="0">
              <a:latin typeface="Times New Roman" charset="0"/>
              <a:ea typeface="MS PGothic" charset="-128"/>
            </a:endParaRPr>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FD4DB87-E0FF-174A-8792-66370EB2835E}" type="slidenum">
              <a:rPr lang="en-US" altLang="en-US" sz="1200"/>
              <a:pPr eaLnBrk="1" hangingPunct="1"/>
              <a:t>45</a:t>
            </a:fld>
            <a:endParaRPr lang="en-US" altLang="en-US" sz="1200"/>
          </a:p>
        </p:txBody>
      </p:sp>
    </p:spTree>
    <p:extLst>
      <p:ext uri="{BB962C8B-B14F-4D97-AF65-F5344CB8AC3E}">
        <p14:creationId xmlns:p14="http://schemas.microsoft.com/office/powerpoint/2010/main" val="7259426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Destination decisions</a:t>
            </a:r>
            <a:endParaRPr lang="en-IN" altLang="en-US" dirty="0">
              <a:latin typeface="Times New Roman" charset="0"/>
              <a:ea typeface="MS PGothic" charset="-128"/>
            </a:endParaRPr>
          </a:p>
          <a:p>
            <a:r>
              <a:rPr lang="en-US" altLang="en-US" dirty="0">
                <a:latin typeface="Times New Roman" charset="0"/>
                <a:ea typeface="MS PGothic" charset="-128"/>
              </a:rPr>
              <a:t>	1. All patients triaged as immediate (red) or delayed (yellow) should preferably be transported by ground ambulance or air ambulance, if available.</a:t>
            </a:r>
            <a:endParaRPr lang="en-IN" altLang="en-US" dirty="0">
              <a:latin typeface="Times New Roman" charset="0"/>
              <a:ea typeface="MS PGothic" charset="-128"/>
            </a:endParaRPr>
          </a:p>
          <a:p>
            <a:r>
              <a:rPr lang="en-US" altLang="en-US" dirty="0">
                <a:latin typeface="Times New Roman" charset="0"/>
                <a:ea typeface="MS PGothic" charset="-128"/>
              </a:rPr>
              <a:t>	2. In extremely large situations, a bus may transport the walking wounded</a:t>
            </a:r>
            <a:r>
              <a:rPr lang="en-US" altLang="en-US" dirty="0" smtClean="0">
                <a:latin typeface="Times New Roman" charset="0"/>
                <a:ea typeface="MS PGothic" charset="-128"/>
              </a:rPr>
              <a:t>. If a bus is used to transport the walking wounded,</a:t>
            </a:r>
            <a:r>
              <a:rPr lang="en-US" altLang="en-US" baseline="0" dirty="0" smtClean="0">
                <a:latin typeface="Times New Roman" charset="0"/>
                <a:ea typeface="MS PGothic" charset="-128"/>
              </a:rPr>
              <a:t> it is suggested that they be taken to a hospital </a:t>
            </a:r>
            <a:r>
              <a:rPr lang="en-US" altLang="en-US" baseline="0" dirty="0" err="1" smtClean="0">
                <a:latin typeface="Times New Roman" charset="0"/>
                <a:ea typeface="MS PGothic" charset="-128"/>
              </a:rPr>
              <a:t>facity</a:t>
            </a:r>
            <a:r>
              <a:rPr lang="en-US" altLang="en-US" baseline="0" dirty="0" smtClean="0">
                <a:latin typeface="Times New Roman" charset="0"/>
                <a:ea typeface="MS PGothic" charset="-128"/>
              </a:rPr>
              <a:t> or clinic distant from the closer hospitals to avoid overwhelming the closest ER. Also, there should be at least one EMT or paramedic with the people in case conditions worsen.</a:t>
            </a:r>
            <a:endParaRPr lang="en-IN" altLang="en-US" dirty="0">
              <a:latin typeface="Times New Roman" charset="0"/>
              <a:ea typeface="MS PGothic" charset="-128"/>
            </a:endParaRPr>
          </a:p>
          <a:p>
            <a:r>
              <a:rPr lang="en-US" altLang="en-US" dirty="0">
                <a:latin typeface="Times New Roman" charset="0"/>
                <a:ea typeface="MS PGothic" charset="-128"/>
              </a:rPr>
              <a:t>	3. Immediate-priority patients should be transported two at a time until all are transported from the site.</a:t>
            </a:r>
            <a:endParaRPr lang="en-IN" altLang="en-US" dirty="0">
              <a:latin typeface="Times New Roman" charset="0"/>
              <a:ea typeface="MS PGothic" charset="-128"/>
            </a:endParaRPr>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140C36D-2461-BF41-A496-5FD0F0EFACC2}" type="slidenum">
              <a:rPr lang="en-US" altLang="en-US" sz="1200"/>
              <a:pPr eaLnBrk="1" hangingPunct="1"/>
              <a:t>46</a:t>
            </a:fld>
            <a:endParaRPr lang="en-US" altLang="en-US" sz="1200"/>
          </a:p>
        </p:txBody>
      </p:sp>
    </p:spTree>
    <p:extLst>
      <p:ext uri="{BB962C8B-B14F-4D97-AF65-F5344CB8AC3E}">
        <p14:creationId xmlns:p14="http://schemas.microsoft.com/office/powerpoint/2010/main" val="10640577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a. Then patients in the delayed category can be transported two or three at a time until all are at a hospital.</a:t>
            </a:r>
            <a:endParaRPr lang="en-IN" altLang="en-US" dirty="0">
              <a:latin typeface="Times New Roman" charset="0"/>
              <a:ea typeface="MS PGothic" charset="-128"/>
            </a:endParaRPr>
          </a:p>
          <a:p>
            <a:r>
              <a:rPr lang="en-US" altLang="en-US" dirty="0">
                <a:latin typeface="Times New Roman" charset="0"/>
                <a:ea typeface="MS PGothic" charset="-128"/>
              </a:rPr>
              <a:t>	b. Finally, the walking wounded are transported.</a:t>
            </a:r>
            <a:endParaRPr lang="en-IN" altLang="en-US" dirty="0">
              <a:latin typeface="Times New Roman" charset="0"/>
              <a:ea typeface="MS PGothic" charset="-128"/>
            </a:endParaRPr>
          </a:p>
          <a:p>
            <a:r>
              <a:rPr lang="en-US" altLang="en-US" dirty="0">
                <a:latin typeface="Times New Roman" charset="0"/>
                <a:ea typeface="MS PGothic" charset="-128"/>
              </a:rPr>
              <a:t>	c. </a:t>
            </a:r>
            <a:r>
              <a:rPr lang="en-US" altLang="en-US" dirty="0" smtClean="0">
                <a:latin typeface="Times New Roman" charset="0"/>
                <a:ea typeface="MS PGothic" charset="-128"/>
              </a:rPr>
              <a:t>Expectant/black</a:t>
            </a:r>
            <a:r>
              <a:rPr lang="en-US" altLang="en-US" baseline="0" dirty="0" smtClean="0">
                <a:latin typeface="Times New Roman" charset="0"/>
                <a:ea typeface="MS PGothic" charset="-128"/>
              </a:rPr>
              <a:t> tagged </a:t>
            </a:r>
            <a:r>
              <a:rPr lang="en-US" altLang="en-US" dirty="0" smtClean="0">
                <a:latin typeface="Times New Roman" charset="0"/>
                <a:ea typeface="MS PGothic" charset="-128"/>
              </a:rPr>
              <a:t>patients </a:t>
            </a:r>
            <a:r>
              <a:rPr lang="en-US" altLang="en-US" dirty="0">
                <a:latin typeface="Times New Roman" charset="0"/>
                <a:ea typeface="MS PGothic" charset="-128"/>
              </a:rPr>
              <a:t>who are still alive would receive treatment and transport at this time.</a:t>
            </a:r>
            <a:endParaRPr lang="en-IN" altLang="en-US" dirty="0">
              <a:latin typeface="Times New Roman" charset="0"/>
              <a:ea typeface="MS PGothic" charset="-128"/>
            </a:endParaRPr>
          </a:p>
          <a:p>
            <a:r>
              <a:rPr lang="en-US" altLang="en-US" dirty="0">
                <a:latin typeface="Times New Roman" charset="0"/>
                <a:ea typeface="MS PGothic" charset="-128"/>
              </a:rPr>
              <a:t>	d. Dead victims are handled or transported according to the standard operating procedure for the area.</a:t>
            </a:r>
            <a:endParaRPr lang="en-IN" altLang="en-US" dirty="0">
              <a:latin typeface="Times New Roman" charset="0"/>
              <a:ea typeface="MS PGothic" charset="-128"/>
            </a:endParaRPr>
          </a:p>
          <a:p>
            <a:r>
              <a:rPr lang="en-US" altLang="en-US" dirty="0">
                <a:latin typeface="Times New Roman" charset="0"/>
                <a:ea typeface="MS PGothic" charset="-128"/>
              </a:rPr>
              <a:t>4. Early notification to receiving facilities will allow for the hospitals to increase staffing and move patients within their facility as required.</a:t>
            </a:r>
            <a:endParaRPr lang="en-IN" altLang="en-US" dirty="0">
              <a:latin typeface="Times New Roman" charset="0"/>
              <a:ea typeface="MS PGothic" charset="-128"/>
            </a:endParaRPr>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6531176-D5F5-4F4B-9AC7-2EEBC9CB4310}" type="slidenum">
              <a:rPr lang="en-US" altLang="en-US" sz="1200"/>
              <a:pPr eaLnBrk="1" hangingPunct="1"/>
              <a:t>47</a:t>
            </a:fld>
            <a:endParaRPr lang="en-US" altLang="en-US" sz="1200"/>
          </a:p>
        </p:txBody>
      </p:sp>
    </p:spTree>
    <p:extLst>
      <p:ext uri="{BB962C8B-B14F-4D97-AF65-F5344CB8AC3E}">
        <p14:creationId xmlns:p14="http://schemas.microsoft.com/office/powerpoint/2010/main" val="15225614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VIII. Disaster Management</a:t>
            </a:r>
            <a:endParaRPr lang="en-IN" altLang="en-US" dirty="0">
              <a:latin typeface="Times New Roman" charset="0"/>
              <a:ea typeface="MS PGothic" charset="-128"/>
            </a:endParaRPr>
          </a:p>
          <a:p>
            <a:r>
              <a:rPr lang="en-US" altLang="en-US" dirty="0">
                <a:latin typeface="Times New Roman" charset="0"/>
                <a:ea typeface="MS PGothic" charset="-128"/>
              </a:rPr>
              <a:t>A. A </a:t>
            </a:r>
            <a:r>
              <a:rPr lang="en-US" altLang="en-US" b="1" i="1" dirty="0">
                <a:latin typeface="Times New Roman" charset="0"/>
                <a:ea typeface="MS PGothic" charset="-128"/>
              </a:rPr>
              <a:t>disaster</a:t>
            </a:r>
            <a:r>
              <a:rPr lang="en-US" altLang="en-US" dirty="0">
                <a:latin typeface="Times New Roman" charset="0"/>
                <a:ea typeface="MS PGothic" charset="-128"/>
              </a:rPr>
              <a:t> is a widespread event that disrupts functions and resources of a community and threatens lives and property.</a:t>
            </a:r>
            <a:endParaRPr lang="en-IN" altLang="en-US" dirty="0">
              <a:latin typeface="Times New Roman" charset="0"/>
              <a:ea typeface="MS PGothic" charset="-128"/>
            </a:endParaRPr>
          </a:p>
          <a:p>
            <a:r>
              <a:rPr lang="en-US" altLang="en-US" dirty="0">
                <a:latin typeface="Times New Roman" charset="0"/>
                <a:ea typeface="MS PGothic" charset="-128"/>
              </a:rPr>
              <a:t>	1. Many disasters may not involve personal injuries.</a:t>
            </a:r>
            <a:endParaRPr lang="en-IN" altLang="en-US" dirty="0">
              <a:latin typeface="Times New Roman" charset="0"/>
              <a:ea typeface="MS PGothic" charset="-128"/>
            </a:endParaRPr>
          </a:p>
          <a:p>
            <a:r>
              <a:rPr lang="en-US" altLang="en-US" dirty="0">
                <a:latin typeface="Times New Roman" charset="0"/>
                <a:ea typeface="MS PGothic" charset="-128"/>
              </a:rPr>
              <a:t>	2. On the other hand, many disasters such as floods, fires, and hurricanes will result in widespread injuries.</a:t>
            </a:r>
            <a:endParaRPr lang="en-IN" altLang="en-US" dirty="0">
              <a:latin typeface="Times New Roman" charset="0"/>
              <a:ea typeface="MS PGothic" charset="-128"/>
            </a:endParaRPr>
          </a:p>
          <a:p>
            <a:r>
              <a:rPr lang="en-US" altLang="en-US" dirty="0">
                <a:latin typeface="Times New Roman" charset="0"/>
                <a:ea typeface="MS PGothic" charset="-128"/>
              </a:rPr>
              <a:t>		a. Unlike an MCI, which generally lasts no longer than a few hours, emergency responders will generally be on the scene of a disaster for days to weeks and sometimes months.</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dirty="0" smtClean="0">
                <a:latin typeface="Times New Roman" charset="0"/>
                <a:ea typeface="MS PGothic" charset="-128"/>
              </a:rPr>
              <a:t>Although</a:t>
            </a:r>
            <a:r>
              <a:rPr lang="en-US" altLang="en-US" baseline="0" dirty="0" smtClean="0">
                <a:latin typeface="Times New Roman" charset="0"/>
                <a:ea typeface="MS PGothic" charset="-128"/>
              </a:rPr>
              <a:t> you, as an EMT, can declare an MCI, o</a:t>
            </a:r>
            <a:r>
              <a:rPr lang="en-US" altLang="en-US" dirty="0" smtClean="0">
                <a:latin typeface="Times New Roman" charset="0"/>
                <a:ea typeface="MS PGothic" charset="-128"/>
              </a:rPr>
              <a:t>nly </a:t>
            </a:r>
            <a:r>
              <a:rPr lang="en-US" altLang="en-US" dirty="0">
                <a:latin typeface="Times New Roman" charset="0"/>
                <a:ea typeface="MS PGothic" charset="-128"/>
              </a:rPr>
              <a:t>an elected official can declare a disaster.</a:t>
            </a:r>
            <a:endParaRPr lang="en-IN" altLang="en-US" dirty="0">
              <a:latin typeface="Times New Roman" charset="0"/>
              <a:ea typeface="MS PGothic" charset="-128"/>
            </a:endParaRPr>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3824D01-630A-274F-878F-97C3D7239B1C}" type="slidenum">
              <a:rPr lang="en-US" altLang="en-US" sz="1200"/>
              <a:pPr eaLnBrk="1" hangingPunct="1"/>
              <a:t>48</a:t>
            </a:fld>
            <a:endParaRPr lang="en-US" altLang="en-US" sz="1200"/>
          </a:p>
        </p:txBody>
      </p:sp>
    </p:spTree>
    <p:extLst>
      <p:ext uri="{BB962C8B-B14F-4D97-AF65-F5344CB8AC3E}">
        <p14:creationId xmlns:p14="http://schemas.microsoft.com/office/powerpoint/2010/main" val="2743121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Your role in a disaster is to respond when requested and to report to the IC for assigned tasks.</a:t>
            </a:r>
            <a:endParaRPr lang="en-IN" altLang="en-US" dirty="0">
              <a:latin typeface="Times New Roman" charset="0"/>
              <a:ea typeface="MS PGothic" charset="-128"/>
            </a:endParaRPr>
          </a:p>
          <a:p>
            <a:r>
              <a:rPr lang="en-US" altLang="en-US" dirty="0">
                <a:latin typeface="Times New Roman" charset="0"/>
                <a:ea typeface="MS PGothic" charset="-128"/>
              </a:rPr>
              <a:t>	1. In a disaster with an overwhelming number of casualties, area hospitals may decide that they cannot treat all patients in their facility.</a:t>
            </a:r>
            <a:endParaRPr lang="en-IN" altLang="en-US" dirty="0">
              <a:latin typeface="Times New Roman" charset="0"/>
              <a:ea typeface="MS PGothic" charset="-128"/>
            </a:endParaRPr>
          </a:p>
          <a:p>
            <a:r>
              <a:rPr lang="en-US" altLang="en-US" dirty="0">
                <a:latin typeface="Times New Roman" charset="0"/>
                <a:ea typeface="MS PGothic" charset="-128"/>
              </a:rPr>
              <a:t>	2. They may mobilize medical and nursing teams with equipment.</a:t>
            </a:r>
            <a:endParaRPr lang="en-IN" altLang="en-US" dirty="0">
              <a:latin typeface="Times New Roman" charset="0"/>
              <a:ea typeface="MS PGothic" charset="-128"/>
            </a:endParaRPr>
          </a:p>
          <a:p>
            <a:r>
              <a:rPr lang="en-US" altLang="en-US" dirty="0">
                <a:latin typeface="Times New Roman" charset="0"/>
                <a:ea typeface="MS PGothic" charset="-128"/>
              </a:rPr>
              <a:t>	3. Using a facility such as a warehouse near the disaster scene, they will set up a </a:t>
            </a:r>
            <a:r>
              <a:rPr lang="en-US" altLang="en-US" b="1" i="1" dirty="0">
                <a:latin typeface="Times New Roman" charset="0"/>
                <a:ea typeface="MS PGothic" charset="-128"/>
              </a:rPr>
              <a:t>casualty collection area </a:t>
            </a:r>
            <a:r>
              <a:rPr lang="en-US" altLang="en-US" dirty="0">
                <a:latin typeface="Times New Roman" charset="0"/>
                <a:ea typeface="MS PGothic" charset="-128"/>
              </a:rPr>
              <a:t>to:</a:t>
            </a:r>
            <a:endParaRPr lang="en-IN" altLang="en-US" dirty="0">
              <a:latin typeface="Times New Roman" charset="0"/>
              <a:ea typeface="MS PGothic" charset="-128"/>
            </a:endParaRPr>
          </a:p>
          <a:p>
            <a:r>
              <a:rPr lang="en-US" altLang="en-US" dirty="0">
                <a:latin typeface="Times New Roman" charset="0"/>
                <a:ea typeface="MS PGothic" charset="-128"/>
              </a:rPr>
              <a:t>		a. Perform triage</a:t>
            </a:r>
            <a:endParaRPr lang="en-IN" altLang="en-US" dirty="0">
              <a:latin typeface="Times New Roman" charset="0"/>
              <a:ea typeface="MS PGothic" charset="-128"/>
            </a:endParaRPr>
          </a:p>
          <a:p>
            <a:r>
              <a:rPr lang="en-US" altLang="en-US" dirty="0">
                <a:latin typeface="Times New Roman" charset="0"/>
                <a:ea typeface="MS PGothic" charset="-128"/>
              </a:rPr>
              <a:t>		b. Provide medical care</a:t>
            </a:r>
            <a:endParaRPr lang="en-IN" altLang="en-US" dirty="0">
              <a:latin typeface="Times New Roman" charset="0"/>
              <a:ea typeface="MS PGothic" charset="-128"/>
            </a:endParaRPr>
          </a:p>
          <a:p>
            <a:r>
              <a:rPr lang="en-US" altLang="en-US" dirty="0">
                <a:latin typeface="Times New Roman" charset="0"/>
                <a:ea typeface="MS PGothic" charset="-128"/>
              </a:rPr>
              <a:t>		c. Transport patients to the hospital on a priority basis</a:t>
            </a:r>
            <a:endParaRPr lang="en-IN" altLang="en-US" dirty="0">
              <a:latin typeface="Times New Roman" charset="0"/>
              <a:ea typeface="MS PGothic" charset="-128"/>
            </a:endParaRPr>
          </a:p>
          <a:p>
            <a:r>
              <a:rPr lang="en-US" altLang="en-US" dirty="0">
                <a:latin typeface="Times New Roman" charset="0"/>
                <a:ea typeface="MS PGothic" charset="-128"/>
              </a:rPr>
              <a:t>	4. If a casualty collection area is established, it will be coordinated through the ICS in the same way as all other branches and areas of the operation.</a:t>
            </a:r>
            <a:endParaRPr lang="en-IN" altLang="en-US" dirty="0">
              <a:latin typeface="Times New Roman" charset="0"/>
              <a:ea typeface="MS PGothic" charset="-128"/>
            </a:endParaRPr>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0DF6D4E-1DC0-5E4D-ADCD-338C57C826EA}" type="slidenum">
              <a:rPr lang="en-US" altLang="en-US" sz="1200"/>
              <a:pPr eaLnBrk="1" hangingPunct="1"/>
              <a:t>49</a:t>
            </a:fld>
            <a:endParaRPr lang="en-US" altLang="en-US" sz="1200"/>
          </a:p>
        </p:txBody>
      </p:sp>
    </p:spTree>
    <p:extLst>
      <p:ext uri="{BB962C8B-B14F-4D97-AF65-F5344CB8AC3E}">
        <p14:creationId xmlns:p14="http://schemas.microsoft.com/office/powerpoint/2010/main" val="1864364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A. The most challenging situations you can be called to are disasters and mass-casualty incidents (MCIs).</a:t>
            </a:r>
            <a:endParaRPr lang="en-IN" altLang="en-US" dirty="0">
              <a:latin typeface="Times New Roman" charset="0"/>
              <a:ea typeface="MS PGothic" charset="-128"/>
            </a:endParaRPr>
          </a:p>
          <a:p>
            <a:r>
              <a:rPr lang="en-US" altLang="en-US" dirty="0">
                <a:latin typeface="Times New Roman" charset="0"/>
                <a:ea typeface="MS PGothic" charset="-128"/>
              </a:rPr>
              <a:t>	1. A mass-casualty incident refers to any call that involves three or more patients, or any situation that places such a great demand on available equipment or personnel that the system would require a mutual aid response. </a:t>
            </a:r>
            <a:endParaRPr lang="en-IN" altLang="en-US" dirty="0">
              <a:latin typeface="Times New Roman" charset="0"/>
              <a:ea typeface="MS PGothic" charset="-128"/>
            </a:endParaRPr>
          </a:p>
          <a:p>
            <a:r>
              <a:rPr lang="en-US" altLang="en-US" dirty="0">
                <a:latin typeface="Times New Roman" charset="0"/>
                <a:ea typeface="MS PGothic" charset="-128"/>
              </a:rPr>
              <a:t>		a. </a:t>
            </a:r>
            <a:r>
              <a:rPr lang="en-US" altLang="en-US" dirty="0" smtClean="0">
                <a:latin typeface="Times New Roman" charset="0"/>
                <a:ea typeface="MS PGothic" charset="-128"/>
              </a:rPr>
              <a:t>MAR=An </a:t>
            </a:r>
            <a:r>
              <a:rPr lang="en-US" altLang="en-US" dirty="0">
                <a:latin typeface="Times New Roman" charset="0"/>
                <a:ea typeface="MS PGothic" charset="-128"/>
              </a:rPr>
              <a:t>agreement between neighboring EMS systems to respond when local resources are insufficient to handle the response</a:t>
            </a:r>
            <a:endParaRPr lang="en-IN" altLang="en-US" dirty="0">
              <a:latin typeface="Times New Roman" charset="0"/>
              <a:ea typeface="MS PGothic" charset="-128"/>
            </a:endParaRPr>
          </a:p>
          <a:p>
            <a:r>
              <a:rPr lang="en-US" altLang="en-US" dirty="0">
                <a:latin typeface="Times New Roman" charset="0"/>
                <a:ea typeface="MS PGothic" charset="-128"/>
              </a:rPr>
              <a:t>B. These incidents can be overwhelming, because you will find a large number of patients and not enough resources.</a:t>
            </a:r>
            <a:endParaRPr lang="en-IN" altLang="en-US" dirty="0">
              <a:latin typeface="Times New Roman" charset="0"/>
              <a:ea typeface="MS PGothic" charset="-128"/>
            </a:endParaRPr>
          </a:p>
          <a:p>
            <a:r>
              <a:rPr lang="en-US" altLang="en-US" dirty="0">
                <a:latin typeface="Times New Roman" charset="0"/>
                <a:ea typeface="MS PGothic" charset="-128"/>
              </a:rPr>
              <a:t>C. Use of the incident command system (ICS) makes it possible to do the greatest good for the greatest number of people.</a:t>
            </a:r>
            <a:endParaRPr lang="en-IN" altLang="en-US" dirty="0">
              <a:latin typeface="Times New Roman" charset="0"/>
              <a:ea typeface="MS PGothic" charset="-128"/>
            </a:endParaRPr>
          </a:p>
          <a:p>
            <a:r>
              <a:rPr lang="en-US" altLang="en-US" dirty="0">
                <a:latin typeface="Times New Roman" charset="0"/>
                <a:ea typeface="MS PGothic" charset="-128"/>
              </a:rPr>
              <a:t>D. As an EMT, you will typically be assigned to work within the EMS/medical branch under an ICS.</a:t>
            </a:r>
            <a:endParaRPr lang="en-IN" altLang="en-US" dirty="0">
              <a:latin typeface="Times New Roman" charset="0"/>
              <a:ea typeface="MS PGothic" charset="-128"/>
            </a:endParaRPr>
          </a:p>
        </p:txBody>
      </p:sp>
      <p:sp>
        <p:nvSpPr>
          <p:cNvPr id="149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2718464-ED53-0B40-A2AF-AF34098CDC13}" type="slidenum">
              <a:rPr lang="en-US" altLang="en-US" sz="1200"/>
              <a:pPr eaLnBrk="1" hangingPunct="1"/>
              <a:t>5</a:t>
            </a:fld>
            <a:endParaRPr lang="en-US" altLang="en-US" sz="1200"/>
          </a:p>
        </p:txBody>
      </p:sp>
    </p:spTree>
    <p:extLst>
      <p:ext uri="{BB962C8B-B14F-4D97-AF65-F5344CB8AC3E}">
        <p14:creationId xmlns:p14="http://schemas.microsoft.com/office/powerpoint/2010/main" val="9348748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IX. Introduction to </a:t>
            </a:r>
            <a:r>
              <a:rPr lang="en-US" altLang="en-US" b="1" i="1" dirty="0">
                <a:latin typeface="Times New Roman" charset="0"/>
                <a:ea typeface="MS PGothic" charset="-128"/>
              </a:rPr>
              <a:t>Hazardous Materials</a:t>
            </a:r>
            <a:endParaRPr lang="en-IN" altLang="en-US" b="1" i="1" dirty="0">
              <a:latin typeface="Times New Roman" charset="0"/>
              <a:ea typeface="MS PGothic" charset="-128"/>
            </a:endParaRPr>
          </a:p>
          <a:p>
            <a:r>
              <a:rPr lang="en-US" altLang="en-US" dirty="0">
                <a:latin typeface="Times New Roman" charset="0"/>
                <a:ea typeface="MS PGothic" charset="-128"/>
              </a:rPr>
              <a:t>A. When you arrive at a possible </a:t>
            </a:r>
            <a:r>
              <a:rPr lang="en-US" altLang="en-US" dirty="0" err="1">
                <a:latin typeface="Times New Roman" charset="0"/>
                <a:ea typeface="MS PGothic" charset="-128"/>
              </a:rPr>
              <a:t>HazMat</a:t>
            </a:r>
            <a:r>
              <a:rPr lang="en-US" altLang="en-US" dirty="0">
                <a:latin typeface="Times New Roman" charset="0"/>
                <a:ea typeface="MS PGothic" charset="-128"/>
              </a:rPr>
              <a:t> incident, you must </a:t>
            </a:r>
            <a:r>
              <a:rPr lang="en-US" altLang="en-US" b="1" i="1" dirty="0">
                <a:latin typeface="Times New Roman" charset="0"/>
                <a:ea typeface="MS PGothic" charset="-128"/>
              </a:rPr>
              <a:t>first step back and assess the situation.</a:t>
            </a:r>
            <a:endParaRPr lang="en-IN" altLang="en-US" b="1" i="1" dirty="0">
              <a:latin typeface="Times New Roman" charset="0"/>
              <a:ea typeface="MS PGothic" charset="-128"/>
            </a:endParaRPr>
          </a:p>
          <a:p>
            <a:r>
              <a:rPr lang="en-US" altLang="en-US" dirty="0">
                <a:latin typeface="Times New Roman" charset="0"/>
                <a:ea typeface="MS PGothic" charset="-128"/>
              </a:rPr>
              <a:t>	1. Rushing into such unsafe scenes can have catastrophic results.</a:t>
            </a:r>
            <a:endParaRPr lang="en-IN" altLang="en-US" dirty="0">
              <a:latin typeface="Times New Roman" charset="0"/>
              <a:ea typeface="MS PGothic" charset="-128"/>
            </a:endParaRPr>
          </a:p>
          <a:p>
            <a:r>
              <a:rPr lang="en-US" altLang="en-US" dirty="0">
                <a:latin typeface="Times New Roman" charset="0"/>
                <a:ea typeface="MS PGothic" charset="-128"/>
              </a:rPr>
              <a:t>		a. If overcome, you will be unable to assist patients.</a:t>
            </a:r>
            <a:endParaRPr lang="en-IN" altLang="en-US" dirty="0">
              <a:latin typeface="Times New Roman" charset="0"/>
              <a:ea typeface="MS PGothic" charset="-128"/>
            </a:endParaRPr>
          </a:p>
          <a:p>
            <a:r>
              <a:rPr lang="en-US" altLang="en-US" dirty="0">
                <a:latin typeface="Times New Roman" charset="0"/>
                <a:ea typeface="MS PGothic" charset="-128"/>
              </a:rPr>
              <a:t>		b. Requiring emergency care yourself, you will then further strain the EMS system.</a:t>
            </a:r>
            <a:endParaRPr lang="en-IN" altLang="en-US" dirty="0">
              <a:latin typeface="Times New Roman" charset="0"/>
              <a:ea typeface="MS PGothic" charset="-128"/>
            </a:endParaRPr>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D2B5A0B-EFA3-7449-BCDF-81185B26B755}" type="slidenum">
              <a:rPr lang="en-US" altLang="en-US" sz="1200"/>
              <a:pPr eaLnBrk="1" hangingPunct="1"/>
              <a:t>50</a:t>
            </a:fld>
            <a:endParaRPr lang="en-US" altLang="en-US" sz="1200"/>
          </a:p>
        </p:txBody>
      </p:sp>
    </p:spTree>
    <p:extLst>
      <p:ext uri="{BB962C8B-B14F-4D97-AF65-F5344CB8AC3E}">
        <p14:creationId xmlns:p14="http://schemas.microsoft.com/office/powerpoint/2010/main" val="4482246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Because of the unique aspects of responding to and working at a </a:t>
            </a:r>
            <a:r>
              <a:rPr lang="en-US" altLang="en-US" dirty="0" err="1">
                <a:latin typeface="Times New Roman" charset="0"/>
                <a:ea typeface="MS PGothic" charset="-128"/>
              </a:rPr>
              <a:t>HazMat</a:t>
            </a:r>
            <a:r>
              <a:rPr lang="en-US" altLang="en-US" dirty="0">
                <a:latin typeface="Times New Roman" charset="0"/>
                <a:ea typeface="MS PGothic" charset="-128"/>
              </a:rPr>
              <a:t> incident, OSHA has published a set of guidelines known as Hazardous Waste Operations and Emergency Response Standard (or HAZWOPER).</a:t>
            </a:r>
            <a:endParaRPr lang="en-IN" altLang="en-US" dirty="0">
              <a:latin typeface="Times New Roman" charset="0"/>
              <a:ea typeface="MS PGothic" charset="-128"/>
            </a:endParaRPr>
          </a:p>
          <a:p>
            <a:r>
              <a:rPr lang="en-US" altLang="en-US" dirty="0">
                <a:latin typeface="Times New Roman" charset="0"/>
                <a:ea typeface="MS PGothic" charset="-128"/>
              </a:rPr>
              <a:t>	1. EMTs are required to have training at the First Responder Awareness Level. </a:t>
            </a:r>
            <a:endParaRPr lang="en-IN" altLang="en-US" dirty="0">
              <a:latin typeface="Times New Roman" charset="0"/>
              <a:ea typeface="MS PGothic" charset="-128"/>
            </a:endParaRPr>
          </a:p>
          <a:p>
            <a:r>
              <a:rPr lang="en-US" altLang="en-US" dirty="0">
                <a:latin typeface="Times New Roman" charset="0"/>
                <a:ea typeface="MS PGothic" charset="-128"/>
              </a:rPr>
              <a:t>	2. First responders at the awareness level should have sufficient training or experience to demonstrate the following competencies:</a:t>
            </a:r>
            <a:endParaRPr lang="en-IN" altLang="en-US" dirty="0">
              <a:latin typeface="Times New Roman" charset="0"/>
              <a:ea typeface="MS PGothic" charset="-128"/>
            </a:endParaRPr>
          </a:p>
          <a:p>
            <a:r>
              <a:rPr lang="en-US" altLang="en-US" dirty="0">
                <a:latin typeface="Times New Roman" charset="0"/>
                <a:ea typeface="MS PGothic" charset="-128"/>
              </a:rPr>
              <a:t>		a. An understanding of what hazardous substances are and the risks associated with them</a:t>
            </a:r>
            <a:endParaRPr lang="en-IN" altLang="en-US" dirty="0">
              <a:latin typeface="Times New Roman" charset="0"/>
              <a:ea typeface="MS PGothic" charset="-128"/>
            </a:endParaRPr>
          </a:p>
          <a:p>
            <a:r>
              <a:rPr lang="en-US" altLang="en-US" dirty="0">
                <a:latin typeface="Times New Roman" charset="0"/>
                <a:ea typeface="MS PGothic" charset="-128"/>
              </a:rPr>
              <a:t>		b. An understanding of the potential outcomes of an incident</a:t>
            </a:r>
            <a:endParaRPr lang="en-IN" altLang="en-US" dirty="0">
              <a:latin typeface="Times New Roman" charset="0"/>
              <a:ea typeface="MS PGothic" charset="-128"/>
            </a:endParaRPr>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CC8C518-9236-0443-BA5A-95BD8AFE6AC1}" type="slidenum">
              <a:rPr lang="en-US" altLang="en-US" sz="1200"/>
              <a:pPr eaLnBrk="1" hangingPunct="1"/>
              <a:t>51</a:t>
            </a:fld>
            <a:endParaRPr lang="en-US" altLang="en-US" sz="1200"/>
          </a:p>
        </p:txBody>
      </p:sp>
    </p:spTree>
    <p:extLst>
      <p:ext uri="{BB962C8B-B14F-4D97-AF65-F5344CB8AC3E}">
        <p14:creationId xmlns:p14="http://schemas.microsoft.com/office/powerpoint/2010/main" val="20863912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The ability to recognize the presence of hazardous substances</a:t>
            </a:r>
            <a:endParaRPr lang="en-IN" altLang="en-US" dirty="0">
              <a:latin typeface="Times New Roman" charset="0"/>
              <a:ea typeface="MS PGothic" charset="-128"/>
            </a:endParaRPr>
          </a:p>
          <a:p>
            <a:r>
              <a:rPr lang="en-US" altLang="en-US" dirty="0">
                <a:latin typeface="Times New Roman" charset="0"/>
                <a:ea typeface="MS PGothic" charset="-128"/>
              </a:rPr>
              <a:t>d. The ability to identify the hazardous substances, if possible</a:t>
            </a:r>
            <a:endParaRPr lang="en-IN" altLang="en-US" dirty="0">
              <a:latin typeface="Times New Roman" charset="0"/>
              <a:ea typeface="MS PGothic" charset="-128"/>
            </a:endParaRPr>
          </a:p>
          <a:p>
            <a:r>
              <a:rPr lang="en-US" altLang="en-US" dirty="0">
                <a:latin typeface="Times New Roman" charset="0"/>
                <a:ea typeface="MS PGothic" charset="-128"/>
              </a:rPr>
              <a:t>e. An understanding of the role of the first responder awareness individual in the emergency response plan</a:t>
            </a:r>
            <a:endParaRPr lang="en-IN" altLang="en-US" dirty="0">
              <a:latin typeface="Times New Roman" charset="0"/>
              <a:ea typeface="MS PGothic" charset="-128"/>
            </a:endParaRPr>
          </a:p>
          <a:p>
            <a:r>
              <a:rPr lang="en-US" altLang="en-US" dirty="0">
                <a:latin typeface="Times New Roman" charset="0"/>
                <a:ea typeface="MS PGothic" charset="-128"/>
              </a:rPr>
              <a:t>f. The ability to determine the need for additional resources and to notify the communication center</a:t>
            </a:r>
            <a:endParaRPr lang="en-IN" altLang="en-US" dirty="0">
              <a:latin typeface="Times New Roman" charset="0"/>
              <a:ea typeface="MS PGothic" charset="-128"/>
            </a:endParaRP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D17B9C6-FF16-3542-B76F-5337A850BB84}" type="slidenum">
              <a:rPr lang="en-US" altLang="en-US" sz="1200"/>
              <a:pPr eaLnBrk="1" hangingPunct="1"/>
              <a:t>52</a:t>
            </a:fld>
            <a:endParaRPr lang="en-US" altLang="en-US" sz="1200"/>
          </a:p>
        </p:txBody>
      </p:sp>
    </p:spTree>
    <p:extLst>
      <p:ext uri="{BB962C8B-B14F-4D97-AF65-F5344CB8AC3E}">
        <p14:creationId xmlns:p14="http://schemas.microsoft.com/office/powerpoint/2010/main" val="18648849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 Recognizing a </a:t>
            </a:r>
            <a:r>
              <a:rPr lang="en-US" altLang="en-US" b="1" i="1" dirty="0">
                <a:latin typeface="Times New Roman" charset="0"/>
                <a:ea typeface="MS PGothic" charset="-128"/>
              </a:rPr>
              <a:t>Hazardous Material</a:t>
            </a:r>
            <a:endParaRPr lang="en-IN" altLang="en-US" b="1" i="1" dirty="0">
              <a:latin typeface="Times New Roman" charset="0"/>
              <a:ea typeface="MS PGothic" charset="-128"/>
            </a:endParaRPr>
          </a:p>
          <a:p>
            <a:r>
              <a:rPr lang="en-US" altLang="en-US" dirty="0">
                <a:latin typeface="Times New Roman" charset="0"/>
                <a:ea typeface="MS PGothic" charset="-128"/>
              </a:rPr>
              <a:t>A. A hazardous material is any material that poses an unreasonable risk of damage or injury to persons, property, or the environment if it is not properly controlled during:</a:t>
            </a:r>
            <a:endParaRPr lang="en-IN" altLang="en-US" dirty="0">
              <a:latin typeface="Times New Roman" charset="0"/>
              <a:ea typeface="MS PGothic" charset="-128"/>
            </a:endParaRPr>
          </a:p>
          <a:p>
            <a:r>
              <a:rPr lang="en-US" altLang="en-US" dirty="0">
                <a:latin typeface="Times New Roman" charset="0"/>
                <a:ea typeface="MS PGothic" charset="-128"/>
              </a:rPr>
              <a:t>	1. Handling</a:t>
            </a:r>
            <a:endParaRPr lang="en-IN" altLang="en-US" dirty="0">
              <a:latin typeface="Times New Roman" charset="0"/>
              <a:ea typeface="MS PGothic" charset="-128"/>
            </a:endParaRPr>
          </a:p>
          <a:p>
            <a:r>
              <a:rPr lang="en-US" altLang="en-US" dirty="0">
                <a:latin typeface="Times New Roman" charset="0"/>
                <a:ea typeface="MS PGothic" charset="-128"/>
              </a:rPr>
              <a:t>	2. Storage</a:t>
            </a:r>
            <a:endParaRPr lang="en-IN" altLang="en-US" dirty="0">
              <a:latin typeface="Times New Roman" charset="0"/>
              <a:ea typeface="MS PGothic" charset="-128"/>
            </a:endParaRPr>
          </a:p>
          <a:p>
            <a:r>
              <a:rPr lang="en-US" altLang="en-US" dirty="0">
                <a:latin typeface="Times New Roman" charset="0"/>
                <a:ea typeface="MS PGothic" charset="-128"/>
              </a:rPr>
              <a:t>	3. Manufacture</a:t>
            </a:r>
            <a:endParaRPr lang="en-IN" altLang="en-US" dirty="0">
              <a:latin typeface="Times New Roman" charset="0"/>
              <a:ea typeface="MS PGothic" charset="-128"/>
            </a:endParaRPr>
          </a:p>
          <a:p>
            <a:r>
              <a:rPr lang="en-US" altLang="en-US" dirty="0">
                <a:latin typeface="Times New Roman" charset="0"/>
                <a:ea typeface="MS PGothic" charset="-128"/>
              </a:rPr>
              <a:t>	4. Processing</a:t>
            </a:r>
            <a:endParaRPr lang="en-IN" altLang="en-US" dirty="0">
              <a:latin typeface="Times New Roman" charset="0"/>
              <a:ea typeface="MS PGothic" charset="-128"/>
            </a:endParaRPr>
          </a:p>
          <a:p>
            <a:r>
              <a:rPr lang="en-US" altLang="en-US" dirty="0">
                <a:latin typeface="Times New Roman" charset="0"/>
                <a:ea typeface="MS PGothic" charset="-128"/>
              </a:rPr>
              <a:t>	5. Packing</a:t>
            </a:r>
            <a:endParaRPr lang="en-IN" altLang="en-US" dirty="0">
              <a:latin typeface="Times New Roman" charset="0"/>
              <a:ea typeface="MS PGothic" charset="-128"/>
            </a:endParaRPr>
          </a:p>
          <a:p>
            <a:r>
              <a:rPr lang="en-US" altLang="en-US" dirty="0">
                <a:latin typeface="Times New Roman" charset="0"/>
                <a:ea typeface="MS PGothic" charset="-128"/>
              </a:rPr>
              <a:t>	6. Use and disposal</a:t>
            </a:r>
            <a:endParaRPr lang="en-IN" altLang="en-US" dirty="0">
              <a:latin typeface="Times New Roman" charset="0"/>
              <a:ea typeface="MS PGothic" charset="-128"/>
            </a:endParaRPr>
          </a:p>
          <a:p>
            <a:r>
              <a:rPr lang="en-US" altLang="en-US" dirty="0">
                <a:latin typeface="Times New Roman" charset="0"/>
                <a:ea typeface="MS PGothic" charset="-128"/>
              </a:rPr>
              <a:t>	7. Transportation</a:t>
            </a:r>
            <a:endParaRPr lang="en-IN" altLang="en-US" dirty="0">
              <a:latin typeface="Times New Roman" charset="0"/>
              <a:ea typeface="MS PGothic" charset="-128"/>
            </a:endParaRPr>
          </a:p>
          <a:p>
            <a:r>
              <a:rPr lang="en-US" altLang="en-US" dirty="0">
                <a:latin typeface="Times New Roman" charset="0"/>
                <a:ea typeface="MS PGothic" charset="-128"/>
              </a:rPr>
              <a:t>B. Train yourself to take the time to look at the whole scene so that you can identify the critical visual indicators and fit them into what is known about the problem.</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D26BC5-456B-8442-AA28-B6D2E14771C7}" type="slidenum">
              <a:rPr lang="en-US" altLang="en-US" sz="1200"/>
              <a:pPr eaLnBrk="1" hangingPunct="1"/>
              <a:t>53</a:t>
            </a:fld>
            <a:endParaRPr lang="en-US" altLang="en-US" sz="1200"/>
          </a:p>
        </p:txBody>
      </p:sp>
    </p:spTree>
    <p:extLst>
      <p:ext uri="{BB962C8B-B14F-4D97-AF65-F5344CB8AC3E}">
        <p14:creationId xmlns:p14="http://schemas.microsoft.com/office/powerpoint/2010/main" val="5981989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C. Hazardous materials may be involved in any of the following situations:</a:t>
            </a:r>
            <a:endParaRPr lang="en-IN" altLang="en-US">
              <a:latin typeface="Times New Roman" charset="0"/>
              <a:ea typeface="MS PGothic" charset="-128"/>
            </a:endParaRPr>
          </a:p>
          <a:p>
            <a:r>
              <a:rPr lang="en-US" altLang="en-US">
                <a:latin typeface="Times New Roman" charset="0"/>
                <a:ea typeface="MS PGothic" charset="-128"/>
              </a:rPr>
              <a:t>	1. A truck or train crash in which a substance is leaking from a tank truck or railroad tank car</a:t>
            </a:r>
            <a:endParaRPr lang="en-IN" altLang="en-US">
              <a:latin typeface="Times New Roman" charset="0"/>
              <a:ea typeface="MS PGothic" charset="-128"/>
            </a:endParaRPr>
          </a:p>
          <a:p>
            <a:r>
              <a:rPr lang="en-US" altLang="en-US">
                <a:latin typeface="Times New Roman" charset="0"/>
                <a:ea typeface="MS PGothic" charset="-128"/>
              </a:rPr>
              <a:t>	2. A leak, fire, or other emergency at an industrial plant, refinery, or other complex where chemicals or explosives are produced, used, or stored</a:t>
            </a:r>
            <a:endParaRPr lang="en-IN" altLang="en-US">
              <a:latin typeface="Times New Roman" charset="0"/>
              <a:ea typeface="MS PGothic" charset="-128"/>
            </a:endParaRPr>
          </a:p>
          <a:p>
            <a:r>
              <a:rPr lang="en-US" altLang="en-US">
                <a:latin typeface="Times New Roman" charset="0"/>
                <a:ea typeface="MS PGothic" charset="-128"/>
              </a:rPr>
              <a:t>	3. A leak or rupture of an underground natural gas pipe</a:t>
            </a:r>
            <a:endParaRPr lang="en-IN" altLang="en-US">
              <a:latin typeface="Times New Roman" charset="0"/>
              <a:ea typeface="MS PGothic" charset="-128"/>
            </a:endParaRPr>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DAE40A-866D-C441-9DB8-B6580C267F2C}" type="slidenum">
              <a:rPr lang="en-US" altLang="en-US" sz="1200"/>
              <a:pPr eaLnBrk="1" hangingPunct="1"/>
              <a:t>54</a:t>
            </a:fld>
            <a:endParaRPr lang="en-US" altLang="en-US" sz="1200"/>
          </a:p>
        </p:txBody>
      </p:sp>
    </p:spTree>
    <p:extLst>
      <p:ext uri="{BB962C8B-B14F-4D97-AF65-F5344CB8AC3E}">
        <p14:creationId xmlns:p14="http://schemas.microsoft.com/office/powerpoint/2010/main" val="15590531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endParaRPr lang="en-US" altLang="en-US" dirty="0">
              <a:latin typeface="Times New Roman" charset="0"/>
              <a:ea typeface="MS PGothic" charset="-128"/>
            </a:endParaRPr>
          </a:p>
          <a:p>
            <a:r>
              <a:rPr lang="en-US" altLang="en-US" dirty="0">
                <a:latin typeface="Times New Roman" charset="0"/>
                <a:ea typeface="MS PGothic" charset="-128"/>
              </a:rPr>
              <a:t>	4. Deterioration of underground fuel tanks and seepage of oil or gasoline into the surrounding ground</a:t>
            </a:r>
            <a:endParaRPr lang="en-IN" altLang="en-US" dirty="0">
              <a:latin typeface="Times New Roman" charset="0"/>
              <a:ea typeface="MS PGothic" charset="-128"/>
            </a:endParaRPr>
          </a:p>
          <a:p>
            <a:r>
              <a:rPr lang="en-US" altLang="en-US" dirty="0">
                <a:latin typeface="Times New Roman" charset="0"/>
                <a:ea typeface="MS PGothic" charset="-128"/>
              </a:rPr>
              <a:t>	5. Buildup of methane or other by-products of waste decomposition in sewers or sewage-processing plants</a:t>
            </a:r>
            <a:endParaRPr lang="en-IN" altLang="en-US" dirty="0">
              <a:latin typeface="Times New Roman" charset="0"/>
              <a:ea typeface="MS PGothic" charset="-128"/>
            </a:endParaRPr>
          </a:p>
          <a:p>
            <a:r>
              <a:rPr lang="en-US" altLang="en-US" dirty="0">
                <a:latin typeface="Times New Roman" charset="0"/>
                <a:ea typeface="MS PGothic" charset="-128"/>
              </a:rPr>
              <a:t>	6. A motor vehicle crash resulting in a ruptured gas tank</a:t>
            </a:r>
          </a:p>
          <a:p>
            <a:r>
              <a:rPr lang="en-US" altLang="en-US" dirty="0">
                <a:latin typeface="Times New Roman" charset="0"/>
                <a:ea typeface="MS PGothic" charset="-128"/>
              </a:rPr>
              <a:t>D. It is important to approach the scene from a safe location and direction.</a:t>
            </a:r>
            <a:endParaRPr lang="en-IN" altLang="en-US" dirty="0">
              <a:latin typeface="Times New Roman" charset="0"/>
              <a:ea typeface="MS PGothic" charset="-128"/>
            </a:endParaRPr>
          </a:p>
          <a:p>
            <a:r>
              <a:rPr lang="en-US" altLang="en-US" dirty="0">
                <a:latin typeface="Times New Roman" charset="0"/>
                <a:ea typeface="MS PGothic" charset="-128"/>
              </a:rPr>
              <a:t>	1. The traditional rules of staying uphill and upwind are a good place to start.</a:t>
            </a:r>
            <a:endParaRPr lang="en-IN" altLang="en-US" dirty="0">
              <a:latin typeface="Times New Roman" charset="0"/>
              <a:ea typeface="MS PGothic" charset="-128"/>
            </a:endParaRPr>
          </a:p>
          <a:p>
            <a:r>
              <a:rPr lang="en-US" altLang="en-US" dirty="0">
                <a:latin typeface="Times New Roman" charset="0"/>
                <a:ea typeface="MS PGothic" charset="-128"/>
              </a:rPr>
              <a:t>	2. It may be wise to use binoculars and view the scene from a safe distance.</a:t>
            </a:r>
            <a:endParaRPr lang="en-IN" altLang="en-US" dirty="0">
              <a:latin typeface="Times New Roman" charset="0"/>
              <a:ea typeface="MS PGothic" charset="-128"/>
            </a:endParaRPr>
          </a:p>
          <a:p>
            <a:r>
              <a:rPr lang="en-US" altLang="en-US" dirty="0">
                <a:latin typeface="Times New Roman" charset="0"/>
                <a:ea typeface="MS PGothic" charset="-128"/>
              </a:rPr>
              <a:t>	3. Be sure to question anyone involved in the incident.</a:t>
            </a:r>
            <a:endParaRPr lang="en-IN" altLang="en-US" dirty="0">
              <a:latin typeface="Times New Roman" charset="0"/>
              <a:ea typeface="MS PGothic" charset="-128"/>
            </a:endParaRPr>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C42E5E9-E987-7C40-8E0E-F2461EF93553}" type="slidenum">
              <a:rPr lang="en-US" altLang="en-US" sz="1200"/>
              <a:pPr eaLnBrk="1" hangingPunct="1"/>
              <a:t>55</a:t>
            </a:fld>
            <a:endParaRPr lang="en-US" altLang="en-US" sz="1200"/>
          </a:p>
        </p:txBody>
      </p:sp>
    </p:spTree>
    <p:extLst>
      <p:ext uri="{BB962C8B-B14F-4D97-AF65-F5344CB8AC3E}">
        <p14:creationId xmlns:p14="http://schemas.microsoft.com/office/powerpoint/2010/main" val="15582813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figures on this slide show two examples of hazardous materials incidents.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Take enough time to assess the scene and look for other clues such as dead animals</a:t>
            </a:r>
            <a:r>
              <a:rPr lang="en-US" altLang="en-US" baseline="0" dirty="0" smtClean="0">
                <a:latin typeface="Times New Roman" charset="0"/>
                <a:ea typeface="MS PGothic" charset="-128"/>
              </a:rPr>
              <a:t> near the point of release, discolored pavement, dead grass, visible vapors or puddles.</a:t>
            </a:r>
          </a:p>
          <a:p>
            <a:endParaRPr lang="en-US" altLang="en-US" baseline="0" dirty="0" smtClean="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i="1" dirty="0" smtClean="0">
                <a:solidFill>
                  <a:srgbClr val="FF0000"/>
                </a:solidFill>
              </a:rPr>
              <a:t>A crash does not need to occur for a spill or leak to happen. A vehicle that is emitting a visible cloud should make you suspicious that a hazardous material is involved—especially if the vehicle is a tractor trailer rig. In such cases, you should stay uphill and upwind and notify the fire department or </a:t>
            </a:r>
            <a:r>
              <a:rPr lang="en-US" altLang="en-US" b="1" i="1" dirty="0" err="1" smtClean="0">
                <a:solidFill>
                  <a:srgbClr val="FF0000"/>
                </a:solidFill>
              </a:rPr>
              <a:t>HazMat</a:t>
            </a:r>
            <a:r>
              <a:rPr lang="en-US" altLang="en-US" b="1" i="1" dirty="0" smtClean="0">
                <a:solidFill>
                  <a:srgbClr val="FF0000"/>
                </a:solidFill>
              </a:rPr>
              <a:t> team.</a:t>
            </a:r>
          </a:p>
          <a:p>
            <a:endParaRPr lang="en-US" altLang="en-US" dirty="0">
              <a:latin typeface="Times New Roman" charset="0"/>
              <a:ea typeface="MS PGothic" charset="-128"/>
            </a:endParaRPr>
          </a:p>
        </p:txBody>
      </p:sp>
      <p:sp>
        <p:nvSpPr>
          <p:cNvPr id="201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A56FF1E-A006-A847-AF78-079C206CF05E}" type="slidenum">
              <a:rPr lang="en-US" altLang="en-US" sz="1200"/>
              <a:pPr eaLnBrk="1" hangingPunct="1"/>
              <a:t>56</a:t>
            </a:fld>
            <a:endParaRPr lang="en-US" altLang="en-US" sz="1200"/>
          </a:p>
        </p:txBody>
      </p:sp>
    </p:spTree>
    <p:extLst>
      <p:ext uri="{BB962C8B-B14F-4D97-AF65-F5344CB8AC3E}">
        <p14:creationId xmlns:p14="http://schemas.microsoft.com/office/powerpoint/2010/main" val="14722297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Occupancy and location</a:t>
            </a:r>
            <a:endParaRPr lang="en-IN" altLang="en-US" dirty="0">
              <a:latin typeface="Times New Roman" charset="0"/>
              <a:ea typeface="MS PGothic" charset="-128"/>
            </a:endParaRPr>
          </a:p>
          <a:p>
            <a:r>
              <a:rPr lang="en-US" altLang="en-US" dirty="0">
                <a:latin typeface="Times New Roman" charset="0"/>
                <a:ea typeface="MS PGothic" charset="-128"/>
              </a:rPr>
              <a:t>	1. A wide variety of chemicals are stored in:</a:t>
            </a:r>
            <a:endParaRPr lang="en-IN" altLang="en-US" dirty="0">
              <a:latin typeface="Times New Roman" charset="0"/>
              <a:ea typeface="MS PGothic" charset="-128"/>
            </a:endParaRPr>
          </a:p>
          <a:p>
            <a:r>
              <a:rPr lang="en-US" altLang="en-US" dirty="0">
                <a:latin typeface="Times New Roman" charset="0"/>
                <a:ea typeface="MS PGothic" charset="-128"/>
              </a:rPr>
              <a:t>		a. Warehouses</a:t>
            </a:r>
            <a:endParaRPr lang="en-IN" altLang="en-US" dirty="0">
              <a:latin typeface="Times New Roman" charset="0"/>
              <a:ea typeface="MS PGothic" charset="-128"/>
            </a:endParaRPr>
          </a:p>
          <a:p>
            <a:r>
              <a:rPr lang="en-US" altLang="en-US" dirty="0">
                <a:latin typeface="Times New Roman" charset="0"/>
                <a:ea typeface="MS PGothic" charset="-128"/>
              </a:rPr>
              <a:t>		b. Hospitals</a:t>
            </a:r>
            <a:endParaRPr lang="en-IN" altLang="en-US" dirty="0">
              <a:latin typeface="Times New Roman" charset="0"/>
              <a:ea typeface="MS PGothic" charset="-128"/>
            </a:endParaRPr>
          </a:p>
          <a:p>
            <a:r>
              <a:rPr lang="en-US" altLang="en-US" dirty="0">
                <a:latin typeface="Times New Roman" charset="0"/>
                <a:ea typeface="MS PGothic" charset="-128"/>
              </a:rPr>
              <a:t>		c. Laboratories</a:t>
            </a:r>
            <a:endParaRPr lang="en-IN" altLang="en-US" dirty="0">
              <a:latin typeface="Times New Roman" charset="0"/>
              <a:ea typeface="MS PGothic" charset="-128"/>
            </a:endParaRPr>
          </a:p>
          <a:p>
            <a:r>
              <a:rPr lang="en-US" altLang="en-US" dirty="0">
                <a:latin typeface="Times New Roman" charset="0"/>
                <a:ea typeface="MS PGothic" charset="-128"/>
              </a:rPr>
              <a:t>		d. Industrial complexes</a:t>
            </a:r>
            <a:endParaRPr lang="en-IN" altLang="en-US" dirty="0">
              <a:latin typeface="Times New Roman" charset="0"/>
              <a:ea typeface="MS PGothic" charset="-128"/>
            </a:endParaRPr>
          </a:p>
          <a:p>
            <a:r>
              <a:rPr lang="en-US" altLang="en-US" dirty="0">
                <a:latin typeface="Times New Roman" charset="0"/>
                <a:ea typeface="MS PGothic" charset="-128"/>
              </a:rPr>
              <a:t>		e. Residential garages</a:t>
            </a:r>
            <a:endParaRPr lang="en-IN" altLang="en-US" dirty="0">
              <a:latin typeface="Times New Roman" charset="0"/>
              <a:ea typeface="MS PGothic" charset="-128"/>
            </a:endParaRPr>
          </a:p>
          <a:p>
            <a:r>
              <a:rPr lang="en-US" altLang="en-US" dirty="0">
                <a:latin typeface="Times New Roman" charset="0"/>
                <a:ea typeface="MS PGothic" charset="-128"/>
              </a:rPr>
              <a:t>		f. Bowling alleys</a:t>
            </a:r>
            <a:endParaRPr lang="en-IN" altLang="en-US" dirty="0">
              <a:latin typeface="Times New Roman" charset="0"/>
              <a:ea typeface="MS PGothic" charset="-128"/>
            </a:endParaRPr>
          </a:p>
          <a:p>
            <a:r>
              <a:rPr lang="en-US" altLang="en-US" dirty="0">
                <a:latin typeface="Times New Roman" charset="0"/>
                <a:ea typeface="MS PGothic" charset="-128"/>
              </a:rPr>
              <a:t>		g. Home improvement centers</a:t>
            </a:r>
            <a:endParaRPr lang="en-IN" altLang="en-US" dirty="0">
              <a:latin typeface="Times New Roman" charset="0"/>
              <a:ea typeface="MS PGothic" charset="-128"/>
            </a:endParaRPr>
          </a:p>
          <a:p>
            <a:r>
              <a:rPr lang="en-US" altLang="en-US" dirty="0">
                <a:latin typeface="Times New Roman" charset="0"/>
                <a:ea typeface="MS PGothic" charset="-128"/>
              </a:rPr>
              <a:t>		h. Garden supply stores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t>
            </a:r>
            <a:r>
              <a:rPr lang="en-US" altLang="en-US" dirty="0" smtClean="0">
                <a:latin typeface="Times New Roman" charset="0"/>
                <a:ea typeface="MS PGothic" charset="-128"/>
              </a:rPr>
              <a:t>Restaurants</a:t>
            </a:r>
          </a:p>
          <a:p>
            <a:r>
              <a:rPr lang="en-US" altLang="en-US" dirty="0" smtClean="0">
                <a:latin typeface="Times New Roman" charset="0"/>
                <a:ea typeface="MS PGothic" charset="-128"/>
              </a:rPr>
              <a:t>                                      j……</a:t>
            </a:r>
            <a:r>
              <a:rPr lang="en-US" altLang="en-US" baseline="0" dirty="0" smtClean="0">
                <a:latin typeface="Times New Roman" charset="0"/>
                <a:ea typeface="MS PGothic" charset="-128"/>
              </a:rPr>
              <a:t> even fire departments!</a:t>
            </a:r>
            <a:endParaRPr lang="en-IN" altLang="en-US" dirty="0">
              <a:latin typeface="Times New Roman" charset="0"/>
              <a:ea typeface="MS PGothic" charset="-128"/>
            </a:endParaRPr>
          </a:p>
          <a:p>
            <a:r>
              <a:rPr lang="en-US" altLang="en-US" dirty="0">
                <a:latin typeface="Times New Roman" charset="0"/>
                <a:ea typeface="MS PGothic" charset="-128"/>
              </a:rPr>
              <a:t>	2. The location and type of building are two good indicators of the possible presence of a hazardous material.</a:t>
            </a:r>
            <a:endParaRPr lang="en-IN" altLang="en-US" dirty="0">
              <a:latin typeface="Times New Roman" charset="0"/>
              <a:ea typeface="MS PGothic" charset="-128"/>
            </a:endParaRPr>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3E993A4-0C6D-784F-86C7-11737A173F2B}" type="slidenum">
              <a:rPr lang="en-US" altLang="en-US" sz="1200"/>
              <a:pPr eaLnBrk="1" hangingPunct="1"/>
              <a:t>57</a:t>
            </a:fld>
            <a:endParaRPr lang="en-US" altLang="en-US" sz="1200"/>
          </a:p>
        </p:txBody>
      </p:sp>
    </p:spTree>
    <p:extLst>
      <p:ext uri="{BB962C8B-B14F-4D97-AF65-F5344CB8AC3E}">
        <p14:creationId xmlns:p14="http://schemas.microsoft.com/office/powerpoint/2010/main" val="4589619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Senses</a:t>
            </a:r>
            <a:endParaRPr lang="en-IN" altLang="en-US" dirty="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ea typeface="MS PGothic" charset="-128"/>
              </a:rPr>
              <a:t>	1. The senses that can be safely used are those of sight and sound</a:t>
            </a:r>
            <a:r>
              <a:rPr lang="en-US" altLang="en-US" dirty="0" smtClean="0">
                <a:latin typeface="Times New Roman" charset="0"/>
                <a:ea typeface="MS PGothic" charset="-128"/>
              </a:rPr>
              <a:t>. Don’t “lead with your nose.”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Times New Roman" charset="0"/>
                <a:ea typeface="MS PGothic" charset="-128"/>
              </a:rPr>
              <a:t>                   2. Clues that are </a:t>
            </a:r>
            <a:r>
              <a:rPr lang="en-US" altLang="en-US" b="1" i="1" dirty="0" smtClean="0">
                <a:latin typeface="Times New Roman" charset="0"/>
                <a:ea typeface="MS PGothic" charset="-128"/>
              </a:rPr>
              <a:t>seen or heard </a:t>
            </a:r>
            <a:r>
              <a:rPr lang="en-US" altLang="en-US" dirty="0" smtClean="0">
                <a:latin typeface="Times New Roman" charset="0"/>
                <a:ea typeface="MS PGothic" charset="-128"/>
              </a:rPr>
              <a:t>from a distance may enable you to take precautionary steps. Vapor clouds, an alarm from a toxic gas sensor, or the smell of chlorine    or </a:t>
            </a:r>
            <a:r>
              <a:rPr lang="en-US" altLang="en-US" dirty="0" err="1" smtClean="0">
                <a:latin typeface="Times New Roman" charset="0"/>
                <a:ea typeface="MS PGothic" charset="-128"/>
              </a:rPr>
              <a:t>amonia</a:t>
            </a:r>
            <a:r>
              <a:rPr lang="en-US" altLang="en-US" dirty="0" smtClean="0">
                <a:latin typeface="Times New Roman" charset="0"/>
                <a:ea typeface="MS PGothic" charset="-128"/>
              </a:rPr>
              <a:t> from a distance away are signals to move.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latin typeface="Times New Roman" charset="0"/>
                <a:ea typeface="MS PGothic" charset="-128"/>
              </a:rPr>
              <a:t>                   3.Using </a:t>
            </a:r>
            <a:r>
              <a:rPr lang="en-US" altLang="en-US" dirty="0">
                <a:latin typeface="Times New Roman" charset="0"/>
                <a:ea typeface="MS PGothic" charset="-128"/>
              </a:rPr>
              <a:t>any of your senses that bring you in proximity to the chemical should be done with caution or avoided.</a:t>
            </a:r>
            <a:endParaRPr lang="en-IN" altLang="en-US" dirty="0">
              <a:latin typeface="Times New Roman" charset="0"/>
              <a:ea typeface="MS PGothic" charset="-128"/>
            </a:endParaRPr>
          </a:p>
          <a:p>
            <a:r>
              <a:rPr lang="en-US" altLang="en-US" dirty="0">
                <a:latin typeface="Times New Roman" charset="0"/>
                <a:ea typeface="MS PGothic" charset="-128"/>
              </a:rPr>
              <a:t>	</a:t>
            </a:r>
            <a:endParaRPr lang="en-IN" altLang="en-US" dirty="0">
              <a:latin typeface="Times New Roman" charset="0"/>
              <a:ea typeface="MS PGothic" charset="-128"/>
            </a:endParaRPr>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60DA8A8-E70F-2745-B4D6-B9D3B3A3570F}" type="slidenum">
              <a:rPr lang="en-US" altLang="en-US" sz="1200"/>
              <a:pPr eaLnBrk="1" hangingPunct="1"/>
              <a:t>58</a:t>
            </a:fld>
            <a:endParaRPr lang="en-US" altLang="en-US" sz="1200"/>
          </a:p>
        </p:txBody>
      </p:sp>
    </p:spTree>
    <p:extLst>
      <p:ext uri="{BB962C8B-B14F-4D97-AF65-F5344CB8AC3E}">
        <p14:creationId xmlns:p14="http://schemas.microsoft.com/office/powerpoint/2010/main" val="126033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204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a:t>
            </a:r>
            <a:r>
              <a:rPr lang="en-US" altLang="en-US" b="1" i="1" dirty="0">
                <a:latin typeface="Times New Roman" charset="0"/>
                <a:ea typeface="MS PGothic" charset="-128"/>
              </a:rPr>
              <a:t>Containers</a:t>
            </a:r>
            <a:endParaRPr lang="en-IN" altLang="en-US" b="1" i="1" dirty="0">
              <a:latin typeface="Times New Roman" charset="0"/>
              <a:ea typeface="MS PGothic" charset="-128"/>
            </a:endParaRPr>
          </a:p>
          <a:p>
            <a:r>
              <a:rPr lang="en-US" altLang="en-US" dirty="0">
                <a:latin typeface="Times New Roman" charset="0"/>
                <a:ea typeface="MS PGothic" charset="-128"/>
              </a:rPr>
              <a:t>	1. In basic terms, a container is any vessel or receptacle that holds a material.</a:t>
            </a:r>
            <a:endParaRPr lang="en-IN" altLang="en-US" dirty="0">
              <a:latin typeface="Times New Roman" charset="0"/>
              <a:ea typeface="MS PGothic" charset="-128"/>
            </a:endParaRPr>
          </a:p>
          <a:p>
            <a:r>
              <a:rPr lang="en-US" altLang="en-US" dirty="0">
                <a:latin typeface="Times New Roman" charset="0"/>
                <a:ea typeface="MS PGothic" charset="-128"/>
              </a:rPr>
              <a:t>	2. Often the container type, size, and material of construction provide important clues about the nature of the substance inside.</a:t>
            </a:r>
            <a:endParaRPr lang="en-IN" altLang="en-US" dirty="0">
              <a:latin typeface="Times New Roman" charset="0"/>
              <a:ea typeface="MS PGothic" charset="-128"/>
            </a:endParaRPr>
          </a:p>
          <a:p>
            <a:r>
              <a:rPr lang="en-US" altLang="en-US" dirty="0">
                <a:latin typeface="Times New Roman" charset="0"/>
                <a:ea typeface="MS PGothic" charset="-128"/>
              </a:rPr>
              <a:t>		a. Do not rely solely on the type of container when making a determination about hazardous materials.</a:t>
            </a:r>
            <a:endParaRPr lang="en-IN" altLang="en-US" dirty="0">
              <a:latin typeface="Times New Roman" charset="0"/>
              <a:ea typeface="MS PGothic" charset="-128"/>
            </a:endParaRPr>
          </a:p>
          <a:p>
            <a:r>
              <a:rPr lang="en-US" altLang="en-US" dirty="0">
                <a:latin typeface="Times New Roman" charset="0"/>
                <a:ea typeface="MS PGothic" charset="-128"/>
              </a:rPr>
              <a:t>	3. One way to distinguish containers is to divide them into two categories based on their capacity: bulk and </a:t>
            </a:r>
            <a:r>
              <a:rPr lang="en-US" altLang="en-US" dirty="0" err="1">
                <a:latin typeface="Times New Roman" charset="0"/>
                <a:ea typeface="MS PGothic" charset="-128"/>
              </a:rPr>
              <a:t>nonbulk</a:t>
            </a:r>
            <a:r>
              <a:rPr lang="en-US" altLang="en-US" dirty="0">
                <a:latin typeface="Times New Roman" charset="0"/>
                <a:ea typeface="MS PGothic" charset="-128"/>
              </a:rPr>
              <a:t> storage containers</a:t>
            </a:r>
            <a:r>
              <a:rPr lang="en-US" altLang="en-US" dirty="0" smtClean="0">
                <a:latin typeface="Times New Roman" charset="0"/>
                <a:ea typeface="MS PGothic" charset="-128"/>
              </a:rPr>
              <a:t>.</a:t>
            </a:r>
          </a:p>
          <a:p>
            <a:r>
              <a:rPr lang="en-US" altLang="en-US" dirty="0" smtClean="0">
                <a:latin typeface="Times New Roman" charset="0"/>
                <a:ea typeface="MS PGothic" charset="-128"/>
              </a:rPr>
              <a:t>                                       </a:t>
            </a:r>
            <a:endParaRPr lang="en-IN" altLang="en-US" dirty="0">
              <a:latin typeface="Times New Roman" charset="0"/>
              <a:ea typeface="MS PGothic" charset="-128"/>
            </a:endParaRPr>
          </a:p>
        </p:txBody>
      </p:sp>
      <p:sp>
        <p:nvSpPr>
          <p:cNvPr id="204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D162A8-0A40-0B4A-B428-A304EF03C327}" type="slidenum">
              <a:rPr lang="en-US" altLang="en-US" sz="1200"/>
              <a:pPr eaLnBrk="1" hangingPunct="1"/>
              <a:t>59</a:t>
            </a:fld>
            <a:endParaRPr lang="en-US" altLang="en-US" sz="1200"/>
          </a:p>
        </p:txBody>
      </p:sp>
    </p:spTree>
    <p:extLst>
      <p:ext uri="{BB962C8B-B14F-4D97-AF65-F5344CB8AC3E}">
        <p14:creationId xmlns:p14="http://schemas.microsoft.com/office/powerpoint/2010/main" val="1371610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E. The National Incident Management System (NIMS) was developed to promote efficient coordination of emergency incidents at the regional, state, and national levels.</a:t>
            </a:r>
            <a:endParaRPr lang="en-IN" altLang="en-US">
              <a:latin typeface="Times New Roman" charset="0"/>
              <a:ea typeface="MS PGothic" charset="-128"/>
            </a:endParaRPr>
          </a:p>
        </p:txBody>
      </p:sp>
      <p:sp>
        <p:nvSpPr>
          <p:cNvPr id="150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232C252-FFBC-DC42-82A9-A029CADF8AA3}" type="slidenum">
              <a:rPr lang="en-US" altLang="en-US" sz="1200"/>
              <a:pPr eaLnBrk="1" hangingPunct="1"/>
              <a:t>6</a:t>
            </a:fld>
            <a:endParaRPr lang="en-US" altLang="en-US" sz="1200"/>
          </a:p>
        </p:txBody>
      </p:sp>
    </p:spTree>
    <p:extLst>
      <p:ext uri="{BB962C8B-B14F-4D97-AF65-F5344CB8AC3E}">
        <p14:creationId xmlns:p14="http://schemas.microsoft.com/office/powerpoint/2010/main" val="14519483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Container volume</a:t>
            </a:r>
            <a:endParaRPr lang="en-IN" altLang="en-US" dirty="0">
              <a:latin typeface="Times New Roman" charset="0"/>
              <a:ea typeface="MS PGothic" charset="-128"/>
            </a:endParaRPr>
          </a:p>
          <a:p>
            <a:r>
              <a:rPr lang="en-US" altLang="en-US" dirty="0">
                <a:latin typeface="Times New Roman" charset="0"/>
                <a:ea typeface="MS PGothic" charset="-128"/>
              </a:rPr>
              <a:t>	a. Bulk storage containers include: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Fixed tanks</a:t>
            </a:r>
            <a:endParaRPr lang="en-IN" altLang="en-US" dirty="0">
              <a:latin typeface="Times New Roman" charset="0"/>
              <a:ea typeface="MS PGothic" charset="-128"/>
            </a:endParaRPr>
          </a:p>
          <a:p>
            <a:r>
              <a:rPr lang="en-US" altLang="en-US" dirty="0">
                <a:latin typeface="Times New Roman" charset="0"/>
                <a:ea typeface="MS PGothic" charset="-128"/>
              </a:rPr>
              <a:t>		ii. Highway cargo tanks</a:t>
            </a:r>
            <a:endParaRPr lang="en-IN" altLang="en-US" dirty="0">
              <a:latin typeface="Times New Roman" charset="0"/>
              <a:ea typeface="MS PGothic" charset="-128"/>
            </a:endParaRPr>
          </a:p>
          <a:p>
            <a:r>
              <a:rPr lang="en-US" altLang="en-US" dirty="0">
                <a:latin typeface="Times New Roman" charset="0"/>
                <a:ea typeface="MS PGothic" charset="-128"/>
              </a:rPr>
              <a:t>		iii. Rail tank cars</a:t>
            </a:r>
            <a:endParaRPr lang="en-IN" altLang="en-US" dirty="0">
              <a:latin typeface="Times New Roman" charset="0"/>
              <a:ea typeface="MS PGothic" charset="-128"/>
            </a:endParaRPr>
          </a:p>
          <a:p>
            <a:r>
              <a:rPr lang="en-US" altLang="en-US" dirty="0">
                <a:latin typeface="Times New Roman" charset="0"/>
                <a:ea typeface="MS PGothic" charset="-128"/>
              </a:rPr>
              <a:t>		iv. Totes</a:t>
            </a:r>
            <a:endParaRPr lang="en-IN" altLang="en-US" dirty="0">
              <a:latin typeface="Times New Roman" charset="0"/>
              <a:ea typeface="MS PGothic" charset="-128"/>
            </a:endParaRPr>
          </a:p>
          <a:p>
            <a:r>
              <a:rPr lang="en-US" altLang="en-US" dirty="0">
                <a:latin typeface="Times New Roman" charset="0"/>
                <a:ea typeface="MS PGothic" charset="-128"/>
              </a:rPr>
              <a:t>		v. Intermodal tanks</a:t>
            </a:r>
            <a:endParaRPr lang="en-IN" altLang="en-US" dirty="0">
              <a:latin typeface="Times New Roman" charset="0"/>
              <a:ea typeface="MS PGothic" charset="-128"/>
            </a:endParaRPr>
          </a:p>
          <a:p>
            <a:r>
              <a:rPr lang="en-US" altLang="en-US" dirty="0">
                <a:latin typeface="Times New Roman" charset="0"/>
                <a:ea typeface="MS PGothic" charset="-128"/>
              </a:rPr>
              <a:t>	b. In general, bulk storage containers are found in buildings that rely on and need to store large quantities of a particular chemical.</a:t>
            </a:r>
            <a:endParaRPr lang="en-IN" altLang="en-US" dirty="0">
              <a:latin typeface="Times New Roman" charset="0"/>
              <a:ea typeface="MS PGothic" charset="-128"/>
            </a:endParaRPr>
          </a:p>
          <a:p>
            <a:r>
              <a:rPr lang="en-US" altLang="en-US" dirty="0">
                <a:latin typeface="Times New Roman" charset="0"/>
                <a:ea typeface="MS PGothic" charset="-128"/>
              </a:rPr>
              <a:t>	c. Often these bulk storage containers are surrounded by a </a:t>
            </a:r>
            <a:r>
              <a:rPr lang="en-US" altLang="en-US" b="1" i="1" dirty="0">
                <a:latin typeface="Times New Roman" charset="0"/>
                <a:ea typeface="MS PGothic" charset="-128"/>
              </a:rPr>
              <a:t>secondary containment system </a:t>
            </a:r>
            <a:r>
              <a:rPr lang="en-US" altLang="en-US" dirty="0">
                <a:latin typeface="Times New Roman" charset="0"/>
                <a:ea typeface="MS PGothic" charset="-128"/>
              </a:rPr>
              <a:t>to help control an accidental </a:t>
            </a:r>
            <a:r>
              <a:rPr lang="en-US" altLang="en-US" dirty="0" smtClean="0">
                <a:latin typeface="Times New Roman" charset="0"/>
                <a:ea typeface="MS PGothic" charset="-128"/>
              </a:rPr>
              <a:t>release. A secondary containment system control spills if the main containment vessel fails.</a:t>
            </a:r>
            <a:endParaRPr lang="en-IN" altLang="en-US" dirty="0">
              <a:latin typeface="Times New Roman" charset="0"/>
              <a:ea typeface="MS PGothic" charset="-128"/>
            </a:endParaRPr>
          </a:p>
          <a:p>
            <a:r>
              <a:rPr lang="en-US" altLang="en-US" dirty="0">
                <a:latin typeface="Times New Roman" charset="0"/>
                <a:ea typeface="MS PGothic" charset="-128"/>
              </a:rPr>
              <a:t>	d. Large-volume horizontal tanks are also common</a:t>
            </a:r>
            <a:r>
              <a:rPr lang="en-US" altLang="en-US" dirty="0" smtClean="0">
                <a:latin typeface="Times New Roman" charset="0"/>
                <a:ea typeface="MS PGothic" charset="-128"/>
              </a:rPr>
              <a:t>. Referred to as above ground tanks.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These tanks can hold a few hundred gallons to several million gallons of product and are usually made of aluminum, steel, or plastic.</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491E7A0-90CE-1F44-A433-933FCCE6DA8E}" type="slidenum">
              <a:rPr lang="en-US" altLang="en-US" sz="1200"/>
              <a:pPr eaLnBrk="1" hangingPunct="1"/>
              <a:t>60</a:t>
            </a:fld>
            <a:endParaRPr lang="en-US" altLang="en-US" sz="1200"/>
          </a:p>
        </p:txBody>
      </p:sp>
    </p:spTree>
    <p:extLst>
      <p:ext uri="{BB962C8B-B14F-4D97-AF65-F5344CB8AC3E}">
        <p14:creationId xmlns:p14="http://schemas.microsoft.com/office/powerpoint/2010/main" val="15640720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t>
            </a:r>
            <a:r>
              <a:rPr lang="en-US" altLang="en-US" b="1" i="1" dirty="0">
                <a:latin typeface="Times New Roman" charset="0"/>
                <a:ea typeface="MS PGothic" charset="-128"/>
              </a:rPr>
              <a:t>Totes</a:t>
            </a:r>
            <a:r>
              <a:rPr lang="en-US" altLang="en-US" dirty="0">
                <a:latin typeface="Times New Roman" charset="0"/>
                <a:ea typeface="MS PGothic" charset="-128"/>
              </a:rPr>
              <a:t> have capacities ranging from 119 gallons to 703 gallons.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They can contain any type of chemical, including flammable liquids, corrosives, food-grade liquids, or oxidizers.</a:t>
            </a:r>
            <a:endParaRPr lang="en-IN" altLang="en-US" dirty="0">
              <a:latin typeface="Times New Roman" charset="0"/>
              <a:ea typeface="MS PGothic" charset="-128"/>
            </a:endParaRPr>
          </a:p>
          <a:p>
            <a:r>
              <a:rPr lang="en-US" altLang="en-US" dirty="0">
                <a:latin typeface="Times New Roman" charset="0"/>
                <a:ea typeface="MS PGothic" charset="-128"/>
              </a:rPr>
              <a:t>	ii. Shipping and storing totes can be hazardous because they have no secondary containment system.</a:t>
            </a:r>
            <a:endParaRPr lang="en-IN" altLang="en-US" dirty="0">
              <a:latin typeface="Times New Roman" charset="0"/>
              <a:ea typeface="MS PGothic" charset="-128"/>
            </a:endParaRPr>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25357CB-9B2A-0B45-B4F7-21DED2801FA5}" type="slidenum">
              <a:rPr lang="en-US" altLang="en-US" sz="1200"/>
              <a:pPr eaLnBrk="1" hangingPunct="1"/>
              <a:t>61</a:t>
            </a:fld>
            <a:endParaRPr lang="en-US" altLang="en-US" sz="1200"/>
          </a:p>
        </p:txBody>
      </p:sp>
    </p:spTree>
    <p:extLst>
      <p:ext uri="{BB962C8B-B14F-4D97-AF65-F5344CB8AC3E}">
        <p14:creationId xmlns:p14="http://schemas.microsoft.com/office/powerpoint/2010/main" val="121256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p:spPr>
      </p:sp>
      <p:sp>
        <p:nvSpPr>
          <p:cNvPr id="207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 on this slide shows totes. </a:t>
            </a:r>
            <a:r>
              <a:rPr lang="en-US" altLang="en-US" b="1" i="1" dirty="0" smtClean="0">
                <a:latin typeface="Times New Roman" charset="0"/>
                <a:ea typeface="MS PGothic" charset="-128"/>
              </a:rPr>
              <a:t>Notice no secondary containment system</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Often</a:t>
            </a:r>
            <a:r>
              <a:rPr lang="en-US" altLang="en-US" baseline="0" dirty="0" smtClean="0">
                <a:latin typeface="Times New Roman" charset="0"/>
                <a:ea typeface="MS PGothic" charset="-128"/>
              </a:rPr>
              <a:t> stacked on top of each other and moved with a fork lift. Potential for damage.</a:t>
            </a:r>
            <a:endParaRPr lang="en-US" altLang="en-US" dirty="0">
              <a:latin typeface="Times New Roman" charset="0"/>
              <a:ea typeface="MS PGothic" charset="-128"/>
            </a:endParaRPr>
          </a:p>
        </p:txBody>
      </p:sp>
      <p:sp>
        <p:nvSpPr>
          <p:cNvPr id="207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A2851EC-3BD6-4D4B-BA5A-0FB67257806B}" type="slidenum">
              <a:rPr lang="en-US" altLang="en-US" sz="1200"/>
              <a:pPr eaLnBrk="1" hangingPunct="1"/>
              <a:t>62</a:t>
            </a:fld>
            <a:endParaRPr lang="en-US" altLang="en-US" sz="1200"/>
          </a:p>
        </p:txBody>
      </p:sp>
    </p:spTree>
    <p:extLst>
      <p:ext uri="{BB962C8B-B14F-4D97-AF65-F5344CB8AC3E}">
        <p14:creationId xmlns:p14="http://schemas.microsoft.com/office/powerpoint/2010/main" val="19320510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a:t>
            </a:r>
            <a:r>
              <a:rPr lang="en-US" altLang="en-US" b="1" i="1" dirty="0">
                <a:latin typeface="Times New Roman" charset="0"/>
                <a:ea typeface="MS PGothic" charset="-128"/>
              </a:rPr>
              <a:t>Intermodal tanks </a:t>
            </a:r>
            <a:r>
              <a:rPr lang="en-US" altLang="en-US" dirty="0">
                <a:latin typeface="Times New Roman" charset="0"/>
                <a:ea typeface="MS PGothic" charset="-128"/>
              </a:rPr>
              <a:t>are both shipping and storage vessels.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Hold between 5,000 and 6,000 gallons of product</a:t>
            </a:r>
            <a:endParaRPr lang="en-IN" altLang="en-US" dirty="0">
              <a:latin typeface="Times New Roman" charset="0"/>
              <a:ea typeface="MS PGothic" charset="-128"/>
            </a:endParaRPr>
          </a:p>
          <a:p>
            <a:r>
              <a:rPr lang="en-US" altLang="en-US" dirty="0">
                <a:latin typeface="Times New Roman" charset="0"/>
                <a:ea typeface="MS PGothic" charset="-128"/>
              </a:rPr>
              <a:t>	ii. Can be pressurized or </a:t>
            </a:r>
            <a:r>
              <a:rPr lang="en-US" altLang="en-US" dirty="0" smtClean="0">
                <a:latin typeface="Times New Roman" charset="0"/>
                <a:ea typeface="MS PGothic" charset="-128"/>
              </a:rPr>
              <a:t>non-pressurized</a:t>
            </a:r>
            <a:endParaRPr lang="en-IN" altLang="en-US" dirty="0">
              <a:latin typeface="Times New Roman" charset="0"/>
              <a:ea typeface="MS PGothic" charset="-128"/>
            </a:endParaRP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4B2D17C-9A72-B04B-82BA-90C57BF9A7A5}" type="slidenum">
              <a:rPr lang="en-US" altLang="en-US" sz="1200"/>
              <a:pPr eaLnBrk="1" hangingPunct="1"/>
              <a:t>63</a:t>
            </a:fld>
            <a:endParaRPr lang="en-US" altLang="en-US" sz="1200"/>
          </a:p>
        </p:txBody>
      </p:sp>
    </p:spTree>
    <p:extLst>
      <p:ext uri="{BB962C8B-B14F-4D97-AF65-F5344CB8AC3E}">
        <p14:creationId xmlns:p14="http://schemas.microsoft.com/office/powerpoint/2010/main" val="20286328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209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figure on this slide shows an intermodal tank. </a:t>
            </a:r>
            <a:endParaRPr lang="en-US" altLang="en-US" dirty="0" smtClean="0">
              <a:latin typeface="Times New Roman" charset="0"/>
              <a:ea typeface="MS PGothic" charset="-128"/>
            </a:endParaRPr>
          </a:p>
          <a:p>
            <a:endParaRPr lang="en-US" altLang="en-US" dirty="0" smtClean="0">
              <a:latin typeface="Times New Roman" charset="0"/>
              <a:ea typeface="MS PGothic" charset="-128"/>
            </a:endParaRPr>
          </a:p>
          <a:p>
            <a:r>
              <a:rPr lang="en-US" altLang="en-US" dirty="0" smtClean="0">
                <a:latin typeface="Times New Roman" charset="0"/>
                <a:ea typeface="MS PGothic" charset="-128"/>
              </a:rPr>
              <a:t>Intermodal tanks can be used to ship and store gaseous substances that have been chilled until they liquefy, such as liquid nitrogen. They</a:t>
            </a:r>
            <a:r>
              <a:rPr lang="en-US" altLang="en-US" baseline="0" dirty="0" smtClean="0">
                <a:latin typeface="Times New Roman" charset="0"/>
                <a:ea typeface="MS PGothic" charset="-128"/>
              </a:rPr>
              <a:t> can be shipped by air, land or sea.</a:t>
            </a:r>
            <a:endParaRPr lang="en-US" altLang="en-US" dirty="0">
              <a:latin typeface="Times New Roman" charset="0"/>
              <a:ea typeface="MS PGothic" charset="-128"/>
            </a:endParaRP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AA7DDC5-C2DD-7341-A9A1-A2C689FFCF81}" type="slidenum">
              <a:rPr lang="en-US" altLang="en-US" sz="1200"/>
              <a:pPr eaLnBrk="1" hangingPunct="1"/>
              <a:t>64</a:t>
            </a:fld>
            <a:endParaRPr lang="en-US" altLang="en-US" sz="1200"/>
          </a:p>
        </p:txBody>
      </p:sp>
    </p:spTree>
    <p:extLst>
      <p:ext uri="{BB962C8B-B14F-4D97-AF65-F5344CB8AC3E}">
        <p14:creationId xmlns:p14="http://schemas.microsoft.com/office/powerpoint/2010/main" val="17819469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a:t>
            </a:r>
            <a:r>
              <a:rPr lang="en-US" altLang="en-US" b="1" i="1" dirty="0" err="1">
                <a:latin typeface="Times New Roman" charset="0"/>
                <a:ea typeface="MS PGothic" charset="-128"/>
              </a:rPr>
              <a:t>Nonbulk</a:t>
            </a:r>
            <a:r>
              <a:rPr lang="en-US" altLang="en-US" dirty="0">
                <a:latin typeface="Times New Roman" charset="0"/>
                <a:ea typeface="MS PGothic" charset="-128"/>
              </a:rPr>
              <a:t> storage vessels</a:t>
            </a:r>
            <a:endParaRPr lang="en-IN" altLang="en-US" dirty="0">
              <a:latin typeface="Times New Roman" charset="0"/>
              <a:ea typeface="MS PGothic" charset="-128"/>
            </a:endParaRPr>
          </a:p>
          <a:p>
            <a:r>
              <a:rPr lang="en-US" altLang="en-US" dirty="0">
                <a:latin typeface="Times New Roman" charset="0"/>
                <a:ea typeface="MS PGothic" charset="-128"/>
              </a:rPr>
              <a:t>	a. All types of containers other than bulk containers</a:t>
            </a:r>
            <a:endParaRPr lang="en-IN" altLang="en-US" dirty="0">
              <a:latin typeface="Times New Roman" charset="0"/>
              <a:ea typeface="MS PGothic" charset="-128"/>
            </a:endParaRPr>
          </a:p>
          <a:p>
            <a:r>
              <a:rPr lang="en-US" altLang="en-US" dirty="0">
                <a:latin typeface="Times New Roman" charset="0"/>
                <a:ea typeface="MS PGothic" charset="-128"/>
              </a:rPr>
              <a:t>	b. Hold commonly used commercial and industrial chemicals such as solvents, industrial cleaners, and compounds</a:t>
            </a:r>
            <a:endParaRPr lang="en-IN" altLang="en-US" dirty="0">
              <a:latin typeface="Times New Roman" charset="0"/>
              <a:ea typeface="MS PGothic" charset="-128"/>
            </a:endParaRPr>
          </a:p>
          <a:p>
            <a:r>
              <a:rPr lang="en-US" altLang="en-US" dirty="0">
                <a:latin typeface="Times New Roman" charset="0"/>
                <a:ea typeface="MS PGothic" charset="-128"/>
              </a:rPr>
              <a:t>	c. Drums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Easily recognizable, barrel-like containers</a:t>
            </a:r>
            <a:endParaRPr lang="en-IN" altLang="en-US" dirty="0">
              <a:latin typeface="Times New Roman" charset="0"/>
              <a:ea typeface="MS PGothic" charset="-128"/>
            </a:endParaRPr>
          </a:p>
          <a:p>
            <a:r>
              <a:rPr lang="en-US" altLang="en-US" dirty="0">
                <a:latin typeface="Times New Roman" charset="0"/>
                <a:ea typeface="MS PGothic" charset="-128"/>
              </a:rPr>
              <a:t>		ii. Used to store a wide variety of substances, including food-grade materials, corrosives, flammable liquids, and grease</a:t>
            </a:r>
            <a:endParaRPr lang="en-IN" altLang="en-US" dirty="0">
              <a:latin typeface="Times New Roman" charset="0"/>
              <a:ea typeface="MS PGothic" charset="-128"/>
            </a:endParaRPr>
          </a:p>
          <a:p>
            <a:r>
              <a:rPr lang="en-US" altLang="en-US" dirty="0">
                <a:latin typeface="Times New Roman" charset="0"/>
                <a:ea typeface="MS PGothic" charset="-128"/>
              </a:rPr>
              <a:t>		iii. Generally, the nature of the chemical dictates the construction of the storage drum.</a:t>
            </a:r>
            <a:endParaRPr lang="en-IN" altLang="en-US" dirty="0">
              <a:latin typeface="Times New Roman" charset="0"/>
              <a:ea typeface="MS PGothic" charset="-128"/>
            </a:endParaRPr>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662B599-8030-7345-AD3A-CC82048FBB46}" type="slidenum">
              <a:rPr lang="en-US" altLang="en-US" sz="1200"/>
              <a:pPr eaLnBrk="1" hangingPunct="1"/>
              <a:t>65</a:t>
            </a:fld>
            <a:endParaRPr lang="en-US" altLang="en-US" sz="1200"/>
          </a:p>
        </p:txBody>
      </p:sp>
    </p:spTree>
    <p:extLst>
      <p:ext uri="{BB962C8B-B14F-4D97-AF65-F5344CB8AC3E}">
        <p14:creationId xmlns:p14="http://schemas.microsoft.com/office/powerpoint/2010/main" val="3760358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t>
            </a:r>
            <a:r>
              <a:rPr lang="en-US" altLang="en-US" b="1" i="1" dirty="0">
                <a:latin typeface="Times New Roman" charset="0"/>
                <a:ea typeface="MS PGothic" charset="-128"/>
              </a:rPr>
              <a:t>Bags</a:t>
            </a:r>
            <a:endParaRPr lang="en-IN" altLang="en-US" b="1" i="1"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Commonly used to store solids and powders such as cement powder, sand, pesticides, soda ash, and slaked lime</a:t>
            </a:r>
            <a:endParaRPr lang="en-IN" altLang="en-US" dirty="0">
              <a:latin typeface="Times New Roman" charset="0"/>
              <a:ea typeface="MS PGothic" charset="-128"/>
            </a:endParaRPr>
          </a:p>
          <a:p>
            <a:r>
              <a:rPr lang="en-US" altLang="en-US" dirty="0">
                <a:latin typeface="Times New Roman" charset="0"/>
                <a:ea typeface="MS PGothic" charset="-128"/>
              </a:rPr>
              <a:t>	ii. May be constructed of plastic, paper, or plastic-lined paper</a:t>
            </a:r>
            <a:endParaRPr lang="en-IN" altLang="en-US" dirty="0">
              <a:latin typeface="Times New Roman" charset="0"/>
              <a:ea typeface="MS PGothic" charset="-128"/>
            </a:endParaRPr>
          </a:p>
          <a:p>
            <a:r>
              <a:rPr lang="en-US" altLang="en-US" dirty="0">
                <a:latin typeface="Times New Roman" charset="0"/>
                <a:ea typeface="MS PGothic" charset="-128"/>
              </a:rPr>
              <a:t>	iii. Pesticide bags must be labeled with specific information:</a:t>
            </a:r>
            <a:endParaRPr lang="en-IN" altLang="en-US" dirty="0">
              <a:latin typeface="Times New Roman" charset="0"/>
              <a:ea typeface="MS PGothic" charset="-128"/>
            </a:endParaRPr>
          </a:p>
          <a:p>
            <a:r>
              <a:rPr lang="en-US" altLang="en-US" dirty="0">
                <a:latin typeface="Times New Roman" charset="0"/>
                <a:ea typeface="MS PGothic" charset="-128"/>
              </a:rPr>
              <a:t>		(a) Name of the product</a:t>
            </a:r>
            <a:endParaRPr lang="en-IN" altLang="en-US" dirty="0">
              <a:latin typeface="Times New Roman" charset="0"/>
              <a:ea typeface="MS PGothic" charset="-128"/>
            </a:endParaRPr>
          </a:p>
          <a:p>
            <a:r>
              <a:rPr lang="en-US" altLang="en-US" dirty="0">
                <a:latin typeface="Times New Roman" charset="0"/>
                <a:ea typeface="MS PGothic" charset="-128"/>
              </a:rPr>
              <a:t>		(b) Active ingredients</a:t>
            </a:r>
            <a:endParaRPr lang="en-IN" altLang="en-US" dirty="0">
              <a:latin typeface="Times New Roman" charset="0"/>
              <a:ea typeface="MS PGothic" charset="-128"/>
            </a:endParaRPr>
          </a:p>
          <a:p>
            <a:r>
              <a:rPr lang="en-US" altLang="en-US" dirty="0">
                <a:latin typeface="Times New Roman" charset="0"/>
                <a:ea typeface="MS PGothic" charset="-128"/>
              </a:rPr>
              <a:t>		(c) Hazard statement</a:t>
            </a:r>
            <a:endParaRPr lang="en-IN" altLang="en-US" dirty="0">
              <a:latin typeface="Times New Roman" charset="0"/>
              <a:ea typeface="MS PGothic" charset="-128"/>
            </a:endParaRPr>
          </a:p>
          <a:p>
            <a:r>
              <a:rPr lang="en-US" altLang="en-US" dirty="0">
                <a:latin typeface="Times New Roman" charset="0"/>
                <a:ea typeface="MS PGothic" charset="-128"/>
              </a:rPr>
              <a:t>		(d) The total amount of product in the container</a:t>
            </a:r>
            <a:endParaRPr lang="en-IN" altLang="en-US" dirty="0">
              <a:latin typeface="Times New Roman" charset="0"/>
              <a:ea typeface="MS PGothic" charset="-128"/>
            </a:endParaRPr>
          </a:p>
          <a:p>
            <a:r>
              <a:rPr lang="en-US" altLang="en-US" dirty="0">
                <a:latin typeface="Times New Roman" charset="0"/>
                <a:ea typeface="MS PGothic" charset="-128"/>
              </a:rPr>
              <a:t>		(e) The manufacturer’s name and address</a:t>
            </a:r>
            <a:endParaRPr lang="en-IN" altLang="en-US" dirty="0">
              <a:latin typeface="Times New Roman" charset="0"/>
              <a:ea typeface="MS PGothic" charset="-128"/>
            </a:endParaRPr>
          </a:p>
          <a:p>
            <a:r>
              <a:rPr lang="en-US" altLang="en-US" dirty="0">
                <a:latin typeface="Times New Roman" charset="0"/>
                <a:ea typeface="MS PGothic" charset="-128"/>
              </a:rPr>
              <a:t>		(f) The EPA registration number</a:t>
            </a:r>
            <a:endParaRPr lang="en-IN" altLang="en-US" dirty="0">
              <a:latin typeface="Times New Roman" charset="0"/>
              <a:ea typeface="MS PGothic" charset="-128"/>
            </a:endParaRPr>
          </a:p>
          <a:p>
            <a:r>
              <a:rPr lang="en-US" altLang="en-US" dirty="0">
                <a:latin typeface="Times New Roman" charset="0"/>
                <a:ea typeface="MS PGothic" charset="-128"/>
              </a:rPr>
              <a:t>		(g) The EPA establishment number</a:t>
            </a:r>
            <a:endParaRPr lang="en-IN" altLang="en-US" dirty="0">
              <a:latin typeface="Times New Roman" charset="0"/>
              <a:ea typeface="MS PGothic" charset="-128"/>
            </a:endParaRPr>
          </a:p>
          <a:p>
            <a:r>
              <a:rPr lang="en-US" altLang="en-US" dirty="0">
                <a:latin typeface="Times New Roman" charset="0"/>
                <a:ea typeface="MS PGothic" charset="-128"/>
              </a:rPr>
              <a:t>		(h) Signal words to indicate the relative toxicity of the material</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Practical first aid treatment description</a:t>
            </a:r>
            <a:endParaRPr lang="en-IN" altLang="en-US" dirty="0">
              <a:latin typeface="Times New Roman" charset="0"/>
              <a:ea typeface="MS PGothic" charset="-128"/>
            </a:endParaRPr>
          </a:p>
          <a:p>
            <a:r>
              <a:rPr lang="en-US" altLang="en-US" dirty="0">
                <a:latin typeface="Times New Roman" charset="0"/>
                <a:ea typeface="MS PGothic" charset="-128"/>
              </a:rPr>
              <a:t>		(j) Directions for use</a:t>
            </a:r>
            <a:endParaRPr lang="en-IN" altLang="en-US" dirty="0">
              <a:latin typeface="Times New Roman" charset="0"/>
              <a:ea typeface="MS PGothic" charset="-128"/>
            </a:endParaRPr>
          </a:p>
          <a:p>
            <a:r>
              <a:rPr lang="en-US" altLang="en-US" dirty="0">
                <a:latin typeface="Times New Roman" charset="0"/>
                <a:ea typeface="MS PGothic" charset="-128"/>
              </a:rPr>
              <a:t>		(k) Agricultural use requirements</a:t>
            </a:r>
            <a:endParaRPr lang="en-IN" altLang="en-US" dirty="0">
              <a:latin typeface="Times New Roman" charset="0"/>
              <a:ea typeface="MS PGothic" charset="-128"/>
            </a:endParaRPr>
          </a:p>
          <a:p>
            <a:r>
              <a:rPr lang="en-US" altLang="en-US" dirty="0">
                <a:latin typeface="Times New Roman" charset="0"/>
                <a:ea typeface="MS PGothic" charset="-128"/>
              </a:rPr>
              <a:t>		(l) Precautionary statements</a:t>
            </a:r>
            <a:endParaRPr lang="en-IN" altLang="en-US" dirty="0">
              <a:latin typeface="Times New Roman" charset="0"/>
              <a:ea typeface="MS PGothic" charset="-128"/>
            </a:endParaRPr>
          </a:p>
          <a:p>
            <a:r>
              <a:rPr lang="en-US" altLang="en-US" dirty="0">
                <a:latin typeface="Times New Roman" charset="0"/>
                <a:ea typeface="MS PGothic" charset="-128"/>
              </a:rPr>
              <a:t>		(m) Storage and disposal information</a:t>
            </a:r>
            <a:endParaRPr lang="en-IN" altLang="en-US" dirty="0">
              <a:latin typeface="Times New Roman" charset="0"/>
              <a:ea typeface="MS PGothic" charset="-128"/>
            </a:endParaRPr>
          </a:p>
          <a:p>
            <a:r>
              <a:rPr lang="en-US" altLang="en-US" dirty="0">
                <a:latin typeface="Times New Roman" charset="0"/>
                <a:ea typeface="MS PGothic" charset="-128"/>
              </a:rPr>
              <a:t>		(n) Classification statement on who may use the product</a:t>
            </a:r>
            <a:endParaRPr lang="en-IN" altLang="en-US" dirty="0">
              <a:latin typeface="Times New Roman" charset="0"/>
              <a:ea typeface="MS PGothic" charset="-128"/>
            </a:endParaRPr>
          </a:p>
          <a:p>
            <a:r>
              <a:rPr lang="en-US" altLang="en-US" dirty="0">
                <a:latin typeface="Times New Roman" charset="0"/>
                <a:ea typeface="MS PGothic" charset="-128"/>
              </a:rPr>
              <a:t>		(o) “Keep out of reach of children” statement</a:t>
            </a:r>
          </a:p>
          <a:p>
            <a:endParaRPr lang="en-US" altLang="en-US" dirty="0">
              <a:latin typeface="Times New Roman" charset="0"/>
              <a:ea typeface="MS PGothic" charset="-128"/>
            </a:endParaRPr>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F82BA7A-BEF0-F84E-92DE-56D81B6FFDE0}" type="slidenum">
              <a:rPr lang="en-US" altLang="en-US" sz="1200"/>
              <a:pPr eaLnBrk="1" hangingPunct="1"/>
              <a:t>66</a:t>
            </a:fld>
            <a:endParaRPr lang="en-US" altLang="en-US" sz="1200"/>
          </a:p>
        </p:txBody>
      </p:sp>
    </p:spTree>
    <p:extLst>
      <p:ext uri="{BB962C8B-B14F-4D97-AF65-F5344CB8AC3E}">
        <p14:creationId xmlns:p14="http://schemas.microsoft.com/office/powerpoint/2010/main" val="213735575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t>
            </a:r>
            <a:r>
              <a:rPr lang="en-US" altLang="en-US" b="1" i="1" dirty="0">
                <a:latin typeface="Times New Roman" charset="0"/>
                <a:ea typeface="MS PGothic" charset="-128"/>
              </a:rPr>
              <a:t>Carboys</a:t>
            </a:r>
            <a:endParaRPr lang="en-IN" altLang="en-US" b="1" i="1"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Transport and store corrosives and other types of chemicals</a:t>
            </a:r>
            <a:endParaRPr lang="en-IN" altLang="en-US" dirty="0">
              <a:latin typeface="Times New Roman" charset="0"/>
              <a:ea typeface="MS PGothic" charset="-128"/>
            </a:endParaRPr>
          </a:p>
          <a:p>
            <a:r>
              <a:rPr lang="en-US" altLang="en-US" dirty="0">
                <a:latin typeface="Times New Roman" charset="0"/>
                <a:ea typeface="MS PGothic" charset="-128"/>
              </a:rPr>
              <a:t>	ii. Glass, plastic, or steel container that holds 5 to 15 gallons of product</a:t>
            </a:r>
            <a:endParaRPr lang="en-IN" altLang="en-US" dirty="0">
              <a:latin typeface="Times New Roman" charset="0"/>
              <a:ea typeface="MS PGothic" charset="-128"/>
            </a:endParaRPr>
          </a:p>
          <a:p>
            <a:r>
              <a:rPr lang="en-US" altLang="en-US" dirty="0">
                <a:latin typeface="Times New Roman" charset="0"/>
                <a:ea typeface="MS PGothic" charset="-128"/>
              </a:rPr>
              <a:t>	iii. Glass carboys are often placed in a protective wood, foam, fiberglass, or steel box to help prevent breakage.</a:t>
            </a:r>
            <a:endParaRPr lang="en-IN" altLang="en-US" dirty="0">
              <a:latin typeface="Times New Roman" charset="0"/>
              <a:ea typeface="MS PGothic" charset="-128"/>
            </a:endParaRPr>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E477BF2-55DE-E64C-B42F-2A08976AC633}" type="slidenum">
              <a:rPr lang="en-US" altLang="en-US" sz="1200"/>
              <a:pPr eaLnBrk="1" hangingPunct="1"/>
              <a:t>67</a:t>
            </a:fld>
            <a:endParaRPr lang="en-US" altLang="en-US" sz="1200"/>
          </a:p>
        </p:txBody>
      </p:sp>
    </p:spTree>
    <p:extLst>
      <p:ext uri="{BB962C8B-B14F-4D97-AF65-F5344CB8AC3E}">
        <p14:creationId xmlns:p14="http://schemas.microsoft.com/office/powerpoint/2010/main" val="15792445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214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a carboy. </a:t>
            </a:r>
          </a:p>
        </p:txBody>
      </p:sp>
      <p:sp>
        <p:nvSpPr>
          <p:cNvPr id="214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938C142-ACF1-0C49-A89A-5F3344E53DF7}" type="slidenum">
              <a:rPr lang="en-US" altLang="en-US" sz="1200"/>
              <a:pPr eaLnBrk="1" hangingPunct="1"/>
              <a:t>68</a:t>
            </a:fld>
            <a:endParaRPr lang="en-US" altLang="en-US" sz="1200"/>
          </a:p>
        </p:txBody>
      </p:sp>
    </p:spTree>
    <p:extLst>
      <p:ext uri="{BB962C8B-B14F-4D97-AF65-F5344CB8AC3E}">
        <p14:creationId xmlns:p14="http://schemas.microsoft.com/office/powerpoint/2010/main" val="16124224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a:t>
            </a:r>
            <a:r>
              <a:rPr lang="en-US" altLang="en-US" b="1" i="1" dirty="0">
                <a:latin typeface="Times New Roman" charset="0"/>
                <a:ea typeface="MS PGothic" charset="-128"/>
              </a:rPr>
              <a:t>Cylinders</a:t>
            </a:r>
            <a:endParaRPr lang="en-IN" altLang="en-US" b="1" i="1"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Uninsulated compressed gas cylinders are used to store substances such as nitrogen, argon, helium, and oxygen.</a:t>
            </a:r>
            <a:endParaRPr lang="en-IN" altLang="en-US" dirty="0">
              <a:latin typeface="Times New Roman" charset="0"/>
              <a:ea typeface="MS PGothic" charset="-128"/>
            </a:endParaRPr>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EEADAD9-E4D6-D94D-8D8E-A2EF7A3536CB}" type="slidenum">
              <a:rPr lang="en-US" altLang="en-US" sz="1200"/>
              <a:pPr eaLnBrk="1" hangingPunct="1"/>
              <a:t>69</a:t>
            </a:fld>
            <a:endParaRPr lang="en-US" altLang="en-US" sz="1200"/>
          </a:p>
        </p:txBody>
      </p:sp>
    </p:spTree>
    <p:extLst>
      <p:ext uri="{BB962C8B-B14F-4D97-AF65-F5344CB8AC3E}">
        <p14:creationId xmlns:p14="http://schemas.microsoft.com/office/powerpoint/2010/main" val="887757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II. National Incident Management System</a:t>
            </a:r>
            <a:endParaRPr lang="en-IN" altLang="en-US">
              <a:latin typeface="Times New Roman" charset="0"/>
              <a:ea typeface="MS PGothic" charset="-128"/>
            </a:endParaRPr>
          </a:p>
          <a:p>
            <a:r>
              <a:rPr lang="en-US" altLang="en-US">
                <a:latin typeface="Times New Roman" charset="0"/>
                <a:ea typeface="MS PGothic" charset="-128"/>
              </a:rPr>
              <a:t>A. The Secretary of Homeland Security implemented the NIMS in 2004.</a:t>
            </a:r>
            <a:endParaRPr lang="en-IN" altLang="en-US">
              <a:latin typeface="Times New Roman" charset="0"/>
              <a:ea typeface="MS PGothic" charset="-128"/>
            </a:endParaRPr>
          </a:p>
          <a:p>
            <a:r>
              <a:rPr lang="en-US" altLang="en-US">
                <a:latin typeface="Times New Roman" charset="0"/>
                <a:ea typeface="MS PGothic" charset="-128"/>
              </a:rPr>
              <a:t>	1. It provides a framework to enable federal, state, and local governments, as well as private-sector and nongovernmental organizations, to work together effectively.</a:t>
            </a:r>
            <a:endParaRPr lang="en-IN" altLang="en-US">
              <a:latin typeface="Times New Roman" charset="0"/>
              <a:ea typeface="MS PGothic" charset="-128"/>
            </a:endParaRPr>
          </a:p>
        </p:txBody>
      </p:sp>
      <p:sp>
        <p:nvSpPr>
          <p:cNvPr id="151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7D4D780-E3D0-214A-9D46-342FE4B56CB9}" type="slidenum">
              <a:rPr lang="en-US" altLang="en-US" sz="1200"/>
              <a:pPr eaLnBrk="1" hangingPunct="1"/>
              <a:t>7</a:t>
            </a:fld>
            <a:endParaRPr lang="en-US" altLang="en-US" sz="1200"/>
          </a:p>
        </p:txBody>
      </p:sp>
    </p:spTree>
    <p:extLst>
      <p:ext uri="{BB962C8B-B14F-4D97-AF65-F5344CB8AC3E}">
        <p14:creationId xmlns:p14="http://schemas.microsoft.com/office/powerpoint/2010/main" val="10399434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216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ea typeface="MS PGothic" charset="-128"/>
              </a:rPr>
              <a:t>H. The Department of Transportation (DOT) marking </a:t>
            </a:r>
            <a:r>
              <a:rPr lang="en-US" altLang="en-US" dirty="0" smtClean="0">
                <a:latin typeface="Times New Roman" charset="0"/>
                <a:ea typeface="MS PGothic" charset="-128"/>
              </a:rPr>
              <a:t>system indicate the presence of a hazardous material from a safe distance and provide clues about the substance.</a:t>
            </a:r>
            <a:endParaRPr lang="en-IN" altLang="en-US" dirty="0" smtClean="0">
              <a:latin typeface="Times New Roman" charset="0"/>
              <a:ea typeface="MS PGothic" charset="-128"/>
            </a:endParaRPr>
          </a:p>
          <a:p>
            <a:endParaRPr lang="en-IN" altLang="en-US" dirty="0">
              <a:latin typeface="Times New Roman" charset="0"/>
              <a:ea typeface="MS PGothic" charset="-128"/>
            </a:endParaRPr>
          </a:p>
          <a:p>
            <a:r>
              <a:rPr lang="en-US" altLang="en-US" dirty="0">
                <a:latin typeface="Times New Roman" charset="0"/>
                <a:ea typeface="MS PGothic" charset="-128"/>
              </a:rPr>
              <a:t>	1. Labels, placards, and other markings are used on buildings, packages, boxes, and containers.</a:t>
            </a:r>
            <a:endParaRPr lang="en-IN" altLang="en-US" dirty="0">
              <a:latin typeface="Times New Roman" charset="0"/>
              <a:ea typeface="MS PGothic" charset="-128"/>
            </a:endParaRPr>
          </a:p>
          <a:p>
            <a:r>
              <a:rPr lang="en-US" altLang="en-US" dirty="0">
                <a:latin typeface="Times New Roman" charset="0"/>
                <a:ea typeface="MS PGothic" charset="-128"/>
              </a:rPr>
              <a:t>	2. </a:t>
            </a:r>
            <a:r>
              <a:rPr lang="en-US" altLang="en-US" dirty="0" smtClean="0">
                <a:latin typeface="Times New Roman" charset="0"/>
                <a:ea typeface="MS PGothic" charset="-128"/>
              </a:rPr>
              <a:t>This</a:t>
            </a:r>
            <a:r>
              <a:rPr lang="en-US" altLang="en-US" baseline="0" dirty="0" smtClean="0">
                <a:latin typeface="Times New Roman" charset="0"/>
                <a:ea typeface="MS PGothic" charset="-128"/>
              </a:rPr>
              <a:t> m</a:t>
            </a:r>
            <a:r>
              <a:rPr lang="en-US" altLang="en-US" dirty="0" smtClean="0">
                <a:latin typeface="Times New Roman" charset="0"/>
                <a:ea typeface="MS PGothic" charset="-128"/>
              </a:rPr>
              <a:t>arking system</a:t>
            </a:r>
            <a:r>
              <a:rPr lang="en-US" altLang="en-US" baseline="0" dirty="0" smtClean="0">
                <a:latin typeface="Times New Roman" charset="0"/>
                <a:ea typeface="MS PGothic" charset="-128"/>
              </a:rPr>
              <a:t> is used in the United States when materials are being transferred from one location to another and </a:t>
            </a:r>
            <a:r>
              <a:rPr lang="en-US" altLang="en-US" dirty="0" smtClean="0">
                <a:latin typeface="Times New Roman" charset="0"/>
                <a:ea typeface="MS PGothic" charset="-128"/>
              </a:rPr>
              <a:t> indicates </a:t>
            </a:r>
            <a:r>
              <a:rPr lang="en-US" altLang="en-US" dirty="0">
                <a:latin typeface="Times New Roman" charset="0"/>
                <a:ea typeface="MS PGothic" charset="-128"/>
              </a:rPr>
              <a:t>the presence of a hazardous material from a safe distance </a:t>
            </a:r>
            <a:r>
              <a:rPr lang="en-US" altLang="en-US" dirty="0" smtClean="0">
                <a:latin typeface="Times New Roman" charset="0"/>
                <a:ea typeface="MS PGothic" charset="-128"/>
              </a:rPr>
              <a:t>to</a:t>
            </a:r>
            <a:r>
              <a:rPr lang="en-US" altLang="en-US" baseline="0" dirty="0" smtClean="0">
                <a:latin typeface="Times New Roman" charset="0"/>
                <a:ea typeface="MS PGothic" charset="-128"/>
              </a:rPr>
              <a:t> </a:t>
            </a:r>
            <a:r>
              <a:rPr lang="en-US" altLang="en-US" dirty="0" smtClean="0">
                <a:latin typeface="Times New Roman" charset="0"/>
                <a:ea typeface="MS PGothic" charset="-128"/>
              </a:rPr>
              <a:t>provide </a:t>
            </a:r>
            <a:r>
              <a:rPr lang="en-US" altLang="en-US" dirty="0">
                <a:latin typeface="Times New Roman" charset="0"/>
                <a:ea typeface="MS PGothic" charset="-128"/>
              </a:rPr>
              <a:t>clues about the substance</a:t>
            </a:r>
            <a:r>
              <a:rPr lang="en-US" altLang="en-US" dirty="0" smtClean="0">
                <a:latin typeface="Times New Roman" charset="0"/>
                <a:ea typeface="MS PGothic" charset="-128"/>
              </a:rPr>
              <a:t>.</a:t>
            </a:r>
          </a:p>
          <a:p>
            <a:r>
              <a:rPr lang="en-US" altLang="en-US" dirty="0" smtClean="0">
                <a:latin typeface="Times New Roman" charset="0"/>
                <a:ea typeface="MS PGothic" charset="-128"/>
              </a:rPr>
              <a:t>                   3.</a:t>
            </a:r>
            <a:r>
              <a:rPr lang="en-US" altLang="en-US" baseline="0" dirty="0" smtClean="0">
                <a:latin typeface="Times New Roman" charset="0"/>
                <a:ea typeface="MS PGothic" charset="-128"/>
              </a:rPr>
              <a:t> Also used in Canada by Transport Canada</a:t>
            </a:r>
            <a:endParaRPr lang="en-IN" altLang="en-US" dirty="0">
              <a:latin typeface="Times New Roman" charset="0"/>
              <a:ea typeface="MS PGothic" charset="-128"/>
            </a:endParaRPr>
          </a:p>
        </p:txBody>
      </p:sp>
      <p:sp>
        <p:nvSpPr>
          <p:cNvPr id="216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CDF653E-AD5E-0A4D-A8F4-6BEBDC820A14}" type="slidenum">
              <a:rPr lang="en-US" altLang="en-US" sz="1200"/>
              <a:pPr eaLnBrk="1" hangingPunct="1"/>
              <a:t>70</a:t>
            </a:fld>
            <a:endParaRPr lang="en-US" altLang="en-US" sz="1200"/>
          </a:p>
        </p:txBody>
      </p:sp>
    </p:spTree>
    <p:extLst>
      <p:ext uri="{BB962C8B-B14F-4D97-AF65-F5344CB8AC3E}">
        <p14:creationId xmlns:p14="http://schemas.microsoft.com/office/powerpoint/2010/main" val="19657932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examples of labels, placards, and markings. </a:t>
            </a:r>
          </a:p>
        </p:txBody>
      </p:sp>
      <p:sp>
        <p:nvSpPr>
          <p:cNvPr id="217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6D891FF-8540-9646-9D92-162D22A3F874}" type="slidenum">
              <a:rPr lang="en-US" altLang="en-US" sz="1200"/>
              <a:pPr eaLnBrk="1" hangingPunct="1"/>
              <a:t>71</a:t>
            </a:fld>
            <a:endParaRPr lang="en-US" altLang="en-US" sz="1200"/>
          </a:p>
        </p:txBody>
      </p:sp>
    </p:spTree>
    <p:extLst>
      <p:ext uri="{BB962C8B-B14F-4D97-AF65-F5344CB8AC3E}">
        <p14:creationId xmlns:p14="http://schemas.microsoft.com/office/powerpoint/2010/main" val="512940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a. </a:t>
            </a:r>
            <a:r>
              <a:rPr lang="en-US" altLang="en-US" b="1" i="1" dirty="0">
                <a:latin typeface="Times New Roman" charset="0"/>
                <a:ea typeface="MS PGothic" charset="-128"/>
              </a:rPr>
              <a:t>Placards</a:t>
            </a:r>
            <a:r>
              <a:rPr lang="en-US" altLang="en-US" dirty="0">
                <a:latin typeface="Times New Roman" charset="0"/>
                <a:ea typeface="MS PGothic" charset="-128"/>
              </a:rPr>
              <a:t> are diamond-shaped indicators that are placed on all four sides of highway transport vehicles, railroad tank cars, and other forms of transportation carrying hazardous materials.</a:t>
            </a:r>
            <a:endParaRPr lang="en-IN" altLang="en-US" dirty="0">
              <a:latin typeface="Times New Roman" charset="0"/>
              <a:ea typeface="MS PGothic" charset="-128"/>
            </a:endParaRPr>
          </a:p>
          <a:p>
            <a:r>
              <a:rPr lang="en-US" altLang="en-US" dirty="0">
                <a:latin typeface="Times New Roman" charset="0"/>
                <a:ea typeface="MS PGothic" charset="-128"/>
              </a:rPr>
              <a:t>b. </a:t>
            </a:r>
            <a:r>
              <a:rPr lang="en-US" altLang="en-US" b="1" i="1" dirty="0">
                <a:latin typeface="Times New Roman" charset="0"/>
                <a:ea typeface="MS PGothic" charset="-128"/>
              </a:rPr>
              <a:t>Labels</a:t>
            </a:r>
            <a:r>
              <a:rPr lang="en-US" altLang="en-US" dirty="0">
                <a:latin typeface="Times New Roman" charset="0"/>
                <a:ea typeface="MS PGothic" charset="-128"/>
              </a:rPr>
              <a:t> are smaller versions of placards, placed on the four sides of individual boxes and smaller packages being transported.</a:t>
            </a:r>
            <a:endParaRPr lang="en-IN" altLang="en-US" dirty="0">
              <a:latin typeface="Times New Roman" charset="0"/>
              <a:ea typeface="MS PGothic" charset="-128"/>
            </a:endParaRPr>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DC1FEB0-AB6C-B74C-9D43-4E0AF887C319}" type="slidenum">
              <a:rPr lang="en-US" altLang="en-US" sz="1200"/>
              <a:pPr eaLnBrk="1" hangingPunct="1"/>
              <a:t>72</a:t>
            </a:fld>
            <a:endParaRPr lang="en-US" altLang="en-US" sz="1200"/>
          </a:p>
        </p:txBody>
      </p:sp>
    </p:spTree>
    <p:extLst>
      <p:ext uri="{BB962C8B-B14F-4D97-AF65-F5344CB8AC3E}">
        <p14:creationId xmlns:p14="http://schemas.microsoft.com/office/powerpoint/2010/main" val="9585928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219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displays examples of placards. </a:t>
            </a:r>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41EC4BA-33CB-3346-A694-EE312A4DF313}" type="slidenum">
              <a:rPr lang="en-US" altLang="en-US" sz="1200"/>
              <a:pPr eaLnBrk="1" hangingPunct="1"/>
              <a:t>73</a:t>
            </a:fld>
            <a:endParaRPr lang="en-US" altLang="en-US" sz="1200"/>
          </a:p>
        </p:txBody>
      </p:sp>
    </p:spTree>
    <p:extLst>
      <p:ext uri="{BB962C8B-B14F-4D97-AF65-F5344CB8AC3E}">
        <p14:creationId xmlns:p14="http://schemas.microsoft.com/office/powerpoint/2010/main" val="6482984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220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 Other considerations</a:t>
            </a:r>
            <a:endParaRPr lang="en-IN" altLang="en-US" dirty="0">
              <a:latin typeface="Times New Roman" charset="0"/>
              <a:ea typeface="MS PGothic" charset="-128"/>
            </a:endParaRPr>
          </a:p>
          <a:p>
            <a:r>
              <a:rPr lang="en-US" altLang="en-US" dirty="0">
                <a:latin typeface="Times New Roman" charset="0"/>
                <a:ea typeface="MS PGothic" charset="-128"/>
              </a:rPr>
              <a:t>	1. The DOT system does not require that all chemical shipments be marked with placards or labels.</a:t>
            </a:r>
            <a:endParaRPr lang="en-IN" altLang="en-US" dirty="0">
              <a:latin typeface="Times New Roman" charset="0"/>
              <a:ea typeface="MS PGothic" charset="-128"/>
            </a:endParaRPr>
          </a:p>
          <a:p>
            <a:r>
              <a:rPr lang="en-US" altLang="en-US" dirty="0">
                <a:latin typeface="Times New Roman" charset="0"/>
                <a:ea typeface="MS PGothic" charset="-128"/>
              </a:rPr>
              <a:t>	2. In most cases, the package or cargo tank must contain a certain amount of hazardous material before a placard is required</a:t>
            </a:r>
            <a:r>
              <a:rPr lang="en-US" altLang="en-US" dirty="0" smtClean="0">
                <a:latin typeface="Times New Roman" charset="0"/>
                <a:ea typeface="MS PGothic" charset="-128"/>
              </a:rPr>
              <a:t>. Placards are required for shipments of blasting agents, flammable and non-flammable gases, flammable/combustible liquids, flammable solids, air-reactive solids, corrosives and </a:t>
            </a:r>
            <a:r>
              <a:rPr lang="en-US" altLang="en-US" dirty="0" err="1" smtClean="0">
                <a:latin typeface="Times New Roman" charset="0"/>
                <a:ea typeface="MS PGothic" charset="-128"/>
              </a:rPr>
              <a:t>misc</a:t>
            </a:r>
            <a:r>
              <a:rPr lang="en-US" altLang="en-US" dirty="0" smtClean="0">
                <a:latin typeface="Times New Roman" charset="0"/>
                <a:ea typeface="MS PGothic" charset="-128"/>
              </a:rPr>
              <a:t> class 9 materials weighing &gt;1,000#. </a:t>
            </a:r>
            <a:endParaRPr lang="en-IN" altLang="en-US" dirty="0">
              <a:latin typeface="Times New Roman" charset="0"/>
              <a:ea typeface="MS PGothic" charset="-128"/>
            </a:endParaRPr>
          </a:p>
          <a:p>
            <a:r>
              <a:rPr lang="en-US" altLang="en-US" dirty="0">
                <a:latin typeface="Times New Roman" charset="0"/>
                <a:ea typeface="MS PGothic" charset="-128"/>
              </a:rPr>
              <a:t>		a. Commercial package delivery services often carry small amounts of hazardous materials that fall below that weight limit. </a:t>
            </a:r>
            <a:endParaRPr lang="en-IN" altLang="en-US" dirty="0">
              <a:latin typeface="Times New Roman" charset="0"/>
              <a:ea typeface="MS PGothic" charset="-128"/>
            </a:endParaRPr>
          </a:p>
          <a:p>
            <a:r>
              <a:rPr lang="en-US" altLang="en-US" dirty="0">
                <a:latin typeface="Times New Roman" charset="0"/>
                <a:ea typeface="MS PGothic" charset="-128"/>
              </a:rPr>
              <a:t>		b. The vehicle exterior will not display placards to warn of the danger. </a:t>
            </a:r>
            <a:endParaRPr lang="en-IN" altLang="en-US" dirty="0">
              <a:latin typeface="Times New Roman" charset="0"/>
              <a:ea typeface="MS PGothic" charset="-128"/>
            </a:endParaRPr>
          </a:p>
          <a:p>
            <a:r>
              <a:rPr lang="en-US" altLang="en-US" dirty="0">
                <a:latin typeface="Times New Roman" charset="0"/>
                <a:ea typeface="MS PGothic" charset="-128"/>
              </a:rPr>
              <a:t>	3. Conversely, some chemicals are so hazardous that shipping any amount of them requires the use of labels or placards, such as:</a:t>
            </a:r>
            <a:endParaRPr lang="en-IN" altLang="en-US" dirty="0">
              <a:latin typeface="Times New Roman" charset="0"/>
              <a:ea typeface="MS PGothic" charset="-128"/>
            </a:endParaRPr>
          </a:p>
          <a:p>
            <a:r>
              <a:rPr lang="en-US" altLang="en-US" dirty="0">
                <a:latin typeface="Times New Roman" charset="0"/>
                <a:ea typeface="MS PGothic" charset="-128"/>
              </a:rPr>
              <a:t>		a. Explosives</a:t>
            </a:r>
            <a:endParaRPr lang="en-IN" altLang="en-US" dirty="0">
              <a:latin typeface="Times New Roman" charset="0"/>
              <a:ea typeface="MS PGothic" charset="-128"/>
            </a:endParaRPr>
          </a:p>
          <a:p>
            <a:r>
              <a:rPr lang="en-US" altLang="en-US" dirty="0">
                <a:latin typeface="Times New Roman" charset="0"/>
                <a:ea typeface="MS PGothic" charset="-128"/>
              </a:rPr>
              <a:t>		b. Poison gases</a:t>
            </a:r>
            <a:endParaRPr lang="en-IN" altLang="en-US" dirty="0">
              <a:latin typeface="Times New Roman" charset="0"/>
              <a:ea typeface="MS PGothic" charset="-128"/>
            </a:endParaRPr>
          </a:p>
          <a:p>
            <a:r>
              <a:rPr lang="en-US" altLang="en-US" dirty="0">
                <a:latin typeface="Times New Roman" charset="0"/>
                <a:ea typeface="MS PGothic" charset="-128"/>
              </a:rPr>
              <a:t>		c. Water-reactive solids</a:t>
            </a:r>
            <a:endParaRPr lang="en-IN" altLang="en-US" dirty="0">
              <a:latin typeface="Times New Roman" charset="0"/>
              <a:ea typeface="MS PGothic" charset="-128"/>
            </a:endParaRPr>
          </a:p>
          <a:p>
            <a:r>
              <a:rPr lang="en-US" altLang="en-US" dirty="0">
                <a:latin typeface="Times New Roman" charset="0"/>
                <a:ea typeface="MS PGothic" charset="-128"/>
              </a:rPr>
              <a:t>		d. High-level radioactive substances</a:t>
            </a:r>
            <a:endParaRPr lang="en-IN" altLang="en-US" dirty="0">
              <a:latin typeface="Times New Roman" charset="0"/>
              <a:ea typeface="MS PGothic" charset="-128"/>
            </a:endParaRPr>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A31CC39-9B11-024B-9E78-89AED1C62CB1}" type="slidenum">
              <a:rPr lang="en-US" altLang="en-US" sz="1200"/>
              <a:pPr eaLnBrk="1" hangingPunct="1"/>
              <a:t>74</a:t>
            </a:fld>
            <a:endParaRPr lang="en-US" altLang="en-US" sz="1200"/>
          </a:p>
        </p:txBody>
      </p:sp>
    </p:spTree>
    <p:extLst>
      <p:ext uri="{BB962C8B-B14F-4D97-AF65-F5344CB8AC3E}">
        <p14:creationId xmlns:p14="http://schemas.microsoft.com/office/powerpoint/2010/main" val="17666843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J. References</a:t>
            </a:r>
            <a:endParaRPr lang="en-IN" altLang="en-US" dirty="0">
              <a:latin typeface="Times New Roman" charset="0"/>
              <a:ea typeface="MS PGothic" charset="-128"/>
            </a:endParaRPr>
          </a:p>
          <a:p>
            <a:r>
              <a:rPr lang="en-US" altLang="en-US" dirty="0">
                <a:latin typeface="Times New Roman" charset="0"/>
                <a:ea typeface="MS PGothic" charset="-128"/>
              </a:rPr>
              <a:t>	1. The </a:t>
            </a:r>
            <a:r>
              <a:rPr lang="en-US" altLang="en-US" i="1" dirty="0">
                <a:latin typeface="Times New Roman" charset="0"/>
                <a:ea typeface="MS PGothic" charset="-128"/>
              </a:rPr>
              <a:t>Emergency Response Guidebook</a:t>
            </a:r>
            <a:endParaRPr lang="en-IN" altLang="en-US" dirty="0">
              <a:latin typeface="Times New Roman" charset="0"/>
              <a:ea typeface="MS PGothic" charset="-128"/>
            </a:endParaRPr>
          </a:p>
          <a:p>
            <a:r>
              <a:rPr lang="en-US" altLang="en-US" dirty="0">
                <a:latin typeface="Times New Roman" charset="0"/>
                <a:ea typeface="MS PGothic" charset="-128"/>
              </a:rPr>
              <a:t>		a. Offers a certain amount of guidance for responders operating at a </a:t>
            </a:r>
            <a:r>
              <a:rPr lang="en-US" altLang="en-US" dirty="0" err="1">
                <a:latin typeface="Times New Roman" charset="0"/>
                <a:ea typeface="MS PGothic" charset="-128"/>
              </a:rPr>
              <a:t>HazMat</a:t>
            </a:r>
            <a:r>
              <a:rPr lang="en-US" altLang="en-US" dirty="0">
                <a:latin typeface="Times New Roman" charset="0"/>
                <a:ea typeface="MS PGothic" charset="-128"/>
              </a:rPr>
              <a:t> incident</a:t>
            </a:r>
            <a:endParaRPr lang="en-IN" altLang="en-US" dirty="0">
              <a:latin typeface="Times New Roman" charset="0"/>
              <a:ea typeface="MS PGothic" charset="-128"/>
            </a:endParaRPr>
          </a:p>
          <a:p>
            <a:r>
              <a:rPr lang="en-US" altLang="en-US" dirty="0">
                <a:latin typeface="Times New Roman" charset="0"/>
                <a:ea typeface="MS PGothic" charset="-128"/>
              </a:rPr>
              <a:t>		b. Updated every 3 to 4 years</a:t>
            </a:r>
            <a:endParaRPr lang="en-IN" altLang="en-US" dirty="0">
              <a:latin typeface="Times New Roman" charset="0"/>
              <a:ea typeface="MS PGothic" charset="-128"/>
            </a:endParaRPr>
          </a:p>
          <a:p>
            <a:r>
              <a:rPr lang="en-US" altLang="en-US" dirty="0">
                <a:latin typeface="Times New Roman" charset="0"/>
                <a:ea typeface="MS PGothic" charset="-128"/>
              </a:rPr>
              <a:t>		c. Provides information on approximately 4,000 chemicals</a:t>
            </a:r>
            <a:endParaRPr lang="en-IN" altLang="en-US" dirty="0">
              <a:latin typeface="Times New Roman" charset="0"/>
              <a:ea typeface="MS PGothic" charset="-128"/>
            </a:endParaRPr>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4F027A-856C-0B40-A932-B797FB6E1723}" type="slidenum">
              <a:rPr lang="en-US" altLang="en-US" sz="1200"/>
              <a:pPr eaLnBrk="1" hangingPunct="1"/>
              <a:t>75</a:t>
            </a:fld>
            <a:endParaRPr lang="en-US" altLang="en-US" sz="1200"/>
          </a:p>
        </p:txBody>
      </p:sp>
    </p:spTree>
    <p:extLst>
      <p:ext uri="{BB962C8B-B14F-4D97-AF65-F5344CB8AC3E}">
        <p14:creationId xmlns:p14="http://schemas.microsoft.com/office/powerpoint/2010/main" val="155540401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222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a:t>
            </a:r>
            <a:r>
              <a:rPr lang="en-US" altLang="en-US" b="1" i="1" dirty="0">
                <a:latin typeface="Times New Roman" charset="0"/>
                <a:ea typeface="MS PGothic" charset="-128"/>
              </a:rPr>
              <a:t>Material safety data sheets (MSDS)</a:t>
            </a:r>
            <a:endParaRPr lang="en-IN" altLang="en-US" b="1" i="1" dirty="0">
              <a:latin typeface="Times New Roman" charset="0"/>
              <a:ea typeface="MS PGothic" charset="-128"/>
            </a:endParaRPr>
          </a:p>
          <a:p>
            <a:r>
              <a:rPr lang="en-US" altLang="en-US" dirty="0">
                <a:latin typeface="Times New Roman" charset="0"/>
                <a:ea typeface="MS PGothic" charset="-128"/>
              </a:rPr>
              <a:t>	a. A common source of information about a particular chemical</a:t>
            </a:r>
            <a:endParaRPr lang="en-IN" altLang="en-US" dirty="0">
              <a:latin typeface="Times New Roman" charset="0"/>
              <a:ea typeface="MS PGothic" charset="-128"/>
            </a:endParaRPr>
          </a:p>
          <a:p>
            <a:r>
              <a:rPr lang="en-US" altLang="en-US" dirty="0">
                <a:latin typeface="Times New Roman" charset="0"/>
                <a:ea typeface="MS PGothic" charset="-128"/>
              </a:rPr>
              <a:t>	b. Provides basic information about: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chemical makeup of a substance</a:t>
            </a:r>
            <a:endParaRPr lang="en-IN" altLang="en-US" dirty="0">
              <a:latin typeface="Times New Roman" charset="0"/>
              <a:ea typeface="MS PGothic" charset="-128"/>
            </a:endParaRPr>
          </a:p>
          <a:p>
            <a:r>
              <a:rPr lang="en-US" altLang="en-US" dirty="0">
                <a:latin typeface="Times New Roman" charset="0"/>
                <a:ea typeface="MS PGothic" charset="-128"/>
              </a:rPr>
              <a:t>		ii. The potential hazards it presents</a:t>
            </a:r>
            <a:endParaRPr lang="en-IN" altLang="en-US" dirty="0">
              <a:latin typeface="Times New Roman" charset="0"/>
              <a:ea typeface="MS PGothic" charset="-128"/>
            </a:endParaRPr>
          </a:p>
          <a:p>
            <a:r>
              <a:rPr lang="en-US" altLang="en-US" dirty="0">
                <a:latin typeface="Times New Roman" charset="0"/>
                <a:ea typeface="MS PGothic" charset="-128"/>
              </a:rPr>
              <a:t>		iii. Appropriate first aid in the event of an exposure</a:t>
            </a:r>
            <a:endParaRPr lang="en-IN" altLang="en-US" dirty="0">
              <a:latin typeface="Times New Roman" charset="0"/>
              <a:ea typeface="MS PGothic" charset="-128"/>
            </a:endParaRPr>
          </a:p>
          <a:p>
            <a:r>
              <a:rPr lang="en-US" altLang="en-US" dirty="0">
                <a:latin typeface="Times New Roman" charset="0"/>
                <a:ea typeface="MS PGothic" charset="-128"/>
              </a:rPr>
              <a:t>		iv. Other pertinent data for safe handling of the material</a:t>
            </a:r>
            <a:endParaRPr lang="en-IN" altLang="en-US" dirty="0">
              <a:latin typeface="Times New Roman" charset="0"/>
              <a:ea typeface="MS PGothic" charset="-128"/>
            </a:endParaRPr>
          </a:p>
          <a:p>
            <a:r>
              <a:rPr lang="en-US" altLang="en-US" dirty="0">
                <a:latin typeface="Times New Roman" charset="0"/>
                <a:ea typeface="MS PGothic" charset="-128"/>
              </a:rPr>
              <a:t>	c. An MSDS will typically include the following details: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name of the chemical, including any synonyms for it</a:t>
            </a:r>
            <a:endParaRPr lang="en-IN" altLang="en-US" dirty="0">
              <a:latin typeface="Times New Roman" charset="0"/>
              <a:ea typeface="MS PGothic" charset="-128"/>
            </a:endParaRPr>
          </a:p>
          <a:p>
            <a:r>
              <a:rPr lang="en-US" altLang="en-US" dirty="0">
                <a:latin typeface="Times New Roman" charset="0"/>
                <a:ea typeface="MS PGothic" charset="-128"/>
              </a:rPr>
              <a:t>		ii. Physical and chemical characteristics of the material</a:t>
            </a:r>
            <a:endParaRPr lang="en-IN" altLang="en-US" dirty="0">
              <a:latin typeface="Times New Roman" charset="0"/>
              <a:ea typeface="MS PGothic" charset="-128"/>
            </a:endParaRPr>
          </a:p>
          <a:p>
            <a:r>
              <a:rPr lang="en-US" altLang="en-US" dirty="0">
                <a:latin typeface="Times New Roman" charset="0"/>
                <a:ea typeface="MS PGothic" charset="-128"/>
              </a:rPr>
              <a:t>		iii. Physical hazards of the material</a:t>
            </a:r>
            <a:endParaRPr lang="en-IN" altLang="en-US" dirty="0">
              <a:latin typeface="Times New Roman" charset="0"/>
              <a:ea typeface="MS PGothic" charset="-128"/>
            </a:endParaRPr>
          </a:p>
          <a:p>
            <a:r>
              <a:rPr lang="en-US" altLang="en-US" dirty="0">
                <a:latin typeface="Times New Roman" charset="0"/>
                <a:ea typeface="MS PGothic" charset="-128"/>
              </a:rPr>
              <a:t>		iv. Health hazards of the material</a:t>
            </a:r>
            <a:endParaRPr lang="en-IN" altLang="en-US" dirty="0">
              <a:latin typeface="Times New Roman" charset="0"/>
              <a:ea typeface="MS PGothic" charset="-128"/>
            </a:endParaRPr>
          </a:p>
          <a:p>
            <a:r>
              <a:rPr lang="en-US" altLang="en-US" dirty="0">
                <a:latin typeface="Times New Roman" charset="0"/>
                <a:ea typeface="MS PGothic" charset="-128"/>
              </a:rPr>
              <a:t>		v. Signs and symptoms of exposure</a:t>
            </a:r>
            <a:endParaRPr lang="en-IN" altLang="en-US" dirty="0">
              <a:latin typeface="Times New Roman" charset="0"/>
              <a:ea typeface="MS PGothic" charset="-128"/>
            </a:endParaRPr>
          </a:p>
          <a:p>
            <a:r>
              <a:rPr lang="en-US" altLang="en-US" dirty="0">
                <a:latin typeface="Times New Roman" charset="0"/>
                <a:ea typeface="MS PGothic" charset="-128"/>
              </a:rPr>
              <a:t>		vi. Routes of entry</a:t>
            </a:r>
            <a:endParaRPr lang="en-IN" altLang="en-US" dirty="0">
              <a:latin typeface="Times New Roman" charset="0"/>
              <a:ea typeface="MS PGothic" charset="-128"/>
            </a:endParaRPr>
          </a:p>
          <a:p>
            <a:r>
              <a:rPr lang="en-US" altLang="en-US" dirty="0">
                <a:latin typeface="Times New Roman" charset="0"/>
                <a:ea typeface="MS PGothic" charset="-128"/>
              </a:rPr>
              <a:t>		vii. Permissible exposure limits</a:t>
            </a:r>
            <a:endParaRPr lang="en-IN" altLang="en-US" dirty="0">
              <a:latin typeface="Times New Roman" charset="0"/>
              <a:ea typeface="MS PGothic" charset="-128"/>
            </a:endParaRPr>
          </a:p>
          <a:p>
            <a:r>
              <a:rPr lang="en-US" altLang="en-US" dirty="0">
                <a:latin typeface="Times New Roman" charset="0"/>
                <a:ea typeface="MS PGothic" charset="-128"/>
              </a:rPr>
              <a:t>		viii. Responsible-party contact</a:t>
            </a:r>
            <a:endParaRPr lang="en-IN" altLang="en-US" dirty="0">
              <a:latin typeface="Times New Roman" charset="0"/>
              <a:ea typeface="MS PGothic" charset="-128"/>
            </a:endParaRPr>
          </a:p>
          <a:p>
            <a:r>
              <a:rPr lang="en-US" altLang="en-US" dirty="0">
                <a:latin typeface="Times New Roman" charset="0"/>
                <a:ea typeface="MS PGothic" charset="-128"/>
              </a:rPr>
              <a:t>		ix. Precautions for safe handling</a:t>
            </a:r>
            <a:endParaRPr lang="en-IN" altLang="en-US" dirty="0">
              <a:latin typeface="Times New Roman" charset="0"/>
              <a:ea typeface="MS PGothic" charset="-128"/>
            </a:endParaRPr>
          </a:p>
          <a:p>
            <a:r>
              <a:rPr lang="en-US" altLang="en-US" dirty="0">
                <a:latin typeface="Times New Roman" charset="0"/>
                <a:ea typeface="MS PGothic" charset="-128"/>
              </a:rPr>
              <a:t>		x. Applicable control measures, including PPE</a:t>
            </a:r>
            <a:endParaRPr lang="en-IN" altLang="en-US" dirty="0">
              <a:latin typeface="Times New Roman" charset="0"/>
              <a:ea typeface="MS PGothic" charset="-128"/>
            </a:endParaRPr>
          </a:p>
          <a:p>
            <a:r>
              <a:rPr lang="en-US" altLang="en-US" dirty="0">
                <a:latin typeface="Times New Roman" charset="0"/>
                <a:ea typeface="MS PGothic" charset="-128"/>
              </a:rPr>
              <a:t>		xi. Emergency and first aid procedures</a:t>
            </a:r>
            <a:endParaRPr lang="en-IN" altLang="en-US" dirty="0">
              <a:latin typeface="Times New Roman" charset="0"/>
              <a:ea typeface="MS PGothic" charset="-128"/>
            </a:endParaRPr>
          </a:p>
          <a:p>
            <a:r>
              <a:rPr lang="en-US" altLang="en-US" dirty="0">
                <a:latin typeface="Times New Roman" charset="0"/>
                <a:ea typeface="MS PGothic" charset="-128"/>
              </a:rPr>
              <a:t>		xii. Appropriate waste disposal</a:t>
            </a:r>
            <a:endParaRPr lang="en-IN" altLang="en-US" dirty="0">
              <a:latin typeface="Times New Roman" charset="0"/>
              <a:ea typeface="MS PGothic" charset="-128"/>
            </a:endParaRPr>
          </a:p>
          <a:p>
            <a:r>
              <a:rPr lang="en-US" altLang="en-US" dirty="0">
                <a:latin typeface="Times New Roman" charset="0"/>
                <a:ea typeface="MS PGothic" charset="-128"/>
              </a:rPr>
              <a:t>	d. All facilities that use or store chemicals are required by law to have an MSDS on file for each chemical used or stored in the facility.</a:t>
            </a:r>
          </a:p>
          <a:p>
            <a:endParaRPr lang="en-US" altLang="en-US" dirty="0">
              <a:latin typeface="Times New Roman" charset="0"/>
              <a:ea typeface="MS PGothic" charset="-128"/>
            </a:endParaRPr>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1AE2F68-DC2D-6849-AA12-049DAE70F8BD}" type="slidenum">
              <a:rPr lang="en-US" altLang="en-US" sz="1200"/>
              <a:pPr eaLnBrk="1" hangingPunct="1"/>
              <a:t>76</a:t>
            </a:fld>
            <a:endParaRPr lang="en-US" altLang="en-US" sz="1200"/>
          </a:p>
        </p:txBody>
      </p:sp>
    </p:spTree>
    <p:extLst>
      <p:ext uri="{BB962C8B-B14F-4D97-AF65-F5344CB8AC3E}">
        <p14:creationId xmlns:p14="http://schemas.microsoft.com/office/powerpoint/2010/main" val="35676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Shipping papers</a:t>
            </a:r>
            <a:endParaRPr lang="en-IN" altLang="en-US" dirty="0">
              <a:latin typeface="Times New Roman" charset="0"/>
              <a:ea typeface="MS PGothic" charset="-128"/>
            </a:endParaRPr>
          </a:p>
          <a:p>
            <a:r>
              <a:rPr lang="en-US" altLang="en-US" dirty="0">
                <a:latin typeface="Times New Roman" charset="0"/>
                <a:ea typeface="MS PGothic" charset="-128"/>
              </a:rPr>
              <a:t>	a. Required whenever materials are transported from one place to another</a:t>
            </a:r>
            <a:endParaRPr lang="en-IN" altLang="en-US" dirty="0">
              <a:latin typeface="Times New Roman" charset="0"/>
              <a:ea typeface="MS PGothic" charset="-128"/>
            </a:endParaRPr>
          </a:p>
          <a:p>
            <a:r>
              <a:rPr lang="en-US" altLang="en-US" dirty="0">
                <a:latin typeface="Times New Roman" charset="0"/>
                <a:ea typeface="MS PGothic" charset="-128"/>
              </a:rPr>
              <a:t>	b. They include the names and addresses of the shipper and the receiver, identify the material being shipped, and specify the quantity and weight of each part of the shipment.</a:t>
            </a:r>
            <a:endParaRPr lang="en-IN" altLang="en-US" dirty="0">
              <a:latin typeface="Times New Roman" charset="0"/>
              <a:ea typeface="MS PGothic" charset="-128"/>
            </a:endParaRPr>
          </a:p>
          <a:p>
            <a:r>
              <a:rPr lang="en-US" altLang="en-US" dirty="0">
                <a:latin typeface="Times New Roman" charset="0"/>
                <a:ea typeface="MS PGothic" charset="-128"/>
              </a:rPr>
              <a:t>	c. Shipping papers for road and highway transportation are called </a:t>
            </a:r>
            <a:r>
              <a:rPr lang="en-US" altLang="en-US" b="1" i="1" dirty="0">
                <a:latin typeface="Times New Roman" charset="0"/>
                <a:ea typeface="MS PGothic" charset="-128"/>
              </a:rPr>
              <a:t>bills of lading or freight bills </a:t>
            </a:r>
            <a:r>
              <a:rPr lang="en-US" altLang="en-US" dirty="0">
                <a:latin typeface="Times New Roman" charset="0"/>
                <a:ea typeface="MS PGothic" charset="-128"/>
              </a:rPr>
              <a:t>and are located in the cab of the vehicle.</a:t>
            </a:r>
            <a:endParaRPr lang="en-IN" altLang="en-US" dirty="0">
              <a:latin typeface="Times New Roman" charset="0"/>
              <a:ea typeface="MS PGothic" charset="-128"/>
            </a:endParaRPr>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51C55DA-88A0-D44B-AAA2-D92B6177B896}" type="slidenum">
              <a:rPr lang="en-US" altLang="en-US" sz="1200"/>
              <a:pPr eaLnBrk="1" hangingPunct="1"/>
              <a:t>77</a:t>
            </a:fld>
            <a:endParaRPr lang="en-US" altLang="en-US" sz="1200"/>
          </a:p>
        </p:txBody>
      </p:sp>
    </p:spTree>
    <p:extLst>
      <p:ext uri="{BB962C8B-B14F-4D97-AF65-F5344CB8AC3E}">
        <p14:creationId xmlns:p14="http://schemas.microsoft.com/office/powerpoint/2010/main" val="3101207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a:t>
            </a:r>
            <a:r>
              <a:rPr lang="en-US" altLang="en-US" b="1" i="1" dirty="0">
                <a:latin typeface="Times New Roman" charset="0"/>
                <a:ea typeface="MS PGothic" charset="-128"/>
              </a:rPr>
              <a:t>Chemical Transportation Emergency Center (CHEMTREC)</a:t>
            </a:r>
            <a:endParaRPr lang="en-IN" altLang="en-US" b="1" i="1" dirty="0">
              <a:latin typeface="Times New Roman" charset="0"/>
              <a:ea typeface="MS PGothic" charset="-128"/>
            </a:endParaRPr>
          </a:p>
          <a:p>
            <a:r>
              <a:rPr lang="en-US" altLang="en-US" dirty="0">
                <a:latin typeface="Times New Roman" charset="0"/>
                <a:ea typeface="MS PGothic" charset="-128"/>
              </a:rPr>
              <a:t>	a. CHEMTREC is operated by the American Chemistry Council.</a:t>
            </a:r>
            <a:endParaRPr lang="en-IN" altLang="en-US" dirty="0">
              <a:latin typeface="Times New Roman" charset="0"/>
              <a:ea typeface="MS PGothic" charset="-128"/>
            </a:endParaRPr>
          </a:p>
          <a:p>
            <a:r>
              <a:rPr lang="en-US" altLang="en-US" dirty="0">
                <a:latin typeface="Times New Roman" charset="0"/>
                <a:ea typeface="MS PGothic" charset="-128"/>
              </a:rPr>
              <a:t>	b. Provides invaluable technical information for first responders of all disciplines who are called upon to respond to chemical incidents</a:t>
            </a:r>
            <a:endParaRPr lang="en-IN" altLang="en-US" dirty="0">
              <a:latin typeface="Times New Roman" charset="0"/>
              <a:ea typeface="MS PGothic" charset="-128"/>
            </a:endParaRPr>
          </a:p>
          <a:p>
            <a:r>
              <a:rPr lang="en-US" altLang="en-US" dirty="0">
                <a:latin typeface="Times New Roman" charset="0"/>
                <a:ea typeface="MS PGothic" charset="-128"/>
              </a:rPr>
              <a:t>	c. When you call CHEMTREC</a:t>
            </a:r>
            <a:r>
              <a:rPr lang="en-US" altLang="en-US" dirty="0" smtClean="0">
                <a:latin typeface="Times New Roman" charset="0"/>
                <a:ea typeface="MS PGothic" charset="-128"/>
              </a:rPr>
              <a:t>, 1-800-262-8200,  </a:t>
            </a:r>
            <a:r>
              <a:rPr lang="en-US" altLang="en-US" dirty="0">
                <a:latin typeface="Times New Roman" charset="0"/>
                <a:ea typeface="MS PGothic" charset="-128"/>
              </a:rPr>
              <a:t>be sure to have the following basic information ready: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name of the chemical(s) involved in the incident</a:t>
            </a:r>
            <a:endParaRPr lang="en-IN" altLang="en-US" dirty="0">
              <a:latin typeface="Times New Roman" charset="0"/>
              <a:ea typeface="MS PGothic" charset="-128"/>
            </a:endParaRPr>
          </a:p>
          <a:p>
            <a:r>
              <a:rPr lang="en-US" altLang="en-US" dirty="0">
                <a:latin typeface="Times New Roman" charset="0"/>
                <a:ea typeface="MS PGothic" charset="-128"/>
              </a:rPr>
              <a:t>		ii. Name of the caller and callback telephone number</a:t>
            </a:r>
            <a:endParaRPr lang="en-IN" altLang="en-US" dirty="0">
              <a:latin typeface="Times New Roman" charset="0"/>
              <a:ea typeface="MS PGothic" charset="-128"/>
            </a:endParaRPr>
          </a:p>
          <a:p>
            <a:r>
              <a:rPr lang="en-US" altLang="en-US" dirty="0">
                <a:latin typeface="Times New Roman" charset="0"/>
                <a:ea typeface="MS PGothic" charset="-128"/>
              </a:rPr>
              <a:t>		iii. Location of the actual incident or problem</a:t>
            </a:r>
            <a:endParaRPr lang="en-IN" altLang="en-US" dirty="0">
              <a:latin typeface="Times New Roman" charset="0"/>
              <a:ea typeface="MS PGothic" charset="-128"/>
            </a:endParaRPr>
          </a:p>
          <a:p>
            <a:r>
              <a:rPr lang="en-US" altLang="en-US" dirty="0">
                <a:latin typeface="Times New Roman" charset="0"/>
                <a:ea typeface="MS PGothic" charset="-128"/>
              </a:rPr>
              <a:t>		iv. Shipper or manufacturer of the chemical (if known)</a:t>
            </a:r>
            <a:endParaRPr lang="en-IN" altLang="en-US" dirty="0">
              <a:latin typeface="Times New Roman" charset="0"/>
              <a:ea typeface="MS PGothic" charset="-128"/>
            </a:endParaRPr>
          </a:p>
          <a:p>
            <a:r>
              <a:rPr lang="en-US" altLang="en-US" dirty="0">
                <a:latin typeface="Times New Roman" charset="0"/>
                <a:ea typeface="MS PGothic" charset="-128"/>
              </a:rPr>
              <a:t>		v. Container type</a:t>
            </a:r>
            <a:endParaRPr lang="en-IN" altLang="en-US" dirty="0">
              <a:latin typeface="Times New Roman" charset="0"/>
              <a:ea typeface="MS PGothic" charset="-128"/>
            </a:endParaRPr>
          </a:p>
          <a:p>
            <a:r>
              <a:rPr lang="en-US" altLang="en-US" dirty="0">
                <a:latin typeface="Times New Roman" charset="0"/>
                <a:ea typeface="MS PGothic" charset="-128"/>
              </a:rPr>
              <a:t>		vi. Railcar or vehicle markings or numbers</a:t>
            </a:r>
            <a:endParaRPr lang="en-IN" altLang="en-US" dirty="0">
              <a:latin typeface="Times New Roman" charset="0"/>
              <a:ea typeface="MS PGothic" charset="-128"/>
            </a:endParaRPr>
          </a:p>
          <a:p>
            <a:r>
              <a:rPr lang="en-US" altLang="en-US" dirty="0">
                <a:latin typeface="Times New Roman" charset="0"/>
                <a:ea typeface="MS PGothic" charset="-128"/>
              </a:rPr>
              <a:t>		vii. The shipping carrier’s name</a:t>
            </a:r>
            <a:endParaRPr lang="en-IN" altLang="en-US" dirty="0">
              <a:latin typeface="Times New Roman" charset="0"/>
              <a:ea typeface="MS PGothic" charset="-128"/>
            </a:endParaRPr>
          </a:p>
          <a:p>
            <a:r>
              <a:rPr lang="en-US" altLang="en-US" dirty="0">
                <a:latin typeface="Times New Roman" charset="0"/>
                <a:ea typeface="MS PGothic" charset="-128"/>
              </a:rPr>
              <a:t>		viii. Recipient of material</a:t>
            </a:r>
            <a:endParaRPr lang="en-IN" altLang="en-US" dirty="0">
              <a:latin typeface="Times New Roman" charset="0"/>
              <a:ea typeface="MS PGothic" charset="-128"/>
            </a:endParaRPr>
          </a:p>
          <a:p>
            <a:r>
              <a:rPr lang="en-US" altLang="en-US" dirty="0">
                <a:latin typeface="Times New Roman" charset="0"/>
                <a:ea typeface="MS PGothic" charset="-128"/>
              </a:rPr>
              <a:t>		ix. Local conditions and exact description of the situation</a:t>
            </a:r>
            <a:endParaRPr lang="en-IN" altLang="en-US" dirty="0">
              <a:latin typeface="Times New Roman" charset="0"/>
              <a:ea typeface="MS PGothic" charset="-128"/>
            </a:endParaRPr>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5072713-A3D2-F24B-942D-5B18D841C5C8}" type="slidenum">
              <a:rPr lang="en-US" altLang="en-US" sz="1200"/>
              <a:pPr eaLnBrk="1" hangingPunct="1"/>
              <a:t>78</a:t>
            </a:fld>
            <a:endParaRPr lang="en-US" altLang="en-US" sz="1200"/>
          </a:p>
        </p:txBody>
      </p:sp>
    </p:spTree>
    <p:extLst>
      <p:ext uri="{BB962C8B-B14F-4D97-AF65-F5344CB8AC3E}">
        <p14:creationId xmlns:p14="http://schemas.microsoft.com/office/powerpoint/2010/main" val="25661717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K. Identification</a:t>
            </a:r>
            <a:endParaRPr lang="en-IN" altLang="en-US" dirty="0">
              <a:latin typeface="Times New Roman" charset="0"/>
              <a:ea typeface="MS PGothic" charset="-128"/>
            </a:endParaRPr>
          </a:p>
          <a:p>
            <a:r>
              <a:rPr lang="en-US" altLang="en-US" dirty="0">
                <a:latin typeface="Times New Roman" charset="0"/>
                <a:ea typeface="MS PGothic" charset="-128"/>
              </a:rPr>
              <a:t>	1. Despite the availability of resources, identification may still be difficult.</a:t>
            </a:r>
            <a:endParaRPr lang="en-IN" altLang="en-US" dirty="0">
              <a:latin typeface="Times New Roman" charset="0"/>
              <a:ea typeface="MS PGothic" charset="-128"/>
            </a:endParaRPr>
          </a:p>
          <a:p>
            <a:r>
              <a:rPr lang="en-US" altLang="en-US" dirty="0">
                <a:latin typeface="Times New Roman" charset="0"/>
                <a:ea typeface="MS PGothic" charset="-128"/>
              </a:rPr>
              <a:t>		a. Little consistency is used on labels and placards, and dishonest transporters sometimes will not label containers or vessels appropriately</a:t>
            </a:r>
            <a:r>
              <a:rPr lang="en-US" altLang="en-US" dirty="0" smtClean="0">
                <a:latin typeface="Times New Roman" charset="0"/>
                <a:ea typeface="MS PGothic" charset="-128"/>
              </a:rPr>
              <a:t>. Again, in most cases the package or tank must contain a certain amount of hazardous material before a placard</a:t>
            </a:r>
            <a:r>
              <a:rPr lang="en-US" altLang="en-US" baseline="0" dirty="0" smtClean="0">
                <a:latin typeface="Times New Roman" charset="0"/>
                <a:ea typeface="MS PGothic" charset="-128"/>
              </a:rPr>
              <a:t> is required. A truck carrying 99 pounds of several different kinds of material may only display “Please drive carefully” implying there are no hazard material inside.</a:t>
            </a:r>
            <a:endParaRPr lang="en-IN" altLang="en-US" dirty="0">
              <a:latin typeface="Times New Roman" charset="0"/>
              <a:ea typeface="MS PGothic" charset="-128"/>
            </a:endParaRPr>
          </a:p>
          <a:p>
            <a:r>
              <a:rPr lang="en-US" altLang="en-US" dirty="0">
                <a:latin typeface="Times New Roman" charset="0"/>
                <a:ea typeface="MS PGothic" charset="-128"/>
              </a:rPr>
              <a:t>		b. Always maintain a high index of suspicion when approaching the scene of a truck or train tanker accident.</a:t>
            </a:r>
            <a:endParaRPr lang="en-IN" altLang="en-US" dirty="0">
              <a:latin typeface="Times New Roman" charset="0"/>
              <a:ea typeface="MS PGothic" charset="-128"/>
            </a:endParaRPr>
          </a:p>
          <a:p>
            <a:r>
              <a:rPr lang="en-US" altLang="en-US" dirty="0">
                <a:latin typeface="Times New Roman" charset="0"/>
                <a:ea typeface="MS PGothic" charset="-128"/>
              </a:rPr>
              <a:t>	2. In the event of a leak or spill, a </a:t>
            </a:r>
            <a:r>
              <a:rPr lang="en-US" altLang="en-US" dirty="0" err="1">
                <a:latin typeface="Times New Roman" charset="0"/>
                <a:ea typeface="MS PGothic" charset="-128"/>
              </a:rPr>
              <a:t>HazMat</a:t>
            </a:r>
            <a:r>
              <a:rPr lang="en-US" altLang="en-US" dirty="0">
                <a:latin typeface="Times New Roman" charset="0"/>
                <a:ea typeface="MS PGothic" charset="-128"/>
              </a:rPr>
              <a:t> incident is often indicated by the presence of the following:</a:t>
            </a:r>
            <a:endParaRPr lang="en-IN" altLang="en-US" dirty="0">
              <a:latin typeface="Times New Roman" charset="0"/>
              <a:ea typeface="MS PGothic" charset="-128"/>
            </a:endParaRPr>
          </a:p>
          <a:p>
            <a:r>
              <a:rPr lang="en-US" altLang="en-US" dirty="0">
                <a:latin typeface="Times New Roman" charset="0"/>
                <a:ea typeface="MS PGothic" charset="-128"/>
              </a:rPr>
              <a:t>		a. Visible cloud or strange-looking smoke from the escaping substance</a:t>
            </a:r>
            <a:endParaRPr lang="en-IN" altLang="en-US" dirty="0">
              <a:latin typeface="Times New Roman" charset="0"/>
              <a:ea typeface="MS PGothic" charset="-128"/>
            </a:endParaRPr>
          </a:p>
          <a:p>
            <a:r>
              <a:rPr lang="en-US" altLang="en-US" dirty="0">
                <a:latin typeface="Times New Roman" charset="0"/>
                <a:ea typeface="MS PGothic" charset="-128"/>
              </a:rPr>
              <a:t>		b. Leak or spill from a tank, container, truck, or railroad car with or without </a:t>
            </a:r>
            <a:r>
              <a:rPr lang="en-US" altLang="en-US" dirty="0" err="1">
                <a:latin typeface="Times New Roman" charset="0"/>
                <a:ea typeface="MS PGothic" charset="-128"/>
              </a:rPr>
              <a:t>HazMat</a:t>
            </a:r>
            <a:r>
              <a:rPr lang="en-US" altLang="en-US" dirty="0">
                <a:latin typeface="Times New Roman" charset="0"/>
                <a:ea typeface="MS PGothic" charset="-128"/>
              </a:rPr>
              <a:t> placards or labels</a:t>
            </a:r>
            <a:endParaRPr lang="en-IN" altLang="en-US" dirty="0">
              <a:latin typeface="Times New Roman" charset="0"/>
              <a:ea typeface="MS PGothic" charset="-128"/>
            </a:endParaRPr>
          </a:p>
          <a:p>
            <a:r>
              <a:rPr lang="en-US" altLang="en-US" dirty="0">
                <a:latin typeface="Times New Roman" charset="0"/>
                <a:ea typeface="MS PGothic" charset="-128"/>
              </a:rPr>
              <a:t>		c. Unusual, strong, noxious (harmful), harsh odor in the area</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F84FD1C-5541-8D46-9DA8-D55734783951}" type="slidenum">
              <a:rPr lang="en-US" altLang="en-US" sz="1200"/>
              <a:pPr eaLnBrk="1" hangingPunct="1"/>
              <a:t>79</a:t>
            </a:fld>
            <a:endParaRPr lang="en-US" altLang="en-US" sz="1200"/>
          </a:p>
        </p:txBody>
      </p:sp>
    </p:spTree>
    <p:extLst>
      <p:ext uri="{BB962C8B-B14F-4D97-AF65-F5344CB8AC3E}">
        <p14:creationId xmlns:p14="http://schemas.microsoft.com/office/powerpoint/2010/main" val="817680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The organizational structure must be flexible enough to be rapidly adapted for use in any situation.</a:t>
            </a:r>
            <a:endParaRPr lang="en-IN" altLang="en-US" dirty="0">
              <a:latin typeface="Times New Roman" charset="0"/>
              <a:ea typeface="MS PGothic" charset="-128"/>
            </a:endParaRPr>
          </a:p>
          <a:p>
            <a:r>
              <a:rPr lang="en-US" altLang="en-US" dirty="0">
                <a:latin typeface="Times New Roman" charset="0"/>
                <a:ea typeface="MS PGothic" charset="-128"/>
              </a:rPr>
              <a:t>3. The NIMS provides standardization in:</a:t>
            </a:r>
            <a:endParaRPr lang="en-IN" altLang="en-US" dirty="0">
              <a:latin typeface="Times New Roman" charset="0"/>
              <a:ea typeface="MS PGothic" charset="-128"/>
            </a:endParaRPr>
          </a:p>
          <a:p>
            <a:r>
              <a:rPr lang="en-US" altLang="en-US" dirty="0">
                <a:latin typeface="Times New Roman" charset="0"/>
                <a:ea typeface="MS PGothic" charset="-128"/>
              </a:rPr>
              <a:t>	a. Terminology</a:t>
            </a:r>
            <a:endParaRPr lang="en-IN" altLang="en-US" dirty="0">
              <a:latin typeface="Times New Roman" charset="0"/>
              <a:ea typeface="MS PGothic" charset="-128"/>
            </a:endParaRPr>
          </a:p>
          <a:p>
            <a:r>
              <a:rPr lang="en-US" altLang="en-US" dirty="0">
                <a:latin typeface="Times New Roman" charset="0"/>
                <a:ea typeface="MS PGothic" charset="-128"/>
              </a:rPr>
              <a:t>	b. Resource classification</a:t>
            </a:r>
            <a:endParaRPr lang="en-IN" altLang="en-US" dirty="0">
              <a:latin typeface="Times New Roman" charset="0"/>
              <a:ea typeface="MS PGothic" charset="-128"/>
            </a:endParaRPr>
          </a:p>
          <a:p>
            <a:r>
              <a:rPr lang="en-US" altLang="en-US" dirty="0">
                <a:latin typeface="Times New Roman" charset="0"/>
                <a:ea typeface="MS PGothic" charset="-128"/>
              </a:rPr>
              <a:t>	c. Personnel training</a:t>
            </a:r>
            <a:endParaRPr lang="en-IN" altLang="en-US" dirty="0">
              <a:latin typeface="Times New Roman" charset="0"/>
              <a:ea typeface="MS PGothic" charset="-128"/>
            </a:endParaRPr>
          </a:p>
          <a:p>
            <a:r>
              <a:rPr lang="en-US" altLang="en-US" dirty="0">
                <a:latin typeface="Times New Roman" charset="0"/>
                <a:ea typeface="MS PGothic" charset="-128"/>
              </a:rPr>
              <a:t>	d. Certification</a:t>
            </a:r>
            <a:endParaRPr lang="en-IN" altLang="en-US" dirty="0">
              <a:latin typeface="Times New Roman" charset="0"/>
              <a:ea typeface="MS PGothic" charset="-128"/>
            </a:endParaRPr>
          </a:p>
          <a:p>
            <a:r>
              <a:rPr lang="en-US" altLang="en-US" dirty="0">
                <a:latin typeface="Times New Roman" charset="0"/>
                <a:ea typeface="MS PGothic" charset="-128"/>
              </a:rPr>
              <a:t>4. Another important feature is the concept of interoperability, which refers to the ability of agencies of different types or from different jurisdictions to communicate with each other.</a:t>
            </a:r>
            <a:endParaRPr lang="en-IN" altLang="en-US" dirty="0">
              <a:latin typeface="Times New Roman" charset="0"/>
              <a:ea typeface="MS PGothic" charset="-128"/>
            </a:endParaRPr>
          </a:p>
        </p:txBody>
      </p:sp>
      <p:sp>
        <p:nvSpPr>
          <p:cNvPr id="152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AC0F939-18D0-1442-B057-57954D9C5293}" type="slidenum">
              <a:rPr lang="en-US" altLang="en-US" sz="1200"/>
              <a:pPr eaLnBrk="1" hangingPunct="1"/>
              <a:t>8</a:t>
            </a:fld>
            <a:endParaRPr lang="en-US" altLang="en-US" sz="1200"/>
          </a:p>
        </p:txBody>
      </p:sp>
    </p:spTree>
    <p:extLst>
      <p:ext uri="{BB962C8B-B14F-4D97-AF65-F5344CB8AC3E}">
        <p14:creationId xmlns:p14="http://schemas.microsoft.com/office/powerpoint/2010/main" val="21081994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 large number of hazardous gases and fluids are essentially odorless even when a substantial leak or spill has occurred.</a:t>
            </a:r>
            <a:endParaRPr lang="en-IN" altLang="en-US" dirty="0">
              <a:latin typeface="Times New Roman" charset="0"/>
              <a:ea typeface="MS PGothic" charset="-128"/>
            </a:endParaRPr>
          </a:p>
          <a:p>
            <a:r>
              <a:rPr lang="en-US" altLang="en-US" dirty="0">
                <a:latin typeface="Times New Roman" charset="0"/>
                <a:ea typeface="MS PGothic" charset="-128"/>
              </a:rPr>
              <a:t>	a. If you approach a scene where more than one person has collapsed or is unconscious or in respiratory distress, you should assume that there has been a </a:t>
            </a:r>
            <a:r>
              <a:rPr lang="en-US" altLang="en-US" dirty="0" err="1">
                <a:latin typeface="Times New Roman" charset="0"/>
                <a:ea typeface="MS PGothic" charset="-128"/>
              </a:rPr>
              <a:t>HazMat</a:t>
            </a:r>
            <a:r>
              <a:rPr lang="en-US" altLang="en-US" dirty="0">
                <a:latin typeface="Times New Roman" charset="0"/>
                <a:ea typeface="MS PGothic" charset="-128"/>
              </a:rPr>
              <a:t> leak or spill and that it is unsafe to enter the area.</a:t>
            </a:r>
            <a:endParaRPr lang="en-IN" altLang="en-US" dirty="0">
              <a:latin typeface="Times New Roman" charset="0"/>
              <a:ea typeface="MS PGothic" charset="-128"/>
            </a:endParaRPr>
          </a:p>
          <a:p>
            <a:r>
              <a:rPr lang="en-US" altLang="en-US" dirty="0">
                <a:latin typeface="Times New Roman" charset="0"/>
                <a:ea typeface="MS PGothic" charset="-128"/>
              </a:rPr>
              <a:t>4. The safety of you and your team, the other responders, and the public must be your most important concern</a:t>
            </a:r>
            <a:r>
              <a:rPr lang="en-US" altLang="en-US" dirty="0" smtClean="0">
                <a:latin typeface="Times New Roman" charset="0"/>
                <a:ea typeface="MS PGothic" charset="-128"/>
              </a:rPr>
              <a:t>. If safety precautions are not followed,</a:t>
            </a:r>
            <a:r>
              <a:rPr lang="en-US" altLang="en-US" baseline="0" dirty="0" smtClean="0">
                <a:latin typeface="Times New Roman" charset="0"/>
                <a:ea typeface="MS PGothic" charset="-128"/>
              </a:rPr>
              <a:t> you could end up dead!</a:t>
            </a:r>
            <a:endParaRPr lang="en-IN" altLang="en-US" dirty="0">
              <a:latin typeface="Times New Roman" charset="0"/>
              <a:ea typeface="MS PGothic" charset="-128"/>
            </a:endParaRPr>
          </a:p>
          <a:p>
            <a:r>
              <a:rPr lang="en-US" altLang="en-US" dirty="0">
                <a:latin typeface="Times New Roman" charset="0"/>
                <a:ea typeface="MS PGothic" charset="-128"/>
              </a:rPr>
              <a:t>5. If, as you approach, any signs suggest that a </a:t>
            </a:r>
            <a:r>
              <a:rPr lang="en-US" altLang="en-US" dirty="0" err="1">
                <a:latin typeface="Times New Roman" charset="0"/>
                <a:ea typeface="MS PGothic" charset="-128"/>
              </a:rPr>
              <a:t>HazMat</a:t>
            </a:r>
            <a:r>
              <a:rPr lang="en-US" altLang="en-US" dirty="0">
                <a:latin typeface="Times New Roman" charset="0"/>
                <a:ea typeface="MS PGothic" charset="-128"/>
              </a:rPr>
              <a:t> incident has occurred, you should stop at a safe distance and park upwind or uphill from the incident.</a:t>
            </a:r>
            <a:endParaRPr lang="en-IN" altLang="en-US" dirty="0">
              <a:latin typeface="Times New Roman" charset="0"/>
              <a:ea typeface="MS PGothic" charset="-128"/>
            </a:endParaRPr>
          </a:p>
          <a:p>
            <a:r>
              <a:rPr lang="en-US" altLang="en-US" dirty="0">
                <a:latin typeface="Times New Roman" charset="0"/>
                <a:ea typeface="MS PGothic" charset="-128"/>
              </a:rPr>
              <a:t>	a. After rapidly sizing up the scene, call for the </a:t>
            </a:r>
            <a:r>
              <a:rPr lang="en-US" altLang="en-US" dirty="0" err="1">
                <a:latin typeface="Times New Roman" charset="0"/>
                <a:ea typeface="MS PGothic" charset="-128"/>
              </a:rPr>
              <a:t>HazMat</a:t>
            </a:r>
            <a:r>
              <a:rPr lang="en-US" altLang="en-US" dirty="0">
                <a:latin typeface="Times New Roman" charset="0"/>
                <a:ea typeface="MS PGothic" charset="-128"/>
              </a:rPr>
              <a:t> team.</a:t>
            </a:r>
            <a:endParaRPr lang="en-IN" altLang="en-US" dirty="0">
              <a:latin typeface="Times New Roman" charset="0"/>
              <a:ea typeface="MS PGothic" charset="-128"/>
            </a:endParaRPr>
          </a:p>
          <a:p>
            <a:r>
              <a:rPr lang="en-US" altLang="en-US" dirty="0">
                <a:latin typeface="Times New Roman" charset="0"/>
                <a:ea typeface="MS PGothic" charset="-128"/>
              </a:rPr>
              <a:t>	b. If you do not recognize the danger until you are too close, immediately leave the danger zone.</a:t>
            </a:r>
            <a:endParaRPr lang="en-IN" altLang="en-US" dirty="0">
              <a:latin typeface="Times New Roman" charset="0"/>
              <a:ea typeface="MS PGothic" charset="-128"/>
            </a:endParaRPr>
          </a:p>
          <a:p>
            <a:r>
              <a:rPr lang="en-US" altLang="en-US" dirty="0">
                <a:latin typeface="Times New Roman" charset="0"/>
                <a:ea typeface="MS PGothic" charset="-128"/>
              </a:rPr>
              <a:t>	c. Try to rapidly assess the situation and provide as much information as possible when calling for the </a:t>
            </a:r>
            <a:r>
              <a:rPr lang="en-US" altLang="en-US" dirty="0" err="1">
                <a:latin typeface="Times New Roman" charset="0"/>
                <a:ea typeface="MS PGothic" charset="-128"/>
              </a:rPr>
              <a:t>HazMat</a:t>
            </a:r>
            <a:r>
              <a:rPr lang="en-US" altLang="en-US" dirty="0">
                <a:latin typeface="Times New Roman" charset="0"/>
                <a:ea typeface="MS PGothic" charset="-128"/>
              </a:rPr>
              <a:t> </a:t>
            </a:r>
            <a:r>
              <a:rPr lang="en-US" altLang="en-US" dirty="0" smtClean="0">
                <a:latin typeface="Times New Roman" charset="0"/>
                <a:ea typeface="MS PGothic" charset="-128"/>
              </a:rPr>
              <a:t>team,</a:t>
            </a:r>
            <a:r>
              <a:rPr lang="en-US" altLang="en-US" baseline="0" dirty="0" smtClean="0">
                <a:latin typeface="Times New Roman" charset="0"/>
                <a:ea typeface="MS PGothic" charset="-128"/>
              </a:rPr>
              <a:t> include location, size/shape of containers, what you see and what you’ve been told.</a:t>
            </a:r>
            <a:endParaRPr lang="en-IN" altLang="en-US" dirty="0">
              <a:latin typeface="Times New Roman" charset="0"/>
              <a:ea typeface="MS PGothic" charset="-128"/>
            </a:endParaRPr>
          </a:p>
          <a:p>
            <a:r>
              <a:rPr lang="en-US" altLang="en-US" dirty="0">
                <a:latin typeface="Times New Roman" charset="0"/>
                <a:ea typeface="MS PGothic" charset="-128"/>
              </a:rPr>
              <a:t>	d. Do not reenter the scene and do not leave the area until you have been cleared by the </a:t>
            </a:r>
            <a:r>
              <a:rPr lang="en-US" altLang="en-US" dirty="0" err="1">
                <a:latin typeface="Times New Roman" charset="0"/>
                <a:ea typeface="MS PGothic" charset="-128"/>
              </a:rPr>
              <a:t>HazMat</a:t>
            </a:r>
            <a:r>
              <a:rPr lang="en-US" altLang="en-US" dirty="0">
                <a:latin typeface="Times New Roman" charset="0"/>
                <a:ea typeface="MS PGothic" charset="-128"/>
              </a:rPr>
              <a:t> team.</a:t>
            </a:r>
            <a:endParaRPr lang="en-IN" altLang="en-US" dirty="0">
              <a:latin typeface="Times New Roman" charset="0"/>
              <a:ea typeface="MS PGothic" charset="-128"/>
            </a:endParaRPr>
          </a:p>
          <a:p>
            <a:r>
              <a:rPr lang="en-US" altLang="en-US" dirty="0">
                <a:latin typeface="Times New Roman" charset="0"/>
                <a:ea typeface="MS PGothic" charset="-128"/>
              </a:rPr>
              <a:t>	e. Do not allow civilians to enter the scene, if possible.</a:t>
            </a:r>
            <a:endParaRPr lang="en-IN" altLang="en-US" dirty="0">
              <a:latin typeface="Times New Roman" charset="0"/>
              <a:ea typeface="MS PGothic" charset="-128"/>
            </a:endParaRPr>
          </a:p>
          <a:p>
            <a:r>
              <a:rPr lang="en-US" altLang="en-US" dirty="0">
                <a:latin typeface="Times New Roman" charset="0"/>
                <a:ea typeface="MS PGothic" charset="-128"/>
              </a:rPr>
              <a:t>	f. Avoid all contact with the material.</a:t>
            </a:r>
            <a:endParaRPr lang="en-IN" altLang="en-US" dirty="0">
              <a:latin typeface="Times New Roman" charset="0"/>
              <a:ea typeface="MS PGothic" charset="-128"/>
            </a:endParaRP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ABEEB4F-261A-3F46-AC48-71350354F1C0}" type="slidenum">
              <a:rPr lang="en-US" altLang="en-US" sz="1200"/>
              <a:pPr eaLnBrk="1" hangingPunct="1"/>
              <a:t>80</a:t>
            </a:fld>
            <a:endParaRPr lang="en-US" altLang="en-US" sz="1200"/>
          </a:p>
        </p:txBody>
      </p:sp>
    </p:spTree>
    <p:extLst>
      <p:ext uri="{BB962C8B-B14F-4D97-AF65-F5344CB8AC3E}">
        <p14:creationId xmlns:p14="http://schemas.microsoft.com/office/powerpoint/2010/main" val="100397014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L. </a:t>
            </a:r>
            <a:r>
              <a:rPr lang="en-US" altLang="en-US" dirty="0" err="1">
                <a:latin typeface="Times New Roman" charset="0"/>
                <a:ea typeface="MS PGothic" charset="-128"/>
              </a:rPr>
              <a:t>HazMat</a:t>
            </a:r>
            <a:r>
              <a:rPr lang="en-US" altLang="en-US" dirty="0">
                <a:latin typeface="Times New Roman" charset="0"/>
                <a:ea typeface="MS PGothic" charset="-128"/>
              </a:rPr>
              <a:t> scene operations</a:t>
            </a:r>
            <a:endParaRPr lang="en-IN" altLang="en-US" dirty="0">
              <a:latin typeface="Times New Roman" charset="0"/>
              <a:ea typeface="MS PGothic" charset="-128"/>
            </a:endParaRPr>
          </a:p>
          <a:p>
            <a:r>
              <a:rPr lang="en-US" altLang="en-US" dirty="0">
                <a:latin typeface="Times New Roman" charset="0"/>
                <a:ea typeface="MS PGothic" charset="-128"/>
              </a:rPr>
              <a:t>	1. Focus your efforts on activities that will ensure the safety and survival of the greatest number of people.</a:t>
            </a:r>
            <a:endParaRPr lang="en-IN" altLang="en-US" dirty="0">
              <a:latin typeface="Times New Roman" charset="0"/>
              <a:ea typeface="MS PGothic" charset="-128"/>
            </a:endParaRPr>
          </a:p>
          <a:p>
            <a:r>
              <a:rPr lang="en-US" altLang="en-US" dirty="0">
                <a:latin typeface="Times New Roman" charset="0"/>
                <a:ea typeface="MS PGothic" charset="-128"/>
              </a:rPr>
              <a:t>	2. Use the ambulance’s public address system to alert individuals near the scene and direct them to move to a safer area.</a:t>
            </a:r>
            <a:endParaRPr lang="en-IN" altLang="en-US" dirty="0">
              <a:latin typeface="Times New Roman" charset="0"/>
              <a:ea typeface="MS PGothic" charset="-128"/>
            </a:endParaRPr>
          </a:p>
          <a:p>
            <a:r>
              <a:rPr lang="en-US" altLang="en-US" dirty="0">
                <a:latin typeface="Times New Roman" charset="0"/>
                <a:ea typeface="MS PGothic" charset="-128"/>
              </a:rPr>
              <a:t>	3. Establishing control zones</a:t>
            </a:r>
            <a:endParaRPr lang="en-IN" altLang="en-US" dirty="0">
              <a:latin typeface="Times New Roman" charset="0"/>
              <a:ea typeface="MS PGothic" charset="-128"/>
            </a:endParaRPr>
          </a:p>
          <a:p>
            <a:r>
              <a:rPr lang="en-US" altLang="en-US" dirty="0">
                <a:latin typeface="Times New Roman" charset="0"/>
                <a:ea typeface="MS PGothic" charset="-128"/>
              </a:rPr>
              <a:t>		a. Control zones are established at a </a:t>
            </a:r>
            <a:r>
              <a:rPr lang="en-US" altLang="en-US" dirty="0" err="1">
                <a:latin typeface="Times New Roman" charset="0"/>
                <a:ea typeface="MS PGothic" charset="-128"/>
              </a:rPr>
              <a:t>HazMat</a:t>
            </a:r>
            <a:r>
              <a:rPr lang="en-US" altLang="en-US" dirty="0">
                <a:latin typeface="Times New Roman" charset="0"/>
                <a:ea typeface="MS PGothic" charset="-128"/>
              </a:rPr>
              <a:t> incident based on the: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Chemical and physical properties of the released material</a:t>
            </a:r>
            <a:endParaRPr lang="en-IN" altLang="en-US" dirty="0">
              <a:latin typeface="Times New Roman" charset="0"/>
              <a:ea typeface="MS PGothic" charset="-128"/>
            </a:endParaRPr>
          </a:p>
          <a:p>
            <a:r>
              <a:rPr lang="en-US" altLang="en-US" dirty="0">
                <a:latin typeface="Times New Roman" charset="0"/>
                <a:ea typeface="MS PGothic" charset="-128"/>
              </a:rPr>
              <a:t>			ii. Environmental factors at the time of the release</a:t>
            </a:r>
            <a:endParaRPr lang="en-IN" altLang="en-US" dirty="0">
              <a:latin typeface="Times New Roman" charset="0"/>
              <a:ea typeface="MS PGothic" charset="-128"/>
            </a:endParaRPr>
          </a:p>
          <a:p>
            <a:r>
              <a:rPr lang="en-US" altLang="en-US" dirty="0">
                <a:latin typeface="Times New Roman" charset="0"/>
                <a:ea typeface="MS PGothic" charset="-128"/>
              </a:rPr>
              <a:t>			iii. General layout of the scene</a:t>
            </a:r>
            <a:endParaRPr lang="en-IN" altLang="en-US" dirty="0">
              <a:latin typeface="Times New Roman" charset="0"/>
              <a:ea typeface="MS PGothic" charset="-128"/>
            </a:endParaRPr>
          </a:p>
          <a:p>
            <a:r>
              <a:rPr lang="en-US" altLang="en-US" dirty="0">
                <a:latin typeface="Times New Roman" charset="0"/>
                <a:ea typeface="MS PGothic" charset="-128"/>
              </a:rPr>
              <a:t>		b. Securing access to the incident helps ensure that no one will accidentally enter a contaminated area.</a:t>
            </a:r>
            <a:endParaRPr lang="en-IN" altLang="en-US" dirty="0">
              <a:latin typeface="Times New Roman" charset="0"/>
              <a:ea typeface="MS PGothic" charset="-128"/>
            </a:endParaRPr>
          </a:p>
          <a:p>
            <a:r>
              <a:rPr lang="en-US" altLang="en-US" dirty="0">
                <a:latin typeface="Times New Roman" charset="0"/>
                <a:ea typeface="MS PGothic" charset="-128"/>
              </a:rPr>
              <a:t>		c. If the incident takes place inside a structure, the best place to control access is at the normal points of ingress and egress—doors.</a:t>
            </a:r>
            <a:endParaRPr lang="en-IN" altLang="en-US" dirty="0">
              <a:latin typeface="Times New Roman" charset="0"/>
              <a:ea typeface="MS PGothic" charset="-128"/>
            </a:endParaRPr>
          </a:p>
          <a:p>
            <a:r>
              <a:rPr lang="en-US" altLang="en-US" dirty="0">
                <a:latin typeface="Times New Roman" charset="0"/>
                <a:ea typeface="MS PGothic" charset="-128"/>
              </a:rPr>
              <a:t>		d. If the incident occurs outside, control intersections, on and off ramps, service roads, and other access routes to the scene</a:t>
            </a:r>
            <a:r>
              <a:rPr lang="en-US" altLang="en-US" dirty="0" smtClean="0">
                <a:latin typeface="Times New Roman" charset="0"/>
                <a:ea typeface="MS PGothic" charset="-128"/>
              </a:rPr>
              <a:t>.</a:t>
            </a:r>
          </a:p>
          <a:p>
            <a:r>
              <a:rPr lang="en-US" altLang="en-US" dirty="0" smtClean="0">
                <a:latin typeface="Times New Roman" charset="0"/>
                <a:ea typeface="MS PGothic" charset="-128"/>
              </a:rPr>
              <a:t>                                      e.</a:t>
            </a:r>
            <a:r>
              <a:rPr lang="en-US" altLang="en-US" baseline="0" dirty="0" smtClean="0">
                <a:latin typeface="Times New Roman" charset="0"/>
                <a:ea typeface="MS PGothic" charset="-128"/>
              </a:rPr>
              <a:t>  Do not limit or prevent a rapid </a:t>
            </a:r>
            <a:r>
              <a:rPr lang="en-US" altLang="en-US" baseline="0" dirty="0" err="1" smtClean="0">
                <a:latin typeface="Times New Roman" charset="0"/>
                <a:ea typeface="MS PGothic" charset="-128"/>
              </a:rPr>
              <a:t>withdrawl</a:t>
            </a:r>
            <a:r>
              <a:rPr lang="en-US" altLang="en-US" baseline="0" dirty="0" smtClean="0">
                <a:latin typeface="Times New Roman" charset="0"/>
                <a:ea typeface="MS PGothic" charset="-128"/>
              </a:rPr>
              <a:t> of responders from the area.</a:t>
            </a:r>
            <a:endParaRPr lang="en-IN" altLang="en-US" dirty="0">
              <a:latin typeface="Times New Roman" charset="0"/>
              <a:ea typeface="MS PGothic" charset="-128"/>
            </a:endParaRPr>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D2E4E0F-512B-5644-929F-D782DC7D7428}" type="slidenum">
              <a:rPr lang="en-US" altLang="en-US" sz="1200"/>
              <a:pPr eaLnBrk="1" hangingPunct="1"/>
              <a:t>81</a:t>
            </a:fld>
            <a:endParaRPr lang="en-US" altLang="en-US" sz="1200"/>
          </a:p>
        </p:txBody>
      </p:sp>
    </p:spTree>
    <p:extLst>
      <p:ext uri="{BB962C8B-B14F-4D97-AF65-F5344CB8AC3E}">
        <p14:creationId xmlns:p14="http://schemas.microsoft.com/office/powerpoint/2010/main" val="9471453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e. Control zones may be expanded or contracted as needed. </a:t>
            </a:r>
            <a:endParaRPr lang="en-IN" altLang="en-US">
              <a:latin typeface="Times New Roman" charset="0"/>
              <a:ea typeface="MS PGothic" charset="-128"/>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F26FF97-28D4-EA42-8327-E944755B827C}" type="slidenum">
              <a:rPr lang="en-US" altLang="en-US" sz="1200"/>
              <a:pPr eaLnBrk="1" hangingPunct="1"/>
              <a:t>82</a:t>
            </a:fld>
            <a:endParaRPr lang="en-US" altLang="en-US" sz="1200"/>
          </a:p>
        </p:txBody>
      </p:sp>
    </p:spTree>
    <p:extLst>
      <p:ext uri="{BB962C8B-B14F-4D97-AF65-F5344CB8AC3E}">
        <p14:creationId xmlns:p14="http://schemas.microsoft.com/office/powerpoint/2010/main" val="152239999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The hot zone is the area immediately surrounding the release, which is also the most contaminated area.</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physical characteristics of the released substance will significantly affect the size and layout of the hot zone</a:t>
            </a:r>
            <a:r>
              <a:rPr lang="en-US" altLang="en-US" dirty="0" smtClean="0">
                <a:latin typeface="Times New Roman" charset="0"/>
                <a:ea typeface="MS PGothic" charset="-128"/>
              </a:rPr>
              <a:t>. It’s </a:t>
            </a:r>
            <a:r>
              <a:rPr lang="en-US" altLang="en-US" dirty="0" err="1" smtClean="0">
                <a:latin typeface="Times New Roman" charset="0"/>
                <a:ea typeface="MS PGothic" charset="-128"/>
              </a:rPr>
              <a:t>boundries</a:t>
            </a:r>
            <a:r>
              <a:rPr lang="en-US" altLang="en-US" dirty="0" smtClean="0">
                <a:latin typeface="Times New Roman" charset="0"/>
                <a:ea typeface="MS PGothic" charset="-128"/>
              </a:rPr>
              <a:t> should be set large enough that adverse effects from the released substance will not effect people outside of the hot zone,</a:t>
            </a:r>
            <a:endParaRPr lang="en-IN" altLang="en-US" dirty="0">
              <a:latin typeface="Times New Roman" charset="0"/>
              <a:ea typeface="MS PGothic" charset="-128"/>
            </a:endParaRPr>
          </a:p>
          <a:p>
            <a:r>
              <a:rPr lang="en-US" altLang="en-US" dirty="0">
                <a:latin typeface="Times New Roman" charset="0"/>
                <a:ea typeface="MS PGothic" charset="-128"/>
              </a:rPr>
              <a:t>	ii. All specially trained responders entering the hot zone should avoid contact with the product to the greatest extent possible.</a:t>
            </a:r>
            <a:endParaRPr lang="en-IN" altLang="en-US" dirty="0">
              <a:latin typeface="Times New Roman" charset="0"/>
              <a:ea typeface="MS PGothic" charset="-128"/>
            </a:endParaRPr>
          </a:p>
          <a:p>
            <a:r>
              <a:rPr lang="en-US" altLang="en-US" dirty="0">
                <a:latin typeface="Times New Roman" charset="0"/>
                <a:ea typeface="MS PGothic" charset="-128"/>
              </a:rPr>
              <a:t>	iii. </a:t>
            </a:r>
            <a:r>
              <a:rPr lang="en-US" altLang="en-US" dirty="0" smtClean="0">
                <a:latin typeface="Times New Roman" charset="0"/>
                <a:ea typeface="MS PGothic" charset="-128"/>
              </a:rPr>
              <a:t>Personnel</a:t>
            </a:r>
            <a:r>
              <a:rPr lang="en-US" altLang="en-US" baseline="0" dirty="0" smtClean="0">
                <a:latin typeface="Times New Roman" charset="0"/>
                <a:ea typeface="MS PGothic" charset="-128"/>
              </a:rPr>
              <a:t> accountability is important, so access into the hot zone must be limited to only the responders necessary to control the incident. </a:t>
            </a:r>
          </a:p>
          <a:p>
            <a:r>
              <a:rPr lang="en-US" altLang="en-US" baseline="0" dirty="0" smtClean="0">
                <a:latin typeface="Times New Roman" charset="0"/>
                <a:ea typeface="MS PGothic" charset="-128"/>
              </a:rPr>
              <a:t>                   iv. </a:t>
            </a:r>
            <a:r>
              <a:rPr lang="en-US" altLang="en-US" dirty="0" smtClean="0">
                <a:latin typeface="Times New Roman" charset="0"/>
                <a:ea typeface="MS PGothic" charset="-128"/>
              </a:rPr>
              <a:t>All </a:t>
            </a:r>
            <a:r>
              <a:rPr lang="en-US" altLang="en-US" dirty="0">
                <a:latin typeface="Times New Roman" charset="0"/>
                <a:ea typeface="MS PGothic" charset="-128"/>
              </a:rPr>
              <a:t>personnel and equipment must be decontaminated when they leave the hot zone.</a:t>
            </a:r>
            <a:endParaRPr lang="en-IN" altLang="en-US" dirty="0">
              <a:latin typeface="Times New Roman" charset="0"/>
              <a:ea typeface="MS PGothic" charset="-128"/>
            </a:endParaRPr>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71AE790-E0B3-3742-8D40-2478F688C977}" type="slidenum">
              <a:rPr lang="en-US" altLang="en-US" sz="1200"/>
              <a:pPr eaLnBrk="1" hangingPunct="1"/>
              <a:t>83</a:t>
            </a:fld>
            <a:endParaRPr lang="en-US" altLang="en-US" sz="1200"/>
          </a:p>
        </p:txBody>
      </p:sp>
    </p:spTree>
    <p:extLst>
      <p:ext uri="{BB962C8B-B14F-4D97-AF65-F5344CB8AC3E}">
        <p14:creationId xmlns:p14="http://schemas.microsoft.com/office/powerpoint/2010/main" val="18564951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The warm zone is where personnel and equipment transition into and out of the hot zone.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It contains control points for access to the hot zone as well as the decontamination area</a:t>
            </a:r>
            <a:r>
              <a:rPr lang="en-US" altLang="en-US" dirty="0" smtClean="0">
                <a:latin typeface="Times New Roman" charset="0"/>
                <a:ea typeface="MS PGothic" charset="-128"/>
              </a:rPr>
              <a:t>.</a:t>
            </a:r>
          </a:p>
          <a:p>
            <a:r>
              <a:rPr lang="en-US" altLang="en-US" dirty="0" smtClean="0">
                <a:latin typeface="Times New Roman" charset="0"/>
                <a:ea typeface="MS PGothic" charset="-128"/>
              </a:rPr>
              <a:t>Only the</a:t>
            </a:r>
            <a:r>
              <a:rPr lang="en-US" altLang="en-US" baseline="0" dirty="0" smtClean="0">
                <a:latin typeface="Times New Roman" charset="0"/>
                <a:ea typeface="MS PGothic" charset="-128"/>
              </a:rPr>
              <a:t> minimum number of personnel and the equipment necessary to</a:t>
            </a:r>
            <a:r>
              <a:rPr lang="en-US" altLang="en-US" dirty="0" smtClean="0">
                <a:latin typeface="Times New Roman" charset="0"/>
                <a:ea typeface="MS PGothic" charset="-128"/>
              </a:rPr>
              <a:t> performing decontamination, or support those operating in the hot zone, should be permitted in the warm zone.           </a:t>
            </a:r>
            <a:r>
              <a:rPr lang="en-US" altLang="en-US" baseline="0" dirty="0" smtClean="0">
                <a:latin typeface="Times New Roman" charset="0"/>
                <a:ea typeface="MS PGothic" charset="-128"/>
              </a:rPr>
              <a:t> ii. The decontamination area is set up in the warm zone. It is the designated area where contaminants are removed before an individual can go to another area.</a:t>
            </a:r>
            <a:endParaRPr lang="en-IN" altLang="en-US" baseline="0" dirty="0" smtClean="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iii</a:t>
            </a:r>
            <a:r>
              <a:rPr lang="en-US" altLang="en-US" dirty="0">
                <a:latin typeface="Times New Roman" charset="0"/>
                <a:ea typeface="MS PGothic" charset="-128"/>
              </a:rPr>
              <a:t>. Decontamination is the process of removing or neutralizing and properly disposing of hazardous materials from equipment, patients, and rescue personnel</a:t>
            </a:r>
            <a:r>
              <a:rPr lang="en-US" altLang="en-US" dirty="0" smtClean="0">
                <a:latin typeface="Times New Roman" charset="0"/>
                <a:ea typeface="MS PGothic" charset="-128"/>
              </a:rPr>
              <a:t>.</a:t>
            </a:r>
          </a:p>
          <a:p>
            <a:r>
              <a:rPr lang="en-US" altLang="en-US" dirty="0" smtClean="0">
                <a:latin typeface="Times New Roman" charset="0"/>
                <a:ea typeface="MS PGothic" charset="-128"/>
              </a:rPr>
              <a:t>                   iv. Anyone leaving the hot zone must go through the decontaminated</a:t>
            </a:r>
            <a:r>
              <a:rPr lang="en-US" altLang="en-US" baseline="0" dirty="0" smtClean="0">
                <a:latin typeface="Times New Roman" charset="0"/>
                <a:ea typeface="MS PGothic" charset="-128"/>
              </a:rPr>
              <a:t> area</a:t>
            </a:r>
            <a:r>
              <a:rPr lang="en-US" altLang="en-US" dirty="0" smtClean="0">
                <a:latin typeface="Times New Roman" charset="0"/>
                <a:ea typeface="MS PGothic" charset="-128"/>
              </a:rPr>
              <a:t>.</a:t>
            </a:r>
          </a:p>
          <a:p>
            <a:r>
              <a:rPr lang="en-US" altLang="en-US" dirty="0" smtClean="0">
                <a:latin typeface="Times New Roman" charset="0"/>
                <a:ea typeface="MS PGothic" charset="-128"/>
              </a:rPr>
              <a:t>                   v. Do not go into the </a:t>
            </a:r>
            <a:r>
              <a:rPr lang="en-US" altLang="en-US" dirty="0" err="1" smtClean="0">
                <a:latin typeface="Times New Roman" charset="0"/>
                <a:ea typeface="MS PGothic" charset="-128"/>
              </a:rPr>
              <a:t>decon</a:t>
            </a:r>
            <a:r>
              <a:rPr lang="en-US" altLang="en-US" dirty="0" smtClean="0">
                <a:latin typeface="Times New Roman" charset="0"/>
                <a:ea typeface="MS PGothic" charset="-128"/>
              </a:rPr>
              <a:t> area</a:t>
            </a:r>
            <a:r>
              <a:rPr lang="en-US" altLang="en-US" baseline="0" dirty="0" smtClean="0">
                <a:latin typeface="Times New Roman" charset="0"/>
                <a:ea typeface="MS PGothic" charset="-128"/>
              </a:rPr>
              <a:t> unless you have been trained and </a:t>
            </a:r>
            <a:r>
              <a:rPr lang="en-US" altLang="en-US" baseline="0" dirty="0" err="1" smtClean="0">
                <a:latin typeface="Times New Roman" charset="0"/>
                <a:ea typeface="MS PGothic" charset="-128"/>
              </a:rPr>
              <a:t>equiped</a:t>
            </a:r>
            <a:r>
              <a:rPr lang="en-US" altLang="en-US" baseline="0" dirty="0" smtClean="0">
                <a:latin typeface="Times New Roman" charset="0"/>
                <a:ea typeface="MS PGothic" charset="-128"/>
              </a:rPr>
              <a:t>.  </a:t>
            </a:r>
          </a:p>
          <a:p>
            <a:r>
              <a:rPr lang="en-US" altLang="en-US" baseline="0" dirty="0" smtClean="0">
                <a:latin typeface="Times New Roman" charset="0"/>
                <a:ea typeface="MS PGothic" charset="-128"/>
              </a:rPr>
              <a:t>                  vi. Wait for the patients to be brought to you.</a:t>
            </a:r>
            <a:endParaRPr lang="en-IN" altLang="en-US" dirty="0">
              <a:latin typeface="Times New Roman" charset="0"/>
              <a:ea typeface="MS PGothic" charset="-128"/>
            </a:endParaRP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DB3DF2B-941B-EF42-A48A-82C6339FD5BE}" type="slidenum">
              <a:rPr lang="en-US" altLang="en-US" sz="1200"/>
              <a:pPr eaLnBrk="1" hangingPunct="1"/>
              <a:t>84</a:t>
            </a:fld>
            <a:endParaRPr lang="en-US" altLang="en-US" sz="1200"/>
          </a:p>
        </p:txBody>
      </p:sp>
    </p:spTree>
    <p:extLst>
      <p:ext uri="{BB962C8B-B14F-4D97-AF65-F5344CB8AC3E}">
        <p14:creationId xmlns:p14="http://schemas.microsoft.com/office/powerpoint/2010/main" val="132468383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The cold zone is a safe area where personnel do not need to wear any special protective clothing for safe operation; it includes: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Personnel staging</a:t>
            </a:r>
            <a:endParaRPr lang="en-IN" altLang="en-US" dirty="0">
              <a:latin typeface="Times New Roman" charset="0"/>
              <a:ea typeface="MS PGothic" charset="-128"/>
            </a:endParaRPr>
          </a:p>
          <a:p>
            <a:r>
              <a:rPr lang="en-US" altLang="en-US" dirty="0">
                <a:latin typeface="Times New Roman" charset="0"/>
                <a:ea typeface="MS PGothic" charset="-128"/>
              </a:rPr>
              <a:t>	ii. The command post</a:t>
            </a:r>
            <a:endParaRPr lang="en-IN" altLang="en-US" dirty="0">
              <a:latin typeface="Times New Roman" charset="0"/>
              <a:ea typeface="MS PGothic" charset="-128"/>
            </a:endParaRPr>
          </a:p>
          <a:p>
            <a:r>
              <a:rPr lang="en-US" altLang="en-US" dirty="0">
                <a:latin typeface="Times New Roman" charset="0"/>
                <a:ea typeface="MS PGothic" charset="-128"/>
              </a:rPr>
              <a:t>	iii. EMS providers</a:t>
            </a:r>
            <a:endParaRPr lang="en-IN" altLang="en-US" dirty="0">
              <a:latin typeface="Times New Roman" charset="0"/>
              <a:ea typeface="MS PGothic" charset="-128"/>
            </a:endParaRPr>
          </a:p>
          <a:p>
            <a:r>
              <a:rPr lang="en-US" altLang="en-US" dirty="0">
                <a:latin typeface="Times New Roman" charset="0"/>
                <a:ea typeface="MS PGothic" charset="-128"/>
              </a:rPr>
              <a:t>	iv. The area for medical monitoring, support, and/or treatment after decontamination</a:t>
            </a:r>
            <a:endParaRPr lang="en-IN" altLang="en-US" dirty="0">
              <a:latin typeface="Times New Roman" charset="0"/>
              <a:ea typeface="MS PGothic" charset="-128"/>
            </a:endParaRP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6A89B3D-F936-ED41-8082-2A84CC7BC95B}" type="slidenum">
              <a:rPr lang="en-US" altLang="en-US" sz="1200"/>
              <a:pPr eaLnBrk="1" hangingPunct="1"/>
              <a:t>85</a:t>
            </a:fld>
            <a:endParaRPr lang="en-US" altLang="en-US" sz="1200"/>
          </a:p>
        </p:txBody>
      </p:sp>
    </p:spTree>
    <p:extLst>
      <p:ext uri="{BB962C8B-B14F-4D97-AF65-F5344CB8AC3E}">
        <p14:creationId xmlns:p14="http://schemas.microsoft.com/office/powerpoint/2010/main" val="99831362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Role of the EMT</a:t>
            </a:r>
            <a:endParaRPr lang="en-IN" altLang="en-US" dirty="0">
              <a:latin typeface="Times New Roman" charset="0"/>
              <a:ea typeface="MS PGothic" charset="-128"/>
            </a:endParaRPr>
          </a:p>
          <a:p>
            <a:r>
              <a:rPr lang="en-US" altLang="en-US" dirty="0">
                <a:latin typeface="Times New Roman" charset="0"/>
                <a:ea typeface="MS PGothic" charset="-128"/>
              </a:rPr>
              <a:t>	a. Your job is to report to a designated area outside of the hot and warm zones and provide: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Triage</a:t>
            </a:r>
            <a:endParaRPr lang="en-IN" altLang="en-US" dirty="0">
              <a:latin typeface="Times New Roman" charset="0"/>
              <a:ea typeface="MS PGothic" charset="-128"/>
            </a:endParaRPr>
          </a:p>
          <a:p>
            <a:r>
              <a:rPr lang="en-US" altLang="en-US" dirty="0">
                <a:latin typeface="Times New Roman" charset="0"/>
                <a:ea typeface="MS PGothic" charset="-128"/>
              </a:rPr>
              <a:t>		ii. Treatment</a:t>
            </a:r>
            <a:endParaRPr lang="en-IN" altLang="en-US" dirty="0">
              <a:latin typeface="Times New Roman" charset="0"/>
              <a:ea typeface="MS PGothic" charset="-128"/>
            </a:endParaRPr>
          </a:p>
          <a:p>
            <a:r>
              <a:rPr lang="en-US" altLang="en-US" dirty="0">
                <a:latin typeface="Times New Roman" charset="0"/>
                <a:ea typeface="MS PGothic" charset="-128"/>
              </a:rPr>
              <a:t>		iii. Transport</a:t>
            </a:r>
            <a:endParaRPr lang="en-IN" altLang="en-US" dirty="0">
              <a:latin typeface="Times New Roman" charset="0"/>
              <a:ea typeface="MS PGothic" charset="-128"/>
            </a:endParaRPr>
          </a:p>
          <a:p>
            <a:r>
              <a:rPr lang="en-US" altLang="en-US" dirty="0">
                <a:latin typeface="Times New Roman" charset="0"/>
                <a:ea typeface="MS PGothic" charset="-128"/>
              </a:rPr>
              <a:t>		iv. Rehabilitation</a:t>
            </a:r>
            <a:endParaRPr lang="en-IN" altLang="en-US" dirty="0">
              <a:latin typeface="Times New Roman" charset="0"/>
              <a:ea typeface="MS PGothic" charset="-128"/>
            </a:endParaRPr>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151222-6F22-2840-9B7C-75E8FB57B0CD}" type="slidenum">
              <a:rPr lang="en-US" altLang="en-US" sz="1200"/>
              <a:pPr eaLnBrk="1" hangingPunct="1"/>
              <a:t>86</a:t>
            </a:fld>
            <a:endParaRPr lang="en-US" altLang="en-US" sz="1200"/>
          </a:p>
        </p:txBody>
      </p:sp>
    </p:spTree>
    <p:extLst>
      <p:ext uri="{BB962C8B-B14F-4D97-AF65-F5344CB8AC3E}">
        <p14:creationId xmlns:p14="http://schemas.microsoft.com/office/powerpoint/2010/main" val="3673445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M. Classification of hazardous materials</a:t>
            </a:r>
            <a:endParaRPr lang="en-IN" altLang="en-US" dirty="0">
              <a:latin typeface="Times New Roman" charset="0"/>
              <a:ea typeface="MS PGothic" charset="-128"/>
            </a:endParaRPr>
          </a:p>
          <a:p>
            <a:r>
              <a:rPr lang="en-US" altLang="en-US" dirty="0">
                <a:latin typeface="Times New Roman" charset="0"/>
                <a:ea typeface="MS PGothic" charset="-128"/>
              </a:rPr>
              <a:t>	1. The National Fire Protection Association (NFPA) 704, Hazardous Materials Classification standard classifies hazardous materials according to:</a:t>
            </a:r>
            <a:endParaRPr lang="en-IN" altLang="en-US" dirty="0">
              <a:latin typeface="Times New Roman" charset="0"/>
              <a:ea typeface="MS PGothic" charset="-128"/>
            </a:endParaRPr>
          </a:p>
          <a:p>
            <a:r>
              <a:rPr lang="en-US" altLang="en-US" dirty="0">
                <a:latin typeface="Times New Roman" charset="0"/>
                <a:ea typeface="MS PGothic" charset="-128"/>
              </a:rPr>
              <a:t>		a. Health hazard or toxicity levels</a:t>
            </a:r>
            <a:endParaRPr lang="en-IN" altLang="en-US" dirty="0">
              <a:latin typeface="Times New Roman" charset="0"/>
              <a:ea typeface="MS PGothic" charset="-128"/>
            </a:endParaRPr>
          </a:p>
          <a:p>
            <a:r>
              <a:rPr lang="en-US" altLang="en-US" dirty="0">
                <a:latin typeface="Times New Roman" charset="0"/>
                <a:ea typeface="MS PGothic" charset="-128"/>
              </a:rPr>
              <a:t>		b. Fire hazard</a:t>
            </a:r>
            <a:endParaRPr lang="en-IN" altLang="en-US" dirty="0">
              <a:latin typeface="Times New Roman" charset="0"/>
              <a:ea typeface="MS PGothic" charset="-128"/>
            </a:endParaRPr>
          </a:p>
          <a:p>
            <a:r>
              <a:rPr lang="en-US" altLang="en-US" dirty="0">
                <a:latin typeface="Times New Roman" charset="0"/>
                <a:ea typeface="MS PGothic" charset="-128"/>
              </a:rPr>
              <a:t>		c. Chemical reactive hazard</a:t>
            </a:r>
            <a:endParaRPr lang="en-IN" altLang="en-US" dirty="0">
              <a:latin typeface="Times New Roman" charset="0"/>
              <a:ea typeface="MS PGothic" charset="-128"/>
            </a:endParaRPr>
          </a:p>
          <a:p>
            <a:r>
              <a:rPr lang="en-US" altLang="en-US" dirty="0">
                <a:latin typeface="Times New Roman" charset="0"/>
                <a:ea typeface="MS PGothic" charset="-128"/>
              </a:rPr>
              <a:t>		d. Special hazards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DB44DA-1FFB-A349-85D8-33160039AABF}" type="slidenum">
              <a:rPr lang="en-US" altLang="en-US" sz="1200"/>
              <a:pPr eaLnBrk="1" hangingPunct="1"/>
              <a:t>87</a:t>
            </a:fld>
            <a:endParaRPr lang="en-US" altLang="en-US" sz="1200"/>
          </a:p>
        </p:txBody>
      </p:sp>
    </p:spTree>
    <p:extLst>
      <p:ext uri="{BB962C8B-B14F-4D97-AF65-F5344CB8AC3E}">
        <p14:creationId xmlns:p14="http://schemas.microsoft.com/office/powerpoint/2010/main" val="20919680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Toxicity levels</a:t>
            </a:r>
            <a:endParaRPr lang="en-IN" altLang="en-US" dirty="0">
              <a:latin typeface="Times New Roman" charset="0"/>
              <a:ea typeface="MS PGothic" charset="-128"/>
            </a:endParaRPr>
          </a:p>
          <a:p>
            <a:r>
              <a:rPr lang="en-US" altLang="en-US" dirty="0">
                <a:latin typeface="Times New Roman" charset="0"/>
                <a:ea typeface="MS PGothic" charset="-128"/>
              </a:rPr>
              <a:t>	a. Measures the health risk that a substance poses to someone who comes into contact with it</a:t>
            </a:r>
            <a:endParaRPr lang="en-IN" altLang="en-US" dirty="0">
              <a:latin typeface="Times New Roman" charset="0"/>
              <a:ea typeface="MS PGothic" charset="-128"/>
            </a:endParaRPr>
          </a:p>
          <a:p>
            <a:r>
              <a:rPr lang="en-US" altLang="en-US" dirty="0">
                <a:latin typeface="Times New Roman" charset="0"/>
                <a:ea typeface="MS PGothic" charset="-128"/>
              </a:rPr>
              <a:t>	b. The higher the number, the greater the toxicity, as follows: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Level 0 includes materials that would cause little, if any, health hazard if you came into contact with them.</a:t>
            </a:r>
            <a:endParaRPr lang="en-IN" altLang="en-US" dirty="0">
              <a:latin typeface="Times New Roman" charset="0"/>
              <a:ea typeface="MS PGothic" charset="-128"/>
            </a:endParaRPr>
          </a:p>
          <a:p>
            <a:r>
              <a:rPr lang="en-US" altLang="en-US" dirty="0">
                <a:latin typeface="Times New Roman" charset="0"/>
                <a:ea typeface="MS PGothic" charset="-128"/>
              </a:rPr>
              <a:t>		ii. Level 1 includes materials that would cause irritation on contact but only mild residual injury, even without treatment.</a:t>
            </a:r>
            <a:endParaRPr lang="en-IN" altLang="en-US" dirty="0">
              <a:latin typeface="Times New Roman" charset="0"/>
              <a:ea typeface="MS PGothic" charset="-128"/>
            </a:endParaRPr>
          </a:p>
          <a:p>
            <a:r>
              <a:rPr lang="en-US" altLang="en-US" dirty="0">
                <a:latin typeface="Times New Roman" charset="0"/>
                <a:ea typeface="MS PGothic" charset="-128"/>
              </a:rPr>
              <a:t>		iii. Level 2 includes materials that could cause temporary damage or residual injury unless prompt medical treatment is provided.</a:t>
            </a:r>
            <a:endParaRPr lang="en-IN" altLang="en-US" dirty="0">
              <a:latin typeface="Times New Roman" charset="0"/>
              <a:ea typeface="MS PGothic" charset="-128"/>
            </a:endParaRPr>
          </a:p>
          <a:p>
            <a:r>
              <a:rPr lang="en-US" altLang="en-US" dirty="0">
                <a:latin typeface="Times New Roman" charset="0"/>
                <a:ea typeface="MS PGothic" charset="-128"/>
              </a:rPr>
              <a:t>		iv. Level 3 includes materials that are extremely hazardous to health.</a:t>
            </a:r>
            <a:endParaRPr lang="en-IN" altLang="en-US" dirty="0">
              <a:latin typeface="Times New Roman" charset="0"/>
              <a:ea typeface="MS PGothic" charset="-128"/>
            </a:endParaRPr>
          </a:p>
          <a:p>
            <a:r>
              <a:rPr lang="en-US" altLang="en-US" dirty="0">
                <a:latin typeface="Times New Roman" charset="0"/>
                <a:ea typeface="MS PGothic" charset="-128"/>
              </a:rPr>
              <a:t>		v. Level 4 includes materials that are so hazardous that minimal contact will cause death.</a:t>
            </a:r>
            <a:endParaRPr lang="en-IN" altLang="en-US" dirty="0">
              <a:latin typeface="Times New Roman" charset="0"/>
              <a:ea typeface="MS PGothic" charset="-128"/>
            </a:endParaRPr>
          </a:p>
          <a:p>
            <a:r>
              <a:rPr lang="en-US" altLang="en-US" dirty="0">
                <a:latin typeface="Times New Roman" charset="0"/>
                <a:ea typeface="MS PGothic" charset="-128"/>
              </a:rPr>
              <a:t>	c. All health hazard levels, with the exception of 0, require specialized training and respiratory and chemical protective gear that is not standard on most ambulances.</a:t>
            </a:r>
            <a:endParaRPr lang="en-IN" altLang="en-US" dirty="0">
              <a:latin typeface="Times New Roman" charset="0"/>
              <a:ea typeface="MS PGothic" charset="-128"/>
            </a:endParaRP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E223576-478B-3B43-BC18-9853B34ADABE}" type="slidenum">
              <a:rPr lang="en-US" altLang="en-US" sz="1200"/>
              <a:pPr eaLnBrk="1" hangingPunct="1"/>
              <a:t>88</a:t>
            </a:fld>
            <a:endParaRPr lang="en-US" altLang="en-US" sz="1200"/>
          </a:p>
        </p:txBody>
      </p:sp>
    </p:spTree>
    <p:extLst>
      <p:ext uri="{BB962C8B-B14F-4D97-AF65-F5344CB8AC3E}">
        <p14:creationId xmlns:p14="http://schemas.microsoft.com/office/powerpoint/2010/main" val="110426026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The table on this slide lists the toxicity levels of hazardous materials. </a:t>
            </a:r>
            <a:endParaRPr lang="en-US" altLang="en-US" dirty="0" smtClean="0">
              <a:latin typeface="Times New Roman" charset="0"/>
              <a:ea typeface="MS PGothic" charset="-128"/>
            </a:endParaRPr>
          </a:p>
          <a:p>
            <a:r>
              <a:rPr lang="en-US" altLang="en-US" dirty="0" err="1" smtClean="0">
                <a:latin typeface="Times New Roman" charset="0"/>
                <a:ea typeface="MS PGothic" charset="-128"/>
              </a:rPr>
              <a:t>i</a:t>
            </a:r>
            <a:r>
              <a:rPr lang="en-US" altLang="en-US" dirty="0" smtClean="0">
                <a:latin typeface="Times New Roman" charset="0"/>
                <a:ea typeface="MS PGothic" charset="-128"/>
              </a:rPr>
              <a:t>. Level 0 includes materials that would cause little, if any, health hazard if you came into contact with them.</a:t>
            </a:r>
            <a:endParaRPr lang="en-IN" altLang="en-US" dirty="0" smtClean="0">
              <a:latin typeface="Times New Roman" charset="0"/>
              <a:ea typeface="MS PGothic" charset="-128"/>
            </a:endParaRPr>
          </a:p>
          <a:p>
            <a:r>
              <a:rPr lang="en-US" altLang="en-US" dirty="0" smtClean="0">
                <a:latin typeface="Times New Roman" charset="0"/>
                <a:ea typeface="MS PGothic" charset="-128"/>
              </a:rPr>
              <a:t>		ii. Level 1 includes materials that would cause irritation on contact but only mild residual injury, even without treatment.</a:t>
            </a:r>
            <a:endParaRPr lang="en-IN" altLang="en-US" dirty="0" smtClean="0">
              <a:latin typeface="Times New Roman" charset="0"/>
              <a:ea typeface="MS PGothic" charset="-128"/>
            </a:endParaRPr>
          </a:p>
          <a:p>
            <a:r>
              <a:rPr lang="en-US" altLang="en-US" dirty="0" smtClean="0">
                <a:latin typeface="Times New Roman" charset="0"/>
                <a:ea typeface="MS PGothic" charset="-128"/>
              </a:rPr>
              <a:t>		iii. Level 2 includes materials that could cause temporary damage or residual injury unless prompt medical treatment is provided.</a:t>
            </a:r>
            <a:endParaRPr lang="en-IN" altLang="en-US" dirty="0" smtClean="0">
              <a:latin typeface="Times New Roman" charset="0"/>
              <a:ea typeface="MS PGothic" charset="-128"/>
            </a:endParaRPr>
          </a:p>
          <a:p>
            <a:r>
              <a:rPr lang="en-US" altLang="en-US" dirty="0" smtClean="0">
                <a:latin typeface="Times New Roman" charset="0"/>
                <a:ea typeface="MS PGothic" charset="-128"/>
              </a:rPr>
              <a:t>		iv. Level 3 includes materials that are extremely hazardous to health.</a:t>
            </a:r>
            <a:endParaRPr lang="en-IN" altLang="en-US" dirty="0" smtClean="0">
              <a:latin typeface="Times New Roman" charset="0"/>
              <a:ea typeface="MS PGothic" charset="-128"/>
            </a:endParaRPr>
          </a:p>
          <a:p>
            <a:r>
              <a:rPr lang="en-US" altLang="en-US" dirty="0" smtClean="0">
                <a:latin typeface="Times New Roman" charset="0"/>
                <a:ea typeface="MS PGothic" charset="-128"/>
              </a:rPr>
              <a:t>		v. Level 4 includes materials that are so hazardous that minimal contact will cause death.</a:t>
            </a:r>
            <a:endParaRPr lang="en-IN" altLang="en-US" dirty="0" smtClean="0">
              <a:latin typeface="Times New Roman" charset="0"/>
              <a:ea typeface="MS PGothic" charset="-128"/>
            </a:endParaRPr>
          </a:p>
          <a:p>
            <a:endParaRPr lang="en-US" altLang="en-US" dirty="0">
              <a:latin typeface="Times New Roman" charset="0"/>
              <a:ea typeface="MS PGothic" charset="-128"/>
            </a:endParaRP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1835BE7-A65E-044D-94DD-75346B565FC3}" type="slidenum">
              <a:rPr lang="en-US" altLang="en-US" sz="1200"/>
              <a:pPr eaLnBrk="1" hangingPunct="1"/>
              <a:t>89</a:t>
            </a:fld>
            <a:endParaRPr lang="en-US" altLang="en-US" sz="1200"/>
          </a:p>
        </p:txBody>
      </p:sp>
    </p:spTree>
    <p:extLst>
      <p:ext uri="{BB962C8B-B14F-4D97-AF65-F5344CB8AC3E}">
        <p14:creationId xmlns:p14="http://schemas.microsoft.com/office/powerpoint/2010/main" val="748562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ICS is one component of the NIMS.</a:t>
            </a:r>
            <a:endParaRPr lang="en-IN" altLang="en-US" dirty="0">
              <a:latin typeface="Times New Roman" charset="0"/>
              <a:ea typeface="MS PGothic" charset="-128"/>
            </a:endParaRPr>
          </a:p>
          <a:p>
            <a:r>
              <a:rPr lang="en-US" altLang="en-US" dirty="0">
                <a:latin typeface="Times New Roman" charset="0"/>
                <a:ea typeface="MS PGothic" charset="-128"/>
              </a:rPr>
              <a:t>	1. The major NIMS components are as follows:</a:t>
            </a:r>
            <a:endParaRPr lang="en-IN" altLang="en-US" dirty="0">
              <a:latin typeface="Times New Roman" charset="0"/>
              <a:ea typeface="MS PGothic" charset="-128"/>
            </a:endParaRPr>
          </a:p>
          <a:p>
            <a:r>
              <a:rPr lang="en-US" altLang="en-US" dirty="0">
                <a:latin typeface="Times New Roman" charset="0"/>
                <a:ea typeface="MS PGothic" charset="-128"/>
              </a:rPr>
              <a:t>		a. Preparedness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NIMS establishes measures for all responders to incorporate into their systems to prepare for their response to all incidents at any time.</a:t>
            </a:r>
            <a:endParaRPr lang="en-IN" altLang="en-US" dirty="0">
              <a:latin typeface="Times New Roman" charset="0"/>
              <a:ea typeface="MS PGothic" charset="-128"/>
            </a:endParaRPr>
          </a:p>
          <a:p>
            <a:r>
              <a:rPr lang="en-US" altLang="en-US" dirty="0">
                <a:latin typeface="Times New Roman" charset="0"/>
                <a:ea typeface="MS PGothic" charset="-128"/>
              </a:rPr>
              <a:t>		b. Communications and information management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NIMS communications and information systems enable the essential functions needed to provide interoperability.</a:t>
            </a:r>
            <a:endParaRPr lang="en-IN" altLang="en-US" dirty="0">
              <a:latin typeface="Times New Roman" charset="0"/>
              <a:ea typeface="MS PGothic" charset="-128"/>
            </a:endParaRPr>
          </a:p>
          <a:p>
            <a:r>
              <a:rPr lang="en-US" altLang="en-US" dirty="0">
                <a:latin typeface="Times New Roman" charset="0"/>
                <a:ea typeface="MS PGothic" charset="-128"/>
              </a:rPr>
              <a:t>		c. Resource management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NIMS sets up mechanisms to describe, inventory, track, and dispatch resources before, during, and after an incident.</a:t>
            </a:r>
            <a:endParaRPr lang="en-IN" altLang="en-US" dirty="0">
              <a:latin typeface="Times New Roman" charset="0"/>
              <a:ea typeface="MS PGothic" charset="-128"/>
            </a:endParaRPr>
          </a:p>
          <a:p>
            <a:r>
              <a:rPr lang="en-US" altLang="en-US" dirty="0">
                <a:latin typeface="Times New Roman" charset="0"/>
                <a:ea typeface="MS PGothic" charset="-128"/>
              </a:rPr>
              <a:t>		d. Command and management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NIMS standardizes incident management for all hazards and across all levels of government.</a:t>
            </a:r>
            <a:endParaRPr lang="en-IN" altLang="en-US" dirty="0">
              <a:latin typeface="Times New Roman" charset="0"/>
              <a:ea typeface="MS PGothic" charset="-128"/>
            </a:endParaRPr>
          </a:p>
          <a:p>
            <a:r>
              <a:rPr lang="en-US" altLang="en-US" dirty="0">
                <a:latin typeface="Times New Roman" charset="0"/>
                <a:ea typeface="MS PGothic" charset="-128"/>
              </a:rPr>
              <a:t>			ii. Based on three key constructs: ICS, multiagency coordination systems, and public information systems</a:t>
            </a:r>
            <a:endParaRPr lang="en-IN" altLang="en-US" dirty="0">
              <a:latin typeface="Times New Roman" charset="0"/>
              <a:ea typeface="MS PGothic" charset="-128"/>
            </a:endParaRPr>
          </a:p>
          <a:p>
            <a:r>
              <a:rPr lang="en-US" altLang="en-US" dirty="0">
                <a:latin typeface="Times New Roman" charset="0"/>
                <a:ea typeface="MS PGothic" charset="-128"/>
              </a:rPr>
              <a:t>		e. Ongoing management and maintenance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NIMS Integration Center (NIC) provides strategic direction for and oversight of the NIMS, supporting routine maintenance and continuous improvement of the system in the long term.</a:t>
            </a:r>
            <a:endParaRPr lang="en-IN" altLang="en-US" dirty="0">
              <a:latin typeface="Times New Roman" charset="0"/>
              <a:ea typeface="MS PGothic" charset="-128"/>
            </a:endParaRPr>
          </a:p>
        </p:txBody>
      </p:sp>
      <p:sp>
        <p:nvSpPr>
          <p:cNvPr id="153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56DC7B3-A3D5-2743-91AB-CBEAE82A742C}" type="slidenum">
              <a:rPr lang="en-US" altLang="en-US" sz="1200"/>
              <a:pPr eaLnBrk="1" hangingPunct="1"/>
              <a:t>9</a:t>
            </a:fld>
            <a:endParaRPr lang="en-US" altLang="en-US" sz="1200"/>
          </a:p>
        </p:txBody>
      </p:sp>
    </p:spTree>
    <p:extLst>
      <p:ext uri="{BB962C8B-B14F-4D97-AF65-F5344CB8AC3E}">
        <p14:creationId xmlns:p14="http://schemas.microsoft.com/office/powerpoint/2010/main" val="117622061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N. Personal protective equipment level</a:t>
            </a:r>
            <a:endParaRPr lang="en-IN" altLang="en-US" dirty="0">
              <a:latin typeface="Times New Roman" charset="0"/>
              <a:ea typeface="MS PGothic" charset="-128"/>
            </a:endParaRPr>
          </a:p>
          <a:p>
            <a:r>
              <a:rPr lang="en-US" altLang="en-US" dirty="0">
                <a:latin typeface="Times New Roman" charset="0"/>
                <a:ea typeface="MS PGothic" charset="-128"/>
              </a:rPr>
              <a:t>	1. Personal protective</a:t>
            </a:r>
            <a:r>
              <a:rPr lang="en-US" altLang="en-US" b="1" dirty="0">
                <a:latin typeface="Times New Roman" charset="0"/>
                <a:ea typeface="MS PGothic" charset="-128"/>
              </a:rPr>
              <a:t> </a:t>
            </a:r>
            <a:r>
              <a:rPr lang="en-US" altLang="en-US" dirty="0">
                <a:latin typeface="Times New Roman" charset="0"/>
                <a:ea typeface="MS PGothic" charset="-128"/>
              </a:rPr>
              <a:t>equipment levels indicate the amount and type of protective gear that you need to prevent injury from a particular substance.</a:t>
            </a:r>
            <a:endParaRPr lang="en-IN" altLang="en-US" dirty="0">
              <a:latin typeface="Times New Roman" charset="0"/>
              <a:ea typeface="MS PGothic" charset="-128"/>
            </a:endParaRPr>
          </a:p>
          <a:p>
            <a:r>
              <a:rPr lang="en-US" altLang="en-US" dirty="0">
                <a:latin typeface="Times New Roman" charset="0"/>
                <a:ea typeface="MS PGothic" charset="-128"/>
              </a:rPr>
              <a:t>	2. Level A</a:t>
            </a:r>
            <a:endParaRPr lang="en-IN" altLang="en-US" dirty="0">
              <a:latin typeface="Times New Roman" charset="0"/>
              <a:ea typeface="MS PGothic" charset="-128"/>
            </a:endParaRPr>
          </a:p>
          <a:p>
            <a:r>
              <a:rPr lang="en-US" altLang="en-US" dirty="0">
                <a:latin typeface="Times New Roman" charset="0"/>
                <a:ea typeface="MS PGothic" charset="-128"/>
              </a:rPr>
              <a:t>		a. The most hazardous</a:t>
            </a:r>
            <a:endParaRPr lang="en-IN" altLang="en-US" dirty="0">
              <a:latin typeface="Times New Roman" charset="0"/>
              <a:ea typeface="MS PGothic" charset="-128"/>
            </a:endParaRPr>
          </a:p>
          <a:p>
            <a:r>
              <a:rPr lang="en-US" altLang="en-US" dirty="0">
                <a:latin typeface="Times New Roman" charset="0"/>
                <a:ea typeface="MS PGothic" charset="-128"/>
              </a:rPr>
              <a:t>		b. Requires fully encapsulated, chemical-resistant protective clothing that provides full body protection, as well as SCBA and special, sealed equipment.</a:t>
            </a:r>
            <a:endParaRPr lang="en-IN" altLang="en-US" dirty="0">
              <a:latin typeface="Times New Roman" charset="0"/>
              <a:ea typeface="MS PGothic" charset="-128"/>
            </a:endParaRPr>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479180F-58F9-0B4C-A6CD-BCED1351970A}" type="slidenum">
              <a:rPr lang="en-US" altLang="en-US" sz="1200"/>
              <a:pPr eaLnBrk="1" hangingPunct="1"/>
              <a:t>90</a:t>
            </a:fld>
            <a:endParaRPr lang="en-US" altLang="en-US" sz="1200"/>
          </a:p>
        </p:txBody>
      </p:sp>
    </p:spTree>
    <p:extLst>
      <p:ext uri="{BB962C8B-B14F-4D97-AF65-F5344CB8AC3E}">
        <p14:creationId xmlns:p14="http://schemas.microsoft.com/office/powerpoint/2010/main" val="113690154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3. Level B</a:t>
            </a:r>
            <a:endParaRPr lang="en-IN" altLang="en-US">
              <a:latin typeface="Times New Roman" charset="0"/>
              <a:ea typeface="MS PGothic" charset="-128"/>
            </a:endParaRPr>
          </a:p>
          <a:p>
            <a:r>
              <a:rPr lang="en-US" altLang="en-US">
                <a:latin typeface="Times New Roman" charset="0"/>
                <a:ea typeface="MS PGothic" charset="-128"/>
              </a:rPr>
              <a:t>	a. Requires nonencapsulated protective clothing or clothing that is designed to protect against a particular hazard</a:t>
            </a:r>
            <a:endParaRPr lang="en-IN" altLang="en-US">
              <a:latin typeface="Times New Roman" charset="0"/>
              <a:ea typeface="MS PGothic" charset="-128"/>
            </a:endParaRPr>
          </a:p>
          <a:p>
            <a:r>
              <a:rPr lang="en-US" altLang="en-US">
                <a:latin typeface="Times New Roman" charset="0"/>
                <a:ea typeface="MS PGothic" charset="-128"/>
              </a:rPr>
              <a:t>	b. Also requires eye protection and breathing devices that contain their own air supply, such as SCBA</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D8FA2C5-F0A5-9D46-BC45-F0BC9A1FEDDA}" type="slidenum">
              <a:rPr lang="en-US" altLang="en-US" sz="1200"/>
              <a:pPr eaLnBrk="1" hangingPunct="1"/>
              <a:t>91</a:t>
            </a:fld>
            <a:endParaRPr lang="en-US" altLang="en-US" sz="1200"/>
          </a:p>
        </p:txBody>
      </p:sp>
    </p:spTree>
    <p:extLst>
      <p:ext uri="{BB962C8B-B14F-4D97-AF65-F5344CB8AC3E}">
        <p14:creationId xmlns:p14="http://schemas.microsoft.com/office/powerpoint/2010/main" val="17422258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Level C</a:t>
            </a:r>
            <a:endParaRPr lang="en-IN" altLang="en-US" dirty="0">
              <a:latin typeface="Times New Roman" charset="0"/>
              <a:ea typeface="MS PGothic" charset="-128"/>
            </a:endParaRPr>
          </a:p>
          <a:p>
            <a:r>
              <a:rPr lang="en-US" altLang="en-US" dirty="0">
                <a:latin typeface="Times New Roman" charset="0"/>
                <a:ea typeface="MS PGothic" charset="-128"/>
              </a:rPr>
              <a:t>	a. Like Level B, requires the use of </a:t>
            </a:r>
            <a:r>
              <a:rPr lang="en-US" altLang="en-US" dirty="0" smtClean="0">
                <a:latin typeface="Times New Roman" charset="0"/>
                <a:ea typeface="MS PGothic" charset="-128"/>
              </a:rPr>
              <a:t>non-permeable </a:t>
            </a:r>
            <a:r>
              <a:rPr lang="en-US" altLang="en-US" dirty="0">
                <a:latin typeface="Times New Roman" charset="0"/>
                <a:ea typeface="MS PGothic" charset="-128"/>
              </a:rPr>
              <a:t>clothing and eye protection</a:t>
            </a:r>
            <a:endParaRPr lang="en-IN" altLang="en-US" dirty="0">
              <a:latin typeface="Times New Roman" charset="0"/>
              <a:ea typeface="MS PGothic" charset="-128"/>
            </a:endParaRPr>
          </a:p>
          <a:p>
            <a:r>
              <a:rPr lang="en-US" altLang="en-US" dirty="0">
                <a:latin typeface="Times New Roman" charset="0"/>
                <a:ea typeface="MS PGothic" charset="-128"/>
              </a:rPr>
              <a:t>	b. In addition, face masks that filter all inhaled outside air must be used</a:t>
            </a:r>
            <a:endParaRPr lang="en-IN" altLang="en-US" dirty="0">
              <a:latin typeface="Times New Roman" charset="0"/>
              <a:ea typeface="MS PGothic" charset="-128"/>
            </a:endParaRPr>
          </a:p>
          <a:p>
            <a:r>
              <a:rPr lang="en-US" altLang="en-US" dirty="0">
                <a:latin typeface="Times New Roman" charset="0"/>
                <a:ea typeface="MS PGothic" charset="-128"/>
              </a:rPr>
              <a:t>5. Level D</a:t>
            </a:r>
            <a:endParaRPr lang="en-IN" altLang="en-US" dirty="0">
              <a:latin typeface="Times New Roman" charset="0"/>
              <a:ea typeface="MS PGothic" charset="-128"/>
            </a:endParaRPr>
          </a:p>
          <a:p>
            <a:r>
              <a:rPr lang="en-US" altLang="en-US" dirty="0">
                <a:latin typeface="Times New Roman" charset="0"/>
                <a:ea typeface="MS PGothic" charset="-128"/>
              </a:rPr>
              <a:t>	a. Requires a work uniform, such as coveralls, that affords minimal protection</a:t>
            </a:r>
            <a:endParaRPr lang="en-IN" altLang="en-US" dirty="0">
              <a:latin typeface="Times New Roman" charset="0"/>
              <a:ea typeface="MS PGothic" charset="-128"/>
            </a:endParaRPr>
          </a:p>
          <a:p>
            <a:r>
              <a:rPr lang="en-US" altLang="en-US" dirty="0">
                <a:latin typeface="Times New Roman" charset="0"/>
                <a:ea typeface="MS PGothic" charset="-128"/>
              </a:rPr>
              <a:t>6. All levels of protection require the use of gloves.</a:t>
            </a:r>
            <a:endParaRPr lang="en-IN" altLang="en-US" dirty="0">
              <a:latin typeface="Times New Roman" charset="0"/>
              <a:ea typeface="MS PGothic" charset="-128"/>
            </a:endParaRPr>
          </a:p>
          <a:p>
            <a:r>
              <a:rPr lang="en-US" altLang="en-US" dirty="0">
                <a:latin typeface="Times New Roman" charset="0"/>
                <a:ea typeface="MS PGothic" charset="-128"/>
              </a:rPr>
              <a:t>	a. Two pairs of rubber gloves are needed for protection in case one pair must be removed because of heavy contamination.</a:t>
            </a:r>
            <a:endParaRPr lang="en-IN" altLang="en-US" dirty="0">
              <a:latin typeface="Times New Roman" charset="0"/>
              <a:ea typeface="MS PGothic" charset="-128"/>
            </a:endParaRPr>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AD6CF0C-AAB6-0045-810B-F23E69278148}" type="slidenum">
              <a:rPr lang="en-US" altLang="en-US" sz="1200"/>
              <a:pPr eaLnBrk="1" hangingPunct="1"/>
              <a:t>92</a:t>
            </a:fld>
            <a:endParaRPr lang="en-US" altLang="en-US" sz="1200"/>
          </a:p>
        </p:txBody>
      </p:sp>
    </p:spTree>
    <p:extLst>
      <p:ext uri="{BB962C8B-B14F-4D97-AF65-F5344CB8AC3E}">
        <p14:creationId xmlns:p14="http://schemas.microsoft.com/office/powerpoint/2010/main" val="65019964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slide show the four levels of protection. A. Level A protection. B. Level B protection. C. Level C protection. D. Level D protection. </a:t>
            </a:r>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EF36277-F433-8745-BBCD-5ADDCD6E830D}" type="slidenum">
              <a:rPr lang="en-US" altLang="en-US" sz="1200"/>
              <a:pPr eaLnBrk="1" hangingPunct="1"/>
              <a:t>93</a:t>
            </a:fld>
            <a:endParaRPr lang="en-US" altLang="en-US" sz="1200"/>
          </a:p>
        </p:txBody>
      </p:sp>
    </p:spTree>
    <p:extLst>
      <p:ext uri="{BB962C8B-B14F-4D97-AF65-F5344CB8AC3E}">
        <p14:creationId xmlns:p14="http://schemas.microsoft.com/office/powerpoint/2010/main" val="150870480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O. Caring for patients at a </a:t>
            </a:r>
            <a:r>
              <a:rPr lang="en-US" altLang="en-US" dirty="0" err="1">
                <a:latin typeface="Times New Roman" charset="0"/>
                <a:ea typeface="MS PGothic" charset="-128"/>
              </a:rPr>
              <a:t>HazMat</a:t>
            </a:r>
            <a:r>
              <a:rPr lang="en-US" altLang="en-US" dirty="0">
                <a:latin typeface="Times New Roman" charset="0"/>
                <a:ea typeface="MS PGothic" charset="-128"/>
              </a:rPr>
              <a:t> incident</a:t>
            </a:r>
            <a:endParaRPr lang="en-IN" altLang="en-US" dirty="0">
              <a:latin typeface="Times New Roman" charset="0"/>
              <a:ea typeface="MS PGothic" charset="-128"/>
            </a:endParaRPr>
          </a:p>
          <a:p>
            <a:r>
              <a:rPr lang="en-US" altLang="en-US" dirty="0">
                <a:latin typeface="Times New Roman" charset="0"/>
                <a:ea typeface="MS PGothic" charset="-128"/>
              </a:rPr>
              <a:t>	1. It is practical only to provide the simplest assessment and essential care in the hazard zone and the decontamination area because of the:</a:t>
            </a:r>
            <a:endParaRPr lang="en-IN" altLang="en-US" dirty="0">
              <a:latin typeface="Times New Roman" charset="0"/>
              <a:ea typeface="MS PGothic" charset="-128"/>
            </a:endParaRPr>
          </a:p>
          <a:p>
            <a:r>
              <a:rPr lang="en-US" altLang="en-US" dirty="0">
                <a:latin typeface="Times New Roman" charset="0"/>
                <a:ea typeface="MS PGothic" charset="-128"/>
              </a:rPr>
              <a:t>		a. Dangers</a:t>
            </a:r>
            <a:endParaRPr lang="en-IN" altLang="en-US" dirty="0">
              <a:latin typeface="Times New Roman" charset="0"/>
              <a:ea typeface="MS PGothic" charset="-128"/>
            </a:endParaRPr>
          </a:p>
          <a:p>
            <a:r>
              <a:rPr lang="en-US" altLang="en-US" dirty="0">
                <a:latin typeface="Times New Roman" charset="0"/>
                <a:ea typeface="MS PGothic" charset="-128"/>
              </a:rPr>
              <a:t>		b. Time constraints</a:t>
            </a:r>
            <a:endParaRPr lang="en-IN" altLang="en-US" dirty="0">
              <a:latin typeface="Times New Roman" charset="0"/>
              <a:ea typeface="MS PGothic" charset="-128"/>
            </a:endParaRPr>
          </a:p>
          <a:p>
            <a:r>
              <a:rPr lang="en-US" altLang="en-US" dirty="0">
                <a:latin typeface="Times New Roman" charset="0"/>
                <a:ea typeface="MS PGothic" charset="-128"/>
              </a:rPr>
              <a:t>		c. Bulky protective gear that team members wear</a:t>
            </a:r>
            <a:endParaRPr lang="en-IN" altLang="en-US" dirty="0">
              <a:latin typeface="Times New Roman" charset="0"/>
              <a:ea typeface="MS PGothic" charset="-128"/>
            </a:endParaRPr>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E323304-A956-754F-A5A7-0B9CCCE922F1}" type="slidenum">
              <a:rPr lang="en-US" altLang="en-US" sz="1200"/>
              <a:pPr eaLnBrk="1" hangingPunct="1"/>
              <a:t>94</a:t>
            </a:fld>
            <a:endParaRPr lang="en-US" altLang="en-US" sz="1200"/>
          </a:p>
        </p:txBody>
      </p:sp>
    </p:spTree>
    <p:extLst>
      <p:ext uri="{BB962C8B-B14F-4D97-AF65-F5344CB8AC3E}">
        <p14:creationId xmlns:p14="http://schemas.microsoft.com/office/powerpoint/2010/main" val="14622711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To avoid entrapment and spread of contaminants, no bandages or splints are applied (except pressure dressings that are needed to control bleeding).</a:t>
            </a:r>
            <a:endParaRPr lang="en-IN" altLang="en-US" dirty="0">
              <a:latin typeface="Times New Roman" charset="0"/>
              <a:ea typeface="MS PGothic" charset="-128"/>
            </a:endParaRPr>
          </a:p>
          <a:p>
            <a:r>
              <a:rPr lang="en-US" altLang="en-US" dirty="0">
                <a:latin typeface="Times New Roman" charset="0"/>
                <a:ea typeface="MS PGothic" charset="-128"/>
              </a:rPr>
              <a:t>3. The EMTs providing care in the treatment area should assess and treat the patient in the same way as they would a patient who has not been previously assessed or treated.</a:t>
            </a:r>
            <a:endParaRPr lang="en-IN" altLang="en-US" dirty="0">
              <a:latin typeface="Times New Roman" charset="0"/>
              <a:ea typeface="MS PGothic" charset="-128"/>
            </a:endParaRPr>
          </a:p>
          <a:p>
            <a:r>
              <a:rPr lang="en-US" altLang="en-US" dirty="0">
                <a:latin typeface="Times New Roman" charset="0"/>
                <a:ea typeface="MS PGothic" charset="-128"/>
              </a:rPr>
              <a:t>4. Your care of patients at a </a:t>
            </a:r>
            <a:r>
              <a:rPr lang="en-US" altLang="en-US" dirty="0" err="1">
                <a:latin typeface="Times New Roman" charset="0"/>
                <a:ea typeface="MS PGothic" charset="-128"/>
              </a:rPr>
              <a:t>HazMat</a:t>
            </a:r>
            <a:r>
              <a:rPr lang="en-US" altLang="en-US" dirty="0">
                <a:latin typeface="Times New Roman" charset="0"/>
                <a:ea typeface="MS PGothic" charset="-128"/>
              </a:rPr>
              <a:t> incident must address the following two issues:</a:t>
            </a:r>
            <a:endParaRPr lang="en-IN" altLang="en-US" dirty="0">
              <a:latin typeface="Times New Roman" charset="0"/>
              <a:ea typeface="MS PGothic" charset="-128"/>
            </a:endParaRPr>
          </a:p>
          <a:p>
            <a:r>
              <a:rPr lang="en-US" altLang="en-US" dirty="0">
                <a:latin typeface="Times New Roman" charset="0"/>
                <a:ea typeface="MS PGothic" charset="-128"/>
              </a:rPr>
              <a:t>	a. Any trauma that has resulted from other related mechanisms, such as vehicle collision, fire, or explosion</a:t>
            </a:r>
            <a:endParaRPr lang="en-IN" altLang="en-US" dirty="0">
              <a:latin typeface="Times New Roman" charset="0"/>
              <a:ea typeface="MS PGothic" charset="-128"/>
            </a:endParaRPr>
          </a:p>
          <a:p>
            <a:r>
              <a:rPr lang="en-US" altLang="en-US" dirty="0">
                <a:latin typeface="Times New Roman" charset="0"/>
                <a:ea typeface="MS PGothic" charset="-128"/>
              </a:rPr>
              <a:t>	b. The injury and harm that have resulted from exposure to the toxic hazardous substance</a:t>
            </a:r>
            <a:endParaRPr lang="en-IN" altLang="en-US" dirty="0">
              <a:latin typeface="Times New Roman" charset="0"/>
              <a:ea typeface="MS PGothic" charset="-128"/>
            </a:endParaRP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DC48C9F-1392-BC41-AF99-2D20CD05C846}" type="slidenum">
              <a:rPr lang="en-US" altLang="en-US" sz="1200"/>
              <a:pPr eaLnBrk="1" hangingPunct="1"/>
              <a:t>95</a:t>
            </a:fld>
            <a:endParaRPr lang="en-US" altLang="en-US" sz="1200"/>
          </a:p>
        </p:txBody>
      </p:sp>
    </p:spTree>
    <p:extLst>
      <p:ext uri="{BB962C8B-B14F-4D97-AF65-F5344CB8AC3E}">
        <p14:creationId xmlns:p14="http://schemas.microsoft.com/office/powerpoint/2010/main" val="58785757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Most serious injuries and deaths from hazardous materials result from airway and breathing problems.</a:t>
            </a:r>
            <a:endParaRPr lang="en-IN" altLang="en-US" dirty="0">
              <a:latin typeface="Times New Roman" charset="0"/>
              <a:ea typeface="MS PGothic" charset="-128"/>
            </a:endParaRPr>
          </a:p>
          <a:p>
            <a:r>
              <a:rPr lang="en-US" altLang="en-US" dirty="0">
                <a:latin typeface="Times New Roman" charset="0"/>
                <a:ea typeface="MS PGothic" charset="-128"/>
              </a:rPr>
              <a:t>	a. Maintain the airway and, if the patient appears to be in distress, give oxygen at 12 to 15 L/min with a </a:t>
            </a:r>
            <a:r>
              <a:rPr lang="en-US" altLang="en-US" dirty="0" err="1">
                <a:latin typeface="Times New Roman" charset="0"/>
                <a:ea typeface="MS PGothic" charset="-128"/>
              </a:rPr>
              <a:t>nonrebreathing</a:t>
            </a:r>
            <a:r>
              <a:rPr lang="en-US" altLang="en-US" dirty="0">
                <a:latin typeface="Times New Roman" charset="0"/>
                <a:ea typeface="MS PGothic" charset="-128"/>
              </a:rPr>
              <a:t> mask.</a:t>
            </a:r>
            <a:endParaRPr lang="en-IN" altLang="en-US" dirty="0">
              <a:latin typeface="Times New Roman" charset="0"/>
              <a:ea typeface="MS PGothic" charset="-128"/>
            </a:endParaRPr>
          </a:p>
          <a:p>
            <a:r>
              <a:rPr lang="en-US" altLang="en-US" dirty="0">
                <a:latin typeface="Times New Roman" charset="0"/>
                <a:ea typeface="MS PGothic" charset="-128"/>
              </a:rPr>
              <a:t>	b. Monitor the patient’s breathing at all times. </a:t>
            </a:r>
            <a:endParaRPr lang="en-IN" altLang="en-US" dirty="0">
              <a:latin typeface="Times New Roman" charset="0"/>
              <a:ea typeface="MS PGothic" charset="-128"/>
            </a:endParaRPr>
          </a:p>
          <a:p>
            <a:r>
              <a:rPr lang="en-US" altLang="en-US" dirty="0">
                <a:latin typeface="Times New Roman" charset="0"/>
                <a:ea typeface="MS PGothic" charset="-128"/>
              </a:rPr>
              <a:t>	c. If there are signs that indicate that respiratory distress is increasing, you may need to provide assisted ventilation with a bag-valve mask (BVM) and high-flow oxygen. </a:t>
            </a:r>
            <a:endParaRPr lang="en-IN" altLang="en-US" dirty="0">
              <a:latin typeface="Times New Roman" charset="0"/>
              <a:ea typeface="MS PGothic" charset="-128"/>
            </a:endParaRPr>
          </a:p>
          <a:p>
            <a:r>
              <a:rPr lang="en-US" altLang="en-US" dirty="0">
                <a:latin typeface="Times New Roman" charset="0"/>
                <a:ea typeface="MS PGothic" charset="-128"/>
              </a:rPr>
              <a:t>6. Treat the patient’s injuries in the same way that you would treat any injury. </a:t>
            </a:r>
            <a:endParaRPr lang="en-IN" altLang="en-US" dirty="0">
              <a:latin typeface="Times New Roman" charset="0"/>
              <a:ea typeface="MS PGothic" charset="-128"/>
            </a:endParaRPr>
          </a:p>
          <a:p>
            <a:r>
              <a:rPr lang="en-US" altLang="en-US" dirty="0">
                <a:latin typeface="Times New Roman" charset="0"/>
                <a:ea typeface="MS PGothic" charset="-128"/>
              </a:rPr>
              <a:t>7. Your treatment for the patient’s exposure to the toxic substance should focus mainly on supportive care and initiating treatment to the hospital with a minimum of additional delay.</a:t>
            </a:r>
            <a:endParaRPr lang="en-IN" altLang="en-US" dirty="0">
              <a:latin typeface="Times New Roman" charset="0"/>
              <a:ea typeface="MS PGothic" charset="-128"/>
            </a:endParaRPr>
          </a:p>
          <a:p>
            <a:r>
              <a:rPr lang="en-US" altLang="en-US" dirty="0">
                <a:latin typeface="Times New Roman" charset="0"/>
                <a:ea typeface="MS PGothic" charset="-128"/>
              </a:rPr>
              <a:t>8. Special care</a:t>
            </a:r>
            <a:endParaRPr lang="en-IN" altLang="en-US" dirty="0">
              <a:latin typeface="Times New Roman" charset="0"/>
              <a:ea typeface="MS PGothic" charset="-128"/>
            </a:endParaRPr>
          </a:p>
          <a:p>
            <a:r>
              <a:rPr lang="en-US" altLang="en-US" dirty="0">
                <a:latin typeface="Times New Roman" charset="0"/>
                <a:ea typeface="MS PGothic" charset="-128"/>
              </a:rPr>
              <a:t>	a. In some cases, before the decontamination area has been completely set up, the </a:t>
            </a:r>
            <a:r>
              <a:rPr lang="en-US" altLang="en-US" dirty="0" err="1">
                <a:latin typeface="Times New Roman" charset="0"/>
                <a:ea typeface="MS PGothic" charset="-128"/>
              </a:rPr>
              <a:t>HazMat</a:t>
            </a:r>
            <a:r>
              <a:rPr lang="en-US" altLang="en-US" dirty="0">
                <a:latin typeface="Times New Roman" charset="0"/>
                <a:ea typeface="MS PGothic" charset="-128"/>
              </a:rPr>
              <a:t> team will find one or two patients who need immediate treatment and transport without further delay if they are to survive.</a:t>
            </a:r>
            <a:endParaRPr lang="en-IN" altLang="en-US" dirty="0">
              <a:latin typeface="Times New Roman" charset="0"/>
              <a:ea typeface="MS PGothic" charset="-128"/>
            </a:endParaRPr>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34296A5-2B07-D147-B556-46C6DBDF4DEB}" type="slidenum">
              <a:rPr lang="en-US" altLang="en-US" sz="1200"/>
              <a:pPr eaLnBrk="1" hangingPunct="1"/>
              <a:t>96</a:t>
            </a:fld>
            <a:endParaRPr lang="en-US" altLang="en-US" sz="1200"/>
          </a:p>
        </p:txBody>
      </p:sp>
    </p:spTree>
    <p:extLst>
      <p:ext uri="{BB962C8B-B14F-4D97-AF65-F5344CB8AC3E}">
        <p14:creationId xmlns:p14="http://schemas.microsoft.com/office/powerpoint/2010/main" val="16974364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243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a. In some cases, before the decontamination area has been completely set up, the </a:t>
            </a:r>
            <a:r>
              <a:rPr lang="en-US" altLang="en-US" dirty="0" err="1">
                <a:latin typeface="Times New Roman" charset="0"/>
                <a:ea typeface="MS PGothic" charset="-128"/>
              </a:rPr>
              <a:t>HazMat</a:t>
            </a:r>
            <a:r>
              <a:rPr lang="en-US" altLang="en-US" dirty="0">
                <a:latin typeface="Times New Roman" charset="0"/>
                <a:ea typeface="MS PGothic" charset="-128"/>
              </a:rPr>
              <a:t> team will find one or two patients who need immediate treatment and transport without further delay if they are to survive.</a:t>
            </a:r>
            <a:endParaRPr lang="en-IN" altLang="en-US" dirty="0">
              <a:latin typeface="Times New Roman" charset="0"/>
              <a:ea typeface="MS PGothic" charset="-128"/>
            </a:endParaRPr>
          </a:p>
          <a:p>
            <a:r>
              <a:rPr lang="en-US" altLang="en-US" dirty="0">
                <a:latin typeface="Times New Roman" charset="0"/>
                <a:ea typeface="MS PGothic" charset="-128"/>
              </a:rPr>
              <a:t>b. It may be necessary to simply cut away all of the patient’s clothing and do a rapid rinse to remove the majority of the contaminating matter before transport.</a:t>
            </a:r>
            <a:endParaRPr lang="en-IN" altLang="en-US" dirty="0">
              <a:latin typeface="Times New Roman" charset="0"/>
              <a:ea typeface="MS PGothic" charset="-128"/>
            </a:endParaRPr>
          </a:p>
          <a:p>
            <a:r>
              <a:rPr lang="en-US" altLang="en-US" dirty="0">
                <a:latin typeface="Times New Roman" charset="0"/>
                <a:ea typeface="MS PGothic" charset="-128"/>
              </a:rPr>
              <a:t>c. You will need to increase the amount of protective clothing you wear, including: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SCBA</a:t>
            </a:r>
            <a:endParaRPr lang="en-IN" altLang="en-US" dirty="0">
              <a:latin typeface="Times New Roman" charset="0"/>
              <a:ea typeface="MS PGothic" charset="-128"/>
            </a:endParaRPr>
          </a:p>
          <a:p>
            <a:r>
              <a:rPr lang="en-US" altLang="en-US" dirty="0">
                <a:latin typeface="Times New Roman" charset="0"/>
                <a:ea typeface="MS PGothic" charset="-128"/>
              </a:rPr>
              <a:t>	ii. Two pairs of gloves</a:t>
            </a:r>
            <a:endParaRPr lang="en-IN" altLang="en-US" dirty="0">
              <a:latin typeface="Times New Roman" charset="0"/>
              <a:ea typeface="MS PGothic" charset="-128"/>
            </a:endParaRPr>
          </a:p>
          <a:p>
            <a:r>
              <a:rPr lang="en-US" altLang="en-US" dirty="0">
                <a:latin typeface="Times New Roman" charset="0"/>
                <a:ea typeface="MS PGothic" charset="-128"/>
              </a:rPr>
              <a:t>	iii. Goggles or a face shield</a:t>
            </a:r>
            <a:endParaRPr lang="en-IN" altLang="en-US" dirty="0">
              <a:latin typeface="Times New Roman" charset="0"/>
              <a:ea typeface="MS PGothic" charset="-128"/>
            </a:endParaRPr>
          </a:p>
          <a:p>
            <a:r>
              <a:rPr lang="en-US" altLang="en-US" dirty="0">
                <a:latin typeface="Times New Roman" charset="0"/>
                <a:ea typeface="MS PGothic" charset="-128"/>
              </a:rPr>
              <a:t>	iv. A protective coat</a:t>
            </a:r>
            <a:endParaRPr lang="en-IN" altLang="en-US" dirty="0">
              <a:latin typeface="Times New Roman" charset="0"/>
              <a:ea typeface="MS PGothic" charset="-128"/>
            </a:endParaRPr>
          </a:p>
          <a:p>
            <a:r>
              <a:rPr lang="en-US" altLang="en-US" dirty="0">
                <a:latin typeface="Times New Roman" charset="0"/>
                <a:ea typeface="MS PGothic" charset="-128"/>
              </a:rPr>
              <a:t>	v. Respiratory protection</a:t>
            </a:r>
            <a:endParaRPr lang="en-IN" altLang="en-US" dirty="0">
              <a:latin typeface="Times New Roman" charset="0"/>
              <a:ea typeface="MS PGothic" charset="-128"/>
            </a:endParaRPr>
          </a:p>
          <a:p>
            <a:r>
              <a:rPr lang="en-US" altLang="en-US" dirty="0">
                <a:latin typeface="Times New Roman" charset="0"/>
                <a:ea typeface="MS PGothic" charset="-128"/>
              </a:rPr>
              <a:t>	vi. A disposable fluid-impervious apron or similar outfit</a:t>
            </a:r>
            <a:endParaRPr lang="en-IN" altLang="en-US" dirty="0">
              <a:latin typeface="Times New Roman" charset="0"/>
              <a:ea typeface="MS PGothic" charset="-128"/>
            </a:endParaRPr>
          </a:p>
          <a:p>
            <a:r>
              <a:rPr lang="en-US" altLang="en-US" dirty="0">
                <a:latin typeface="Times New Roman" charset="0"/>
                <a:ea typeface="MS PGothic" charset="-128"/>
              </a:rPr>
              <a:t>d. To make decontaminating the ambulance easier, tape the cabinet doors shut.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Any equipment kits, monitors, and other items that will not be used </a:t>
            </a:r>
            <a:r>
              <a:rPr lang="en-US" altLang="en-US" dirty="0" err="1">
                <a:latin typeface="Times New Roman" charset="0"/>
                <a:ea typeface="MS PGothic" charset="-128"/>
              </a:rPr>
              <a:t>en</a:t>
            </a:r>
            <a:r>
              <a:rPr lang="en-US" altLang="en-US" dirty="0">
                <a:latin typeface="Times New Roman" charset="0"/>
                <a:ea typeface="MS PGothic" charset="-128"/>
              </a:rPr>
              <a:t> route should be removed from the patient compartment and placed in the front of the ambulance or in outside compartments.</a:t>
            </a:r>
            <a:endParaRPr lang="en-IN" altLang="en-US" dirty="0">
              <a:latin typeface="Times New Roman" charset="0"/>
              <a:ea typeface="MS PGothic" charset="-128"/>
            </a:endParaRPr>
          </a:p>
          <a:p>
            <a:r>
              <a:rPr lang="en-US" altLang="en-US" dirty="0">
                <a:latin typeface="Times New Roman" charset="0"/>
                <a:ea typeface="MS PGothic" charset="-128"/>
              </a:rPr>
              <a:t>	ii. Before loading the patient, turn on the power vent ceiling fan and patient compartment air-conditioning unit fan.</a:t>
            </a:r>
            <a:endParaRPr lang="en-IN" altLang="en-US" dirty="0">
              <a:latin typeface="Times New Roman" charset="0"/>
              <a:ea typeface="MS PGothic" charset="-128"/>
            </a:endParaRPr>
          </a:p>
          <a:p>
            <a:r>
              <a:rPr lang="en-US" altLang="en-US" dirty="0">
                <a:latin typeface="Times New Roman" charset="0"/>
                <a:ea typeface="MS PGothic" charset="-128"/>
              </a:rPr>
              <a:t>e. When you leave the scene, inform the hospital that you are transporting a critically injured patient who has not been fully decontaminated at the scene.</a:t>
            </a:r>
            <a:endParaRPr lang="en-IN" altLang="en-US" dirty="0">
              <a:latin typeface="Times New Roman" charset="0"/>
              <a:ea typeface="MS PGothic" charset="-128"/>
            </a:endParaRP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71B721B-8B5C-344D-9EE1-923F606745FF}" type="slidenum">
              <a:rPr lang="en-US" altLang="en-US" sz="1200"/>
              <a:pPr eaLnBrk="1" hangingPunct="1"/>
              <a:t>97</a:t>
            </a:fld>
            <a:endParaRPr lang="en-US" altLang="en-US" sz="1200"/>
          </a:p>
        </p:txBody>
      </p:sp>
    </p:spTree>
    <p:extLst>
      <p:ext uri="{BB962C8B-B14F-4D97-AF65-F5344CB8AC3E}">
        <p14:creationId xmlns:p14="http://schemas.microsoft.com/office/powerpoint/2010/main" val="164087528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10</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99</a:t>
            </a:fld>
            <a:endParaRPr lang="en-US" altLang="en-US"/>
          </a:p>
        </p:txBody>
      </p:sp>
    </p:spTree>
    <p:extLst>
      <p:ext uri="{BB962C8B-B14F-4D97-AF65-F5344CB8AC3E}">
        <p14:creationId xmlns:p14="http://schemas.microsoft.com/office/powerpoint/2010/main" val="24346836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12 AND PAGE 1415 IN THE BOOK READS TO CHECK IN WITH THE IC</a:t>
            </a:r>
            <a:r>
              <a:rPr lang="en-US" baseline="0" dirty="0" smtClean="0"/>
              <a:t> </a:t>
            </a:r>
            <a:r>
              <a:rPr lang="en-US" dirty="0" smtClean="0"/>
              <a:t>UPON ARRIVAL FIRST, THEN WE MAY BE ASSIGNED TO A SUPERVISOR</a:t>
            </a:r>
            <a:endParaRPr lang="en-US" dirty="0"/>
          </a:p>
        </p:txBody>
      </p:sp>
      <p:sp>
        <p:nvSpPr>
          <p:cNvPr id="4" name="Slide Number Placeholder 3"/>
          <p:cNvSpPr>
            <a:spLocks noGrp="1"/>
          </p:cNvSpPr>
          <p:nvPr>
            <p:ph type="sldNum" sz="quarter" idx="10"/>
          </p:nvPr>
        </p:nvSpPr>
        <p:spPr/>
        <p:txBody>
          <a:bodyPr/>
          <a:lstStyle/>
          <a:p>
            <a:fld id="{6842CD41-C643-0D4A-A209-A6A95E08C59D}" type="slidenum">
              <a:rPr lang="en-US" altLang="en-US" smtClean="0"/>
              <a:pPr/>
              <a:t>101</a:t>
            </a:fld>
            <a:endParaRPr lang="en-US" altLang="en-US"/>
          </a:p>
        </p:txBody>
      </p:sp>
    </p:spTree>
    <p:extLst>
      <p:ext uri="{BB962C8B-B14F-4D97-AF65-F5344CB8AC3E}">
        <p14:creationId xmlns:p14="http://schemas.microsoft.com/office/powerpoint/2010/main" val="1180675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283"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solidFill>
                  <a:srgbClr val="B3B3B3">
                    <a:alpha val="39999"/>
                  </a:srgbClr>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tIns="137160" bIns="45720"/>
          <a:lstStyle>
            <a:lvl1pPr marL="0" indent="0">
              <a:lnSpc>
                <a:spcPct val="105000"/>
              </a:lnSpc>
              <a:buFontTx/>
              <a:buNone/>
              <a:defRPr sz="3200" b="1">
                <a:solidFill>
                  <a:schemeClr val="bg1"/>
                </a:solidFill>
              </a:defRPr>
            </a:lvl1pPr>
          </a:lstStyle>
          <a:p>
            <a:pPr lvl="0"/>
            <a:r>
              <a:rPr lang="en-US" noProof="0" smtClean="0"/>
              <a:t>Click to edit Master subtitle style</a:t>
            </a:r>
          </a:p>
        </p:txBody>
      </p:sp>
      <p:sp>
        <p:nvSpPr>
          <p:cNvPr id="128003" name="Rectangle 2"/>
          <p:cNvSpPr>
            <a:spLocks noGrp="1" noChangeArrowheads="1"/>
          </p:cNvSpPr>
          <p:nvPr>
            <p:ph type="ctrTitle"/>
          </p:nvPr>
        </p:nvSpPr>
        <p:spPr>
          <a:xfrm>
            <a:off x="4572000" y="2362200"/>
            <a:ext cx="4343400" cy="990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8600" anchor="t"/>
          <a:lstStyle>
            <a:lvl1pPr algn="l">
              <a:defRPr>
                <a:effectLst>
                  <a:outerShdw blurRad="38100" dist="38100" dir="2700000" algn="tl">
                    <a:srgbClr val="DDDDDD"/>
                  </a:outerShdw>
                </a:effectLst>
              </a:defRPr>
            </a:lvl1pPr>
          </a:lstStyle>
          <a:p>
            <a:pPr lvl="0"/>
            <a:r>
              <a:rPr lang="en-US" noProof="0" smtClean="0"/>
              <a:t>Click to edit Master title style</a:t>
            </a:r>
          </a:p>
        </p:txBody>
      </p:sp>
    </p:spTree>
    <p:extLst>
      <p:ext uri="{BB962C8B-B14F-4D97-AF65-F5344CB8AC3E}">
        <p14:creationId xmlns:p14="http://schemas.microsoft.com/office/powerpoint/2010/main" val="1678805734"/>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9483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2112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836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40106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4894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8527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4394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116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2536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01921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8"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mj-cs"/>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mn-cs"/>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mn-cs"/>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mn-cs"/>
        </a:defRPr>
      </a:lvl3pPr>
      <a:lvl4pPr marL="1600200" indent="-228600" algn="l" rtl="0" eaLnBrk="0" fontAlgn="base" hangingPunct="0">
        <a:spcBef>
          <a:spcPct val="25000"/>
        </a:spcBef>
        <a:spcAft>
          <a:spcPct val="0"/>
        </a:spcAft>
        <a:buChar char="–"/>
        <a:defRPr sz="2000">
          <a:solidFill>
            <a:schemeClr val="bg1"/>
          </a:solidFill>
          <a:latin typeface="+mn-lt"/>
          <a:ea typeface="+mn-ea"/>
          <a:cs typeface="+mn-cs"/>
        </a:defRPr>
      </a:lvl4pPr>
      <a:lvl5pPr marL="2057400" indent="-228600" algn="l" rtl="0" eaLnBrk="0" fontAlgn="base" hangingPunct="0">
        <a:spcBef>
          <a:spcPct val="25000"/>
        </a:spcBef>
        <a:spcAft>
          <a:spcPct val="0"/>
        </a:spcAft>
        <a:buChar char="»"/>
        <a:defRPr sz="2000">
          <a:solidFill>
            <a:schemeClr val="bg1"/>
          </a:solidFill>
          <a:latin typeface="+mn-lt"/>
          <a:ea typeface="+mn-ea"/>
          <a:cs typeface="+mn-cs"/>
        </a:defRPr>
      </a:lvl5pPr>
      <a:lvl6pPr marL="2514600" indent="-228600" algn="l" rtl="0" eaLnBrk="0" fontAlgn="base" hangingPunct="0">
        <a:spcBef>
          <a:spcPct val="25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5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5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5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1.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3.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7"/>
          <p:cNvSpPr txBox="1">
            <a:spLocks noChangeArrowheads="1"/>
          </p:cNvSpPr>
          <p:nvPr/>
        </p:nvSpPr>
        <p:spPr bwMode="auto">
          <a:xfrm>
            <a:off x="0" y="3352800"/>
            <a:ext cx="9144000" cy="1981200"/>
          </a:xfrm>
          <a:prstGeom prst="rect">
            <a:avLst/>
          </a:prstGeom>
          <a:gradFill rotWithShape="0">
            <a:gsLst>
              <a:gs pos="0">
                <a:srgbClr val="66CCFF">
                  <a:alpha val="89998"/>
                </a:srgbClr>
              </a:gs>
              <a:gs pos="100000">
                <a:srgbClr val="0080FF">
                  <a:alpha val="14000"/>
                </a:srgbClr>
              </a:gs>
            </a:gsLst>
            <a:lin ang="2700000" scaled="1"/>
          </a:gradFill>
          <a:ln w="19050" algn="ctr">
            <a:noFill/>
            <a:miter lim="800000"/>
            <a:headEnd/>
            <a:tailEnd/>
          </a:ln>
          <a:extLst>
            <a:ext uri="{91240B29-F687-4F45-9708-019B960494DF}">
              <a14:hiddenLine xmlns:a14="http://schemas.microsoft.com/office/drawing/2010/main" w="9525">
                <a:solidFill>
                  <a:srgbClr val="B3B3B3">
                    <a:alpha val="39999"/>
                  </a:srgbClr>
                </a:solidFill>
                <a:miter lim="800000"/>
                <a:headEnd/>
                <a:tailEnd/>
              </a14:hiddenLine>
            </a:ext>
          </a:extLst>
        </p:spPr>
        <p:txBody>
          <a:bodyPr lIns="228600" tIns="137160"/>
          <a:lstStyle>
            <a:lvl1pPr marL="0" indent="0" algn="l" rtl="0" eaLnBrk="0" fontAlgn="base" hangingPunct="0">
              <a:lnSpc>
                <a:spcPct val="105000"/>
              </a:lnSpc>
              <a:spcBef>
                <a:spcPct val="50000"/>
              </a:spcBef>
              <a:spcAft>
                <a:spcPct val="0"/>
              </a:spcAft>
              <a:buClr>
                <a:schemeClr val="bg1"/>
              </a:buClr>
              <a:buFontTx/>
              <a:buNone/>
              <a:defRPr sz="36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a:lstStyle>
          <a:p>
            <a:pPr>
              <a:defRPr/>
            </a:pPr>
            <a:endParaRPr lang="en-US" sz="100" kern="0" dirty="0" smtClean="0">
              <a:latin typeface="+mj-lt"/>
            </a:endParaRPr>
          </a:p>
          <a:p>
            <a:pPr algn="ctr">
              <a:spcBef>
                <a:spcPts val="2500"/>
              </a:spcBef>
              <a:defRPr/>
            </a:pPr>
            <a:r>
              <a:rPr lang="en-US" b="1" kern="0" dirty="0" smtClean="0">
                <a:latin typeface="+mj-lt"/>
              </a:rPr>
              <a:t>Chapter 39</a:t>
            </a:r>
            <a:endParaRPr lang="en-US" altLang="en-US" b="1" kern="0" dirty="0" smtClean="0">
              <a:latin typeface="+mj-lt"/>
            </a:endParaRPr>
          </a:p>
          <a:p>
            <a:pPr algn="ctr">
              <a:spcBef>
                <a:spcPts val="200"/>
              </a:spcBef>
              <a:defRPr/>
            </a:pPr>
            <a:r>
              <a:rPr lang="en-US" altLang="en-US" sz="3200" b="1" kern="0" dirty="0"/>
              <a:t>Incident Management</a:t>
            </a:r>
            <a:endParaRPr lang="en-US" altLang="en-US" sz="3200" b="1" kern="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nSpc>
                <a:spcPct val="85000"/>
              </a:lnSpc>
            </a:pPr>
            <a:r>
              <a:rPr lang="en-US" altLang="en-US"/>
              <a:t>Incident Command System </a:t>
            </a:r>
            <a:br>
              <a:rPr lang="en-US" altLang="en-US"/>
            </a:br>
            <a:r>
              <a:rPr lang="en-US" altLang="en-US" sz="2800" b="0"/>
              <a:t>(1 of 8)</a:t>
            </a:r>
          </a:p>
        </p:txBody>
      </p:sp>
      <p:sp>
        <p:nvSpPr>
          <p:cNvPr id="12291" name="Content Placeholder 2"/>
          <p:cNvSpPr>
            <a:spLocks noGrp="1"/>
          </p:cNvSpPr>
          <p:nvPr>
            <p:ph type="body" idx="1"/>
          </p:nvPr>
        </p:nvSpPr>
        <p:spPr/>
        <p:txBody>
          <a:bodyPr rIns="228600"/>
          <a:lstStyle/>
          <a:p>
            <a:pPr>
              <a:spcBef>
                <a:spcPct val="35000"/>
              </a:spcBef>
            </a:pPr>
            <a:r>
              <a:rPr lang="en-US" altLang="en-US" dirty="0"/>
              <a:t>Sometimes referred to as the incident management system</a:t>
            </a:r>
          </a:p>
          <a:p>
            <a:pPr>
              <a:spcBef>
                <a:spcPct val="35000"/>
              </a:spcBef>
            </a:pPr>
            <a:r>
              <a:rPr lang="en-US" altLang="en-US" dirty="0">
                <a:solidFill>
                  <a:srgbClr val="FF0000"/>
                </a:solidFill>
              </a:rPr>
              <a:t>The purpose of the ICS is to:</a:t>
            </a:r>
          </a:p>
          <a:p>
            <a:pPr lvl="1">
              <a:spcBef>
                <a:spcPct val="35000"/>
              </a:spcBef>
            </a:pPr>
            <a:r>
              <a:rPr lang="en-US" altLang="en-US" dirty="0">
                <a:solidFill>
                  <a:srgbClr val="FF0000"/>
                </a:solidFill>
              </a:rPr>
              <a:t>Ensure responder and public safety</a:t>
            </a:r>
          </a:p>
          <a:p>
            <a:pPr lvl="1">
              <a:spcBef>
                <a:spcPct val="35000"/>
              </a:spcBef>
            </a:pPr>
            <a:r>
              <a:rPr lang="en-US" altLang="en-US" dirty="0">
                <a:solidFill>
                  <a:srgbClr val="FF0000"/>
                </a:solidFill>
              </a:rPr>
              <a:t>Achieve incident management goals</a:t>
            </a:r>
          </a:p>
          <a:p>
            <a:pPr lvl="1">
              <a:spcBef>
                <a:spcPct val="35000"/>
              </a:spcBef>
            </a:pPr>
            <a:r>
              <a:rPr lang="en-US" altLang="en-US" dirty="0">
                <a:solidFill>
                  <a:srgbClr val="FF0000"/>
                </a:solidFill>
              </a:rPr>
              <a:t>Ensure the efficient use of resources</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a:lnSpc>
                <a:spcPct val="85000"/>
              </a:lnSpc>
            </a:pPr>
            <a:r>
              <a:rPr lang="en-US" altLang="en-US"/>
              <a:t>Review</a:t>
            </a:r>
          </a:p>
        </p:txBody>
      </p:sp>
      <p:sp>
        <p:nvSpPr>
          <p:cNvPr id="104451"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What is the purpose of the incident command system (ICS)?</a:t>
            </a:r>
          </a:p>
          <a:p>
            <a:pPr marL="1016000" lvl="1" indent="-444500">
              <a:spcBef>
                <a:spcPct val="35000"/>
              </a:spcBef>
              <a:buFontTx/>
              <a:buAutoNum type="alphaUcPeriod"/>
            </a:pPr>
            <a:r>
              <a:rPr lang="en-US" altLang="en-US">
                <a:ea typeface="MS PGothic" charset="-128"/>
              </a:rPr>
              <a:t>Ensuring responder and public safety</a:t>
            </a:r>
            <a:br>
              <a:rPr lang="en-US" altLang="en-US">
                <a:ea typeface="MS PGothic" charset="-128"/>
              </a:rPr>
            </a:br>
            <a:r>
              <a:rPr lang="en-US" altLang="en-US" b="1">
                <a:ea typeface="MS PGothic" charset="-128"/>
              </a:rPr>
              <a:t>Rationale: </a:t>
            </a:r>
            <a:r>
              <a:rPr lang="en-US" altLang="en-US">
                <a:solidFill>
                  <a:srgbClr val="F37021"/>
                </a:solidFill>
                <a:ea typeface="MS PGothic" charset="-128"/>
              </a:rPr>
              <a:t>This is one purpose of the ICS.</a:t>
            </a:r>
          </a:p>
          <a:p>
            <a:pPr marL="1016000" lvl="1" indent="-444500">
              <a:spcBef>
                <a:spcPct val="35000"/>
              </a:spcBef>
              <a:buFontTx/>
              <a:buAutoNum type="alphaUcPeriod"/>
            </a:pPr>
            <a:r>
              <a:rPr lang="en-US" altLang="en-US">
                <a:ea typeface="MS PGothic" charset="-128"/>
              </a:rPr>
              <a:t>Achieving incident management goals</a:t>
            </a:r>
            <a:br>
              <a:rPr lang="en-US" altLang="en-US">
                <a:ea typeface="MS PGothic" charset="-128"/>
              </a:rPr>
            </a:br>
            <a:r>
              <a:rPr lang="en-US" altLang="en-US" b="1">
                <a:ea typeface="MS PGothic" charset="-128"/>
              </a:rPr>
              <a:t>Rationale: </a:t>
            </a:r>
            <a:r>
              <a:rPr lang="en-US" altLang="en-US">
                <a:solidFill>
                  <a:srgbClr val="F37021"/>
                </a:solidFill>
                <a:ea typeface="MS PGothic" charset="-128"/>
              </a:rPr>
              <a:t>This is one purpose of the ICS.</a:t>
            </a:r>
          </a:p>
          <a:p>
            <a:pPr marL="1016000" lvl="1" indent="-444500">
              <a:spcBef>
                <a:spcPct val="35000"/>
              </a:spcBef>
              <a:buFontTx/>
              <a:buAutoNum type="alphaUcPeriod"/>
            </a:pPr>
            <a:r>
              <a:rPr lang="en-US" altLang="en-US">
                <a:ea typeface="MS PGothic" charset="-128"/>
              </a:rPr>
              <a:t>Ensuring the efficient use of resources</a:t>
            </a:r>
            <a:br>
              <a:rPr lang="en-US" altLang="en-US">
                <a:ea typeface="MS PGothic" charset="-128"/>
              </a:rPr>
            </a:br>
            <a:r>
              <a:rPr lang="en-US" altLang="en-US" b="1">
                <a:ea typeface="MS PGothic" charset="-128"/>
              </a:rPr>
              <a:t>Rationale: </a:t>
            </a:r>
            <a:r>
              <a:rPr lang="en-US" altLang="en-US">
                <a:solidFill>
                  <a:srgbClr val="F37021"/>
                </a:solidFill>
                <a:ea typeface="MS PGothic" charset="-128"/>
              </a:rPr>
              <a:t>This is one purpose of the ICS.</a:t>
            </a:r>
          </a:p>
          <a:p>
            <a:pPr marL="1016000" lvl="1" indent="-444500">
              <a:spcBef>
                <a:spcPct val="35000"/>
              </a:spcBef>
              <a:buFontTx/>
              <a:buAutoNum type="alphaUcPeriod"/>
            </a:pPr>
            <a:r>
              <a:rPr lang="en-US" altLang="en-US">
                <a:ea typeface="MS PGothic" charset="-128"/>
              </a:rPr>
              <a:t>All of the above.</a:t>
            </a:r>
            <a:br>
              <a:rPr lang="en-US" altLang="en-US">
                <a:ea typeface="MS PGothic" charset="-128"/>
              </a:rPr>
            </a:br>
            <a:r>
              <a:rPr lang="en-US" altLang="en-US" b="1">
                <a:ea typeface="MS PGothic" charset="-128"/>
              </a:rPr>
              <a:t>Rationale: </a:t>
            </a:r>
            <a:r>
              <a:rPr lang="en-US" altLang="en-US">
                <a:solidFill>
                  <a:srgbClr val="F37021"/>
                </a:solidFill>
                <a:ea typeface="MS PGothic" charset="-128"/>
              </a:rPr>
              <a:t>Correct answer</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a:lnSpc>
                <a:spcPct val="85000"/>
              </a:lnSpc>
            </a:pPr>
            <a:r>
              <a:rPr lang="en-US" altLang="en-US"/>
              <a:t>Review</a:t>
            </a:r>
          </a:p>
        </p:txBody>
      </p:sp>
      <p:sp>
        <p:nvSpPr>
          <p:cNvPr id="105475"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Upon arriving at a scene in which the incident command system has been activated, you should expect to:</a:t>
            </a:r>
          </a:p>
          <a:p>
            <a:pPr marL="1016000" lvl="1" indent="-444500">
              <a:spcBef>
                <a:spcPct val="20000"/>
              </a:spcBef>
              <a:buFontTx/>
              <a:buAutoNum type="alphaUcPeriod"/>
            </a:pPr>
            <a:r>
              <a:rPr lang="en-US" altLang="en-US"/>
              <a:t>be passed from sector to sector, as needed, in between assignments.</a:t>
            </a:r>
          </a:p>
          <a:p>
            <a:pPr marL="1016000" lvl="1" indent="-444500">
              <a:spcBef>
                <a:spcPct val="20000"/>
              </a:spcBef>
              <a:buFontTx/>
              <a:buAutoNum type="alphaUcPeriod"/>
            </a:pPr>
            <a:r>
              <a:rPr lang="en-US" altLang="en-US"/>
              <a:t>report directly to the incident commander in between assignments.</a:t>
            </a:r>
          </a:p>
          <a:p>
            <a:pPr marL="1016000" lvl="1" indent="-444500">
              <a:spcBef>
                <a:spcPct val="20000"/>
              </a:spcBef>
              <a:buFontTx/>
              <a:buAutoNum type="alphaUcPeriod"/>
            </a:pPr>
            <a:r>
              <a:rPr lang="en-US" altLang="en-US"/>
              <a:t>be assigned a specific responsibility for the duration of the incident.</a:t>
            </a:r>
          </a:p>
          <a:p>
            <a:pPr marL="1016000" lvl="1" indent="-444500">
              <a:spcBef>
                <a:spcPct val="20000"/>
              </a:spcBef>
              <a:buFontTx/>
              <a:buAutoNum type="alphaUcPeriod"/>
            </a:pPr>
            <a:r>
              <a:rPr lang="en-US" altLang="en-US"/>
              <a:t>be given general directions and allowed to function independently.</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lnSpc>
                <a:spcPct val="85000"/>
              </a:lnSpc>
            </a:pPr>
            <a:r>
              <a:rPr lang="en-US" altLang="en-US"/>
              <a:t>Review</a:t>
            </a:r>
          </a:p>
        </p:txBody>
      </p:sp>
      <p:sp>
        <p:nvSpPr>
          <p:cNvPr id="106499" name="Rectangle 3"/>
          <p:cNvSpPr>
            <a:spLocks noGrp="1" noChangeArrowheads="1"/>
          </p:cNvSpPr>
          <p:nvPr>
            <p:ph type="body" idx="1"/>
          </p:nvPr>
        </p:nvSpPr>
        <p:spPr/>
        <p:txBody>
          <a:bodyPr rIns="228600"/>
          <a:lstStyle/>
          <a:p>
            <a:pPr marL="0" indent="0">
              <a:lnSpc>
                <a:spcPct val="80000"/>
              </a:lnSpc>
              <a:buFontTx/>
              <a:buNone/>
            </a:pPr>
            <a:r>
              <a:rPr lang="en-US" altLang="en-US" b="1" dirty="0"/>
              <a:t>Answer: </a:t>
            </a:r>
            <a:r>
              <a:rPr lang="en-US" altLang="en-US" b="1" dirty="0">
                <a:solidFill>
                  <a:srgbClr val="F37021"/>
                </a:solidFill>
              </a:rPr>
              <a:t>A</a:t>
            </a:r>
            <a:endParaRPr lang="en-US" altLang="en-US" b="1" dirty="0"/>
          </a:p>
          <a:p>
            <a:pPr marL="0" indent="0">
              <a:spcBef>
                <a:spcPct val="35000"/>
              </a:spcBef>
              <a:buFontTx/>
              <a:buNone/>
            </a:pPr>
            <a:r>
              <a:rPr lang="en-US" altLang="en-US" b="1" dirty="0"/>
              <a:t>Rationale: </a:t>
            </a:r>
            <a:r>
              <a:rPr lang="en-US" altLang="en-US" dirty="0"/>
              <a:t>The incident commander establishes sectors of responsibility and sector officers. When functioning at an incident in which the incident command system has been activated, you should report to the appropriate sector officer, carry out your assignment, and report back to the sector officer. In many cases, you will be asked to report to a different sector.</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07523"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Upon arriving at a scene in which the incident command system has been activated, you should expect to:</a:t>
            </a:r>
          </a:p>
          <a:p>
            <a:pPr marL="1016000" lvl="1" indent="-444500">
              <a:spcBef>
                <a:spcPct val="35000"/>
              </a:spcBef>
              <a:buFontTx/>
              <a:buAutoNum type="alphaUcPeriod"/>
            </a:pPr>
            <a:r>
              <a:rPr lang="en-US" altLang="en-US"/>
              <a:t>be passed from sector to sector, as needed, in between assignments.</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report directly to the incident commander in between assignments.</a:t>
            </a:r>
            <a:br>
              <a:rPr lang="en-US" altLang="en-US"/>
            </a:br>
            <a:r>
              <a:rPr lang="en-US" altLang="en-US" b="1"/>
              <a:t>Rationale:</a:t>
            </a:r>
            <a:r>
              <a:rPr lang="en-US" altLang="en-US" b="1">
                <a:solidFill>
                  <a:srgbClr val="000000"/>
                </a:solidFill>
              </a:rPr>
              <a:t> </a:t>
            </a:r>
            <a:r>
              <a:rPr lang="en-US" altLang="en-US">
                <a:solidFill>
                  <a:srgbClr val="F37021"/>
                </a:solidFill>
              </a:rPr>
              <a:t>Only sector or unit officers report to the IC.</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08547"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Upon arriving at a scene in which the incident command system has been activated, you should expect to:</a:t>
            </a:r>
          </a:p>
          <a:p>
            <a:pPr marL="1016000" lvl="1" indent="-444500">
              <a:spcBef>
                <a:spcPct val="35000"/>
              </a:spcBef>
              <a:buFontTx/>
              <a:buAutoNum type="alphaUcPeriod" startAt="3"/>
            </a:pPr>
            <a:r>
              <a:rPr lang="en-US" altLang="en-US"/>
              <a:t>be assigned a specific responsibility for the duration of the incident.</a:t>
            </a:r>
            <a:br>
              <a:rPr lang="en-US" altLang="en-US"/>
            </a:br>
            <a:r>
              <a:rPr lang="en-US" altLang="en-US" b="1"/>
              <a:t>Rationale: </a:t>
            </a:r>
            <a:r>
              <a:rPr lang="en-US" altLang="en-US">
                <a:solidFill>
                  <a:srgbClr val="F37021"/>
                </a:solidFill>
              </a:rPr>
              <a:t>Responsibilities may change as sector officers see the need for change.</a:t>
            </a:r>
          </a:p>
          <a:p>
            <a:pPr marL="1016000" lvl="1" indent="-444500">
              <a:spcBef>
                <a:spcPct val="35000"/>
              </a:spcBef>
              <a:buFontTx/>
              <a:buAutoNum type="alphaUcPeriod" startAt="3"/>
            </a:pPr>
            <a:r>
              <a:rPr lang="en-US" altLang="en-US"/>
              <a:t>be given general directions and allowed to function independently. </a:t>
            </a:r>
            <a:br>
              <a:rPr lang="en-US" altLang="en-US"/>
            </a:br>
            <a:r>
              <a:rPr lang="en-US" altLang="en-US" b="1"/>
              <a:t>Rationale: </a:t>
            </a:r>
            <a:r>
              <a:rPr lang="en-US" altLang="en-US">
                <a:solidFill>
                  <a:srgbClr val="F37021"/>
                </a:solidFill>
              </a:rPr>
              <a:t>The purpose behind the ICS is to prevent personnel from freelancing.</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a:lnSpc>
                <a:spcPct val="85000"/>
              </a:lnSpc>
            </a:pPr>
            <a:r>
              <a:rPr lang="en-US" altLang="en-US"/>
              <a:t>Review</a:t>
            </a:r>
          </a:p>
        </p:txBody>
      </p:sp>
      <p:sp>
        <p:nvSpPr>
          <p:cNvPr id="109571"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When EMS responds to a disaster, as part of their response within the ICS, EMS would start with a scene size-up. What is the next step for the first-responding units?</a:t>
            </a:r>
          </a:p>
          <a:p>
            <a:pPr marL="1016000" lvl="1" indent="-444500">
              <a:spcBef>
                <a:spcPct val="35000"/>
              </a:spcBef>
              <a:buFontTx/>
              <a:buAutoNum type="alphaUcPeriod"/>
            </a:pPr>
            <a:r>
              <a:rPr lang="en-US" altLang="en-US">
                <a:ea typeface="MS PGothic" charset="-128"/>
              </a:rPr>
              <a:t>Communicating with additional units</a:t>
            </a:r>
          </a:p>
          <a:p>
            <a:pPr marL="1016000" lvl="1" indent="-444500">
              <a:spcBef>
                <a:spcPct val="35000"/>
              </a:spcBef>
              <a:buFontTx/>
              <a:buAutoNum type="alphaUcPeriod"/>
            </a:pPr>
            <a:r>
              <a:rPr lang="en-US" altLang="en-US">
                <a:ea typeface="MS PGothic" charset="-128"/>
              </a:rPr>
              <a:t>Establishing command</a:t>
            </a:r>
          </a:p>
          <a:p>
            <a:pPr marL="1016000" lvl="1" indent="-444500">
              <a:spcBef>
                <a:spcPct val="35000"/>
              </a:spcBef>
              <a:buFontTx/>
              <a:buAutoNum type="alphaUcPeriod"/>
            </a:pPr>
            <a:r>
              <a:rPr lang="en-US" altLang="en-US">
                <a:ea typeface="MS PGothic" charset="-128"/>
              </a:rPr>
              <a:t>Caring for any injuries</a:t>
            </a:r>
          </a:p>
          <a:p>
            <a:pPr marL="1016000" lvl="1" indent="-444500">
              <a:spcBef>
                <a:spcPct val="35000"/>
              </a:spcBef>
              <a:buFontTx/>
              <a:buAutoNum type="alphaUcPeriod"/>
            </a:pPr>
            <a:r>
              <a:rPr lang="en-US" altLang="en-US">
                <a:ea typeface="MS PGothic" charset="-128"/>
              </a:rPr>
              <a:t>Stabilizing the incident</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lnSpc>
                <a:spcPct val="85000"/>
              </a:lnSpc>
            </a:pPr>
            <a:r>
              <a:rPr lang="en-US" altLang="en-US"/>
              <a:t>Review</a:t>
            </a:r>
          </a:p>
        </p:txBody>
      </p:sp>
      <p:sp>
        <p:nvSpPr>
          <p:cNvPr id="110595" name="Rectangle 3"/>
          <p:cNvSpPr>
            <a:spLocks noGrp="1" noChangeArrowheads="1"/>
          </p:cNvSpPr>
          <p:nvPr>
            <p:ph type="body" idx="1"/>
          </p:nvPr>
        </p:nvSpPr>
        <p:spPr/>
        <p:txBody>
          <a:bodyPr rIns="228600"/>
          <a:lstStyle/>
          <a:p>
            <a:pPr marL="0" indent="0">
              <a:lnSpc>
                <a:spcPct val="90000"/>
              </a:lnSpc>
              <a:buFontTx/>
              <a:buNone/>
            </a:pPr>
            <a:r>
              <a:rPr lang="en-US" altLang="en-US" b="1" dirty="0"/>
              <a:t>Answer:</a:t>
            </a:r>
            <a:r>
              <a:rPr lang="en-US" altLang="en-US" b="1" dirty="0">
                <a:solidFill>
                  <a:srgbClr val="000000"/>
                </a:solidFill>
              </a:rPr>
              <a:t> </a:t>
            </a:r>
            <a:r>
              <a:rPr lang="en-US" altLang="en-US" b="1" dirty="0">
                <a:solidFill>
                  <a:srgbClr val="F37021"/>
                </a:solidFill>
              </a:rPr>
              <a:t>B</a:t>
            </a:r>
            <a:endParaRPr lang="en-US" altLang="en-US" b="1" dirty="0">
              <a:solidFill>
                <a:srgbClr val="000000"/>
              </a:solidFill>
            </a:endParaRPr>
          </a:p>
          <a:p>
            <a:pPr marL="0" indent="0">
              <a:spcBef>
                <a:spcPct val="35000"/>
              </a:spcBef>
              <a:buFontTx/>
              <a:buNone/>
            </a:pPr>
            <a:r>
              <a:rPr lang="en-US" altLang="en-US" b="1" dirty="0"/>
              <a:t>Rationale: </a:t>
            </a:r>
            <a:r>
              <a:rPr lang="en-US" altLang="en-US" dirty="0"/>
              <a:t>The first EMS unit to arrive needs to function within the ICS. Once you have performed a good scene size-up and answered the three basic questions to complete a scene size-up, command should be established by the most senior official, notification to other responders should go out, and necessary resources should be requested.</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11619"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When EMS responds to a disaster, as part of their response within the ICS, EMS would start with a scene size-up. What is the next step for the first-responding units?</a:t>
            </a:r>
          </a:p>
          <a:p>
            <a:pPr marL="1016000" lvl="1" indent="-444500">
              <a:spcBef>
                <a:spcPct val="35000"/>
              </a:spcBef>
              <a:buFontTx/>
              <a:buAutoNum type="alphaUcPeriod"/>
            </a:pPr>
            <a:r>
              <a:rPr lang="en-US" altLang="en-US">
                <a:ea typeface="MS PGothic" charset="-128"/>
              </a:rPr>
              <a:t>Communicating with additional units</a:t>
            </a:r>
            <a:br>
              <a:rPr lang="en-US" altLang="en-US">
                <a:ea typeface="MS PGothic" charset="-128"/>
              </a:rPr>
            </a:br>
            <a:r>
              <a:rPr lang="en-US" altLang="en-US" b="1">
                <a:ea typeface="MS PGothic" charset="-128"/>
              </a:rPr>
              <a:t>Rationale: </a:t>
            </a:r>
            <a:r>
              <a:rPr lang="en-US" altLang="en-US">
                <a:solidFill>
                  <a:srgbClr val="F37021"/>
                </a:solidFill>
                <a:ea typeface="MS PGothic" charset="-128"/>
              </a:rPr>
              <a:t>Communications occur after establishing command.</a:t>
            </a:r>
          </a:p>
          <a:p>
            <a:pPr marL="1016000" lvl="1" indent="-444500">
              <a:spcBef>
                <a:spcPct val="35000"/>
              </a:spcBef>
              <a:buFontTx/>
              <a:buAutoNum type="alphaUcPeriod"/>
            </a:pPr>
            <a:r>
              <a:rPr lang="en-US" altLang="en-US">
                <a:ea typeface="MS PGothic" charset="-128"/>
              </a:rPr>
              <a:t>Establishing command</a:t>
            </a:r>
            <a:br>
              <a:rPr lang="en-US" altLang="en-US">
                <a:ea typeface="MS PGothic" charset="-128"/>
              </a:rPr>
            </a:br>
            <a:r>
              <a:rPr lang="en-US" altLang="en-US" b="1">
                <a:ea typeface="MS PGothic" charset="-128"/>
              </a:rPr>
              <a:t>Rationale: </a:t>
            </a:r>
            <a:r>
              <a:rPr lang="en-US" altLang="en-US">
                <a:solidFill>
                  <a:srgbClr val="F37021"/>
                </a:solidFill>
                <a:ea typeface="MS PGothic" charset="-128"/>
              </a:rPr>
              <a:t>Correct answer</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12643"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When EMS responds to a disaster, as part of their response within the ICS, EMS would start with a scene size-up. What is the next step for the first-responding units?</a:t>
            </a:r>
          </a:p>
          <a:p>
            <a:pPr marL="1016000" lvl="1" indent="-444500">
              <a:spcBef>
                <a:spcPct val="35000"/>
              </a:spcBef>
              <a:buFontTx/>
              <a:buAutoNum type="alphaUcPeriod" startAt="3"/>
            </a:pPr>
            <a:r>
              <a:rPr lang="en-US" altLang="en-US">
                <a:ea typeface="MS PGothic" charset="-128"/>
              </a:rPr>
              <a:t>Caring for any injuries</a:t>
            </a:r>
            <a:br>
              <a:rPr lang="en-US" altLang="en-US">
                <a:ea typeface="MS PGothic" charset="-128"/>
              </a:rPr>
            </a:br>
            <a:r>
              <a:rPr lang="en-US" altLang="en-US" b="1">
                <a:ea typeface="MS PGothic" charset="-128"/>
              </a:rPr>
              <a:t>Rationale: </a:t>
            </a:r>
            <a:r>
              <a:rPr lang="en-US" altLang="en-US">
                <a:solidFill>
                  <a:srgbClr val="F37021"/>
                </a:solidFill>
                <a:ea typeface="MS PGothic" charset="-128"/>
              </a:rPr>
              <a:t>Triage occurs after communications have been established.</a:t>
            </a:r>
          </a:p>
          <a:p>
            <a:pPr marL="1016000" lvl="1" indent="-444500">
              <a:spcBef>
                <a:spcPct val="35000"/>
              </a:spcBef>
              <a:buFontTx/>
              <a:buAutoNum type="alphaUcPeriod" startAt="3"/>
            </a:pPr>
            <a:r>
              <a:rPr lang="en-US" altLang="en-US">
                <a:ea typeface="MS PGothic" charset="-128"/>
              </a:rPr>
              <a:t>Stabilizing the incident</a:t>
            </a:r>
            <a:br>
              <a:rPr lang="en-US" altLang="en-US">
                <a:ea typeface="MS PGothic" charset="-128"/>
              </a:rPr>
            </a:br>
            <a:r>
              <a:rPr lang="en-US" altLang="en-US" b="1">
                <a:ea typeface="MS PGothic" charset="-128"/>
              </a:rPr>
              <a:t>Rationale: </a:t>
            </a:r>
            <a:r>
              <a:rPr lang="en-US" altLang="en-US">
                <a:solidFill>
                  <a:srgbClr val="F37021"/>
                </a:solidFill>
                <a:ea typeface="MS PGothic" charset="-128"/>
              </a:rPr>
              <a:t>Demobilization procedures occur at the end of the response.</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pPr>
            <a:r>
              <a:rPr lang="en-US" altLang="en-US"/>
              <a:t>Review</a:t>
            </a:r>
          </a:p>
        </p:txBody>
      </p:sp>
      <p:sp>
        <p:nvSpPr>
          <p:cNvPr id="113667"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Which of the following statements BEST describes a mass-casualty incident?</a:t>
            </a:r>
          </a:p>
          <a:p>
            <a:pPr marL="1016000" lvl="1" indent="-444500">
              <a:spcBef>
                <a:spcPct val="35000"/>
              </a:spcBef>
              <a:buFontTx/>
              <a:buAutoNum type="alphaUcPeriod"/>
            </a:pPr>
            <a:r>
              <a:rPr lang="en-US" altLang="en-US"/>
              <a:t>At least half of the patients are dead.</a:t>
            </a:r>
          </a:p>
          <a:p>
            <a:pPr marL="1016000" lvl="1" indent="-444500">
              <a:spcBef>
                <a:spcPct val="35000"/>
              </a:spcBef>
              <a:buFontTx/>
              <a:buAutoNum type="alphaUcPeriod"/>
            </a:pPr>
            <a:r>
              <a:rPr lang="en-US" altLang="en-US"/>
              <a:t>Either a bus or an airplane has crashed.</a:t>
            </a:r>
          </a:p>
          <a:p>
            <a:pPr marL="1016000" lvl="1" indent="-444500">
              <a:spcBef>
                <a:spcPct val="35000"/>
              </a:spcBef>
              <a:buFontTx/>
              <a:buAutoNum type="alphaUcPeriod"/>
            </a:pPr>
            <a:r>
              <a:rPr lang="en-US" altLang="en-US"/>
              <a:t>You have more than two critical patients.</a:t>
            </a:r>
          </a:p>
          <a:p>
            <a:pPr marL="1016000" lvl="1" indent="-444500">
              <a:spcBef>
                <a:spcPct val="35000"/>
              </a:spcBef>
              <a:buFontTx/>
              <a:buAutoNum type="alphaUcPeriod"/>
            </a:pPr>
            <a:r>
              <a:rPr lang="en-US" altLang="en-US"/>
              <a:t>The patient count exhausts your resources.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nSpc>
                <a:spcPct val="85000"/>
              </a:lnSpc>
            </a:pPr>
            <a:r>
              <a:rPr lang="en-US" altLang="en-US"/>
              <a:t>Incident Command System </a:t>
            </a:r>
            <a:br>
              <a:rPr lang="en-US" altLang="en-US"/>
            </a:br>
            <a:r>
              <a:rPr lang="en-US" altLang="en-US" sz="2800" b="0"/>
              <a:t>(2 of 8)</a:t>
            </a:r>
          </a:p>
        </p:txBody>
      </p:sp>
      <p:sp>
        <p:nvSpPr>
          <p:cNvPr id="13315" name="Content Placeholder 2"/>
          <p:cNvSpPr>
            <a:spLocks noGrp="1"/>
          </p:cNvSpPr>
          <p:nvPr>
            <p:ph type="body" idx="1"/>
          </p:nvPr>
        </p:nvSpPr>
        <p:spPr/>
        <p:txBody>
          <a:bodyPr rIns="228600"/>
          <a:lstStyle/>
          <a:p>
            <a:pPr>
              <a:spcBef>
                <a:spcPct val="35000"/>
              </a:spcBef>
            </a:pPr>
            <a:r>
              <a:rPr lang="en-US" altLang="en-US"/>
              <a:t>Controls duplication of effort and freelancing</a:t>
            </a:r>
          </a:p>
          <a:p>
            <a:pPr>
              <a:spcBef>
                <a:spcPct val="35000"/>
              </a:spcBef>
            </a:pPr>
            <a:r>
              <a:rPr lang="en-US" altLang="en-US"/>
              <a:t>Limits the span of control</a:t>
            </a:r>
          </a:p>
          <a:p>
            <a:pPr lvl="1">
              <a:spcBef>
                <a:spcPct val="35000"/>
              </a:spcBef>
            </a:pPr>
            <a:r>
              <a:rPr lang="en-US" altLang="en-US"/>
              <a:t>One supervisor for three to seven workers</a:t>
            </a:r>
          </a:p>
          <a:p>
            <a:pPr>
              <a:spcBef>
                <a:spcPct val="35000"/>
              </a:spcBef>
            </a:pPr>
            <a:r>
              <a:rPr lang="en-US" altLang="en-US"/>
              <a:t>Organizational levels include sections, branches, divisions, and groups.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a:lnSpc>
                <a:spcPct val="85000"/>
              </a:lnSpc>
            </a:pPr>
            <a:r>
              <a:rPr lang="en-US" altLang="en-US"/>
              <a:t>Review</a:t>
            </a:r>
          </a:p>
        </p:txBody>
      </p:sp>
      <p:sp>
        <p:nvSpPr>
          <p:cNvPr id="114691"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D</a:t>
            </a:r>
            <a:endParaRPr lang="en-US" altLang="en-US" b="1" dirty="0"/>
          </a:p>
          <a:p>
            <a:pPr marL="0" indent="0">
              <a:spcBef>
                <a:spcPct val="35000"/>
              </a:spcBef>
              <a:buFontTx/>
              <a:buNone/>
            </a:pPr>
            <a:r>
              <a:rPr lang="en-US" altLang="en-US" b="1" dirty="0"/>
              <a:t>Rationale: </a:t>
            </a:r>
            <a:r>
              <a:rPr lang="en-US" altLang="en-US" dirty="0"/>
              <a:t>A mass-casualty situation is one that places such a great demand on available equipment or personnel that the system is stretched to its limits or beyond. While bus accidents and plane crashes are classic examples of MCIs, they are not the only situations that can exhaust your resources.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15715"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Which of the following statements BEST describes a mass-casualty incident?</a:t>
            </a:r>
          </a:p>
          <a:p>
            <a:pPr marL="1016000" lvl="1" indent="-444500">
              <a:spcBef>
                <a:spcPct val="35000"/>
              </a:spcBef>
              <a:buFontTx/>
              <a:buAutoNum type="alphaUcPeriod"/>
            </a:pPr>
            <a:r>
              <a:rPr lang="en-US" altLang="en-US"/>
              <a:t>At least half of the patients are dead.</a:t>
            </a:r>
            <a:br>
              <a:rPr lang="en-US" altLang="en-US"/>
            </a:br>
            <a:r>
              <a:rPr lang="en-US" altLang="en-US" b="1"/>
              <a:t>Rationale: </a:t>
            </a:r>
            <a:r>
              <a:rPr lang="en-US" altLang="en-US">
                <a:solidFill>
                  <a:srgbClr val="F37021"/>
                </a:solidFill>
              </a:rPr>
              <a:t>MCIs are not based upon the number of fatalities.</a:t>
            </a:r>
          </a:p>
          <a:p>
            <a:pPr marL="1016000" lvl="1" indent="-444500">
              <a:spcBef>
                <a:spcPct val="35000"/>
              </a:spcBef>
              <a:buFontTx/>
              <a:buAutoNum type="alphaUcPeriod"/>
            </a:pPr>
            <a:r>
              <a:rPr lang="en-US" altLang="en-US"/>
              <a:t>Either a bus or an airplane has crashed.</a:t>
            </a:r>
            <a:br>
              <a:rPr lang="en-US" altLang="en-US"/>
            </a:br>
            <a:r>
              <a:rPr lang="en-US" altLang="en-US" b="1"/>
              <a:t>Rationale: </a:t>
            </a:r>
            <a:r>
              <a:rPr lang="en-US" altLang="en-US">
                <a:solidFill>
                  <a:srgbClr val="F37021"/>
                </a:solidFill>
              </a:rPr>
              <a:t>This is a good example of a potential MCI; however, there may be very few patients. </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16739"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Which of the following statements BEST describes a mass-casualty incident?</a:t>
            </a:r>
          </a:p>
          <a:p>
            <a:pPr marL="1016000" lvl="1" indent="-444500">
              <a:spcBef>
                <a:spcPct val="35000"/>
              </a:spcBef>
              <a:buFontTx/>
              <a:buAutoNum type="alphaUcPeriod" startAt="3"/>
            </a:pPr>
            <a:r>
              <a:rPr lang="en-US" altLang="en-US"/>
              <a:t>You have more than two critical patients.</a:t>
            </a:r>
            <a:br>
              <a:rPr lang="en-US" altLang="en-US"/>
            </a:br>
            <a:r>
              <a:rPr lang="en-US" altLang="en-US" b="1"/>
              <a:t>Rationale: </a:t>
            </a:r>
            <a:r>
              <a:rPr lang="en-US" altLang="en-US">
                <a:solidFill>
                  <a:srgbClr val="F37021"/>
                </a:solidFill>
              </a:rPr>
              <a:t>This situation places a burden upon the first EMS providers, but it may not stress available resources. </a:t>
            </a:r>
          </a:p>
          <a:p>
            <a:pPr marL="1016000" lvl="1" indent="-444500">
              <a:spcBef>
                <a:spcPct val="35000"/>
              </a:spcBef>
              <a:buFontTx/>
              <a:buAutoNum type="alphaUcPeriod" startAt="3"/>
            </a:pPr>
            <a:r>
              <a:rPr lang="en-US" altLang="en-US"/>
              <a:t>The patient count exhausts your resources.</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lnSpc>
                <a:spcPct val="85000"/>
              </a:lnSpc>
            </a:pPr>
            <a:r>
              <a:rPr lang="en-US" altLang="en-US"/>
              <a:t>Review</a:t>
            </a:r>
          </a:p>
        </p:txBody>
      </p:sp>
      <p:sp>
        <p:nvSpPr>
          <p:cNvPr id="117763"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Which of the following patients would have the HIGHEST treatment priority at the scene of a mass-casualty incident?</a:t>
            </a:r>
          </a:p>
          <a:p>
            <a:pPr marL="1016000" lvl="1" indent="-444500">
              <a:spcBef>
                <a:spcPct val="10000"/>
              </a:spcBef>
              <a:buFontTx/>
              <a:buAutoNum type="alphaUcPeriod"/>
            </a:pPr>
            <a:r>
              <a:rPr lang="en-US" altLang="en-US"/>
              <a:t>24-year-old man who is unconscious, has snoring respirations, and severe burns</a:t>
            </a:r>
          </a:p>
          <a:p>
            <a:pPr marL="1016000" lvl="1" indent="-444500">
              <a:spcBef>
                <a:spcPct val="10000"/>
              </a:spcBef>
              <a:buFontTx/>
              <a:buAutoNum type="alphaUcPeriod"/>
            </a:pPr>
            <a:r>
              <a:rPr lang="en-US" altLang="en-US"/>
              <a:t>32-year-old woman who is pulseless and apneic with an abdominal evisceration</a:t>
            </a:r>
          </a:p>
          <a:p>
            <a:pPr marL="1016000" lvl="1" indent="-444500">
              <a:spcBef>
                <a:spcPct val="10000"/>
              </a:spcBef>
              <a:buFontTx/>
              <a:buAutoNum type="alphaUcPeriod"/>
            </a:pPr>
            <a:r>
              <a:rPr lang="en-US" altLang="en-US"/>
              <a:t>29-year-old woman who is in full cardiac arrest with massive open chest trauma</a:t>
            </a:r>
          </a:p>
          <a:p>
            <a:pPr marL="1016000" lvl="1" indent="-444500">
              <a:spcBef>
                <a:spcPct val="10000"/>
              </a:spcBef>
              <a:buFontTx/>
              <a:buAutoNum type="alphaUcPeriod"/>
            </a:pPr>
            <a:r>
              <a:rPr lang="en-US" altLang="en-US"/>
              <a:t>32-year-old man with an open head injury, exposed brain matter, and no carotid pulse</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pPr>
            <a:r>
              <a:rPr lang="en-US" altLang="en-US"/>
              <a:t>Review</a:t>
            </a:r>
          </a:p>
        </p:txBody>
      </p:sp>
      <p:sp>
        <p:nvSpPr>
          <p:cNvPr id="118787" name="Rectangle 3"/>
          <p:cNvSpPr>
            <a:spLocks noGrp="1" noChangeArrowheads="1"/>
          </p:cNvSpPr>
          <p:nvPr>
            <p:ph type="body" idx="1"/>
          </p:nvPr>
        </p:nvSpPr>
        <p:spPr/>
        <p:txBody>
          <a:bodyPr rIns="228600"/>
          <a:lstStyle/>
          <a:p>
            <a:pPr marL="0" indent="0">
              <a:buFontTx/>
              <a:buNone/>
            </a:pPr>
            <a:r>
              <a:rPr lang="en-US" altLang="en-US" b="1" dirty="0"/>
              <a:t>Answer: </a:t>
            </a:r>
            <a:r>
              <a:rPr lang="en-US" altLang="en-US" b="1" dirty="0">
                <a:solidFill>
                  <a:srgbClr val="F37021"/>
                </a:solidFill>
              </a:rPr>
              <a:t>A</a:t>
            </a:r>
            <a:endParaRPr lang="en-US" altLang="en-US" b="1" dirty="0"/>
          </a:p>
          <a:p>
            <a:pPr marL="0" indent="0">
              <a:spcBef>
                <a:spcPct val="35000"/>
              </a:spcBef>
              <a:buFontTx/>
              <a:buNone/>
            </a:pPr>
            <a:r>
              <a:rPr lang="en-US" altLang="en-US" b="1" dirty="0"/>
              <a:t>Rationale: </a:t>
            </a:r>
            <a:r>
              <a:rPr lang="en-US" altLang="en-US" dirty="0"/>
              <a:t>Three of the four patients (B, C, and D) are dead. Triage efforts are aimed at providing the greatest amount of good for the greatest number of people. Attempting to resuscitate a patient in traumatic cardiac arrest is futile in almost all cases.</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19811"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Which of the following patients would have the HIGHEST treatment priority at the scene of a mass-casualty incident?</a:t>
            </a:r>
          </a:p>
          <a:p>
            <a:pPr marL="1016000" lvl="1" indent="-444500">
              <a:spcBef>
                <a:spcPct val="35000"/>
              </a:spcBef>
              <a:buFontTx/>
              <a:buAutoNum type="alphaUcPeriod"/>
            </a:pPr>
            <a:r>
              <a:rPr lang="en-US" altLang="en-US"/>
              <a:t>24-year-old man who is unconscious, has snoring respirations, and severe burns</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32-year-old woman who is pulseless and apneic with an abdominal evisceration</a:t>
            </a:r>
            <a:br>
              <a:rPr lang="en-US" altLang="en-US"/>
            </a:br>
            <a:r>
              <a:rPr lang="en-US" altLang="en-US" b="1"/>
              <a:t>Rationale: </a:t>
            </a:r>
            <a:r>
              <a:rPr lang="en-US" altLang="en-US">
                <a:solidFill>
                  <a:srgbClr val="F37021"/>
                </a:solidFill>
              </a:rPr>
              <a:t>The woman has minimal possibilities of survival with no vital signs upon arrival.</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20835"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Which of the following patients would have the HIGHEST treatment priority at the scene of a mass-casualty incident?</a:t>
            </a:r>
          </a:p>
          <a:p>
            <a:pPr marL="1016000" lvl="1" indent="-444500">
              <a:spcBef>
                <a:spcPct val="35000"/>
              </a:spcBef>
              <a:buFontTx/>
              <a:buAutoNum type="alphaUcPeriod" startAt="3"/>
            </a:pPr>
            <a:r>
              <a:rPr lang="en-US" altLang="en-US"/>
              <a:t>29-year-old woman who is in full cardiac arrest with massive open chest trauma</a:t>
            </a:r>
            <a:br>
              <a:rPr lang="en-US" altLang="en-US"/>
            </a:br>
            <a:r>
              <a:rPr lang="en-US" altLang="en-US" b="1"/>
              <a:t>Rationale: </a:t>
            </a:r>
            <a:r>
              <a:rPr lang="en-US" altLang="en-US">
                <a:solidFill>
                  <a:srgbClr val="F37021"/>
                </a:solidFill>
              </a:rPr>
              <a:t>This patient presents with a low possibility of surviving.</a:t>
            </a:r>
          </a:p>
          <a:p>
            <a:pPr marL="1016000" lvl="1" indent="-444500">
              <a:spcBef>
                <a:spcPct val="35000"/>
              </a:spcBef>
              <a:buFontTx/>
              <a:buAutoNum type="alphaUcPeriod" startAt="3"/>
            </a:pPr>
            <a:r>
              <a:rPr lang="en-US" altLang="en-US"/>
              <a:t>32-year-old man with an open head injury, exposed brain matter, and no carotid pulse</a:t>
            </a:r>
            <a:br>
              <a:rPr lang="en-US" altLang="en-US"/>
            </a:br>
            <a:r>
              <a:rPr lang="en-US" altLang="en-US" b="1"/>
              <a:t>Rationale: </a:t>
            </a:r>
            <a:r>
              <a:rPr lang="en-US" altLang="en-US">
                <a:solidFill>
                  <a:srgbClr val="F37021"/>
                </a:solidFill>
              </a:rPr>
              <a:t>This patient presents with a low possibility of surviving.</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nSpc>
                <a:spcPct val="85000"/>
              </a:lnSpc>
            </a:pPr>
            <a:r>
              <a:rPr lang="en-US" altLang="en-US"/>
              <a:t>Review</a:t>
            </a:r>
          </a:p>
        </p:txBody>
      </p:sp>
      <p:sp>
        <p:nvSpPr>
          <p:cNvPr id="121859"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dirty="0"/>
              <a:t>How does a disaster differ from a mass-casualty incident?</a:t>
            </a:r>
          </a:p>
          <a:p>
            <a:pPr marL="1016000" lvl="1" indent="-444500">
              <a:spcBef>
                <a:spcPct val="35000"/>
              </a:spcBef>
              <a:buFontTx/>
              <a:buAutoNum type="alphaUcPeriod"/>
            </a:pPr>
            <a:r>
              <a:rPr lang="en-US" altLang="en-US" dirty="0">
                <a:ea typeface="MS PGothic" charset="-128"/>
              </a:rPr>
              <a:t>Disasters may not involve personal injuries.</a:t>
            </a:r>
          </a:p>
          <a:p>
            <a:pPr marL="1016000" lvl="1" indent="-444500">
              <a:spcBef>
                <a:spcPct val="35000"/>
              </a:spcBef>
              <a:buFontTx/>
              <a:buAutoNum type="alphaUcPeriod"/>
            </a:pPr>
            <a:r>
              <a:rPr lang="en-US" altLang="en-US" dirty="0">
                <a:ea typeface="MS PGothic" charset="-128"/>
              </a:rPr>
              <a:t>In a disaster, EMS may be on the scene for days or weeks.</a:t>
            </a:r>
          </a:p>
          <a:p>
            <a:pPr marL="1016000" lvl="1" indent="-444500">
              <a:spcBef>
                <a:spcPct val="35000"/>
              </a:spcBef>
              <a:buFontTx/>
              <a:buAutoNum type="alphaUcPeriod"/>
            </a:pPr>
            <a:r>
              <a:rPr lang="en-US" altLang="en-US" dirty="0">
                <a:ea typeface="MS PGothic" charset="-128"/>
              </a:rPr>
              <a:t>Only an elected official can declare a disaster.</a:t>
            </a:r>
          </a:p>
          <a:p>
            <a:pPr marL="1016000" lvl="1" indent="-444500">
              <a:spcBef>
                <a:spcPct val="35000"/>
              </a:spcBef>
              <a:buFontTx/>
              <a:buAutoNum type="alphaUcPeriod"/>
            </a:pPr>
            <a:r>
              <a:rPr lang="en-US" altLang="en-US" dirty="0">
                <a:ea typeface="MS PGothic" charset="-128"/>
              </a:rPr>
              <a:t>All of the above.</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nSpc>
                <a:spcPct val="85000"/>
              </a:lnSpc>
            </a:pPr>
            <a:r>
              <a:rPr lang="en-US" altLang="en-US"/>
              <a:t>Review</a:t>
            </a:r>
          </a:p>
        </p:txBody>
      </p:sp>
      <p:sp>
        <p:nvSpPr>
          <p:cNvPr id="122883" name="Rectangle 3"/>
          <p:cNvSpPr>
            <a:spLocks noGrp="1" noChangeArrowheads="1"/>
          </p:cNvSpPr>
          <p:nvPr>
            <p:ph type="body" idx="1"/>
          </p:nvPr>
        </p:nvSpPr>
        <p:spPr/>
        <p:txBody>
          <a:bodyPr rIns="228600"/>
          <a:lstStyle/>
          <a:p>
            <a:pPr marL="0" indent="0">
              <a:lnSpc>
                <a:spcPct val="90000"/>
              </a:lnSpc>
              <a:buFontTx/>
              <a:buNone/>
            </a:pPr>
            <a:r>
              <a:rPr lang="en-US" altLang="en-US" b="1"/>
              <a:t>Answer:</a:t>
            </a:r>
            <a:r>
              <a:rPr lang="en-US" altLang="en-US" b="1">
                <a:solidFill>
                  <a:srgbClr val="000000"/>
                </a:solidFill>
              </a:rPr>
              <a:t> </a:t>
            </a:r>
            <a:r>
              <a:rPr lang="en-US" altLang="en-US" b="1">
                <a:solidFill>
                  <a:srgbClr val="F37021"/>
                </a:solidFill>
              </a:rPr>
              <a:t>D</a:t>
            </a:r>
            <a:endParaRPr lang="en-US" altLang="en-US" b="1">
              <a:solidFill>
                <a:srgbClr val="000000"/>
              </a:solidFill>
            </a:endParaRPr>
          </a:p>
          <a:p>
            <a:pPr marL="0" indent="0">
              <a:spcBef>
                <a:spcPct val="35000"/>
              </a:spcBef>
              <a:buFontTx/>
              <a:buNone/>
            </a:pPr>
            <a:r>
              <a:rPr lang="en-US" altLang="en-US" b="1"/>
              <a:t>Rationale: </a:t>
            </a:r>
            <a:r>
              <a:rPr lang="en-US" altLang="en-US"/>
              <a:t>Many disasters, such as droughts that cause widespread crop damage, do not involve personal injury. An MCI generally lasts no longer than a few hours, but emergency responders may be on the scene for days or weeks in a disaster. Although you can </a:t>
            </a:r>
            <a:r>
              <a:rPr lang="ja-JP" altLang="en-US"/>
              <a:t>“</a:t>
            </a:r>
            <a:r>
              <a:rPr lang="en-US" altLang="ja-JP"/>
              <a:t>declare</a:t>
            </a:r>
            <a:r>
              <a:rPr lang="ja-JP" altLang="en-US"/>
              <a:t>”</a:t>
            </a:r>
            <a:r>
              <a:rPr lang="en-US" altLang="ja-JP"/>
              <a:t> an MCI, only an elected official can declare a disaster.</a:t>
            </a:r>
            <a:endParaRPr lang="en-US" alt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nSpc>
                <a:spcPct val="85000"/>
              </a:lnSpc>
            </a:pPr>
            <a:r>
              <a:rPr lang="en-US" altLang="en-US"/>
              <a:t>Review</a:t>
            </a:r>
          </a:p>
        </p:txBody>
      </p:sp>
      <p:sp>
        <p:nvSpPr>
          <p:cNvPr id="123907"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a:t>How does a disaster differ from a mass-casualty incident?</a:t>
            </a:r>
          </a:p>
          <a:p>
            <a:pPr marL="1016000" lvl="1" indent="-444500">
              <a:spcBef>
                <a:spcPct val="20000"/>
              </a:spcBef>
              <a:buFontTx/>
              <a:buAutoNum type="alphaUcPeriod"/>
            </a:pPr>
            <a:r>
              <a:rPr lang="en-US" altLang="en-US">
                <a:ea typeface="MS PGothic" charset="-128"/>
              </a:rPr>
              <a:t>Disasters may not involve personal injuries.</a:t>
            </a:r>
            <a:br>
              <a:rPr lang="en-US" altLang="en-US">
                <a:ea typeface="MS PGothic" charset="-128"/>
              </a:rPr>
            </a:br>
            <a:r>
              <a:rPr lang="en-US" altLang="en-US" b="1">
                <a:ea typeface="MS PGothic" charset="-128"/>
              </a:rPr>
              <a:t>Rationale:</a:t>
            </a:r>
            <a:r>
              <a:rPr lang="en-US" altLang="en-US" b="1">
                <a:solidFill>
                  <a:srgbClr val="000000"/>
                </a:solidFill>
                <a:ea typeface="MS PGothic" charset="-128"/>
              </a:rPr>
              <a:t> </a:t>
            </a:r>
            <a:r>
              <a:rPr lang="en-US" altLang="en-US">
                <a:solidFill>
                  <a:srgbClr val="F37021"/>
                </a:solidFill>
                <a:ea typeface="MS PGothic" charset="-128"/>
              </a:rPr>
              <a:t>This is true of a disaster.</a:t>
            </a:r>
          </a:p>
          <a:p>
            <a:pPr marL="1016000" lvl="1" indent="-444500">
              <a:spcBef>
                <a:spcPct val="20000"/>
              </a:spcBef>
              <a:buFontTx/>
              <a:buAutoNum type="alphaUcPeriod"/>
            </a:pPr>
            <a:r>
              <a:rPr lang="en-US" altLang="en-US">
                <a:ea typeface="MS PGothic" charset="-128"/>
              </a:rPr>
              <a:t>In a disaster, EMS may be on the scene for days or weeks.</a:t>
            </a:r>
            <a:br>
              <a:rPr lang="en-US" altLang="en-US">
                <a:ea typeface="MS PGothic" charset="-128"/>
              </a:rPr>
            </a:br>
            <a:r>
              <a:rPr lang="en-US" altLang="en-US" b="1">
                <a:ea typeface="MS PGothic" charset="-128"/>
              </a:rPr>
              <a:t>Rationale: </a:t>
            </a:r>
            <a:r>
              <a:rPr lang="en-US" altLang="en-US">
                <a:solidFill>
                  <a:srgbClr val="F37021"/>
                </a:solidFill>
                <a:ea typeface="MS PGothic" charset="-128"/>
              </a:rPr>
              <a:t>This is true of a disaster.</a:t>
            </a:r>
          </a:p>
          <a:p>
            <a:pPr marL="1016000" lvl="1" indent="-444500">
              <a:spcBef>
                <a:spcPct val="20000"/>
              </a:spcBef>
              <a:buFontTx/>
              <a:buAutoNum type="alphaUcPeriod"/>
            </a:pPr>
            <a:r>
              <a:rPr lang="en-US" altLang="en-US">
                <a:ea typeface="MS PGothic" charset="-128"/>
              </a:rPr>
              <a:t>Only an elected official can declare a disaster.</a:t>
            </a:r>
            <a:br>
              <a:rPr lang="en-US" altLang="en-US">
                <a:ea typeface="MS PGothic" charset="-128"/>
              </a:rPr>
            </a:br>
            <a:r>
              <a:rPr lang="en-US" altLang="en-US" b="1">
                <a:ea typeface="MS PGothic" charset="-128"/>
              </a:rPr>
              <a:t>Rationale: </a:t>
            </a:r>
            <a:r>
              <a:rPr lang="en-US" altLang="en-US">
                <a:solidFill>
                  <a:srgbClr val="F37021"/>
                </a:solidFill>
                <a:ea typeface="MS PGothic" charset="-128"/>
              </a:rPr>
              <a:t>This is true of a disaster.</a:t>
            </a:r>
          </a:p>
          <a:p>
            <a:pPr marL="1016000" lvl="1" indent="-444500">
              <a:spcBef>
                <a:spcPct val="20000"/>
              </a:spcBef>
              <a:buFontTx/>
              <a:buAutoNum type="alphaUcPeriod"/>
            </a:pPr>
            <a:r>
              <a:rPr lang="en-US" altLang="en-US">
                <a:ea typeface="MS PGothic" charset="-128"/>
              </a:rPr>
              <a:t>All of the above</a:t>
            </a:r>
            <a:r>
              <a:rPr lang="en-US" altLang="en-US">
                <a:solidFill>
                  <a:srgbClr val="3366FF"/>
                </a:solidFill>
                <a:ea typeface="MS PGothic" charset="-128"/>
              </a:rPr>
              <a:t>.</a:t>
            </a:r>
            <a:r>
              <a:rPr lang="en-US" altLang="en-US">
                <a:solidFill>
                  <a:srgbClr val="000000"/>
                </a:solidFill>
                <a:ea typeface="MS PGothic" charset="-128"/>
              </a:rPr>
              <a:t/>
            </a:r>
            <a:br>
              <a:rPr lang="en-US" altLang="en-US">
                <a:solidFill>
                  <a:srgbClr val="000000"/>
                </a:solidFill>
                <a:ea typeface="MS PGothic" charset="-128"/>
              </a:rPr>
            </a:br>
            <a:r>
              <a:rPr lang="en-US" altLang="en-US" b="1">
                <a:ea typeface="MS PGothic" charset="-128"/>
              </a:rPr>
              <a:t>Rationale: </a:t>
            </a:r>
            <a:r>
              <a:rPr lang="en-US" altLang="en-US">
                <a:solidFill>
                  <a:srgbClr val="F37021"/>
                </a:solidFill>
                <a:ea typeface="MS PGothic" charset="-128"/>
              </a:rPr>
              <a:t>Correct answer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nSpc>
                <a:spcPct val="85000"/>
              </a:lnSpc>
            </a:pPr>
            <a:r>
              <a:rPr lang="en-US" altLang="en-US"/>
              <a:t>Incident Command System </a:t>
            </a:r>
            <a:br>
              <a:rPr lang="en-US" altLang="en-US"/>
            </a:br>
            <a:r>
              <a:rPr lang="en-US" altLang="en-US" sz="2800" b="0"/>
              <a:t>(3 of 8)</a:t>
            </a:r>
          </a:p>
        </p:txBody>
      </p:sp>
      <p:pic>
        <p:nvPicPr>
          <p:cNvPr id="14339" name="Picture 4" descr="\\172.16.33.26\Art\OUTPUT\JB LEARNING\EMT_11E_ITK_PPT WORK\Ch39\9781284080179_CH39_CP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1676400"/>
            <a:ext cx="7316788"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781800" y="4916488"/>
            <a:ext cx="1628775" cy="230187"/>
          </a:xfrm>
          <a:prstGeom prst="rect">
            <a:avLst/>
          </a:prstGeom>
        </p:spPr>
        <p:txBody>
          <a:bodyPr wrap="none">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24931"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A large tanker truck has overturned on a highway. When you arrive, you see a clear liquid leaking from the rear of the tanker. The driver, who appears to be unconscious, is still in the vehicle and is bleeding heavily from the face. You should:</a:t>
            </a:r>
          </a:p>
          <a:p>
            <a:pPr marL="1016000" lvl="1" indent="-444500">
              <a:spcBef>
                <a:spcPct val="35000"/>
              </a:spcBef>
              <a:buFontTx/>
              <a:buAutoNum type="alphaUcPeriod"/>
            </a:pPr>
            <a:r>
              <a:rPr lang="en-US" altLang="en-US"/>
              <a:t>immediately notify law enforcement for traffic control.</a:t>
            </a:r>
          </a:p>
          <a:p>
            <a:pPr marL="1016000" lvl="1" indent="-444500">
              <a:spcBef>
                <a:spcPct val="35000"/>
              </a:spcBef>
              <a:buFontTx/>
              <a:buAutoNum type="alphaUcPeriod"/>
            </a:pPr>
            <a:r>
              <a:rPr lang="en-US" altLang="en-US"/>
              <a:t>fully assess the situation and request the appropriate assistance.</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25955"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A large tanker truck has overturned on a highway. When you arrive, you see a clear liquid leaking from the rear of the tanker. The driver, who appears to be unconscious, is still in the vehicle and is bleeding heavily from the face. You should:</a:t>
            </a:r>
          </a:p>
          <a:p>
            <a:pPr marL="1016000" lvl="1" indent="-444500">
              <a:spcBef>
                <a:spcPct val="35000"/>
              </a:spcBef>
              <a:buFontTx/>
              <a:buAutoNum type="alphaUcPeriod" startAt="3"/>
            </a:pPr>
            <a:r>
              <a:rPr lang="en-US" altLang="en-US"/>
              <a:t>put on gloves, a gown, and a mask and quickly remove the driver. </a:t>
            </a:r>
          </a:p>
          <a:p>
            <a:pPr marL="1016000" lvl="1" indent="-444500">
              <a:spcBef>
                <a:spcPct val="35000"/>
              </a:spcBef>
              <a:buFontTx/>
              <a:buAutoNum type="alphaUcPeriod" startAt="3"/>
            </a:pPr>
            <a:r>
              <a:rPr lang="en-US" altLang="en-US"/>
              <a:t>go to the rear of the tanker and determine what type of fluid is leaking.</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nSpc>
                <a:spcPct val="85000"/>
              </a:lnSpc>
            </a:pPr>
            <a:r>
              <a:rPr lang="en-US" altLang="en-US"/>
              <a:t>Review</a:t>
            </a:r>
          </a:p>
        </p:txBody>
      </p:sp>
      <p:sp>
        <p:nvSpPr>
          <p:cNvPr id="126979"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B</a:t>
            </a:r>
            <a:endParaRPr lang="en-US" altLang="en-US" b="1" dirty="0"/>
          </a:p>
          <a:p>
            <a:pPr marL="0" indent="0">
              <a:spcBef>
                <a:spcPct val="35000"/>
              </a:spcBef>
              <a:buFontTx/>
              <a:buNone/>
            </a:pPr>
            <a:r>
              <a:rPr lang="en-US" altLang="en-US" sz="2600" b="1" dirty="0"/>
              <a:t>Rationale: </a:t>
            </a:r>
            <a:r>
              <a:rPr lang="en-US" altLang="en-US" sz="2600" dirty="0"/>
              <a:t>Upon arriving at the scene of a possible </a:t>
            </a:r>
            <a:r>
              <a:rPr lang="en-US" altLang="en-US" sz="2600" dirty="0" err="1"/>
              <a:t>HazMat</a:t>
            </a:r>
            <a:r>
              <a:rPr lang="en-US" altLang="en-US" sz="2600" dirty="0"/>
              <a:t> incident, you must first step back and assess the situation. This can be very stressful—especially if you see a patient. However, rushing into such a situation puts your own life in jeopardy. Once you have properly assessed the scene, you should request the appropriate assistance, such as the fire department or hazardous materials team.</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a:lnSpc>
                <a:spcPct val="85000"/>
              </a:lnSpc>
            </a:pPr>
            <a:r>
              <a:rPr lang="en-US" altLang="en-US"/>
              <a:t>Review </a:t>
            </a:r>
            <a:r>
              <a:rPr lang="en-US" altLang="en-US" sz="2800" b="0"/>
              <a:t>(1 of 4)</a:t>
            </a:r>
          </a:p>
        </p:txBody>
      </p:sp>
      <p:sp>
        <p:nvSpPr>
          <p:cNvPr id="128003"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sz="2400"/>
              <a:t>A large tanker truck has overturned on a highway. When you arrive, you see a clear liquid leaking from the rear of the tanker. The driver, who appears to be unconscious, is still in the vehicle and is bleeding heavily from the face. You should:</a:t>
            </a:r>
          </a:p>
          <a:p>
            <a:pPr marL="1016000" lvl="1" indent="-444500">
              <a:spcBef>
                <a:spcPct val="35000"/>
              </a:spcBef>
              <a:buFontTx/>
              <a:buAutoNum type="alphaUcPeriod"/>
            </a:pPr>
            <a:r>
              <a:rPr lang="en-US" altLang="en-US"/>
              <a:t>immediately notify law enforcement for traffic control.</a:t>
            </a:r>
            <a:br>
              <a:rPr lang="en-US" altLang="en-US"/>
            </a:br>
            <a:r>
              <a:rPr lang="en-US" altLang="en-US" b="1"/>
              <a:t>Rationale: </a:t>
            </a:r>
            <a:r>
              <a:rPr lang="en-US" altLang="en-US">
                <a:solidFill>
                  <a:srgbClr val="F37021"/>
                </a:solidFill>
              </a:rPr>
              <a:t>Law enforcement is part of the assistance needed at the scene; however, rescue, fire, and HazMat providers must also be notified.</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a:lnSpc>
                <a:spcPct val="85000"/>
              </a:lnSpc>
            </a:pPr>
            <a:r>
              <a:rPr lang="en-US" altLang="en-US"/>
              <a:t>Review </a:t>
            </a:r>
            <a:r>
              <a:rPr lang="en-US" altLang="en-US" sz="2800" b="0"/>
              <a:t>(2 of 4)</a:t>
            </a:r>
          </a:p>
        </p:txBody>
      </p:sp>
      <p:sp>
        <p:nvSpPr>
          <p:cNvPr id="129027"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sz="2400"/>
              <a:t>A large tanker truck has overturned on a highway. When you arrive, you see a clear liquid leaking from the rear of the tanker. The driver, who appears to be unconscious, is still in the vehicle and is bleeding heavily from the face. You should:</a:t>
            </a:r>
          </a:p>
          <a:p>
            <a:pPr marL="1016000" lvl="1" indent="-444500">
              <a:spcBef>
                <a:spcPct val="35000"/>
              </a:spcBef>
              <a:buFontTx/>
              <a:buAutoNum type="alphaUcPeriod" startAt="2"/>
            </a:pPr>
            <a:r>
              <a:rPr lang="en-US" altLang="en-US"/>
              <a:t>fully assess the situation and request the appropriate assistance.</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nSpc>
                <a:spcPct val="85000"/>
              </a:lnSpc>
            </a:pPr>
            <a:r>
              <a:rPr lang="en-US" altLang="en-US"/>
              <a:t>Review </a:t>
            </a:r>
            <a:r>
              <a:rPr lang="en-US" altLang="en-US" sz="2800" b="0"/>
              <a:t>(3 of 4)</a:t>
            </a:r>
          </a:p>
        </p:txBody>
      </p:sp>
      <p:sp>
        <p:nvSpPr>
          <p:cNvPr id="130051"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sz="2400"/>
              <a:t>A large tanker truck has overturned on a highway. When you arrive, you see a clear liquid leaking from the rear of the tanker. The driver, who appears to be unconscious, is still in the vehicle and is bleeding heavily from the face. You should:</a:t>
            </a:r>
          </a:p>
          <a:p>
            <a:pPr marL="1016000" lvl="1" indent="-444500">
              <a:spcBef>
                <a:spcPct val="35000"/>
              </a:spcBef>
              <a:buFontTx/>
              <a:buAutoNum type="alphaUcPeriod" startAt="3"/>
            </a:pPr>
            <a:r>
              <a:rPr lang="en-US" altLang="en-US"/>
              <a:t>put on gloves, a gown, and a mask and quickly remove the driver. </a:t>
            </a:r>
            <a:br>
              <a:rPr lang="en-US" altLang="en-US"/>
            </a:br>
            <a:r>
              <a:rPr lang="en-US" altLang="en-US" b="1"/>
              <a:t>Rationale: </a:t>
            </a:r>
            <a:r>
              <a:rPr lang="en-US" altLang="en-US">
                <a:solidFill>
                  <a:srgbClr val="F37021"/>
                </a:solidFill>
              </a:rPr>
              <a:t>This is a potentially hazardous environment. Access should not be attempted until the scene has been deemed safe.</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a:lnSpc>
                <a:spcPct val="85000"/>
              </a:lnSpc>
            </a:pPr>
            <a:r>
              <a:rPr lang="en-US" altLang="en-US"/>
              <a:t>Review </a:t>
            </a:r>
            <a:r>
              <a:rPr lang="en-US" altLang="en-US" sz="2800" b="0"/>
              <a:t>(4 of 4)</a:t>
            </a:r>
          </a:p>
        </p:txBody>
      </p:sp>
      <p:sp>
        <p:nvSpPr>
          <p:cNvPr id="131075"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sz="2400"/>
              <a:t>A large tanker truck has overturned on a highway. When you arrive, you see a clear liquid leaking from the rear of the tanker. The driver, who appears to be unconscious, is still in the vehicle and is bleeding heavily from the face. You should:</a:t>
            </a:r>
          </a:p>
          <a:p>
            <a:pPr marL="1016000" lvl="1" indent="-444500">
              <a:spcBef>
                <a:spcPct val="35000"/>
              </a:spcBef>
              <a:buFontTx/>
              <a:buAutoNum type="alphaUcPeriod" startAt="4"/>
            </a:pPr>
            <a:r>
              <a:rPr lang="en-US" altLang="en-US"/>
              <a:t>go to the rear of the tanker and determine what type of fluid is leaking.</a:t>
            </a:r>
            <a:br>
              <a:rPr lang="en-US" altLang="en-US"/>
            </a:br>
            <a:r>
              <a:rPr lang="en-US" altLang="en-US" b="1"/>
              <a:t>Rationale:</a:t>
            </a:r>
            <a:r>
              <a:rPr lang="en-US" altLang="en-US" b="1">
                <a:solidFill>
                  <a:srgbClr val="000000"/>
                </a:solidFill>
              </a:rPr>
              <a:t> </a:t>
            </a:r>
            <a:r>
              <a:rPr lang="en-US" altLang="en-US">
                <a:solidFill>
                  <a:srgbClr val="F37021"/>
                </a:solidFill>
              </a:rPr>
              <a:t>Unless you are trained as a HazMat technician and are part of the entry team, do not enter the hazard zone.</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a:lnSpc>
                <a:spcPct val="85000"/>
              </a:lnSpc>
            </a:pPr>
            <a:r>
              <a:rPr lang="en-US" altLang="en-US"/>
              <a:t>Review</a:t>
            </a:r>
          </a:p>
        </p:txBody>
      </p:sp>
      <p:sp>
        <p:nvSpPr>
          <p:cNvPr id="132099"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Which of the following situations MOST likely involves a hazardous material? </a:t>
            </a:r>
          </a:p>
          <a:p>
            <a:pPr marL="1016000" lvl="1" indent="-444500">
              <a:spcBef>
                <a:spcPct val="35000"/>
              </a:spcBef>
              <a:buFontTx/>
              <a:buAutoNum type="alphaUcPeriod"/>
            </a:pPr>
            <a:r>
              <a:rPr lang="en-US" altLang="en-US"/>
              <a:t>Milk truck that overturned and is leaking fluid</a:t>
            </a:r>
          </a:p>
          <a:p>
            <a:pPr marL="1016000" lvl="1" indent="-444500">
              <a:spcBef>
                <a:spcPct val="35000"/>
              </a:spcBef>
              <a:buFontTx/>
              <a:buAutoNum type="alphaUcPeriod"/>
            </a:pPr>
            <a:r>
              <a:rPr lang="en-US" altLang="en-US"/>
              <a:t>Tractor trailer rig that is emitting a visible cloud</a:t>
            </a:r>
          </a:p>
          <a:p>
            <a:pPr marL="1016000" lvl="1" indent="-444500">
              <a:spcBef>
                <a:spcPct val="35000"/>
              </a:spcBef>
              <a:buFontTx/>
              <a:buAutoNum type="alphaUcPeriod"/>
            </a:pPr>
            <a:r>
              <a:rPr lang="en-US" altLang="en-US"/>
              <a:t>Moving van that collided head-on with a small car</a:t>
            </a:r>
          </a:p>
          <a:p>
            <a:pPr marL="1016000" lvl="1" indent="-444500">
              <a:spcBef>
                <a:spcPct val="35000"/>
              </a:spcBef>
              <a:buFontTx/>
              <a:buAutoNum type="alphaUcPeriod"/>
            </a:pPr>
            <a:r>
              <a:rPr lang="en-US" altLang="en-US"/>
              <a:t>Pickup truck from the gas company that struck a tree</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a:lnSpc>
                <a:spcPct val="85000"/>
              </a:lnSpc>
            </a:pPr>
            <a:r>
              <a:rPr lang="en-US" altLang="en-US"/>
              <a:t>Review</a:t>
            </a:r>
          </a:p>
        </p:txBody>
      </p:sp>
      <p:sp>
        <p:nvSpPr>
          <p:cNvPr id="133123"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B</a:t>
            </a:r>
            <a:endParaRPr lang="en-US" altLang="en-US" b="1" dirty="0"/>
          </a:p>
          <a:p>
            <a:pPr marL="0" indent="0">
              <a:spcBef>
                <a:spcPct val="35000"/>
              </a:spcBef>
              <a:buFontTx/>
              <a:buNone/>
            </a:pPr>
            <a:r>
              <a:rPr lang="en-US" altLang="en-US" b="1" dirty="0"/>
              <a:t>Rationale: </a:t>
            </a:r>
            <a:r>
              <a:rPr lang="en-US" altLang="en-US" dirty="0"/>
              <a:t>A crash does not need to occur for a spill or leak to happen. A vehicle that is emitting a visible cloud should make you suspicious that a hazardous material is involved—especially if the vehicle is a tractor trailer rig. In such cases, you should stay uphill and upwind and notify the fire department or </a:t>
            </a:r>
            <a:r>
              <a:rPr lang="en-US" altLang="en-US" dirty="0" err="1"/>
              <a:t>HazMat</a:t>
            </a:r>
            <a:r>
              <a:rPr lang="en-US" altLang="en-US" dirty="0"/>
              <a:t> team.</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34147"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Which of the following situations MOST likely involves a hazardous material? </a:t>
            </a:r>
          </a:p>
          <a:p>
            <a:pPr marL="1016000" lvl="1" indent="-444500">
              <a:spcBef>
                <a:spcPct val="35000"/>
              </a:spcBef>
              <a:buFontTx/>
              <a:buAutoNum type="alphaUcPeriod"/>
            </a:pPr>
            <a:r>
              <a:rPr lang="en-US" altLang="en-US"/>
              <a:t>Milk truck that overturned and is leaking fluid</a:t>
            </a:r>
            <a:br>
              <a:rPr lang="en-US" altLang="en-US"/>
            </a:br>
            <a:r>
              <a:rPr lang="en-US" altLang="en-US" b="1"/>
              <a:t>Rationale: </a:t>
            </a:r>
            <a:r>
              <a:rPr lang="en-US" altLang="en-US">
                <a:solidFill>
                  <a:srgbClr val="F37021"/>
                </a:solidFill>
              </a:rPr>
              <a:t>This is a possibility, but not the most likely possibility.</a:t>
            </a:r>
          </a:p>
          <a:p>
            <a:pPr marL="1016000" lvl="1" indent="-444500">
              <a:spcBef>
                <a:spcPct val="35000"/>
              </a:spcBef>
              <a:buFontTx/>
              <a:buAutoNum type="alphaUcPeriod"/>
            </a:pPr>
            <a:r>
              <a:rPr lang="en-US" altLang="en-US"/>
              <a:t>Tractor trailer rig that is emitting a visible cloud</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nSpc>
                <a:spcPct val="85000"/>
              </a:lnSpc>
            </a:pPr>
            <a:r>
              <a:rPr lang="en-US" altLang="en-US"/>
              <a:t>Incident Command System </a:t>
            </a:r>
            <a:br>
              <a:rPr lang="en-US" altLang="en-US"/>
            </a:br>
            <a:r>
              <a:rPr lang="en-US" altLang="en-US" sz="2800" b="0"/>
              <a:t>(4 of 8)</a:t>
            </a:r>
          </a:p>
        </p:txBody>
      </p:sp>
      <p:sp>
        <p:nvSpPr>
          <p:cNvPr id="15363" name="Content Placeholder 2"/>
          <p:cNvSpPr>
            <a:spLocks noGrp="1"/>
          </p:cNvSpPr>
          <p:nvPr>
            <p:ph type="body" idx="1"/>
          </p:nvPr>
        </p:nvSpPr>
        <p:spPr/>
        <p:txBody>
          <a:bodyPr rIns="228600"/>
          <a:lstStyle/>
          <a:p>
            <a:pPr>
              <a:spcBef>
                <a:spcPct val="35000"/>
              </a:spcBef>
            </a:pPr>
            <a:r>
              <a:rPr lang="en-US" altLang="en-US"/>
              <a:t>Roles and responsibilities</a:t>
            </a:r>
          </a:p>
          <a:p>
            <a:pPr lvl="1">
              <a:spcBef>
                <a:spcPct val="35000"/>
              </a:spcBef>
            </a:pPr>
            <a:r>
              <a:rPr lang="en-US" altLang="en-US"/>
              <a:t>Command</a:t>
            </a:r>
          </a:p>
          <a:p>
            <a:pPr lvl="1">
              <a:spcBef>
                <a:spcPct val="35000"/>
              </a:spcBef>
            </a:pPr>
            <a:r>
              <a:rPr lang="en-US" altLang="en-US"/>
              <a:t>Finance</a:t>
            </a:r>
          </a:p>
          <a:p>
            <a:pPr lvl="1">
              <a:spcBef>
                <a:spcPct val="35000"/>
              </a:spcBef>
            </a:pPr>
            <a:r>
              <a:rPr lang="en-US" altLang="en-US"/>
              <a:t>Logistics</a:t>
            </a:r>
          </a:p>
          <a:p>
            <a:pPr lvl="1">
              <a:spcBef>
                <a:spcPct val="35000"/>
              </a:spcBef>
            </a:pPr>
            <a:r>
              <a:rPr lang="en-US" altLang="en-US"/>
              <a:t>Operations</a:t>
            </a:r>
          </a:p>
          <a:p>
            <a:pPr lvl="1">
              <a:spcBef>
                <a:spcPct val="35000"/>
              </a:spcBef>
            </a:pPr>
            <a:r>
              <a:rPr lang="en-US" altLang="en-US"/>
              <a:t>Planning</a:t>
            </a:r>
          </a:p>
          <a:p>
            <a:pPr lvl="1">
              <a:spcBef>
                <a:spcPct val="35000"/>
              </a:spcBef>
            </a:pPr>
            <a:r>
              <a:rPr lang="en-US" altLang="en-US"/>
              <a:t>Command staff</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35171"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Which of the following situations MOST likely involves a hazardous material? </a:t>
            </a:r>
          </a:p>
          <a:p>
            <a:pPr marL="1016000" lvl="1" indent="-444500">
              <a:spcBef>
                <a:spcPct val="35000"/>
              </a:spcBef>
              <a:buFontTx/>
              <a:buAutoNum type="alphaUcPeriod" startAt="3"/>
            </a:pPr>
            <a:r>
              <a:rPr lang="en-US" altLang="en-US"/>
              <a:t>Moving van that collided head-on with a small car</a:t>
            </a:r>
            <a:br>
              <a:rPr lang="en-US" altLang="en-US"/>
            </a:br>
            <a:r>
              <a:rPr lang="en-US" altLang="en-US" b="1"/>
              <a:t>Rationale: </a:t>
            </a:r>
            <a:r>
              <a:rPr lang="en-US" altLang="en-US">
                <a:solidFill>
                  <a:srgbClr val="F37021"/>
                </a:solidFill>
              </a:rPr>
              <a:t>This is a possibility, but not the most likely possibility.</a:t>
            </a:r>
          </a:p>
          <a:p>
            <a:pPr marL="1016000" lvl="1" indent="-444500">
              <a:spcBef>
                <a:spcPct val="35000"/>
              </a:spcBef>
              <a:buFontTx/>
              <a:buAutoNum type="alphaUcPeriod" startAt="3"/>
            </a:pPr>
            <a:r>
              <a:rPr lang="en-US" altLang="en-US"/>
              <a:t>Pickup truck from the gas company that struck a tree</a:t>
            </a:r>
            <a:br>
              <a:rPr lang="en-US" altLang="en-US"/>
            </a:br>
            <a:r>
              <a:rPr lang="en-US" altLang="en-US" b="1"/>
              <a:t>Rationale: </a:t>
            </a:r>
            <a:r>
              <a:rPr lang="en-US" altLang="en-US">
                <a:solidFill>
                  <a:srgbClr val="F37021"/>
                </a:solidFill>
              </a:rPr>
              <a:t>This is a possibility, but not the most likely possibility.</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a:lnSpc>
                <a:spcPct val="85000"/>
              </a:lnSpc>
            </a:pPr>
            <a:r>
              <a:rPr lang="en-US" altLang="en-US"/>
              <a:t>Review</a:t>
            </a:r>
          </a:p>
        </p:txBody>
      </p:sp>
      <p:sp>
        <p:nvSpPr>
          <p:cNvPr id="136195"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When dealing with a hazardous materials incident, where should you set up your decontamination area?</a:t>
            </a:r>
          </a:p>
          <a:p>
            <a:pPr marL="1016000" lvl="1" indent="-444500">
              <a:spcBef>
                <a:spcPct val="35000"/>
              </a:spcBef>
              <a:buFontTx/>
              <a:buAutoNum type="alphaUcPeriod"/>
            </a:pPr>
            <a:r>
              <a:rPr lang="en-US" altLang="en-US"/>
              <a:t>Inside the hazard zone</a:t>
            </a:r>
          </a:p>
          <a:p>
            <a:pPr marL="1016000" lvl="1" indent="-444500">
              <a:spcBef>
                <a:spcPct val="35000"/>
              </a:spcBef>
              <a:buFontTx/>
              <a:buAutoNum type="alphaUcPeriod"/>
            </a:pPr>
            <a:r>
              <a:rPr lang="en-US" altLang="en-US"/>
              <a:t>Inside the treatment area</a:t>
            </a:r>
          </a:p>
          <a:p>
            <a:pPr marL="1016000" lvl="1" indent="-444500">
              <a:spcBef>
                <a:spcPct val="35000"/>
              </a:spcBef>
              <a:buFontTx/>
              <a:buAutoNum type="alphaUcPeriod"/>
            </a:pPr>
            <a:r>
              <a:rPr lang="en-US" altLang="en-US"/>
              <a:t>Between the hazard zone and treatment area</a:t>
            </a:r>
          </a:p>
          <a:p>
            <a:pPr marL="1016000" lvl="1" indent="-444500">
              <a:spcBef>
                <a:spcPct val="35000"/>
              </a:spcBef>
              <a:buFontTx/>
              <a:buAutoNum type="alphaUcPeriod"/>
            </a:pPr>
            <a:r>
              <a:rPr lang="en-US" altLang="en-US"/>
              <a:t>Between the treatment and transportation zone</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a:lnSpc>
                <a:spcPct val="85000"/>
              </a:lnSpc>
            </a:pPr>
            <a:r>
              <a:rPr lang="en-US" altLang="en-US"/>
              <a:t>Review</a:t>
            </a:r>
          </a:p>
        </p:txBody>
      </p:sp>
      <p:sp>
        <p:nvSpPr>
          <p:cNvPr id="137219"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C</a:t>
            </a:r>
            <a:endParaRPr lang="en-US" altLang="en-US" b="1" dirty="0"/>
          </a:p>
          <a:p>
            <a:pPr marL="0" indent="0">
              <a:spcBef>
                <a:spcPct val="35000"/>
              </a:spcBef>
              <a:buFontTx/>
              <a:buNone/>
            </a:pPr>
            <a:r>
              <a:rPr lang="en-US" altLang="en-US" b="1" dirty="0"/>
              <a:t>Rationale: </a:t>
            </a:r>
            <a:r>
              <a:rPr lang="en-US" altLang="en-US" dirty="0"/>
              <a:t>The decontamination area should be set up between the hazard zone and the treatment area. This way, patients cannot bring any hazardous materials into the treatment area and contaminate anyone else.</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38243"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When dealing with a hazardous materials incident, where should you set up your decontamination area?</a:t>
            </a:r>
          </a:p>
          <a:p>
            <a:pPr marL="1016000" lvl="1" indent="-444500">
              <a:spcBef>
                <a:spcPct val="35000"/>
              </a:spcBef>
              <a:buFontTx/>
              <a:buAutoNum type="alphaUcPeriod"/>
            </a:pPr>
            <a:r>
              <a:rPr lang="en-US" altLang="en-US"/>
              <a:t>Inside the hazard zone</a:t>
            </a:r>
            <a:br>
              <a:rPr lang="en-US" altLang="en-US"/>
            </a:br>
            <a:r>
              <a:rPr lang="en-US" altLang="en-US" b="1"/>
              <a:t>Rationale: </a:t>
            </a:r>
            <a:r>
              <a:rPr lang="en-US" altLang="en-US">
                <a:solidFill>
                  <a:srgbClr val="F37021"/>
                </a:solidFill>
              </a:rPr>
              <a:t>It needs to be on the edge of the hazard zone</a:t>
            </a:r>
            <a:r>
              <a:rPr lang="en-US" altLang="en-US">
                <a:solidFill>
                  <a:srgbClr val="F37021"/>
                </a:solidFill>
                <a:ea typeface="MS PGothic" charset="-128"/>
              </a:rPr>
              <a:t>—</a:t>
            </a:r>
            <a:r>
              <a:rPr lang="en-US" altLang="en-US">
                <a:solidFill>
                  <a:srgbClr val="F37021"/>
                </a:solidFill>
              </a:rPr>
              <a:t>not inside it.</a:t>
            </a:r>
          </a:p>
          <a:p>
            <a:pPr marL="1016000" lvl="1" indent="-444500">
              <a:spcBef>
                <a:spcPct val="35000"/>
              </a:spcBef>
              <a:buFontTx/>
              <a:buAutoNum type="alphaUcPeriod"/>
            </a:pPr>
            <a:r>
              <a:rPr lang="en-US" altLang="en-US"/>
              <a:t>Inside the treatment area</a:t>
            </a:r>
            <a:br>
              <a:rPr lang="en-US" altLang="en-US"/>
            </a:br>
            <a:r>
              <a:rPr lang="en-US" altLang="en-US" b="1"/>
              <a:t>Rationale: </a:t>
            </a:r>
            <a:r>
              <a:rPr lang="en-US" altLang="en-US">
                <a:solidFill>
                  <a:srgbClr val="F37021"/>
                </a:solidFill>
              </a:rPr>
              <a:t>You do not want contaminated patients in the treatment area.</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39267"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When dealing with a hazardous materials incident, where should you set up your decontamination area?</a:t>
            </a:r>
          </a:p>
          <a:p>
            <a:pPr marL="1016000" lvl="1" indent="-444500">
              <a:spcBef>
                <a:spcPct val="35000"/>
              </a:spcBef>
              <a:buFontTx/>
              <a:buAutoNum type="alphaUcPeriod" startAt="3"/>
            </a:pPr>
            <a:r>
              <a:rPr lang="en-US" altLang="en-US"/>
              <a:t>Between the hazard zone and treatment area</a:t>
            </a:r>
            <a:br>
              <a:rPr lang="en-US" altLang="en-US"/>
            </a:br>
            <a:r>
              <a:rPr lang="en-US" altLang="en-US" b="1"/>
              <a:t>Rationale:</a:t>
            </a:r>
            <a:r>
              <a:rPr lang="en-US" altLang="en-US" b="1">
                <a:solidFill>
                  <a:srgbClr val="000000"/>
                </a:solidFill>
              </a:rPr>
              <a:t> </a:t>
            </a:r>
            <a:r>
              <a:rPr lang="en-US" altLang="en-US">
                <a:solidFill>
                  <a:srgbClr val="F37021"/>
                </a:solidFill>
              </a:rPr>
              <a:t>Correct answer</a:t>
            </a:r>
          </a:p>
          <a:p>
            <a:pPr marL="1016000" lvl="1" indent="-444500">
              <a:spcBef>
                <a:spcPct val="35000"/>
              </a:spcBef>
              <a:buFontTx/>
              <a:buAutoNum type="alphaUcPeriod" startAt="3"/>
            </a:pPr>
            <a:r>
              <a:rPr lang="en-US" altLang="en-US"/>
              <a:t>Between the treatment and transportation zone</a:t>
            </a:r>
            <a:br>
              <a:rPr lang="en-US" altLang="en-US"/>
            </a:br>
            <a:r>
              <a:rPr lang="en-US" altLang="en-US" b="1"/>
              <a:t>Rationale: </a:t>
            </a:r>
            <a:r>
              <a:rPr lang="en-US" altLang="en-US">
                <a:solidFill>
                  <a:srgbClr val="F37021"/>
                </a:solidFill>
              </a:rPr>
              <a:t>Patients need to be decontaminated prior to entering the treatment and transport area.</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lnSpc>
                <a:spcPct val="85000"/>
              </a:lnSpc>
            </a:pPr>
            <a:r>
              <a:rPr lang="en-US" altLang="en-US"/>
              <a:t>Review</a:t>
            </a:r>
          </a:p>
        </p:txBody>
      </p:sp>
      <p:sp>
        <p:nvSpPr>
          <p:cNvPr id="140291" name="Rectangle 3"/>
          <p:cNvSpPr>
            <a:spLocks noGrp="1" noChangeArrowheads="1"/>
          </p:cNvSpPr>
          <p:nvPr>
            <p:ph type="body" idx="1"/>
          </p:nvPr>
        </p:nvSpPr>
        <p:spPr/>
        <p:txBody>
          <a:bodyPr rIns="228600"/>
          <a:lstStyle/>
          <a:p>
            <a:pPr marL="688975" indent="-688975">
              <a:spcBef>
                <a:spcPct val="35000"/>
              </a:spcBef>
              <a:buFontTx/>
              <a:buAutoNum type="arabicPeriod" startAt="10"/>
            </a:pPr>
            <a:r>
              <a:rPr lang="en-US" altLang="en-US"/>
              <a:t>Which toxicity level would you assign a hazardous material spill that could cause a person temporary damage or residual injury unless prompt medical treatment is given?</a:t>
            </a:r>
          </a:p>
          <a:p>
            <a:pPr marL="1247775" lvl="1" indent="-444500">
              <a:spcBef>
                <a:spcPct val="35000"/>
              </a:spcBef>
              <a:buFontTx/>
              <a:buAutoNum type="alphaUcPeriod"/>
            </a:pPr>
            <a:r>
              <a:rPr lang="en-US" altLang="en-US"/>
              <a:t>Level 1</a:t>
            </a:r>
          </a:p>
          <a:p>
            <a:pPr marL="1247775" lvl="1" indent="-444500">
              <a:spcBef>
                <a:spcPct val="35000"/>
              </a:spcBef>
              <a:buFontTx/>
              <a:buAutoNum type="alphaUcPeriod"/>
            </a:pPr>
            <a:r>
              <a:rPr lang="en-US" altLang="en-US"/>
              <a:t>Level 2</a:t>
            </a:r>
          </a:p>
          <a:p>
            <a:pPr marL="1247775" lvl="1" indent="-444500">
              <a:spcBef>
                <a:spcPct val="35000"/>
              </a:spcBef>
              <a:buFontTx/>
              <a:buAutoNum type="alphaUcPeriod"/>
            </a:pPr>
            <a:r>
              <a:rPr lang="en-US" altLang="en-US"/>
              <a:t>Level 3</a:t>
            </a:r>
          </a:p>
          <a:p>
            <a:pPr marL="1247775" lvl="1" indent="-444500">
              <a:spcBef>
                <a:spcPct val="35000"/>
              </a:spcBef>
              <a:buFontTx/>
              <a:buAutoNum type="alphaUcPeriod"/>
            </a:pPr>
            <a:r>
              <a:rPr lang="en-US" altLang="en-US"/>
              <a:t>Level 4</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a:lnSpc>
                <a:spcPct val="85000"/>
              </a:lnSpc>
            </a:pPr>
            <a:r>
              <a:rPr lang="en-US" altLang="en-US"/>
              <a:t>Review</a:t>
            </a:r>
          </a:p>
        </p:txBody>
      </p:sp>
      <p:sp>
        <p:nvSpPr>
          <p:cNvPr id="141315" name="Rectangle 3"/>
          <p:cNvSpPr>
            <a:spLocks noGrp="1" noChangeArrowheads="1"/>
          </p:cNvSpPr>
          <p:nvPr>
            <p:ph type="body" idx="1"/>
          </p:nvPr>
        </p:nvSpPr>
        <p:spPr/>
        <p:txBody>
          <a:bodyPr rIns="228600"/>
          <a:lstStyle/>
          <a:p>
            <a:pPr marL="0" indent="0">
              <a:lnSpc>
                <a:spcPct val="90000"/>
              </a:lnSpc>
              <a:buFontTx/>
              <a:buNone/>
            </a:pPr>
            <a:r>
              <a:rPr lang="en-US" altLang="en-US" b="1" dirty="0"/>
              <a:t>Answer: </a:t>
            </a:r>
            <a:r>
              <a:rPr lang="en-US" altLang="en-US" b="1" dirty="0">
                <a:solidFill>
                  <a:srgbClr val="F37021"/>
                </a:solidFill>
              </a:rPr>
              <a:t>B</a:t>
            </a:r>
            <a:endParaRPr lang="en-US" altLang="en-US" b="1" dirty="0"/>
          </a:p>
          <a:p>
            <a:pPr marL="0" indent="0">
              <a:spcBef>
                <a:spcPct val="35000"/>
              </a:spcBef>
              <a:buFontTx/>
              <a:buNone/>
            </a:pPr>
            <a:r>
              <a:rPr lang="en-US" altLang="en-US" sz="2600" b="1" dirty="0"/>
              <a:t>Rationale: </a:t>
            </a:r>
            <a:r>
              <a:rPr lang="en-US" altLang="en-US" sz="2600" dirty="0"/>
              <a:t>Level 2 toxicity includes materials that could cause temporary damage or residual injury unless prompt medical treatment is provided. Level 1 toxicity includes materials that would cause little, if any, health hazard. Level 3 toxicity includes materials that are extremely hazardous to health and requires full protective gear. Level 4 toxicity includes materials that are so hazardous that even minimal contact will cause death. </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42339" name="Rectangle 3"/>
          <p:cNvSpPr>
            <a:spLocks noGrp="1" noChangeArrowheads="1"/>
          </p:cNvSpPr>
          <p:nvPr>
            <p:ph type="body" idx="1"/>
          </p:nvPr>
        </p:nvSpPr>
        <p:spPr/>
        <p:txBody>
          <a:bodyPr rIns="228600"/>
          <a:lstStyle/>
          <a:p>
            <a:pPr marL="688975" indent="-688975">
              <a:spcBef>
                <a:spcPct val="35000"/>
              </a:spcBef>
              <a:buFontTx/>
              <a:buAutoNum type="arabicPeriod" startAt="10"/>
            </a:pPr>
            <a:r>
              <a:rPr lang="en-US" altLang="en-US"/>
              <a:t>Which toxicity level would you assign a hazardous material spill that could cause a person temporary damage or residual injury unless prompt medical treatment is given?</a:t>
            </a:r>
          </a:p>
          <a:p>
            <a:pPr marL="1247775" lvl="1" indent="-444500">
              <a:spcBef>
                <a:spcPct val="35000"/>
              </a:spcBef>
              <a:buFontTx/>
              <a:buAutoNum type="alphaUcPeriod"/>
            </a:pPr>
            <a:r>
              <a:rPr lang="en-US" altLang="en-US"/>
              <a:t>Level 1</a:t>
            </a:r>
            <a:br>
              <a:rPr lang="en-US" altLang="en-US"/>
            </a:br>
            <a:r>
              <a:rPr lang="en-US" altLang="en-US" b="1"/>
              <a:t>Rationale: </a:t>
            </a:r>
            <a:r>
              <a:rPr lang="en-US" altLang="en-US">
                <a:solidFill>
                  <a:srgbClr val="F37021"/>
                </a:solidFill>
              </a:rPr>
              <a:t>Level 1 materials cause few health hazards.</a:t>
            </a:r>
          </a:p>
          <a:p>
            <a:pPr marL="1247775" lvl="1" indent="-444500">
              <a:spcBef>
                <a:spcPct val="35000"/>
              </a:spcBef>
              <a:buFontTx/>
              <a:buAutoNum type="alphaUcPeriod"/>
            </a:pPr>
            <a:r>
              <a:rPr lang="en-US" altLang="en-US"/>
              <a:t>Level 2</a:t>
            </a:r>
            <a:br>
              <a:rPr lang="en-US" altLang="en-US"/>
            </a:br>
            <a:r>
              <a:rPr lang="en-US" altLang="en-US" b="1"/>
              <a:t>Rationale:</a:t>
            </a:r>
            <a:r>
              <a:rPr lang="en-US" altLang="en-US" b="1">
                <a:solidFill>
                  <a:srgbClr val="000000"/>
                </a:solidFill>
              </a:rPr>
              <a:t>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43363" name="Rectangle 3"/>
          <p:cNvSpPr>
            <a:spLocks noGrp="1" noChangeArrowheads="1"/>
          </p:cNvSpPr>
          <p:nvPr>
            <p:ph type="body" idx="1"/>
          </p:nvPr>
        </p:nvSpPr>
        <p:spPr/>
        <p:txBody>
          <a:bodyPr rIns="228600"/>
          <a:lstStyle/>
          <a:p>
            <a:pPr marL="688975" indent="-688975">
              <a:spcBef>
                <a:spcPct val="35000"/>
              </a:spcBef>
              <a:buFontTx/>
              <a:buAutoNum type="arabicPeriod" startAt="10"/>
            </a:pPr>
            <a:r>
              <a:rPr lang="en-US" altLang="en-US"/>
              <a:t>Which toxicity level would you assign a hazardous material spill that could cause a person temporary damage or residual injury unless prompt medical treatment is given?</a:t>
            </a:r>
          </a:p>
          <a:p>
            <a:pPr marL="1260475" lvl="1" indent="-457200">
              <a:spcBef>
                <a:spcPct val="35000"/>
              </a:spcBef>
              <a:buFontTx/>
              <a:buAutoNum type="alphaUcPeriod" startAt="3"/>
            </a:pPr>
            <a:r>
              <a:rPr lang="en-US" altLang="en-US"/>
              <a:t>Level 3</a:t>
            </a:r>
            <a:br>
              <a:rPr lang="en-US" altLang="en-US"/>
            </a:br>
            <a:r>
              <a:rPr lang="en-US" altLang="en-US" b="1"/>
              <a:t>Rationale: </a:t>
            </a:r>
            <a:r>
              <a:rPr lang="en-US" altLang="en-US">
                <a:solidFill>
                  <a:srgbClr val="F37021"/>
                </a:solidFill>
              </a:rPr>
              <a:t>Level 3 materials are extremely hazardous.</a:t>
            </a:r>
          </a:p>
          <a:p>
            <a:pPr marL="1260475" lvl="1" indent="-457200">
              <a:spcBef>
                <a:spcPct val="35000"/>
              </a:spcBef>
              <a:buFontTx/>
              <a:buAutoNum type="alphaUcPeriod" startAt="3"/>
            </a:pPr>
            <a:r>
              <a:rPr lang="en-US" altLang="en-US"/>
              <a:t>Level 4</a:t>
            </a:r>
            <a:br>
              <a:rPr lang="en-US" altLang="en-US"/>
            </a:br>
            <a:r>
              <a:rPr lang="en-US" altLang="en-US" b="1"/>
              <a:t>Rationale: </a:t>
            </a:r>
            <a:r>
              <a:rPr lang="en-US" altLang="en-US">
                <a:solidFill>
                  <a:srgbClr val="F37021"/>
                </a:solidFill>
              </a:rPr>
              <a:t>Level 4 materials cause death, even with minimal contact.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nSpc>
                <a:spcPct val="85000"/>
              </a:lnSpc>
            </a:pPr>
            <a:r>
              <a:rPr lang="en-US" altLang="en-US"/>
              <a:t>Incident Command System </a:t>
            </a:r>
            <a:br>
              <a:rPr lang="en-US" altLang="en-US"/>
            </a:br>
            <a:r>
              <a:rPr lang="en-US" altLang="en-US" sz="2800" b="0"/>
              <a:t>(5 of 8)</a:t>
            </a:r>
          </a:p>
        </p:txBody>
      </p:sp>
      <p:sp>
        <p:nvSpPr>
          <p:cNvPr id="16387" name="Content Placeholder 2"/>
          <p:cNvSpPr>
            <a:spLocks noGrp="1"/>
          </p:cNvSpPr>
          <p:nvPr>
            <p:ph type="body" idx="1"/>
          </p:nvPr>
        </p:nvSpPr>
        <p:spPr/>
        <p:txBody>
          <a:bodyPr rIns="228600"/>
          <a:lstStyle/>
          <a:p>
            <a:pPr>
              <a:spcBef>
                <a:spcPct val="35000"/>
              </a:spcBef>
            </a:pPr>
            <a:r>
              <a:rPr lang="en-US" altLang="en-US"/>
              <a:t>Command</a:t>
            </a:r>
          </a:p>
          <a:p>
            <a:pPr lvl="1">
              <a:spcBef>
                <a:spcPct val="35000"/>
              </a:spcBef>
            </a:pPr>
            <a:r>
              <a:rPr lang="en-US" altLang="en-US"/>
              <a:t>Incident commander (IC) is in charge of the overall incident.</a:t>
            </a:r>
          </a:p>
          <a:p>
            <a:pPr lvl="1">
              <a:spcBef>
                <a:spcPct val="35000"/>
              </a:spcBef>
            </a:pPr>
            <a:r>
              <a:rPr lang="en-US" altLang="en-US"/>
              <a:t>It is important to know who the IC is, how to communicate with the IC, and where the command post is located. </a:t>
            </a:r>
          </a:p>
          <a:p>
            <a:pPr lvl="1">
              <a:spcBef>
                <a:spcPct val="35000"/>
              </a:spcBef>
            </a:pPr>
            <a:r>
              <a:rPr lang="en-US" altLang="en-US"/>
              <a:t>An IC may turn over command to someone with more experience in a critical area.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nSpc>
                <a:spcPct val="85000"/>
              </a:lnSpc>
            </a:pPr>
            <a:r>
              <a:rPr lang="en-US" altLang="en-US"/>
              <a:t>Incident Command System </a:t>
            </a:r>
            <a:br>
              <a:rPr lang="en-US" altLang="en-US"/>
            </a:br>
            <a:r>
              <a:rPr lang="en-US" altLang="en-US" sz="2800" b="0"/>
              <a:t>(6 of 8)</a:t>
            </a:r>
          </a:p>
        </p:txBody>
      </p:sp>
      <p:sp>
        <p:nvSpPr>
          <p:cNvPr id="17411" name="Content Placeholder 2"/>
          <p:cNvSpPr>
            <a:spLocks noGrp="1"/>
          </p:cNvSpPr>
          <p:nvPr>
            <p:ph type="body" idx="1"/>
          </p:nvPr>
        </p:nvSpPr>
        <p:spPr/>
        <p:txBody>
          <a:bodyPr rIns="228600"/>
          <a:lstStyle/>
          <a:p>
            <a:pPr>
              <a:spcBef>
                <a:spcPct val="35000"/>
              </a:spcBef>
            </a:pPr>
            <a:r>
              <a:rPr lang="en-US" altLang="en-US"/>
              <a:t>Finance</a:t>
            </a:r>
          </a:p>
          <a:p>
            <a:pPr lvl="1">
              <a:spcBef>
                <a:spcPct val="35000"/>
              </a:spcBef>
            </a:pPr>
            <a:r>
              <a:rPr lang="en-US" altLang="en-US"/>
              <a:t>Responsible for documenting all expenditures at an incident for reimbursement</a:t>
            </a:r>
          </a:p>
          <a:p>
            <a:pPr>
              <a:spcBef>
                <a:spcPct val="35000"/>
              </a:spcBef>
            </a:pPr>
            <a:r>
              <a:rPr lang="en-US" altLang="en-US"/>
              <a:t>Logistics</a:t>
            </a:r>
          </a:p>
          <a:p>
            <a:pPr lvl="1">
              <a:spcBef>
                <a:spcPct val="35000"/>
              </a:spcBef>
            </a:pPr>
            <a:r>
              <a:rPr lang="en-US" altLang="en-US"/>
              <a:t>Responsible for communications equipment, facilities, food and water, fuel, lighting, and medical equipment/supplies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nSpc>
                <a:spcPct val="85000"/>
              </a:lnSpc>
            </a:pPr>
            <a:r>
              <a:rPr lang="en-US" altLang="en-US"/>
              <a:t>Incident Command System </a:t>
            </a:r>
            <a:br>
              <a:rPr lang="en-US" altLang="en-US"/>
            </a:br>
            <a:r>
              <a:rPr lang="en-US" altLang="en-US" sz="2800" b="0"/>
              <a:t>(7 of 8)</a:t>
            </a:r>
          </a:p>
        </p:txBody>
      </p:sp>
      <p:sp>
        <p:nvSpPr>
          <p:cNvPr id="18435" name="Rectangle 3"/>
          <p:cNvSpPr>
            <a:spLocks noGrp="1" noChangeArrowheads="1"/>
          </p:cNvSpPr>
          <p:nvPr>
            <p:ph type="body" idx="1"/>
          </p:nvPr>
        </p:nvSpPr>
        <p:spPr/>
        <p:txBody>
          <a:bodyPr rIns="228600"/>
          <a:lstStyle/>
          <a:p>
            <a:pPr>
              <a:spcBef>
                <a:spcPct val="35000"/>
              </a:spcBef>
            </a:pPr>
            <a:r>
              <a:rPr lang="en-US" altLang="en-US"/>
              <a:t>Operations</a:t>
            </a:r>
          </a:p>
          <a:p>
            <a:pPr lvl="1">
              <a:spcBef>
                <a:spcPct val="35000"/>
              </a:spcBef>
            </a:pPr>
            <a:r>
              <a:rPr lang="en-US" altLang="en-US"/>
              <a:t>At a very large or complex incident, responsible for managing the tactical operations usually handled by the IC</a:t>
            </a:r>
          </a:p>
          <a:p>
            <a:pPr lvl="1">
              <a:spcBef>
                <a:spcPct val="35000"/>
              </a:spcBef>
            </a:pPr>
            <a:r>
              <a:rPr lang="en-US" altLang="en-US"/>
              <a:t>Supervises the people working at the scene</a:t>
            </a:r>
          </a:p>
          <a:p>
            <a:pPr>
              <a:spcBef>
                <a:spcPct val="35000"/>
              </a:spcBef>
            </a:pPr>
            <a:r>
              <a:rPr lang="en-US" altLang="en-US"/>
              <a:t>Planning</a:t>
            </a:r>
          </a:p>
          <a:p>
            <a:pPr lvl="1">
              <a:spcBef>
                <a:spcPct val="35000"/>
              </a:spcBef>
            </a:pPr>
            <a:r>
              <a:rPr lang="en-US" altLang="en-US"/>
              <a:t>Solves problems as they arise</a:t>
            </a:r>
          </a:p>
          <a:p>
            <a:pPr lvl="1">
              <a:spcBef>
                <a:spcPct val="35000"/>
              </a:spcBef>
            </a:pPr>
            <a:r>
              <a:rPr lang="en-US" altLang="en-US"/>
              <a:t>Develops an incident action plan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nSpc>
                <a:spcPct val="85000"/>
              </a:lnSpc>
            </a:pPr>
            <a:r>
              <a:rPr lang="en-US" altLang="en-US"/>
              <a:t>Incident Command System </a:t>
            </a:r>
            <a:br>
              <a:rPr lang="en-US" altLang="en-US"/>
            </a:br>
            <a:r>
              <a:rPr lang="en-US" altLang="en-US" sz="2800" b="0"/>
              <a:t>(8 of 8)</a:t>
            </a:r>
          </a:p>
        </p:txBody>
      </p:sp>
      <p:sp>
        <p:nvSpPr>
          <p:cNvPr id="19459" name="Rectangle 3"/>
          <p:cNvSpPr>
            <a:spLocks noGrp="1" noChangeArrowheads="1"/>
          </p:cNvSpPr>
          <p:nvPr>
            <p:ph type="body" idx="1"/>
          </p:nvPr>
        </p:nvSpPr>
        <p:spPr/>
        <p:txBody>
          <a:bodyPr rIns="228600"/>
          <a:lstStyle/>
          <a:p>
            <a:pPr>
              <a:spcBef>
                <a:spcPct val="35000"/>
              </a:spcBef>
            </a:pPr>
            <a:r>
              <a:rPr lang="en-US" altLang="en-US"/>
              <a:t>Command staff</a:t>
            </a:r>
          </a:p>
          <a:p>
            <a:pPr lvl="1">
              <a:spcBef>
                <a:spcPct val="35000"/>
              </a:spcBef>
            </a:pPr>
            <a:r>
              <a:rPr lang="en-US" altLang="en-US"/>
              <a:t>The safety officer monitors the scene for conditions or operations that may present a hazard.</a:t>
            </a:r>
          </a:p>
          <a:p>
            <a:pPr lvl="1">
              <a:spcBef>
                <a:spcPct val="35000"/>
              </a:spcBef>
            </a:pPr>
            <a:r>
              <a:rPr lang="en-US" altLang="en-US"/>
              <a:t>The public information officer (PIO) provides the media with clear and understandable information.</a:t>
            </a:r>
          </a:p>
          <a:p>
            <a:pPr lvl="1">
              <a:spcBef>
                <a:spcPct val="35000"/>
              </a:spcBef>
            </a:pPr>
            <a:r>
              <a:rPr lang="en-US" altLang="en-US"/>
              <a:t>The liaison officer relays information and concerns among command, the general staff, and other agencies.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nSpc>
                <a:spcPct val="85000"/>
              </a:lnSpc>
            </a:pPr>
            <a:r>
              <a:rPr lang="en-US" altLang="en-US"/>
              <a:t>Communications and Information Management</a:t>
            </a:r>
          </a:p>
        </p:txBody>
      </p:sp>
      <p:sp>
        <p:nvSpPr>
          <p:cNvPr id="20483" name="Rectangle 3"/>
          <p:cNvSpPr>
            <a:spLocks noGrp="1" noChangeArrowheads="1"/>
          </p:cNvSpPr>
          <p:nvPr>
            <p:ph type="body" idx="1"/>
          </p:nvPr>
        </p:nvSpPr>
        <p:spPr/>
        <p:txBody>
          <a:bodyPr rIns="228600"/>
          <a:lstStyle/>
          <a:p>
            <a:pPr>
              <a:spcBef>
                <a:spcPct val="35000"/>
              </a:spcBef>
            </a:pPr>
            <a:r>
              <a:rPr lang="en-US" altLang="en-US"/>
              <a:t>Communication has historically been the weak point at most major incidents.</a:t>
            </a:r>
          </a:p>
          <a:p>
            <a:pPr>
              <a:spcBef>
                <a:spcPct val="35000"/>
              </a:spcBef>
            </a:pPr>
            <a:r>
              <a:rPr lang="en-US" altLang="en-US"/>
              <a:t>It is recommended that communications be integrated.</a:t>
            </a:r>
          </a:p>
          <a:p>
            <a:pPr lvl="1">
              <a:spcBef>
                <a:spcPct val="35000"/>
              </a:spcBef>
            </a:pPr>
            <a:r>
              <a:rPr lang="en-US" altLang="en-US"/>
              <a:t>All agencies should be able to communicate quickly and effortlessly via radios.</a:t>
            </a:r>
          </a:p>
          <a:p>
            <a:pPr lvl="1">
              <a:spcBef>
                <a:spcPct val="35000"/>
              </a:spcBef>
            </a:pPr>
            <a:r>
              <a:rPr lang="en-US" altLang="en-US"/>
              <a:t>Communications allow for accountability and instant communication.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lnSpc>
                <a:spcPct val="85000"/>
              </a:lnSpc>
            </a:pPr>
            <a:r>
              <a:rPr lang="en-US" altLang="en-US"/>
              <a:t>Mobilization and Deployment </a:t>
            </a:r>
            <a:br>
              <a:rPr lang="en-US" altLang="en-US"/>
            </a:br>
            <a:r>
              <a:rPr lang="en-US" altLang="en-US" sz="2800" b="0"/>
              <a:t>(1 of 2)</a:t>
            </a:r>
          </a:p>
        </p:txBody>
      </p:sp>
      <p:sp>
        <p:nvSpPr>
          <p:cNvPr id="21507" name="Content Placeholder 2"/>
          <p:cNvSpPr>
            <a:spLocks noGrp="1"/>
          </p:cNvSpPr>
          <p:nvPr>
            <p:ph type="body" idx="1"/>
          </p:nvPr>
        </p:nvSpPr>
        <p:spPr/>
        <p:txBody>
          <a:bodyPr rIns="228600"/>
          <a:lstStyle/>
          <a:p>
            <a:pPr>
              <a:spcBef>
                <a:spcPct val="35000"/>
              </a:spcBef>
            </a:pPr>
            <a:r>
              <a:rPr lang="en-US" altLang="en-US" dirty="0"/>
              <a:t>Check in with the incident commander when you arrive.</a:t>
            </a:r>
          </a:p>
          <a:p>
            <a:pPr>
              <a:spcBef>
                <a:spcPct val="35000"/>
              </a:spcBef>
            </a:pPr>
            <a:r>
              <a:rPr lang="en-US" altLang="en-US" dirty="0"/>
              <a:t>Report to your supervisor for an initial briefing.</a:t>
            </a:r>
          </a:p>
          <a:p>
            <a:pPr>
              <a:spcBef>
                <a:spcPct val="35000"/>
              </a:spcBef>
            </a:pPr>
            <a:r>
              <a:rPr lang="en-US" altLang="en-US" dirty="0"/>
              <a:t>Record keeping allows for tracking of time spent on the actual incident for reimbursement purposes</a:t>
            </a:r>
            <a:r>
              <a:rPr lang="en-US" altLang="en-US" dirty="0" smtClean="0"/>
              <a:t>.</a:t>
            </a:r>
          </a:p>
          <a:p>
            <a:pPr>
              <a:spcBef>
                <a:spcPct val="35000"/>
              </a:spcBef>
            </a:pPr>
            <a:endParaRPr lang="en-US"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(1 of 3)</a:t>
            </a:r>
          </a:p>
        </p:txBody>
      </p:sp>
      <p:sp>
        <p:nvSpPr>
          <p:cNvPr id="4099" name="Rectangle 3"/>
          <p:cNvSpPr>
            <a:spLocks noGrp="1" noChangeArrowheads="1"/>
          </p:cNvSpPr>
          <p:nvPr>
            <p:ph type="body" idx="1"/>
          </p:nvPr>
        </p:nvSpPr>
        <p:spPr/>
        <p:txBody>
          <a:bodyPr rIns="228600"/>
          <a:lstStyle/>
          <a:p>
            <a:pPr eaLnBrk="1" hangingPunct="1">
              <a:buFontTx/>
              <a:buNone/>
            </a:pPr>
            <a:r>
              <a:rPr lang="en-US" altLang="en-US" b="1"/>
              <a:t>EMS Operations</a:t>
            </a:r>
          </a:p>
          <a:p>
            <a:pPr eaLnBrk="1" hangingPunct="1">
              <a:spcBef>
                <a:spcPct val="35000"/>
              </a:spcBef>
              <a:buFontTx/>
              <a:buNone/>
            </a:pPr>
            <a:r>
              <a:rPr lang="en-US" altLang="en-US"/>
              <a:t>Knowledge of operational roles and responsibilities to ensure patient, public, and personnel safety.</a:t>
            </a:r>
          </a:p>
          <a:p>
            <a:pPr eaLnBrk="1" hangingPunct="1">
              <a:spcBef>
                <a:spcPct val="35000"/>
              </a:spcBef>
              <a:buFontTx/>
              <a:buNone/>
            </a:pPr>
            <a:r>
              <a:rPr lang="en-US" altLang="en-US" b="1"/>
              <a:t>Incident Management</a:t>
            </a:r>
          </a:p>
          <a:p>
            <a:pPr eaLnBrk="1" hangingPunct="1">
              <a:spcBef>
                <a:spcPct val="35000"/>
              </a:spcBef>
            </a:pPr>
            <a:r>
              <a:rPr lang="en-US" altLang="en-US"/>
              <a:t>Establish and work within the incident management system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nSpc>
                <a:spcPct val="85000"/>
              </a:lnSpc>
            </a:pPr>
            <a:r>
              <a:rPr lang="en-US" altLang="en-US"/>
              <a:t>Mobilization and Deployment </a:t>
            </a:r>
            <a:br>
              <a:rPr lang="en-US" altLang="en-US"/>
            </a:br>
            <a:r>
              <a:rPr lang="en-US" altLang="en-US" sz="2800" b="0"/>
              <a:t>(2 of 2)</a:t>
            </a:r>
          </a:p>
        </p:txBody>
      </p:sp>
      <p:sp>
        <p:nvSpPr>
          <p:cNvPr id="22531" name="Rectangle 3"/>
          <p:cNvSpPr>
            <a:spLocks noGrp="1" noChangeArrowheads="1"/>
          </p:cNvSpPr>
          <p:nvPr>
            <p:ph type="body" idx="1"/>
          </p:nvPr>
        </p:nvSpPr>
        <p:spPr/>
        <p:txBody>
          <a:bodyPr rIns="228600"/>
          <a:lstStyle/>
          <a:p>
            <a:pPr>
              <a:spcBef>
                <a:spcPct val="35000"/>
              </a:spcBef>
            </a:pPr>
            <a:r>
              <a:rPr lang="en-US" altLang="en-US"/>
              <a:t>Accountability means keeping your supervisor advised of your location, actions, and completed tasks.</a:t>
            </a:r>
          </a:p>
          <a:p>
            <a:pPr>
              <a:spcBef>
                <a:spcPct val="35000"/>
              </a:spcBef>
            </a:pPr>
            <a:r>
              <a:rPr lang="en-US" altLang="en-US"/>
              <a:t>Once the incident has been stabilized, the IC will determine which resources are needed and when to begin demobilization.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nSpc>
                <a:spcPct val="85000"/>
              </a:lnSpc>
            </a:pPr>
            <a:r>
              <a:rPr lang="en-US" altLang="en-US" sz="3600"/>
              <a:t>EMS Response Within the Incident Command System </a:t>
            </a:r>
            <a:r>
              <a:rPr lang="en-US" altLang="en-US" sz="2800" b="0"/>
              <a:t>(1 of 5)</a:t>
            </a:r>
          </a:p>
        </p:txBody>
      </p:sp>
      <p:sp>
        <p:nvSpPr>
          <p:cNvPr id="23555" name="Content Placeholder 2"/>
          <p:cNvSpPr>
            <a:spLocks noGrp="1"/>
          </p:cNvSpPr>
          <p:nvPr>
            <p:ph type="body" idx="1"/>
          </p:nvPr>
        </p:nvSpPr>
        <p:spPr/>
        <p:txBody>
          <a:bodyPr rIns="228600"/>
          <a:lstStyle/>
          <a:p>
            <a:pPr>
              <a:spcBef>
                <a:spcPct val="35000"/>
              </a:spcBef>
            </a:pPr>
            <a:r>
              <a:rPr lang="en-US" altLang="en-US"/>
              <a:t>Preparedness</a:t>
            </a:r>
          </a:p>
          <a:p>
            <a:pPr lvl="1">
              <a:spcBef>
                <a:spcPct val="35000"/>
              </a:spcBef>
            </a:pPr>
            <a:r>
              <a:rPr lang="en-US" altLang="en-US"/>
              <a:t>Involves the decisions made and basic planning done before an incident occurs</a:t>
            </a:r>
          </a:p>
          <a:p>
            <a:pPr lvl="1">
              <a:spcBef>
                <a:spcPct val="35000"/>
              </a:spcBef>
            </a:pPr>
            <a:r>
              <a:rPr lang="en-US" altLang="en-US"/>
              <a:t>Involves decisions and planning about the most likely natural disasters for the area</a:t>
            </a:r>
          </a:p>
          <a:p>
            <a:pPr lvl="1">
              <a:spcBef>
                <a:spcPct val="35000"/>
              </a:spcBef>
            </a:pPr>
            <a:r>
              <a:rPr lang="en-US" altLang="en-US"/>
              <a:t>Your EMS agency should have written disaster plans that you are regularly trained to carry out.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nSpc>
                <a:spcPct val="85000"/>
              </a:lnSpc>
            </a:pPr>
            <a:r>
              <a:rPr lang="en-US" altLang="en-US" sz="3600"/>
              <a:t>EMS Response Within the Incident Command System </a:t>
            </a:r>
            <a:r>
              <a:rPr lang="en-US" altLang="en-US" sz="2800" b="0"/>
              <a:t>(2 of 5)</a:t>
            </a:r>
          </a:p>
        </p:txBody>
      </p:sp>
      <p:sp>
        <p:nvSpPr>
          <p:cNvPr id="24579" name="Rectangle 3"/>
          <p:cNvSpPr>
            <a:spLocks noGrp="1" noChangeArrowheads="1"/>
          </p:cNvSpPr>
          <p:nvPr>
            <p:ph type="body" idx="1"/>
          </p:nvPr>
        </p:nvSpPr>
        <p:spPr/>
        <p:txBody>
          <a:bodyPr rIns="228600"/>
          <a:lstStyle/>
          <a:p>
            <a:pPr>
              <a:spcBef>
                <a:spcPct val="35000"/>
              </a:spcBef>
            </a:pPr>
            <a:r>
              <a:rPr lang="en-US" altLang="en-US" dirty="0"/>
              <a:t>Scene size-up</a:t>
            </a:r>
          </a:p>
          <a:p>
            <a:pPr lvl="1">
              <a:spcBef>
                <a:spcPct val="35000"/>
              </a:spcBef>
            </a:pPr>
            <a:r>
              <a:rPr lang="en-US" altLang="en-US" dirty="0"/>
              <a:t>Make an initial assessment and some preliminary </a:t>
            </a:r>
            <a:r>
              <a:rPr lang="en-US" altLang="en-US" dirty="0" smtClean="0"/>
              <a:t>decisions</a:t>
            </a:r>
          </a:p>
          <a:p>
            <a:pPr lvl="1">
              <a:spcBef>
                <a:spcPct val="35000"/>
              </a:spcBef>
            </a:pPr>
            <a:r>
              <a:rPr lang="en-US" altLang="en-US" dirty="0" smtClean="0"/>
              <a:t>Driven </a:t>
            </a:r>
            <a:r>
              <a:rPr lang="en-US" altLang="en-US" dirty="0"/>
              <a:t>by three basic questions:</a:t>
            </a:r>
          </a:p>
          <a:p>
            <a:pPr lvl="2"/>
            <a:r>
              <a:rPr lang="en-US" altLang="en-US" sz="2400" dirty="0"/>
              <a:t>What do I have?</a:t>
            </a:r>
          </a:p>
          <a:p>
            <a:pPr lvl="2"/>
            <a:r>
              <a:rPr lang="en-US" altLang="en-US" sz="2400" dirty="0"/>
              <a:t>What do I need?</a:t>
            </a:r>
          </a:p>
          <a:p>
            <a:pPr lvl="2"/>
            <a:r>
              <a:rPr lang="en-US" altLang="en-US" sz="2400" dirty="0"/>
              <a:t>What do I need to do</a:t>
            </a:r>
            <a:r>
              <a:rPr lang="en-US" altLang="en-US" sz="2400" dirty="0"/>
              <a:t>? </a:t>
            </a:r>
            <a:endParaRPr lang="en-US" altLang="en-US" sz="2400" dirty="0" smtClean="0"/>
          </a:p>
          <a:p>
            <a:pPr lvl="2"/>
            <a:r>
              <a:rPr lang="en-US" altLang="en-US" sz="2400" dirty="0" smtClean="0">
                <a:solidFill>
                  <a:srgbClr val="FF0000"/>
                </a:solidFill>
              </a:rPr>
              <a:t>Once you have answered </a:t>
            </a:r>
            <a:r>
              <a:rPr lang="en-US" altLang="en-US" sz="2400" dirty="0">
                <a:solidFill>
                  <a:srgbClr val="FF0000"/>
                </a:solidFill>
              </a:rPr>
              <a:t>the three basic questions to complete a scene size-up, command should be established by the most senior </a:t>
            </a:r>
            <a:r>
              <a:rPr lang="en-US" altLang="en-US" sz="2400" dirty="0" smtClean="0">
                <a:solidFill>
                  <a:srgbClr val="FF0000"/>
                </a:solidFill>
              </a:rPr>
              <a:t>official </a:t>
            </a:r>
            <a:endParaRPr lang="en-US" altLang="en-US" sz="2400"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nSpc>
                <a:spcPct val="85000"/>
              </a:lnSpc>
            </a:pPr>
            <a:r>
              <a:rPr lang="en-US" altLang="en-US" sz="3600"/>
              <a:t>EMS Response Within the Incident Command System </a:t>
            </a:r>
            <a:r>
              <a:rPr lang="en-US" altLang="en-US" sz="2800" b="0"/>
              <a:t>(3 of 5)</a:t>
            </a:r>
          </a:p>
        </p:txBody>
      </p:sp>
      <p:pic>
        <p:nvPicPr>
          <p:cNvPr id="25603" name="Picture 4" descr="\\172.16.33.26\Art\OUTPUT\JB LEARNING\EMT_11E_ITK_PPT WORK\Ch39\9781284080179_CH39_CP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981200"/>
            <a:ext cx="4735513"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390900" y="5221288"/>
            <a:ext cx="3695700" cy="230187"/>
          </a:xfrm>
          <a:prstGeom prst="rect">
            <a:avLst/>
          </a:prstGeom>
        </p:spPr>
        <p:txBody>
          <a:bodyPr>
            <a:spAutoFit/>
          </a:bodyPr>
          <a:lstStyle/>
          <a:p>
            <a:pPr algn="r">
              <a:defRPr/>
            </a:pPr>
            <a:r>
              <a:rPr lang="en-IN" sz="900" dirty="0">
                <a:solidFill>
                  <a:schemeClr val="bg1"/>
                </a:solidFill>
                <a:latin typeface="+mj-lt"/>
              </a:rPr>
              <a:t>© Jones &amp; Bartlett Learning. Courtesy of MIEMSS.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nSpc>
                <a:spcPct val="85000"/>
              </a:lnSpc>
            </a:pPr>
            <a:r>
              <a:rPr lang="en-US" altLang="en-US" sz="3600"/>
              <a:t>EMS Response Within the Incident Command System </a:t>
            </a:r>
            <a:r>
              <a:rPr lang="en-US" altLang="en-US" sz="2800" b="0"/>
              <a:t>(4 of 5)</a:t>
            </a:r>
          </a:p>
        </p:txBody>
      </p:sp>
      <p:sp>
        <p:nvSpPr>
          <p:cNvPr id="26627" name="Rectangle 3"/>
          <p:cNvSpPr>
            <a:spLocks noGrp="1" noChangeArrowheads="1"/>
          </p:cNvSpPr>
          <p:nvPr>
            <p:ph type="body" idx="1"/>
          </p:nvPr>
        </p:nvSpPr>
        <p:spPr/>
        <p:txBody>
          <a:bodyPr rIns="228600"/>
          <a:lstStyle/>
          <a:p>
            <a:pPr>
              <a:spcBef>
                <a:spcPct val="35000"/>
              </a:spcBef>
            </a:pPr>
            <a:r>
              <a:rPr lang="en-US" altLang="en-US"/>
              <a:t>Establishing command</a:t>
            </a:r>
          </a:p>
          <a:p>
            <a:pPr lvl="1">
              <a:spcBef>
                <a:spcPct val="35000"/>
              </a:spcBef>
            </a:pPr>
            <a:r>
              <a:rPr lang="en-US" altLang="en-US"/>
              <a:t>Command should be established by the most senior official.</a:t>
            </a:r>
          </a:p>
          <a:p>
            <a:pPr lvl="1">
              <a:spcBef>
                <a:spcPct val="35000"/>
              </a:spcBef>
            </a:pPr>
            <a:r>
              <a:rPr lang="en-US" altLang="en-US"/>
              <a:t>Notification to other responders should go out.</a:t>
            </a:r>
          </a:p>
          <a:p>
            <a:pPr lvl="1">
              <a:spcBef>
                <a:spcPct val="35000"/>
              </a:spcBef>
            </a:pPr>
            <a:r>
              <a:rPr lang="en-US" altLang="en-US"/>
              <a:t>Necessary resources should be requested.</a:t>
            </a:r>
          </a:p>
          <a:p>
            <a:pPr lvl="1">
              <a:spcBef>
                <a:spcPct val="35000"/>
              </a:spcBef>
            </a:pPr>
            <a:r>
              <a:rPr lang="en-US" altLang="en-US"/>
              <a:t>Command must be established early.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nSpc>
                <a:spcPct val="85000"/>
              </a:lnSpc>
            </a:pPr>
            <a:r>
              <a:rPr lang="en-US" altLang="en-US" sz="3600"/>
              <a:t>EMS Response Within the Incident Command System </a:t>
            </a:r>
            <a:r>
              <a:rPr lang="en-US" altLang="en-US" sz="2800" b="0"/>
              <a:t>(5 of 5)</a:t>
            </a:r>
          </a:p>
        </p:txBody>
      </p:sp>
      <p:sp>
        <p:nvSpPr>
          <p:cNvPr id="27651" name="Rectangle 3"/>
          <p:cNvSpPr>
            <a:spLocks noGrp="1" noChangeArrowheads="1"/>
          </p:cNvSpPr>
          <p:nvPr>
            <p:ph type="body" idx="1"/>
          </p:nvPr>
        </p:nvSpPr>
        <p:spPr/>
        <p:txBody>
          <a:bodyPr rIns="228600"/>
          <a:lstStyle/>
          <a:p>
            <a:pPr>
              <a:spcBef>
                <a:spcPct val="35000"/>
              </a:spcBef>
            </a:pPr>
            <a:r>
              <a:rPr lang="en-US" altLang="en-US"/>
              <a:t>Communications</a:t>
            </a:r>
          </a:p>
          <a:p>
            <a:pPr lvl="1">
              <a:spcBef>
                <a:spcPct val="35000"/>
              </a:spcBef>
            </a:pPr>
            <a:r>
              <a:rPr lang="en-US" altLang="en-US"/>
              <a:t>If possible, use face-to-face communications to limit radio traffic.</a:t>
            </a:r>
          </a:p>
          <a:p>
            <a:pPr lvl="1">
              <a:spcBef>
                <a:spcPct val="35000"/>
              </a:spcBef>
            </a:pPr>
            <a:r>
              <a:rPr lang="en-US" altLang="en-US"/>
              <a:t>If you communicate via radio, do not use 10-codes or signals.</a:t>
            </a:r>
          </a:p>
          <a:p>
            <a:pPr lvl="1">
              <a:spcBef>
                <a:spcPct val="35000"/>
              </a:spcBef>
            </a:pPr>
            <a:r>
              <a:rPr lang="en-US" altLang="en-US"/>
              <a:t>Equipment must be reliable, durable, and field-tested.</a:t>
            </a:r>
          </a:p>
          <a:p>
            <a:pPr lvl="1">
              <a:spcBef>
                <a:spcPct val="35000"/>
              </a:spcBef>
            </a:pPr>
            <a:r>
              <a:rPr lang="en-US" altLang="en-US"/>
              <a:t>Be sure there are backups in place.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(1 of 10)</a:t>
            </a:r>
          </a:p>
        </p:txBody>
      </p:sp>
      <p:sp>
        <p:nvSpPr>
          <p:cNvPr id="28675" name="Content Placeholder 2"/>
          <p:cNvSpPr>
            <a:spLocks noGrp="1"/>
          </p:cNvSpPr>
          <p:nvPr>
            <p:ph type="body" idx="1"/>
          </p:nvPr>
        </p:nvSpPr>
        <p:spPr/>
        <p:txBody>
          <a:bodyPr rIns="228600"/>
          <a:lstStyle/>
          <a:p>
            <a:pPr>
              <a:spcBef>
                <a:spcPct val="35000"/>
              </a:spcBef>
            </a:pPr>
            <a:r>
              <a:rPr lang="en-US" altLang="en-US"/>
              <a:t>Medical incident command is also known as the medical (or EMS) branch of the ICS.</a:t>
            </a:r>
          </a:p>
          <a:p>
            <a:pPr lvl="1">
              <a:spcBef>
                <a:spcPct val="35000"/>
              </a:spcBef>
            </a:pPr>
            <a:r>
              <a:rPr lang="en-US" altLang="en-US"/>
              <a:t>Primary roles of triage, treatment, and transport of injured people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(2 of 10)</a:t>
            </a:r>
          </a:p>
        </p:txBody>
      </p:sp>
      <p:pic>
        <p:nvPicPr>
          <p:cNvPr id="29699" name="Picture 4" descr="\\172.16.33.26\Art\OUTPUT\JB LEARNING\EMT_11E_ITK_PPT WORK\Ch39\9781284080179_CH39_CP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5" y="1806575"/>
            <a:ext cx="4286250" cy="324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229225" y="5049838"/>
            <a:ext cx="1628775" cy="230187"/>
          </a:xfrm>
          <a:prstGeom prst="rect">
            <a:avLst/>
          </a:prstGeom>
        </p:spPr>
        <p:txBody>
          <a:bodyPr wrap="none">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(3 of 10)</a:t>
            </a:r>
          </a:p>
        </p:txBody>
      </p:sp>
      <p:sp>
        <p:nvSpPr>
          <p:cNvPr id="30723" name="Content Placeholder 2"/>
          <p:cNvSpPr>
            <a:spLocks noGrp="1"/>
          </p:cNvSpPr>
          <p:nvPr>
            <p:ph type="body" idx="1"/>
          </p:nvPr>
        </p:nvSpPr>
        <p:spPr/>
        <p:txBody>
          <a:bodyPr rIns="228600"/>
          <a:lstStyle/>
          <a:p>
            <a:pPr>
              <a:spcBef>
                <a:spcPct val="35000"/>
              </a:spcBef>
            </a:pPr>
            <a:r>
              <a:rPr lang="en-US" altLang="en-US"/>
              <a:t>Triage supervisor</a:t>
            </a:r>
          </a:p>
          <a:p>
            <a:pPr lvl="1">
              <a:spcBef>
                <a:spcPct val="35000"/>
              </a:spcBef>
            </a:pPr>
            <a:r>
              <a:rPr lang="en-US" altLang="en-US"/>
              <a:t>In charge of counting and prioritizing patients</a:t>
            </a:r>
          </a:p>
          <a:p>
            <a:pPr lvl="1">
              <a:spcBef>
                <a:spcPct val="35000"/>
              </a:spcBef>
            </a:pPr>
            <a:r>
              <a:rPr lang="en-US" altLang="en-US"/>
              <a:t>Ensures that every patient receives initial assessment of his or her condition</a:t>
            </a:r>
          </a:p>
          <a:p>
            <a:pPr lvl="1">
              <a:spcBef>
                <a:spcPct val="35000"/>
              </a:spcBef>
            </a:pPr>
            <a:r>
              <a:rPr lang="en-US" altLang="en-US"/>
              <a:t>Do not begin treatment until all patients are triaged.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(4 of 10)</a:t>
            </a:r>
          </a:p>
        </p:txBody>
      </p:sp>
      <p:sp>
        <p:nvSpPr>
          <p:cNvPr id="31747" name="Rectangle 3"/>
          <p:cNvSpPr>
            <a:spLocks noGrp="1" noChangeArrowheads="1"/>
          </p:cNvSpPr>
          <p:nvPr>
            <p:ph type="body" idx="1"/>
          </p:nvPr>
        </p:nvSpPr>
        <p:spPr/>
        <p:txBody>
          <a:bodyPr rIns="228600"/>
          <a:lstStyle/>
          <a:p>
            <a:pPr>
              <a:spcBef>
                <a:spcPct val="35000"/>
              </a:spcBef>
            </a:pPr>
            <a:r>
              <a:rPr lang="en-US" altLang="en-US"/>
              <a:t>Treatment supervisor</a:t>
            </a:r>
          </a:p>
          <a:p>
            <a:pPr lvl="1">
              <a:spcBef>
                <a:spcPct val="35000"/>
              </a:spcBef>
            </a:pPr>
            <a:r>
              <a:rPr lang="en-US" altLang="en-US"/>
              <a:t>Locates and sets up the treatment area with a tier for each priority of patient</a:t>
            </a:r>
          </a:p>
          <a:p>
            <a:pPr lvl="1">
              <a:spcBef>
                <a:spcPct val="35000"/>
              </a:spcBef>
            </a:pPr>
            <a:r>
              <a:rPr lang="en-US" altLang="en-US"/>
              <a:t>Ensures that secondary triage is performed and that adequate patient care is given</a:t>
            </a:r>
          </a:p>
          <a:p>
            <a:pPr lvl="1">
              <a:spcBef>
                <a:spcPct val="35000"/>
              </a:spcBef>
            </a:pPr>
            <a:r>
              <a:rPr lang="en-US" altLang="en-US"/>
              <a:t>Assists with moving patients to the transportation area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(2 of 3)</a:t>
            </a:r>
          </a:p>
        </p:txBody>
      </p:sp>
      <p:sp>
        <p:nvSpPr>
          <p:cNvPr id="5123" name="Rectangle 3"/>
          <p:cNvSpPr>
            <a:spLocks noGrp="1" noChangeArrowheads="1"/>
          </p:cNvSpPr>
          <p:nvPr>
            <p:ph type="body" idx="1"/>
          </p:nvPr>
        </p:nvSpPr>
        <p:spPr/>
        <p:txBody>
          <a:bodyPr rIns="228600"/>
          <a:lstStyle/>
          <a:p>
            <a:pPr eaLnBrk="1" hangingPunct="1">
              <a:spcBef>
                <a:spcPct val="35000"/>
              </a:spcBef>
              <a:buFontTx/>
              <a:buNone/>
            </a:pPr>
            <a:r>
              <a:rPr lang="en-US" altLang="en-US" b="1"/>
              <a:t>Multiple Casualty Incidents</a:t>
            </a:r>
          </a:p>
          <a:p>
            <a:pPr eaLnBrk="1" hangingPunct="1">
              <a:spcBef>
                <a:spcPct val="35000"/>
              </a:spcBef>
            </a:pPr>
            <a:r>
              <a:rPr lang="en-US" altLang="en-US"/>
              <a:t>Triage principles</a:t>
            </a:r>
          </a:p>
          <a:p>
            <a:pPr eaLnBrk="1" hangingPunct="1">
              <a:spcBef>
                <a:spcPct val="35000"/>
              </a:spcBef>
            </a:pPr>
            <a:r>
              <a:rPr lang="en-US" altLang="en-US"/>
              <a:t>Resource management</a:t>
            </a:r>
          </a:p>
          <a:p>
            <a:pPr eaLnBrk="1" hangingPunct="1">
              <a:spcBef>
                <a:spcPct val="35000"/>
              </a:spcBef>
            </a:pPr>
            <a:r>
              <a:rPr lang="en-US" altLang="en-US"/>
              <a:t>Triage</a:t>
            </a:r>
          </a:p>
          <a:p>
            <a:pPr lvl="1" eaLnBrk="1" hangingPunct="1"/>
            <a:r>
              <a:rPr lang="en-US" altLang="en-US" sz="2500"/>
              <a:t>Performing</a:t>
            </a:r>
          </a:p>
          <a:p>
            <a:pPr lvl="1" eaLnBrk="1" hangingPunct="1"/>
            <a:r>
              <a:rPr lang="en-US" altLang="en-US" sz="2500"/>
              <a:t>Retriage</a:t>
            </a:r>
          </a:p>
          <a:p>
            <a:pPr lvl="1" eaLnBrk="1" hangingPunct="1"/>
            <a:r>
              <a:rPr lang="en-US" altLang="en-US" sz="2500"/>
              <a:t>Destination decisions</a:t>
            </a:r>
          </a:p>
          <a:p>
            <a:pPr lvl="1" eaLnBrk="1" hangingPunct="1"/>
            <a:r>
              <a:rPr lang="en-US" altLang="en-US" sz="2500"/>
              <a:t>Posttraumatic and cumulative stress</a:t>
            </a:r>
            <a:endParaRPr lang="en-US" altLang="en-US" sz="28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(5 of 10)</a:t>
            </a:r>
          </a:p>
        </p:txBody>
      </p:sp>
      <p:sp>
        <p:nvSpPr>
          <p:cNvPr id="32771" name="Rectangle 3"/>
          <p:cNvSpPr>
            <a:spLocks noGrp="1" noChangeArrowheads="1"/>
          </p:cNvSpPr>
          <p:nvPr>
            <p:ph type="body" idx="1"/>
          </p:nvPr>
        </p:nvSpPr>
        <p:spPr/>
        <p:txBody>
          <a:bodyPr rIns="228600"/>
          <a:lstStyle/>
          <a:p>
            <a:pPr>
              <a:spcBef>
                <a:spcPct val="35000"/>
              </a:spcBef>
            </a:pPr>
            <a:r>
              <a:rPr lang="en-US" altLang="en-US"/>
              <a:t>Transportation supervisor</a:t>
            </a:r>
          </a:p>
          <a:p>
            <a:pPr lvl="1">
              <a:spcBef>
                <a:spcPct val="35000"/>
              </a:spcBef>
            </a:pPr>
            <a:r>
              <a:rPr lang="en-US" altLang="en-US"/>
              <a:t>Coordinates the transportation and distribution of patients to appropriate receiving hospitals</a:t>
            </a:r>
          </a:p>
          <a:p>
            <a:pPr lvl="1">
              <a:spcBef>
                <a:spcPct val="35000"/>
              </a:spcBef>
            </a:pPr>
            <a:r>
              <a:rPr lang="en-US" altLang="en-US"/>
              <a:t>Documents and tracks the number of transport vehicles, patients transported, and the facility destination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(6 of 10)</a:t>
            </a:r>
          </a:p>
        </p:txBody>
      </p:sp>
      <p:sp>
        <p:nvSpPr>
          <p:cNvPr id="33795" name="Rectangle 3"/>
          <p:cNvSpPr>
            <a:spLocks noGrp="1" noChangeArrowheads="1"/>
          </p:cNvSpPr>
          <p:nvPr>
            <p:ph type="body" idx="1"/>
          </p:nvPr>
        </p:nvSpPr>
        <p:spPr/>
        <p:txBody>
          <a:bodyPr rIns="228600"/>
          <a:lstStyle/>
          <a:p>
            <a:pPr>
              <a:spcBef>
                <a:spcPct val="35000"/>
              </a:spcBef>
            </a:pPr>
            <a:r>
              <a:rPr lang="en-US" altLang="en-US"/>
              <a:t>Staging supervisor</a:t>
            </a:r>
          </a:p>
          <a:p>
            <a:pPr lvl="1">
              <a:spcBef>
                <a:spcPct val="35000"/>
              </a:spcBef>
            </a:pPr>
            <a:r>
              <a:rPr lang="en-US" altLang="en-US"/>
              <a:t>Should be assigned when scenes require a multivehicle or multiagency response</a:t>
            </a:r>
          </a:p>
          <a:p>
            <a:pPr lvl="1">
              <a:spcBef>
                <a:spcPct val="35000"/>
              </a:spcBef>
            </a:pPr>
            <a:r>
              <a:rPr lang="en-US" altLang="en-US"/>
              <a:t>Emergency vehicles must have permission to enter the scene and only drive in the directed area. </a:t>
            </a:r>
          </a:p>
          <a:p>
            <a:pPr lvl="1">
              <a:spcBef>
                <a:spcPct val="35000"/>
              </a:spcBef>
            </a:pPr>
            <a:r>
              <a:rPr lang="en-US" altLang="en-US"/>
              <a:t>The staging area should be established away from the scene.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(7 of 10)</a:t>
            </a:r>
          </a:p>
        </p:txBody>
      </p:sp>
      <p:sp>
        <p:nvSpPr>
          <p:cNvPr id="34819" name="Rectangle 3"/>
          <p:cNvSpPr>
            <a:spLocks noGrp="1" noChangeArrowheads="1"/>
          </p:cNvSpPr>
          <p:nvPr>
            <p:ph type="body" idx="1"/>
          </p:nvPr>
        </p:nvSpPr>
        <p:spPr/>
        <p:txBody>
          <a:bodyPr rIns="228600"/>
          <a:lstStyle/>
          <a:p>
            <a:pPr>
              <a:spcBef>
                <a:spcPct val="35000"/>
              </a:spcBef>
            </a:pPr>
            <a:r>
              <a:rPr lang="en-US" altLang="en-US"/>
              <a:t>Physicians on scene</a:t>
            </a:r>
          </a:p>
          <a:p>
            <a:pPr lvl="1">
              <a:spcBef>
                <a:spcPct val="35000"/>
              </a:spcBef>
            </a:pPr>
            <a:r>
              <a:rPr lang="en-US" altLang="en-US"/>
              <a:t>Make difficult triage decisions</a:t>
            </a:r>
          </a:p>
          <a:p>
            <a:pPr lvl="1">
              <a:spcBef>
                <a:spcPct val="35000"/>
              </a:spcBef>
            </a:pPr>
            <a:r>
              <a:rPr lang="en-US" altLang="en-US"/>
              <a:t>Provide secondary triage decisions in the treatment area</a:t>
            </a:r>
          </a:p>
          <a:p>
            <a:pPr lvl="1">
              <a:spcBef>
                <a:spcPct val="35000"/>
              </a:spcBef>
            </a:pPr>
            <a:r>
              <a:rPr lang="en-US" altLang="en-US"/>
              <a:t>Provide on-scene medical direction for EMTs</a:t>
            </a:r>
          </a:p>
          <a:p>
            <a:pPr lvl="1">
              <a:spcBef>
                <a:spcPct val="35000"/>
              </a:spcBef>
            </a:pPr>
            <a:r>
              <a:rPr lang="en-US" altLang="en-US"/>
              <a:t>Provide care in the treatment sector as appropriate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(8 of 10)</a:t>
            </a:r>
          </a:p>
        </p:txBody>
      </p:sp>
      <p:sp>
        <p:nvSpPr>
          <p:cNvPr id="35843" name="Rectangle 3"/>
          <p:cNvSpPr>
            <a:spLocks noGrp="1" noChangeArrowheads="1"/>
          </p:cNvSpPr>
          <p:nvPr>
            <p:ph type="body" idx="1"/>
          </p:nvPr>
        </p:nvSpPr>
        <p:spPr/>
        <p:txBody>
          <a:bodyPr rIns="228600"/>
          <a:lstStyle/>
          <a:p>
            <a:pPr>
              <a:spcBef>
                <a:spcPct val="35000"/>
              </a:spcBef>
            </a:pPr>
            <a:r>
              <a:rPr lang="en-US" altLang="en-US"/>
              <a:t>Rehabilitation supervisor</a:t>
            </a:r>
          </a:p>
          <a:p>
            <a:pPr lvl="1">
              <a:spcBef>
                <a:spcPct val="35000"/>
              </a:spcBef>
            </a:pPr>
            <a:r>
              <a:rPr lang="en-US" altLang="en-US"/>
              <a:t>Establishes an area that provides protection from the elements and situation</a:t>
            </a:r>
          </a:p>
          <a:p>
            <a:pPr lvl="1">
              <a:spcBef>
                <a:spcPct val="35000"/>
              </a:spcBef>
            </a:pPr>
            <a:r>
              <a:rPr lang="en-US" altLang="en-US"/>
              <a:t>Rehabilitation is where a responder</a:t>
            </a:r>
            <a:r>
              <a:rPr lang="ja-JP" altLang="en-US"/>
              <a:t>’</a:t>
            </a:r>
            <a:r>
              <a:rPr lang="en-US" altLang="ja-JP"/>
              <a:t>s needs for rest, fluids, food, and protection from the elements are met.</a:t>
            </a:r>
          </a:p>
          <a:p>
            <a:pPr lvl="1">
              <a:spcBef>
                <a:spcPct val="35000"/>
              </a:spcBef>
            </a:pPr>
            <a:r>
              <a:rPr lang="en-US" altLang="en-US"/>
              <a:t>Monitors responders for signs of stress</a:t>
            </a:r>
          </a:p>
          <a:p>
            <a:pPr lvl="1">
              <a:spcBef>
                <a:spcPct val="35000"/>
              </a:spcBef>
              <a:buFontTx/>
              <a:buNone/>
            </a:pPr>
            <a:endParaRPr lang="en-US"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(9 of 10)</a:t>
            </a:r>
          </a:p>
        </p:txBody>
      </p:sp>
      <p:sp>
        <p:nvSpPr>
          <p:cNvPr id="36867" name="Rectangle 3"/>
          <p:cNvSpPr>
            <a:spLocks noGrp="1" noChangeArrowheads="1"/>
          </p:cNvSpPr>
          <p:nvPr>
            <p:ph type="body" idx="1"/>
          </p:nvPr>
        </p:nvSpPr>
        <p:spPr/>
        <p:txBody>
          <a:bodyPr rIns="228600"/>
          <a:lstStyle/>
          <a:p>
            <a:pPr>
              <a:spcBef>
                <a:spcPct val="35000"/>
              </a:spcBef>
            </a:pPr>
            <a:r>
              <a:rPr lang="en-US" altLang="en-US"/>
              <a:t>Extrication and special rescue</a:t>
            </a:r>
          </a:p>
          <a:p>
            <a:pPr lvl="1">
              <a:spcBef>
                <a:spcPct val="35000"/>
              </a:spcBef>
            </a:pPr>
            <a:r>
              <a:rPr lang="en-US" altLang="en-US"/>
              <a:t>Determines the type of equipment and resources needed for the situation</a:t>
            </a:r>
          </a:p>
          <a:p>
            <a:pPr lvl="1">
              <a:spcBef>
                <a:spcPct val="35000"/>
              </a:spcBef>
            </a:pPr>
            <a:r>
              <a:rPr lang="en-US" altLang="en-US"/>
              <a:t>Usually function under the EMS branch of the ICS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nSpc>
                <a:spcPct val="85000"/>
              </a:lnSpc>
            </a:pPr>
            <a:r>
              <a:rPr lang="en-US" altLang="en-US"/>
              <a:t>The Medical Branch of </a:t>
            </a:r>
            <a:br>
              <a:rPr lang="en-US" altLang="en-US"/>
            </a:br>
            <a:r>
              <a:rPr lang="en-US" altLang="en-US"/>
              <a:t>Incident Command </a:t>
            </a:r>
            <a:r>
              <a:rPr lang="en-US" altLang="en-US" sz="2800" b="0"/>
              <a:t>(10 of 10)</a:t>
            </a:r>
          </a:p>
        </p:txBody>
      </p:sp>
      <p:sp>
        <p:nvSpPr>
          <p:cNvPr id="37891" name="Rectangle 3"/>
          <p:cNvSpPr>
            <a:spLocks noGrp="1" noChangeArrowheads="1"/>
          </p:cNvSpPr>
          <p:nvPr>
            <p:ph type="body" idx="1"/>
          </p:nvPr>
        </p:nvSpPr>
        <p:spPr/>
        <p:txBody>
          <a:bodyPr rIns="228600"/>
          <a:lstStyle/>
          <a:p>
            <a:pPr>
              <a:spcBef>
                <a:spcPct val="35000"/>
              </a:spcBef>
            </a:pPr>
            <a:r>
              <a:rPr lang="en-US" altLang="en-US"/>
              <a:t>Morgue supervisor</a:t>
            </a:r>
          </a:p>
          <a:p>
            <a:pPr lvl="1">
              <a:spcBef>
                <a:spcPct val="35000"/>
              </a:spcBef>
            </a:pPr>
            <a:r>
              <a:rPr lang="en-US" altLang="en-US"/>
              <a:t>Works with area medical examiners, coroners, disaster mortuary assistance teams, and law enforcement agencies to coordinate removal of bodies and body parts</a:t>
            </a:r>
          </a:p>
          <a:p>
            <a:pPr lvl="1">
              <a:spcBef>
                <a:spcPct val="35000"/>
              </a:spcBef>
            </a:pPr>
            <a:r>
              <a:rPr lang="en-US" altLang="en-US"/>
              <a:t>The morgue area should be out of view of the living patients and other responders.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nSpc>
                <a:spcPct val="85000"/>
              </a:lnSpc>
            </a:pPr>
            <a:r>
              <a:rPr lang="en-US" altLang="en-US"/>
              <a:t>Mass-Casualty </a:t>
            </a:r>
            <a:br>
              <a:rPr lang="en-US" altLang="en-US"/>
            </a:br>
            <a:r>
              <a:rPr lang="en-US" altLang="en-US"/>
              <a:t>Incidents </a:t>
            </a:r>
            <a:r>
              <a:rPr lang="en-US" altLang="en-US" sz="2800" b="0"/>
              <a:t>(1 of 3)</a:t>
            </a:r>
          </a:p>
        </p:txBody>
      </p:sp>
      <p:sp>
        <p:nvSpPr>
          <p:cNvPr id="38915" name="Content Placeholder 2"/>
          <p:cNvSpPr>
            <a:spLocks noGrp="1"/>
          </p:cNvSpPr>
          <p:nvPr>
            <p:ph type="body" idx="1"/>
          </p:nvPr>
        </p:nvSpPr>
        <p:spPr/>
        <p:txBody>
          <a:bodyPr rIns="228600"/>
          <a:lstStyle/>
          <a:p>
            <a:pPr>
              <a:spcBef>
                <a:spcPct val="35000"/>
              </a:spcBef>
            </a:pPr>
            <a:r>
              <a:rPr lang="en-US" altLang="en-US" dirty="0"/>
              <a:t>A mass-casualty incident (MCI):</a:t>
            </a:r>
          </a:p>
          <a:p>
            <a:pPr lvl="1">
              <a:spcBef>
                <a:spcPct val="35000"/>
              </a:spcBef>
            </a:pPr>
            <a:r>
              <a:rPr lang="en-US" altLang="en-US" dirty="0"/>
              <a:t>Involves three or more patients</a:t>
            </a:r>
          </a:p>
          <a:p>
            <a:pPr lvl="1">
              <a:spcBef>
                <a:spcPct val="35000"/>
              </a:spcBef>
            </a:pPr>
            <a:r>
              <a:rPr lang="en-US" altLang="en-US" dirty="0"/>
              <a:t>Places great demand on the EMS system</a:t>
            </a:r>
          </a:p>
          <a:p>
            <a:pPr lvl="1">
              <a:spcBef>
                <a:spcPct val="35000"/>
              </a:spcBef>
            </a:pPr>
            <a:r>
              <a:rPr lang="en-US" altLang="en-US" dirty="0"/>
              <a:t>Has the potential to produce multiple </a:t>
            </a:r>
            <a:r>
              <a:rPr lang="en-US" altLang="en-US" dirty="0" smtClean="0"/>
              <a:t>casualties</a:t>
            </a:r>
          </a:p>
          <a:p>
            <a:pPr lvl="1">
              <a:spcBef>
                <a:spcPct val="35000"/>
              </a:spcBef>
            </a:pPr>
            <a:r>
              <a:rPr lang="en-US" altLang="en-US" dirty="0"/>
              <a:t> </a:t>
            </a:r>
            <a:r>
              <a:rPr lang="en-US" altLang="en-US" dirty="0">
                <a:solidFill>
                  <a:srgbClr val="FF0000"/>
                </a:solidFill>
              </a:rPr>
              <a:t>A mass-casualty situation is one that places such a great demand on available equipment or personnel that the system is stretched to its limits or beyond.</a:t>
            </a:r>
            <a:endParaRPr lang="en-US" altLang="en-US" dirty="0">
              <a:solidFill>
                <a:srgbClr val="FF000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nSpc>
                <a:spcPct val="85000"/>
              </a:lnSpc>
            </a:pPr>
            <a:r>
              <a:rPr lang="en-US" altLang="en-US"/>
              <a:t>Mass-Casualty </a:t>
            </a:r>
            <a:br>
              <a:rPr lang="en-US" altLang="en-US"/>
            </a:br>
            <a:r>
              <a:rPr lang="en-US" altLang="en-US"/>
              <a:t>Incidents </a:t>
            </a:r>
            <a:r>
              <a:rPr lang="en-US" altLang="en-US" sz="2800" b="0"/>
              <a:t>(2 of 3)</a:t>
            </a:r>
          </a:p>
        </p:txBody>
      </p:sp>
      <p:sp>
        <p:nvSpPr>
          <p:cNvPr id="39939" name="Rectangle 3"/>
          <p:cNvSpPr>
            <a:spLocks noGrp="1" noChangeArrowheads="1"/>
          </p:cNvSpPr>
          <p:nvPr>
            <p:ph type="body" idx="1"/>
          </p:nvPr>
        </p:nvSpPr>
        <p:spPr/>
        <p:txBody>
          <a:bodyPr rIns="228600"/>
          <a:lstStyle/>
          <a:p>
            <a:pPr>
              <a:spcBef>
                <a:spcPct val="35000"/>
              </a:spcBef>
            </a:pPr>
            <a:r>
              <a:rPr lang="en-US" altLang="en-US"/>
              <a:t>All systems have different protocols for when to declare an MCI and initiate the ICS.</a:t>
            </a:r>
          </a:p>
          <a:p>
            <a:pPr lvl="1">
              <a:spcBef>
                <a:spcPct val="35000"/>
              </a:spcBef>
            </a:pPr>
            <a:r>
              <a:rPr lang="en-US" altLang="en-US"/>
              <a:t>You and your team cannot treat and transport all injured patients at the same time.</a:t>
            </a:r>
          </a:p>
          <a:p>
            <a:pPr lvl="1">
              <a:spcBef>
                <a:spcPct val="35000"/>
              </a:spcBef>
            </a:pPr>
            <a:r>
              <a:rPr lang="en-US" altLang="en-US"/>
              <a:t>Never leave the scene with patients if there are still other patients who are sick or wounded.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nSpc>
                <a:spcPct val="85000"/>
              </a:lnSpc>
            </a:pPr>
            <a:r>
              <a:rPr lang="en-US" altLang="en-US"/>
              <a:t>Mass-Casualty </a:t>
            </a:r>
            <a:br>
              <a:rPr lang="en-US" altLang="en-US"/>
            </a:br>
            <a:r>
              <a:rPr lang="en-US" altLang="en-US"/>
              <a:t>Incidents </a:t>
            </a:r>
            <a:r>
              <a:rPr lang="en-US" altLang="en-US" sz="2800" b="0"/>
              <a:t>(3 of 3)</a:t>
            </a:r>
          </a:p>
        </p:txBody>
      </p:sp>
      <p:sp>
        <p:nvSpPr>
          <p:cNvPr id="40963" name="Rectangle 3"/>
          <p:cNvSpPr>
            <a:spLocks noGrp="1" noChangeArrowheads="1"/>
          </p:cNvSpPr>
          <p:nvPr>
            <p:ph type="body" idx="1"/>
          </p:nvPr>
        </p:nvSpPr>
        <p:spPr/>
        <p:txBody>
          <a:bodyPr rIns="228600"/>
          <a:lstStyle/>
          <a:p>
            <a:pPr>
              <a:spcBef>
                <a:spcPct val="35000"/>
              </a:spcBef>
            </a:pPr>
            <a:r>
              <a:rPr lang="en-US" altLang="en-US"/>
              <a:t>If there are multiple patients and not enough resources to handle them without abandoning victims, you should:</a:t>
            </a:r>
          </a:p>
          <a:p>
            <a:pPr lvl="1">
              <a:spcBef>
                <a:spcPct val="35000"/>
              </a:spcBef>
            </a:pPr>
            <a:r>
              <a:rPr lang="en-US" altLang="en-US"/>
              <a:t>Declare an MCI.</a:t>
            </a:r>
          </a:p>
          <a:p>
            <a:pPr lvl="1">
              <a:spcBef>
                <a:spcPct val="35000"/>
              </a:spcBef>
            </a:pPr>
            <a:r>
              <a:rPr lang="en-US" altLang="en-US"/>
              <a:t>Request additional resources.</a:t>
            </a:r>
          </a:p>
          <a:p>
            <a:pPr lvl="1">
              <a:spcBef>
                <a:spcPct val="35000"/>
              </a:spcBef>
            </a:pPr>
            <a:r>
              <a:rPr lang="en-US" altLang="en-US"/>
              <a:t>Initiate the ICS and triage procedures.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nSpc>
                <a:spcPct val="85000"/>
              </a:lnSpc>
            </a:pPr>
            <a:r>
              <a:rPr lang="en-US" altLang="en-US"/>
              <a:t>Triage </a:t>
            </a:r>
            <a:r>
              <a:rPr lang="en-US" altLang="en-US" sz="2800" b="0"/>
              <a:t>(1 of 9)</a:t>
            </a:r>
          </a:p>
        </p:txBody>
      </p:sp>
      <p:sp>
        <p:nvSpPr>
          <p:cNvPr id="41987" name="Content Placeholder 2"/>
          <p:cNvSpPr>
            <a:spLocks noGrp="1"/>
          </p:cNvSpPr>
          <p:nvPr>
            <p:ph type="body" idx="1"/>
          </p:nvPr>
        </p:nvSpPr>
        <p:spPr/>
        <p:txBody>
          <a:bodyPr rIns="228600"/>
          <a:lstStyle/>
          <a:p>
            <a:pPr>
              <a:spcBef>
                <a:spcPct val="35000"/>
              </a:spcBef>
            </a:pPr>
            <a:r>
              <a:rPr lang="ja-JP" altLang="en-US" dirty="0"/>
              <a:t>“</a:t>
            </a:r>
            <a:r>
              <a:rPr lang="en-US" altLang="ja-JP" dirty="0"/>
              <a:t>Triage</a:t>
            </a:r>
            <a:r>
              <a:rPr lang="ja-JP" altLang="en-US" dirty="0"/>
              <a:t>”</a:t>
            </a:r>
            <a:r>
              <a:rPr lang="en-US" altLang="ja-JP" dirty="0"/>
              <a:t> means </a:t>
            </a:r>
            <a:r>
              <a:rPr lang="ja-JP" altLang="en-US" dirty="0"/>
              <a:t>“</a:t>
            </a:r>
            <a:r>
              <a:rPr lang="en-US" altLang="ja-JP" dirty="0"/>
              <a:t>to sort</a:t>
            </a:r>
            <a:r>
              <a:rPr lang="ja-JP" altLang="en-US" dirty="0"/>
              <a:t>”</a:t>
            </a:r>
            <a:r>
              <a:rPr lang="en-US" altLang="ja-JP" dirty="0"/>
              <a:t> patients based on the severity of their injuries</a:t>
            </a:r>
            <a:r>
              <a:rPr lang="en-US" altLang="ja-JP" dirty="0" smtClean="0"/>
              <a:t>.</a:t>
            </a:r>
          </a:p>
          <a:p>
            <a:pPr>
              <a:spcBef>
                <a:spcPct val="35000"/>
              </a:spcBef>
            </a:pPr>
            <a:r>
              <a:rPr lang="en-US" altLang="en-US" dirty="0">
                <a:solidFill>
                  <a:srgbClr val="FF0000"/>
                </a:solidFill>
              </a:rPr>
              <a:t>Triage efforts are aimed at providing the greatest amount of good for the greatest number of people.</a:t>
            </a:r>
            <a:endParaRPr lang="en-US" altLang="ja-JP" dirty="0">
              <a:solidFill>
                <a:srgbClr val="FF0000"/>
              </a:solidFill>
            </a:endParaRPr>
          </a:p>
          <a:p>
            <a:pPr lvl="1">
              <a:spcBef>
                <a:spcPct val="35000"/>
              </a:spcBef>
            </a:pPr>
            <a:r>
              <a:rPr lang="en-US" altLang="en-US" dirty="0"/>
              <a:t>Assessment is brief and patient condition categories are basic.</a:t>
            </a:r>
          </a:p>
          <a:p>
            <a:pPr lvl="1">
              <a:spcBef>
                <a:spcPct val="35000"/>
              </a:spcBef>
            </a:pPr>
            <a:r>
              <a:rPr lang="en-US" altLang="en-US" dirty="0"/>
              <a:t>Primary triage is done in the field.</a:t>
            </a:r>
          </a:p>
          <a:p>
            <a:pPr lvl="1">
              <a:spcBef>
                <a:spcPct val="35000"/>
              </a:spcBef>
            </a:pPr>
            <a:r>
              <a:rPr lang="en-US" altLang="en-US" dirty="0"/>
              <a:t>Secondary triage is done as patients are brought to the treatment area.</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(3 of 3)</a:t>
            </a:r>
          </a:p>
        </p:txBody>
      </p:sp>
      <p:sp>
        <p:nvSpPr>
          <p:cNvPr id="6147" name="Rectangle 3"/>
          <p:cNvSpPr>
            <a:spLocks noGrp="1" noChangeArrowheads="1"/>
          </p:cNvSpPr>
          <p:nvPr>
            <p:ph type="body" idx="1"/>
          </p:nvPr>
        </p:nvSpPr>
        <p:spPr/>
        <p:txBody>
          <a:bodyPr rIns="228600"/>
          <a:lstStyle/>
          <a:p>
            <a:pPr eaLnBrk="1" hangingPunct="1">
              <a:spcBef>
                <a:spcPct val="35000"/>
              </a:spcBef>
              <a:buFontTx/>
              <a:buNone/>
            </a:pPr>
            <a:r>
              <a:rPr lang="en-US" altLang="en-US" b="1"/>
              <a:t>Hazardous Materials Awareness</a:t>
            </a:r>
          </a:p>
          <a:p>
            <a:pPr eaLnBrk="1" hangingPunct="1">
              <a:spcBef>
                <a:spcPct val="35000"/>
              </a:spcBef>
            </a:pPr>
            <a:r>
              <a:rPr lang="en-US" altLang="en-US"/>
              <a:t>Risks and responsibilities of operating in a cold zone at a hazardous material or other special incident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pPr>
            <a:r>
              <a:rPr lang="en-US" altLang="en-US"/>
              <a:t>Triage </a:t>
            </a:r>
            <a:r>
              <a:rPr lang="en-US" altLang="en-US" sz="2800" b="0"/>
              <a:t>(2 of 9)</a:t>
            </a:r>
          </a:p>
        </p:txBody>
      </p:sp>
      <p:sp>
        <p:nvSpPr>
          <p:cNvPr id="43011" name="Content Placeholder 2"/>
          <p:cNvSpPr>
            <a:spLocks noGrp="1"/>
          </p:cNvSpPr>
          <p:nvPr>
            <p:ph type="body" idx="1"/>
          </p:nvPr>
        </p:nvSpPr>
        <p:spPr/>
        <p:txBody>
          <a:bodyPr rIns="228600"/>
          <a:lstStyle/>
          <a:p>
            <a:pPr>
              <a:spcBef>
                <a:spcPct val="35000"/>
              </a:spcBef>
            </a:pPr>
            <a:r>
              <a:rPr lang="en-US" altLang="en-US"/>
              <a:t>Four common categories give the order of treatment and transport.</a:t>
            </a:r>
          </a:p>
          <a:p>
            <a:pPr lvl="1">
              <a:spcBef>
                <a:spcPct val="35000"/>
              </a:spcBef>
            </a:pPr>
            <a:r>
              <a:rPr lang="en-US" altLang="en-US"/>
              <a:t>Immediate (red)</a:t>
            </a:r>
          </a:p>
          <a:p>
            <a:pPr lvl="1">
              <a:spcBef>
                <a:spcPct val="35000"/>
              </a:spcBef>
            </a:pPr>
            <a:r>
              <a:rPr lang="en-US" altLang="en-US"/>
              <a:t>Delayed (yellow)</a:t>
            </a:r>
          </a:p>
          <a:p>
            <a:pPr lvl="1">
              <a:spcBef>
                <a:spcPct val="35000"/>
              </a:spcBef>
            </a:pPr>
            <a:r>
              <a:rPr lang="en-US" altLang="en-US"/>
              <a:t>Minor or minimal (green; hold)</a:t>
            </a:r>
          </a:p>
          <a:p>
            <a:pPr lvl="1">
              <a:spcBef>
                <a:spcPct val="35000"/>
              </a:spcBef>
            </a:pPr>
            <a:r>
              <a:rPr lang="en-US" altLang="en-US"/>
              <a:t>Expectant (black; likely to die or dead)</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nSpc>
                <a:spcPct val="85000"/>
              </a:lnSpc>
            </a:pPr>
            <a:r>
              <a:rPr lang="en-US" altLang="en-US"/>
              <a:t>Triage </a:t>
            </a:r>
            <a:r>
              <a:rPr lang="en-US" altLang="en-US" sz="2800" b="0"/>
              <a:t>(3 of 9)</a:t>
            </a:r>
          </a:p>
        </p:txBody>
      </p:sp>
      <p:pic>
        <p:nvPicPr>
          <p:cNvPr id="44035" name="Picture 4" descr="\\172.16.33.26\Art\OUTPUT\JB LEARNING\EMT_11E_ITK_PPT WORK\Ch39\9781284080179_CH39_CTAB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575" y="1538288"/>
            <a:ext cx="6546850" cy="37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324600" y="5318125"/>
            <a:ext cx="1628775" cy="230188"/>
          </a:xfrm>
          <a:prstGeom prst="rect">
            <a:avLst/>
          </a:prstGeom>
        </p:spPr>
        <p:txBody>
          <a:bodyPr wrap="none">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nSpc>
                <a:spcPct val="85000"/>
              </a:lnSpc>
            </a:pPr>
            <a:r>
              <a:rPr lang="en-US" altLang="en-US"/>
              <a:t>Triage </a:t>
            </a:r>
            <a:r>
              <a:rPr lang="en-US" altLang="en-US" sz="2800" b="0"/>
              <a:t>(4 of 9)</a:t>
            </a:r>
          </a:p>
        </p:txBody>
      </p:sp>
      <p:sp>
        <p:nvSpPr>
          <p:cNvPr id="45059" name="Content Placeholder 2"/>
          <p:cNvSpPr>
            <a:spLocks noGrp="1"/>
          </p:cNvSpPr>
          <p:nvPr>
            <p:ph type="body" idx="1"/>
          </p:nvPr>
        </p:nvSpPr>
        <p:spPr>
          <a:xfrm>
            <a:off x="4572000" y="1447800"/>
            <a:ext cx="3886200" cy="4800600"/>
          </a:xfrm>
        </p:spPr>
        <p:txBody>
          <a:bodyPr rIns="228600"/>
          <a:lstStyle/>
          <a:p>
            <a:pPr>
              <a:spcBef>
                <a:spcPct val="35000"/>
              </a:spcBef>
            </a:pPr>
            <a:r>
              <a:rPr lang="en-US" altLang="en-US"/>
              <a:t>Tagging patients early assists in tracking them and can help keep an accurate record of their condition.</a:t>
            </a:r>
          </a:p>
          <a:p>
            <a:pPr lvl="1">
              <a:spcBef>
                <a:spcPct val="35000"/>
              </a:spcBef>
            </a:pPr>
            <a:r>
              <a:rPr lang="en-US" altLang="en-US"/>
              <a:t>Tags should be weatherproof, easily read, and color-coded.</a:t>
            </a:r>
          </a:p>
        </p:txBody>
      </p:sp>
      <p:sp>
        <p:nvSpPr>
          <p:cNvPr id="5" name="Rectangle 4"/>
          <p:cNvSpPr/>
          <p:nvPr/>
        </p:nvSpPr>
        <p:spPr>
          <a:xfrm>
            <a:off x="2133600" y="4038600"/>
            <a:ext cx="1628775" cy="230188"/>
          </a:xfrm>
          <a:prstGeom prst="rect">
            <a:avLst/>
          </a:prstGeom>
        </p:spPr>
        <p:txBody>
          <a:bodyPr wrap="none">
            <a:spAutoFit/>
          </a:bodyPr>
          <a:lstStyle/>
          <a:p>
            <a:pPr algn="r">
              <a:defRPr/>
            </a:pPr>
            <a:r>
              <a:rPr lang="en-IN" sz="900" dirty="0">
                <a:solidFill>
                  <a:schemeClr val="bg1"/>
                </a:solidFill>
                <a:latin typeface="+mj-lt"/>
              </a:rPr>
              <a:t>© Jones &amp; Bartlett Learning.</a:t>
            </a:r>
          </a:p>
        </p:txBody>
      </p:sp>
      <p:pic>
        <p:nvPicPr>
          <p:cNvPr id="45061" name="Picture 5" descr="\\172.16.33.26\Art\OUTPUT\JB LEARNING\EMT_11E_ITK_PPT WORK\Ch39\9781284080179_CH39_CP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1905000"/>
            <a:ext cx="328930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nSpc>
                <a:spcPct val="85000"/>
              </a:lnSpc>
            </a:pPr>
            <a:r>
              <a:rPr lang="en-US" altLang="en-US"/>
              <a:t>Triage </a:t>
            </a:r>
            <a:r>
              <a:rPr lang="en-US" altLang="en-US" sz="2800" b="0"/>
              <a:t>(5 of 9)</a:t>
            </a:r>
          </a:p>
        </p:txBody>
      </p:sp>
      <p:sp>
        <p:nvSpPr>
          <p:cNvPr id="46083" name="Content Placeholder 2"/>
          <p:cNvSpPr>
            <a:spLocks noGrp="1"/>
          </p:cNvSpPr>
          <p:nvPr>
            <p:ph type="body" idx="1"/>
          </p:nvPr>
        </p:nvSpPr>
        <p:spPr/>
        <p:txBody>
          <a:bodyPr rIns="228600"/>
          <a:lstStyle/>
          <a:p>
            <a:pPr>
              <a:spcBef>
                <a:spcPct val="35000"/>
              </a:spcBef>
            </a:pPr>
            <a:r>
              <a:rPr lang="en-US" altLang="en-US"/>
              <a:t>START triage</a:t>
            </a:r>
          </a:p>
          <a:p>
            <a:pPr lvl="1">
              <a:spcBef>
                <a:spcPct val="35000"/>
              </a:spcBef>
            </a:pPr>
            <a:r>
              <a:rPr lang="en-US" altLang="en-US"/>
              <a:t>Simple Triage And Rapid Treatment</a:t>
            </a:r>
          </a:p>
          <a:p>
            <a:pPr lvl="1">
              <a:spcBef>
                <a:spcPct val="35000"/>
              </a:spcBef>
            </a:pPr>
            <a:r>
              <a:rPr lang="en-US" altLang="en-US"/>
              <a:t>First step is to call out to patients and direct them to an easily identifiable landmark.</a:t>
            </a:r>
          </a:p>
          <a:p>
            <a:pPr lvl="2">
              <a:spcBef>
                <a:spcPct val="35000"/>
              </a:spcBef>
            </a:pPr>
            <a:r>
              <a:rPr lang="en-US" altLang="en-US"/>
              <a:t>Injured persons are the walking wounded.</a:t>
            </a:r>
          </a:p>
          <a:p>
            <a:pPr lvl="1">
              <a:spcBef>
                <a:spcPct val="35000"/>
              </a:spcBef>
            </a:pPr>
            <a:r>
              <a:rPr lang="en-US" altLang="en-US"/>
              <a:t>Second step is directed toward nonwalking patients. </a:t>
            </a:r>
          </a:p>
          <a:p>
            <a:pPr lvl="2">
              <a:spcBef>
                <a:spcPct val="35000"/>
              </a:spcBef>
            </a:pPr>
            <a:r>
              <a:rPr lang="en-US" altLang="en-US"/>
              <a:t>Assess the respiratory rate, hemodynamic status, and neurologic status.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a:lnSpc>
                <a:spcPct val="85000"/>
              </a:lnSpc>
            </a:pPr>
            <a:r>
              <a:rPr lang="en-US" altLang="en-US"/>
              <a:t>Triage </a:t>
            </a:r>
            <a:r>
              <a:rPr lang="en-US" altLang="en-US" sz="2800" b="0"/>
              <a:t>(6 of 9)</a:t>
            </a:r>
          </a:p>
        </p:txBody>
      </p:sp>
      <p:sp>
        <p:nvSpPr>
          <p:cNvPr id="47107" name="Rectangle 3"/>
          <p:cNvSpPr>
            <a:spLocks noGrp="1" noChangeArrowheads="1"/>
          </p:cNvSpPr>
          <p:nvPr>
            <p:ph type="body" idx="1"/>
          </p:nvPr>
        </p:nvSpPr>
        <p:spPr/>
        <p:txBody>
          <a:bodyPr rIns="228600"/>
          <a:lstStyle/>
          <a:p>
            <a:pPr>
              <a:spcBef>
                <a:spcPct val="35000"/>
              </a:spcBef>
            </a:pPr>
            <a:r>
              <a:rPr lang="en-US" altLang="en-US"/>
              <a:t>JumpSTART triage for pediatric patients</a:t>
            </a:r>
          </a:p>
          <a:p>
            <a:pPr lvl="1">
              <a:spcBef>
                <a:spcPct val="35000"/>
              </a:spcBef>
            </a:pPr>
            <a:r>
              <a:rPr lang="en-US" altLang="en-US"/>
              <a:t>Intended for use in children younger than 8 years or who appear to weigh less than 100 lb</a:t>
            </a:r>
          </a:p>
          <a:p>
            <a:pPr lvl="1">
              <a:spcBef>
                <a:spcPct val="35000"/>
              </a:spcBef>
            </a:pPr>
            <a:r>
              <a:rPr lang="en-US" altLang="en-US"/>
              <a:t>Begin by identifying the walking wounded.</a:t>
            </a:r>
          </a:p>
          <a:p>
            <a:pPr lvl="1">
              <a:spcBef>
                <a:spcPct val="35000"/>
              </a:spcBef>
            </a:pPr>
            <a:r>
              <a:rPr lang="en-US" altLang="en-US"/>
              <a:t>Several differences within the respiratory status assessment compared with START</a:t>
            </a:r>
          </a:p>
          <a:p>
            <a:pPr lvl="1">
              <a:spcBef>
                <a:spcPct val="35000"/>
              </a:spcBef>
            </a:pPr>
            <a:r>
              <a:rPr lang="en-US" altLang="en-US"/>
              <a:t>Assess the approximate rate of respirations, hemodynamic status, and neurologic status.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nSpc>
                <a:spcPct val="85000"/>
              </a:lnSpc>
            </a:pPr>
            <a:r>
              <a:rPr lang="en-US" altLang="en-US"/>
              <a:t>Triage </a:t>
            </a:r>
            <a:r>
              <a:rPr lang="en-US" altLang="en-US" sz="2800" b="0"/>
              <a:t>(7 of 9)</a:t>
            </a:r>
          </a:p>
        </p:txBody>
      </p:sp>
      <p:sp>
        <p:nvSpPr>
          <p:cNvPr id="48131" name="Rectangle 3"/>
          <p:cNvSpPr>
            <a:spLocks noGrp="1" noChangeArrowheads="1"/>
          </p:cNvSpPr>
          <p:nvPr>
            <p:ph type="body" idx="1"/>
          </p:nvPr>
        </p:nvSpPr>
        <p:spPr/>
        <p:txBody>
          <a:bodyPr rIns="228600"/>
          <a:lstStyle/>
          <a:p>
            <a:pPr>
              <a:spcBef>
                <a:spcPct val="35000"/>
              </a:spcBef>
            </a:pPr>
            <a:r>
              <a:rPr lang="en-US" altLang="en-US"/>
              <a:t>Triage special considerations</a:t>
            </a:r>
          </a:p>
          <a:p>
            <a:pPr lvl="1">
              <a:spcBef>
                <a:spcPct val="35000"/>
              </a:spcBef>
            </a:pPr>
            <a:r>
              <a:rPr lang="en-US" altLang="en-US"/>
              <a:t>Patients who are hysterical and disruptive to rescue efforts may need to be handled as an immediate priority.</a:t>
            </a:r>
          </a:p>
          <a:p>
            <a:pPr lvl="1">
              <a:spcBef>
                <a:spcPct val="35000"/>
              </a:spcBef>
            </a:pPr>
            <a:r>
              <a:rPr lang="en-US" altLang="en-US"/>
              <a:t>A responder who becomes sick or injured during the rescue effort should be handled as an immediate priority.</a:t>
            </a:r>
          </a:p>
          <a:p>
            <a:pPr lvl="1">
              <a:spcBef>
                <a:spcPct val="35000"/>
              </a:spcBef>
            </a:pPr>
            <a:r>
              <a:rPr lang="en-US" altLang="en-US"/>
              <a:t>Identify patients as contaminated or decontaminated in HazMat incidents.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nSpc>
                <a:spcPct val="85000"/>
              </a:lnSpc>
            </a:pPr>
            <a:r>
              <a:rPr lang="en-US" altLang="en-US"/>
              <a:t>Triage </a:t>
            </a:r>
            <a:r>
              <a:rPr lang="en-US" altLang="en-US" sz="2800" b="0"/>
              <a:t>(8 of 9)</a:t>
            </a:r>
          </a:p>
        </p:txBody>
      </p:sp>
      <p:sp>
        <p:nvSpPr>
          <p:cNvPr id="49155" name="Rectangle 3"/>
          <p:cNvSpPr>
            <a:spLocks noGrp="1" noChangeArrowheads="1"/>
          </p:cNvSpPr>
          <p:nvPr>
            <p:ph type="body" idx="1"/>
          </p:nvPr>
        </p:nvSpPr>
        <p:spPr/>
        <p:txBody>
          <a:bodyPr rIns="228600"/>
          <a:lstStyle/>
          <a:p>
            <a:pPr>
              <a:spcBef>
                <a:spcPct val="35000"/>
              </a:spcBef>
            </a:pPr>
            <a:r>
              <a:rPr lang="en-US" altLang="en-US"/>
              <a:t>Destination decisions</a:t>
            </a:r>
          </a:p>
          <a:p>
            <a:pPr lvl="1">
              <a:spcBef>
                <a:spcPct val="35000"/>
              </a:spcBef>
            </a:pPr>
            <a:r>
              <a:rPr lang="en-US" altLang="en-US"/>
              <a:t>All patients triaged as immediate (red) or delayed (yellow) should be transported by ground or air ambulance.</a:t>
            </a:r>
          </a:p>
          <a:p>
            <a:pPr lvl="1">
              <a:spcBef>
                <a:spcPct val="35000"/>
              </a:spcBef>
            </a:pPr>
            <a:r>
              <a:rPr lang="en-US" altLang="en-US"/>
              <a:t>In large situations, a bus may transport the walking wounded.</a:t>
            </a:r>
          </a:p>
          <a:p>
            <a:pPr lvl="1">
              <a:spcBef>
                <a:spcPct val="35000"/>
              </a:spcBef>
            </a:pPr>
            <a:r>
              <a:rPr lang="en-US" altLang="en-US"/>
              <a:t>Immediate-priority patients should be transported two at a time until all are transported from the site.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nSpc>
                <a:spcPct val="85000"/>
              </a:lnSpc>
            </a:pPr>
            <a:r>
              <a:rPr lang="en-US" altLang="en-US"/>
              <a:t>Triage </a:t>
            </a:r>
            <a:r>
              <a:rPr lang="en-US" altLang="en-US" sz="2800" b="0"/>
              <a:t>(9 of 9)</a:t>
            </a:r>
          </a:p>
        </p:txBody>
      </p:sp>
      <p:sp>
        <p:nvSpPr>
          <p:cNvPr id="50179" name="Rectangle 3"/>
          <p:cNvSpPr>
            <a:spLocks noGrp="1" noChangeArrowheads="1"/>
          </p:cNvSpPr>
          <p:nvPr>
            <p:ph type="body" idx="1"/>
          </p:nvPr>
        </p:nvSpPr>
        <p:spPr/>
        <p:txBody>
          <a:bodyPr rIns="228600"/>
          <a:lstStyle/>
          <a:p>
            <a:pPr>
              <a:spcBef>
                <a:spcPct val="35000"/>
              </a:spcBef>
            </a:pPr>
            <a:r>
              <a:rPr lang="en-US" altLang="en-US"/>
              <a:t>Destination decisions (cont</a:t>
            </a:r>
            <a:r>
              <a:rPr lang="ja-JP" altLang="en-US"/>
              <a:t>’</a:t>
            </a:r>
            <a:r>
              <a:rPr lang="en-US" altLang="ja-JP"/>
              <a:t>d)</a:t>
            </a:r>
          </a:p>
          <a:p>
            <a:pPr lvl="1">
              <a:spcBef>
                <a:spcPct val="35000"/>
              </a:spcBef>
            </a:pPr>
            <a:r>
              <a:rPr lang="en-US" altLang="en-US"/>
              <a:t>Then patients in the delayed category can be transported two or three at a time.</a:t>
            </a:r>
          </a:p>
          <a:p>
            <a:pPr lvl="1">
              <a:spcBef>
                <a:spcPct val="35000"/>
              </a:spcBef>
            </a:pPr>
            <a:r>
              <a:rPr lang="en-US" altLang="en-US"/>
              <a:t>Finally, the slightly injured are transported.</a:t>
            </a:r>
          </a:p>
          <a:p>
            <a:pPr lvl="1">
              <a:spcBef>
                <a:spcPct val="35000"/>
              </a:spcBef>
            </a:pPr>
            <a:r>
              <a:rPr lang="en-US" altLang="en-US"/>
              <a:t>Expectant patients who are still alive would receive treatment and transport last.</a:t>
            </a:r>
          </a:p>
          <a:p>
            <a:pPr lvl="1">
              <a:spcBef>
                <a:spcPct val="35000"/>
              </a:spcBef>
            </a:pPr>
            <a:r>
              <a:rPr lang="en-US" altLang="en-US"/>
              <a:t>Dead victims are handled or transported according to the SOP for the area.</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a:lnSpc>
                <a:spcPct val="85000"/>
              </a:lnSpc>
            </a:pPr>
            <a:r>
              <a:rPr lang="en-US" altLang="en-US"/>
              <a:t>Disaster Management </a:t>
            </a:r>
            <a:r>
              <a:rPr lang="en-US" altLang="en-US" sz="2800" b="0"/>
              <a:t>(1 of 2)</a:t>
            </a:r>
          </a:p>
        </p:txBody>
      </p:sp>
      <p:sp>
        <p:nvSpPr>
          <p:cNvPr id="51203" name="Content Placeholder 2"/>
          <p:cNvSpPr>
            <a:spLocks noGrp="1"/>
          </p:cNvSpPr>
          <p:nvPr>
            <p:ph type="body" idx="1"/>
          </p:nvPr>
        </p:nvSpPr>
        <p:spPr/>
        <p:txBody>
          <a:bodyPr rIns="228600"/>
          <a:lstStyle/>
          <a:p>
            <a:pPr>
              <a:spcBef>
                <a:spcPct val="35000"/>
              </a:spcBef>
            </a:pPr>
            <a:r>
              <a:rPr lang="en-US" altLang="en-US" dirty="0"/>
              <a:t>A disaster is a widespread event.</a:t>
            </a:r>
          </a:p>
          <a:p>
            <a:pPr lvl="1">
              <a:spcBef>
                <a:spcPct val="35000"/>
              </a:spcBef>
            </a:pPr>
            <a:r>
              <a:rPr lang="en-US" altLang="en-US" dirty="0"/>
              <a:t>Disrupts the functions and resources of the community</a:t>
            </a:r>
          </a:p>
          <a:p>
            <a:pPr lvl="1">
              <a:spcBef>
                <a:spcPct val="35000"/>
              </a:spcBef>
            </a:pPr>
            <a:r>
              <a:rPr lang="en-US" altLang="en-US" dirty="0"/>
              <a:t>Threatens lives and properties</a:t>
            </a:r>
          </a:p>
          <a:p>
            <a:pPr>
              <a:spcBef>
                <a:spcPct val="35000"/>
              </a:spcBef>
            </a:pPr>
            <a:r>
              <a:rPr lang="en-US" altLang="en-US" dirty="0">
                <a:solidFill>
                  <a:srgbClr val="FF0000"/>
                </a:solidFill>
              </a:rPr>
              <a:t>Many disasters may not involve personal injuries, but many disasters (floods, fires, hurricanes) result in widespread injuries</a:t>
            </a:r>
            <a:r>
              <a:rPr lang="en-US" altLang="en-US" dirty="0" smtClean="0">
                <a:solidFill>
                  <a:srgbClr val="FF0000"/>
                </a:solidFill>
              </a:rPr>
              <a:t>.</a:t>
            </a:r>
          </a:p>
          <a:p>
            <a:pPr marL="342900" lvl="1">
              <a:spcBef>
                <a:spcPct val="35000"/>
              </a:spcBef>
              <a:buFontTx/>
              <a:buChar char="•"/>
            </a:pPr>
            <a:r>
              <a:rPr lang="en-US" altLang="en-US" dirty="0">
                <a:solidFill>
                  <a:srgbClr val="FF0000"/>
                </a:solidFill>
                <a:ea typeface="MS PGothic" charset="-128"/>
              </a:rPr>
              <a:t>EMS may be on the scene for days or </a:t>
            </a:r>
            <a:r>
              <a:rPr lang="en-US" altLang="en-US" dirty="0" smtClean="0">
                <a:solidFill>
                  <a:srgbClr val="FF0000"/>
                </a:solidFill>
                <a:ea typeface="MS PGothic" charset="-128"/>
              </a:rPr>
              <a:t>weeks</a:t>
            </a:r>
          </a:p>
          <a:p>
            <a:pPr marL="342900" lvl="1">
              <a:spcBef>
                <a:spcPct val="35000"/>
              </a:spcBef>
              <a:buFontTx/>
              <a:buChar char="•"/>
            </a:pPr>
            <a:r>
              <a:rPr lang="en-US" altLang="en-US" dirty="0" smtClean="0">
                <a:solidFill>
                  <a:srgbClr val="FF0000"/>
                </a:solidFill>
              </a:rPr>
              <a:t>Only elected officials can declare a disaster.</a:t>
            </a:r>
            <a:endParaRPr lang="en-US" altLang="en-US" dirty="0" smtClean="0">
              <a:solidFill>
                <a:srgbClr val="FF0000"/>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lnSpc>
                <a:spcPct val="85000"/>
              </a:lnSpc>
            </a:pPr>
            <a:r>
              <a:rPr lang="en-US" altLang="en-US"/>
              <a:t>Disaster Management </a:t>
            </a:r>
            <a:r>
              <a:rPr lang="en-US" altLang="en-US" sz="2800" b="0"/>
              <a:t>(2 of 2)</a:t>
            </a:r>
          </a:p>
        </p:txBody>
      </p:sp>
      <p:sp>
        <p:nvSpPr>
          <p:cNvPr id="52227" name="Content Placeholder 2"/>
          <p:cNvSpPr>
            <a:spLocks noGrp="1"/>
          </p:cNvSpPr>
          <p:nvPr>
            <p:ph type="body" idx="1"/>
          </p:nvPr>
        </p:nvSpPr>
        <p:spPr/>
        <p:txBody>
          <a:bodyPr rIns="228600"/>
          <a:lstStyle/>
          <a:p>
            <a:pPr>
              <a:spcBef>
                <a:spcPct val="35000"/>
              </a:spcBef>
            </a:pPr>
            <a:r>
              <a:rPr lang="en-US" altLang="en-US"/>
              <a:t>Your role is to respond when requested and report to the IC for assigned tasks.</a:t>
            </a:r>
          </a:p>
          <a:p>
            <a:pPr lvl="1">
              <a:spcBef>
                <a:spcPct val="35000"/>
              </a:spcBef>
            </a:pPr>
            <a:r>
              <a:rPr lang="en-US" altLang="en-US"/>
              <a:t>A casualty collection area may be established in a disaster with an overwhelming number of casualties.</a:t>
            </a:r>
          </a:p>
          <a:p>
            <a:pPr lvl="1">
              <a:spcBef>
                <a:spcPct val="35000"/>
              </a:spcBef>
            </a:pPr>
            <a:r>
              <a:rPr lang="en-US" altLang="en-US"/>
              <a:t>Coordinated through the ICS in the same way as all other branches and areas of the operation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nSpc>
                <a:spcPct val="85000"/>
              </a:lnSpc>
            </a:pPr>
            <a:r>
              <a:rPr lang="en-US" altLang="en-US"/>
              <a:t>Introduction </a:t>
            </a:r>
            <a:r>
              <a:rPr lang="en-US" altLang="en-US" sz="2800" b="0"/>
              <a:t>(1 of 2)</a:t>
            </a:r>
          </a:p>
        </p:txBody>
      </p:sp>
      <p:sp>
        <p:nvSpPr>
          <p:cNvPr id="7171" name="Content Placeholder 2"/>
          <p:cNvSpPr>
            <a:spLocks noGrp="1"/>
          </p:cNvSpPr>
          <p:nvPr>
            <p:ph type="body" idx="1"/>
          </p:nvPr>
        </p:nvSpPr>
        <p:spPr/>
        <p:txBody>
          <a:bodyPr rIns="228600"/>
          <a:lstStyle/>
          <a:p>
            <a:pPr>
              <a:spcBef>
                <a:spcPct val="35000"/>
              </a:spcBef>
            </a:pPr>
            <a:r>
              <a:rPr lang="en-US" altLang="en-US"/>
              <a:t>Disasters and mass-casualty incidents (MCIs) can be overwhelming.</a:t>
            </a:r>
          </a:p>
          <a:p>
            <a:pPr lvl="1">
              <a:spcBef>
                <a:spcPct val="35000"/>
              </a:spcBef>
            </a:pPr>
            <a:r>
              <a:rPr lang="en-US" altLang="en-US"/>
              <a:t>Three or more patients</a:t>
            </a:r>
          </a:p>
          <a:p>
            <a:pPr lvl="1">
              <a:spcBef>
                <a:spcPct val="35000"/>
              </a:spcBef>
            </a:pPr>
            <a:r>
              <a:rPr lang="en-US" altLang="en-US"/>
              <a:t>Lack of resources</a:t>
            </a:r>
          </a:p>
          <a:p>
            <a:pPr>
              <a:spcBef>
                <a:spcPct val="35000"/>
              </a:spcBef>
            </a:pPr>
            <a:r>
              <a:rPr lang="en-US" altLang="en-US"/>
              <a:t>Incident command system (ICS)</a:t>
            </a:r>
          </a:p>
          <a:p>
            <a:pPr lvl="1">
              <a:spcBef>
                <a:spcPct val="35000"/>
              </a:spcBef>
            </a:pPr>
            <a:r>
              <a:rPr lang="en-US" altLang="en-US"/>
              <a:t>Makes it possible to do the greatest good for the greatest number</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nSpc>
                <a:spcPct val="85000"/>
              </a:lnSpc>
            </a:pPr>
            <a:r>
              <a:rPr lang="en-US" altLang="en-US"/>
              <a:t>Introduction to Hazardous Materials </a:t>
            </a:r>
            <a:r>
              <a:rPr lang="en-US" altLang="en-US" sz="2800" b="0"/>
              <a:t>(1 of 3)</a:t>
            </a:r>
          </a:p>
        </p:txBody>
      </p:sp>
      <p:sp>
        <p:nvSpPr>
          <p:cNvPr id="53251" name="Content Placeholder 2"/>
          <p:cNvSpPr>
            <a:spLocks noGrp="1"/>
          </p:cNvSpPr>
          <p:nvPr>
            <p:ph type="body" idx="1"/>
          </p:nvPr>
        </p:nvSpPr>
        <p:spPr/>
        <p:txBody>
          <a:bodyPr rIns="228600"/>
          <a:lstStyle/>
          <a:p>
            <a:pPr>
              <a:spcBef>
                <a:spcPct val="35000"/>
              </a:spcBef>
            </a:pPr>
            <a:r>
              <a:rPr lang="en-US" altLang="en-US" dirty="0"/>
              <a:t>When you arrive at a possible </a:t>
            </a:r>
            <a:r>
              <a:rPr lang="en-US" altLang="en-US" dirty="0" err="1"/>
              <a:t>HazMat</a:t>
            </a:r>
            <a:r>
              <a:rPr lang="en-US" altLang="en-US" dirty="0"/>
              <a:t> incident, </a:t>
            </a:r>
            <a:r>
              <a:rPr lang="en-US" altLang="en-US" b="1" i="1" dirty="0">
                <a:solidFill>
                  <a:srgbClr val="FF0000"/>
                </a:solidFill>
              </a:rPr>
              <a:t>first step back and assess the situation.</a:t>
            </a:r>
          </a:p>
          <a:p>
            <a:pPr>
              <a:spcBef>
                <a:spcPct val="35000"/>
              </a:spcBef>
            </a:pPr>
            <a:r>
              <a:rPr lang="en-US" altLang="en-US" dirty="0"/>
              <a:t>Rushing into unsafe scenes can be catastrophic. </a:t>
            </a:r>
          </a:p>
          <a:p>
            <a:pPr lvl="1">
              <a:spcBef>
                <a:spcPct val="35000"/>
              </a:spcBef>
            </a:pPr>
            <a:r>
              <a:rPr lang="en-US" altLang="en-US" dirty="0"/>
              <a:t>If overcome, you will be unable to assist patients.</a:t>
            </a:r>
          </a:p>
          <a:p>
            <a:pPr lvl="1">
              <a:spcBef>
                <a:spcPct val="35000"/>
              </a:spcBef>
            </a:pPr>
            <a:r>
              <a:rPr lang="en-US" altLang="en-US" dirty="0"/>
              <a:t>Requiring emergency care yourself, you will further strain the system.</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nSpc>
                <a:spcPct val="85000"/>
              </a:lnSpc>
            </a:pPr>
            <a:r>
              <a:rPr lang="en-US" altLang="en-US"/>
              <a:t>Introduction to Hazardous Materials </a:t>
            </a:r>
            <a:r>
              <a:rPr lang="en-US" altLang="en-US" sz="2800" b="0"/>
              <a:t>(2 of 3)</a:t>
            </a:r>
          </a:p>
        </p:txBody>
      </p:sp>
      <p:sp>
        <p:nvSpPr>
          <p:cNvPr id="54275" name="Rectangle 3"/>
          <p:cNvSpPr>
            <a:spLocks noGrp="1" noChangeArrowheads="1"/>
          </p:cNvSpPr>
          <p:nvPr>
            <p:ph type="body" idx="1"/>
          </p:nvPr>
        </p:nvSpPr>
        <p:spPr/>
        <p:txBody>
          <a:bodyPr rIns="228600"/>
          <a:lstStyle/>
          <a:p>
            <a:pPr>
              <a:spcBef>
                <a:spcPct val="35000"/>
              </a:spcBef>
            </a:pPr>
            <a:r>
              <a:rPr lang="en-US" altLang="en-US"/>
              <a:t>According the HAZWOPER, first responders at the awareness level should have sufficient training or experience to demonstrate the following competencies:</a:t>
            </a:r>
          </a:p>
          <a:p>
            <a:pPr lvl="1">
              <a:spcBef>
                <a:spcPct val="35000"/>
              </a:spcBef>
            </a:pPr>
            <a:r>
              <a:rPr lang="en-US" altLang="en-US"/>
              <a:t>An understanding of what hazardous substances are and the risks associated with them</a:t>
            </a:r>
          </a:p>
          <a:p>
            <a:pPr lvl="1">
              <a:spcBef>
                <a:spcPct val="35000"/>
              </a:spcBef>
            </a:pPr>
            <a:r>
              <a:rPr lang="en-US" altLang="en-US"/>
              <a:t>An understanding of the potential outcomes of an incident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a:lnSpc>
                <a:spcPct val="85000"/>
              </a:lnSpc>
            </a:pPr>
            <a:r>
              <a:rPr lang="en-US" altLang="en-US"/>
              <a:t>Introduction to Hazardous Materials </a:t>
            </a:r>
            <a:r>
              <a:rPr lang="en-US" altLang="en-US" sz="2800" b="0"/>
              <a:t>(3 of 3)</a:t>
            </a:r>
          </a:p>
        </p:txBody>
      </p:sp>
      <p:sp>
        <p:nvSpPr>
          <p:cNvPr id="55299" name="Rectangle 3"/>
          <p:cNvSpPr>
            <a:spLocks noGrp="1" noChangeArrowheads="1"/>
          </p:cNvSpPr>
          <p:nvPr>
            <p:ph type="body" idx="1"/>
          </p:nvPr>
        </p:nvSpPr>
        <p:spPr/>
        <p:txBody>
          <a:bodyPr rIns="228600"/>
          <a:lstStyle/>
          <a:p>
            <a:pPr>
              <a:spcBef>
                <a:spcPct val="35000"/>
              </a:spcBef>
            </a:pPr>
            <a:r>
              <a:rPr lang="en-US" altLang="en-US"/>
              <a:t>Areas of training or experience (cont</a:t>
            </a:r>
            <a:r>
              <a:rPr lang="ja-JP" altLang="en-US"/>
              <a:t>’</a:t>
            </a:r>
            <a:r>
              <a:rPr lang="en-US" altLang="ja-JP"/>
              <a:t>d):</a:t>
            </a:r>
          </a:p>
          <a:p>
            <a:pPr lvl="1">
              <a:spcBef>
                <a:spcPct val="35000"/>
              </a:spcBef>
            </a:pPr>
            <a:r>
              <a:rPr lang="en-US" altLang="en-US"/>
              <a:t>The ability to recognize the presence of hazardous substances</a:t>
            </a:r>
          </a:p>
          <a:p>
            <a:pPr lvl="1">
              <a:spcBef>
                <a:spcPct val="35000"/>
              </a:spcBef>
            </a:pPr>
            <a:r>
              <a:rPr lang="en-US" altLang="en-US"/>
              <a:t>The ability to identify the hazardous substances, if possible</a:t>
            </a:r>
          </a:p>
          <a:p>
            <a:pPr lvl="1">
              <a:spcBef>
                <a:spcPct val="35000"/>
              </a:spcBef>
            </a:pPr>
            <a:r>
              <a:rPr lang="en-US" altLang="en-US"/>
              <a:t>An understanding of the role of the first responder awareness individual</a:t>
            </a:r>
          </a:p>
          <a:p>
            <a:pPr lvl="1">
              <a:spcBef>
                <a:spcPct val="35000"/>
              </a:spcBef>
            </a:pPr>
            <a:r>
              <a:rPr lang="en-US" altLang="en-US"/>
              <a:t>The ability to determine the need for additional resources and to notify the communication center</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a:lnSpc>
                <a:spcPct val="85000"/>
              </a:lnSpc>
            </a:pPr>
            <a:r>
              <a:rPr lang="en-US" altLang="en-US"/>
              <a:t>Recognizing a Hazardous Material </a:t>
            </a:r>
            <a:r>
              <a:rPr lang="en-US" altLang="en-US" sz="2800" b="0"/>
              <a:t>(1 of 6)</a:t>
            </a:r>
          </a:p>
        </p:txBody>
      </p:sp>
      <p:sp>
        <p:nvSpPr>
          <p:cNvPr id="58371" name="Rectangle 3"/>
          <p:cNvSpPr>
            <a:spLocks noGrp="1" noChangeArrowheads="1"/>
          </p:cNvSpPr>
          <p:nvPr>
            <p:ph type="body" idx="1"/>
          </p:nvPr>
        </p:nvSpPr>
        <p:spPr/>
        <p:txBody>
          <a:bodyPr rIns="228600"/>
          <a:lstStyle/>
          <a:p>
            <a:pPr>
              <a:spcBef>
                <a:spcPct val="35000"/>
              </a:spcBef>
              <a:defRPr/>
            </a:pPr>
            <a:r>
              <a:rPr lang="en-US" dirty="0" smtClean="0"/>
              <a:t>A hazardous material poses an unreasonable risk of damage or injury if it is not properly controlled during handling, storage, manufacture, processing, packing, use and disposal, and transportation.</a:t>
            </a:r>
          </a:p>
          <a:p>
            <a:pPr>
              <a:spcBef>
                <a:spcPct val="35000"/>
              </a:spcBef>
              <a:defRPr/>
            </a:pPr>
            <a:r>
              <a:rPr lang="en-US" dirty="0" smtClean="0"/>
              <a:t>Take time to look at the whole scene.</a:t>
            </a:r>
          </a:p>
          <a:p>
            <a:pPr>
              <a:spcBef>
                <a:spcPct val="35000"/>
              </a:spcBef>
              <a:defRPr/>
            </a:pPr>
            <a:r>
              <a:rPr lang="en-US" dirty="0" smtClean="0"/>
              <a:t>Identify critical visual indicators.</a:t>
            </a:r>
          </a:p>
          <a:p>
            <a:pPr marL="0" indent="0">
              <a:spcBef>
                <a:spcPct val="35000"/>
              </a:spcBef>
              <a:buFontTx/>
              <a:buNone/>
              <a:defRPr/>
            </a:pPr>
            <a:endParaRPr lang="en-US"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a:lnSpc>
                <a:spcPct val="85000"/>
              </a:lnSpc>
            </a:pPr>
            <a:r>
              <a:rPr lang="en-US" altLang="en-US"/>
              <a:t>Recognizing a Hazardous Material </a:t>
            </a:r>
            <a:r>
              <a:rPr lang="en-US" altLang="en-US" sz="2800" b="0"/>
              <a:t>(2 of 6)</a:t>
            </a:r>
          </a:p>
        </p:txBody>
      </p:sp>
      <p:sp>
        <p:nvSpPr>
          <p:cNvPr id="57347" name="Rectangle 3"/>
          <p:cNvSpPr>
            <a:spLocks noGrp="1" noChangeArrowheads="1"/>
          </p:cNvSpPr>
          <p:nvPr>
            <p:ph type="body" idx="1"/>
          </p:nvPr>
        </p:nvSpPr>
        <p:spPr/>
        <p:txBody>
          <a:bodyPr rIns="228600"/>
          <a:lstStyle/>
          <a:p>
            <a:pPr>
              <a:spcBef>
                <a:spcPct val="35000"/>
              </a:spcBef>
            </a:pPr>
            <a:r>
              <a:rPr lang="en-US" altLang="en-US"/>
              <a:t>Hazardous materials may be involved in any of the following situations:</a:t>
            </a:r>
          </a:p>
          <a:p>
            <a:pPr lvl="1">
              <a:spcBef>
                <a:spcPct val="35000"/>
              </a:spcBef>
            </a:pPr>
            <a:r>
              <a:rPr lang="en-US" altLang="en-US"/>
              <a:t>A truck or train crash in which a substance is leaking from a tank truck or tank car</a:t>
            </a:r>
          </a:p>
          <a:p>
            <a:pPr lvl="1">
              <a:spcBef>
                <a:spcPct val="35000"/>
              </a:spcBef>
            </a:pPr>
            <a:r>
              <a:rPr lang="en-US" altLang="en-US"/>
              <a:t>A leak, fire, or other emergency at an industrial plant, refinery, or other complex</a:t>
            </a:r>
          </a:p>
          <a:p>
            <a:pPr lvl="1">
              <a:spcBef>
                <a:spcPct val="35000"/>
              </a:spcBef>
            </a:pPr>
            <a:r>
              <a:rPr lang="en-US" altLang="en-US"/>
              <a:t>A leak or rupture of an underground natural gas pipe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a:lnSpc>
                <a:spcPct val="85000"/>
              </a:lnSpc>
            </a:pPr>
            <a:r>
              <a:rPr lang="en-US" altLang="en-US"/>
              <a:t>Recognizing a Hazardous Material </a:t>
            </a:r>
            <a:r>
              <a:rPr lang="en-US" altLang="en-US" sz="2800" b="0"/>
              <a:t>(3 of 6)</a:t>
            </a:r>
          </a:p>
        </p:txBody>
      </p:sp>
      <p:sp>
        <p:nvSpPr>
          <p:cNvPr id="58371" name="Rectangle 3"/>
          <p:cNvSpPr>
            <a:spLocks noGrp="1" noChangeArrowheads="1"/>
          </p:cNvSpPr>
          <p:nvPr>
            <p:ph type="body" idx="1"/>
          </p:nvPr>
        </p:nvSpPr>
        <p:spPr/>
        <p:txBody>
          <a:bodyPr rIns="228600"/>
          <a:lstStyle/>
          <a:p>
            <a:pPr>
              <a:spcBef>
                <a:spcPct val="35000"/>
              </a:spcBef>
            </a:pPr>
            <a:r>
              <a:rPr lang="en-US" altLang="en-US"/>
              <a:t>Hazardous materials may be involved in any of the following situations (cont</a:t>
            </a:r>
            <a:r>
              <a:rPr lang="ja-JP" altLang="en-US"/>
              <a:t>’</a:t>
            </a:r>
            <a:r>
              <a:rPr lang="en-US" altLang="ja-JP"/>
              <a:t>d):</a:t>
            </a:r>
          </a:p>
          <a:p>
            <a:pPr lvl="1">
              <a:spcBef>
                <a:spcPct val="35000"/>
              </a:spcBef>
            </a:pPr>
            <a:r>
              <a:rPr lang="en-US" altLang="en-US"/>
              <a:t>Deterioration of underground fuel tanks and seepage of oil or gasoline into the ground</a:t>
            </a:r>
          </a:p>
          <a:p>
            <a:pPr lvl="1">
              <a:spcBef>
                <a:spcPct val="35000"/>
              </a:spcBef>
            </a:pPr>
            <a:r>
              <a:rPr lang="en-US" altLang="en-US"/>
              <a:t>Buildup of methane or other by-products of waste decomposition in sewers</a:t>
            </a:r>
          </a:p>
          <a:p>
            <a:pPr lvl="1">
              <a:spcBef>
                <a:spcPct val="35000"/>
              </a:spcBef>
            </a:pPr>
            <a:r>
              <a:rPr lang="en-US" altLang="en-US"/>
              <a:t>A motor vehicle crash resulting in a ruptured gas tank</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nSpc>
                <a:spcPct val="85000"/>
              </a:lnSpc>
            </a:pPr>
            <a:r>
              <a:rPr lang="en-US" altLang="en-US"/>
              <a:t>Recognizing a Hazardous Material </a:t>
            </a:r>
            <a:r>
              <a:rPr lang="en-US" altLang="en-US" sz="2800" b="0"/>
              <a:t>(4 of 6)</a:t>
            </a:r>
          </a:p>
        </p:txBody>
      </p:sp>
      <p:pic>
        <p:nvPicPr>
          <p:cNvPr id="59395" name="Picture 4" descr="\\172.16.33.26\Art\OUTPUT\JB LEARNING\EMT_11E_ITK_PPT WORK\Ch39\9781284080179_CH39_CP05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05000"/>
            <a:ext cx="2895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5" descr="\\172.16.33.26\Art\OUTPUT\JB LEARNING\EMT_11E_ITK_PPT WORK\Ch39\9781284080179_CH39_CP05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1941513"/>
            <a:ext cx="3408363"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105400" y="4965700"/>
            <a:ext cx="2590800" cy="369888"/>
          </a:xfrm>
          <a:prstGeom prst="rect">
            <a:avLst/>
          </a:prstGeom>
        </p:spPr>
        <p:txBody>
          <a:bodyPr>
            <a:spAutoFit/>
          </a:bodyPr>
          <a:lstStyle/>
          <a:p>
            <a:pPr algn="r">
              <a:defRPr/>
            </a:pPr>
            <a:r>
              <a:rPr lang="en-IN" sz="900" dirty="0">
                <a:solidFill>
                  <a:schemeClr val="bg1"/>
                </a:solidFill>
                <a:latin typeface="+mj-lt"/>
              </a:rPr>
              <a:t>Courtesy of George Roarty/Virginia Department of Emergency Management.</a:t>
            </a:r>
          </a:p>
        </p:txBody>
      </p:sp>
      <p:sp>
        <p:nvSpPr>
          <p:cNvPr id="7" name="Rectangle 6"/>
          <p:cNvSpPr/>
          <p:nvPr/>
        </p:nvSpPr>
        <p:spPr>
          <a:xfrm>
            <a:off x="1066800" y="4965700"/>
            <a:ext cx="2590800" cy="230188"/>
          </a:xfrm>
          <a:prstGeom prst="rect">
            <a:avLst/>
          </a:prstGeom>
        </p:spPr>
        <p:txBody>
          <a:bodyPr>
            <a:spAutoFit/>
          </a:bodyPr>
          <a:lstStyle/>
          <a:p>
            <a:pPr algn="r">
              <a:defRPr/>
            </a:pPr>
            <a:r>
              <a:rPr lang="en-IN" sz="900" dirty="0">
                <a:solidFill>
                  <a:schemeClr val="bg1"/>
                </a:solidFill>
                <a:latin typeface="+mj-lt"/>
              </a:rPr>
              <a:t>Courtesy of Rob L. Jackson/U.S. Marines.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a:lnSpc>
                <a:spcPct val="85000"/>
              </a:lnSpc>
            </a:pPr>
            <a:r>
              <a:rPr lang="en-US" altLang="en-US"/>
              <a:t>Recognizing a Hazardous Material </a:t>
            </a:r>
            <a:r>
              <a:rPr lang="en-US" altLang="en-US" sz="2800" b="0"/>
              <a:t>(5 of 6)</a:t>
            </a:r>
          </a:p>
        </p:txBody>
      </p:sp>
      <p:sp>
        <p:nvSpPr>
          <p:cNvPr id="60419" name="Content Placeholder 2"/>
          <p:cNvSpPr>
            <a:spLocks noGrp="1"/>
          </p:cNvSpPr>
          <p:nvPr>
            <p:ph type="body" idx="1"/>
          </p:nvPr>
        </p:nvSpPr>
        <p:spPr/>
        <p:txBody>
          <a:bodyPr rIns="228600"/>
          <a:lstStyle/>
          <a:p>
            <a:pPr>
              <a:spcBef>
                <a:spcPct val="35000"/>
              </a:spcBef>
            </a:pPr>
            <a:r>
              <a:rPr lang="en-US" altLang="en-US"/>
              <a:t>Occupancy and location</a:t>
            </a:r>
          </a:p>
          <a:p>
            <a:pPr lvl="1">
              <a:spcBef>
                <a:spcPct val="35000"/>
              </a:spcBef>
            </a:pPr>
            <a:r>
              <a:rPr lang="en-US" altLang="en-US"/>
              <a:t>A wide variety of chemicals are stored in locations such as:</a:t>
            </a:r>
          </a:p>
          <a:p>
            <a:pPr lvl="2"/>
            <a:r>
              <a:rPr lang="en-US" altLang="en-US" sz="2400"/>
              <a:t>Warehouses</a:t>
            </a:r>
          </a:p>
          <a:p>
            <a:pPr lvl="2"/>
            <a:r>
              <a:rPr lang="en-US" altLang="en-US" sz="2400"/>
              <a:t>Hospitals and laboratories</a:t>
            </a:r>
          </a:p>
          <a:p>
            <a:pPr lvl="2"/>
            <a:r>
              <a:rPr lang="en-US" altLang="en-US" sz="2400"/>
              <a:t>Industrial complexes</a:t>
            </a:r>
          </a:p>
          <a:p>
            <a:pPr lvl="2"/>
            <a:r>
              <a:rPr lang="en-US" altLang="en-US" sz="2400"/>
              <a:t>Residential garages</a:t>
            </a:r>
          </a:p>
          <a:p>
            <a:pPr lvl="2"/>
            <a:r>
              <a:rPr lang="en-US" altLang="en-US" sz="2400"/>
              <a:t>Bowling alleys</a:t>
            </a:r>
          </a:p>
          <a:p>
            <a:pPr lvl="2"/>
            <a:r>
              <a:rPr lang="en-US" altLang="en-US" sz="2400"/>
              <a:t>Home improvement and garden centers</a:t>
            </a:r>
          </a:p>
          <a:p>
            <a:pPr lvl="2"/>
            <a:r>
              <a:rPr lang="en-US" altLang="en-US" sz="2400"/>
              <a:t>Restaurants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a:lnSpc>
                <a:spcPct val="85000"/>
              </a:lnSpc>
            </a:pPr>
            <a:r>
              <a:rPr lang="en-US" altLang="en-US"/>
              <a:t>Recognizing a Hazardous Material </a:t>
            </a:r>
            <a:r>
              <a:rPr lang="en-US" altLang="en-US" sz="2800" b="0"/>
              <a:t>(6 of 6)</a:t>
            </a:r>
          </a:p>
        </p:txBody>
      </p:sp>
      <p:sp>
        <p:nvSpPr>
          <p:cNvPr id="61443" name="Rectangle 3"/>
          <p:cNvSpPr>
            <a:spLocks noGrp="1" noChangeArrowheads="1"/>
          </p:cNvSpPr>
          <p:nvPr>
            <p:ph type="body" idx="1"/>
          </p:nvPr>
        </p:nvSpPr>
        <p:spPr/>
        <p:txBody>
          <a:bodyPr rIns="228600"/>
          <a:lstStyle/>
          <a:p>
            <a:pPr>
              <a:spcBef>
                <a:spcPct val="35000"/>
              </a:spcBef>
            </a:pPr>
            <a:r>
              <a:rPr lang="en-US" altLang="en-US"/>
              <a:t>Senses</a:t>
            </a:r>
          </a:p>
          <a:p>
            <a:pPr lvl="1">
              <a:spcBef>
                <a:spcPct val="35000"/>
              </a:spcBef>
            </a:pPr>
            <a:r>
              <a:rPr lang="en-US" altLang="en-US"/>
              <a:t>The senses that can be safely used are those of sight and sound.</a:t>
            </a:r>
          </a:p>
          <a:p>
            <a:pPr lvl="1">
              <a:spcBef>
                <a:spcPct val="35000"/>
              </a:spcBef>
            </a:pPr>
            <a:r>
              <a:rPr lang="en-US" altLang="en-US"/>
              <a:t>Using any of your senses that bring you in proximity to the chemical should be done with caution or avoided.</a:t>
            </a:r>
          </a:p>
          <a:p>
            <a:pPr lvl="1">
              <a:spcBef>
                <a:spcPct val="35000"/>
              </a:spcBef>
            </a:pPr>
            <a:r>
              <a:rPr lang="en-US" altLang="en-US"/>
              <a:t>Clues that are seen or heard from a distance may enable you to take precautionary steps.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a:lnSpc>
                <a:spcPct val="85000"/>
              </a:lnSpc>
            </a:pPr>
            <a:r>
              <a:rPr lang="en-US" altLang="en-US"/>
              <a:t>Containers </a:t>
            </a:r>
            <a:r>
              <a:rPr lang="en-US" altLang="en-US" sz="2800" b="0"/>
              <a:t>(1 of 11)</a:t>
            </a:r>
          </a:p>
        </p:txBody>
      </p:sp>
      <p:sp>
        <p:nvSpPr>
          <p:cNvPr id="62467" name="Rectangle 3"/>
          <p:cNvSpPr>
            <a:spLocks noGrp="1" noChangeArrowheads="1"/>
          </p:cNvSpPr>
          <p:nvPr>
            <p:ph type="body" idx="1"/>
          </p:nvPr>
        </p:nvSpPr>
        <p:spPr/>
        <p:txBody>
          <a:bodyPr rIns="228600"/>
          <a:lstStyle/>
          <a:p>
            <a:pPr>
              <a:spcBef>
                <a:spcPct val="35000"/>
              </a:spcBef>
            </a:pPr>
            <a:r>
              <a:rPr lang="en-US" altLang="en-US"/>
              <a:t>A container is any vessel or receptacle that holds a material.</a:t>
            </a:r>
          </a:p>
          <a:p>
            <a:pPr>
              <a:spcBef>
                <a:spcPct val="35000"/>
              </a:spcBef>
            </a:pPr>
            <a:r>
              <a:rPr lang="en-US" altLang="en-US"/>
              <a:t>Often the container type, size, and material of construction provide important clues about the nature of the substance inside.</a:t>
            </a:r>
          </a:p>
          <a:p>
            <a:pPr>
              <a:spcBef>
                <a:spcPct val="35000"/>
              </a:spcBef>
            </a:pPr>
            <a:r>
              <a:rPr lang="en-US" altLang="en-US"/>
              <a:t>Two categories: bulk and nonbulk</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lnSpc>
                <a:spcPct val="85000"/>
              </a:lnSpc>
            </a:pPr>
            <a:r>
              <a:rPr lang="en-US" altLang="en-US"/>
              <a:t>Introduction </a:t>
            </a:r>
            <a:r>
              <a:rPr lang="en-US" altLang="en-US" sz="2800" b="0"/>
              <a:t>(2 of 2)</a:t>
            </a:r>
          </a:p>
        </p:txBody>
      </p:sp>
      <p:sp>
        <p:nvSpPr>
          <p:cNvPr id="8195" name="Content Placeholder 2"/>
          <p:cNvSpPr>
            <a:spLocks noGrp="1"/>
          </p:cNvSpPr>
          <p:nvPr>
            <p:ph type="body" idx="1"/>
          </p:nvPr>
        </p:nvSpPr>
        <p:spPr/>
        <p:txBody>
          <a:bodyPr rIns="228600"/>
          <a:lstStyle/>
          <a:p>
            <a:pPr>
              <a:spcBef>
                <a:spcPct val="35000"/>
              </a:spcBef>
            </a:pPr>
            <a:r>
              <a:rPr lang="en-US" altLang="en-US"/>
              <a:t>National Incident Management System (NIMS)</a:t>
            </a:r>
          </a:p>
          <a:p>
            <a:pPr lvl="1">
              <a:spcBef>
                <a:spcPct val="35000"/>
              </a:spcBef>
            </a:pPr>
            <a:r>
              <a:rPr lang="en-US" altLang="en-US"/>
              <a:t>Promotes efficient coordination of emergency incidents at the regional, state, and national levels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nSpc>
                <a:spcPct val="85000"/>
              </a:lnSpc>
            </a:pPr>
            <a:r>
              <a:rPr lang="en-US" altLang="en-US"/>
              <a:t>Containers </a:t>
            </a:r>
            <a:r>
              <a:rPr lang="en-US" altLang="en-US" sz="2800" b="0"/>
              <a:t>(2 of 11)</a:t>
            </a:r>
          </a:p>
        </p:txBody>
      </p:sp>
      <p:sp>
        <p:nvSpPr>
          <p:cNvPr id="63491" name="Rectangle 3"/>
          <p:cNvSpPr>
            <a:spLocks noGrp="1" noChangeArrowheads="1"/>
          </p:cNvSpPr>
          <p:nvPr>
            <p:ph type="body" idx="1"/>
          </p:nvPr>
        </p:nvSpPr>
        <p:spPr/>
        <p:txBody>
          <a:bodyPr rIns="228600"/>
          <a:lstStyle/>
          <a:p>
            <a:pPr>
              <a:spcBef>
                <a:spcPct val="35000"/>
              </a:spcBef>
            </a:pPr>
            <a:r>
              <a:rPr lang="en-US" altLang="en-US"/>
              <a:t>Container volume</a:t>
            </a:r>
          </a:p>
          <a:p>
            <a:pPr lvl="1">
              <a:spcBef>
                <a:spcPct val="35000"/>
              </a:spcBef>
            </a:pPr>
            <a:r>
              <a:rPr lang="en-US" altLang="en-US"/>
              <a:t>Bulk storage containers are found in buildings that rely on and need to store large quantities of a particular chemical.</a:t>
            </a:r>
          </a:p>
          <a:p>
            <a:pPr lvl="1">
              <a:spcBef>
                <a:spcPct val="35000"/>
              </a:spcBef>
            </a:pPr>
            <a:r>
              <a:rPr lang="en-US" altLang="en-US"/>
              <a:t>These containers are often surrounded by a secondary containment system to help control an accidental release.</a:t>
            </a:r>
          </a:p>
          <a:p>
            <a:pPr lvl="1">
              <a:spcBef>
                <a:spcPct val="35000"/>
              </a:spcBef>
            </a:pPr>
            <a:r>
              <a:rPr lang="en-US" altLang="en-US"/>
              <a:t>Large-volume horizontal tanks are also common.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nSpc>
                <a:spcPct val="85000"/>
              </a:lnSpc>
            </a:pPr>
            <a:r>
              <a:rPr lang="en-US" altLang="en-US"/>
              <a:t>Containers </a:t>
            </a:r>
            <a:r>
              <a:rPr lang="en-US" altLang="en-US" sz="2800" b="0"/>
              <a:t>(3 of 11)</a:t>
            </a:r>
          </a:p>
        </p:txBody>
      </p:sp>
      <p:sp>
        <p:nvSpPr>
          <p:cNvPr id="64515" name="Rectangle 3"/>
          <p:cNvSpPr>
            <a:spLocks noGrp="1" noChangeArrowheads="1"/>
          </p:cNvSpPr>
          <p:nvPr>
            <p:ph type="body" idx="1"/>
          </p:nvPr>
        </p:nvSpPr>
        <p:spPr/>
        <p:txBody>
          <a:bodyPr rIns="228600"/>
          <a:lstStyle/>
          <a:p>
            <a:pPr>
              <a:spcBef>
                <a:spcPct val="35000"/>
              </a:spcBef>
            </a:pPr>
            <a:r>
              <a:rPr lang="en-US" altLang="en-US"/>
              <a:t>Container volume (cont</a:t>
            </a:r>
            <a:r>
              <a:rPr lang="ja-JP" altLang="en-US"/>
              <a:t>’</a:t>
            </a:r>
            <a:r>
              <a:rPr lang="en-US" altLang="ja-JP"/>
              <a:t>d)</a:t>
            </a:r>
          </a:p>
          <a:p>
            <a:pPr lvl="1">
              <a:spcBef>
                <a:spcPct val="35000"/>
              </a:spcBef>
            </a:pPr>
            <a:r>
              <a:rPr lang="en-US" altLang="en-US"/>
              <a:t>Totes have capacities ranging from 119 gallons to 703 gallons</a:t>
            </a:r>
          </a:p>
          <a:p>
            <a:pPr lvl="1">
              <a:spcBef>
                <a:spcPct val="35000"/>
              </a:spcBef>
            </a:pPr>
            <a:r>
              <a:rPr lang="en-US" altLang="en-US"/>
              <a:t>Contain any type of chemical, including flammable liquids, corrosives, food-grade liquids, or oxidizers</a:t>
            </a:r>
          </a:p>
          <a:p>
            <a:pPr lvl="1">
              <a:spcBef>
                <a:spcPct val="35000"/>
              </a:spcBef>
            </a:pPr>
            <a:r>
              <a:rPr lang="en-US" altLang="en-US"/>
              <a:t>No secondary containment system</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nSpc>
                <a:spcPct val="85000"/>
              </a:lnSpc>
            </a:pPr>
            <a:r>
              <a:rPr lang="en-US" altLang="en-US"/>
              <a:t>Containers </a:t>
            </a:r>
            <a:r>
              <a:rPr lang="en-US" altLang="en-US" sz="2800" b="0"/>
              <a:t>(4 of 11)</a:t>
            </a:r>
          </a:p>
        </p:txBody>
      </p:sp>
      <p:pic>
        <p:nvPicPr>
          <p:cNvPr id="65539" name="Picture 4" descr="\\172.16.33.26\Art\OUTPUT\JB LEARNING\EMT_11E_ITK_PPT WORK\Ch39\9781284080179_CH39_CP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676400"/>
            <a:ext cx="52609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72000" y="5276850"/>
            <a:ext cx="2590800" cy="230188"/>
          </a:xfrm>
          <a:prstGeom prst="rect">
            <a:avLst/>
          </a:prstGeom>
        </p:spPr>
        <p:txBody>
          <a:bodyPr>
            <a:spAutoFit/>
          </a:bodyPr>
          <a:lstStyle/>
          <a:p>
            <a:pPr algn="r">
              <a:defRPr/>
            </a:pPr>
            <a:r>
              <a:rPr lang="en-IN" sz="900" dirty="0">
                <a:solidFill>
                  <a:schemeClr val="bg1"/>
                </a:solidFill>
                <a:latin typeface="+mj-lt"/>
              </a:rPr>
              <a:t>Courtesy of Tank Service, Inc.</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nSpc>
                <a:spcPct val="85000"/>
              </a:lnSpc>
            </a:pPr>
            <a:r>
              <a:rPr lang="en-US" altLang="en-US"/>
              <a:t>Containers </a:t>
            </a:r>
            <a:r>
              <a:rPr lang="en-US" altLang="en-US" sz="2800" b="0"/>
              <a:t>(5 of 11)</a:t>
            </a:r>
          </a:p>
        </p:txBody>
      </p:sp>
      <p:sp>
        <p:nvSpPr>
          <p:cNvPr id="66563" name="Rectangle 3"/>
          <p:cNvSpPr>
            <a:spLocks noGrp="1" noChangeArrowheads="1"/>
          </p:cNvSpPr>
          <p:nvPr>
            <p:ph type="body" idx="1"/>
          </p:nvPr>
        </p:nvSpPr>
        <p:spPr/>
        <p:txBody>
          <a:bodyPr rIns="228600"/>
          <a:lstStyle/>
          <a:p>
            <a:pPr>
              <a:spcBef>
                <a:spcPct val="35000"/>
              </a:spcBef>
            </a:pPr>
            <a:r>
              <a:rPr lang="en-US" altLang="en-US"/>
              <a:t>Container volume (cont</a:t>
            </a:r>
            <a:r>
              <a:rPr lang="ja-JP" altLang="en-US"/>
              <a:t>’</a:t>
            </a:r>
            <a:r>
              <a:rPr lang="en-US" altLang="ja-JP"/>
              <a:t>d)</a:t>
            </a:r>
          </a:p>
          <a:p>
            <a:pPr lvl="1">
              <a:spcBef>
                <a:spcPct val="35000"/>
              </a:spcBef>
            </a:pPr>
            <a:r>
              <a:rPr lang="en-US" altLang="en-US"/>
              <a:t>Intermodal tanks are both shipping and storage vessels.</a:t>
            </a:r>
          </a:p>
          <a:p>
            <a:pPr lvl="1">
              <a:spcBef>
                <a:spcPct val="35000"/>
              </a:spcBef>
            </a:pPr>
            <a:r>
              <a:rPr lang="en-US" altLang="en-US"/>
              <a:t>Hold between 5,000 and 6,000 gallons</a:t>
            </a:r>
          </a:p>
          <a:p>
            <a:pPr lvl="1">
              <a:spcBef>
                <a:spcPct val="35000"/>
              </a:spcBef>
            </a:pPr>
            <a:r>
              <a:rPr lang="en-US" altLang="en-US"/>
              <a:t>Can be pressurized or nonpressurized</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a:lnSpc>
                <a:spcPct val="85000"/>
              </a:lnSpc>
            </a:pPr>
            <a:r>
              <a:rPr lang="en-US" altLang="en-US"/>
              <a:t>Containers </a:t>
            </a:r>
            <a:r>
              <a:rPr lang="en-US" altLang="en-US" sz="2800" b="0"/>
              <a:t>(6 of 11)</a:t>
            </a:r>
          </a:p>
        </p:txBody>
      </p:sp>
      <p:sp>
        <p:nvSpPr>
          <p:cNvPr id="4" name="Rectangle 3"/>
          <p:cNvSpPr/>
          <p:nvPr/>
        </p:nvSpPr>
        <p:spPr>
          <a:xfrm>
            <a:off x="4800600" y="5281613"/>
            <a:ext cx="2590800" cy="231775"/>
          </a:xfrm>
          <a:prstGeom prst="rect">
            <a:avLst/>
          </a:prstGeom>
        </p:spPr>
        <p:txBody>
          <a:bodyPr>
            <a:spAutoFit/>
          </a:bodyPr>
          <a:lstStyle/>
          <a:p>
            <a:pPr algn="r">
              <a:defRPr/>
            </a:pPr>
            <a:r>
              <a:rPr lang="en-IN" sz="900" dirty="0">
                <a:solidFill>
                  <a:schemeClr val="bg1"/>
                </a:solidFill>
                <a:latin typeface="+mj-lt"/>
              </a:rPr>
              <a:t>Courtesy of UBH International Ltd.</a:t>
            </a:r>
          </a:p>
        </p:txBody>
      </p:sp>
      <p:pic>
        <p:nvPicPr>
          <p:cNvPr id="67588" name="Picture 4" descr="\\172.16.33.26\Art\OUTPUT\JB LEARNING\EMT_11E_ITK_PPT WORK\Ch39\9781284080179_CH39_CP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701800"/>
            <a:ext cx="51498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a:lnSpc>
                <a:spcPct val="85000"/>
              </a:lnSpc>
            </a:pPr>
            <a:r>
              <a:rPr lang="en-US" altLang="en-US"/>
              <a:t>Containers </a:t>
            </a:r>
            <a:r>
              <a:rPr lang="en-US" altLang="en-US" sz="2800" b="0"/>
              <a:t>(7 of 11)</a:t>
            </a:r>
          </a:p>
        </p:txBody>
      </p:sp>
      <p:sp>
        <p:nvSpPr>
          <p:cNvPr id="68611" name="Content Placeholder 2"/>
          <p:cNvSpPr>
            <a:spLocks noGrp="1"/>
          </p:cNvSpPr>
          <p:nvPr>
            <p:ph type="body" idx="1"/>
          </p:nvPr>
        </p:nvSpPr>
        <p:spPr/>
        <p:txBody>
          <a:bodyPr rIns="228600"/>
          <a:lstStyle/>
          <a:p>
            <a:pPr>
              <a:spcBef>
                <a:spcPct val="35000"/>
              </a:spcBef>
            </a:pPr>
            <a:r>
              <a:rPr lang="en-US" altLang="en-US"/>
              <a:t>Nonbulk storage vessels</a:t>
            </a:r>
          </a:p>
          <a:p>
            <a:pPr lvl="1">
              <a:spcBef>
                <a:spcPct val="35000"/>
              </a:spcBef>
            </a:pPr>
            <a:r>
              <a:rPr lang="en-US" altLang="en-US"/>
              <a:t>Hold commonly used commercial and industrial chemicals</a:t>
            </a:r>
          </a:p>
          <a:p>
            <a:pPr lvl="1">
              <a:spcBef>
                <a:spcPct val="35000"/>
              </a:spcBef>
            </a:pPr>
            <a:r>
              <a:rPr lang="en-US" altLang="en-US"/>
              <a:t>Drums are easily recognizable, barrel-like containers.</a:t>
            </a:r>
          </a:p>
          <a:p>
            <a:pPr lvl="1">
              <a:spcBef>
                <a:spcPct val="35000"/>
              </a:spcBef>
            </a:pPr>
            <a:r>
              <a:rPr lang="en-US" altLang="en-US"/>
              <a:t>Generally, the nature of the chemical dictates the construction of the drum.</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a:lnSpc>
                <a:spcPct val="85000"/>
              </a:lnSpc>
            </a:pPr>
            <a:r>
              <a:rPr lang="en-US" altLang="en-US"/>
              <a:t>Containers </a:t>
            </a:r>
            <a:r>
              <a:rPr lang="en-US" altLang="en-US" sz="2800" b="0"/>
              <a:t>(8 of 11)</a:t>
            </a:r>
          </a:p>
        </p:txBody>
      </p:sp>
      <p:sp>
        <p:nvSpPr>
          <p:cNvPr id="69635" name="Content Placeholder 2"/>
          <p:cNvSpPr>
            <a:spLocks noGrp="1"/>
          </p:cNvSpPr>
          <p:nvPr>
            <p:ph type="body" idx="1"/>
          </p:nvPr>
        </p:nvSpPr>
        <p:spPr/>
        <p:txBody>
          <a:bodyPr rIns="228600"/>
          <a:lstStyle/>
          <a:p>
            <a:pPr>
              <a:spcBef>
                <a:spcPct val="35000"/>
              </a:spcBef>
            </a:pPr>
            <a:r>
              <a:rPr lang="en-US" altLang="en-US"/>
              <a:t>Nonbulk storage vessels (cont</a:t>
            </a:r>
            <a:r>
              <a:rPr lang="ja-JP" altLang="en-US"/>
              <a:t>’</a:t>
            </a:r>
            <a:r>
              <a:rPr lang="en-US" altLang="ja-JP"/>
              <a:t>d)</a:t>
            </a:r>
          </a:p>
          <a:p>
            <a:pPr lvl="1">
              <a:spcBef>
                <a:spcPct val="35000"/>
              </a:spcBef>
            </a:pPr>
            <a:r>
              <a:rPr lang="en-US" altLang="en-US"/>
              <a:t>Bags are commonly used to store solids and powders.</a:t>
            </a:r>
          </a:p>
          <a:p>
            <a:pPr lvl="1">
              <a:spcBef>
                <a:spcPct val="35000"/>
              </a:spcBef>
            </a:pPr>
            <a:r>
              <a:rPr lang="en-US" altLang="en-US"/>
              <a:t>May be constructed of plastic, paper, or plastic-lined paper</a:t>
            </a:r>
          </a:p>
          <a:p>
            <a:pPr lvl="1">
              <a:spcBef>
                <a:spcPct val="35000"/>
              </a:spcBef>
            </a:pPr>
            <a:r>
              <a:rPr lang="en-US" altLang="en-US"/>
              <a:t>Pesticide bags must be labeled with specific information.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nSpc>
                <a:spcPct val="85000"/>
              </a:lnSpc>
            </a:pPr>
            <a:r>
              <a:rPr lang="en-US" altLang="en-US"/>
              <a:t>Containers </a:t>
            </a:r>
            <a:r>
              <a:rPr lang="en-US" altLang="en-US" sz="2800" b="0"/>
              <a:t>(9 of 11)</a:t>
            </a:r>
          </a:p>
        </p:txBody>
      </p:sp>
      <p:sp>
        <p:nvSpPr>
          <p:cNvPr id="70659" name="Content Placeholder 2"/>
          <p:cNvSpPr>
            <a:spLocks noGrp="1"/>
          </p:cNvSpPr>
          <p:nvPr>
            <p:ph type="body" idx="1"/>
          </p:nvPr>
        </p:nvSpPr>
        <p:spPr/>
        <p:txBody>
          <a:bodyPr rIns="228600"/>
          <a:lstStyle/>
          <a:p>
            <a:pPr>
              <a:spcBef>
                <a:spcPct val="35000"/>
              </a:spcBef>
            </a:pPr>
            <a:r>
              <a:rPr lang="en-US" altLang="en-US"/>
              <a:t>Nonbulk storage vessels (cont</a:t>
            </a:r>
            <a:r>
              <a:rPr lang="ja-JP" altLang="en-US"/>
              <a:t>’</a:t>
            </a:r>
            <a:r>
              <a:rPr lang="en-US" altLang="ja-JP"/>
              <a:t>d)</a:t>
            </a:r>
          </a:p>
          <a:p>
            <a:pPr lvl="1">
              <a:spcBef>
                <a:spcPct val="35000"/>
              </a:spcBef>
            </a:pPr>
            <a:r>
              <a:rPr lang="en-US" altLang="en-US"/>
              <a:t>Carboys transport and store corrosives and other types of chemicals.</a:t>
            </a:r>
          </a:p>
          <a:p>
            <a:pPr lvl="2">
              <a:spcBef>
                <a:spcPct val="35000"/>
              </a:spcBef>
            </a:pPr>
            <a:r>
              <a:rPr lang="en-US" altLang="en-US"/>
              <a:t>Glass, plastic, or steel container that holds 5 to 15 gallons of product</a:t>
            </a:r>
          </a:p>
          <a:p>
            <a:pPr lvl="2">
              <a:spcBef>
                <a:spcPct val="35000"/>
              </a:spcBef>
            </a:pPr>
            <a:r>
              <a:rPr lang="en-US" altLang="en-US"/>
              <a:t>Often placed in a protective wood, foam, fiberglass, or steel box</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a:lnSpc>
                <a:spcPct val="85000"/>
              </a:lnSpc>
            </a:pPr>
            <a:r>
              <a:rPr lang="en-US" altLang="en-US"/>
              <a:t>Containers </a:t>
            </a:r>
            <a:r>
              <a:rPr lang="en-US" altLang="en-US" sz="2800" b="0"/>
              <a:t>(10 of 11)</a:t>
            </a:r>
          </a:p>
        </p:txBody>
      </p:sp>
      <p:sp>
        <p:nvSpPr>
          <p:cNvPr id="4" name="Rectangle 3"/>
          <p:cNvSpPr/>
          <p:nvPr/>
        </p:nvSpPr>
        <p:spPr>
          <a:xfrm>
            <a:off x="4648200" y="5281613"/>
            <a:ext cx="2590800" cy="231775"/>
          </a:xfrm>
          <a:prstGeom prst="rect">
            <a:avLst/>
          </a:prstGeom>
        </p:spPr>
        <p:txBody>
          <a:bodyPr>
            <a:spAutoFit/>
          </a:bodyPr>
          <a:lstStyle/>
          <a:p>
            <a:pPr algn="r">
              <a:defRPr/>
            </a:pPr>
            <a:r>
              <a:rPr lang="en-IN" sz="900" dirty="0">
                <a:solidFill>
                  <a:schemeClr val="bg1"/>
                </a:solidFill>
                <a:latin typeface="+mj-lt"/>
              </a:rPr>
              <a:t>Courtesy of EMD Chemicals, Inc.</a:t>
            </a:r>
          </a:p>
        </p:txBody>
      </p:sp>
      <p:pic>
        <p:nvPicPr>
          <p:cNvPr id="71684" name="Picture 4" descr="\\172.16.33.26\Art\OUTPUT\JB LEARNING\EMT_11E_ITK_PPT WORK\Ch39\9781284080179_CH39_CP0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5363" y="1682750"/>
            <a:ext cx="4886325"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nSpc>
                <a:spcPct val="85000"/>
              </a:lnSpc>
            </a:pPr>
            <a:r>
              <a:rPr lang="en-US" altLang="en-US"/>
              <a:t>Containers </a:t>
            </a:r>
            <a:r>
              <a:rPr lang="en-US" altLang="en-US" sz="2800" b="0"/>
              <a:t>(11 of 11)</a:t>
            </a:r>
          </a:p>
        </p:txBody>
      </p:sp>
      <p:sp>
        <p:nvSpPr>
          <p:cNvPr id="72707" name="Rectangle 3"/>
          <p:cNvSpPr>
            <a:spLocks noGrp="1" noChangeArrowheads="1"/>
          </p:cNvSpPr>
          <p:nvPr>
            <p:ph type="body" idx="1"/>
          </p:nvPr>
        </p:nvSpPr>
        <p:spPr/>
        <p:txBody>
          <a:bodyPr rIns="228600"/>
          <a:lstStyle/>
          <a:p>
            <a:pPr>
              <a:spcBef>
                <a:spcPct val="35000"/>
              </a:spcBef>
            </a:pPr>
            <a:r>
              <a:rPr lang="en-US" altLang="en-US"/>
              <a:t>Nonbulk storage vessels (cont</a:t>
            </a:r>
            <a:r>
              <a:rPr lang="ja-JP" altLang="en-US"/>
              <a:t>’</a:t>
            </a:r>
            <a:r>
              <a:rPr lang="en-US" altLang="ja-JP"/>
              <a:t>d)</a:t>
            </a:r>
          </a:p>
          <a:p>
            <a:pPr lvl="1">
              <a:spcBef>
                <a:spcPct val="35000"/>
              </a:spcBef>
            </a:pPr>
            <a:r>
              <a:rPr lang="en-US" altLang="en-US"/>
              <a:t>Uninsulated compressed gas cylinders are used to store substances such as nitrogen, argon, helium, and oxygen.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nSpc>
                <a:spcPct val="85000"/>
              </a:lnSpc>
            </a:pPr>
            <a:r>
              <a:rPr lang="en-US" altLang="en-US"/>
              <a:t>National Incident Management System </a:t>
            </a:r>
            <a:r>
              <a:rPr lang="en-US" altLang="en-US" sz="2800" b="0"/>
              <a:t>(1 of </a:t>
            </a:r>
            <a:r>
              <a:rPr lang="en-US" altLang="en-US" sz="2800"/>
              <a:t>3</a:t>
            </a:r>
            <a:r>
              <a:rPr lang="en-US" altLang="en-US" sz="2800" b="0"/>
              <a:t>)</a:t>
            </a:r>
          </a:p>
        </p:txBody>
      </p:sp>
      <p:sp>
        <p:nvSpPr>
          <p:cNvPr id="9219" name="Content Placeholder 2"/>
          <p:cNvSpPr>
            <a:spLocks noGrp="1"/>
          </p:cNvSpPr>
          <p:nvPr>
            <p:ph type="body" idx="1"/>
          </p:nvPr>
        </p:nvSpPr>
        <p:spPr/>
        <p:txBody>
          <a:bodyPr rIns="228600"/>
          <a:lstStyle/>
          <a:p>
            <a:pPr>
              <a:spcBef>
                <a:spcPct val="35000"/>
              </a:spcBef>
            </a:pPr>
            <a:r>
              <a:rPr lang="en-US" altLang="en-US"/>
              <a:t>Implemented in 2004</a:t>
            </a:r>
          </a:p>
          <a:p>
            <a:pPr>
              <a:spcBef>
                <a:spcPct val="35000"/>
              </a:spcBef>
            </a:pPr>
            <a:r>
              <a:rPr lang="en-US" altLang="en-US"/>
              <a:t>Provides a framework</a:t>
            </a:r>
          </a:p>
          <a:p>
            <a:pPr>
              <a:spcBef>
                <a:spcPct val="35000"/>
              </a:spcBef>
            </a:pPr>
            <a:r>
              <a:rPr lang="en-US" altLang="en-US"/>
              <a:t>Enables federal, state, and local governments to work together</a:t>
            </a:r>
          </a:p>
          <a:p>
            <a:pPr lvl="1">
              <a:spcBef>
                <a:spcPct val="35000"/>
              </a:spcBef>
            </a:pPr>
            <a:r>
              <a:rPr lang="en-US" altLang="en-US"/>
              <a:t>As well as private-sector and nongovernmental organizations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a:lnSpc>
                <a:spcPct val="85000"/>
              </a:lnSpc>
            </a:pPr>
            <a:r>
              <a:rPr lang="en-US" altLang="en-US"/>
              <a:t>Department of Transportation Marking System </a:t>
            </a:r>
            <a:r>
              <a:rPr lang="en-US" altLang="en-US" sz="2800" b="0"/>
              <a:t>(1 of 4)</a:t>
            </a:r>
          </a:p>
        </p:txBody>
      </p:sp>
      <p:sp>
        <p:nvSpPr>
          <p:cNvPr id="73731" name="Content Placeholder 2"/>
          <p:cNvSpPr>
            <a:spLocks noGrp="1"/>
          </p:cNvSpPr>
          <p:nvPr>
            <p:ph type="body" idx="1"/>
          </p:nvPr>
        </p:nvSpPr>
        <p:spPr/>
        <p:txBody>
          <a:bodyPr rIns="228600"/>
          <a:lstStyle/>
          <a:p>
            <a:pPr>
              <a:spcBef>
                <a:spcPct val="35000"/>
              </a:spcBef>
            </a:pPr>
            <a:r>
              <a:rPr lang="en-US" altLang="en-US"/>
              <a:t>Labels, placards, and other markings are used on buildings, packages, boxes, and containers.</a:t>
            </a:r>
          </a:p>
          <a:p>
            <a:pPr>
              <a:spcBef>
                <a:spcPct val="35000"/>
              </a:spcBef>
            </a:pPr>
            <a:r>
              <a:rPr lang="en-US" altLang="en-US"/>
              <a:t>Marking systems indicate the presence of a hazardous material from a safe distance and provide clues about the substance.</a:t>
            </a:r>
          </a:p>
          <a:p>
            <a:pPr lvl="1"/>
            <a:endParaRPr lang="en-US" altLang="en-US" sz="280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lnSpc>
                <a:spcPct val="85000"/>
              </a:lnSpc>
            </a:pPr>
            <a:r>
              <a:rPr lang="en-US" altLang="en-US"/>
              <a:t>Department of Transportation Marking System </a:t>
            </a:r>
            <a:r>
              <a:rPr lang="en-US" altLang="en-US" sz="2800" b="0"/>
              <a:t>(2 of 4)</a:t>
            </a:r>
          </a:p>
        </p:txBody>
      </p:sp>
      <p:sp>
        <p:nvSpPr>
          <p:cNvPr id="4" name="Rectangle 3"/>
          <p:cNvSpPr/>
          <p:nvPr/>
        </p:nvSpPr>
        <p:spPr>
          <a:xfrm>
            <a:off x="1143000" y="5629275"/>
            <a:ext cx="2895600" cy="230188"/>
          </a:xfrm>
          <a:prstGeom prst="rect">
            <a:avLst/>
          </a:prstGeom>
        </p:spPr>
        <p:txBody>
          <a:bodyPr>
            <a:spAutoFit/>
          </a:bodyPr>
          <a:lstStyle/>
          <a:p>
            <a:pPr algn="r">
              <a:defRPr/>
            </a:pPr>
            <a:r>
              <a:rPr lang="en-IN" sz="900" dirty="0">
                <a:solidFill>
                  <a:schemeClr val="bg1"/>
                </a:solidFill>
                <a:latin typeface="+mj-lt"/>
              </a:rPr>
              <a:t>Courtesy of the U.S. Department of Transportation.</a:t>
            </a:r>
          </a:p>
        </p:txBody>
      </p:sp>
      <p:pic>
        <p:nvPicPr>
          <p:cNvPr id="74756" name="Picture 4" descr="\\172.16.33.26\Art\OUTPUT\JB LEARNING\EMT_11E_ITK_PPT WORK\Ch39\9781284080179_CH39_CP09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477963"/>
            <a:ext cx="2846388" cy="41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7" name="Picture 5" descr="\\172.16.33.26\Art\OUTPUT\JB LEARNING\EMT_11E_ITK_PPT WORK\Ch39\9781284080179_CH39_CP09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1555750"/>
            <a:ext cx="2941638" cy="414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754563" y="5705475"/>
            <a:ext cx="2941637" cy="231775"/>
          </a:xfrm>
          <a:prstGeom prst="rect">
            <a:avLst/>
          </a:prstGeom>
        </p:spPr>
        <p:txBody>
          <a:bodyPr>
            <a:spAutoFit/>
          </a:bodyPr>
          <a:lstStyle/>
          <a:p>
            <a:pPr algn="r">
              <a:defRPr/>
            </a:pPr>
            <a:r>
              <a:rPr lang="en-IN" sz="900" dirty="0">
                <a:solidFill>
                  <a:schemeClr val="bg1"/>
                </a:solidFill>
                <a:latin typeface="+mj-lt"/>
              </a:rPr>
              <a:t>Courtesy of the U.S. Department of Transportation.</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a:lnSpc>
                <a:spcPct val="85000"/>
              </a:lnSpc>
            </a:pPr>
            <a:r>
              <a:rPr lang="en-US" altLang="en-US"/>
              <a:t>Department of Transportation Marking System </a:t>
            </a:r>
            <a:r>
              <a:rPr lang="en-US" altLang="en-US" sz="2800" b="0"/>
              <a:t>(3 of 4)</a:t>
            </a:r>
          </a:p>
        </p:txBody>
      </p:sp>
      <p:sp>
        <p:nvSpPr>
          <p:cNvPr id="75779" name="Content Placeholder 2"/>
          <p:cNvSpPr>
            <a:spLocks noGrp="1"/>
          </p:cNvSpPr>
          <p:nvPr>
            <p:ph type="body" idx="1"/>
          </p:nvPr>
        </p:nvSpPr>
        <p:spPr/>
        <p:txBody>
          <a:bodyPr rIns="228600"/>
          <a:lstStyle/>
          <a:p>
            <a:pPr>
              <a:spcBef>
                <a:spcPct val="35000"/>
              </a:spcBef>
            </a:pPr>
            <a:r>
              <a:rPr lang="en-US" altLang="en-US"/>
              <a:t>Placards are diamond-shaped indicators.</a:t>
            </a:r>
          </a:p>
          <a:p>
            <a:pPr lvl="1">
              <a:spcBef>
                <a:spcPct val="35000"/>
              </a:spcBef>
            </a:pPr>
            <a:r>
              <a:rPr lang="en-US" altLang="en-US"/>
              <a:t>Placed on four sides of transport vehicles</a:t>
            </a:r>
          </a:p>
          <a:p>
            <a:pPr>
              <a:spcBef>
                <a:spcPct val="35000"/>
              </a:spcBef>
            </a:pPr>
            <a:r>
              <a:rPr lang="en-US" altLang="en-US"/>
              <a:t>Labels are smaller versions of placards.</a:t>
            </a:r>
          </a:p>
          <a:p>
            <a:pPr lvl="1">
              <a:spcBef>
                <a:spcPct val="35000"/>
              </a:spcBef>
            </a:pPr>
            <a:r>
              <a:rPr lang="en-US" altLang="en-US"/>
              <a:t>Placed on four sides of individual boxes and smaller packages</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a:lnSpc>
                <a:spcPct val="85000"/>
              </a:lnSpc>
            </a:pPr>
            <a:r>
              <a:rPr lang="en-US" altLang="en-US"/>
              <a:t>Department of Transportation Marking System </a:t>
            </a:r>
            <a:r>
              <a:rPr lang="en-US" altLang="en-US" sz="2800" b="0"/>
              <a:t>(4 of 4)</a:t>
            </a:r>
          </a:p>
        </p:txBody>
      </p:sp>
      <p:sp>
        <p:nvSpPr>
          <p:cNvPr id="4" name="Rectangle 3"/>
          <p:cNvSpPr/>
          <p:nvPr/>
        </p:nvSpPr>
        <p:spPr>
          <a:xfrm>
            <a:off x="4360863" y="5191125"/>
            <a:ext cx="3868737" cy="230188"/>
          </a:xfrm>
          <a:prstGeom prst="rect">
            <a:avLst/>
          </a:prstGeom>
        </p:spPr>
        <p:txBody>
          <a:bodyPr>
            <a:spAutoFit/>
          </a:bodyPr>
          <a:lstStyle/>
          <a:p>
            <a:pPr algn="r">
              <a:defRPr/>
            </a:pPr>
            <a:r>
              <a:rPr lang="en-IN" sz="900" dirty="0">
                <a:solidFill>
                  <a:schemeClr val="bg1"/>
                </a:solidFill>
                <a:latin typeface="+mj-lt"/>
              </a:rPr>
              <a:t>© Mark Winfrey/Shutterstock.</a:t>
            </a:r>
          </a:p>
        </p:txBody>
      </p:sp>
      <p:pic>
        <p:nvPicPr>
          <p:cNvPr id="76804" name="Picture 4" descr="\\172.16.33.26\Art\OUTPUT\JB LEARNING\EMT_11E_ITK_PPT WORK\Ch39\9781284080179_CH39_CP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600200"/>
            <a:ext cx="6840538"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a:lnSpc>
                <a:spcPct val="85000"/>
              </a:lnSpc>
            </a:pPr>
            <a:r>
              <a:rPr lang="en-US" altLang="en-US"/>
              <a:t>Other Considerations</a:t>
            </a:r>
          </a:p>
        </p:txBody>
      </p:sp>
      <p:sp>
        <p:nvSpPr>
          <p:cNvPr id="77827" name="Rectangle 3"/>
          <p:cNvSpPr>
            <a:spLocks noGrp="1" noChangeArrowheads="1"/>
          </p:cNvSpPr>
          <p:nvPr>
            <p:ph type="body" idx="1"/>
          </p:nvPr>
        </p:nvSpPr>
        <p:spPr/>
        <p:txBody>
          <a:bodyPr rIns="228600"/>
          <a:lstStyle/>
          <a:p>
            <a:pPr>
              <a:spcBef>
                <a:spcPct val="35000"/>
              </a:spcBef>
            </a:pPr>
            <a:r>
              <a:rPr lang="en-US" altLang="en-US"/>
              <a:t>The DOT system does not require that all chemical shipments be marked.</a:t>
            </a:r>
          </a:p>
          <a:p>
            <a:pPr lvl="1">
              <a:spcBef>
                <a:spcPct val="35000"/>
              </a:spcBef>
            </a:pPr>
            <a:r>
              <a:rPr lang="en-US" altLang="en-US"/>
              <a:t>In most cases, the package or cargo tank must contain a certain amount of hazardous material before a placard is required.</a:t>
            </a:r>
          </a:p>
          <a:p>
            <a:pPr lvl="1">
              <a:spcBef>
                <a:spcPct val="35000"/>
              </a:spcBef>
            </a:pPr>
            <a:r>
              <a:rPr lang="en-US" altLang="en-US"/>
              <a:t>Some chemicals are so hazardous that shipping any amount requires the use of labels or placards.</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a:lnSpc>
                <a:spcPct val="85000"/>
              </a:lnSpc>
            </a:pPr>
            <a:r>
              <a:rPr lang="en-US" altLang="en-US"/>
              <a:t>References </a:t>
            </a:r>
            <a:r>
              <a:rPr lang="en-US" altLang="en-US" sz="2800" b="0"/>
              <a:t>(1 of 4)</a:t>
            </a:r>
          </a:p>
        </p:txBody>
      </p:sp>
      <p:sp>
        <p:nvSpPr>
          <p:cNvPr id="78851" name="Content Placeholder 2"/>
          <p:cNvSpPr>
            <a:spLocks noGrp="1"/>
          </p:cNvSpPr>
          <p:nvPr>
            <p:ph type="body" idx="1"/>
          </p:nvPr>
        </p:nvSpPr>
        <p:spPr>
          <a:xfrm>
            <a:off x="4572000" y="1447800"/>
            <a:ext cx="4038600" cy="4800600"/>
          </a:xfrm>
        </p:spPr>
        <p:txBody>
          <a:bodyPr rIns="228600"/>
          <a:lstStyle/>
          <a:p>
            <a:pPr>
              <a:spcBef>
                <a:spcPct val="35000"/>
              </a:spcBef>
            </a:pPr>
            <a:r>
              <a:rPr lang="en-US" altLang="en-US"/>
              <a:t>The </a:t>
            </a:r>
            <a:r>
              <a:rPr lang="en-US" altLang="en-US" i="1"/>
              <a:t>Emergency Response Guidebook</a:t>
            </a:r>
          </a:p>
          <a:p>
            <a:pPr lvl="1">
              <a:spcBef>
                <a:spcPct val="35000"/>
              </a:spcBef>
            </a:pPr>
            <a:r>
              <a:rPr lang="en-US" altLang="en-US" sz="2100"/>
              <a:t>Offers a certain amount of guidance for responders operating at a HazMat incident</a:t>
            </a:r>
          </a:p>
          <a:p>
            <a:pPr lvl="1">
              <a:spcBef>
                <a:spcPct val="35000"/>
              </a:spcBef>
            </a:pPr>
            <a:r>
              <a:rPr lang="en-US" altLang="en-US" sz="2100"/>
              <a:t>Updated every 3 to 4 years</a:t>
            </a:r>
          </a:p>
          <a:p>
            <a:pPr lvl="1">
              <a:spcBef>
                <a:spcPct val="35000"/>
              </a:spcBef>
            </a:pPr>
            <a:r>
              <a:rPr lang="en-US" altLang="en-US" sz="2100"/>
              <a:t>Provides information on approximately 4,000 chemicals</a:t>
            </a:r>
          </a:p>
        </p:txBody>
      </p:sp>
      <p:sp>
        <p:nvSpPr>
          <p:cNvPr id="5" name="Rectangle 4"/>
          <p:cNvSpPr/>
          <p:nvPr/>
        </p:nvSpPr>
        <p:spPr>
          <a:xfrm>
            <a:off x="1295400" y="5807075"/>
            <a:ext cx="2832100" cy="231775"/>
          </a:xfrm>
          <a:prstGeom prst="rect">
            <a:avLst/>
          </a:prstGeom>
        </p:spPr>
        <p:txBody>
          <a:bodyPr>
            <a:spAutoFit/>
          </a:bodyPr>
          <a:lstStyle/>
          <a:p>
            <a:pPr algn="r">
              <a:defRPr/>
            </a:pPr>
            <a:r>
              <a:rPr lang="en-IN" sz="900" dirty="0">
                <a:solidFill>
                  <a:schemeClr val="bg1"/>
                </a:solidFill>
                <a:latin typeface="+mj-lt"/>
              </a:rPr>
              <a:t>Courtesy of the U.S. Department of Transportation.</a:t>
            </a:r>
          </a:p>
        </p:txBody>
      </p:sp>
      <p:pic>
        <p:nvPicPr>
          <p:cNvPr id="78853" name="Picture 5" descr="\\172.16.33.26\Art\OUTPUT\JB LEARNING\EMT_11E_ITK_PPT WORK\Ch39\9781284080179_CH39_CP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487488"/>
            <a:ext cx="3051175"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a:lnSpc>
                <a:spcPct val="85000"/>
              </a:lnSpc>
            </a:pPr>
            <a:r>
              <a:rPr lang="en-US" altLang="en-US"/>
              <a:t>References </a:t>
            </a:r>
            <a:r>
              <a:rPr lang="en-US" altLang="en-US" sz="2800" b="0"/>
              <a:t>(2 of 4)</a:t>
            </a:r>
          </a:p>
        </p:txBody>
      </p:sp>
      <p:sp>
        <p:nvSpPr>
          <p:cNvPr id="79875" name="Rectangle 3"/>
          <p:cNvSpPr>
            <a:spLocks noGrp="1" noChangeArrowheads="1"/>
          </p:cNvSpPr>
          <p:nvPr>
            <p:ph type="body" idx="1"/>
          </p:nvPr>
        </p:nvSpPr>
        <p:spPr/>
        <p:txBody>
          <a:bodyPr rIns="228600"/>
          <a:lstStyle/>
          <a:p>
            <a:pPr>
              <a:spcBef>
                <a:spcPct val="35000"/>
              </a:spcBef>
            </a:pPr>
            <a:r>
              <a:rPr lang="en-US" altLang="en-US"/>
              <a:t>Material safety data sheets (MSDS)</a:t>
            </a:r>
          </a:p>
          <a:p>
            <a:pPr lvl="1">
              <a:spcBef>
                <a:spcPct val="35000"/>
              </a:spcBef>
            </a:pPr>
            <a:r>
              <a:rPr lang="en-US" altLang="en-US"/>
              <a:t>Common source of information about a particular chemical</a:t>
            </a:r>
          </a:p>
          <a:p>
            <a:pPr lvl="1">
              <a:spcBef>
                <a:spcPct val="35000"/>
              </a:spcBef>
            </a:pPr>
            <a:r>
              <a:rPr lang="en-US" altLang="en-US"/>
              <a:t>Provides basic information about:</a:t>
            </a:r>
          </a:p>
          <a:p>
            <a:pPr lvl="2"/>
            <a:r>
              <a:rPr lang="en-US" altLang="en-US" sz="2400"/>
              <a:t>The chemical makeup of a substance</a:t>
            </a:r>
          </a:p>
          <a:p>
            <a:pPr lvl="2"/>
            <a:r>
              <a:rPr lang="en-US" altLang="en-US" sz="2400"/>
              <a:t>The potential hazards it presents</a:t>
            </a:r>
          </a:p>
          <a:p>
            <a:pPr lvl="2"/>
            <a:r>
              <a:rPr lang="en-US" altLang="en-US" sz="2400"/>
              <a:t>Appropriate first aid in the event of an exposure</a:t>
            </a:r>
          </a:p>
          <a:p>
            <a:pPr lvl="2"/>
            <a:r>
              <a:rPr lang="en-US" altLang="en-US" sz="2400"/>
              <a:t>Other pertinent data for safe handling</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a:lnSpc>
                <a:spcPct val="85000"/>
              </a:lnSpc>
            </a:pPr>
            <a:r>
              <a:rPr lang="en-US" altLang="en-US"/>
              <a:t>References </a:t>
            </a:r>
            <a:r>
              <a:rPr lang="en-US" altLang="en-US" sz="2800" b="0"/>
              <a:t>(3 of 4)</a:t>
            </a:r>
          </a:p>
        </p:txBody>
      </p:sp>
      <p:sp>
        <p:nvSpPr>
          <p:cNvPr id="80899" name="Rectangle 3"/>
          <p:cNvSpPr>
            <a:spLocks noGrp="1" noChangeArrowheads="1"/>
          </p:cNvSpPr>
          <p:nvPr>
            <p:ph type="body" idx="1"/>
          </p:nvPr>
        </p:nvSpPr>
        <p:spPr/>
        <p:txBody>
          <a:bodyPr rIns="228600"/>
          <a:lstStyle/>
          <a:p>
            <a:pPr>
              <a:spcBef>
                <a:spcPct val="35000"/>
              </a:spcBef>
            </a:pPr>
            <a:r>
              <a:rPr lang="en-US" altLang="en-US"/>
              <a:t>Shipping papers</a:t>
            </a:r>
          </a:p>
          <a:p>
            <a:pPr lvl="1">
              <a:spcBef>
                <a:spcPct val="35000"/>
              </a:spcBef>
            </a:pPr>
            <a:r>
              <a:rPr lang="en-US" altLang="en-US"/>
              <a:t>Required whenever materials are transported from one place to another</a:t>
            </a:r>
          </a:p>
          <a:p>
            <a:pPr lvl="1">
              <a:spcBef>
                <a:spcPct val="35000"/>
              </a:spcBef>
            </a:pPr>
            <a:r>
              <a:rPr lang="en-US" altLang="en-US"/>
              <a:t>Include names and addresses of the shipper and the receiver, identify the material being shipped, and specify the quantity and weight of each part of the shipment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nSpc>
                <a:spcPct val="85000"/>
              </a:lnSpc>
            </a:pPr>
            <a:r>
              <a:rPr lang="en-US" altLang="en-US"/>
              <a:t>References </a:t>
            </a:r>
            <a:r>
              <a:rPr lang="en-US" altLang="en-US" sz="2800" b="0"/>
              <a:t>(4 of 4)</a:t>
            </a:r>
          </a:p>
        </p:txBody>
      </p:sp>
      <p:sp>
        <p:nvSpPr>
          <p:cNvPr id="81923" name="Rectangle 3"/>
          <p:cNvSpPr>
            <a:spLocks noGrp="1" noChangeArrowheads="1"/>
          </p:cNvSpPr>
          <p:nvPr>
            <p:ph type="body" idx="1"/>
          </p:nvPr>
        </p:nvSpPr>
        <p:spPr/>
        <p:txBody>
          <a:bodyPr rIns="228600"/>
          <a:lstStyle/>
          <a:p>
            <a:pPr>
              <a:spcBef>
                <a:spcPct val="35000"/>
              </a:spcBef>
            </a:pPr>
            <a:r>
              <a:rPr lang="en-US" altLang="en-US"/>
              <a:t>Chemical Transportation Emergency Center (CHEMTREC)</a:t>
            </a:r>
          </a:p>
          <a:p>
            <a:pPr lvl="1">
              <a:spcBef>
                <a:spcPct val="35000"/>
              </a:spcBef>
            </a:pPr>
            <a:r>
              <a:rPr lang="en-US" altLang="en-US"/>
              <a:t>CHEMTREC is operated by the American Chemistry Council. </a:t>
            </a:r>
          </a:p>
          <a:p>
            <a:pPr lvl="1">
              <a:spcBef>
                <a:spcPct val="35000"/>
              </a:spcBef>
            </a:pPr>
            <a:r>
              <a:rPr lang="en-US" altLang="en-US"/>
              <a:t>Serves as an invaluable technical information resource for first responders of all disciplines who are called upon to respond to chemical incidents</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a:lnSpc>
                <a:spcPct val="85000"/>
              </a:lnSpc>
            </a:pPr>
            <a:r>
              <a:rPr lang="en-US" altLang="en-US"/>
              <a:t>Identification </a:t>
            </a:r>
            <a:r>
              <a:rPr lang="en-US" altLang="en-US" sz="2800" b="0"/>
              <a:t>(1 of 2)</a:t>
            </a:r>
          </a:p>
        </p:txBody>
      </p:sp>
      <p:sp>
        <p:nvSpPr>
          <p:cNvPr id="82947" name="Content Placeholder 2"/>
          <p:cNvSpPr>
            <a:spLocks noGrp="1"/>
          </p:cNvSpPr>
          <p:nvPr>
            <p:ph type="body" idx="1"/>
          </p:nvPr>
        </p:nvSpPr>
        <p:spPr/>
        <p:txBody>
          <a:bodyPr rIns="228600"/>
          <a:lstStyle/>
          <a:p>
            <a:pPr>
              <a:spcBef>
                <a:spcPct val="35000"/>
              </a:spcBef>
            </a:pPr>
            <a:r>
              <a:rPr lang="en-US" altLang="en-US"/>
              <a:t>Despite the availability of resources, identification may still be difficult.</a:t>
            </a:r>
          </a:p>
          <a:p>
            <a:pPr lvl="1">
              <a:spcBef>
                <a:spcPct val="35000"/>
              </a:spcBef>
            </a:pPr>
            <a:r>
              <a:rPr lang="en-US" altLang="en-US"/>
              <a:t>Presence of the following may help:</a:t>
            </a:r>
          </a:p>
          <a:p>
            <a:pPr lvl="2"/>
            <a:r>
              <a:rPr lang="en-US" altLang="en-US" sz="2400"/>
              <a:t>Visible cloud or strange-looking smoke from the escaping substance</a:t>
            </a:r>
          </a:p>
          <a:p>
            <a:pPr lvl="2"/>
            <a:r>
              <a:rPr lang="en-US" altLang="en-US" sz="2400"/>
              <a:t>Leak or spill from a tank, container, truck, or railroad car</a:t>
            </a:r>
          </a:p>
          <a:p>
            <a:pPr lvl="2"/>
            <a:r>
              <a:rPr lang="en-US" altLang="en-US" sz="2400"/>
              <a:t>Unusual, strong, noxious, harsh odor in the area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nSpc>
                <a:spcPct val="85000"/>
              </a:lnSpc>
            </a:pPr>
            <a:r>
              <a:rPr lang="en-US" altLang="en-US"/>
              <a:t>National Incident Management System </a:t>
            </a:r>
            <a:r>
              <a:rPr lang="en-US" altLang="en-US" sz="2800" b="0"/>
              <a:t>(2 of </a:t>
            </a:r>
            <a:r>
              <a:rPr lang="en-US" altLang="en-US" sz="2800"/>
              <a:t>3</a:t>
            </a:r>
            <a:r>
              <a:rPr lang="en-US" altLang="en-US" sz="2800" b="0"/>
              <a:t>)</a:t>
            </a:r>
          </a:p>
        </p:txBody>
      </p:sp>
      <p:sp>
        <p:nvSpPr>
          <p:cNvPr id="10243" name="Content Placeholder 2"/>
          <p:cNvSpPr>
            <a:spLocks noGrp="1"/>
          </p:cNvSpPr>
          <p:nvPr>
            <p:ph type="body" idx="1"/>
          </p:nvPr>
        </p:nvSpPr>
        <p:spPr/>
        <p:txBody>
          <a:bodyPr rIns="228600"/>
          <a:lstStyle/>
          <a:p>
            <a:pPr>
              <a:spcBef>
                <a:spcPct val="35000"/>
              </a:spcBef>
            </a:pPr>
            <a:r>
              <a:rPr lang="en-US" altLang="en-US"/>
              <a:t>Organizational structure must be flexible enough to be rapidly adaptable.</a:t>
            </a:r>
          </a:p>
          <a:p>
            <a:pPr>
              <a:spcBef>
                <a:spcPct val="35000"/>
              </a:spcBef>
            </a:pPr>
            <a:r>
              <a:rPr lang="en-US" altLang="en-US"/>
              <a:t>Provides standardization in:</a:t>
            </a:r>
          </a:p>
          <a:p>
            <a:pPr lvl="1">
              <a:spcBef>
                <a:spcPct val="35000"/>
              </a:spcBef>
            </a:pPr>
            <a:r>
              <a:rPr lang="en-US" altLang="en-US"/>
              <a:t>Terminology</a:t>
            </a:r>
          </a:p>
          <a:p>
            <a:pPr lvl="1">
              <a:spcBef>
                <a:spcPct val="35000"/>
              </a:spcBef>
            </a:pPr>
            <a:r>
              <a:rPr lang="en-US" altLang="en-US"/>
              <a:t>Resource classification</a:t>
            </a:r>
          </a:p>
          <a:p>
            <a:pPr lvl="1">
              <a:spcBef>
                <a:spcPct val="35000"/>
              </a:spcBef>
            </a:pPr>
            <a:r>
              <a:rPr lang="en-US" altLang="en-US"/>
              <a:t>Personnel training</a:t>
            </a:r>
          </a:p>
          <a:p>
            <a:pPr lvl="1">
              <a:spcBef>
                <a:spcPct val="35000"/>
              </a:spcBef>
            </a:pPr>
            <a:r>
              <a:rPr lang="en-US" altLang="en-US"/>
              <a:t>Certification</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a:lnSpc>
                <a:spcPct val="85000"/>
              </a:lnSpc>
            </a:pPr>
            <a:r>
              <a:rPr lang="en-US" altLang="en-US"/>
              <a:t>Identification </a:t>
            </a:r>
            <a:r>
              <a:rPr lang="en-US" altLang="en-US" sz="2800" b="0"/>
              <a:t>(2 of 2)</a:t>
            </a:r>
          </a:p>
        </p:txBody>
      </p:sp>
      <p:sp>
        <p:nvSpPr>
          <p:cNvPr id="83971" name="Rectangle 3"/>
          <p:cNvSpPr>
            <a:spLocks noGrp="1" noChangeArrowheads="1"/>
          </p:cNvSpPr>
          <p:nvPr>
            <p:ph type="body" idx="1"/>
          </p:nvPr>
        </p:nvSpPr>
        <p:spPr/>
        <p:txBody>
          <a:bodyPr rIns="228600"/>
          <a:lstStyle/>
          <a:p>
            <a:pPr>
              <a:spcBef>
                <a:spcPct val="35000"/>
              </a:spcBef>
            </a:pPr>
            <a:r>
              <a:rPr lang="en-US" altLang="en-US"/>
              <a:t>If any signs suggest that a HazMat incident has occurred, stop at a safe distance and park upwind or uphill.</a:t>
            </a:r>
          </a:p>
          <a:p>
            <a:pPr lvl="1">
              <a:spcBef>
                <a:spcPct val="35000"/>
              </a:spcBef>
            </a:pPr>
            <a:r>
              <a:rPr lang="en-US" altLang="en-US"/>
              <a:t>Call for the HazMat team, try to rapidly assess the situation, and try to provide as much information as possible.</a:t>
            </a:r>
          </a:p>
          <a:p>
            <a:pPr lvl="1">
              <a:spcBef>
                <a:spcPct val="35000"/>
              </a:spcBef>
            </a:pPr>
            <a:r>
              <a:rPr lang="en-US" altLang="en-US"/>
              <a:t>Do not reenter the scene and do not leave the area until you have been cleared.</a:t>
            </a:r>
          </a:p>
          <a:p>
            <a:pPr lvl="1">
              <a:spcBef>
                <a:spcPct val="35000"/>
              </a:spcBef>
            </a:pPr>
            <a:r>
              <a:rPr lang="en-US" altLang="en-US"/>
              <a:t>Avoid all contact with the material.</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a:lnSpc>
                <a:spcPct val="85000"/>
              </a:lnSpc>
            </a:pPr>
            <a:r>
              <a:rPr lang="en-US" altLang="en-US"/>
              <a:t>HazMat Scene Operations </a:t>
            </a:r>
            <a:r>
              <a:rPr lang="en-US" altLang="en-US" sz="2800" b="0"/>
              <a:t>(1 of 6)</a:t>
            </a:r>
          </a:p>
        </p:txBody>
      </p:sp>
      <p:sp>
        <p:nvSpPr>
          <p:cNvPr id="84995" name="Content Placeholder 2"/>
          <p:cNvSpPr>
            <a:spLocks noGrp="1"/>
          </p:cNvSpPr>
          <p:nvPr>
            <p:ph type="body" idx="1"/>
          </p:nvPr>
        </p:nvSpPr>
        <p:spPr/>
        <p:txBody>
          <a:bodyPr rIns="228600"/>
          <a:lstStyle/>
          <a:p>
            <a:pPr>
              <a:spcBef>
                <a:spcPct val="35000"/>
              </a:spcBef>
            </a:pPr>
            <a:r>
              <a:rPr lang="en-US" altLang="en-US"/>
              <a:t>Use the ambulance</a:t>
            </a:r>
            <a:r>
              <a:rPr lang="ja-JP" altLang="en-US"/>
              <a:t>’</a:t>
            </a:r>
            <a:r>
              <a:rPr lang="en-US" altLang="ja-JP"/>
              <a:t>s public address system.</a:t>
            </a:r>
          </a:p>
          <a:p>
            <a:pPr lvl="1">
              <a:spcBef>
                <a:spcPct val="35000"/>
              </a:spcBef>
            </a:pPr>
            <a:r>
              <a:rPr lang="en-US" altLang="en-US"/>
              <a:t>Alert individuals near the scene and direct them to move.</a:t>
            </a:r>
          </a:p>
          <a:p>
            <a:pPr>
              <a:spcBef>
                <a:spcPct val="35000"/>
              </a:spcBef>
            </a:pPr>
            <a:r>
              <a:rPr lang="en-US" altLang="en-US"/>
              <a:t>Establish control zones.</a:t>
            </a:r>
          </a:p>
          <a:p>
            <a:pPr lvl="1">
              <a:spcBef>
                <a:spcPct val="35000"/>
              </a:spcBef>
            </a:pPr>
            <a:r>
              <a:rPr lang="en-US" altLang="en-US"/>
              <a:t>Securing access helps ensure that no one will accidentally enter the contaminated area.</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a:lnSpc>
                <a:spcPct val="85000"/>
              </a:lnSpc>
            </a:pPr>
            <a:r>
              <a:rPr lang="en-US" altLang="en-US"/>
              <a:t>HazMat Scene Operations </a:t>
            </a:r>
            <a:r>
              <a:rPr lang="en-US" altLang="en-US" sz="2800" b="0"/>
              <a:t>(2 of 6)</a:t>
            </a:r>
          </a:p>
        </p:txBody>
      </p:sp>
      <p:sp>
        <p:nvSpPr>
          <p:cNvPr id="86019" name="Content Placeholder 2"/>
          <p:cNvSpPr>
            <a:spLocks noGrp="1"/>
          </p:cNvSpPr>
          <p:nvPr>
            <p:ph type="body" idx="1"/>
          </p:nvPr>
        </p:nvSpPr>
        <p:spPr>
          <a:xfrm>
            <a:off x="5334000" y="1447800"/>
            <a:ext cx="3124200" cy="4800600"/>
          </a:xfrm>
        </p:spPr>
        <p:txBody>
          <a:bodyPr rIns="228600"/>
          <a:lstStyle/>
          <a:p>
            <a:pPr>
              <a:spcBef>
                <a:spcPct val="35000"/>
              </a:spcBef>
            </a:pPr>
            <a:r>
              <a:rPr lang="en-US" altLang="en-US"/>
              <a:t>Establish control zones (cont</a:t>
            </a:r>
            <a:r>
              <a:rPr lang="ja-JP" altLang="en-US"/>
              <a:t>’</a:t>
            </a:r>
            <a:r>
              <a:rPr lang="en-US" altLang="ja-JP"/>
              <a:t>d).</a:t>
            </a:r>
          </a:p>
          <a:p>
            <a:pPr lvl="1">
              <a:spcBef>
                <a:spcPct val="35000"/>
              </a:spcBef>
            </a:pPr>
            <a:r>
              <a:rPr lang="en-US" altLang="en-US"/>
              <a:t>You should be prepared to expand or contract the control zones if necessary.</a:t>
            </a:r>
          </a:p>
        </p:txBody>
      </p:sp>
      <p:sp>
        <p:nvSpPr>
          <p:cNvPr id="5" name="Rectangle 4"/>
          <p:cNvSpPr/>
          <p:nvPr/>
        </p:nvSpPr>
        <p:spPr>
          <a:xfrm>
            <a:off x="2286000" y="4446588"/>
            <a:ext cx="2832100" cy="230187"/>
          </a:xfrm>
          <a:prstGeom prst="rect">
            <a:avLst/>
          </a:prstGeom>
        </p:spPr>
        <p:txBody>
          <a:bodyPr>
            <a:spAutoFit/>
          </a:bodyPr>
          <a:lstStyle/>
          <a:p>
            <a:pPr algn="r">
              <a:defRPr/>
            </a:pPr>
            <a:r>
              <a:rPr lang="en-IN" sz="900" dirty="0">
                <a:solidFill>
                  <a:schemeClr val="bg1"/>
                </a:solidFill>
                <a:latin typeface="+mj-lt"/>
              </a:rPr>
              <a:t>© Jones &amp; Bartlett Learning.</a:t>
            </a:r>
          </a:p>
        </p:txBody>
      </p:sp>
      <p:pic>
        <p:nvPicPr>
          <p:cNvPr id="86021" name="Picture 5" descr="\\172.16.33.26\Art\OUTPUT\JB LEARNING\EMT_11E_ITK_PPT WORK\Ch39\9781284080179_CH39_CP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286000"/>
            <a:ext cx="4411663"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a:lnSpc>
                <a:spcPct val="85000"/>
              </a:lnSpc>
            </a:pPr>
            <a:r>
              <a:rPr lang="en-US" altLang="en-US"/>
              <a:t>HazMat Scene Operations </a:t>
            </a:r>
            <a:r>
              <a:rPr lang="en-US" altLang="en-US" sz="2800" b="0"/>
              <a:t>(3 of 6)</a:t>
            </a:r>
          </a:p>
        </p:txBody>
      </p:sp>
      <p:sp>
        <p:nvSpPr>
          <p:cNvPr id="87043" name="Content Placeholder 2"/>
          <p:cNvSpPr>
            <a:spLocks noGrp="1"/>
          </p:cNvSpPr>
          <p:nvPr>
            <p:ph type="body" idx="1"/>
          </p:nvPr>
        </p:nvSpPr>
        <p:spPr>
          <a:xfrm>
            <a:off x="4572000" y="1447800"/>
            <a:ext cx="3886200" cy="4800600"/>
          </a:xfrm>
        </p:spPr>
        <p:txBody>
          <a:bodyPr rIns="228600"/>
          <a:lstStyle/>
          <a:p>
            <a:pPr>
              <a:spcBef>
                <a:spcPct val="35000"/>
              </a:spcBef>
            </a:pPr>
            <a:r>
              <a:rPr lang="en-US" altLang="en-US"/>
              <a:t>Hot zone</a:t>
            </a:r>
          </a:p>
          <a:p>
            <a:pPr lvl="1">
              <a:spcBef>
                <a:spcPct val="35000"/>
              </a:spcBef>
            </a:pPr>
            <a:r>
              <a:rPr lang="en-US" altLang="en-US"/>
              <a:t>Area immediately surrounding the release</a:t>
            </a:r>
          </a:p>
          <a:p>
            <a:pPr lvl="1">
              <a:spcBef>
                <a:spcPct val="35000"/>
              </a:spcBef>
            </a:pPr>
            <a:r>
              <a:rPr lang="en-US" altLang="en-US"/>
              <a:t>Most contaminated area</a:t>
            </a:r>
          </a:p>
          <a:p>
            <a:pPr lvl="1">
              <a:spcBef>
                <a:spcPct val="35000"/>
              </a:spcBef>
            </a:pPr>
            <a:r>
              <a:rPr lang="en-US" altLang="en-US"/>
              <a:t>All personnel must be decontaminated when they leave the hot zone.</a:t>
            </a:r>
          </a:p>
        </p:txBody>
      </p:sp>
      <p:sp>
        <p:nvSpPr>
          <p:cNvPr id="5" name="Rectangle 4"/>
          <p:cNvSpPr/>
          <p:nvPr/>
        </p:nvSpPr>
        <p:spPr>
          <a:xfrm>
            <a:off x="1066800" y="4994275"/>
            <a:ext cx="2895600" cy="369888"/>
          </a:xfrm>
          <a:prstGeom prst="rect">
            <a:avLst/>
          </a:prstGeom>
        </p:spPr>
        <p:txBody>
          <a:bodyPr>
            <a:spAutoFit/>
          </a:bodyPr>
          <a:lstStyle/>
          <a:p>
            <a:pPr algn="r">
              <a:defRPr/>
            </a:pPr>
            <a:r>
              <a:rPr lang="en-IN" sz="900" dirty="0">
                <a:solidFill>
                  <a:schemeClr val="bg1"/>
                </a:solidFill>
                <a:latin typeface="+mj-lt"/>
              </a:rPr>
              <a:t>Courtesy of Airman 1st Class Scherrie Gates/U.S. Air Force.</a:t>
            </a:r>
          </a:p>
        </p:txBody>
      </p:sp>
      <p:pic>
        <p:nvPicPr>
          <p:cNvPr id="87045" name="Picture 5" descr="\\172.16.33.26\Art\OUTPUT\JB LEARNING\EMT_11E_ITK_PPT WORK\Ch39\9781284080179_CH39_CP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62100"/>
            <a:ext cx="2895600" cy="343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a:lnSpc>
                <a:spcPct val="85000"/>
              </a:lnSpc>
            </a:pPr>
            <a:r>
              <a:rPr lang="en-US" altLang="en-US"/>
              <a:t>HazMat Scene Operations </a:t>
            </a:r>
            <a:r>
              <a:rPr lang="en-US" altLang="en-US" sz="2800" b="0"/>
              <a:t>(4 of 6)</a:t>
            </a:r>
          </a:p>
        </p:txBody>
      </p:sp>
      <p:sp>
        <p:nvSpPr>
          <p:cNvPr id="88067" name="Content Placeholder 2"/>
          <p:cNvSpPr>
            <a:spLocks noGrp="1"/>
          </p:cNvSpPr>
          <p:nvPr>
            <p:ph type="body" idx="1"/>
          </p:nvPr>
        </p:nvSpPr>
        <p:spPr/>
        <p:txBody>
          <a:bodyPr rIns="228600"/>
          <a:lstStyle/>
          <a:p>
            <a:pPr>
              <a:spcBef>
                <a:spcPct val="35000"/>
              </a:spcBef>
            </a:pPr>
            <a:r>
              <a:rPr lang="en-US" altLang="en-US" dirty="0"/>
              <a:t>Warm zone</a:t>
            </a:r>
          </a:p>
          <a:p>
            <a:pPr lvl="1">
              <a:spcBef>
                <a:spcPct val="35000"/>
              </a:spcBef>
            </a:pPr>
            <a:r>
              <a:rPr lang="en-US" altLang="en-US" dirty="0"/>
              <a:t>Where personnel and equipment transition into and out of the hot zone</a:t>
            </a:r>
          </a:p>
          <a:p>
            <a:pPr lvl="1">
              <a:spcBef>
                <a:spcPct val="35000"/>
              </a:spcBef>
            </a:pPr>
            <a:r>
              <a:rPr lang="en-US" altLang="en-US" dirty="0"/>
              <a:t>Contains control points for access to the hot zone and the decontamination area</a:t>
            </a:r>
          </a:p>
          <a:p>
            <a:pPr lvl="1">
              <a:spcBef>
                <a:spcPct val="35000"/>
              </a:spcBef>
            </a:pPr>
            <a:r>
              <a:rPr lang="en-US" altLang="en-US" dirty="0"/>
              <a:t>Decontamination is the process of removing or neutralizing and properly disposing of hazardous materials</a:t>
            </a:r>
            <a:r>
              <a:rPr lang="en-US" altLang="en-US" dirty="0" smtClean="0"/>
              <a:t>.</a:t>
            </a:r>
          </a:p>
          <a:p>
            <a:pPr lvl="1">
              <a:spcBef>
                <a:spcPct val="35000"/>
              </a:spcBef>
            </a:pPr>
            <a:r>
              <a:rPr lang="en-US" altLang="en-US" dirty="0">
                <a:solidFill>
                  <a:srgbClr val="FF0000"/>
                </a:solidFill>
              </a:rPr>
              <a:t>The decontamination area should be set up between the hazard zone and the treatment area</a:t>
            </a:r>
            <a:endParaRPr lang="en-US" altLang="en-US" dirty="0">
              <a:solidFill>
                <a:srgbClr val="FF0000"/>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a:lnSpc>
                <a:spcPct val="85000"/>
              </a:lnSpc>
            </a:pPr>
            <a:r>
              <a:rPr lang="en-US" altLang="en-US"/>
              <a:t>HazMat Scene Operations </a:t>
            </a:r>
            <a:r>
              <a:rPr lang="en-US" altLang="en-US" sz="2800" b="0"/>
              <a:t>(5 of 6)</a:t>
            </a:r>
          </a:p>
        </p:txBody>
      </p:sp>
      <p:sp>
        <p:nvSpPr>
          <p:cNvPr id="89091" name="Content Placeholder 2"/>
          <p:cNvSpPr>
            <a:spLocks noGrp="1"/>
          </p:cNvSpPr>
          <p:nvPr>
            <p:ph type="body" idx="1"/>
          </p:nvPr>
        </p:nvSpPr>
        <p:spPr/>
        <p:txBody>
          <a:bodyPr rIns="228600"/>
          <a:lstStyle/>
          <a:p>
            <a:pPr>
              <a:spcBef>
                <a:spcPct val="35000"/>
              </a:spcBef>
            </a:pPr>
            <a:r>
              <a:rPr lang="en-US" altLang="en-US"/>
              <a:t>Cold zone</a:t>
            </a:r>
          </a:p>
          <a:p>
            <a:pPr lvl="1">
              <a:spcBef>
                <a:spcPct val="35000"/>
              </a:spcBef>
            </a:pPr>
            <a:r>
              <a:rPr lang="en-US" altLang="en-US"/>
              <a:t>Safe area where personnel do not need to wear any special protective clothing for safe operation</a:t>
            </a:r>
          </a:p>
          <a:p>
            <a:pPr lvl="1">
              <a:spcBef>
                <a:spcPct val="35000"/>
              </a:spcBef>
            </a:pPr>
            <a:r>
              <a:rPr lang="en-US" altLang="en-US"/>
              <a:t>Includes personnel staging</a:t>
            </a:r>
            <a:r>
              <a:rPr lang="en-US" altLang="en-US">
                <a:solidFill>
                  <a:srgbClr val="3366FF"/>
                </a:solidFill>
              </a:rPr>
              <a:t>;</a:t>
            </a:r>
            <a:r>
              <a:rPr lang="en-US" altLang="en-US"/>
              <a:t> the command post</a:t>
            </a:r>
            <a:r>
              <a:rPr lang="en-US" altLang="en-US">
                <a:solidFill>
                  <a:srgbClr val="3366FF"/>
                </a:solidFill>
              </a:rPr>
              <a:t>;</a:t>
            </a:r>
            <a:r>
              <a:rPr lang="en-US" altLang="en-US"/>
              <a:t> EMS providers</a:t>
            </a:r>
            <a:r>
              <a:rPr lang="en-US" altLang="en-US">
                <a:solidFill>
                  <a:srgbClr val="3366FF"/>
                </a:solidFill>
              </a:rPr>
              <a:t>;</a:t>
            </a:r>
            <a:r>
              <a:rPr lang="en-US" altLang="en-US"/>
              <a:t> and the area for medical monitoring, support, and/or treatment after decontamination</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a:lnSpc>
                <a:spcPct val="85000"/>
              </a:lnSpc>
            </a:pPr>
            <a:r>
              <a:rPr lang="en-US" altLang="en-US"/>
              <a:t>HazMat Scene Operations </a:t>
            </a:r>
            <a:r>
              <a:rPr lang="en-US" altLang="en-US" sz="2800" b="0"/>
              <a:t>(6 of 6)</a:t>
            </a:r>
          </a:p>
        </p:txBody>
      </p:sp>
      <p:sp>
        <p:nvSpPr>
          <p:cNvPr id="90115" name="Content Placeholder 2"/>
          <p:cNvSpPr>
            <a:spLocks noGrp="1"/>
          </p:cNvSpPr>
          <p:nvPr>
            <p:ph type="body" idx="1"/>
          </p:nvPr>
        </p:nvSpPr>
        <p:spPr/>
        <p:txBody>
          <a:bodyPr rIns="228600"/>
          <a:lstStyle/>
          <a:p>
            <a:pPr>
              <a:spcBef>
                <a:spcPct val="35000"/>
              </a:spcBef>
            </a:pPr>
            <a:r>
              <a:rPr lang="en-US" altLang="en-US"/>
              <a:t>Role of the EMT</a:t>
            </a:r>
          </a:p>
          <a:p>
            <a:pPr lvl="1">
              <a:spcBef>
                <a:spcPct val="35000"/>
              </a:spcBef>
            </a:pPr>
            <a:r>
              <a:rPr lang="en-US" altLang="en-US"/>
              <a:t>Your job is to report to a designated area outside of the hot and warm zones and provide:</a:t>
            </a:r>
          </a:p>
          <a:p>
            <a:pPr lvl="2"/>
            <a:r>
              <a:rPr lang="en-US" altLang="en-US" sz="2400"/>
              <a:t>Triage</a:t>
            </a:r>
          </a:p>
          <a:p>
            <a:pPr lvl="2"/>
            <a:r>
              <a:rPr lang="en-US" altLang="en-US" sz="2400"/>
              <a:t>Treatment</a:t>
            </a:r>
          </a:p>
          <a:p>
            <a:pPr lvl="2"/>
            <a:r>
              <a:rPr lang="en-US" altLang="en-US" sz="2400"/>
              <a:t>Transport</a:t>
            </a:r>
          </a:p>
          <a:p>
            <a:pPr lvl="2"/>
            <a:r>
              <a:rPr lang="en-US" altLang="en-US" sz="2400"/>
              <a:t>Rehabilitation</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a:lnSpc>
                <a:spcPct val="85000"/>
              </a:lnSpc>
            </a:pPr>
            <a:r>
              <a:rPr lang="en-US" altLang="en-US"/>
              <a:t>Classification of Hazardous Materials </a:t>
            </a:r>
            <a:r>
              <a:rPr lang="en-US" altLang="en-US" sz="2800" b="0"/>
              <a:t>(1 of 3)</a:t>
            </a:r>
          </a:p>
        </p:txBody>
      </p:sp>
      <p:sp>
        <p:nvSpPr>
          <p:cNvPr id="91139" name="Rectangle 3"/>
          <p:cNvSpPr>
            <a:spLocks noGrp="1" noChangeArrowheads="1"/>
          </p:cNvSpPr>
          <p:nvPr>
            <p:ph type="body" idx="1"/>
          </p:nvPr>
        </p:nvSpPr>
        <p:spPr/>
        <p:txBody>
          <a:bodyPr rIns="228600"/>
          <a:lstStyle/>
          <a:p>
            <a:pPr>
              <a:spcBef>
                <a:spcPct val="35000"/>
              </a:spcBef>
            </a:pPr>
            <a:r>
              <a:rPr lang="en-US" altLang="en-US"/>
              <a:t>NFPA 704, Hazardous Materials Classification standard classifies hazardous materials according to:</a:t>
            </a:r>
          </a:p>
          <a:p>
            <a:pPr lvl="1">
              <a:spcBef>
                <a:spcPct val="35000"/>
              </a:spcBef>
            </a:pPr>
            <a:r>
              <a:rPr lang="en-US" altLang="en-US"/>
              <a:t>Health hazard or toxicity levels</a:t>
            </a:r>
          </a:p>
          <a:p>
            <a:pPr lvl="1">
              <a:spcBef>
                <a:spcPct val="35000"/>
              </a:spcBef>
            </a:pPr>
            <a:r>
              <a:rPr lang="en-US" altLang="en-US"/>
              <a:t>Fire hazard</a:t>
            </a:r>
          </a:p>
          <a:p>
            <a:pPr lvl="1">
              <a:spcBef>
                <a:spcPct val="35000"/>
              </a:spcBef>
            </a:pPr>
            <a:r>
              <a:rPr lang="en-US" altLang="en-US"/>
              <a:t>Chemical reactive hazard</a:t>
            </a:r>
          </a:p>
          <a:p>
            <a:pPr lvl="1">
              <a:spcBef>
                <a:spcPct val="35000"/>
              </a:spcBef>
            </a:pPr>
            <a:r>
              <a:rPr lang="en-US" altLang="en-US"/>
              <a:t>Special hazards</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nSpc>
                <a:spcPct val="85000"/>
              </a:lnSpc>
            </a:pPr>
            <a:r>
              <a:rPr lang="en-US" altLang="en-US"/>
              <a:t>Classification of Hazardous Materials </a:t>
            </a:r>
            <a:r>
              <a:rPr lang="en-US" altLang="en-US" sz="2800" b="0"/>
              <a:t>(2 of 3)</a:t>
            </a:r>
          </a:p>
        </p:txBody>
      </p:sp>
      <p:sp>
        <p:nvSpPr>
          <p:cNvPr id="92163" name="Rectangle 3"/>
          <p:cNvSpPr>
            <a:spLocks noGrp="1" noChangeArrowheads="1"/>
          </p:cNvSpPr>
          <p:nvPr>
            <p:ph type="body" idx="1"/>
          </p:nvPr>
        </p:nvSpPr>
        <p:spPr/>
        <p:txBody>
          <a:bodyPr rIns="228600"/>
          <a:lstStyle/>
          <a:p>
            <a:pPr>
              <a:spcBef>
                <a:spcPct val="35000"/>
              </a:spcBef>
            </a:pPr>
            <a:r>
              <a:rPr lang="en-US" altLang="en-US" dirty="0"/>
              <a:t>Toxicity levels</a:t>
            </a:r>
          </a:p>
          <a:p>
            <a:pPr lvl="1">
              <a:spcBef>
                <a:spcPct val="35000"/>
              </a:spcBef>
            </a:pPr>
            <a:r>
              <a:rPr lang="en-US" altLang="en-US" dirty="0"/>
              <a:t>Measures the health risk that a substance poses to someone who comes into contact </a:t>
            </a:r>
            <a:br>
              <a:rPr lang="en-US" altLang="en-US" dirty="0"/>
            </a:br>
            <a:r>
              <a:rPr lang="en-US" altLang="en-US" dirty="0"/>
              <a:t>with it</a:t>
            </a:r>
          </a:p>
          <a:p>
            <a:pPr lvl="1">
              <a:spcBef>
                <a:spcPct val="35000"/>
              </a:spcBef>
            </a:pPr>
            <a:r>
              <a:rPr lang="en-US" altLang="en-US" dirty="0">
                <a:solidFill>
                  <a:srgbClr val="FF0000"/>
                </a:solidFill>
              </a:rPr>
              <a:t>The higher the number, the greater the toxicity</a:t>
            </a:r>
            <a:r>
              <a:rPr lang="en-US" altLang="en-US" dirty="0" smtClean="0">
                <a:solidFill>
                  <a:srgbClr val="FF0000"/>
                </a:solidFill>
              </a:rPr>
              <a:t>.</a:t>
            </a:r>
          </a:p>
          <a:p>
            <a:pPr lvl="1">
              <a:spcBef>
                <a:spcPct val="35000"/>
              </a:spcBef>
            </a:pPr>
            <a:r>
              <a:rPr lang="en-US" altLang="en-US" dirty="0" smtClean="0">
                <a:solidFill>
                  <a:srgbClr val="FF0000"/>
                </a:solidFill>
              </a:rPr>
              <a:t>Level 0- cause little, if any health hazard</a:t>
            </a:r>
          </a:p>
          <a:p>
            <a:pPr lvl="1">
              <a:spcBef>
                <a:spcPct val="35000"/>
              </a:spcBef>
            </a:pPr>
            <a:r>
              <a:rPr lang="en-US" altLang="en-US" dirty="0" smtClean="0">
                <a:solidFill>
                  <a:srgbClr val="FF0000"/>
                </a:solidFill>
              </a:rPr>
              <a:t>Level 1- irritation on contact, mild residual injury</a:t>
            </a:r>
          </a:p>
          <a:p>
            <a:pPr lvl="1">
              <a:spcBef>
                <a:spcPct val="35000"/>
              </a:spcBef>
            </a:pPr>
            <a:r>
              <a:rPr lang="en-US" altLang="en-US" dirty="0" smtClean="0">
                <a:solidFill>
                  <a:srgbClr val="FF0000"/>
                </a:solidFill>
              </a:rPr>
              <a:t>Level 2- temporary/ residual injury unless promptly treated</a:t>
            </a:r>
          </a:p>
          <a:p>
            <a:pPr lvl="1">
              <a:spcBef>
                <a:spcPct val="35000"/>
              </a:spcBef>
            </a:pPr>
            <a:r>
              <a:rPr lang="en-US" altLang="en-US" dirty="0" smtClean="0">
                <a:solidFill>
                  <a:srgbClr val="FF0000"/>
                </a:solidFill>
              </a:rPr>
              <a:t>Level 3- Extremely hazardous to health</a:t>
            </a:r>
          </a:p>
          <a:p>
            <a:pPr lvl="1">
              <a:spcBef>
                <a:spcPct val="35000"/>
              </a:spcBef>
            </a:pPr>
            <a:r>
              <a:rPr lang="en-US" altLang="en-US" dirty="0" smtClean="0">
                <a:solidFill>
                  <a:srgbClr val="FF0000"/>
                </a:solidFill>
              </a:rPr>
              <a:t>Level 4- Minimal contact will cause death</a:t>
            </a:r>
            <a:endParaRPr lang="en-US" altLang="en-US" dirty="0" smtClean="0">
              <a:solidFill>
                <a:srgbClr val="FF0000"/>
              </a:solidFill>
            </a:endParaRPr>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a:lnSpc>
                <a:spcPct val="85000"/>
              </a:lnSpc>
            </a:pPr>
            <a:r>
              <a:rPr lang="en-US" altLang="en-US"/>
              <a:t>Classification of Hazardous Materials </a:t>
            </a:r>
            <a:r>
              <a:rPr lang="en-US" altLang="en-US" sz="2800" b="0"/>
              <a:t>(3 of 3)</a:t>
            </a:r>
          </a:p>
        </p:txBody>
      </p:sp>
      <p:pic>
        <p:nvPicPr>
          <p:cNvPr id="93187" name="Picture 4" descr="\\172.16.33.26\Art\OUTPUT\JB LEARNING\EMT_11E_ITK_PPT WORK\Ch39\9781284080179_CH39_CTAB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575" y="2255838"/>
            <a:ext cx="654685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168900" y="4602163"/>
            <a:ext cx="2832100" cy="230187"/>
          </a:xfrm>
          <a:prstGeom prst="rect">
            <a:avLst/>
          </a:prstGeom>
        </p:spPr>
        <p:txBody>
          <a:bodyPr>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nSpc>
                <a:spcPct val="85000"/>
              </a:lnSpc>
            </a:pPr>
            <a:r>
              <a:rPr lang="en-US" altLang="en-US"/>
              <a:t>National Incident Management System </a:t>
            </a:r>
            <a:r>
              <a:rPr lang="en-US" altLang="en-US" sz="2800" b="0"/>
              <a:t>(</a:t>
            </a:r>
            <a:r>
              <a:rPr lang="en-US" altLang="en-US" sz="2800"/>
              <a:t>3 of 3</a:t>
            </a:r>
            <a:r>
              <a:rPr lang="en-US" altLang="en-US" sz="2800" b="0"/>
              <a:t>)</a:t>
            </a:r>
          </a:p>
        </p:txBody>
      </p:sp>
      <p:sp>
        <p:nvSpPr>
          <p:cNvPr id="11267" name="Content Placeholder 2"/>
          <p:cNvSpPr>
            <a:spLocks noGrp="1"/>
          </p:cNvSpPr>
          <p:nvPr>
            <p:ph type="body" idx="1"/>
          </p:nvPr>
        </p:nvSpPr>
        <p:spPr/>
        <p:txBody>
          <a:bodyPr rIns="228600"/>
          <a:lstStyle/>
          <a:p>
            <a:pPr>
              <a:spcBef>
                <a:spcPct val="35000"/>
              </a:spcBef>
            </a:pPr>
            <a:r>
              <a:rPr lang="en-US" altLang="en-US"/>
              <a:t>Major NIMS components</a:t>
            </a:r>
          </a:p>
          <a:p>
            <a:pPr lvl="1">
              <a:spcBef>
                <a:spcPct val="35000"/>
              </a:spcBef>
            </a:pPr>
            <a:r>
              <a:rPr lang="en-US" altLang="en-US"/>
              <a:t>Preparedness</a:t>
            </a:r>
          </a:p>
          <a:p>
            <a:pPr lvl="1">
              <a:spcBef>
                <a:spcPct val="35000"/>
              </a:spcBef>
            </a:pPr>
            <a:r>
              <a:rPr lang="en-US" altLang="en-US"/>
              <a:t>Communications and information management</a:t>
            </a:r>
          </a:p>
          <a:p>
            <a:pPr lvl="1">
              <a:spcBef>
                <a:spcPct val="35000"/>
              </a:spcBef>
            </a:pPr>
            <a:r>
              <a:rPr lang="en-US" altLang="en-US"/>
              <a:t>Resource management</a:t>
            </a:r>
          </a:p>
          <a:p>
            <a:pPr lvl="1">
              <a:spcBef>
                <a:spcPct val="35000"/>
              </a:spcBef>
            </a:pPr>
            <a:r>
              <a:rPr lang="en-US" altLang="en-US"/>
              <a:t>Command and management</a:t>
            </a:r>
          </a:p>
          <a:p>
            <a:pPr lvl="1">
              <a:spcBef>
                <a:spcPct val="35000"/>
              </a:spcBef>
            </a:pPr>
            <a:r>
              <a:rPr lang="en-US" altLang="en-US"/>
              <a:t>Ongoing management and maintenance </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a:lnSpc>
                <a:spcPct val="85000"/>
              </a:lnSpc>
            </a:pPr>
            <a:r>
              <a:rPr lang="en-US" altLang="en-US"/>
              <a:t>Personal Protective Equipment Level </a:t>
            </a:r>
            <a:r>
              <a:rPr lang="en-US" altLang="en-US" sz="2800" b="0"/>
              <a:t>(1 of 4)</a:t>
            </a:r>
          </a:p>
        </p:txBody>
      </p:sp>
      <p:sp>
        <p:nvSpPr>
          <p:cNvPr id="94211" name="Content Placeholder 2"/>
          <p:cNvSpPr>
            <a:spLocks noGrp="1"/>
          </p:cNvSpPr>
          <p:nvPr>
            <p:ph type="body" idx="1"/>
          </p:nvPr>
        </p:nvSpPr>
        <p:spPr/>
        <p:txBody>
          <a:bodyPr rIns="228600"/>
          <a:lstStyle/>
          <a:p>
            <a:pPr>
              <a:spcBef>
                <a:spcPct val="35000"/>
              </a:spcBef>
            </a:pPr>
            <a:r>
              <a:rPr lang="en-US" altLang="en-US"/>
              <a:t>PPE levels indicate the amount and type of protective gear that you need to prevent injury from a substance.</a:t>
            </a:r>
          </a:p>
          <a:p>
            <a:pPr>
              <a:spcBef>
                <a:spcPct val="35000"/>
              </a:spcBef>
            </a:pPr>
            <a:r>
              <a:rPr lang="en-US" altLang="en-US"/>
              <a:t>Level A</a:t>
            </a:r>
          </a:p>
          <a:p>
            <a:pPr lvl="1">
              <a:spcBef>
                <a:spcPct val="35000"/>
              </a:spcBef>
            </a:pPr>
            <a:r>
              <a:rPr lang="en-US" altLang="en-US"/>
              <a:t>Most hazardous</a:t>
            </a:r>
          </a:p>
          <a:p>
            <a:pPr lvl="1">
              <a:spcBef>
                <a:spcPct val="35000"/>
              </a:spcBef>
            </a:pPr>
            <a:r>
              <a:rPr lang="en-US" altLang="en-US"/>
              <a:t>Requires fully encapsulated, chemical-resistant protective clothing that provides full body protection, as well as SCBA and special, sealed equipment</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a:lnSpc>
                <a:spcPct val="85000"/>
              </a:lnSpc>
            </a:pPr>
            <a:r>
              <a:rPr lang="en-US" altLang="en-US"/>
              <a:t>Personal Protective Equipment Level </a:t>
            </a:r>
            <a:r>
              <a:rPr lang="en-US" altLang="en-US" sz="2800" b="0"/>
              <a:t>(2 of 4)</a:t>
            </a:r>
          </a:p>
        </p:txBody>
      </p:sp>
      <p:sp>
        <p:nvSpPr>
          <p:cNvPr id="95235" name="Content Placeholder 2"/>
          <p:cNvSpPr>
            <a:spLocks noGrp="1"/>
          </p:cNvSpPr>
          <p:nvPr>
            <p:ph type="body" idx="1"/>
          </p:nvPr>
        </p:nvSpPr>
        <p:spPr/>
        <p:txBody>
          <a:bodyPr rIns="228600"/>
          <a:lstStyle/>
          <a:p>
            <a:pPr>
              <a:spcBef>
                <a:spcPct val="35000"/>
              </a:spcBef>
            </a:pPr>
            <a:r>
              <a:rPr lang="en-US" altLang="en-US"/>
              <a:t>Level B</a:t>
            </a:r>
          </a:p>
          <a:p>
            <a:pPr lvl="1">
              <a:spcBef>
                <a:spcPct val="35000"/>
              </a:spcBef>
            </a:pPr>
            <a:r>
              <a:rPr lang="en-US" altLang="en-US"/>
              <a:t>Requires nonencapsulated protective clothing or clothing that is designed to protect against a particular hazard</a:t>
            </a:r>
          </a:p>
          <a:p>
            <a:pPr lvl="1">
              <a:spcBef>
                <a:spcPct val="35000"/>
              </a:spcBef>
            </a:pPr>
            <a:r>
              <a:rPr lang="en-US" altLang="en-US"/>
              <a:t>Requires breathing devices that contain their own air supply, such as SCBA, and eye protection</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a:lnSpc>
                <a:spcPct val="85000"/>
              </a:lnSpc>
            </a:pPr>
            <a:r>
              <a:rPr lang="en-US" altLang="en-US"/>
              <a:t>Personal Protective Equipment Level </a:t>
            </a:r>
            <a:r>
              <a:rPr lang="en-US" altLang="en-US" sz="2800" b="0"/>
              <a:t>(3 of 4)</a:t>
            </a:r>
          </a:p>
        </p:txBody>
      </p:sp>
      <p:sp>
        <p:nvSpPr>
          <p:cNvPr id="96259" name="Content Placeholder 2"/>
          <p:cNvSpPr>
            <a:spLocks noGrp="1"/>
          </p:cNvSpPr>
          <p:nvPr>
            <p:ph type="body" idx="1"/>
          </p:nvPr>
        </p:nvSpPr>
        <p:spPr/>
        <p:txBody>
          <a:bodyPr rIns="228600"/>
          <a:lstStyle/>
          <a:p>
            <a:pPr>
              <a:spcBef>
                <a:spcPct val="35000"/>
              </a:spcBef>
            </a:pPr>
            <a:r>
              <a:rPr lang="en-US" altLang="en-US"/>
              <a:t>Level C</a:t>
            </a:r>
          </a:p>
          <a:p>
            <a:pPr lvl="1">
              <a:spcBef>
                <a:spcPct val="35000"/>
              </a:spcBef>
            </a:pPr>
            <a:r>
              <a:rPr lang="en-US" altLang="en-US"/>
              <a:t>Requires the use of nonpermeable clothing and eye protection</a:t>
            </a:r>
          </a:p>
          <a:p>
            <a:pPr lvl="1">
              <a:spcBef>
                <a:spcPct val="35000"/>
              </a:spcBef>
            </a:pPr>
            <a:r>
              <a:rPr lang="en-US" altLang="en-US"/>
              <a:t>Face masks that filter all inhaled outside air</a:t>
            </a:r>
          </a:p>
          <a:p>
            <a:pPr>
              <a:spcBef>
                <a:spcPct val="35000"/>
              </a:spcBef>
            </a:pPr>
            <a:r>
              <a:rPr lang="en-US" altLang="en-US"/>
              <a:t>Level D</a:t>
            </a:r>
          </a:p>
          <a:p>
            <a:pPr lvl="1">
              <a:spcBef>
                <a:spcPct val="35000"/>
              </a:spcBef>
            </a:pPr>
            <a:r>
              <a:rPr lang="en-US" altLang="en-US"/>
              <a:t>Requires a work uniform, such as coveralls, that affords minimal protection</a:t>
            </a:r>
          </a:p>
          <a:p>
            <a:pPr>
              <a:spcBef>
                <a:spcPct val="35000"/>
              </a:spcBef>
            </a:pPr>
            <a:r>
              <a:rPr lang="en-US" altLang="en-US"/>
              <a:t>All levels require the use of gloves.</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lnSpc>
                <a:spcPct val="85000"/>
              </a:lnSpc>
            </a:pPr>
            <a:r>
              <a:rPr lang="en-US" altLang="en-US"/>
              <a:t>Personal Protective Equipment Level </a:t>
            </a:r>
            <a:r>
              <a:rPr lang="en-US" altLang="en-US" sz="2800" b="0"/>
              <a:t>(4 of 4)</a:t>
            </a:r>
          </a:p>
        </p:txBody>
      </p:sp>
      <p:sp>
        <p:nvSpPr>
          <p:cNvPr id="1924106" name="Text Box 10"/>
          <p:cNvSpPr txBox="1">
            <a:spLocks noChangeArrowheads="1"/>
          </p:cNvSpPr>
          <p:nvPr/>
        </p:nvSpPr>
        <p:spPr bwMode="auto">
          <a:xfrm>
            <a:off x="142875" y="5867400"/>
            <a:ext cx="1193800" cy="461963"/>
          </a:xfrm>
          <a:prstGeom prst="rect">
            <a:avLst/>
          </a:prstGeom>
          <a:noFill/>
          <a:ln>
            <a:noFill/>
          </a:ln>
          <a:effectLst/>
          <a:extLst>
            <a:ext uri="{909E8E84-426E-40DD-AFC4-6F175D3DCCD1}">
              <a14:hiddenFill xmlns:a14="http://schemas.microsoft.com/office/drawing/2010/main">
                <a:solidFill>
                  <a:srgbClr val="00FFFF">
                    <a:alpha val="27058"/>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p>
            <a:pPr>
              <a:defRPr/>
            </a:pPr>
            <a:r>
              <a:rPr lang="en-US" dirty="0">
                <a:solidFill>
                  <a:schemeClr val="bg1"/>
                </a:solidFill>
                <a:latin typeface="+mn-lt"/>
                <a:ea typeface="ヒラギノ角ゴ Pro W3" charset="0"/>
              </a:rPr>
              <a:t>Level A</a:t>
            </a:r>
          </a:p>
        </p:txBody>
      </p:sp>
      <p:sp>
        <p:nvSpPr>
          <p:cNvPr id="1924107" name="Text Box 11"/>
          <p:cNvSpPr txBox="1">
            <a:spLocks noChangeArrowheads="1"/>
          </p:cNvSpPr>
          <p:nvPr/>
        </p:nvSpPr>
        <p:spPr bwMode="auto">
          <a:xfrm>
            <a:off x="2335213" y="5867400"/>
            <a:ext cx="1211262" cy="461963"/>
          </a:xfrm>
          <a:prstGeom prst="rect">
            <a:avLst/>
          </a:prstGeom>
          <a:noFill/>
          <a:ln>
            <a:noFill/>
          </a:ln>
          <a:effectLst/>
          <a:extLst>
            <a:ext uri="{909E8E84-426E-40DD-AFC4-6F175D3DCCD1}">
              <a14:hiddenFill xmlns:a14="http://schemas.microsoft.com/office/drawing/2010/main">
                <a:solidFill>
                  <a:srgbClr val="00FFFF">
                    <a:alpha val="27058"/>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p>
            <a:pPr>
              <a:defRPr/>
            </a:pPr>
            <a:r>
              <a:rPr lang="en-US" dirty="0">
                <a:solidFill>
                  <a:schemeClr val="bg1"/>
                </a:solidFill>
                <a:latin typeface="+mn-lt"/>
                <a:ea typeface="ヒラギノ角ゴ Pro W3" charset="0"/>
              </a:rPr>
              <a:t>Level B</a:t>
            </a:r>
          </a:p>
        </p:txBody>
      </p:sp>
      <p:sp>
        <p:nvSpPr>
          <p:cNvPr id="1924108" name="Text Box 12"/>
          <p:cNvSpPr txBox="1">
            <a:spLocks noChangeArrowheads="1"/>
          </p:cNvSpPr>
          <p:nvPr/>
        </p:nvSpPr>
        <p:spPr bwMode="auto">
          <a:xfrm>
            <a:off x="4535488" y="5867400"/>
            <a:ext cx="1230312" cy="461963"/>
          </a:xfrm>
          <a:prstGeom prst="rect">
            <a:avLst/>
          </a:prstGeom>
          <a:noFill/>
          <a:ln>
            <a:noFill/>
          </a:ln>
          <a:effectLst/>
          <a:extLst>
            <a:ext uri="{909E8E84-426E-40DD-AFC4-6F175D3DCCD1}">
              <a14:hiddenFill xmlns:a14="http://schemas.microsoft.com/office/drawing/2010/main">
                <a:solidFill>
                  <a:srgbClr val="00FFFF">
                    <a:alpha val="27058"/>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p>
            <a:pPr>
              <a:defRPr/>
            </a:pPr>
            <a:r>
              <a:rPr lang="en-US" dirty="0">
                <a:solidFill>
                  <a:schemeClr val="bg1"/>
                </a:solidFill>
                <a:latin typeface="+mj-lt"/>
                <a:ea typeface="ヒラギノ角ゴ Pro W3" charset="0"/>
              </a:rPr>
              <a:t>Level C</a:t>
            </a:r>
          </a:p>
        </p:txBody>
      </p:sp>
      <p:sp>
        <p:nvSpPr>
          <p:cNvPr id="1924109" name="Text Box 13"/>
          <p:cNvSpPr txBox="1">
            <a:spLocks noChangeArrowheads="1"/>
          </p:cNvSpPr>
          <p:nvPr/>
        </p:nvSpPr>
        <p:spPr bwMode="auto">
          <a:xfrm>
            <a:off x="6678613" y="5867400"/>
            <a:ext cx="1228725" cy="461963"/>
          </a:xfrm>
          <a:prstGeom prst="rect">
            <a:avLst/>
          </a:prstGeom>
          <a:noFill/>
          <a:ln>
            <a:noFill/>
          </a:ln>
          <a:effectLst/>
          <a:extLst>
            <a:ext uri="{909E8E84-426E-40DD-AFC4-6F175D3DCCD1}">
              <a14:hiddenFill xmlns:a14="http://schemas.microsoft.com/office/drawing/2010/main">
                <a:solidFill>
                  <a:srgbClr val="00FFFF">
                    <a:alpha val="27058"/>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spAutoFit/>
          </a:bodyPr>
          <a:lstStyle/>
          <a:p>
            <a:pPr>
              <a:defRPr/>
            </a:pPr>
            <a:r>
              <a:rPr lang="en-US" dirty="0">
                <a:solidFill>
                  <a:schemeClr val="bg1"/>
                </a:solidFill>
                <a:latin typeface="+mj-lt"/>
                <a:ea typeface="ヒラギノ角ゴ Pro W3" charset="0"/>
              </a:rPr>
              <a:t>Level D</a:t>
            </a:r>
          </a:p>
        </p:txBody>
      </p:sp>
      <p:pic>
        <p:nvPicPr>
          <p:cNvPr id="97287" name="Picture 8" descr="\\172.16.33.26\Art\OUTPUT\JB LEARNING\EMT_11E_ITK_PPT WORK\Ch39\9781284080179_CH39_CP14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09800"/>
            <a:ext cx="14509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8" name="Picture 9" descr="\\172.16.33.26\Art\OUTPUT\JB LEARNING\EMT_11E_ITK_PPT WORK\Ch39\9781284080179_CH39_CP14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0413" y="2209800"/>
            <a:ext cx="14509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9" name="Picture 10" descr="\\172.16.33.26\Art\OUTPUT\JB LEARNING\EMT_11E_ITK_PPT WORK\Ch39\9781284080179_CH39_CP14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8313" y="2222500"/>
            <a:ext cx="14509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90" name="Picture 11" descr="\\172.16.33.26\Art\OUTPUT\JB LEARNING\EMT_11E_ITK_PPT WORK\Ch39\9781284080179_CH39_CP14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2209800"/>
            <a:ext cx="1487488"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225425" y="5118100"/>
            <a:ext cx="1450975" cy="508000"/>
          </a:xfrm>
          <a:prstGeom prst="rect">
            <a:avLst/>
          </a:prstGeom>
        </p:spPr>
        <p:txBody>
          <a:bodyPr>
            <a:spAutoFit/>
          </a:bodyPr>
          <a:lstStyle/>
          <a:p>
            <a:pPr algn="r">
              <a:defRPr/>
            </a:pPr>
            <a:r>
              <a:rPr lang="en-IN" sz="900" dirty="0">
                <a:solidFill>
                  <a:schemeClr val="bg1"/>
                </a:solidFill>
                <a:latin typeface="+mj-lt"/>
              </a:rPr>
              <a:t>© Jones &amp; Bartlett Learning. Photographed by Glen E. Ellman.</a:t>
            </a:r>
          </a:p>
        </p:txBody>
      </p:sp>
      <p:sp>
        <p:nvSpPr>
          <p:cNvPr id="13" name="Rectangle 12"/>
          <p:cNvSpPr/>
          <p:nvPr/>
        </p:nvSpPr>
        <p:spPr>
          <a:xfrm>
            <a:off x="2054225" y="5118100"/>
            <a:ext cx="1450975" cy="508000"/>
          </a:xfrm>
          <a:prstGeom prst="rect">
            <a:avLst/>
          </a:prstGeom>
        </p:spPr>
        <p:txBody>
          <a:bodyPr>
            <a:spAutoFit/>
          </a:bodyPr>
          <a:lstStyle/>
          <a:p>
            <a:pPr algn="r">
              <a:defRPr/>
            </a:pPr>
            <a:r>
              <a:rPr lang="en-IN" sz="900" dirty="0">
                <a:solidFill>
                  <a:schemeClr val="bg1"/>
                </a:solidFill>
                <a:latin typeface="+mj-lt"/>
              </a:rPr>
              <a:t>© Jones &amp; Bartlett Learning. Photographed by Glen E. Ellman.</a:t>
            </a:r>
          </a:p>
        </p:txBody>
      </p:sp>
      <p:sp>
        <p:nvSpPr>
          <p:cNvPr id="14" name="Rectangle 13"/>
          <p:cNvSpPr/>
          <p:nvPr/>
        </p:nvSpPr>
        <p:spPr>
          <a:xfrm>
            <a:off x="4340225" y="5105400"/>
            <a:ext cx="1450975" cy="369888"/>
          </a:xfrm>
          <a:prstGeom prst="rect">
            <a:avLst/>
          </a:prstGeom>
        </p:spPr>
        <p:txBody>
          <a:bodyPr>
            <a:spAutoFit/>
          </a:bodyPr>
          <a:lstStyle/>
          <a:p>
            <a:pPr algn="r">
              <a:defRPr/>
            </a:pPr>
            <a:r>
              <a:rPr lang="en-IN" sz="900" dirty="0">
                <a:solidFill>
                  <a:schemeClr val="bg1"/>
                </a:solidFill>
                <a:latin typeface="+mj-lt"/>
              </a:rPr>
              <a:t>Courtesy of The DuPont Company.</a:t>
            </a:r>
          </a:p>
        </p:txBody>
      </p:sp>
      <p:sp>
        <p:nvSpPr>
          <p:cNvPr id="15" name="Rectangle 14"/>
          <p:cNvSpPr/>
          <p:nvPr/>
        </p:nvSpPr>
        <p:spPr>
          <a:xfrm>
            <a:off x="6854825" y="5118100"/>
            <a:ext cx="1450975" cy="508000"/>
          </a:xfrm>
          <a:prstGeom prst="rect">
            <a:avLst/>
          </a:prstGeom>
        </p:spPr>
        <p:txBody>
          <a:bodyPr>
            <a:spAutoFit/>
          </a:bodyPr>
          <a:lstStyle/>
          <a:p>
            <a:pPr algn="r">
              <a:defRPr/>
            </a:pPr>
            <a:r>
              <a:rPr lang="en-IN" sz="900" dirty="0">
                <a:solidFill>
                  <a:schemeClr val="bg1"/>
                </a:solidFill>
                <a:latin typeface="+mj-lt"/>
              </a:rPr>
              <a:t>© Jones &amp; Bartlett Learning. Courtesy of MIEMSS.</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lnSpc>
                <a:spcPct val="85000"/>
              </a:lnSpc>
            </a:pPr>
            <a:r>
              <a:rPr lang="en-US" altLang="en-US"/>
              <a:t>Caring for Patients </a:t>
            </a:r>
            <a:r>
              <a:rPr lang="en-US" altLang="en-US" sz="2800" b="0"/>
              <a:t>(1 of 4)</a:t>
            </a:r>
          </a:p>
        </p:txBody>
      </p:sp>
      <p:sp>
        <p:nvSpPr>
          <p:cNvPr id="98307" name="Rectangle 3"/>
          <p:cNvSpPr>
            <a:spLocks noGrp="1" noChangeArrowheads="1"/>
          </p:cNvSpPr>
          <p:nvPr>
            <p:ph type="body" idx="1"/>
          </p:nvPr>
        </p:nvSpPr>
        <p:spPr/>
        <p:txBody>
          <a:bodyPr rIns="228600"/>
          <a:lstStyle/>
          <a:p>
            <a:pPr>
              <a:spcBef>
                <a:spcPct val="35000"/>
              </a:spcBef>
            </a:pPr>
            <a:r>
              <a:rPr lang="en-US" altLang="en-US"/>
              <a:t>It is practical only to provide the simplest assessment and essential care in the hazard zone and the decontamination area because of the:</a:t>
            </a:r>
          </a:p>
          <a:p>
            <a:pPr lvl="1">
              <a:spcBef>
                <a:spcPct val="35000"/>
              </a:spcBef>
            </a:pPr>
            <a:r>
              <a:rPr lang="en-US" altLang="en-US"/>
              <a:t>Dangers</a:t>
            </a:r>
          </a:p>
          <a:p>
            <a:pPr lvl="1">
              <a:spcBef>
                <a:spcPct val="35000"/>
              </a:spcBef>
            </a:pPr>
            <a:r>
              <a:rPr lang="en-US" altLang="en-US"/>
              <a:t>Time constraints</a:t>
            </a:r>
          </a:p>
          <a:p>
            <a:pPr lvl="1">
              <a:spcBef>
                <a:spcPct val="35000"/>
              </a:spcBef>
            </a:pPr>
            <a:r>
              <a:rPr lang="en-US" altLang="en-US"/>
              <a:t>Bulky protective gear</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lnSpc>
                <a:spcPct val="85000"/>
              </a:lnSpc>
            </a:pPr>
            <a:r>
              <a:rPr lang="en-US" altLang="en-US"/>
              <a:t>Caring for Patients </a:t>
            </a:r>
            <a:r>
              <a:rPr lang="en-US" altLang="en-US" sz="2800" b="0"/>
              <a:t>(2 of 4)</a:t>
            </a:r>
          </a:p>
        </p:txBody>
      </p:sp>
      <p:sp>
        <p:nvSpPr>
          <p:cNvPr id="99331" name="Rectangle 3"/>
          <p:cNvSpPr>
            <a:spLocks noGrp="1" noChangeArrowheads="1"/>
          </p:cNvSpPr>
          <p:nvPr>
            <p:ph type="body" idx="1"/>
          </p:nvPr>
        </p:nvSpPr>
        <p:spPr/>
        <p:txBody>
          <a:bodyPr rIns="228600"/>
          <a:lstStyle/>
          <a:p>
            <a:pPr>
              <a:spcBef>
                <a:spcPct val="35000"/>
              </a:spcBef>
            </a:pPr>
            <a:r>
              <a:rPr lang="en-US" altLang="en-US"/>
              <a:t>Your care of patients must address the following two issues:</a:t>
            </a:r>
          </a:p>
          <a:p>
            <a:pPr lvl="1">
              <a:spcBef>
                <a:spcPct val="35000"/>
              </a:spcBef>
            </a:pPr>
            <a:r>
              <a:rPr lang="en-US" altLang="en-US"/>
              <a:t>Any trauma that has resulted from other related mechanisms, such as vehicle collision, fire, or explosion</a:t>
            </a:r>
          </a:p>
          <a:p>
            <a:pPr lvl="1">
              <a:spcBef>
                <a:spcPct val="35000"/>
              </a:spcBef>
            </a:pPr>
            <a:r>
              <a:rPr lang="en-US" altLang="en-US"/>
              <a:t>The injury and harm that have resulted from exposure to the toxic hazardous substance</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lnSpc>
                <a:spcPct val="85000"/>
              </a:lnSpc>
            </a:pPr>
            <a:r>
              <a:rPr lang="en-US" altLang="en-US"/>
              <a:t>Caring for Patients </a:t>
            </a:r>
            <a:r>
              <a:rPr lang="en-US" altLang="en-US" sz="2800" b="0"/>
              <a:t>(3 of 4)</a:t>
            </a:r>
          </a:p>
        </p:txBody>
      </p:sp>
      <p:sp>
        <p:nvSpPr>
          <p:cNvPr id="100355" name="Rectangle 3"/>
          <p:cNvSpPr>
            <a:spLocks noGrp="1" noChangeArrowheads="1"/>
          </p:cNvSpPr>
          <p:nvPr>
            <p:ph type="body" idx="1"/>
          </p:nvPr>
        </p:nvSpPr>
        <p:spPr/>
        <p:txBody>
          <a:bodyPr rIns="228600"/>
          <a:lstStyle/>
          <a:p>
            <a:pPr>
              <a:spcBef>
                <a:spcPct val="35000"/>
              </a:spcBef>
            </a:pPr>
            <a:r>
              <a:rPr lang="en-US" altLang="en-US"/>
              <a:t>Most serious injuries and deaths from hazardous materials result from airway and breathing problems.</a:t>
            </a:r>
          </a:p>
          <a:p>
            <a:pPr>
              <a:spcBef>
                <a:spcPct val="35000"/>
              </a:spcBef>
            </a:pPr>
            <a:r>
              <a:rPr lang="en-US" altLang="en-US"/>
              <a:t>In some cases, the HazMat team may find patients who need immediate treatment before the decontamination area has been set up.</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lnSpc>
                <a:spcPct val="85000"/>
              </a:lnSpc>
            </a:pPr>
            <a:r>
              <a:rPr lang="en-US" altLang="en-US"/>
              <a:t>Caring for Patients </a:t>
            </a:r>
            <a:r>
              <a:rPr lang="en-US" altLang="en-US" sz="2800" b="0"/>
              <a:t>(4 of 4)</a:t>
            </a:r>
          </a:p>
        </p:txBody>
      </p:sp>
      <p:sp>
        <p:nvSpPr>
          <p:cNvPr id="101379" name="Rectangle 3"/>
          <p:cNvSpPr>
            <a:spLocks noGrp="1" noChangeArrowheads="1"/>
          </p:cNvSpPr>
          <p:nvPr>
            <p:ph type="body" idx="1"/>
          </p:nvPr>
        </p:nvSpPr>
        <p:spPr/>
        <p:txBody>
          <a:bodyPr rIns="228600"/>
          <a:lstStyle/>
          <a:p>
            <a:pPr>
              <a:spcBef>
                <a:spcPct val="35000"/>
              </a:spcBef>
            </a:pPr>
            <a:r>
              <a:rPr lang="en-US" altLang="en-US"/>
              <a:t>You will need to increase the amount of protective clothing you wear, including:</a:t>
            </a:r>
          </a:p>
          <a:p>
            <a:pPr lvl="1">
              <a:spcBef>
                <a:spcPct val="35000"/>
              </a:spcBef>
            </a:pPr>
            <a:r>
              <a:rPr lang="en-US" altLang="en-US"/>
              <a:t>SCBA</a:t>
            </a:r>
          </a:p>
          <a:p>
            <a:pPr lvl="1">
              <a:spcBef>
                <a:spcPct val="35000"/>
              </a:spcBef>
            </a:pPr>
            <a:r>
              <a:rPr lang="en-US" altLang="en-US"/>
              <a:t>Two pairs of gloves</a:t>
            </a:r>
          </a:p>
          <a:p>
            <a:pPr lvl="1">
              <a:spcBef>
                <a:spcPct val="35000"/>
              </a:spcBef>
            </a:pPr>
            <a:r>
              <a:rPr lang="en-US" altLang="en-US"/>
              <a:t>Goggles or a face shield</a:t>
            </a:r>
          </a:p>
          <a:p>
            <a:pPr lvl="1">
              <a:spcBef>
                <a:spcPct val="35000"/>
              </a:spcBef>
            </a:pPr>
            <a:r>
              <a:rPr lang="en-US" altLang="en-US"/>
              <a:t>A protective coat</a:t>
            </a:r>
          </a:p>
          <a:p>
            <a:pPr lvl="1">
              <a:spcBef>
                <a:spcPct val="35000"/>
              </a:spcBef>
            </a:pPr>
            <a:r>
              <a:rPr lang="en-US" altLang="en-US"/>
              <a:t>Respiratory protection</a:t>
            </a:r>
          </a:p>
          <a:p>
            <a:pPr lvl="1">
              <a:spcBef>
                <a:spcPct val="35000"/>
              </a:spcBef>
            </a:pPr>
            <a:r>
              <a:rPr lang="en-US" altLang="en-US"/>
              <a:t>A disposable fluid-impervious apron</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a:lnSpc>
                <a:spcPct val="85000"/>
              </a:lnSpc>
            </a:pPr>
            <a:r>
              <a:rPr lang="en-US" altLang="en-US"/>
              <a:t>Review</a:t>
            </a:r>
          </a:p>
        </p:txBody>
      </p:sp>
      <p:sp>
        <p:nvSpPr>
          <p:cNvPr id="102403"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What is the purpose of the incident command system (ICS)?</a:t>
            </a:r>
          </a:p>
          <a:p>
            <a:pPr marL="1016000" lvl="1" indent="-444500">
              <a:spcBef>
                <a:spcPct val="35000"/>
              </a:spcBef>
              <a:buFontTx/>
              <a:buAutoNum type="alphaUcPeriod"/>
            </a:pPr>
            <a:r>
              <a:rPr lang="en-US" altLang="en-US">
                <a:ea typeface="MS PGothic" charset="-128"/>
              </a:rPr>
              <a:t>Ensuring responder and public safety</a:t>
            </a:r>
          </a:p>
          <a:p>
            <a:pPr marL="1016000" lvl="1" indent="-444500">
              <a:spcBef>
                <a:spcPct val="35000"/>
              </a:spcBef>
              <a:buFontTx/>
              <a:buAutoNum type="alphaUcPeriod"/>
            </a:pPr>
            <a:r>
              <a:rPr lang="en-US" altLang="en-US">
                <a:ea typeface="MS PGothic" charset="-128"/>
              </a:rPr>
              <a:t>Achieving incident management goals</a:t>
            </a:r>
          </a:p>
          <a:p>
            <a:pPr marL="1016000" lvl="1" indent="-444500">
              <a:spcBef>
                <a:spcPct val="35000"/>
              </a:spcBef>
              <a:buFontTx/>
              <a:buAutoNum type="alphaUcPeriod"/>
            </a:pPr>
            <a:r>
              <a:rPr lang="en-US" altLang="en-US">
                <a:ea typeface="MS PGothic" charset="-128"/>
              </a:rPr>
              <a:t>Ensuring the efficient use of resources</a:t>
            </a:r>
          </a:p>
          <a:p>
            <a:pPr marL="1016000" lvl="1" indent="-444500">
              <a:spcBef>
                <a:spcPct val="35000"/>
              </a:spcBef>
              <a:buFontTx/>
              <a:buAutoNum type="alphaUcPeriod"/>
            </a:pPr>
            <a:r>
              <a:rPr lang="en-US" altLang="en-US">
                <a:ea typeface="MS PGothic" charset="-128"/>
              </a:rPr>
              <a:t>All of the above.</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a:lnSpc>
                <a:spcPct val="85000"/>
              </a:lnSpc>
            </a:pPr>
            <a:r>
              <a:rPr lang="en-US" altLang="en-US"/>
              <a:t>Review</a:t>
            </a:r>
          </a:p>
        </p:txBody>
      </p:sp>
      <p:sp>
        <p:nvSpPr>
          <p:cNvPr id="103427" name="Rectangle 3"/>
          <p:cNvSpPr>
            <a:spLocks noGrp="1" noChangeArrowheads="1"/>
          </p:cNvSpPr>
          <p:nvPr>
            <p:ph type="body" idx="1"/>
          </p:nvPr>
        </p:nvSpPr>
        <p:spPr/>
        <p:txBody>
          <a:bodyPr rIns="228600"/>
          <a:lstStyle/>
          <a:p>
            <a:pPr marL="0" indent="0">
              <a:buFontTx/>
              <a:buNone/>
            </a:pPr>
            <a:r>
              <a:rPr lang="en-US" altLang="en-US" b="1" dirty="0"/>
              <a:t>Answer:</a:t>
            </a:r>
            <a:r>
              <a:rPr lang="en-US" altLang="en-US" b="1" dirty="0">
                <a:solidFill>
                  <a:srgbClr val="000000"/>
                </a:solidFill>
              </a:rPr>
              <a:t> </a:t>
            </a:r>
            <a:r>
              <a:rPr lang="en-US" altLang="en-US" b="1" dirty="0">
                <a:solidFill>
                  <a:srgbClr val="F37021"/>
                </a:solidFill>
              </a:rPr>
              <a:t>D</a:t>
            </a:r>
            <a:endParaRPr lang="en-US" altLang="en-US" b="1" dirty="0">
              <a:solidFill>
                <a:srgbClr val="000000"/>
              </a:solidFill>
            </a:endParaRPr>
          </a:p>
          <a:p>
            <a:pPr marL="0" indent="0">
              <a:spcBef>
                <a:spcPct val="35000"/>
              </a:spcBef>
              <a:buFontTx/>
              <a:buNone/>
            </a:pPr>
            <a:r>
              <a:rPr lang="en-US" altLang="en-US" b="1" dirty="0"/>
              <a:t>Rationale: </a:t>
            </a:r>
            <a:r>
              <a:rPr lang="en-US" altLang="en-US" dirty="0"/>
              <a:t>The purpose of the ICS is ensuring responder and public safety, achieving incident management goals, and ensuring the efficient use of resources.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ヒラギノ角ゴ Pro W3" charset="0"/>
            <a:cs typeface="ヒラギノ角ゴ Pro W3" charset="0"/>
          </a:defRPr>
        </a:defPPr>
      </a:lstStyle>
    </a:spDef>
    <a:ln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ヒラギノ角ゴ Pro W3" charset="0"/>
            <a:cs typeface="ヒラギノ角ゴ Pro W3" charset="0"/>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3879</TotalTime>
  <Words>8041</Words>
  <Application>Microsoft Office PowerPoint</Application>
  <PresentationFormat>On-screen Show (4:3)</PresentationFormat>
  <Paragraphs>1588</Paragraphs>
  <Slides>138</Slides>
  <Notes>108</Notes>
  <HiddenSlides>0</HiddenSlides>
  <MMClips>0</MMClips>
  <ScaleCrop>false</ScaleCrop>
  <HeadingPairs>
    <vt:vector size="4" baseType="variant">
      <vt:variant>
        <vt:lpstr>Theme</vt:lpstr>
      </vt:variant>
      <vt:variant>
        <vt:i4>1</vt:i4>
      </vt:variant>
      <vt:variant>
        <vt:lpstr>Slide Titles</vt:lpstr>
      </vt:variant>
      <vt:variant>
        <vt:i4>138</vt:i4>
      </vt:variant>
    </vt:vector>
  </HeadingPairs>
  <TitlesOfParts>
    <vt:vector size="139" baseType="lpstr">
      <vt:lpstr>design_template</vt:lpstr>
      <vt:lpstr>PowerPoint Presentation</vt:lpstr>
      <vt:lpstr>National EMS Education Standard Competencies (1 of 3)</vt:lpstr>
      <vt:lpstr>National EMS Education Standard Competencies (2 of 3)</vt:lpstr>
      <vt:lpstr>National EMS Education Standard Competencies (3 of 3)</vt:lpstr>
      <vt:lpstr>Introduction (1 of 2)</vt:lpstr>
      <vt:lpstr>Introduction (2 of 2)</vt:lpstr>
      <vt:lpstr>National Incident Management System (1 of 3)</vt:lpstr>
      <vt:lpstr>National Incident Management System (2 of 3)</vt:lpstr>
      <vt:lpstr>National Incident Management System (3 of 3)</vt:lpstr>
      <vt:lpstr>Incident Command System  (1 of 8)</vt:lpstr>
      <vt:lpstr>Incident Command System  (2 of 8)</vt:lpstr>
      <vt:lpstr>Incident Command System  (3 of 8)</vt:lpstr>
      <vt:lpstr>Incident Command System  (4 of 8)</vt:lpstr>
      <vt:lpstr>Incident Command System  (5 of 8)</vt:lpstr>
      <vt:lpstr>Incident Command System  (6 of 8)</vt:lpstr>
      <vt:lpstr>Incident Command System  (7 of 8)</vt:lpstr>
      <vt:lpstr>Incident Command System  (8 of 8)</vt:lpstr>
      <vt:lpstr>Communications and Information Management</vt:lpstr>
      <vt:lpstr>Mobilization and Deployment  (1 of 2)</vt:lpstr>
      <vt:lpstr>Mobilization and Deployment  (2 of 2)</vt:lpstr>
      <vt:lpstr>EMS Response Within the Incident Command System (1 of 5)</vt:lpstr>
      <vt:lpstr>EMS Response Within the Incident Command System (2 of 5)</vt:lpstr>
      <vt:lpstr>EMS Response Within the Incident Command System (3 of 5)</vt:lpstr>
      <vt:lpstr>EMS Response Within the Incident Command System (4 of 5)</vt:lpstr>
      <vt:lpstr>EMS Response Within the Incident Command System (5 of 5)</vt:lpstr>
      <vt:lpstr>The Medical Branch of  Incident Command (1 of 10)</vt:lpstr>
      <vt:lpstr>The Medical Branch of  Incident Command (2 of 10)</vt:lpstr>
      <vt:lpstr>The Medical Branch of  Incident Command (3 of 10)</vt:lpstr>
      <vt:lpstr>The Medical Branch of  Incident Command (4 of 10)</vt:lpstr>
      <vt:lpstr>The Medical Branch of  Incident Command (5 of 10)</vt:lpstr>
      <vt:lpstr>The Medical Branch of  Incident Command (6 of 10)</vt:lpstr>
      <vt:lpstr>The Medical Branch of  Incident Command (7 of 10)</vt:lpstr>
      <vt:lpstr>The Medical Branch of  Incident Command (8 of 10)</vt:lpstr>
      <vt:lpstr>The Medical Branch of  Incident Command (9 of 10)</vt:lpstr>
      <vt:lpstr>The Medical Branch of  Incident Command (10 of 10)</vt:lpstr>
      <vt:lpstr>Mass-Casualty  Incidents (1 of 3)</vt:lpstr>
      <vt:lpstr>Mass-Casualty  Incidents (2 of 3)</vt:lpstr>
      <vt:lpstr>Mass-Casualty  Incidents (3 of 3)</vt:lpstr>
      <vt:lpstr>Triage (1 of 9)</vt:lpstr>
      <vt:lpstr>Triage (2 of 9)</vt:lpstr>
      <vt:lpstr>Triage (3 of 9)</vt:lpstr>
      <vt:lpstr>Triage (4 of 9)</vt:lpstr>
      <vt:lpstr>Triage (5 of 9)</vt:lpstr>
      <vt:lpstr>Triage (6 of 9)</vt:lpstr>
      <vt:lpstr>Triage (7 of 9)</vt:lpstr>
      <vt:lpstr>Triage (8 of 9)</vt:lpstr>
      <vt:lpstr>Triage (9 of 9)</vt:lpstr>
      <vt:lpstr>Disaster Management (1 of 2)</vt:lpstr>
      <vt:lpstr>Disaster Management (2 of 2)</vt:lpstr>
      <vt:lpstr>Introduction to Hazardous Materials (1 of 3)</vt:lpstr>
      <vt:lpstr>Introduction to Hazardous Materials (2 of 3)</vt:lpstr>
      <vt:lpstr>Introduction to Hazardous Materials (3 of 3)</vt:lpstr>
      <vt:lpstr>Recognizing a Hazardous Material (1 of 6)</vt:lpstr>
      <vt:lpstr>Recognizing a Hazardous Material (2 of 6)</vt:lpstr>
      <vt:lpstr>Recognizing a Hazardous Material (3 of 6)</vt:lpstr>
      <vt:lpstr>Recognizing a Hazardous Material (4 of 6)</vt:lpstr>
      <vt:lpstr>Recognizing a Hazardous Material (5 of 6)</vt:lpstr>
      <vt:lpstr>Recognizing a Hazardous Material (6 of 6)</vt:lpstr>
      <vt:lpstr>Containers (1 of 11)</vt:lpstr>
      <vt:lpstr>Containers (2 of 11)</vt:lpstr>
      <vt:lpstr>Containers (3 of 11)</vt:lpstr>
      <vt:lpstr>Containers (4 of 11)</vt:lpstr>
      <vt:lpstr>Containers (5 of 11)</vt:lpstr>
      <vt:lpstr>Containers (6 of 11)</vt:lpstr>
      <vt:lpstr>Containers (7 of 11)</vt:lpstr>
      <vt:lpstr>Containers (8 of 11)</vt:lpstr>
      <vt:lpstr>Containers (9 of 11)</vt:lpstr>
      <vt:lpstr>Containers (10 of 11)</vt:lpstr>
      <vt:lpstr>Containers (11 of 11)</vt:lpstr>
      <vt:lpstr>Department of Transportation Marking System (1 of 4)</vt:lpstr>
      <vt:lpstr>Department of Transportation Marking System (2 of 4)</vt:lpstr>
      <vt:lpstr>Department of Transportation Marking System (3 of 4)</vt:lpstr>
      <vt:lpstr>Department of Transportation Marking System (4 of 4)</vt:lpstr>
      <vt:lpstr>Other Considerations</vt:lpstr>
      <vt:lpstr>References (1 of 4)</vt:lpstr>
      <vt:lpstr>References (2 of 4)</vt:lpstr>
      <vt:lpstr>References (3 of 4)</vt:lpstr>
      <vt:lpstr>References (4 of 4)</vt:lpstr>
      <vt:lpstr>Identification (1 of 2)</vt:lpstr>
      <vt:lpstr>Identification (2 of 2)</vt:lpstr>
      <vt:lpstr>HazMat Scene Operations (1 of 6)</vt:lpstr>
      <vt:lpstr>HazMat Scene Operations (2 of 6)</vt:lpstr>
      <vt:lpstr>HazMat Scene Operations (3 of 6)</vt:lpstr>
      <vt:lpstr>HazMat Scene Operations (4 of 6)</vt:lpstr>
      <vt:lpstr>HazMat Scene Operations (5 of 6)</vt:lpstr>
      <vt:lpstr>HazMat Scene Operations (6 of 6)</vt:lpstr>
      <vt:lpstr>Classification of Hazardous Materials (1 of 3)</vt:lpstr>
      <vt:lpstr>Classification of Hazardous Materials (2 of 3)</vt:lpstr>
      <vt:lpstr>Classification of Hazardous Materials (3 of 3)</vt:lpstr>
      <vt:lpstr>Personal Protective Equipment Level (1 of 4)</vt:lpstr>
      <vt:lpstr>Personal Protective Equipment Level (2 of 4)</vt:lpstr>
      <vt:lpstr>Personal Protective Equipment Level (3 of 4)</vt:lpstr>
      <vt:lpstr>Personal Protective Equipment Level (4 of 4)</vt:lpstr>
      <vt:lpstr>Caring for Patients (1 of 4)</vt:lpstr>
      <vt:lpstr>Caring for Patients (2 of 4)</vt:lpstr>
      <vt:lpstr>Caring for Patients (3 of 4)</vt:lpstr>
      <vt:lpstr>Caring for Patients (4 of 4)</vt:lpstr>
      <vt:lpstr>Review</vt:lpstr>
      <vt:lpstr>Review</vt:lpstr>
      <vt:lpstr>Review</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vt:lpstr>
      <vt:lpstr>Review (1 of 2)</vt:lpstr>
      <vt:lpstr>Review (2 of 2)</vt:lpstr>
      <vt:lpstr>Review</vt:lpstr>
      <vt:lpstr>Review (1 of 4)</vt:lpstr>
      <vt:lpstr>Review (2 of 4)</vt:lpstr>
      <vt:lpstr>Review (3 of 4)</vt:lpstr>
      <vt:lpstr>Review (4 of 4)</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395</cp:revision>
  <dcterms:created xsi:type="dcterms:W3CDTF">2002-02-12T20:19:46Z</dcterms:created>
  <dcterms:modified xsi:type="dcterms:W3CDTF">2017-10-19T23:34:06Z</dcterms:modified>
</cp:coreProperties>
</file>