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6.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7.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8.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tags/tag9.xml" ContentType="application/vnd.openxmlformats-officedocument.presentationml.tags+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tags/tag10.xml" ContentType="application/vnd.openxmlformats-officedocument.presentationml.tags+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tags/tag11.xml" ContentType="application/vnd.openxmlformats-officedocument.presentationml.tags+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tags/tag16.xml" ContentType="application/vnd.openxmlformats-officedocument.presentationml.tags+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tags/tag17.xml" ContentType="application/vnd.openxmlformats-officedocument.presentationml.tags+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2"/>
  </p:notesMasterIdLst>
  <p:handoutMasterIdLst>
    <p:handoutMasterId r:id="rId193"/>
  </p:handoutMasterIdLst>
  <p:sldIdLst>
    <p:sldId id="632" r:id="rId2"/>
    <p:sldId id="633" r:id="rId3"/>
    <p:sldId id="634" r:id="rId4"/>
    <p:sldId id="635" r:id="rId5"/>
    <p:sldId id="636" r:id="rId6"/>
    <p:sldId id="637" r:id="rId7"/>
    <p:sldId id="638" r:id="rId8"/>
    <p:sldId id="639" r:id="rId9"/>
    <p:sldId id="640" r:id="rId10"/>
    <p:sldId id="641" r:id="rId11"/>
    <p:sldId id="642" r:id="rId12"/>
    <p:sldId id="643" r:id="rId13"/>
    <p:sldId id="644" r:id="rId14"/>
    <p:sldId id="645" r:id="rId15"/>
    <p:sldId id="646" r:id="rId16"/>
    <p:sldId id="647" r:id="rId17"/>
    <p:sldId id="648" r:id="rId18"/>
    <p:sldId id="649" r:id="rId19"/>
    <p:sldId id="650" r:id="rId20"/>
    <p:sldId id="651" r:id="rId21"/>
    <p:sldId id="652" r:id="rId22"/>
    <p:sldId id="841" r:id="rId23"/>
    <p:sldId id="653" r:id="rId24"/>
    <p:sldId id="826" r:id="rId25"/>
    <p:sldId id="654" r:id="rId26"/>
    <p:sldId id="655" r:id="rId27"/>
    <p:sldId id="656" r:id="rId28"/>
    <p:sldId id="657" r:id="rId29"/>
    <p:sldId id="658" r:id="rId30"/>
    <p:sldId id="659" r:id="rId31"/>
    <p:sldId id="660" r:id="rId32"/>
    <p:sldId id="661" r:id="rId33"/>
    <p:sldId id="662" r:id="rId34"/>
    <p:sldId id="664" r:id="rId35"/>
    <p:sldId id="665" r:id="rId36"/>
    <p:sldId id="666" r:id="rId37"/>
    <p:sldId id="667" r:id="rId38"/>
    <p:sldId id="668" r:id="rId39"/>
    <p:sldId id="669" r:id="rId40"/>
    <p:sldId id="670" r:id="rId41"/>
    <p:sldId id="671" r:id="rId42"/>
    <p:sldId id="672" r:id="rId43"/>
    <p:sldId id="673" r:id="rId44"/>
    <p:sldId id="674" r:id="rId45"/>
    <p:sldId id="675" r:id="rId46"/>
    <p:sldId id="676" r:id="rId47"/>
    <p:sldId id="677" r:id="rId48"/>
    <p:sldId id="678" r:id="rId49"/>
    <p:sldId id="679" r:id="rId50"/>
    <p:sldId id="680" r:id="rId51"/>
    <p:sldId id="681" r:id="rId52"/>
    <p:sldId id="682" r:id="rId53"/>
    <p:sldId id="683" r:id="rId54"/>
    <p:sldId id="684" r:id="rId55"/>
    <p:sldId id="685" r:id="rId56"/>
    <p:sldId id="686" r:id="rId57"/>
    <p:sldId id="687" r:id="rId58"/>
    <p:sldId id="688" r:id="rId59"/>
    <p:sldId id="689" r:id="rId60"/>
    <p:sldId id="690" r:id="rId61"/>
    <p:sldId id="691" r:id="rId62"/>
    <p:sldId id="692" r:id="rId63"/>
    <p:sldId id="693" r:id="rId64"/>
    <p:sldId id="694" r:id="rId65"/>
    <p:sldId id="695" r:id="rId66"/>
    <p:sldId id="697" r:id="rId67"/>
    <p:sldId id="698" r:id="rId68"/>
    <p:sldId id="699" r:id="rId69"/>
    <p:sldId id="700" r:id="rId70"/>
    <p:sldId id="701" r:id="rId71"/>
    <p:sldId id="703" r:id="rId72"/>
    <p:sldId id="704" r:id="rId73"/>
    <p:sldId id="705" r:id="rId74"/>
    <p:sldId id="706" r:id="rId75"/>
    <p:sldId id="707" r:id="rId76"/>
    <p:sldId id="708" r:id="rId77"/>
    <p:sldId id="709" r:id="rId78"/>
    <p:sldId id="710" r:id="rId79"/>
    <p:sldId id="711" r:id="rId80"/>
    <p:sldId id="714" r:id="rId81"/>
    <p:sldId id="715" r:id="rId82"/>
    <p:sldId id="716" r:id="rId83"/>
    <p:sldId id="717" r:id="rId84"/>
    <p:sldId id="840" r:id="rId85"/>
    <p:sldId id="718" r:id="rId86"/>
    <p:sldId id="719" r:id="rId87"/>
    <p:sldId id="720" r:id="rId88"/>
    <p:sldId id="721" r:id="rId89"/>
    <p:sldId id="722" r:id="rId90"/>
    <p:sldId id="723" r:id="rId91"/>
    <p:sldId id="724" r:id="rId92"/>
    <p:sldId id="725" r:id="rId93"/>
    <p:sldId id="726" r:id="rId94"/>
    <p:sldId id="727" r:id="rId95"/>
    <p:sldId id="729" r:id="rId96"/>
    <p:sldId id="731" r:id="rId97"/>
    <p:sldId id="732" r:id="rId98"/>
    <p:sldId id="733" r:id="rId99"/>
    <p:sldId id="734" r:id="rId100"/>
    <p:sldId id="735" r:id="rId101"/>
    <p:sldId id="737" r:id="rId102"/>
    <p:sldId id="738" r:id="rId103"/>
    <p:sldId id="739" r:id="rId104"/>
    <p:sldId id="740" r:id="rId105"/>
    <p:sldId id="742" r:id="rId106"/>
    <p:sldId id="743" r:id="rId107"/>
    <p:sldId id="744" r:id="rId108"/>
    <p:sldId id="745" r:id="rId109"/>
    <p:sldId id="747" r:id="rId110"/>
    <p:sldId id="748" r:id="rId111"/>
    <p:sldId id="749" r:id="rId112"/>
    <p:sldId id="750" r:id="rId113"/>
    <p:sldId id="751" r:id="rId114"/>
    <p:sldId id="752" r:id="rId115"/>
    <p:sldId id="839" r:id="rId116"/>
    <p:sldId id="753" r:id="rId117"/>
    <p:sldId id="754" r:id="rId118"/>
    <p:sldId id="755" r:id="rId119"/>
    <p:sldId id="756" r:id="rId120"/>
    <p:sldId id="757" r:id="rId121"/>
    <p:sldId id="758" r:id="rId122"/>
    <p:sldId id="759" r:id="rId123"/>
    <p:sldId id="760" r:id="rId124"/>
    <p:sldId id="761" r:id="rId125"/>
    <p:sldId id="762" r:id="rId126"/>
    <p:sldId id="763" r:id="rId127"/>
    <p:sldId id="764" r:id="rId128"/>
    <p:sldId id="765" r:id="rId129"/>
    <p:sldId id="766" r:id="rId130"/>
    <p:sldId id="767" r:id="rId131"/>
    <p:sldId id="768" r:id="rId132"/>
    <p:sldId id="769" r:id="rId133"/>
    <p:sldId id="770" r:id="rId134"/>
    <p:sldId id="771" r:id="rId135"/>
    <p:sldId id="772" r:id="rId136"/>
    <p:sldId id="773" r:id="rId137"/>
    <p:sldId id="774" r:id="rId138"/>
    <p:sldId id="775" r:id="rId139"/>
    <p:sldId id="776" r:id="rId140"/>
    <p:sldId id="779" r:id="rId141"/>
    <p:sldId id="827" r:id="rId142"/>
    <p:sldId id="780" r:id="rId143"/>
    <p:sldId id="781" r:id="rId144"/>
    <p:sldId id="828" r:id="rId145"/>
    <p:sldId id="782" r:id="rId146"/>
    <p:sldId id="783" r:id="rId147"/>
    <p:sldId id="784" r:id="rId148"/>
    <p:sldId id="785" r:id="rId149"/>
    <p:sldId id="786" r:id="rId150"/>
    <p:sldId id="787" r:id="rId151"/>
    <p:sldId id="788" r:id="rId152"/>
    <p:sldId id="795" r:id="rId153"/>
    <p:sldId id="796" r:id="rId154"/>
    <p:sldId id="797" r:id="rId155"/>
    <p:sldId id="829" r:id="rId156"/>
    <p:sldId id="798" r:id="rId157"/>
    <p:sldId id="799" r:id="rId158"/>
    <p:sldId id="800" r:id="rId159"/>
    <p:sldId id="830" r:id="rId160"/>
    <p:sldId id="801" r:id="rId161"/>
    <p:sldId id="802" r:id="rId162"/>
    <p:sldId id="803" r:id="rId163"/>
    <p:sldId id="804" r:id="rId164"/>
    <p:sldId id="805" r:id="rId165"/>
    <p:sldId id="806" r:id="rId166"/>
    <p:sldId id="831" r:id="rId167"/>
    <p:sldId id="807" r:id="rId168"/>
    <p:sldId id="808" r:id="rId169"/>
    <p:sldId id="809" r:id="rId170"/>
    <p:sldId id="832" r:id="rId171"/>
    <p:sldId id="810" r:id="rId172"/>
    <p:sldId id="811" r:id="rId173"/>
    <p:sldId id="812" r:id="rId174"/>
    <p:sldId id="833" r:id="rId175"/>
    <p:sldId id="813" r:id="rId176"/>
    <p:sldId id="814" r:id="rId177"/>
    <p:sldId id="815" r:id="rId178"/>
    <p:sldId id="834" r:id="rId179"/>
    <p:sldId id="816" r:id="rId180"/>
    <p:sldId id="817" r:id="rId181"/>
    <p:sldId id="818" r:id="rId182"/>
    <p:sldId id="835" r:id="rId183"/>
    <p:sldId id="819" r:id="rId184"/>
    <p:sldId id="820" r:id="rId185"/>
    <p:sldId id="821" r:id="rId186"/>
    <p:sldId id="836" r:id="rId187"/>
    <p:sldId id="822" r:id="rId188"/>
    <p:sldId id="823" r:id="rId189"/>
    <p:sldId id="824" r:id="rId190"/>
    <p:sldId id="825" r:id="rId191"/>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912">
          <p15:clr>
            <a:srgbClr val="A4A3A4"/>
          </p15:clr>
        </p15:guide>
        <p15:guide id="2" orient="horz" pos="3936">
          <p15:clr>
            <a:srgbClr val="A4A3A4"/>
          </p15:clr>
        </p15:guide>
        <p15:guide id="3" orient="horz" pos="2736">
          <p15:clr>
            <a:srgbClr val="A4A3A4"/>
          </p15:clr>
        </p15:guide>
        <p15:guide id="4" pos="2880">
          <p15:clr>
            <a:srgbClr val="A4A3A4"/>
          </p15:clr>
        </p15:guide>
        <p15:guide id="5" pos="432">
          <p15:clr>
            <a:srgbClr val="A4A3A4"/>
          </p15:clr>
        </p15:guide>
        <p15:guide id="6"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FF9933"/>
    <a:srgbClr val="FF9900"/>
    <a:srgbClr val="CC6600"/>
    <a:srgbClr val="2B87A6"/>
    <a:srgbClr val="00652E"/>
    <a:srgbClr val="C4161C"/>
    <a:srgbClr val="8C00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1" autoAdjust="0"/>
    <p:restoredTop sz="71064" autoAdjust="0"/>
  </p:normalViewPr>
  <p:slideViewPr>
    <p:cSldViewPr>
      <p:cViewPr>
        <p:scale>
          <a:sx n="50" d="100"/>
          <a:sy n="50" d="100"/>
        </p:scale>
        <p:origin x="-2448" y="-402"/>
      </p:cViewPr>
      <p:guideLst>
        <p:guide orient="horz" pos="912"/>
        <p:guide orient="horz" pos="3936"/>
        <p:guide orient="horz" pos="2736"/>
        <p:guide pos="2880"/>
        <p:guide pos="432"/>
        <p:guide pos="5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notesMaster" Target="notesMasters/notesMaster1.xml"/><Relationship Id="rId197"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9C249B0-E2D9-5145-9DD9-003791A53A57}" type="slidenum">
              <a:rPr lang="en-US" altLang="en-US"/>
              <a:pPr/>
              <a:t>‹#›</a:t>
            </a:fld>
            <a:endParaRPr lang="en-US" altLang="en-US"/>
          </a:p>
        </p:txBody>
      </p:sp>
    </p:spTree>
    <p:extLst>
      <p:ext uri="{BB962C8B-B14F-4D97-AF65-F5344CB8AC3E}">
        <p14:creationId xmlns:p14="http://schemas.microsoft.com/office/powerpoint/2010/main" val="3873229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1976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0A0A503-9839-D044-941B-2411F7C10C02}" type="slidenum">
              <a:rPr lang="en-US" altLang="en-US"/>
              <a:pPr/>
              <a:t>‹#›</a:t>
            </a:fld>
            <a:endParaRPr lang="en-US" altLang="en-US"/>
          </a:p>
        </p:txBody>
      </p:sp>
    </p:spTree>
    <p:extLst>
      <p:ext uri="{BB962C8B-B14F-4D97-AF65-F5344CB8AC3E}">
        <p14:creationId xmlns:p14="http://schemas.microsoft.com/office/powerpoint/2010/main" val="2670689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Chapter 32: Environmental Emergencies </a:t>
            </a:r>
          </a:p>
        </p:txBody>
      </p:sp>
    </p:spTree>
    <p:extLst>
      <p:ext uri="{BB962C8B-B14F-4D97-AF65-F5344CB8AC3E}">
        <p14:creationId xmlns:p14="http://schemas.microsoft.com/office/powerpoint/2010/main" val="713819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i. Most hypothermia occurs at temperatures between 30°F and 50°F.</a:t>
            </a:r>
            <a:endParaRPr lang="en-IN" altLang="en-US">
              <a:latin typeface="Times New Roman" charset="0"/>
              <a:ea typeface="MS PGothic" charset="-128"/>
            </a:endParaRPr>
          </a:p>
          <a:p>
            <a:r>
              <a:rPr lang="en-US" altLang="en-US">
                <a:latin typeface="Times New Roman" charset="0"/>
                <a:ea typeface="MS PGothic" charset="-128"/>
              </a:rPr>
              <a:t>	ii. Most heat stroke occurs when the temperature is 80°F and the humidity is 80%.</a:t>
            </a:r>
            <a:endParaRPr lang="en-IN" altLang="en-US">
              <a:latin typeface="Times New Roman" charset="0"/>
              <a:ea typeface="MS PGothic" charset="-128"/>
            </a:endParaRPr>
          </a:p>
          <a:p>
            <a:r>
              <a:rPr lang="en-US" altLang="en-US">
                <a:latin typeface="Times New Roman" charset="0"/>
                <a:ea typeface="MS PGothic" charset="-128"/>
              </a:rPr>
              <a:t>c. Examine the environmental temperature of your patient.</a:t>
            </a:r>
            <a:endParaRPr lang="en-IN" altLang="en-US">
              <a:latin typeface="Times New Roman" charset="0"/>
              <a:ea typeface="MS PGothic" charset="-128"/>
            </a:endParaRPr>
          </a:p>
          <a:p>
            <a:r>
              <a:rPr lang="en-US" altLang="en-US">
                <a:latin typeface="Times New Roman" charset="0"/>
                <a:ea typeface="MS PGothic" charset="-128"/>
              </a:rPr>
              <a:t>	i. Older patients may not heat or cool their homes sufficiently.</a:t>
            </a:r>
            <a:endParaRPr lang="en-IN" altLang="en-US">
              <a:latin typeface="Times New Roman" charset="0"/>
              <a:ea typeface="MS PGothic" charset="-128"/>
            </a:endParaRPr>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05AE74C-94F6-174B-9ECE-4D42436103D1}" type="slidenum">
              <a:rPr lang="en-US" altLang="en-US" sz="1200"/>
              <a:pPr eaLnBrk="1" hangingPunct="1"/>
              <a:t>10</a:t>
            </a:fld>
            <a:endParaRPr lang="en-US" altLang="en-US" sz="1200"/>
          </a:p>
        </p:txBody>
      </p:sp>
    </p:spTree>
    <p:extLst>
      <p:ext uri="{BB962C8B-B14F-4D97-AF65-F5344CB8AC3E}">
        <p14:creationId xmlns:p14="http://schemas.microsoft.com/office/powerpoint/2010/main" val="1311528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History taking</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Investigate the chief complaint.</a:t>
            </a:r>
            <a:endParaRPr lang="en-IN" altLang="en-US">
              <a:latin typeface="Times New Roman" charset="0"/>
              <a:ea typeface="MS PGothic" charset="-128"/>
            </a:endParaRPr>
          </a:p>
          <a:p>
            <a:r>
              <a:rPr lang="en-US" altLang="en-US">
                <a:latin typeface="Times New Roman" charset="0"/>
                <a:ea typeface="MS PGothic" charset="-128"/>
              </a:rPr>
              <a:t>		a. Obtain a medical history.</a:t>
            </a:r>
            <a:endParaRPr lang="en-IN" altLang="en-US">
              <a:latin typeface="Times New Roman" charset="0"/>
              <a:ea typeface="MS PGothic" charset="-128"/>
            </a:endParaRPr>
          </a:p>
          <a:p>
            <a:r>
              <a:rPr lang="en-US" altLang="en-US">
                <a:latin typeface="Times New Roman" charset="0"/>
                <a:ea typeface="MS PGothic" charset="-128"/>
              </a:rPr>
              <a:t>		b. Be alert for injury-specific signs and symptoms as well as any pertinent negatives.</a:t>
            </a:r>
            <a:endParaRPr lang="en-IN" altLang="en-US">
              <a:latin typeface="Times New Roman" charset="0"/>
              <a:ea typeface="MS PGothic" charset="-128"/>
            </a:endParaRPr>
          </a:p>
          <a:p>
            <a:r>
              <a:rPr lang="en-US" altLang="en-US">
                <a:latin typeface="Times New Roman" charset="0"/>
                <a:ea typeface="MS PGothic" charset="-128"/>
              </a:rPr>
              <a:t>	2. SAMPLE history</a:t>
            </a:r>
            <a:endParaRPr lang="en-IN" altLang="en-US">
              <a:latin typeface="Times New Roman" charset="0"/>
              <a:ea typeface="MS PGothic" charset="-128"/>
            </a:endParaRPr>
          </a:p>
          <a:p>
            <a:r>
              <a:rPr lang="en-US" altLang="en-US">
                <a:latin typeface="Times New Roman" charset="0"/>
                <a:ea typeface="MS PGothic" charset="-128"/>
              </a:rPr>
              <a:t>		a. Determine the depth of the dive, the length of time the patient was underwater, the time of onset of symptoms, and previous diving activity.</a:t>
            </a:r>
            <a:endParaRPr lang="en-IN" altLang="en-US">
              <a:latin typeface="Times New Roman" charset="0"/>
              <a:ea typeface="MS PGothic" charset="-128"/>
            </a:endParaRPr>
          </a:p>
          <a:p>
            <a:r>
              <a:rPr lang="en-US" altLang="en-US">
                <a:latin typeface="Times New Roman" charset="0"/>
                <a:ea typeface="MS PGothic" charset="-128"/>
              </a:rPr>
              <a:t>		b. Note any physical activity, alcohol or drug use, or other medical conditions.</a:t>
            </a:r>
            <a:endParaRPr lang="en-IN" altLang="en-US">
              <a:latin typeface="Times New Roman" charset="0"/>
              <a:ea typeface="MS PGothic" charset="-128"/>
            </a:endParaRPr>
          </a:p>
        </p:txBody>
      </p:sp>
    </p:spTree>
    <p:extLst>
      <p:ext uri="{BB962C8B-B14F-4D97-AF65-F5344CB8AC3E}">
        <p14:creationId xmlns:p14="http://schemas.microsoft.com/office/powerpoint/2010/main" val="55232692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Secondary 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Physical examinations</a:t>
            </a:r>
            <a:endParaRPr lang="en-IN" altLang="en-US">
              <a:latin typeface="Times New Roman" charset="0"/>
              <a:ea typeface="MS PGothic" charset="-128"/>
            </a:endParaRPr>
          </a:p>
          <a:p>
            <a:r>
              <a:rPr lang="en-US" altLang="en-US">
                <a:latin typeface="Times New Roman" charset="0"/>
                <a:ea typeface="MS PGothic" charset="-128"/>
              </a:rPr>
              <a:t>		a. If the patient is responsive, thoroughly examine his or her lungs, including breath sounds.</a:t>
            </a:r>
            <a:endParaRPr lang="en-IN" altLang="en-US">
              <a:latin typeface="Times New Roman" charset="0"/>
              <a:ea typeface="MS PGothic" charset="-128"/>
            </a:endParaRPr>
          </a:p>
          <a:p>
            <a:r>
              <a:rPr lang="en-US" altLang="en-US">
                <a:latin typeface="Times New Roman" charset="0"/>
                <a:ea typeface="MS PGothic" charset="-128"/>
              </a:rPr>
              <a:t>		b. If unresponsive, look for hidden life threats and potential trauma, even if trauma is not suspected.</a:t>
            </a:r>
            <a:endParaRPr lang="en-IN" altLang="en-US">
              <a:latin typeface="Times New Roman" charset="0"/>
              <a:ea typeface="MS PGothic" charset="-128"/>
            </a:endParaRPr>
          </a:p>
          <a:p>
            <a:r>
              <a:rPr lang="en-US" altLang="en-US">
                <a:latin typeface="Times New Roman" charset="0"/>
                <a:ea typeface="MS PGothic" charset="-128"/>
              </a:rPr>
              <a:t>		c. For scuba divers, look for indications of decompression sickness or air embolism.</a:t>
            </a:r>
            <a:endParaRPr lang="en-IN" altLang="en-US">
              <a:latin typeface="Times New Roman" charset="0"/>
              <a:ea typeface="MS PGothic" charset="-128"/>
            </a:endParaRPr>
          </a:p>
          <a:p>
            <a:r>
              <a:rPr lang="en-US" altLang="en-US">
                <a:latin typeface="Times New Roman" charset="0"/>
                <a:ea typeface="MS PGothic" charset="-128"/>
              </a:rPr>
              <a:t>		d. Check for signs of hypothermia.</a:t>
            </a:r>
            <a:endParaRPr lang="en-IN" altLang="en-US">
              <a:latin typeface="Times New Roman" charset="0"/>
              <a:ea typeface="MS PGothic" charset="-128"/>
            </a:endParaRPr>
          </a:p>
          <a:p>
            <a:r>
              <a:rPr lang="en-US" altLang="en-US">
                <a:latin typeface="Times New Roman" charset="0"/>
                <a:ea typeface="MS PGothic" charset="-128"/>
              </a:rPr>
              <a:t>		e. Complete a detailed assessment en route to the hospital.</a:t>
            </a:r>
            <a:endParaRPr lang="en-IN" altLang="en-US">
              <a:latin typeface="Times New Roman" charset="0"/>
              <a:ea typeface="MS PGothic" charset="-128"/>
            </a:endParaRPr>
          </a:p>
        </p:txBody>
      </p:sp>
    </p:spTree>
    <p:extLst>
      <p:ext uri="{BB962C8B-B14F-4D97-AF65-F5344CB8AC3E}">
        <p14:creationId xmlns:p14="http://schemas.microsoft.com/office/powerpoint/2010/main" val="15342557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Assess for:</a:t>
            </a:r>
            <a:endParaRPr lang="en-IN" altLang="en-US">
              <a:latin typeface="Times New Roman" charset="0"/>
              <a:ea typeface="MS PGothic" charset="-128"/>
            </a:endParaRPr>
          </a:p>
          <a:p>
            <a:r>
              <a:rPr lang="en-US" altLang="en-US">
                <a:latin typeface="Times New Roman" charset="0"/>
                <a:ea typeface="MS PGothic" charset="-128"/>
              </a:rPr>
              <a:t>	i. Peripheral pulses</a:t>
            </a:r>
            <a:endParaRPr lang="en-IN" altLang="en-US">
              <a:latin typeface="Times New Roman" charset="0"/>
              <a:ea typeface="MS PGothic" charset="-128"/>
            </a:endParaRPr>
          </a:p>
          <a:p>
            <a:r>
              <a:rPr lang="en-US" altLang="en-US">
                <a:latin typeface="Times New Roman" charset="0"/>
                <a:ea typeface="MS PGothic" charset="-128"/>
              </a:rPr>
              <a:t>	ii. Skin color and discoloration</a:t>
            </a:r>
            <a:endParaRPr lang="en-IN" altLang="en-US">
              <a:latin typeface="Times New Roman" charset="0"/>
              <a:ea typeface="MS PGothic" charset="-128"/>
            </a:endParaRPr>
          </a:p>
          <a:p>
            <a:r>
              <a:rPr lang="en-US" altLang="en-US">
                <a:latin typeface="Times New Roman" charset="0"/>
                <a:ea typeface="MS PGothic" charset="-128"/>
              </a:rPr>
              <a:t>	iii. Itching</a:t>
            </a:r>
            <a:endParaRPr lang="en-IN" altLang="en-US">
              <a:latin typeface="Times New Roman" charset="0"/>
              <a:ea typeface="MS PGothic" charset="-128"/>
            </a:endParaRPr>
          </a:p>
          <a:p>
            <a:r>
              <a:rPr lang="en-US" altLang="en-US">
                <a:latin typeface="Times New Roman" charset="0"/>
                <a:ea typeface="MS PGothic" charset="-128"/>
              </a:rPr>
              <a:t>	iv. Pain</a:t>
            </a:r>
            <a:endParaRPr lang="en-IN" altLang="en-US">
              <a:latin typeface="Times New Roman" charset="0"/>
              <a:ea typeface="MS PGothic" charset="-128"/>
            </a:endParaRPr>
          </a:p>
          <a:p>
            <a:r>
              <a:rPr lang="en-US" altLang="en-US">
                <a:latin typeface="Times New Roman" charset="0"/>
                <a:ea typeface="MS PGothic" charset="-128"/>
              </a:rPr>
              <a:t>	v. Paresthesia (numbness and tingling)</a:t>
            </a:r>
            <a:endParaRPr lang="en-IN" altLang="en-US">
              <a:latin typeface="Times New Roman" charset="0"/>
              <a:ea typeface="MS PGothic" charset="-128"/>
            </a:endParaRPr>
          </a:p>
        </p:txBody>
      </p:sp>
    </p:spTree>
    <p:extLst>
      <p:ext uri="{BB962C8B-B14F-4D97-AF65-F5344CB8AC3E}">
        <p14:creationId xmlns:p14="http://schemas.microsoft.com/office/powerpoint/2010/main" val="139973651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Vital signs</a:t>
            </a:r>
            <a:endParaRPr lang="en-IN" altLang="en-US">
              <a:latin typeface="Times New Roman" charset="0"/>
              <a:ea typeface="MS PGothic" charset="-128"/>
            </a:endParaRPr>
          </a:p>
          <a:p>
            <a:r>
              <a:rPr lang="en-US" altLang="en-US">
                <a:latin typeface="Times New Roman" charset="0"/>
                <a:ea typeface="MS PGothic" charset="-128"/>
              </a:rPr>
              <a:t>	a. Check the patient’s pulse rate, quality, and rhythm.</a:t>
            </a:r>
            <a:endParaRPr lang="en-IN" altLang="en-US">
              <a:latin typeface="Times New Roman" charset="0"/>
              <a:ea typeface="MS PGothic" charset="-128"/>
            </a:endParaRPr>
          </a:p>
          <a:p>
            <a:r>
              <a:rPr lang="en-US" altLang="en-US">
                <a:latin typeface="Times New Roman" charset="0"/>
                <a:ea typeface="MS PGothic" charset="-128"/>
              </a:rPr>
              <a:t>		i. May be difficult to palpate in the hypothermic patient</a:t>
            </a:r>
            <a:endParaRPr lang="en-IN" altLang="en-US">
              <a:latin typeface="Times New Roman" charset="0"/>
              <a:ea typeface="MS PGothic" charset="-128"/>
            </a:endParaRPr>
          </a:p>
          <a:p>
            <a:r>
              <a:rPr lang="en-US" altLang="en-US">
                <a:latin typeface="Times New Roman" charset="0"/>
                <a:ea typeface="MS PGothic" charset="-128"/>
              </a:rPr>
              <a:t>		ii. Check for both peripheral and central pulses.</a:t>
            </a:r>
            <a:endParaRPr lang="en-IN" altLang="en-US">
              <a:latin typeface="Times New Roman" charset="0"/>
              <a:ea typeface="MS PGothic" charset="-128"/>
            </a:endParaRPr>
          </a:p>
          <a:p>
            <a:r>
              <a:rPr lang="en-US" altLang="en-US">
                <a:latin typeface="Times New Roman" charset="0"/>
                <a:ea typeface="MS PGothic" charset="-128"/>
              </a:rPr>
              <a:t>		iii. Listen over the chest for a heartbeat if pulses are weak.</a:t>
            </a:r>
            <a:endParaRPr lang="en-IN" altLang="en-US">
              <a:latin typeface="Times New Roman" charset="0"/>
              <a:ea typeface="MS PGothic" charset="-128"/>
            </a:endParaRPr>
          </a:p>
          <a:p>
            <a:r>
              <a:rPr lang="en-US" altLang="en-US">
                <a:latin typeface="Times New Roman" charset="0"/>
                <a:ea typeface="MS PGothic" charset="-128"/>
              </a:rPr>
              <a:t>	b. Check the respiratory rate, quality, and rhythm, and listen for lung sounds.</a:t>
            </a:r>
            <a:endParaRPr lang="en-IN" altLang="en-US">
              <a:latin typeface="Times New Roman" charset="0"/>
              <a:ea typeface="MS PGothic" charset="-128"/>
            </a:endParaRPr>
          </a:p>
          <a:p>
            <a:r>
              <a:rPr lang="en-US" altLang="en-US">
                <a:latin typeface="Times New Roman" charset="0"/>
                <a:ea typeface="MS PGothic" charset="-128"/>
              </a:rPr>
              <a:t>	c. Assess and document pupil size and reactivity.</a:t>
            </a:r>
            <a:endParaRPr lang="en-IN" altLang="en-US">
              <a:latin typeface="Times New Roman" charset="0"/>
              <a:ea typeface="MS PGothic" charset="-128"/>
            </a:endParaRPr>
          </a:p>
          <a:p>
            <a:r>
              <a:rPr lang="en-US" altLang="en-US">
                <a:latin typeface="Times New Roman" charset="0"/>
                <a:ea typeface="MS PGothic" charset="-128"/>
              </a:rPr>
              <a:t>	d. Monitoring devices</a:t>
            </a:r>
            <a:endParaRPr lang="en-IN" altLang="en-US">
              <a:latin typeface="Times New Roman" charset="0"/>
              <a:ea typeface="MS PGothic" charset="-128"/>
            </a:endParaRPr>
          </a:p>
          <a:p>
            <a:r>
              <a:rPr lang="en-US" altLang="en-US">
                <a:latin typeface="Times New Roman" charset="0"/>
                <a:ea typeface="MS PGothic" charset="-128"/>
              </a:rPr>
              <a:t>		i. Oxygen saturation readings may produce a false low reading because of hypoperfusion or shivering.</a:t>
            </a:r>
            <a:endParaRPr lang="en-IN" altLang="en-US">
              <a:latin typeface="Times New Roman" charset="0"/>
              <a:ea typeface="MS PGothic" charset="-128"/>
            </a:endParaRPr>
          </a:p>
        </p:txBody>
      </p:sp>
    </p:spTree>
    <p:extLst>
      <p:ext uri="{BB962C8B-B14F-4D97-AF65-F5344CB8AC3E}">
        <p14:creationId xmlns:p14="http://schemas.microsoft.com/office/powerpoint/2010/main" val="183567113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Reassessment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Repeat the primary assessment</a:t>
            </a:r>
            <a:endParaRPr lang="en-IN" altLang="en-US">
              <a:latin typeface="Times New Roman" charset="0"/>
              <a:ea typeface="MS PGothic" charset="-128"/>
            </a:endParaRPr>
          </a:p>
          <a:p>
            <a:r>
              <a:rPr lang="en-US" altLang="en-US">
                <a:latin typeface="Times New Roman" charset="0"/>
                <a:ea typeface="MS PGothic" charset="-128"/>
              </a:rPr>
              <a:t>		a. Drowning patients may deteriorate rapidly due to:</a:t>
            </a:r>
            <a:endParaRPr lang="en-IN" altLang="en-US">
              <a:latin typeface="Times New Roman" charset="0"/>
              <a:ea typeface="MS PGothic" charset="-128"/>
            </a:endParaRPr>
          </a:p>
          <a:p>
            <a:r>
              <a:rPr lang="en-US" altLang="en-US">
                <a:latin typeface="Times New Roman" charset="0"/>
                <a:ea typeface="MS PGothic" charset="-128"/>
              </a:rPr>
              <a:t>			i. Pulmonary injury</a:t>
            </a:r>
            <a:endParaRPr lang="en-IN" altLang="en-US">
              <a:latin typeface="Times New Roman" charset="0"/>
              <a:ea typeface="MS PGothic" charset="-128"/>
            </a:endParaRPr>
          </a:p>
          <a:p>
            <a:r>
              <a:rPr lang="en-US" altLang="en-US">
                <a:latin typeface="Times New Roman" charset="0"/>
                <a:ea typeface="MS PGothic" charset="-128"/>
              </a:rPr>
              <a:t>			ii. Fluid shifts in the body</a:t>
            </a:r>
            <a:endParaRPr lang="en-IN" altLang="en-US">
              <a:latin typeface="Times New Roman" charset="0"/>
              <a:ea typeface="MS PGothic" charset="-128"/>
            </a:endParaRPr>
          </a:p>
          <a:p>
            <a:r>
              <a:rPr lang="en-US" altLang="en-US">
                <a:latin typeface="Times New Roman" charset="0"/>
                <a:ea typeface="MS PGothic" charset="-128"/>
              </a:rPr>
              <a:t>			iii. Cerebral hypoxia</a:t>
            </a:r>
            <a:endParaRPr lang="en-IN" altLang="en-US">
              <a:latin typeface="Times New Roman" charset="0"/>
              <a:ea typeface="MS PGothic" charset="-128"/>
            </a:endParaRPr>
          </a:p>
          <a:p>
            <a:r>
              <a:rPr lang="en-US" altLang="en-US">
                <a:latin typeface="Times New Roman" charset="0"/>
                <a:ea typeface="MS PGothic" charset="-128"/>
              </a:rPr>
              <a:t>			iv. Hypothermia</a:t>
            </a:r>
            <a:endParaRPr lang="en-IN" altLang="en-US">
              <a:latin typeface="Times New Roman" charset="0"/>
              <a:ea typeface="MS PGothic" charset="-128"/>
            </a:endParaRPr>
          </a:p>
          <a:p>
            <a:r>
              <a:rPr lang="en-US" altLang="en-US">
                <a:latin typeface="Times New Roman" charset="0"/>
                <a:ea typeface="MS PGothic" charset="-128"/>
              </a:rPr>
              <a:t>		b. Patients with pneumothorax, air embolism or decompression sickness may decompensate quickly.</a:t>
            </a:r>
            <a:endParaRPr lang="en-IN" altLang="en-US">
              <a:latin typeface="Times New Roman" charset="0"/>
              <a:ea typeface="MS PGothic" charset="-128"/>
            </a:endParaRPr>
          </a:p>
          <a:p>
            <a:r>
              <a:rPr lang="en-US" altLang="en-US">
                <a:latin typeface="Times New Roman" charset="0"/>
                <a:ea typeface="MS PGothic" charset="-128"/>
              </a:rPr>
              <a:t>		c. Assess your patient’s mental status constantly.</a:t>
            </a:r>
            <a:endParaRPr lang="en-IN" altLang="en-US">
              <a:latin typeface="Times New Roman" charset="0"/>
              <a:ea typeface="MS PGothic" charset="-128"/>
            </a:endParaRPr>
          </a:p>
          <a:p>
            <a:r>
              <a:rPr lang="en-US" altLang="en-US">
                <a:latin typeface="Times New Roman" charset="0"/>
                <a:ea typeface="MS PGothic" charset="-128"/>
              </a:rPr>
              <a:t>		d. Assess vital signs at least every 5 minutes, paying particular attention to respirations and breath sounds.</a:t>
            </a:r>
            <a:endParaRPr lang="en-IN" altLang="en-US">
              <a:latin typeface="Times New Roman" charset="0"/>
              <a:ea typeface="MS PGothic" charset="-128"/>
            </a:endParaRPr>
          </a:p>
        </p:txBody>
      </p:sp>
    </p:spTree>
    <p:extLst>
      <p:ext uri="{BB962C8B-B14F-4D97-AF65-F5344CB8AC3E}">
        <p14:creationId xmlns:p14="http://schemas.microsoft.com/office/powerpoint/2010/main" val="13747603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a:ln/>
        </p:spPr>
      </p:sp>
      <p:sp>
        <p:nvSpPr>
          <p:cNvPr id="305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Communication and documentation</a:t>
            </a:r>
            <a:endParaRPr lang="en-IN" altLang="en-US">
              <a:latin typeface="Times New Roman" charset="0"/>
              <a:ea typeface="MS PGothic" charset="-128"/>
            </a:endParaRPr>
          </a:p>
          <a:p>
            <a:r>
              <a:rPr lang="en-US" altLang="en-US">
                <a:latin typeface="Times New Roman" charset="0"/>
                <a:ea typeface="MS PGothic" charset="-128"/>
              </a:rPr>
              <a:t>	a. Document the circumstances of the drowning and extrication:</a:t>
            </a:r>
            <a:endParaRPr lang="en-IN" altLang="en-US">
              <a:latin typeface="Times New Roman" charset="0"/>
              <a:ea typeface="MS PGothic" charset="-128"/>
            </a:endParaRPr>
          </a:p>
          <a:p>
            <a:r>
              <a:rPr lang="en-US" altLang="en-US">
                <a:latin typeface="Times New Roman" charset="0"/>
                <a:ea typeface="MS PGothic" charset="-128"/>
              </a:rPr>
              <a:t>		i. How the patient was submerged</a:t>
            </a:r>
            <a:endParaRPr lang="en-IN" altLang="en-US">
              <a:latin typeface="Times New Roman" charset="0"/>
              <a:ea typeface="MS PGothic" charset="-128"/>
            </a:endParaRPr>
          </a:p>
          <a:p>
            <a:r>
              <a:rPr lang="en-US" altLang="en-US">
                <a:latin typeface="Times New Roman" charset="0"/>
                <a:ea typeface="MS PGothic" charset="-128"/>
              </a:rPr>
              <a:t>		ii. Temperature of the water</a:t>
            </a:r>
            <a:endParaRPr lang="en-IN" altLang="en-US">
              <a:latin typeface="Times New Roman" charset="0"/>
              <a:ea typeface="MS PGothic" charset="-128"/>
            </a:endParaRPr>
          </a:p>
          <a:p>
            <a:r>
              <a:rPr lang="en-US" altLang="en-US">
                <a:latin typeface="Times New Roman" charset="0"/>
                <a:ea typeface="MS PGothic" charset="-128"/>
              </a:rPr>
              <a:t>		iii. Clarity of the water</a:t>
            </a:r>
            <a:endParaRPr lang="en-IN" altLang="en-US">
              <a:latin typeface="Times New Roman" charset="0"/>
              <a:ea typeface="MS PGothic" charset="-128"/>
            </a:endParaRPr>
          </a:p>
          <a:p>
            <a:r>
              <a:rPr lang="en-US" altLang="en-US">
                <a:latin typeface="Times New Roman" charset="0"/>
                <a:ea typeface="MS PGothic" charset="-128"/>
              </a:rPr>
              <a:t>		iv. Possible spinal injury</a:t>
            </a:r>
            <a:endParaRPr lang="en-IN" altLang="en-US">
              <a:latin typeface="Times New Roman" charset="0"/>
              <a:ea typeface="MS PGothic" charset="-128"/>
            </a:endParaRPr>
          </a:p>
          <a:p>
            <a:r>
              <a:rPr lang="en-US" altLang="en-US">
                <a:latin typeface="Times New Roman" charset="0"/>
                <a:ea typeface="MS PGothic" charset="-128"/>
              </a:rPr>
              <a:t>	b. Bring a dive log or dive computer if available to record the dive history.</a:t>
            </a:r>
            <a:endParaRPr lang="en-IN" altLang="en-US">
              <a:latin typeface="Times New Roman" charset="0"/>
              <a:ea typeface="MS PGothic" charset="-128"/>
            </a:endParaRPr>
          </a:p>
          <a:p>
            <a:r>
              <a:rPr lang="en-US" altLang="en-US">
                <a:latin typeface="Times New Roman" charset="0"/>
                <a:ea typeface="MS PGothic" charset="-128"/>
              </a:rPr>
              <a:t>	c. Bring all dive equipment to the hospital and document the disposition of these materials.</a:t>
            </a:r>
            <a:endParaRPr lang="en-IN" altLang="en-US">
              <a:latin typeface="Times New Roman" charset="0"/>
              <a:ea typeface="MS PGothic" charset="-128"/>
            </a:endParaRPr>
          </a:p>
        </p:txBody>
      </p:sp>
      <p:sp>
        <p:nvSpPr>
          <p:cNvPr id="305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9D697C-BEA3-9C41-BCF9-40BD7A5A4324}" type="slidenum">
              <a:rPr lang="en-US" altLang="en-US" sz="1200"/>
              <a:pPr eaLnBrk="1" hangingPunct="1"/>
              <a:t>105</a:t>
            </a:fld>
            <a:endParaRPr lang="en-US" altLang="en-US" sz="1200"/>
          </a:p>
        </p:txBody>
      </p:sp>
    </p:spTree>
    <p:extLst>
      <p:ext uri="{BB962C8B-B14F-4D97-AF65-F5344CB8AC3E}">
        <p14:creationId xmlns:p14="http://schemas.microsoft.com/office/powerpoint/2010/main" val="82099732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XIII. Emergency Care for Drowning or Diving Emergencies</a:t>
            </a:r>
          </a:p>
          <a:p>
            <a:r>
              <a:rPr lang="en-US" altLang="en-US">
                <a:latin typeface="Times New Roman" charset="0"/>
                <a:ea typeface="MS PGothic" charset="-128"/>
              </a:rPr>
              <a:t>A. Treatment for drowning begins with rescue and removal from the water.</a:t>
            </a:r>
            <a:endParaRPr lang="en-IN" altLang="en-US">
              <a:latin typeface="Times New Roman" charset="0"/>
              <a:ea typeface="MS PGothic" charset="-128"/>
            </a:endParaRPr>
          </a:p>
          <a:p>
            <a:r>
              <a:rPr lang="en-US" altLang="en-US">
                <a:latin typeface="Times New Roman" charset="0"/>
                <a:ea typeface="MS PGothic" charset="-128"/>
              </a:rPr>
              <a:t>	1. Immobilize and protect the patient’s spine when a fall from a significant height or suspected diving injury is possible.</a:t>
            </a:r>
            <a:endParaRPr lang="en-IN" altLang="en-US">
              <a:latin typeface="Times New Roman" charset="0"/>
              <a:ea typeface="MS PGothic" charset="-128"/>
            </a:endParaRPr>
          </a:p>
          <a:p>
            <a:r>
              <a:rPr lang="en-US" altLang="en-US">
                <a:latin typeface="Times New Roman" charset="0"/>
                <a:ea typeface="MS PGothic" charset="-128"/>
              </a:rPr>
              <a:t>	2. Artificial ventilation should begin as soon as possible, even before the victim is removed from the water.</a:t>
            </a:r>
            <a:endParaRPr lang="en-IN" altLang="en-US">
              <a:latin typeface="Times New Roman" charset="0"/>
              <a:ea typeface="MS PGothic" charset="-128"/>
            </a:endParaRPr>
          </a:p>
          <a:p>
            <a:r>
              <a:rPr lang="en-US" altLang="en-US">
                <a:latin typeface="Times New Roman" charset="0"/>
                <a:ea typeface="MS PGothic" charset="-128"/>
              </a:rPr>
              <a:t>B. If the patient is not breathing:</a:t>
            </a:r>
            <a:endParaRPr lang="en-IN" altLang="en-US" b="1">
              <a:latin typeface="Times New Roman" charset="0"/>
              <a:ea typeface="MS PGothic" charset="-128"/>
            </a:endParaRPr>
          </a:p>
          <a:p>
            <a:r>
              <a:rPr lang="en-US" altLang="en-US">
                <a:latin typeface="Times New Roman" charset="0"/>
                <a:ea typeface="MS PGothic" charset="-128"/>
              </a:rPr>
              <a:t>	1. Remove any vomit from the airway manually or by suction.</a:t>
            </a:r>
            <a:endParaRPr lang="en-IN" altLang="en-US" b="1">
              <a:latin typeface="Times New Roman" charset="0"/>
              <a:ea typeface="MS PGothic" charset="-128"/>
            </a:endParaRPr>
          </a:p>
          <a:p>
            <a:r>
              <a:rPr lang="en-US" altLang="en-US">
                <a:latin typeface="Times New Roman" charset="0"/>
                <a:ea typeface="MS PGothic" charset="-128"/>
              </a:rPr>
              <a:t>	2. Assist ventilations with a bag-valve mask or pocket mask.</a:t>
            </a:r>
            <a:endParaRPr lang="en-IN" altLang="en-US" b="1">
              <a:latin typeface="Times New Roman" charset="0"/>
              <a:ea typeface="MS PGothic" charset="-128"/>
            </a:endParaRPr>
          </a:p>
          <a:p>
            <a:r>
              <a:rPr lang="en-US" altLang="en-US">
                <a:latin typeface="Times New Roman" charset="0"/>
                <a:ea typeface="MS PGothic" charset="-128"/>
              </a:rPr>
              <a:t>	3. Rolling patients onto their side or performing abdominal thrusts will not remove water from the lungs and should not be done unless the airway is obstructed.</a:t>
            </a:r>
            <a:endParaRPr lang="en-IN" altLang="en-US" b="1">
              <a:latin typeface="Times New Roman" charset="0"/>
              <a:ea typeface="MS PGothic" charset="-128"/>
            </a:endParaRPr>
          </a:p>
          <a:p>
            <a:r>
              <a:rPr lang="en-US" altLang="en-US">
                <a:latin typeface="Times New Roman" charset="0"/>
                <a:ea typeface="MS PGothic" charset="-128"/>
              </a:rPr>
              <a:t>	4. Address airway and breathing concerns first, then begin compressions and use the AED.</a:t>
            </a:r>
            <a:endParaRPr lang="en-IN" altLang="en-US" b="1">
              <a:latin typeface="Times New Roman" charset="0"/>
              <a:ea typeface="MS PGothic" charset="-128"/>
            </a:endParaRPr>
          </a:p>
          <a:p>
            <a:r>
              <a:rPr lang="en-US" altLang="en-US">
                <a:latin typeface="Times New Roman" charset="0"/>
                <a:ea typeface="MS PGothic" charset="-128"/>
              </a:rPr>
              <a:t>	5. Administer oxygen if the patient is breathing spontaneously.</a:t>
            </a:r>
            <a:endParaRPr lang="en-IN" altLang="en-US" b="1">
              <a:latin typeface="Times New Roman" charset="0"/>
              <a:ea typeface="MS PGothic" charset="-128"/>
            </a:endParaRPr>
          </a:p>
          <a:p>
            <a:r>
              <a:rPr lang="en-US" altLang="en-US">
                <a:latin typeface="Times New Roman" charset="0"/>
                <a:ea typeface="MS PGothic" charset="-128"/>
              </a:rPr>
              <a:t>	6. Use pulse oximetry to titrate oxygen delivery, according to local protocols.</a:t>
            </a:r>
            <a:endParaRPr lang="en-IN" altLang="en-US" b="1">
              <a:latin typeface="Times New Roman" charset="0"/>
              <a:ea typeface="MS PGothic" charset="-128"/>
            </a:endParaRPr>
          </a:p>
          <a:p>
            <a:r>
              <a:rPr lang="en-US" altLang="en-US">
                <a:latin typeface="Times New Roman" charset="0"/>
                <a:ea typeface="MS PGothic" charset="-128"/>
              </a:rPr>
              <a:t>	7. Treat for hypothermia.</a:t>
            </a:r>
            <a:endParaRPr lang="en-IN" altLang="en-US" b="1">
              <a:latin typeface="Times New Roman" charset="0"/>
              <a:ea typeface="MS PGothic" charset="-128"/>
            </a:endParaRPr>
          </a:p>
        </p:txBody>
      </p:sp>
    </p:spTree>
    <p:extLst>
      <p:ext uri="{BB962C8B-B14F-4D97-AF65-F5344CB8AC3E}">
        <p14:creationId xmlns:p14="http://schemas.microsoft.com/office/powerpoint/2010/main" val="91959249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a:ln/>
        </p:spPr>
      </p:sp>
      <p:sp>
        <p:nvSpPr>
          <p:cNvPr id="307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When treating conscious patients who are suspected of having an air embolism or decompression sickness from scuba diving, follow these treatment steps:</a:t>
            </a:r>
            <a:endParaRPr lang="en-IN" altLang="en-US" b="1">
              <a:latin typeface="Times New Roman" charset="0"/>
              <a:ea typeface="MS PGothic" charset="-128"/>
            </a:endParaRPr>
          </a:p>
          <a:p>
            <a:r>
              <a:rPr lang="en-US" altLang="en-US">
                <a:latin typeface="Times New Roman" charset="0"/>
                <a:ea typeface="MS PGothic" charset="-128"/>
              </a:rPr>
              <a:t>	1. Remove the patient from the water and try to keep him or her calm.</a:t>
            </a:r>
            <a:endParaRPr lang="en-IN" altLang="en-US" b="1">
              <a:latin typeface="Times New Roman" charset="0"/>
              <a:ea typeface="MS PGothic" charset="-128"/>
            </a:endParaRPr>
          </a:p>
          <a:p>
            <a:r>
              <a:rPr lang="en-US" altLang="en-US">
                <a:latin typeface="Times New Roman" charset="0"/>
                <a:ea typeface="MS PGothic" charset="-128"/>
              </a:rPr>
              <a:t>	2. Administer oxygen.</a:t>
            </a:r>
            <a:endParaRPr lang="en-IN" altLang="en-US" b="1">
              <a:latin typeface="Times New Roman" charset="0"/>
              <a:ea typeface="MS PGothic" charset="-128"/>
            </a:endParaRPr>
          </a:p>
          <a:p>
            <a:r>
              <a:rPr lang="en-US" altLang="en-US">
                <a:latin typeface="Times New Roman" charset="0"/>
                <a:ea typeface="MS PGothic" charset="-128"/>
              </a:rPr>
              <a:t>	3. Consider the possibility of pneumothorax and monitor breath sounds.</a:t>
            </a:r>
            <a:endParaRPr lang="en-IN" altLang="en-US" b="1">
              <a:latin typeface="Times New Roman" charset="0"/>
              <a:ea typeface="MS PGothic" charset="-128"/>
            </a:endParaRPr>
          </a:p>
          <a:p>
            <a:r>
              <a:rPr lang="en-US" altLang="en-US">
                <a:latin typeface="Times New Roman" charset="0"/>
                <a:ea typeface="MS PGothic" charset="-128"/>
              </a:rPr>
              <a:t>	4. Provide prompt transport to the ED or to the nearest recompression facility for treatment based on local protocols.</a:t>
            </a:r>
            <a:endParaRPr lang="en-IN" altLang="en-US" b="1">
              <a:latin typeface="Times New Roman" charset="0"/>
              <a:ea typeface="MS PGothic" charset="-128"/>
            </a:endParaRPr>
          </a:p>
        </p:txBody>
      </p:sp>
      <p:sp>
        <p:nvSpPr>
          <p:cNvPr id="307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82EA8CA-4674-464E-93D1-F29E9D1ADEB3}" type="slidenum">
              <a:rPr lang="en-US" altLang="en-US" sz="1200"/>
              <a:pPr eaLnBrk="1" hangingPunct="1"/>
              <a:t>107</a:t>
            </a:fld>
            <a:endParaRPr lang="en-US" altLang="en-US" sz="1200"/>
          </a:p>
        </p:txBody>
      </p:sp>
    </p:spTree>
    <p:extLst>
      <p:ext uri="{BB962C8B-B14F-4D97-AF65-F5344CB8AC3E}">
        <p14:creationId xmlns:p14="http://schemas.microsoft.com/office/powerpoint/2010/main" val="15122239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a:ln/>
        </p:spPr>
      </p:sp>
      <p:sp>
        <p:nvSpPr>
          <p:cNvPr id="308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Other water hazards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Pay close attention to the body temperature of a person who is rescued from cold water.</a:t>
            </a:r>
            <a:endParaRPr lang="en-IN" altLang="en-US">
              <a:latin typeface="Times New Roman" charset="0"/>
              <a:ea typeface="MS PGothic" charset="-128"/>
            </a:endParaRPr>
          </a:p>
          <a:p>
            <a:r>
              <a:rPr lang="en-US" altLang="en-US">
                <a:latin typeface="Times New Roman" charset="0"/>
                <a:ea typeface="MS PGothic" charset="-128"/>
              </a:rPr>
              <a:t>	2. Treat hypothermia caused by immersion in cold water the same way you treat hypothermia caused by cold exposure.</a:t>
            </a:r>
            <a:endParaRPr lang="en-IN" altLang="en-US">
              <a:latin typeface="Times New Roman" charset="0"/>
              <a:ea typeface="MS PGothic" charset="-128"/>
            </a:endParaRPr>
          </a:p>
          <a:p>
            <a:r>
              <a:rPr lang="en-US" altLang="en-US">
                <a:latin typeface="Times New Roman" charset="0"/>
                <a:ea typeface="MS PGothic" charset="-128"/>
              </a:rPr>
              <a:t>	3. Breath-holding syncope</a:t>
            </a:r>
            <a:endParaRPr lang="en-IN" altLang="en-US">
              <a:latin typeface="Times New Roman" charset="0"/>
              <a:ea typeface="MS PGothic" charset="-128"/>
            </a:endParaRPr>
          </a:p>
          <a:p>
            <a:r>
              <a:rPr lang="en-US" altLang="en-US">
                <a:latin typeface="Times New Roman" charset="0"/>
                <a:ea typeface="MS PGothic" charset="-128"/>
              </a:rPr>
              <a:t>		a. A person swimming in shallow water may experience a loss of consciousness caused by a decreased stimulus for breathing.</a:t>
            </a:r>
            <a:endParaRPr lang="en-IN" altLang="en-US">
              <a:latin typeface="Times New Roman" charset="0"/>
              <a:ea typeface="MS PGothic" charset="-128"/>
            </a:endParaRPr>
          </a:p>
          <a:p>
            <a:r>
              <a:rPr lang="en-US" altLang="en-US">
                <a:latin typeface="Times New Roman" charset="0"/>
                <a:ea typeface="MS PGothic" charset="-128"/>
              </a:rPr>
              <a:t>		b. Happens to swimmers who breathe in and out rapidly and deeply before entering the water in an effort to expand their capacity to stay underwater</a:t>
            </a:r>
            <a:endParaRPr lang="en-IN" altLang="en-US">
              <a:latin typeface="Times New Roman" charset="0"/>
              <a:ea typeface="MS PGothic" charset="-128"/>
            </a:endParaRPr>
          </a:p>
          <a:p>
            <a:r>
              <a:rPr lang="en-US" altLang="en-US">
                <a:latin typeface="Times New Roman" charset="0"/>
                <a:ea typeface="MS PGothic" charset="-128"/>
              </a:rPr>
              <a:t>		c. Hyperventilation lowers the carbon dioxide level.</a:t>
            </a:r>
            <a:endParaRPr lang="en-IN" altLang="en-US">
              <a:latin typeface="Times New Roman" charset="0"/>
              <a:ea typeface="MS PGothic" charset="-128"/>
            </a:endParaRPr>
          </a:p>
          <a:p>
            <a:r>
              <a:rPr lang="en-US" altLang="en-US">
                <a:latin typeface="Times New Roman" charset="0"/>
                <a:ea typeface="MS PGothic" charset="-128"/>
              </a:rPr>
              <a:t>		d. The swimmer may not feel the need to breathe even after using up all the oxygen in his or her lungs.</a:t>
            </a:r>
            <a:endParaRPr lang="en-IN" altLang="en-US">
              <a:latin typeface="Times New Roman" charset="0"/>
              <a:ea typeface="MS PGothic" charset="-128"/>
            </a:endParaRPr>
          </a:p>
          <a:p>
            <a:r>
              <a:rPr lang="en-US" altLang="en-US">
                <a:latin typeface="Times New Roman" charset="0"/>
                <a:ea typeface="MS PGothic" charset="-128"/>
              </a:rPr>
              <a:t>		e. Treatment is the same as that for a drowning patient.</a:t>
            </a:r>
            <a:endParaRPr lang="en-IN" altLang="en-US">
              <a:latin typeface="Times New Roman" charset="0"/>
              <a:ea typeface="MS PGothic" charset="-128"/>
            </a:endParaRPr>
          </a:p>
        </p:txBody>
      </p:sp>
      <p:sp>
        <p:nvSpPr>
          <p:cNvPr id="308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52C7D37-EC5C-D74D-9FFE-A0FC0454A8B8}" type="slidenum">
              <a:rPr lang="en-US" altLang="en-US" sz="1200"/>
              <a:pPr eaLnBrk="1" hangingPunct="1"/>
              <a:t>108</a:t>
            </a:fld>
            <a:endParaRPr lang="en-US" altLang="en-US" sz="1200"/>
          </a:p>
        </p:txBody>
      </p:sp>
    </p:spTree>
    <p:extLst>
      <p:ext uri="{BB962C8B-B14F-4D97-AF65-F5344CB8AC3E}">
        <p14:creationId xmlns:p14="http://schemas.microsoft.com/office/powerpoint/2010/main" val="112158794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Prevention</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Appropriate precautions can prevent most immersion incidents.</a:t>
            </a:r>
            <a:endParaRPr lang="en-IN" altLang="en-US">
              <a:latin typeface="Times New Roman" charset="0"/>
              <a:ea typeface="MS PGothic" charset="-128"/>
            </a:endParaRPr>
          </a:p>
          <a:p>
            <a:r>
              <a:rPr lang="en-US" altLang="en-US">
                <a:latin typeface="Times New Roman" charset="0"/>
                <a:ea typeface="MS PGothic" charset="-128"/>
              </a:rPr>
              <a:t>		a. All pools should be surrounded by a fence.</a:t>
            </a:r>
            <a:endParaRPr lang="en-IN" altLang="en-US">
              <a:latin typeface="Times New Roman" charset="0"/>
              <a:ea typeface="MS PGothic" charset="-128"/>
            </a:endParaRPr>
          </a:p>
          <a:p>
            <a:r>
              <a:rPr lang="en-US" altLang="en-US">
                <a:latin typeface="Times New Roman" charset="0"/>
                <a:ea typeface="MS PGothic" charset="-128"/>
              </a:rPr>
              <a:t>		b. The most common problem in child drownings is lack of adult supervision.</a:t>
            </a:r>
            <a:endParaRPr lang="en-IN" altLang="en-US">
              <a:latin typeface="Times New Roman" charset="0"/>
              <a:ea typeface="MS PGothic" charset="-128"/>
            </a:endParaRPr>
          </a:p>
          <a:p>
            <a:r>
              <a:rPr lang="en-US" altLang="en-US">
                <a:latin typeface="Times New Roman" charset="0"/>
                <a:ea typeface="MS PGothic" charset="-128"/>
              </a:rPr>
              <a:t>		c. Half of all teenage and adult drownings are associated with the use of alcohol.</a:t>
            </a:r>
            <a:endParaRPr lang="en-IN" altLang="en-US">
              <a:latin typeface="Times New Roman" charset="0"/>
              <a:ea typeface="MS PGothic" charset="-128"/>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6B62C79-328E-804A-9EAB-1DC66AA6D560}" type="slidenum">
              <a:rPr lang="en-US" altLang="en-US" sz="1200"/>
              <a:pPr eaLnBrk="1" hangingPunct="1"/>
              <a:t>109</a:t>
            </a:fld>
            <a:endParaRPr lang="en-US" altLang="en-US" sz="1200"/>
          </a:p>
        </p:txBody>
      </p:sp>
    </p:spTree>
    <p:extLst>
      <p:ext uri="{BB962C8B-B14F-4D97-AF65-F5344CB8AC3E}">
        <p14:creationId xmlns:p14="http://schemas.microsoft.com/office/powerpoint/2010/main" val="2064588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III. Cold Exposure</a:t>
            </a:r>
          </a:p>
          <a:p>
            <a:r>
              <a:rPr lang="en-US" altLang="en-US">
                <a:latin typeface="Times New Roman" charset="0"/>
                <a:ea typeface="MS PGothic" charset="-128"/>
              </a:rPr>
              <a:t>A. If the body, or any part of it, is exposed to cold environments, temperature regulatory mechanisms may be overwhelmed.</a:t>
            </a:r>
            <a:endParaRPr lang="en-IN" altLang="en-US" b="1">
              <a:latin typeface="Times New Roman" charset="0"/>
              <a:ea typeface="MS PGothic" charset="-128"/>
            </a:endParaRPr>
          </a:p>
          <a:p>
            <a:r>
              <a:rPr lang="en-US" altLang="en-US">
                <a:latin typeface="Times New Roman" charset="0"/>
                <a:ea typeface="MS PGothic" charset="-128"/>
              </a:rPr>
              <a:t>B. Cold exposure may cause injury to:</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Feet</a:t>
            </a:r>
            <a:endParaRPr lang="en-IN" altLang="en-US">
              <a:latin typeface="Times New Roman" charset="0"/>
              <a:ea typeface="MS PGothic" charset="-128"/>
            </a:endParaRPr>
          </a:p>
          <a:p>
            <a:r>
              <a:rPr lang="en-US" altLang="en-US">
                <a:latin typeface="Times New Roman" charset="0"/>
                <a:ea typeface="MS PGothic" charset="-128"/>
              </a:rPr>
              <a:t>	2. Hands</a:t>
            </a:r>
            <a:endParaRPr lang="en-IN" altLang="en-US">
              <a:latin typeface="Times New Roman" charset="0"/>
              <a:ea typeface="MS PGothic" charset="-128"/>
            </a:endParaRPr>
          </a:p>
          <a:p>
            <a:r>
              <a:rPr lang="en-US" altLang="en-US">
                <a:latin typeface="Times New Roman" charset="0"/>
                <a:ea typeface="MS PGothic" charset="-128"/>
              </a:rPr>
              <a:t>	3. Ears</a:t>
            </a:r>
            <a:endParaRPr lang="en-IN" altLang="en-US">
              <a:latin typeface="Times New Roman" charset="0"/>
              <a:ea typeface="MS PGothic" charset="-128"/>
            </a:endParaRPr>
          </a:p>
          <a:p>
            <a:r>
              <a:rPr lang="en-US" altLang="en-US">
                <a:latin typeface="Times New Roman" charset="0"/>
                <a:ea typeface="MS PGothic" charset="-128"/>
              </a:rPr>
              <a:t>	4. Nose</a:t>
            </a:r>
            <a:endParaRPr lang="en-IN" altLang="en-US">
              <a:latin typeface="Times New Roman" charset="0"/>
              <a:ea typeface="MS PGothic" charset="-128"/>
            </a:endParaRPr>
          </a:p>
          <a:p>
            <a:r>
              <a:rPr lang="en-US" altLang="en-US">
                <a:latin typeface="Times New Roman" charset="0"/>
                <a:ea typeface="MS PGothic" charset="-128"/>
              </a:rPr>
              <a:t>	5. Whole body (hypothermia)</a:t>
            </a:r>
            <a:endParaRPr lang="en-IN" altLang="en-US">
              <a:latin typeface="Times New Roman" charset="0"/>
              <a:ea typeface="MS PGothic" charset="-128"/>
            </a:endParaRPr>
          </a:p>
          <a:p>
            <a:r>
              <a:rPr lang="en-US" altLang="en-US">
                <a:latin typeface="Times New Roman" charset="0"/>
                <a:ea typeface="MS PGothic" charset="-128"/>
              </a:rPr>
              <a:t>C. There are five ways the body can lose heat:</a:t>
            </a:r>
            <a:endParaRPr lang="en-IN" altLang="en-US" b="1">
              <a:latin typeface="Times New Roman" charset="0"/>
              <a:ea typeface="MS PGothic" charset="-128"/>
            </a:endParaRP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F2BB9D0-15A6-A243-9C3E-F871F9C31367}" type="slidenum">
              <a:rPr lang="en-US" altLang="en-US" sz="1200"/>
              <a:pPr eaLnBrk="1" hangingPunct="1"/>
              <a:t>11</a:t>
            </a:fld>
            <a:endParaRPr lang="en-US" altLang="en-US" sz="1200"/>
          </a:p>
        </p:txBody>
      </p:sp>
    </p:spTree>
    <p:extLst>
      <p:ext uri="{BB962C8B-B14F-4D97-AF65-F5344CB8AC3E}">
        <p14:creationId xmlns:p14="http://schemas.microsoft.com/office/powerpoint/2010/main" val="9674256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XIV. High Altitude</a:t>
            </a:r>
          </a:p>
          <a:p>
            <a:r>
              <a:rPr lang="en-US" altLang="en-US">
                <a:latin typeface="Times New Roman" charset="0"/>
                <a:ea typeface="MS PGothic" charset="-128"/>
              </a:rPr>
              <a:t>A. Dysbarism injuries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Caused by the difference between the surrounding atmospheric pressure and the total gas pressure in various tissues, fluids, and cavities of the body</a:t>
            </a:r>
            <a:endParaRPr lang="en-IN" altLang="en-US">
              <a:latin typeface="Times New Roman" charset="0"/>
              <a:ea typeface="MS PGothic" charset="-128"/>
            </a:endParaRPr>
          </a:p>
          <a:p>
            <a:r>
              <a:rPr lang="en-US" altLang="en-US">
                <a:latin typeface="Times New Roman" charset="0"/>
                <a:ea typeface="MS PGothic" charset="-128"/>
              </a:rPr>
              <a:t>B. Altitude illnesses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Occur when an unacclimatized person is exposed to diminished oxygen pressure in the air at high altitudes.</a:t>
            </a:r>
            <a:endParaRPr lang="en-IN" altLang="en-US">
              <a:latin typeface="Times New Roman" charset="0"/>
              <a:ea typeface="MS PGothic" charset="-128"/>
            </a:endParaRPr>
          </a:p>
          <a:p>
            <a:r>
              <a:rPr lang="en-US" altLang="en-US">
                <a:latin typeface="Times New Roman" charset="0"/>
                <a:ea typeface="MS PGothic" charset="-128"/>
              </a:rPr>
              <a:t>	2. Illnesses affect the central nervous system and pulmonary system</a:t>
            </a:r>
            <a:endParaRPr lang="en-IN" altLang="en-US">
              <a:latin typeface="Times New Roman" charset="0"/>
              <a:ea typeface="MS PGothic" charset="-128"/>
            </a:endParaRPr>
          </a:p>
        </p:txBody>
      </p:sp>
    </p:spTree>
    <p:extLst>
      <p:ext uri="{BB962C8B-B14F-4D97-AF65-F5344CB8AC3E}">
        <p14:creationId xmlns:p14="http://schemas.microsoft.com/office/powerpoint/2010/main" val="4944873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a:ln/>
        </p:spPr>
      </p:sp>
      <p:sp>
        <p:nvSpPr>
          <p:cNvPr id="311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Acute mountain sickness (above 5,000 feet)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Diminished oxygen in the blood (hypoxia)</a:t>
            </a:r>
            <a:endParaRPr lang="en-IN" altLang="en-US">
              <a:latin typeface="Times New Roman" charset="0"/>
              <a:ea typeface="MS PGothic" charset="-128"/>
            </a:endParaRPr>
          </a:p>
          <a:p>
            <a:r>
              <a:rPr lang="en-US" altLang="en-US">
                <a:latin typeface="Times New Roman" charset="0"/>
                <a:ea typeface="MS PGothic" charset="-128"/>
              </a:rPr>
              <a:t>	2. Caused by ascending too high, too fast or not being acclimatized to high altitudes</a:t>
            </a:r>
            <a:endParaRPr lang="en-IN" altLang="en-US">
              <a:latin typeface="Times New Roman" charset="0"/>
              <a:ea typeface="MS PGothic" charset="-128"/>
            </a:endParaRPr>
          </a:p>
          <a:p>
            <a:r>
              <a:rPr lang="en-US" altLang="en-US">
                <a:latin typeface="Times New Roman" charset="0"/>
                <a:ea typeface="MS PGothic" charset="-128"/>
              </a:rPr>
              <a:t>	3. Signs and symptoms</a:t>
            </a:r>
            <a:endParaRPr lang="en-IN" altLang="en-US">
              <a:latin typeface="Times New Roman" charset="0"/>
              <a:ea typeface="MS PGothic" charset="-128"/>
            </a:endParaRPr>
          </a:p>
          <a:p>
            <a:r>
              <a:rPr lang="en-US" altLang="en-US">
                <a:latin typeface="Times New Roman" charset="0"/>
                <a:ea typeface="MS PGothic" charset="-128"/>
              </a:rPr>
              <a:t>		a. Headache</a:t>
            </a:r>
            <a:endParaRPr lang="en-IN" altLang="en-US">
              <a:latin typeface="Times New Roman" charset="0"/>
              <a:ea typeface="MS PGothic" charset="-128"/>
            </a:endParaRPr>
          </a:p>
          <a:p>
            <a:r>
              <a:rPr lang="en-US" altLang="en-US">
                <a:latin typeface="Times New Roman" charset="0"/>
                <a:ea typeface="MS PGothic" charset="-128"/>
              </a:rPr>
              <a:t>		b. Lightheadedness</a:t>
            </a:r>
            <a:endParaRPr lang="en-IN" altLang="en-US">
              <a:latin typeface="Times New Roman" charset="0"/>
              <a:ea typeface="MS PGothic" charset="-128"/>
            </a:endParaRPr>
          </a:p>
          <a:p>
            <a:r>
              <a:rPr lang="en-US" altLang="en-US">
                <a:latin typeface="Times New Roman" charset="0"/>
                <a:ea typeface="MS PGothic" charset="-128"/>
              </a:rPr>
              <a:t>		c. Fatigue</a:t>
            </a:r>
            <a:endParaRPr lang="en-IN" altLang="en-US">
              <a:latin typeface="Times New Roman" charset="0"/>
              <a:ea typeface="MS PGothic" charset="-128"/>
            </a:endParaRPr>
          </a:p>
        </p:txBody>
      </p:sp>
      <p:sp>
        <p:nvSpPr>
          <p:cNvPr id="311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5E92B04-83B3-E443-8872-54AE5B74DDE1}" type="slidenum">
              <a:rPr lang="en-US" altLang="en-US" sz="1200"/>
              <a:pPr eaLnBrk="1" hangingPunct="1"/>
              <a:t>111</a:t>
            </a:fld>
            <a:endParaRPr lang="en-US" altLang="en-US" sz="1200"/>
          </a:p>
        </p:txBody>
      </p:sp>
    </p:spTree>
    <p:extLst>
      <p:ext uri="{BB962C8B-B14F-4D97-AF65-F5344CB8AC3E}">
        <p14:creationId xmlns:p14="http://schemas.microsoft.com/office/powerpoint/2010/main" val="8714394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Slide Image Placeholder 1"/>
          <p:cNvSpPr>
            <a:spLocks noGrp="1" noRot="1" noChangeAspect="1" noTextEdit="1"/>
          </p:cNvSpPr>
          <p:nvPr>
            <p:ph type="sldImg"/>
          </p:nvPr>
        </p:nvSpPr>
        <p:spPr>
          <a:ln/>
        </p:spPr>
      </p:sp>
      <p:sp>
        <p:nvSpPr>
          <p:cNvPr id="312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d. Loss of appetite</a:t>
            </a:r>
            <a:endParaRPr lang="en-IN" altLang="en-US">
              <a:latin typeface="Times New Roman" charset="0"/>
              <a:ea typeface="MS PGothic" charset="-128"/>
            </a:endParaRPr>
          </a:p>
          <a:p>
            <a:r>
              <a:rPr lang="en-US" altLang="en-US">
                <a:latin typeface="Times New Roman" charset="0"/>
                <a:ea typeface="MS PGothic" charset="-128"/>
              </a:rPr>
              <a:t>	e. Nausea</a:t>
            </a:r>
            <a:endParaRPr lang="en-IN" altLang="en-US">
              <a:latin typeface="Times New Roman" charset="0"/>
              <a:ea typeface="MS PGothic" charset="-128"/>
            </a:endParaRPr>
          </a:p>
          <a:p>
            <a:r>
              <a:rPr lang="en-US" altLang="en-US">
                <a:latin typeface="Times New Roman" charset="0"/>
                <a:ea typeface="MS PGothic" charset="-128"/>
              </a:rPr>
              <a:t>	f. Difficulty sleeping</a:t>
            </a:r>
            <a:endParaRPr lang="en-IN" altLang="en-US">
              <a:latin typeface="Times New Roman" charset="0"/>
              <a:ea typeface="MS PGothic" charset="-128"/>
            </a:endParaRPr>
          </a:p>
          <a:p>
            <a:r>
              <a:rPr lang="en-US" altLang="en-US">
                <a:latin typeface="Times New Roman" charset="0"/>
                <a:ea typeface="MS PGothic" charset="-128"/>
              </a:rPr>
              <a:t>	g. Shortness of breath during physical exertion</a:t>
            </a:r>
            <a:endParaRPr lang="en-IN" altLang="en-US">
              <a:latin typeface="Times New Roman" charset="0"/>
              <a:ea typeface="MS PGothic" charset="-128"/>
            </a:endParaRPr>
          </a:p>
          <a:p>
            <a:r>
              <a:rPr lang="en-US" altLang="en-US">
                <a:latin typeface="Times New Roman" charset="0"/>
                <a:ea typeface="MS PGothic" charset="-128"/>
              </a:rPr>
              <a:t>	h. Swollen face</a:t>
            </a:r>
            <a:endParaRPr lang="en-IN" altLang="en-US">
              <a:latin typeface="Times New Roman" charset="0"/>
              <a:ea typeface="MS PGothic" charset="-128"/>
            </a:endParaRPr>
          </a:p>
          <a:p>
            <a:r>
              <a:rPr lang="en-US" altLang="en-US">
                <a:latin typeface="Times New Roman" charset="0"/>
                <a:ea typeface="MS PGothic" charset="-128"/>
              </a:rPr>
              <a:t>4. Treatment primarily consists of stopping the ascent and descending to a lower altitude.</a:t>
            </a:r>
            <a:endParaRPr lang="en-IN" altLang="en-US">
              <a:latin typeface="Times New Roman" charset="0"/>
              <a:ea typeface="MS PGothic" charset="-128"/>
            </a:endParaRPr>
          </a:p>
        </p:txBody>
      </p:sp>
      <p:sp>
        <p:nvSpPr>
          <p:cNvPr id="312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642D2B8-D071-874A-BFE5-0E3B6095C33B}" type="slidenum">
              <a:rPr lang="en-US" altLang="en-US" sz="1200"/>
              <a:pPr eaLnBrk="1" hangingPunct="1"/>
              <a:t>112</a:t>
            </a:fld>
            <a:endParaRPr lang="en-US" altLang="en-US" sz="1200"/>
          </a:p>
        </p:txBody>
      </p:sp>
    </p:spTree>
    <p:extLst>
      <p:ext uri="{BB962C8B-B14F-4D97-AF65-F5344CB8AC3E}">
        <p14:creationId xmlns:p14="http://schemas.microsoft.com/office/powerpoint/2010/main" val="4445316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a:ln/>
        </p:spPr>
      </p:sp>
      <p:sp>
        <p:nvSpPr>
          <p:cNvPr id="313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High-altitude pulmonary edema (HAPE) (above 8,000 feet)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Fluid collects in the lungs, hindering the passage of oxygen into the bloodstream.</a:t>
            </a:r>
            <a:endParaRPr lang="en-IN" altLang="en-US">
              <a:latin typeface="Times New Roman" charset="0"/>
              <a:ea typeface="MS PGothic" charset="-128"/>
            </a:endParaRPr>
          </a:p>
          <a:p>
            <a:r>
              <a:rPr lang="en-US" altLang="en-US">
                <a:latin typeface="Times New Roman" charset="0"/>
                <a:ea typeface="MS PGothic" charset="-128"/>
              </a:rPr>
              <a:t>	2. Signs and symptoms</a:t>
            </a:r>
            <a:endParaRPr lang="en-IN" altLang="en-US">
              <a:latin typeface="Times New Roman" charset="0"/>
              <a:ea typeface="MS PGothic" charset="-128"/>
            </a:endParaRPr>
          </a:p>
          <a:p>
            <a:r>
              <a:rPr lang="en-US" altLang="en-US">
                <a:latin typeface="Times New Roman" charset="0"/>
                <a:ea typeface="MS PGothic" charset="-128"/>
              </a:rPr>
              <a:t>		a. Shortness of breath</a:t>
            </a:r>
            <a:endParaRPr lang="en-IN" altLang="en-US">
              <a:latin typeface="Times New Roman" charset="0"/>
              <a:ea typeface="MS PGothic" charset="-128"/>
            </a:endParaRPr>
          </a:p>
          <a:p>
            <a:r>
              <a:rPr lang="en-US" altLang="en-US">
                <a:latin typeface="Times New Roman" charset="0"/>
                <a:ea typeface="MS PGothic" charset="-128"/>
              </a:rPr>
              <a:t>		b. Cough with pink sputum</a:t>
            </a:r>
            <a:endParaRPr lang="en-IN" altLang="en-US">
              <a:latin typeface="Times New Roman" charset="0"/>
              <a:ea typeface="MS PGothic" charset="-128"/>
            </a:endParaRPr>
          </a:p>
          <a:p>
            <a:r>
              <a:rPr lang="en-US" altLang="en-US">
                <a:latin typeface="Times New Roman" charset="0"/>
                <a:ea typeface="MS PGothic" charset="-128"/>
              </a:rPr>
              <a:t>		c. Cyanosis</a:t>
            </a:r>
            <a:endParaRPr lang="en-IN" altLang="en-US">
              <a:latin typeface="Times New Roman" charset="0"/>
              <a:ea typeface="MS PGothic" charset="-128"/>
            </a:endParaRPr>
          </a:p>
          <a:p>
            <a:r>
              <a:rPr lang="en-US" altLang="en-US">
                <a:latin typeface="Times New Roman" charset="0"/>
                <a:ea typeface="MS PGothic" charset="-128"/>
              </a:rPr>
              <a:t>		d. Rapid pulse</a:t>
            </a:r>
            <a:endParaRPr lang="en-IN" altLang="en-US">
              <a:latin typeface="Times New Roman" charset="0"/>
              <a:ea typeface="MS PGothic" charset="-128"/>
            </a:endParaRPr>
          </a:p>
        </p:txBody>
      </p:sp>
      <p:sp>
        <p:nvSpPr>
          <p:cNvPr id="313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5706AD-C438-5942-8FCD-20109D1444F4}" type="slidenum">
              <a:rPr lang="en-US" altLang="en-US" sz="1200"/>
              <a:pPr eaLnBrk="1" hangingPunct="1"/>
              <a:t>113</a:t>
            </a:fld>
            <a:endParaRPr lang="en-US" altLang="en-US" sz="1200"/>
          </a:p>
        </p:txBody>
      </p:sp>
    </p:spTree>
    <p:extLst>
      <p:ext uri="{BB962C8B-B14F-4D97-AF65-F5344CB8AC3E}">
        <p14:creationId xmlns:p14="http://schemas.microsoft.com/office/powerpoint/2010/main" val="194756906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Slide Image Placeholder 1"/>
          <p:cNvSpPr>
            <a:spLocks noGrp="1" noRot="1" noChangeAspect="1" noTextEdit="1"/>
          </p:cNvSpPr>
          <p:nvPr>
            <p:ph type="sldImg"/>
          </p:nvPr>
        </p:nvSpPr>
        <p:spPr>
          <a:ln/>
        </p:spPr>
      </p:sp>
      <p:sp>
        <p:nvSpPr>
          <p:cNvPr id="314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High-altitude cerebral edema (HACE) (above 12,000 feet)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May accompany HAPE and can quickly become life threatening</a:t>
            </a:r>
            <a:endParaRPr lang="en-IN" altLang="en-US">
              <a:latin typeface="Times New Roman" charset="0"/>
              <a:ea typeface="MS PGothic" charset="-128"/>
            </a:endParaRPr>
          </a:p>
          <a:p>
            <a:r>
              <a:rPr lang="en-US" altLang="en-US">
                <a:latin typeface="Times New Roman" charset="0"/>
                <a:ea typeface="MS PGothic" charset="-128"/>
              </a:rPr>
              <a:t>	2. Symptoms of HACE and HAPE may overlap.</a:t>
            </a:r>
            <a:endParaRPr lang="en-IN" altLang="en-US">
              <a:latin typeface="Times New Roman" charset="0"/>
              <a:ea typeface="MS PGothic" charset="-128"/>
            </a:endParaRPr>
          </a:p>
          <a:p>
            <a:r>
              <a:rPr lang="en-US" altLang="en-US">
                <a:latin typeface="Times New Roman" charset="0"/>
                <a:ea typeface="MS PGothic" charset="-128"/>
              </a:rPr>
              <a:t>		a. Severe, constant, throbbing headache</a:t>
            </a:r>
            <a:endParaRPr lang="en-IN" altLang="en-US">
              <a:latin typeface="Times New Roman" charset="0"/>
              <a:ea typeface="MS PGothic" charset="-128"/>
            </a:endParaRPr>
          </a:p>
          <a:p>
            <a:r>
              <a:rPr lang="en-US" altLang="en-US">
                <a:latin typeface="Times New Roman" charset="0"/>
                <a:ea typeface="MS PGothic" charset="-128"/>
              </a:rPr>
              <a:t>		b. Ataxia (lack of muscle coordination and balance)</a:t>
            </a:r>
            <a:endParaRPr lang="en-IN" altLang="en-US">
              <a:latin typeface="Times New Roman" charset="0"/>
              <a:ea typeface="MS PGothic" charset="-128"/>
            </a:endParaRPr>
          </a:p>
          <a:p>
            <a:r>
              <a:rPr lang="en-US" altLang="en-US">
                <a:latin typeface="Times New Roman" charset="0"/>
                <a:ea typeface="MS PGothic" charset="-128"/>
              </a:rPr>
              <a:t>		c. Extreme fatigue</a:t>
            </a:r>
            <a:endParaRPr lang="en-IN" altLang="en-US">
              <a:latin typeface="Times New Roman" charset="0"/>
              <a:ea typeface="MS PGothic" charset="-128"/>
            </a:endParaRPr>
          </a:p>
          <a:p>
            <a:r>
              <a:rPr lang="en-US" altLang="en-US">
                <a:latin typeface="Times New Roman" charset="0"/>
                <a:ea typeface="MS PGothic" charset="-128"/>
              </a:rPr>
              <a:t>		d. Vomiting</a:t>
            </a:r>
            <a:endParaRPr lang="en-IN" altLang="en-US">
              <a:latin typeface="Times New Roman" charset="0"/>
              <a:ea typeface="MS PGothic" charset="-128"/>
            </a:endParaRPr>
          </a:p>
          <a:p>
            <a:r>
              <a:rPr lang="en-US" altLang="en-US">
                <a:latin typeface="Times New Roman" charset="0"/>
                <a:ea typeface="MS PGothic" charset="-128"/>
              </a:rPr>
              <a:t>		e. Loss of consciousness</a:t>
            </a:r>
            <a:endParaRPr lang="en-IN" altLang="en-US">
              <a:latin typeface="Times New Roman" charset="0"/>
              <a:ea typeface="MS PGothic" charset="-128"/>
            </a:endParaRPr>
          </a:p>
        </p:txBody>
      </p:sp>
      <p:sp>
        <p:nvSpPr>
          <p:cNvPr id="314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A6ABA0-967B-5B4A-A24B-EC155DDF4D1E}" type="slidenum">
              <a:rPr lang="en-US" altLang="en-US" sz="1200"/>
              <a:pPr eaLnBrk="1" hangingPunct="1"/>
              <a:t>114</a:t>
            </a:fld>
            <a:endParaRPr lang="en-US" altLang="en-US" sz="1200"/>
          </a:p>
        </p:txBody>
      </p:sp>
    </p:spTree>
    <p:extLst>
      <p:ext uri="{BB962C8B-B14F-4D97-AF65-F5344CB8AC3E}">
        <p14:creationId xmlns:p14="http://schemas.microsoft.com/office/powerpoint/2010/main" val="84756149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Slide Image Placeholder 1"/>
          <p:cNvSpPr>
            <a:spLocks noGrp="1" noRot="1" noChangeAspect="1" noTextEdit="1"/>
          </p:cNvSpPr>
          <p:nvPr>
            <p:ph type="sldImg"/>
          </p:nvPr>
        </p:nvSpPr>
        <p:spPr>
          <a:ln/>
        </p:spPr>
      </p:sp>
      <p:sp>
        <p:nvSpPr>
          <p:cNvPr id="315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Treatment of HAPE and/or HACE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Provide oxygen.</a:t>
            </a:r>
            <a:endParaRPr lang="en-IN" altLang="en-US">
              <a:latin typeface="Times New Roman" charset="0"/>
              <a:ea typeface="MS PGothic" charset="-128"/>
            </a:endParaRPr>
          </a:p>
          <a:p>
            <a:r>
              <a:rPr lang="en-US" altLang="en-US">
                <a:latin typeface="Times New Roman" charset="0"/>
                <a:ea typeface="MS PGothic" charset="-128"/>
              </a:rPr>
              <a:t>	2. Descend from the height.</a:t>
            </a:r>
            <a:endParaRPr lang="en-IN" altLang="en-US">
              <a:latin typeface="Times New Roman" charset="0"/>
              <a:ea typeface="MS PGothic" charset="-128"/>
            </a:endParaRPr>
          </a:p>
          <a:p>
            <a:r>
              <a:rPr lang="en-US" altLang="en-US">
                <a:latin typeface="Times New Roman" charset="0"/>
                <a:ea typeface="MS PGothic" charset="-128"/>
              </a:rPr>
              <a:t>	3. Transport promptly.</a:t>
            </a:r>
            <a:endParaRPr lang="en-IN" altLang="en-US">
              <a:latin typeface="Times New Roman" charset="0"/>
              <a:ea typeface="MS PGothic" charset="-128"/>
            </a:endParaRPr>
          </a:p>
          <a:p>
            <a:r>
              <a:rPr lang="en-US" altLang="en-US">
                <a:latin typeface="Times New Roman" charset="0"/>
                <a:ea typeface="MS PGothic" charset="-128"/>
              </a:rPr>
              <a:t>	4. Provide positive-pressure ventilation with a bag-valve mask for inadequate respirations.</a:t>
            </a:r>
            <a:endParaRPr lang="en-IN" altLang="en-US">
              <a:latin typeface="Times New Roman" charset="0"/>
              <a:ea typeface="MS PGothic" charset="-128"/>
            </a:endParaRPr>
          </a:p>
          <a:p>
            <a:r>
              <a:rPr lang="en-US" altLang="en-US">
                <a:latin typeface="Times New Roman" charset="0"/>
                <a:ea typeface="MS PGothic" charset="-128"/>
              </a:rPr>
              <a:t>		a. CPAP may be helpful if allowed by local protocols.</a:t>
            </a:r>
            <a:endParaRPr lang="en-IN" altLang="en-US">
              <a:latin typeface="Times New Roman" charset="0"/>
              <a:ea typeface="MS PGothic" charset="-128"/>
            </a:endParaRPr>
          </a:p>
        </p:txBody>
      </p:sp>
      <p:sp>
        <p:nvSpPr>
          <p:cNvPr id="315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2E55791-D942-EA42-8367-00823914D72E}" type="slidenum">
              <a:rPr lang="en-US" altLang="en-US" sz="1200"/>
              <a:pPr eaLnBrk="1" hangingPunct="1"/>
              <a:t>115</a:t>
            </a:fld>
            <a:endParaRPr lang="en-US" altLang="en-US" sz="1200"/>
          </a:p>
        </p:txBody>
      </p:sp>
    </p:spTree>
    <p:extLst>
      <p:ext uri="{BB962C8B-B14F-4D97-AF65-F5344CB8AC3E}">
        <p14:creationId xmlns:p14="http://schemas.microsoft.com/office/powerpoint/2010/main" val="70701591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XV. Lightning</a:t>
            </a:r>
          </a:p>
          <a:p>
            <a:r>
              <a:rPr lang="en-US" altLang="en-US">
                <a:latin typeface="Times New Roman" charset="0"/>
                <a:ea typeface="MS PGothic" charset="-128"/>
              </a:rPr>
              <a:t>A. There are an estimated 25 million cloud-to-ground lightning strikes each year in the United States.</a:t>
            </a:r>
            <a:endParaRPr lang="en-IN" altLang="en-US" b="1">
              <a:latin typeface="Times New Roman" charset="0"/>
              <a:ea typeface="MS PGothic" charset="-128"/>
            </a:endParaRPr>
          </a:p>
          <a:p>
            <a:r>
              <a:rPr lang="en-US" altLang="en-US">
                <a:latin typeface="Times New Roman" charset="0"/>
                <a:ea typeface="MS PGothic" charset="-128"/>
              </a:rPr>
              <a:t>B. Lightning is the third-most-common cause of death from isolated environmental phenomena.</a:t>
            </a:r>
            <a:endParaRPr lang="en-IN" altLang="en-US" b="1">
              <a:latin typeface="Times New Roman" charset="0"/>
              <a:ea typeface="MS PGothic" charset="-128"/>
            </a:endParaRPr>
          </a:p>
          <a:p>
            <a:r>
              <a:rPr lang="en-US" altLang="en-US">
                <a:latin typeface="Times New Roman" charset="0"/>
                <a:ea typeface="MS PGothic" charset="-128"/>
              </a:rPr>
              <a:t>C. Targets of direct lightning strikes: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People engaged in outdoor activities (boaters, swimmers, golfers)</a:t>
            </a:r>
            <a:endParaRPr lang="en-IN" altLang="en-US">
              <a:latin typeface="Times New Roman" charset="0"/>
              <a:ea typeface="MS PGothic" charset="-128"/>
            </a:endParaRPr>
          </a:p>
          <a:p>
            <a:r>
              <a:rPr lang="en-US" altLang="en-US">
                <a:latin typeface="Times New Roman" charset="0"/>
                <a:ea typeface="MS PGothic" charset="-128"/>
              </a:rPr>
              <a:t>	2. Anyone in a large, open area</a:t>
            </a:r>
            <a:endParaRPr lang="en-IN" altLang="en-US">
              <a:latin typeface="Times New Roman" charset="0"/>
              <a:ea typeface="MS PGothic" charset="-128"/>
            </a:endParaRPr>
          </a:p>
        </p:txBody>
      </p:sp>
    </p:spTree>
    <p:extLst>
      <p:ext uri="{BB962C8B-B14F-4D97-AF65-F5344CB8AC3E}">
        <p14:creationId xmlns:p14="http://schemas.microsoft.com/office/powerpoint/2010/main" val="78944774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a:ln/>
        </p:spPr>
      </p:sp>
      <p:sp>
        <p:nvSpPr>
          <p:cNvPr id="317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Many individuals are indirectly struck when standing near an object that has been struck by lightning, such as a tree (splash effect).</a:t>
            </a:r>
            <a:endParaRPr lang="en-IN" altLang="en-US" b="1">
              <a:latin typeface="Times New Roman" charset="0"/>
              <a:ea typeface="MS PGothic" charset="-128"/>
            </a:endParaRPr>
          </a:p>
          <a:p>
            <a:r>
              <a:rPr lang="en-US" altLang="en-US">
                <a:latin typeface="Times New Roman" charset="0"/>
                <a:ea typeface="MS PGothic" charset="-128"/>
              </a:rPr>
              <a:t>E. The cardiovascular and nervous systems are most commonly injured.</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Respiratory or cardiac arrest is the most common cause of lightning-related deaths.</a:t>
            </a:r>
            <a:endParaRPr lang="en-IN" altLang="en-US">
              <a:latin typeface="Times New Roman" charset="0"/>
              <a:ea typeface="MS PGothic" charset="-128"/>
            </a:endParaRPr>
          </a:p>
          <a:p>
            <a:r>
              <a:rPr lang="en-US" altLang="en-US">
                <a:latin typeface="Times New Roman" charset="0"/>
                <a:ea typeface="MS PGothic" charset="-128"/>
              </a:rPr>
              <a:t>	2. The tissue damage pathway usually occurs over the skin, rather than through it.</a:t>
            </a:r>
            <a:endParaRPr lang="en-IN" altLang="en-US">
              <a:latin typeface="Times New Roman" charset="0"/>
              <a:ea typeface="MS PGothic" charset="-128"/>
            </a:endParaRPr>
          </a:p>
          <a:p>
            <a:r>
              <a:rPr lang="en-US" altLang="en-US">
                <a:latin typeface="Times New Roman" charset="0"/>
                <a:ea typeface="MS PGothic" charset="-128"/>
              </a:rPr>
              <a:t>	3. Look for not only the entrance wound but also the exit wound.</a:t>
            </a:r>
            <a:endParaRPr lang="en-IN" altLang="en-US">
              <a:latin typeface="Times New Roman" charset="0"/>
              <a:ea typeface="MS PGothic" charset="-128"/>
            </a:endParaRPr>
          </a:p>
          <a:p>
            <a:r>
              <a:rPr lang="en-US" altLang="en-US">
                <a:latin typeface="Times New Roman" charset="0"/>
                <a:ea typeface="MS PGothic" charset="-128"/>
              </a:rPr>
              <a:t>	4. Because the duration of a lightning strike is short, skin burns are usually superficial.</a:t>
            </a:r>
            <a:endParaRPr lang="en-IN" altLang="en-US">
              <a:latin typeface="Times New Roman" charset="0"/>
              <a:ea typeface="MS PGothic" charset="-128"/>
            </a:endParaRPr>
          </a:p>
        </p:txBody>
      </p:sp>
      <p:sp>
        <p:nvSpPr>
          <p:cNvPr id="317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5E1D2CF-BD8F-3E4D-AD19-1B2104CFD1B9}" type="slidenum">
              <a:rPr lang="en-US" altLang="en-US" sz="1200"/>
              <a:pPr eaLnBrk="1" hangingPunct="1"/>
              <a:t>117</a:t>
            </a:fld>
            <a:endParaRPr lang="en-US" altLang="en-US" sz="1200"/>
          </a:p>
        </p:txBody>
      </p:sp>
    </p:spTree>
    <p:extLst>
      <p:ext uri="{BB962C8B-B14F-4D97-AF65-F5344CB8AC3E}">
        <p14:creationId xmlns:p14="http://schemas.microsoft.com/office/powerpoint/2010/main" val="109431266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Categories of lightning injuries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Mild</a:t>
            </a:r>
            <a:endParaRPr lang="en-IN" altLang="en-US">
              <a:latin typeface="Times New Roman" charset="0"/>
              <a:ea typeface="MS PGothic" charset="-128"/>
            </a:endParaRPr>
          </a:p>
          <a:p>
            <a:r>
              <a:rPr lang="en-US" altLang="en-US">
                <a:latin typeface="Times New Roman" charset="0"/>
                <a:ea typeface="MS PGothic" charset="-128"/>
              </a:rPr>
              <a:t>		a. Loss of consciousness</a:t>
            </a:r>
            <a:endParaRPr lang="en-IN" altLang="en-US">
              <a:latin typeface="Times New Roman" charset="0"/>
              <a:ea typeface="MS PGothic" charset="-128"/>
            </a:endParaRPr>
          </a:p>
          <a:p>
            <a:r>
              <a:rPr lang="en-US" altLang="en-US">
                <a:latin typeface="Times New Roman" charset="0"/>
                <a:ea typeface="MS PGothic" charset="-128"/>
              </a:rPr>
              <a:t>		b. Amnesia</a:t>
            </a:r>
            <a:endParaRPr lang="en-IN" altLang="en-US">
              <a:latin typeface="Times New Roman" charset="0"/>
              <a:ea typeface="MS PGothic" charset="-128"/>
            </a:endParaRPr>
          </a:p>
          <a:p>
            <a:r>
              <a:rPr lang="en-US" altLang="en-US">
                <a:latin typeface="Times New Roman" charset="0"/>
                <a:ea typeface="MS PGothic" charset="-128"/>
              </a:rPr>
              <a:t>		c. Confusion</a:t>
            </a:r>
            <a:endParaRPr lang="en-IN" altLang="en-US">
              <a:latin typeface="Times New Roman" charset="0"/>
              <a:ea typeface="MS PGothic" charset="-128"/>
            </a:endParaRPr>
          </a:p>
          <a:p>
            <a:r>
              <a:rPr lang="en-US" altLang="en-US">
                <a:latin typeface="Times New Roman" charset="0"/>
                <a:ea typeface="MS PGothic" charset="-128"/>
              </a:rPr>
              <a:t>		d. Tingling</a:t>
            </a:r>
            <a:endParaRPr lang="en-IN" altLang="en-US">
              <a:latin typeface="Times New Roman" charset="0"/>
              <a:ea typeface="MS PGothic" charset="-128"/>
            </a:endParaRPr>
          </a:p>
          <a:p>
            <a:r>
              <a:rPr lang="en-US" altLang="en-US">
                <a:latin typeface="Times New Roman" charset="0"/>
                <a:ea typeface="MS PGothic" charset="-128"/>
              </a:rPr>
              <a:t>		e. Other nonspecific signs and symptoms</a:t>
            </a:r>
            <a:endParaRPr lang="en-IN" altLang="en-US">
              <a:latin typeface="Times New Roman" charset="0"/>
              <a:ea typeface="MS PGothic" charset="-128"/>
            </a:endParaRPr>
          </a:p>
          <a:p>
            <a:r>
              <a:rPr lang="en-US" altLang="en-US">
                <a:latin typeface="Times New Roman" charset="0"/>
                <a:ea typeface="MS PGothic" charset="-128"/>
              </a:rPr>
              <a:t>		f. Burns, if present, are typically superficial.</a:t>
            </a:r>
            <a:endParaRPr lang="en-IN" altLang="en-US">
              <a:latin typeface="Times New Roman" charset="0"/>
              <a:ea typeface="MS PGothic" charset="-128"/>
            </a:endParaRPr>
          </a:p>
          <a:p>
            <a:r>
              <a:rPr lang="en-US" altLang="en-US">
                <a:latin typeface="Times New Roman" charset="0"/>
                <a:ea typeface="MS PGothic" charset="-128"/>
              </a:rPr>
              <a:t>	2. Moderate</a:t>
            </a:r>
            <a:endParaRPr lang="en-IN" altLang="en-US">
              <a:latin typeface="Times New Roman" charset="0"/>
              <a:ea typeface="MS PGothic" charset="-128"/>
            </a:endParaRPr>
          </a:p>
          <a:p>
            <a:r>
              <a:rPr lang="en-US" altLang="en-US">
                <a:latin typeface="Times New Roman" charset="0"/>
                <a:ea typeface="MS PGothic" charset="-128"/>
              </a:rPr>
              <a:t>		a. Seizures</a:t>
            </a:r>
            <a:endParaRPr lang="en-IN" altLang="en-US">
              <a:latin typeface="Times New Roman" charset="0"/>
              <a:ea typeface="MS PGothic" charset="-128"/>
            </a:endParaRPr>
          </a:p>
          <a:p>
            <a:r>
              <a:rPr lang="en-US" altLang="en-US">
                <a:latin typeface="Times New Roman" charset="0"/>
                <a:ea typeface="MS PGothic" charset="-128"/>
              </a:rPr>
              <a:t>		b. Respiratory arrest</a:t>
            </a:r>
            <a:endParaRPr lang="en-IN" altLang="en-US">
              <a:latin typeface="Times New Roman" charset="0"/>
              <a:ea typeface="MS PGothic" charset="-128"/>
            </a:endParaRPr>
          </a:p>
          <a:p>
            <a:r>
              <a:rPr lang="en-US" altLang="en-US">
                <a:latin typeface="Times New Roman" charset="0"/>
                <a:ea typeface="MS PGothic" charset="-128"/>
              </a:rPr>
              <a:t>		c. Dysrhythmias that spontaneously resolve</a:t>
            </a:r>
            <a:endParaRPr lang="en-IN" altLang="en-US">
              <a:latin typeface="Times New Roman" charset="0"/>
              <a:ea typeface="MS PGothic" charset="-128"/>
            </a:endParaRPr>
          </a:p>
          <a:p>
            <a:r>
              <a:rPr lang="en-US" altLang="en-US">
                <a:latin typeface="Times New Roman" charset="0"/>
                <a:ea typeface="MS PGothic" charset="-128"/>
              </a:rPr>
              <a:t>		d. Superficial burns</a:t>
            </a:r>
            <a:endParaRPr lang="en-IN" altLang="en-US">
              <a:latin typeface="Times New Roman" charset="0"/>
              <a:ea typeface="MS PGothic" charset="-128"/>
            </a:endParaRPr>
          </a:p>
          <a:p>
            <a:r>
              <a:rPr lang="en-US" altLang="en-US">
                <a:latin typeface="Times New Roman" charset="0"/>
                <a:ea typeface="MS PGothic" charset="-128"/>
              </a:rPr>
              <a:t>	3. Severe</a:t>
            </a:r>
            <a:endParaRPr lang="en-IN" altLang="en-US">
              <a:latin typeface="Times New Roman" charset="0"/>
              <a:ea typeface="MS PGothic" charset="-128"/>
            </a:endParaRPr>
          </a:p>
          <a:p>
            <a:r>
              <a:rPr lang="en-US" altLang="en-US">
                <a:latin typeface="Times New Roman" charset="0"/>
                <a:ea typeface="MS PGothic" charset="-128"/>
              </a:rPr>
              <a:t>		a. Cardiopulmonary arrest</a:t>
            </a:r>
            <a:endParaRPr lang="en-IN" altLang="en-US">
              <a:latin typeface="Times New Roman" charset="0"/>
              <a:ea typeface="MS PGothic" charset="-128"/>
            </a:endParaRPr>
          </a:p>
          <a:p>
            <a:r>
              <a:rPr lang="en-US" altLang="en-US">
                <a:latin typeface="Times New Roman" charset="0"/>
                <a:ea typeface="MS PGothic" charset="-128"/>
              </a:rPr>
              <a:t>		b. Many of these patients do not survive.</a:t>
            </a:r>
            <a:endParaRPr lang="en-IN" altLang="en-US">
              <a:latin typeface="Times New Roman" charset="0"/>
              <a:ea typeface="MS PGothic" charset="-128"/>
            </a:endParaRPr>
          </a:p>
        </p:txBody>
      </p:sp>
    </p:spTree>
    <p:extLst>
      <p:ext uri="{BB962C8B-B14F-4D97-AF65-F5344CB8AC3E}">
        <p14:creationId xmlns:p14="http://schemas.microsoft.com/office/powerpoint/2010/main" val="106297413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G. Emergency medical care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Take measures to protect yourself from being struck by lightning.</a:t>
            </a:r>
            <a:endParaRPr lang="en-IN" altLang="en-US">
              <a:latin typeface="Times New Roman" charset="0"/>
              <a:ea typeface="MS PGothic" charset="-128"/>
            </a:endParaRPr>
          </a:p>
          <a:p>
            <a:r>
              <a:rPr lang="en-US" altLang="en-US">
                <a:latin typeface="Times New Roman" charset="0"/>
                <a:ea typeface="MS PGothic" charset="-128"/>
              </a:rPr>
              <a:t>	2. Move the patient to a sheltered area.</a:t>
            </a:r>
            <a:endParaRPr lang="en-IN" altLang="en-US">
              <a:latin typeface="Times New Roman" charset="0"/>
              <a:ea typeface="MS PGothic" charset="-128"/>
            </a:endParaRPr>
          </a:p>
          <a:p>
            <a:r>
              <a:rPr lang="en-US" altLang="en-US">
                <a:latin typeface="Times New Roman" charset="0"/>
                <a:ea typeface="MS PGothic" charset="-128"/>
              </a:rPr>
              <a:t>		a. If shelter is not available, recognize the signs of an impending lightning strike and take immediate action to protect yourself.</a:t>
            </a:r>
            <a:endParaRPr lang="en-IN" altLang="en-US">
              <a:latin typeface="Times New Roman" charset="0"/>
              <a:ea typeface="MS PGothic" charset="-128"/>
            </a:endParaRPr>
          </a:p>
          <a:p>
            <a:r>
              <a:rPr lang="en-US" altLang="en-US">
                <a:latin typeface="Times New Roman" charset="0"/>
                <a:ea typeface="MS PGothic" charset="-128"/>
              </a:rPr>
              <a:t>		b. If you suddenly feel a tingling sensation or your hair stands on end, the area around you has become charged (sign of an imminent lightning strike).</a:t>
            </a:r>
            <a:endParaRPr lang="en-IN" altLang="en-US">
              <a:latin typeface="Times New Roman" charset="0"/>
              <a:ea typeface="MS PGothic" charset="-128"/>
            </a:endParaRPr>
          </a:p>
          <a:p>
            <a:r>
              <a:rPr lang="en-US" altLang="en-US">
                <a:latin typeface="Times New Roman" charset="0"/>
                <a:ea typeface="MS PGothic" charset="-128"/>
              </a:rPr>
              <a:t>		c. Make yourself as small a target as possible by squatting down into a ball, close to but not touching the ground.</a:t>
            </a:r>
            <a:endParaRPr lang="en-IN" altLang="en-US">
              <a:latin typeface="Times New Roman" charset="0"/>
              <a:ea typeface="MS PGothic" charset="-128"/>
            </a:endParaRPr>
          </a:p>
          <a:p>
            <a:r>
              <a:rPr lang="en-US" altLang="en-US">
                <a:latin typeface="Times New Roman" charset="0"/>
                <a:ea typeface="MS PGothic" charset="-128"/>
              </a:rPr>
              <a:t>		d. Move away from trees or other tall objects.</a:t>
            </a:r>
            <a:endParaRPr lang="en-IN" altLang="en-US">
              <a:latin typeface="Times New Roman" charset="0"/>
              <a:ea typeface="MS PGothic" charset="-128"/>
            </a:endParaRPr>
          </a:p>
          <a:p>
            <a:r>
              <a:rPr lang="en-US" altLang="en-US">
                <a:latin typeface="Times New Roman" charset="0"/>
                <a:ea typeface="MS PGothic" charset="-128"/>
              </a:rPr>
              <a:t>	3. Use reverse triage.</a:t>
            </a:r>
            <a:endParaRPr lang="en-IN" altLang="en-US">
              <a:latin typeface="Times New Roman" charset="0"/>
              <a:ea typeface="MS PGothic" charset="-128"/>
            </a:endParaRPr>
          </a:p>
          <a:p>
            <a:r>
              <a:rPr lang="en-US" altLang="en-US">
                <a:latin typeface="Times New Roman" charset="0"/>
                <a:ea typeface="MS PGothic" charset="-128"/>
              </a:rPr>
              <a:t>		a. Anyone who is in cardiac or respiratory arrest is the first priority.</a:t>
            </a:r>
            <a:endParaRPr lang="en-IN" altLang="en-US">
              <a:latin typeface="Times New Roman" charset="0"/>
              <a:ea typeface="MS PGothic" charset="-128"/>
            </a:endParaRPr>
          </a:p>
          <a:p>
            <a:r>
              <a:rPr lang="en-US" altLang="en-US">
                <a:latin typeface="Times New Roman" charset="0"/>
                <a:ea typeface="MS PGothic" charset="-128"/>
              </a:rPr>
              <a:t>		b. Other people who may have been struck will not develop cardiac complications.</a:t>
            </a:r>
            <a:endParaRPr lang="en-IN" altLang="en-US">
              <a:latin typeface="Times New Roman" charset="0"/>
              <a:ea typeface="MS PGothic" charset="-128"/>
            </a:endParaRPr>
          </a:p>
          <a:p>
            <a:r>
              <a:rPr lang="en-US" altLang="en-US">
                <a:latin typeface="Times New Roman" charset="0"/>
                <a:ea typeface="MS PGothic" charset="-128"/>
              </a:rPr>
              <a:t>	4. Treatment</a:t>
            </a:r>
            <a:endParaRPr lang="en-IN" altLang="en-US">
              <a:latin typeface="Times New Roman" charset="0"/>
              <a:ea typeface="MS PGothic" charset="-128"/>
            </a:endParaRPr>
          </a:p>
          <a:p>
            <a:r>
              <a:rPr lang="en-US" altLang="en-US">
                <a:latin typeface="Times New Roman" charset="0"/>
                <a:ea typeface="MS PGothic" charset="-128"/>
              </a:rPr>
              <a:t>		a. Stabilize the spine and open the airway with the jaw-thrust maneuver.</a:t>
            </a:r>
            <a:endParaRPr lang="en-IN" altLang="en-US">
              <a:latin typeface="Times New Roman" charset="0"/>
              <a:ea typeface="MS PGothic" charset="-128"/>
            </a:endParaRPr>
          </a:p>
          <a:p>
            <a:r>
              <a:rPr lang="en-US" altLang="en-US">
                <a:latin typeface="Times New Roman" charset="0"/>
                <a:ea typeface="MS PGothic" charset="-128"/>
              </a:rPr>
              <a:t>		b. If a pulse is present, assist ventilations.</a:t>
            </a:r>
            <a:endParaRPr lang="en-IN" altLang="en-US">
              <a:latin typeface="Times New Roman" charset="0"/>
              <a:ea typeface="MS PGothic" charset="-128"/>
            </a:endParaRPr>
          </a:p>
          <a:p>
            <a:r>
              <a:rPr lang="en-US" altLang="en-US">
                <a:latin typeface="Times New Roman" charset="0"/>
                <a:ea typeface="MS PGothic" charset="-128"/>
              </a:rPr>
              <a:t>		c. If the patient is in cardiac arrest, use an AED as soon as possible.</a:t>
            </a:r>
            <a:endParaRPr lang="en-IN" altLang="en-US">
              <a:latin typeface="Times New Roman" charset="0"/>
              <a:ea typeface="MS PGothic" charset="-128"/>
            </a:endParaRPr>
          </a:p>
          <a:p>
            <a:r>
              <a:rPr lang="en-US" altLang="en-US">
                <a:latin typeface="Times New Roman" charset="0"/>
                <a:ea typeface="MS PGothic" charset="-128"/>
              </a:rPr>
              <a:t>		d. If severe bleeding is present, control it immediately.</a:t>
            </a:r>
            <a:endParaRPr lang="en-IN" altLang="en-US">
              <a:latin typeface="Times New Roman" charset="0"/>
              <a:ea typeface="MS PGothic" charset="-128"/>
            </a:endParaRPr>
          </a:p>
          <a:p>
            <a:r>
              <a:rPr lang="en-US" altLang="en-US">
                <a:latin typeface="Times New Roman" charset="0"/>
                <a:ea typeface="MS PGothic" charset="-128"/>
              </a:rPr>
              <a:t>		e. Transport to the nearest facility.</a:t>
            </a:r>
            <a:endParaRPr lang="en-IN" altLang="en-US">
              <a:latin typeface="Times New Roman" charset="0"/>
              <a:ea typeface="MS PGothic" charset="-128"/>
            </a:endParaRPr>
          </a:p>
          <a:p>
            <a:r>
              <a:rPr lang="en-US" altLang="en-US">
                <a:latin typeface="Times New Roman" charset="0"/>
                <a:ea typeface="MS PGothic" charset="-128"/>
              </a:rPr>
              <a:t>		f. A patient with signs and symptoms of a lightning strike, but no obvious life threats, should still be transported for evaluation.</a:t>
            </a:r>
            <a:endParaRPr lang="en-IN" altLang="en-US">
              <a:latin typeface="Times New Roman" charset="0"/>
              <a:ea typeface="MS PGothic" charset="-128"/>
            </a:endParaRPr>
          </a:p>
        </p:txBody>
      </p:sp>
    </p:spTree>
    <p:extLst>
      <p:ext uri="{BB962C8B-B14F-4D97-AF65-F5344CB8AC3E}">
        <p14:creationId xmlns:p14="http://schemas.microsoft.com/office/powerpoint/2010/main" val="489793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1. Conduction</a:t>
            </a:r>
            <a:endParaRPr lang="en-IN" altLang="en-US">
              <a:latin typeface="Times New Roman" charset="0"/>
              <a:ea typeface="MS PGothic" charset="-128"/>
            </a:endParaRPr>
          </a:p>
          <a:p>
            <a:r>
              <a:rPr lang="en-US" altLang="en-US">
                <a:latin typeface="Times New Roman" charset="0"/>
                <a:ea typeface="MS PGothic" charset="-128"/>
              </a:rPr>
              <a:t>	a. Direct transfer of heat from a part of the body to a colder object by direct contact</a:t>
            </a:r>
            <a:endParaRPr lang="en-IN" altLang="en-US">
              <a:latin typeface="Times New Roman" charset="0"/>
              <a:ea typeface="MS PGothic" charset="-128"/>
            </a:endParaRPr>
          </a:p>
          <a:p>
            <a:r>
              <a:rPr lang="en-US" altLang="en-US">
                <a:latin typeface="Times New Roman" charset="0"/>
                <a:ea typeface="MS PGothic" charset="-128"/>
              </a:rPr>
              <a:t>	b. Heat can also be gained if the substance being touched is warm.</a:t>
            </a:r>
            <a:endParaRPr lang="en-IN" altLang="en-US">
              <a:latin typeface="Times New Roman" charset="0"/>
              <a:ea typeface="MS PGothic" charset="-128"/>
            </a:endParaRPr>
          </a:p>
          <a:p>
            <a:r>
              <a:rPr lang="en-US" altLang="en-US">
                <a:latin typeface="Times New Roman" charset="0"/>
                <a:ea typeface="MS PGothic" charset="-128"/>
              </a:rPr>
              <a:t>2. Convection</a:t>
            </a:r>
            <a:endParaRPr lang="en-IN" altLang="en-US">
              <a:latin typeface="Times New Roman" charset="0"/>
              <a:ea typeface="MS PGothic" charset="-128"/>
            </a:endParaRPr>
          </a:p>
          <a:p>
            <a:r>
              <a:rPr lang="en-US" altLang="en-US">
                <a:latin typeface="Times New Roman" charset="0"/>
                <a:ea typeface="MS PGothic" charset="-128"/>
              </a:rPr>
              <a:t>	a. Transfer of heat to circulating air, as when cool air moves across the body</a:t>
            </a:r>
            <a:endParaRPr lang="en-IN" altLang="en-US">
              <a:latin typeface="Times New Roman" charset="0"/>
              <a:ea typeface="MS PGothic" charset="-128"/>
            </a:endParaRPr>
          </a:p>
          <a:p>
            <a:r>
              <a:rPr lang="en-US" altLang="en-US">
                <a:latin typeface="Times New Roman" charset="0"/>
                <a:ea typeface="MS PGothic" charset="-128"/>
              </a:rPr>
              <a:t>	b. Heat can be gained if the air moving across the body is hotter than the temperature of the environment.</a:t>
            </a:r>
            <a:endParaRPr lang="en-IN" altLang="en-US">
              <a:latin typeface="Times New Roman" charset="0"/>
              <a:ea typeface="MS PGothic" charset="-128"/>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87D682-C132-C34D-9BC5-BDE446A35974}" type="slidenum">
              <a:rPr lang="en-US" altLang="en-US" sz="1200"/>
              <a:pPr eaLnBrk="1" hangingPunct="1"/>
              <a:t>12</a:t>
            </a:fld>
            <a:endParaRPr lang="en-US" altLang="en-US" sz="1200"/>
          </a:p>
        </p:txBody>
      </p:sp>
    </p:spTree>
    <p:extLst>
      <p:ext uri="{BB962C8B-B14F-4D97-AF65-F5344CB8AC3E}">
        <p14:creationId xmlns:p14="http://schemas.microsoft.com/office/powerpoint/2010/main" val="92340137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Rot="1" noChangeAspect="1" noChangeArrowheads="1" noTextEdit="1"/>
          </p:cNvSpPr>
          <p:nvPr>
            <p:ph type="sldImg"/>
          </p:nvPr>
        </p:nvSpPr>
        <p:spPr>
          <a:ln/>
        </p:spPr>
      </p:sp>
      <p:sp>
        <p:nvSpPr>
          <p:cNvPr id="3205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XVII. Bites and Envenomations</a:t>
            </a:r>
          </a:p>
          <a:p>
            <a:r>
              <a:rPr lang="en-US" altLang="en-US">
                <a:latin typeface="Times New Roman" charset="0"/>
                <a:ea typeface="MS PGothic" charset="-128"/>
              </a:rPr>
              <a:t>A. Spider bites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Spiders are numerous and widespread in the United States.</a:t>
            </a:r>
            <a:endParaRPr lang="en-IN" altLang="en-US">
              <a:latin typeface="Times New Roman" charset="0"/>
              <a:ea typeface="MS PGothic" charset="-128"/>
            </a:endParaRPr>
          </a:p>
          <a:p>
            <a:r>
              <a:rPr lang="en-US" altLang="en-US">
                <a:latin typeface="Times New Roman" charset="0"/>
                <a:ea typeface="MS PGothic" charset="-128"/>
              </a:rPr>
              <a:t>		a. Many species of spiders bite.</a:t>
            </a:r>
            <a:endParaRPr lang="en-IN" altLang="en-US">
              <a:latin typeface="Times New Roman" charset="0"/>
              <a:ea typeface="MS PGothic" charset="-128"/>
            </a:endParaRPr>
          </a:p>
          <a:p>
            <a:r>
              <a:rPr lang="en-US" altLang="en-US">
                <a:latin typeface="Times New Roman" charset="0"/>
                <a:ea typeface="MS PGothic" charset="-128"/>
              </a:rPr>
              <a:t>		b. Only two spiders—the female black widow spider and the brown recluse spider—deliver serious, even life-threatening bites.</a:t>
            </a:r>
            <a:endParaRPr lang="en-IN" altLang="en-US">
              <a:latin typeface="Times New Roman" charset="0"/>
              <a:ea typeface="MS PGothic" charset="-128"/>
            </a:endParaRPr>
          </a:p>
          <a:p>
            <a:r>
              <a:rPr lang="en-US" altLang="en-US">
                <a:latin typeface="Times New Roman" charset="0"/>
                <a:ea typeface="MS PGothic" charset="-128"/>
              </a:rPr>
              <a:t>		c. Be alert to the possibility that the spider may still be in the area. Your safety is of paramount importance.</a:t>
            </a:r>
            <a:endParaRPr lang="en-IN" altLang="en-US">
              <a:latin typeface="Times New Roman" charset="0"/>
              <a:ea typeface="MS PGothic" charset="-128"/>
            </a:endParaRPr>
          </a:p>
        </p:txBody>
      </p:sp>
    </p:spTree>
    <p:extLst>
      <p:ext uri="{BB962C8B-B14F-4D97-AF65-F5344CB8AC3E}">
        <p14:creationId xmlns:p14="http://schemas.microsoft.com/office/powerpoint/2010/main" val="66189701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a:ln/>
        </p:spPr>
      </p:sp>
      <p:sp>
        <p:nvSpPr>
          <p:cNvPr id="321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Black widow spider</a:t>
            </a:r>
            <a:endParaRPr lang="en-IN" altLang="en-US">
              <a:latin typeface="Times New Roman" charset="0"/>
              <a:ea typeface="MS PGothic" charset="-128"/>
            </a:endParaRPr>
          </a:p>
          <a:p>
            <a:r>
              <a:rPr lang="en-US" altLang="en-US">
                <a:latin typeface="Times New Roman" charset="0"/>
                <a:ea typeface="MS PGothic" charset="-128"/>
              </a:rPr>
              <a:t>	a. The female black widow spider is fairly large, measuring approximately 2 inches with its legs extended.</a:t>
            </a:r>
            <a:endParaRPr lang="en-IN" altLang="en-US">
              <a:latin typeface="Times New Roman" charset="0"/>
              <a:ea typeface="MS PGothic" charset="-128"/>
            </a:endParaRPr>
          </a:p>
          <a:p>
            <a:r>
              <a:rPr lang="en-US" altLang="en-US">
                <a:latin typeface="Times New Roman" charset="0"/>
                <a:ea typeface="MS PGothic" charset="-128"/>
              </a:rPr>
              <a:t>	b. Usually black with a distinctive, bright red-orange marking in the shape of an hourglass on its abdomen</a:t>
            </a:r>
            <a:endParaRPr lang="en-IN" altLang="en-US">
              <a:latin typeface="Times New Roman" charset="0"/>
              <a:ea typeface="MS PGothic" charset="-128"/>
            </a:endParaRPr>
          </a:p>
          <a:p>
            <a:r>
              <a:rPr lang="en-US" altLang="en-US">
                <a:latin typeface="Times New Roman" charset="0"/>
                <a:ea typeface="MS PGothic" charset="-128"/>
              </a:rPr>
              <a:t>	c. The female is larger and more toxic than the male.</a:t>
            </a:r>
            <a:endParaRPr lang="en-IN" altLang="en-US">
              <a:latin typeface="Times New Roman" charset="0"/>
              <a:ea typeface="MS PGothic" charset="-128"/>
            </a:endParaRPr>
          </a:p>
        </p:txBody>
      </p:sp>
      <p:sp>
        <p:nvSpPr>
          <p:cNvPr id="321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CE792B-D1F6-CC4C-A9BB-F13AF43ABDCB}" type="slidenum">
              <a:rPr lang="en-US" altLang="en-US" sz="1200"/>
              <a:pPr eaLnBrk="1" hangingPunct="1"/>
              <a:t>121</a:t>
            </a:fld>
            <a:endParaRPr lang="en-US" altLang="en-US" sz="1200"/>
          </a:p>
        </p:txBody>
      </p:sp>
    </p:spTree>
    <p:extLst>
      <p:ext uri="{BB962C8B-B14F-4D97-AF65-F5344CB8AC3E}">
        <p14:creationId xmlns:p14="http://schemas.microsoft.com/office/powerpoint/2010/main" val="53783964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Slide Image Placeholder 1"/>
          <p:cNvSpPr>
            <a:spLocks noGrp="1" noRot="1" noChangeAspect="1" noTextEdit="1"/>
          </p:cNvSpPr>
          <p:nvPr>
            <p:ph type="sldImg"/>
          </p:nvPr>
        </p:nvSpPr>
        <p:spPr>
          <a:ln/>
        </p:spPr>
      </p:sp>
      <p:sp>
        <p:nvSpPr>
          <p:cNvPr id="322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Found in every state except Alaska</a:t>
            </a:r>
            <a:endParaRPr lang="en-IN" altLang="en-US">
              <a:latin typeface="Times New Roman" charset="0"/>
              <a:ea typeface="MS PGothic" charset="-128"/>
            </a:endParaRPr>
          </a:p>
          <a:p>
            <a:r>
              <a:rPr lang="en-US" altLang="en-US">
                <a:latin typeface="Times New Roman" charset="0"/>
                <a:ea typeface="MS PGothic" charset="-128"/>
              </a:rPr>
              <a:t>e. Prefer dry, dim places around buildings, in woodpiles, and among debris</a:t>
            </a:r>
            <a:endParaRPr lang="en-IN" altLang="en-US">
              <a:latin typeface="Times New Roman" charset="0"/>
              <a:ea typeface="MS PGothic" charset="-128"/>
            </a:endParaRPr>
          </a:p>
          <a:p>
            <a:r>
              <a:rPr lang="en-US" altLang="en-US">
                <a:latin typeface="Times New Roman" charset="0"/>
                <a:ea typeface="MS PGothic" charset="-128"/>
              </a:rPr>
              <a:t>f. The bite is sometimes overlooked.</a:t>
            </a:r>
            <a:endParaRPr lang="en-IN" altLang="en-US">
              <a:latin typeface="Times New Roman" charset="0"/>
              <a:ea typeface="MS PGothic" charset="-128"/>
            </a:endParaRPr>
          </a:p>
          <a:p>
            <a:r>
              <a:rPr lang="en-US" altLang="en-US">
                <a:latin typeface="Times New Roman" charset="0"/>
                <a:ea typeface="MS PGothic" charset="-128"/>
              </a:rPr>
              <a:t>	i. If the site becomes numb right away, the patient may not even recall being bit; however, most black widow spider bites cause localized pain and symptoms, including agonizing muscle spasms.</a:t>
            </a:r>
            <a:endParaRPr lang="en-IN" altLang="en-US">
              <a:latin typeface="Times New Roman" charset="0"/>
              <a:ea typeface="MS PGothic" charset="-128"/>
            </a:endParaRPr>
          </a:p>
          <a:p>
            <a:r>
              <a:rPr lang="en-US" altLang="en-US">
                <a:latin typeface="Times New Roman" charset="0"/>
                <a:ea typeface="MS PGothic" charset="-128"/>
              </a:rPr>
              <a:t>	ii. A bite on the abdomen may cause muscle spasms so severe that they resemble an acute abdominal condition.</a:t>
            </a:r>
            <a:endParaRPr lang="en-IN" altLang="en-US">
              <a:latin typeface="Times New Roman" charset="0"/>
              <a:ea typeface="MS PGothic" charset="-128"/>
            </a:endParaRPr>
          </a:p>
          <a:p>
            <a:r>
              <a:rPr lang="en-US" altLang="en-US">
                <a:latin typeface="Times New Roman" charset="0"/>
                <a:ea typeface="MS PGothic" charset="-128"/>
              </a:rPr>
              <a:t>	iii. The main danger is the venom, which can damage nerve tissues.</a:t>
            </a:r>
            <a:endParaRPr lang="en-IN" altLang="en-US">
              <a:latin typeface="Times New Roman" charset="0"/>
              <a:ea typeface="MS PGothic" charset="-128"/>
            </a:endParaRPr>
          </a:p>
        </p:txBody>
      </p:sp>
      <p:sp>
        <p:nvSpPr>
          <p:cNvPr id="322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A9A8CB9-4408-1241-A3C8-1982603A82B7}" type="slidenum">
              <a:rPr lang="en-US" altLang="en-US" sz="1200"/>
              <a:pPr eaLnBrk="1" hangingPunct="1"/>
              <a:t>122</a:t>
            </a:fld>
            <a:endParaRPr lang="en-US" altLang="en-US" sz="1200"/>
          </a:p>
        </p:txBody>
      </p:sp>
    </p:spTree>
    <p:extLst>
      <p:ext uri="{BB962C8B-B14F-4D97-AF65-F5344CB8AC3E}">
        <p14:creationId xmlns:p14="http://schemas.microsoft.com/office/powerpoint/2010/main" val="71224329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a:ln/>
        </p:spPr>
      </p:sp>
      <p:sp>
        <p:nvSpPr>
          <p:cNvPr id="323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g. Other systemic symptoms include:</a:t>
            </a:r>
            <a:endParaRPr lang="en-IN" altLang="en-US">
              <a:latin typeface="Times New Roman" charset="0"/>
              <a:ea typeface="MS PGothic" charset="-128"/>
            </a:endParaRPr>
          </a:p>
          <a:p>
            <a:r>
              <a:rPr lang="en-US" altLang="en-US">
                <a:latin typeface="Times New Roman" charset="0"/>
                <a:ea typeface="MS PGothic" charset="-128"/>
              </a:rPr>
              <a:t>	i. Dizziness</a:t>
            </a:r>
            <a:endParaRPr lang="en-IN" altLang="en-US">
              <a:latin typeface="Times New Roman" charset="0"/>
              <a:ea typeface="MS PGothic" charset="-128"/>
            </a:endParaRPr>
          </a:p>
          <a:p>
            <a:r>
              <a:rPr lang="en-US" altLang="en-US">
                <a:latin typeface="Times New Roman" charset="0"/>
                <a:ea typeface="MS PGothic" charset="-128"/>
              </a:rPr>
              <a:t>	ii. Sweating</a:t>
            </a:r>
            <a:endParaRPr lang="en-IN" altLang="en-US">
              <a:latin typeface="Times New Roman" charset="0"/>
              <a:ea typeface="MS PGothic" charset="-128"/>
            </a:endParaRPr>
          </a:p>
          <a:p>
            <a:r>
              <a:rPr lang="en-US" altLang="en-US">
                <a:latin typeface="Times New Roman" charset="0"/>
                <a:ea typeface="MS PGothic" charset="-128"/>
              </a:rPr>
              <a:t>	iii. Nausea</a:t>
            </a:r>
            <a:endParaRPr lang="en-IN" altLang="en-US">
              <a:latin typeface="Times New Roman" charset="0"/>
              <a:ea typeface="MS PGothic" charset="-128"/>
            </a:endParaRPr>
          </a:p>
          <a:p>
            <a:r>
              <a:rPr lang="en-US" altLang="en-US">
                <a:latin typeface="Times New Roman" charset="0"/>
                <a:ea typeface="MS PGothic" charset="-128"/>
              </a:rPr>
              <a:t>	iv. Vomiting</a:t>
            </a:r>
            <a:endParaRPr lang="en-IN" altLang="en-US">
              <a:latin typeface="Times New Roman" charset="0"/>
              <a:ea typeface="MS PGothic" charset="-128"/>
            </a:endParaRPr>
          </a:p>
          <a:p>
            <a:r>
              <a:rPr lang="en-US" altLang="en-US">
                <a:latin typeface="Times New Roman" charset="0"/>
                <a:ea typeface="MS PGothic" charset="-128"/>
              </a:rPr>
              <a:t>	v. Rashes</a:t>
            </a:r>
            <a:endParaRPr lang="en-IN" altLang="en-US">
              <a:latin typeface="Times New Roman" charset="0"/>
              <a:ea typeface="MS PGothic" charset="-128"/>
            </a:endParaRPr>
          </a:p>
          <a:p>
            <a:r>
              <a:rPr lang="en-US" altLang="en-US">
                <a:latin typeface="Times New Roman" charset="0"/>
                <a:ea typeface="MS PGothic" charset="-128"/>
              </a:rPr>
              <a:t>	vi. Tightness in the chest</a:t>
            </a:r>
            <a:endParaRPr lang="en-IN" altLang="en-US">
              <a:latin typeface="Times New Roman" charset="0"/>
              <a:ea typeface="MS PGothic" charset="-128"/>
            </a:endParaRPr>
          </a:p>
          <a:p>
            <a:r>
              <a:rPr lang="en-US" altLang="en-US">
                <a:latin typeface="Times New Roman" charset="0"/>
                <a:ea typeface="MS PGothic" charset="-128"/>
              </a:rPr>
              <a:t>	vii. Difficulty breathing</a:t>
            </a:r>
            <a:endParaRPr lang="en-IN" altLang="en-US">
              <a:latin typeface="Times New Roman" charset="0"/>
              <a:ea typeface="MS PGothic" charset="-128"/>
            </a:endParaRPr>
          </a:p>
          <a:p>
            <a:r>
              <a:rPr lang="en-US" altLang="en-US">
                <a:latin typeface="Times New Roman" charset="0"/>
                <a:ea typeface="MS PGothic" charset="-128"/>
              </a:rPr>
              <a:t>	viii. Severe cramps</a:t>
            </a:r>
            <a:endParaRPr lang="en-IN" altLang="en-US">
              <a:latin typeface="Times New Roman" charset="0"/>
              <a:ea typeface="MS PGothic" charset="-128"/>
            </a:endParaRPr>
          </a:p>
        </p:txBody>
      </p:sp>
      <p:sp>
        <p:nvSpPr>
          <p:cNvPr id="323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25B025-0714-6842-87F1-6B4F1A7D7190}" type="slidenum">
              <a:rPr lang="en-US" altLang="en-US" sz="1200"/>
              <a:pPr eaLnBrk="1" hangingPunct="1"/>
              <a:t>123</a:t>
            </a:fld>
            <a:endParaRPr lang="en-US" altLang="en-US" sz="1200"/>
          </a:p>
        </p:txBody>
      </p:sp>
    </p:spTree>
    <p:extLst>
      <p:ext uri="{BB962C8B-B14F-4D97-AF65-F5344CB8AC3E}">
        <p14:creationId xmlns:p14="http://schemas.microsoft.com/office/powerpoint/2010/main" val="59916026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a:ln/>
        </p:spPr>
      </p:sp>
      <p:sp>
        <p:nvSpPr>
          <p:cNvPr id="324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h. Generally, these signs and symptoms subside over 48 hours.</a:t>
            </a:r>
            <a:endParaRPr lang="en-IN" altLang="en-US">
              <a:latin typeface="Times New Roman" charset="0"/>
              <a:ea typeface="MS PGothic" charset="-128"/>
            </a:endParaRPr>
          </a:p>
          <a:p>
            <a:r>
              <a:rPr lang="en-US" altLang="en-US">
                <a:latin typeface="Times New Roman" charset="0"/>
                <a:ea typeface="MS PGothic" charset="-128"/>
              </a:rPr>
              <a:t>i. A physician can administer a specific antivenin, but because of a high incidence of side effects, its use is reserved for:</a:t>
            </a:r>
            <a:endParaRPr lang="en-IN" altLang="en-US">
              <a:latin typeface="Times New Roman" charset="0"/>
              <a:ea typeface="MS PGothic" charset="-128"/>
            </a:endParaRPr>
          </a:p>
          <a:p>
            <a:r>
              <a:rPr lang="en-US" altLang="en-US">
                <a:latin typeface="Times New Roman" charset="0"/>
                <a:ea typeface="MS PGothic" charset="-128"/>
              </a:rPr>
              <a:t>	i. Very severe bites</a:t>
            </a:r>
            <a:endParaRPr lang="en-IN" altLang="en-US">
              <a:latin typeface="Times New Roman" charset="0"/>
              <a:ea typeface="MS PGothic" charset="-128"/>
            </a:endParaRPr>
          </a:p>
          <a:p>
            <a:r>
              <a:rPr lang="en-US" altLang="en-US">
                <a:latin typeface="Times New Roman" charset="0"/>
                <a:ea typeface="MS PGothic" charset="-128"/>
              </a:rPr>
              <a:t>	ii. The aged or very feeble</a:t>
            </a:r>
            <a:endParaRPr lang="en-IN" altLang="en-US">
              <a:latin typeface="Times New Roman" charset="0"/>
              <a:ea typeface="MS PGothic" charset="-128"/>
            </a:endParaRPr>
          </a:p>
          <a:p>
            <a:r>
              <a:rPr lang="en-US" altLang="en-US">
                <a:latin typeface="Times New Roman" charset="0"/>
                <a:ea typeface="MS PGothic" charset="-128"/>
              </a:rPr>
              <a:t>	iii. Children younger than 5 years</a:t>
            </a:r>
            <a:endParaRPr lang="en-IN" altLang="en-US">
              <a:latin typeface="Times New Roman" charset="0"/>
              <a:ea typeface="MS PGothic" charset="-128"/>
            </a:endParaRPr>
          </a:p>
          <a:p>
            <a:r>
              <a:rPr lang="en-US" altLang="en-US">
                <a:latin typeface="Times New Roman" charset="0"/>
                <a:ea typeface="MS PGothic" charset="-128"/>
              </a:rPr>
              <a:t>j. Emergency treatment consists of BLS for the patient in respiratory distress.</a:t>
            </a:r>
            <a:endParaRPr lang="en-IN" altLang="en-US">
              <a:latin typeface="Times New Roman" charset="0"/>
              <a:ea typeface="MS PGothic" charset="-128"/>
            </a:endParaRPr>
          </a:p>
          <a:p>
            <a:r>
              <a:rPr lang="en-US" altLang="en-US">
                <a:latin typeface="Times New Roman" charset="0"/>
                <a:ea typeface="MS PGothic" charset="-128"/>
              </a:rPr>
              <a:t>k. Transport to the emergency department as soon as possible.</a:t>
            </a:r>
            <a:endParaRPr lang="en-IN" altLang="en-US">
              <a:latin typeface="Times New Roman" charset="0"/>
              <a:ea typeface="MS PGothic" charset="-128"/>
            </a:endParaRPr>
          </a:p>
          <a:p>
            <a:r>
              <a:rPr lang="en-US" altLang="en-US">
                <a:latin typeface="Times New Roman" charset="0"/>
                <a:ea typeface="MS PGothic" charset="-128"/>
              </a:rPr>
              <a:t>l. If possible, safely bring the spider to the hospital or take a photo of the spider with a cell phone and send it to the hospital ahead of time.</a:t>
            </a:r>
            <a:endParaRPr lang="en-IN" altLang="en-US">
              <a:latin typeface="Times New Roman" charset="0"/>
              <a:ea typeface="MS PGothic" charset="-128"/>
            </a:endParaRPr>
          </a:p>
        </p:txBody>
      </p:sp>
      <p:sp>
        <p:nvSpPr>
          <p:cNvPr id="324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FBDCA00-3FB8-A74E-94F9-3F9111CDD09D}" type="slidenum">
              <a:rPr lang="en-US" altLang="en-US" sz="1200"/>
              <a:pPr eaLnBrk="1" hangingPunct="1"/>
              <a:t>124</a:t>
            </a:fld>
            <a:endParaRPr lang="en-US" altLang="en-US" sz="1200"/>
          </a:p>
        </p:txBody>
      </p:sp>
    </p:spTree>
    <p:extLst>
      <p:ext uri="{BB962C8B-B14F-4D97-AF65-F5344CB8AC3E}">
        <p14:creationId xmlns:p14="http://schemas.microsoft.com/office/powerpoint/2010/main" val="53576987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p:cNvSpPr>
            <a:spLocks noGrp="1" noRot="1" noChangeAspect="1" noTextEdit="1"/>
          </p:cNvSpPr>
          <p:nvPr>
            <p:ph type="sldImg"/>
          </p:nvPr>
        </p:nvSpPr>
        <p:spPr>
          <a:ln/>
        </p:spPr>
      </p:sp>
      <p:sp>
        <p:nvSpPr>
          <p:cNvPr id="325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Brown recluse spider</a:t>
            </a:r>
            <a:endParaRPr lang="en-IN" altLang="en-US">
              <a:latin typeface="Times New Roman" charset="0"/>
              <a:ea typeface="MS PGothic" charset="-128"/>
            </a:endParaRPr>
          </a:p>
          <a:p>
            <a:r>
              <a:rPr lang="en-US" altLang="en-US">
                <a:latin typeface="Times New Roman" charset="0"/>
                <a:ea typeface="MS PGothic" charset="-128"/>
              </a:rPr>
              <a:t>	a. Dull brown in color and 1 inch long</a:t>
            </a:r>
            <a:endParaRPr lang="en-IN" altLang="en-US">
              <a:latin typeface="Times New Roman" charset="0"/>
              <a:ea typeface="MS PGothic" charset="-128"/>
            </a:endParaRPr>
          </a:p>
          <a:p>
            <a:r>
              <a:rPr lang="en-US" altLang="en-US">
                <a:latin typeface="Times New Roman" charset="0"/>
                <a:ea typeface="MS PGothic" charset="-128"/>
              </a:rPr>
              <a:t>	b. The short-haired body has a violin-shaped mark, brown to yellow in color, on its back.</a:t>
            </a:r>
            <a:endParaRPr lang="en-IN" altLang="en-US">
              <a:latin typeface="Times New Roman" charset="0"/>
              <a:ea typeface="MS PGothic" charset="-128"/>
            </a:endParaRPr>
          </a:p>
          <a:p>
            <a:r>
              <a:rPr lang="en-US" altLang="en-US">
                <a:latin typeface="Times New Roman" charset="0"/>
                <a:ea typeface="MS PGothic" charset="-128"/>
              </a:rPr>
              <a:t>	c. Lives mostly in the southern and central parts of the country, but may be found throughout the continental United States</a:t>
            </a:r>
            <a:endParaRPr lang="en-IN" altLang="en-US">
              <a:latin typeface="Times New Roman" charset="0"/>
              <a:ea typeface="MS PGothic" charset="-128"/>
            </a:endParaRPr>
          </a:p>
        </p:txBody>
      </p:sp>
      <p:sp>
        <p:nvSpPr>
          <p:cNvPr id="325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8F0111A-8542-6647-9F79-862AA3313313}" type="slidenum">
              <a:rPr lang="en-US" altLang="en-US" sz="1200"/>
              <a:pPr eaLnBrk="1" hangingPunct="1"/>
              <a:t>125</a:t>
            </a:fld>
            <a:endParaRPr lang="en-US" altLang="en-US" sz="1200"/>
          </a:p>
        </p:txBody>
      </p:sp>
    </p:spTree>
    <p:extLst>
      <p:ext uri="{BB962C8B-B14F-4D97-AF65-F5344CB8AC3E}">
        <p14:creationId xmlns:p14="http://schemas.microsoft.com/office/powerpoint/2010/main" val="28542448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a:ln/>
        </p:spPr>
      </p:sp>
      <p:sp>
        <p:nvSpPr>
          <p:cNvPr id="326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Tends to live in dark areas, such as in the corners of old, unused buildings; under rocks; and in woodpiles</a:t>
            </a:r>
            <a:endParaRPr lang="en-IN" altLang="en-US">
              <a:latin typeface="Times New Roman" charset="0"/>
              <a:ea typeface="MS PGothic" charset="-128"/>
            </a:endParaRPr>
          </a:p>
          <a:p>
            <a:r>
              <a:rPr lang="en-US" altLang="en-US">
                <a:latin typeface="Times New Roman" charset="0"/>
                <a:ea typeface="MS PGothic" charset="-128"/>
              </a:rPr>
              <a:t>e. In cooler areas, it moves indoors to closets, drawers, cellars, and clothing.</a:t>
            </a:r>
            <a:endParaRPr lang="en-IN" altLang="en-US">
              <a:latin typeface="Times New Roman" charset="0"/>
              <a:ea typeface="MS PGothic" charset="-128"/>
            </a:endParaRPr>
          </a:p>
          <a:p>
            <a:r>
              <a:rPr lang="en-US" altLang="en-US">
                <a:latin typeface="Times New Roman" charset="0"/>
                <a:ea typeface="MS PGothic" charset="-128"/>
              </a:rPr>
              <a:t>f. The venom is not neurotoxic but cytotoxic; it causes severe local tissue damage.</a:t>
            </a:r>
            <a:endParaRPr lang="en-IN" altLang="en-US">
              <a:latin typeface="Times New Roman" charset="0"/>
              <a:ea typeface="MS PGothic" charset="-128"/>
            </a:endParaRPr>
          </a:p>
          <a:p>
            <a:r>
              <a:rPr lang="en-US" altLang="en-US">
                <a:latin typeface="Times New Roman" charset="0"/>
                <a:ea typeface="MS PGothic" charset="-128"/>
              </a:rPr>
              <a:t>g. Typically, the bite is not painful at first but becomes so within hours.</a:t>
            </a:r>
            <a:endParaRPr lang="en-IN" altLang="en-US">
              <a:latin typeface="Times New Roman" charset="0"/>
              <a:ea typeface="MS PGothic" charset="-128"/>
            </a:endParaRPr>
          </a:p>
          <a:p>
            <a:r>
              <a:rPr lang="en-US" altLang="en-US">
                <a:latin typeface="Times New Roman" charset="0"/>
                <a:ea typeface="MS PGothic" charset="-128"/>
              </a:rPr>
              <a:t>h. The area becomes swollen and tender, developing a pale, mottled, cyanotic center and possibly a small blister.</a:t>
            </a:r>
            <a:endParaRPr lang="en-IN" altLang="en-US">
              <a:latin typeface="Times New Roman" charset="0"/>
              <a:ea typeface="MS PGothic" charset="-128"/>
            </a:endParaRPr>
          </a:p>
          <a:p>
            <a:r>
              <a:rPr lang="en-US" altLang="en-US">
                <a:latin typeface="Times New Roman" charset="0"/>
                <a:ea typeface="MS PGothic" charset="-128"/>
              </a:rPr>
              <a:t>i. A scab of dead skin, fat, and debris will form and dig down into the skin, producing a large ulcer that may not heal unless treated promptly.</a:t>
            </a:r>
            <a:endParaRPr lang="en-IN" altLang="en-US">
              <a:latin typeface="Times New Roman" charset="0"/>
              <a:ea typeface="MS PGothic" charset="-128"/>
            </a:endParaRPr>
          </a:p>
          <a:p>
            <a:r>
              <a:rPr lang="en-US" altLang="en-US">
                <a:latin typeface="Times New Roman" charset="0"/>
                <a:ea typeface="MS PGothic" charset="-128"/>
              </a:rPr>
              <a:t>j. Transport patients with such symptoms as soon as possible.</a:t>
            </a:r>
            <a:endParaRPr lang="en-IN" altLang="en-US">
              <a:latin typeface="Times New Roman" charset="0"/>
              <a:ea typeface="MS PGothic" charset="-128"/>
            </a:endParaRPr>
          </a:p>
          <a:p>
            <a:r>
              <a:rPr lang="en-US" altLang="en-US">
                <a:latin typeface="Times New Roman" charset="0"/>
                <a:ea typeface="MS PGothic" charset="-128"/>
              </a:rPr>
              <a:t>k. These bites rarely cause systemic symptoms and signs</a:t>
            </a:r>
            <a:endParaRPr lang="en-IN" altLang="en-US">
              <a:latin typeface="Times New Roman" charset="0"/>
              <a:ea typeface="MS PGothic" charset="-128"/>
            </a:endParaRPr>
          </a:p>
          <a:p>
            <a:r>
              <a:rPr lang="en-US" altLang="en-US">
                <a:latin typeface="Times New Roman" charset="0"/>
                <a:ea typeface="MS PGothic" charset="-128"/>
              </a:rPr>
              <a:t>l. When they do, the initial treatment is BLS and transportation to the emergency department.</a:t>
            </a:r>
            <a:endParaRPr lang="en-IN" altLang="en-US">
              <a:latin typeface="Times New Roman" charset="0"/>
              <a:ea typeface="MS PGothic" charset="-128"/>
            </a:endParaRPr>
          </a:p>
          <a:p>
            <a:r>
              <a:rPr lang="en-US" altLang="en-US">
                <a:latin typeface="Times New Roman" charset="0"/>
                <a:ea typeface="MS PGothic" charset="-128"/>
              </a:rPr>
              <a:t>m. If possible, safely bring the spider to the hospital or take a photo of the spider with a cell phone and send it to the hospital ahead of time.</a:t>
            </a:r>
            <a:endParaRPr lang="en-IN" altLang="en-US">
              <a:latin typeface="Times New Roman" charset="0"/>
              <a:ea typeface="MS PGothic" charset="-128"/>
            </a:endParaRPr>
          </a:p>
        </p:txBody>
      </p:sp>
      <p:sp>
        <p:nvSpPr>
          <p:cNvPr id="326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65DC762-A0ED-814E-AFD2-059447502F0F}" type="slidenum">
              <a:rPr lang="en-US" altLang="en-US" sz="1200"/>
              <a:pPr eaLnBrk="1" hangingPunct="1"/>
              <a:t>126</a:t>
            </a:fld>
            <a:endParaRPr lang="en-US" altLang="en-US" sz="1200"/>
          </a:p>
        </p:txBody>
      </p:sp>
    </p:spTree>
    <p:extLst>
      <p:ext uri="{BB962C8B-B14F-4D97-AF65-F5344CB8AC3E}">
        <p14:creationId xmlns:p14="http://schemas.microsoft.com/office/powerpoint/2010/main" val="179828522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Rot="1" noChangeAspect="1" noChangeArrowheads="1" noTextEdit="1"/>
          </p:cNvSpPr>
          <p:nvPr>
            <p:ph type="sldImg"/>
          </p:nvPr>
        </p:nvSpPr>
        <p:spPr>
          <a:ln/>
        </p:spPr>
      </p:sp>
      <p:sp>
        <p:nvSpPr>
          <p:cNvPr id="3276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Hymenoptera stings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Bees, wasps, yellow jackets, and ants</a:t>
            </a:r>
            <a:endParaRPr lang="en-IN" altLang="en-US">
              <a:latin typeface="Times New Roman" charset="0"/>
              <a:ea typeface="MS PGothic" charset="-128"/>
            </a:endParaRPr>
          </a:p>
          <a:p>
            <a:r>
              <a:rPr lang="en-US" altLang="en-US">
                <a:latin typeface="Times New Roman" charset="0"/>
                <a:ea typeface="MS PGothic" charset="-128"/>
              </a:rPr>
              <a:t>	2. Stings are painful but are not a medical emergency.</a:t>
            </a:r>
            <a:endParaRPr lang="en-IN" altLang="en-US">
              <a:latin typeface="Times New Roman" charset="0"/>
              <a:ea typeface="MS PGothic" charset="-128"/>
            </a:endParaRPr>
          </a:p>
          <a:p>
            <a:r>
              <a:rPr lang="en-US" altLang="en-US">
                <a:latin typeface="Times New Roman" charset="0"/>
                <a:ea typeface="MS PGothic" charset="-128"/>
              </a:rPr>
              <a:t>		a. Remove the stinger and venom sac using a firm-edged item such as a credit card to scrape the stinger and sac off the skin.</a:t>
            </a:r>
            <a:endParaRPr lang="en-IN" altLang="en-US">
              <a:latin typeface="Times New Roman" charset="0"/>
              <a:ea typeface="MS PGothic" charset="-128"/>
            </a:endParaRPr>
          </a:p>
          <a:p>
            <a:r>
              <a:rPr lang="en-US" altLang="en-US">
                <a:latin typeface="Times New Roman" charset="0"/>
                <a:ea typeface="MS PGothic" charset="-128"/>
              </a:rPr>
              <a:t>		b. Use ice packs to assist in controlling pain from a hymenoptera sting.</a:t>
            </a:r>
            <a:endParaRPr lang="en-IN" altLang="en-US">
              <a:latin typeface="Times New Roman" charset="0"/>
              <a:ea typeface="MS PGothic" charset="-128"/>
            </a:endParaRPr>
          </a:p>
          <a:p>
            <a:r>
              <a:rPr lang="en-US" altLang="en-US">
                <a:latin typeface="Times New Roman" charset="0"/>
                <a:ea typeface="MS PGothic" charset="-128"/>
              </a:rPr>
              <a:t>	3. Anaphylaxis may occur if the patient is allergic to the venom.</a:t>
            </a:r>
            <a:endParaRPr lang="en-IN" altLang="en-US">
              <a:latin typeface="Times New Roman" charset="0"/>
              <a:ea typeface="MS PGothic" charset="-128"/>
            </a:endParaRPr>
          </a:p>
          <a:p>
            <a:r>
              <a:rPr lang="en-US" altLang="en-US">
                <a:latin typeface="Times New Roman" charset="0"/>
                <a:ea typeface="MS PGothic" charset="-128"/>
              </a:rPr>
              <a:t>		a. Signs and symptoms</a:t>
            </a:r>
            <a:endParaRPr lang="en-IN" altLang="en-US">
              <a:latin typeface="Times New Roman" charset="0"/>
              <a:ea typeface="MS PGothic" charset="-128"/>
            </a:endParaRPr>
          </a:p>
          <a:p>
            <a:r>
              <a:rPr lang="en-US" altLang="en-US">
                <a:latin typeface="Times New Roman" charset="0"/>
                <a:ea typeface="MS PGothic" charset="-128"/>
              </a:rPr>
              <a:t>			i. Flushed skin</a:t>
            </a:r>
            <a:endParaRPr lang="en-IN" altLang="en-US">
              <a:latin typeface="Times New Roman" charset="0"/>
              <a:ea typeface="MS PGothic" charset="-128"/>
            </a:endParaRPr>
          </a:p>
          <a:p>
            <a:r>
              <a:rPr lang="en-US" altLang="en-US">
                <a:latin typeface="Times New Roman" charset="0"/>
                <a:ea typeface="MS PGothic" charset="-128"/>
              </a:rPr>
              <a:t>			ii. Low blood pressure</a:t>
            </a:r>
            <a:endParaRPr lang="en-IN" altLang="en-US">
              <a:latin typeface="Times New Roman" charset="0"/>
              <a:ea typeface="MS PGothic" charset="-128"/>
            </a:endParaRPr>
          </a:p>
          <a:p>
            <a:r>
              <a:rPr lang="en-US" altLang="en-US">
                <a:latin typeface="Times New Roman" charset="0"/>
                <a:ea typeface="MS PGothic" charset="-128"/>
              </a:rPr>
              <a:t>			iii. Difficulty breathing (usually associated with reactive airway sounds)</a:t>
            </a:r>
            <a:endParaRPr lang="en-IN" altLang="en-US">
              <a:latin typeface="Times New Roman" charset="0"/>
              <a:ea typeface="MS PGothic" charset="-128"/>
            </a:endParaRPr>
          </a:p>
          <a:p>
            <a:r>
              <a:rPr lang="en-US" altLang="en-US">
                <a:latin typeface="Times New Roman" charset="0"/>
                <a:ea typeface="MS PGothic" charset="-128"/>
              </a:rPr>
              <a:t>			iv. Swelling to the throat and tongue (dire emergency, can be fatal)</a:t>
            </a:r>
            <a:endParaRPr lang="en-IN" altLang="en-US">
              <a:latin typeface="Times New Roman" charset="0"/>
              <a:ea typeface="MS PGothic" charset="-128"/>
            </a:endParaRPr>
          </a:p>
          <a:p>
            <a:r>
              <a:rPr lang="en-US" altLang="en-US">
                <a:latin typeface="Times New Roman" charset="0"/>
                <a:ea typeface="MS PGothic" charset="-128"/>
              </a:rPr>
              <a:t>			v. Hives (urticaria) near the site of envenomation or centrally on the body</a:t>
            </a:r>
            <a:endParaRPr lang="en-IN" altLang="en-US">
              <a:latin typeface="Times New Roman" charset="0"/>
              <a:ea typeface="MS PGothic" charset="-128"/>
            </a:endParaRPr>
          </a:p>
          <a:p>
            <a:r>
              <a:rPr lang="en-US" altLang="en-US">
                <a:latin typeface="Times New Roman" charset="0"/>
                <a:ea typeface="MS PGothic" charset="-128"/>
              </a:rPr>
              <a:t>		b. Be prepared to assist the patient in administering an EpiPen auto-injector and support the airway and breathing.</a:t>
            </a:r>
            <a:endParaRPr lang="en-IN" altLang="en-US">
              <a:latin typeface="Times New Roman" charset="0"/>
              <a:ea typeface="MS PGothic" charset="-128"/>
            </a:endParaRPr>
          </a:p>
        </p:txBody>
      </p:sp>
    </p:spTree>
    <p:extLst>
      <p:ext uri="{BB962C8B-B14F-4D97-AF65-F5344CB8AC3E}">
        <p14:creationId xmlns:p14="http://schemas.microsoft.com/office/powerpoint/2010/main" val="9489508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Slide Image Placeholder 1"/>
          <p:cNvSpPr>
            <a:spLocks noGrp="1" noRot="1" noChangeAspect="1" noTextEdit="1"/>
          </p:cNvSpPr>
          <p:nvPr>
            <p:ph type="sldImg"/>
          </p:nvPr>
        </p:nvSpPr>
        <p:spPr>
          <a:ln/>
        </p:spPr>
      </p:sp>
      <p:sp>
        <p:nvSpPr>
          <p:cNvPr id="328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Snakebites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Snakebites are a worldwide problem.</a:t>
            </a:r>
            <a:endParaRPr lang="en-IN" altLang="en-US">
              <a:latin typeface="Times New Roman" charset="0"/>
              <a:ea typeface="MS PGothic" charset="-128"/>
            </a:endParaRPr>
          </a:p>
          <a:p>
            <a:r>
              <a:rPr lang="en-US" altLang="en-US">
                <a:latin typeface="Times New Roman" charset="0"/>
                <a:ea typeface="MS PGothic" charset="-128"/>
              </a:rPr>
              <a:t>		a. Snakebite fatalities in the United States are extremely rare—about 15 a year for the entire country.</a:t>
            </a:r>
            <a:endParaRPr lang="en-IN" altLang="en-US">
              <a:latin typeface="Times New Roman" charset="0"/>
              <a:ea typeface="MS PGothic" charset="-128"/>
            </a:endParaRPr>
          </a:p>
          <a:p>
            <a:r>
              <a:rPr lang="en-US" altLang="en-US">
                <a:latin typeface="Times New Roman" charset="0"/>
                <a:ea typeface="MS PGothic" charset="-128"/>
              </a:rPr>
              <a:t>		b. Of the approximately 115 different species of snakes native to the United States, only 19 are venomous.</a:t>
            </a:r>
            <a:endParaRPr lang="en-IN" altLang="en-US">
              <a:latin typeface="Times New Roman" charset="0"/>
              <a:ea typeface="MS PGothic" charset="-128"/>
            </a:endParaRPr>
          </a:p>
          <a:p>
            <a:r>
              <a:rPr lang="en-US" altLang="en-US">
                <a:latin typeface="Times New Roman" charset="0"/>
                <a:ea typeface="MS PGothic" charset="-128"/>
              </a:rPr>
              <a:t>			i. These include the rattlesnake, the copperhead, the cottonmouth or water moccasin, and the coral snakes.</a:t>
            </a:r>
            <a:endParaRPr lang="en-IN" altLang="en-US">
              <a:latin typeface="Times New Roman" charset="0"/>
              <a:ea typeface="MS PGothic" charset="-128"/>
            </a:endParaRPr>
          </a:p>
          <a:p>
            <a:r>
              <a:rPr lang="en-US" altLang="en-US">
                <a:latin typeface="Times New Roman" charset="0"/>
                <a:ea typeface="MS PGothic" charset="-128"/>
              </a:rPr>
              <a:t>			ii. At least one of these poisonous species is found in every state except Alaska, Hawaii, and Maine.</a:t>
            </a:r>
            <a:endParaRPr lang="en-IN" altLang="en-US">
              <a:latin typeface="Times New Roman" charset="0"/>
              <a:ea typeface="MS PGothic" charset="-128"/>
            </a:endParaRPr>
          </a:p>
        </p:txBody>
      </p:sp>
      <p:sp>
        <p:nvSpPr>
          <p:cNvPr id="328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80C2966-7C4B-6F4C-BB54-E7919E7F6571}" type="slidenum">
              <a:rPr lang="en-US" altLang="en-US" sz="1200"/>
              <a:pPr eaLnBrk="1" hangingPunct="1"/>
              <a:t>128</a:t>
            </a:fld>
            <a:endParaRPr lang="en-US" altLang="en-US" sz="1200"/>
          </a:p>
        </p:txBody>
      </p:sp>
    </p:spTree>
    <p:extLst>
      <p:ext uri="{BB962C8B-B14F-4D97-AF65-F5344CB8AC3E}">
        <p14:creationId xmlns:p14="http://schemas.microsoft.com/office/powerpoint/2010/main" val="146879390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Slide Image Placeholder 1"/>
          <p:cNvSpPr>
            <a:spLocks noGrp="1" noRot="1" noChangeAspect="1" noTextEdit="1"/>
          </p:cNvSpPr>
          <p:nvPr>
            <p:ph type="sldImg"/>
          </p:nvPr>
        </p:nvSpPr>
        <p:spPr>
          <a:ln/>
        </p:spPr>
      </p:sp>
      <p:sp>
        <p:nvSpPr>
          <p:cNvPr id="329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species of poisonous snakes that are found in the United States: rattlesnake (A), copperhead (B), cottonmouth or water moccasin (C), and coral snake (D).</a:t>
            </a:r>
          </a:p>
        </p:txBody>
      </p:sp>
      <p:sp>
        <p:nvSpPr>
          <p:cNvPr id="329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174B81B-5E50-714E-AB01-34B289590823}" type="slidenum">
              <a:rPr lang="en-US" altLang="en-US" sz="1200"/>
              <a:pPr eaLnBrk="1" hangingPunct="1"/>
              <a:t>129</a:t>
            </a:fld>
            <a:endParaRPr lang="en-US" altLang="en-US" sz="1200"/>
          </a:p>
        </p:txBody>
      </p:sp>
    </p:spTree>
    <p:extLst>
      <p:ext uri="{BB962C8B-B14F-4D97-AF65-F5344CB8AC3E}">
        <p14:creationId xmlns:p14="http://schemas.microsoft.com/office/powerpoint/2010/main" val="694672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Evaporation</a:t>
            </a:r>
            <a:endParaRPr lang="en-IN" altLang="en-US">
              <a:latin typeface="Times New Roman" charset="0"/>
              <a:ea typeface="MS PGothic" charset="-128"/>
            </a:endParaRPr>
          </a:p>
          <a:p>
            <a:r>
              <a:rPr lang="en-US" altLang="en-US">
                <a:latin typeface="Times New Roman" charset="0"/>
                <a:ea typeface="MS PGothic" charset="-128"/>
              </a:rPr>
              <a:t>	a. Conversion of any liquid to a gas</a:t>
            </a:r>
            <a:endParaRPr lang="en-IN" altLang="en-US">
              <a:latin typeface="Times New Roman" charset="0"/>
              <a:ea typeface="MS PGothic" charset="-128"/>
            </a:endParaRPr>
          </a:p>
          <a:p>
            <a:r>
              <a:rPr lang="en-US" altLang="en-US">
                <a:latin typeface="Times New Roman" charset="0"/>
                <a:ea typeface="MS PGothic" charset="-128"/>
              </a:rPr>
              <a:t>	b. Natural mechanism by which sweating cools the body</a:t>
            </a:r>
            <a:endParaRPr lang="en-IN" altLang="en-US">
              <a:latin typeface="Times New Roman" charset="0"/>
              <a:ea typeface="MS PGothic" charset="-128"/>
            </a:endParaRPr>
          </a:p>
          <a:p>
            <a:r>
              <a:rPr lang="en-US" altLang="en-US">
                <a:latin typeface="Times New Roman" charset="0"/>
                <a:ea typeface="MS PGothic" charset="-128"/>
              </a:rPr>
              <a:t>4. Radiation</a:t>
            </a:r>
            <a:endParaRPr lang="en-IN" altLang="en-US">
              <a:latin typeface="Times New Roman" charset="0"/>
              <a:ea typeface="MS PGothic" charset="-128"/>
            </a:endParaRPr>
          </a:p>
          <a:p>
            <a:r>
              <a:rPr lang="en-US" altLang="en-US">
                <a:latin typeface="Times New Roman" charset="0"/>
                <a:ea typeface="MS PGothic" charset="-128"/>
              </a:rPr>
              <a:t>	a. Transfer of heat by radiant energy</a:t>
            </a:r>
            <a:endParaRPr lang="en-IN" altLang="en-US">
              <a:latin typeface="Times New Roman" charset="0"/>
              <a:ea typeface="MS PGothic" charset="-128"/>
            </a:endParaRPr>
          </a:p>
          <a:p>
            <a:r>
              <a:rPr lang="en-US" altLang="en-US">
                <a:latin typeface="Times New Roman" charset="0"/>
                <a:ea typeface="MS PGothic" charset="-128"/>
              </a:rPr>
              <a:t>	b. Heat loss caused when a person stands in a cold room</a:t>
            </a:r>
            <a:endParaRPr lang="en-IN" altLang="en-US">
              <a:latin typeface="Times New Roman" charset="0"/>
              <a:ea typeface="MS PGothic" charset="-128"/>
            </a:endParaRPr>
          </a:p>
          <a:p>
            <a:r>
              <a:rPr lang="en-US" altLang="en-US">
                <a:latin typeface="Times New Roman" charset="0"/>
                <a:ea typeface="MS PGothic" charset="-128"/>
              </a:rPr>
              <a:t>	c. Heat can also be gained by radiation.</a:t>
            </a:r>
            <a:endParaRPr lang="en-IN" altLang="en-US">
              <a:latin typeface="Times New Roman" charset="0"/>
              <a:ea typeface="MS PGothic" charset="-128"/>
            </a:endParaRP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EAC1826-425D-1A43-9357-67677AC84760}" type="slidenum">
              <a:rPr lang="en-US" altLang="en-US" sz="1200"/>
              <a:pPr eaLnBrk="1" hangingPunct="1"/>
              <a:t>13</a:t>
            </a:fld>
            <a:endParaRPr lang="en-US" altLang="en-US" sz="1200"/>
          </a:p>
        </p:txBody>
      </p:sp>
    </p:spTree>
    <p:extLst>
      <p:ext uri="{BB962C8B-B14F-4D97-AF65-F5344CB8AC3E}">
        <p14:creationId xmlns:p14="http://schemas.microsoft.com/office/powerpoint/2010/main" val="189011001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a:ln/>
        </p:spPr>
      </p:sp>
      <p:sp>
        <p:nvSpPr>
          <p:cNvPr id="330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c. Snakes usually do not bite unless provoked, angered, or accidentally injured, as when they are stepped on (except for cottonmouths, which are often aggressive).</a:t>
            </a:r>
            <a:endParaRPr lang="en-IN" altLang="en-US">
              <a:latin typeface="Times New Roman" charset="0"/>
              <a:ea typeface="MS PGothic" charset="-128"/>
            </a:endParaRPr>
          </a:p>
          <a:p>
            <a:r>
              <a:rPr lang="en-US" altLang="en-US">
                <a:latin typeface="Times New Roman" charset="0"/>
                <a:ea typeface="MS PGothic" charset="-128"/>
              </a:rPr>
              <a:t>	d. Most snakebites occur between April and October and tend to involve young men who have been drinking alcohol.</a:t>
            </a:r>
            <a:endParaRPr lang="en-IN" altLang="en-US">
              <a:latin typeface="Times New Roman" charset="0"/>
              <a:ea typeface="MS PGothic" charset="-128"/>
            </a:endParaRPr>
          </a:p>
          <a:p>
            <a:r>
              <a:rPr lang="en-US" altLang="en-US">
                <a:latin typeface="Times New Roman" charset="0"/>
                <a:ea typeface="MS PGothic" charset="-128"/>
              </a:rPr>
              <a:t>	e. Protect yourself from getting bitten; use extreme caution on these calls and wear the proper protective equipment for the area.</a:t>
            </a:r>
            <a:endParaRPr lang="en-IN" altLang="en-US">
              <a:latin typeface="Times New Roman" charset="0"/>
              <a:ea typeface="MS PGothic" charset="-128"/>
            </a:endParaRPr>
          </a:p>
          <a:p>
            <a:r>
              <a:rPr lang="en-US" altLang="en-US">
                <a:latin typeface="Times New Roman" charset="0"/>
                <a:ea typeface="MS PGothic" charset="-128"/>
              </a:rPr>
              <a:t>	f. Only one third of snakebites result in significant local or systemic injuries.</a:t>
            </a:r>
            <a:endParaRPr lang="en-IN" altLang="en-US">
              <a:latin typeface="Times New Roman" charset="0"/>
              <a:ea typeface="MS PGothic" charset="-128"/>
            </a:endParaRPr>
          </a:p>
          <a:p>
            <a:r>
              <a:rPr lang="en-US" altLang="en-US">
                <a:latin typeface="Times New Roman" charset="0"/>
                <a:ea typeface="MS PGothic" charset="-128"/>
              </a:rPr>
              <a:t>	g. Often, envenomation does not occur because the snake recently struck another animal and exhausted its supply of venom.</a:t>
            </a:r>
            <a:endParaRPr lang="en-IN" altLang="en-US">
              <a:latin typeface="Times New Roman" charset="0"/>
              <a:ea typeface="MS PGothic" charset="-128"/>
            </a:endParaRPr>
          </a:p>
          <a:p>
            <a:r>
              <a:rPr lang="en-US" altLang="en-US">
                <a:latin typeface="Times New Roman" charset="0"/>
                <a:ea typeface="MS PGothic" charset="-128"/>
              </a:rPr>
              <a:t>2. Venomous snakes native to the United States have hollow fangs in the roof of the mouth that inject the poison from two sacs at the back of the head.</a:t>
            </a:r>
            <a:endParaRPr lang="en-IN" altLang="en-US">
              <a:latin typeface="Times New Roman" charset="0"/>
              <a:ea typeface="MS PGothic" charset="-128"/>
            </a:endParaRPr>
          </a:p>
          <a:p>
            <a:r>
              <a:rPr lang="en-US" altLang="en-US">
                <a:latin typeface="Times New Roman" charset="0"/>
                <a:ea typeface="MS PGothic" charset="-128"/>
              </a:rPr>
              <a:t>	a. The classic appearance of the poisonous snakebite is two small puncture wounds, usually about 0.5 inch apart, with discoloration, swelling, and pain.</a:t>
            </a:r>
            <a:endParaRPr lang="en-IN" altLang="en-US">
              <a:latin typeface="Times New Roman" charset="0"/>
              <a:ea typeface="MS PGothic" charset="-128"/>
            </a:endParaRPr>
          </a:p>
          <a:p>
            <a:r>
              <a:rPr lang="en-US" altLang="en-US">
                <a:latin typeface="Times New Roman" charset="0"/>
                <a:ea typeface="MS PGothic" charset="-128"/>
              </a:rPr>
              <a:t>	b. Nonpoisonous snakes can also bite, usually leaving a horseshoe of tooth marks.</a:t>
            </a:r>
            <a:endParaRPr lang="en-IN" altLang="en-US">
              <a:latin typeface="Times New Roman" charset="0"/>
              <a:ea typeface="MS PGothic" charset="-128"/>
            </a:endParaRPr>
          </a:p>
          <a:p>
            <a:r>
              <a:rPr lang="en-US" altLang="en-US">
                <a:latin typeface="Times New Roman" charset="0"/>
                <a:ea typeface="MS PGothic" charset="-128"/>
              </a:rPr>
              <a:t>	c. Fang marks are a clear indication of a poisonous snakebite.</a:t>
            </a:r>
            <a:endParaRPr lang="en-IN" altLang="en-US">
              <a:latin typeface="Times New Roman" charset="0"/>
              <a:ea typeface="MS PGothic" charset="-128"/>
            </a:endParaRPr>
          </a:p>
        </p:txBody>
      </p:sp>
      <p:sp>
        <p:nvSpPr>
          <p:cNvPr id="330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B2C0847-EA56-C047-8621-44C29002F90E}" type="slidenum">
              <a:rPr lang="en-US" altLang="en-US" sz="1200"/>
              <a:pPr eaLnBrk="1" hangingPunct="1"/>
              <a:t>130</a:t>
            </a:fld>
            <a:endParaRPr lang="en-US" altLang="en-US" sz="1200"/>
          </a:p>
        </p:txBody>
      </p:sp>
    </p:spTree>
    <p:extLst>
      <p:ext uri="{BB962C8B-B14F-4D97-AF65-F5344CB8AC3E}">
        <p14:creationId xmlns:p14="http://schemas.microsoft.com/office/powerpoint/2010/main" val="164269489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Pit vipers</a:t>
            </a:r>
            <a:endParaRPr lang="en-IN" altLang="en-US">
              <a:latin typeface="Times New Roman" charset="0"/>
              <a:ea typeface="MS PGothic" charset="-128"/>
            </a:endParaRPr>
          </a:p>
          <a:p>
            <a:r>
              <a:rPr lang="en-US" altLang="en-US">
                <a:latin typeface="Times New Roman" charset="0"/>
                <a:ea typeface="MS PGothic" charset="-128"/>
              </a:rPr>
              <a:t>	a. Rattlesnakes, copperheads, and cottonmouths are all pit vipers, with triangular-shaped, flat heads.</a:t>
            </a:r>
            <a:endParaRPr lang="en-IN" altLang="en-US">
              <a:latin typeface="Times New Roman" charset="0"/>
              <a:ea typeface="MS PGothic" charset="-128"/>
            </a:endParaRPr>
          </a:p>
          <a:p>
            <a:r>
              <a:rPr lang="en-US" altLang="en-US">
                <a:latin typeface="Times New Roman" charset="0"/>
                <a:ea typeface="MS PGothic" charset="-128"/>
              </a:rPr>
              <a:t>	b. They have small pits that contain poison located just behind each nostril and in front of each eye.</a:t>
            </a:r>
            <a:endParaRPr lang="en-IN" altLang="en-US">
              <a:latin typeface="Times New Roman" charset="0"/>
              <a:ea typeface="MS PGothic" charset="-128"/>
            </a:endParaRPr>
          </a:p>
          <a:p>
            <a:r>
              <a:rPr lang="en-US" altLang="en-US">
                <a:latin typeface="Times New Roman" charset="0"/>
                <a:ea typeface="MS PGothic" charset="-128"/>
              </a:rPr>
              <a:t>	c. The pit is a heat-sensing organ that allows the snake to strike accurately at any warm target.</a:t>
            </a:r>
            <a:endParaRPr lang="en-IN" altLang="en-US">
              <a:latin typeface="Times New Roman" charset="0"/>
              <a:ea typeface="MS PGothic" charset="-128"/>
            </a:endParaRPr>
          </a:p>
          <a:p>
            <a:r>
              <a:rPr lang="en-US" altLang="en-US">
                <a:latin typeface="Times New Roman" charset="0"/>
                <a:ea typeface="MS PGothic" charset="-128"/>
              </a:rPr>
              <a:t>	d. The fangs are special hollow teeth that act much like hypodermic needles connected to a sac containing a reservoir of venom.</a:t>
            </a:r>
            <a:endParaRPr lang="en-IN" altLang="en-US">
              <a:latin typeface="Times New Roman" charset="0"/>
              <a:ea typeface="MS PGothic" charset="-128"/>
            </a:endParaRPr>
          </a:p>
        </p:txBody>
      </p:sp>
      <p:sp>
        <p:nvSpPr>
          <p:cNvPr id="331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2F2641-7927-B348-B901-B2FAE5C400AB}" type="slidenum">
              <a:rPr lang="en-US" altLang="en-US" sz="1200"/>
              <a:pPr eaLnBrk="1" hangingPunct="1"/>
              <a:t>131</a:t>
            </a:fld>
            <a:endParaRPr lang="en-US" altLang="en-US" sz="1200"/>
          </a:p>
        </p:txBody>
      </p:sp>
    </p:spTree>
    <p:extLst>
      <p:ext uri="{BB962C8B-B14F-4D97-AF65-F5344CB8AC3E}">
        <p14:creationId xmlns:p14="http://schemas.microsoft.com/office/powerpoint/2010/main" val="7233512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32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Rattlesnake</a:t>
            </a:r>
            <a:endParaRPr lang="en-IN" altLang="en-US">
              <a:latin typeface="Times New Roman" charset="0"/>
              <a:ea typeface="MS PGothic" charset="-128"/>
            </a:endParaRPr>
          </a:p>
          <a:p>
            <a:r>
              <a:rPr lang="en-US" altLang="en-US">
                <a:latin typeface="Times New Roman" charset="0"/>
                <a:ea typeface="MS PGothic" charset="-128"/>
              </a:rPr>
              <a:t>	i. Most common form of pit viper</a:t>
            </a:r>
            <a:endParaRPr lang="en-IN" altLang="en-US">
              <a:latin typeface="Times New Roman" charset="0"/>
              <a:ea typeface="MS PGothic" charset="-128"/>
            </a:endParaRPr>
          </a:p>
          <a:p>
            <a:r>
              <a:rPr lang="en-US" altLang="en-US">
                <a:latin typeface="Times New Roman" charset="0"/>
                <a:ea typeface="MS PGothic" charset="-128"/>
              </a:rPr>
              <a:t>	ii. Have many patterns of color, often with a diamond pattern</a:t>
            </a:r>
            <a:endParaRPr lang="en-IN" altLang="en-US">
              <a:latin typeface="Times New Roman" charset="0"/>
              <a:ea typeface="MS PGothic" charset="-128"/>
            </a:endParaRPr>
          </a:p>
          <a:p>
            <a:r>
              <a:rPr lang="en-US" altLang="en-US">
                <a:latin typeface="Times New Roman" charset="0"/>
                <a:ea typeface="MS PGothic" charset="-128"/>
              </a:rPr>
              <a:t>	iii. Can grow to 6 feet or more in length</a:t>
            </a:r>
            <a:endParaRPr lang="en-IN" altLang="en-US">
              <a:latin typeface="Times New Roman" charset="0"/>
              <a:ea typeface="MS PGothic" charset="-128"/>
            </a:endParaRPr>
          </a:p>
          <a:p>
            <a:r>
              <a:rPr lang="en-US" altLang="en-US">
                <a:latin typeface="Times New Roman" charset="0"/>
                <a:ea typeface="MS PGothic" charset="-128"/>
              </a:rPr>
              <a:t>f. Copperheads</a:t>
            </a:r>
            <a:endParaRPr lang="en-IN" altLang="en-US">
              <a:latin typeface="Times New Roman" charset="0"/>
              <a:ea typeface="MS PGothic" charset="-128"/>
            </a:endParaRPr>
          </a:p>
          <a:p>
            <a:r>
              <a:rPr lang="en-US" altLang="en-US">
                <a:latin typeface="Times New Roman" charset="0"/>
                <a:ea typeface="MS PGothic" charset="-128"/>
              </a:rPr>
              <a:t>	i. Smaller than rattlesnakes, usually 2 to 3 feet long</a:t>
            </a:r>
            <a:endParaRPr lang="en-IN" altLang="en-US">
              <a:latin typeface="Times New Roman" charset="0"/>
              <a:ea typeface="MS PGothic" charset="-128"/>
            </a:endParaRPr>
          </a:p>
          <a:p>
            <a:r>
              <a:rPr lang="en-US" altLang="en-US">
                <a:latin typeface="Times New Roman" charset="0"/>
                <a:ea typeface="MS PGothic" charset="-128"/>
              </a:rPr>
              <a:t>	ii. Red-copper color crossed with brown or red bands</a:t>
            </a:r>
            <a:endParaRPr lang="en-IN" altLang="en-US">
              <a:latin typeface="Times New Roman" charset="0"/>
              <a:ea typeface="MS PGothic" charset="-128"/>
            </a:endParaRPr>
          </a:p>
          <a:p>
            <a:r>
              <a:rPr lang="en-US" altLang="en-US">
                <a:latin typeface="Times New Roman" charset="0"/>
                <a:ea typeface="MS PGothic" charset="-128"/>
              </a:rPr>
              <a:t>	iii. Typically inhabit woodpiles and abandoned dwellings</a:t>
            </a:r>
            <a:endParaRPr lang="en-IN" altLang="en-US">
              <a:latin typeface="Times New Roman" charset="0"/>
              <a:ea typeface="MS PGothic" charset="-128"/>
            </a:endParaRPr>
          </a:p>
          <a:p>
            <a:r>
              <a:rPr lang="en-US" altLang="en-US">
                <a:latin typeface="Times New Roman" charset="0"/>
                <a:ea typeface="MS PGothic" charset="-128"/>
              </a:rPr>
              <a:t>	iv. Account for most of the venomous snakebites in the eastern United States</a:t>
            </a:r>
            <a:endParaRPr lang="en-IN" altLang="en-US">
              <a:latin typeface="Times New Roman" charset="0"/>
              <a:ea typeface="MS PGothic" charset="-128"/>
            </a:endParaRPr>
          </a:p>
        </p:txBody>
      </p:sp>
      <p:sp>
        <p:nvSpPr>
          <p:cNvPr id="332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92C0112-4F8D-7D43-BC61-F2BEF7BA8264}" type="slidenum">
              <a:rPr lang="en-US" altLang="en-US" sz="1200"/>
              <a:pPr eaLnBrk="1" hangingPunct="1"/>
              <a:t>132</a:t>
            </a:fld>
            <a:endParaRPr lang="en-US" altLang="en-US" sz="1200"/>
          </a:p>
        </p:txBody>
      </p:sp>
    </p:spTree>
    <p:extLst>
      <p:ext uri="{BB962C8B-B14F-4D97-AF65-F5344CB8AC3E}">
        <p14:creationId xmlns:p14="http://schemas.microsoft.com/office/powerpoint/2010/main" val="45936501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ln/>
        </p:spPr>
      </p:sp>
      <p:sp>
        <p:nvSpPr>
          <p:cNvPr id="333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v. Their bites are almost never fatal, but the venom can cause significant damage to tissues in the extremities.</a:t>
            </a:r>
            <a:endParaRPr lang="en-IN" altLang="en-US">
              <a:latin typeface="Times New Roman" charset="0"/>
              <a:ea typeface="MS PGothic" charset="-128"/>
            </a:endParaRPr>
          </a:p>
          <a:p>
            <a:r>
              <a:rPr lang="en-US" altLang="en-US">
                <a:latin typeface="Times New Roman" charset="0"/>
                <a:ea typeface="MS PGothic" charset="-128"/>
              </a:rPr>
              <a:t>g. Cottonmouths</a:t>
            </a:r>
            <a:endParaRPr lang="en-IN" altLang="en-US">
              <a:latin typeface="Times New Roman" charset="0"/>
              <a:ea typeface="MS PGothic" charset="-128"/>
            </a:endParaRPr>
          </a:p>
          <a:p>
            <a:r>
              <a:rPr lang="en-US" altLang="en-US">
                <a:latin typeface="Times New Roman" charset="0"/>
                <a:ea typeface="MS PGothic" charset="-128"/>
              </a:rPr>
              <a:t>	i. Grow to about 4 feet in length</a:t>
            </a:r>
            <a:endParaRPr lang="en-IN" altLang="en-US">
              <a:latin typeface="Times New Roman" charset="0"/>
              <a:ea typeface="MS PGothic" charset="-128"/>
            </a:endParaRPr>
          </a:p>
          <a:p>
            <a:r>
              <a:rPr lang="en-US" altLang="en-US">
                <a:latin typeface="Times New Roman" charset="0"/>
                <a:ea typeface="MS PGothic" charset="-128"/>
              </a:rPr>
              <a:t>	ii. Also called water moccasins</a:t>
            </a:r>
            <a:endParaRPr lang="en-IN" altLang="en-US">
              <a:latin typeface="Times New Roman" charset="0"/>
              <a:ea typeface="MS PGothic" charset="-128"/>
            </a:endParaRPr>
          </a:p>
          <a:p>
            <a:r>
              <a:rPr lang="en-US" altLang="en-US">
                <a:latin typeface="Times New Roman" charset="0"/>
                <a:ea typeface="MS PGothic" charset="-128"/>
              </a:rPr>
              <a:t>	iii. Olive or brown, with black cross-bands and a yellow undersurface</a:t>
            </a:r>
            <a:endParaRPr lang="en-IN" altLang="en-US">
              <a:latin typeface="Times New Roman" charset="0"/>
              <a:ea typeface="MS PGothic" charset="-128"/>
            </a:endParaRPr>
          </a:p>
          <a:p>
            <a:r>
              <a:rPr lang="en-US" altLang="en-US">
                <a:latin typeface="Times New Roman" charset="0"/>
                <a:ea typeface="MS PGothic" charset="-128"/>
              </a:rPr>
              <a:t>	iv. They are water snakes with an aggressive pattern of behavior.</a:t>
            </a:r>
            <a:endParaRPr lang="en-IN" altLang="en-US">
              <a:latin typeface="Times New Roman" charset="0"/>
              <a:ea typeface="MS PGothic" charset="-128"/>
            </a:endParaRPr>
          </a:p>
          <a:p>
            <a:r>
              <a:rPr lang="en-US" altLang="en-US">
                <a:latin typeface="Times New Roman" charset="0"/>
                <a:ea typeface="MS PGothic" charset="-128"/>
              </a:rPr>
              <a:t>	v. Although fatalities from these snakebites are rare, tissue destruction from the venom may be severe.</a:t>
            </a:r>
            <a:endParaRPr lang="en-IN" altLang="en-US">
              <a:latin typeface="Times New Roman" charset="0"/>
              <a:ea typeface="MS PGothic" charset="-128"/>
            </a:endParaRPr>
          </a:p>
        </p:txBody>
      </p:sp>
      <p:sp>
        <p:nvSpPr>
          <p:cNvPr id="333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8CE68E3-1BD5-3A4D-AD93-FC9484F16ADA}" type="slidenum">
              <a:rPr lang="en-US" altLang="en-US" sz="1200"/>
              <a:pPr eaLnBrk="1" hangingPunct="1"/>
              <a:t>133</a:t>
            </a:fld>
            <a:endParaRPr lang="en-US" altLang="en-US" sz="1200"/>
          </a:p>
        </p:txBody>
      </p:sp>
    </p:spTree>
    <p:extLst>
      <p:ext uri="{BB962C8B-B14F-4D97-AF65-F5344CB8AC3E}">
        <p14:creationId xmlns:p14="http://schemas.microsoft.com/office/powerpoint/2010/main" val="34406252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Slide Image Placeholder 1"/>
          <p:cNvSpPr>
            <a:spLocks noGrp="1" noRot="1" noChangeAspect="1" noTextEdit="1"/>
          </p:cNvSpPr>
          <p:nvPr>
            <p:ph type="sldImg"/>
          </p:nvPr>
        </p:nvSpPr>
        <p:spPr>
          <a:ln/>
        </p:spPr>
      </p:sp>
      <p:sp>
        <p:nvSpPr>
          <p:cNvPr id="334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h. The signs of envenomation by a pit viper are severe burning pain at the site of injury, followed by swelling and a bluish discoloration (ecchymosis).</a:t>
            </a:r>
            <a:endParaRPr lang="en-IN" altLang="en-US">
              <a:latin typeface="Times New Roman" charset="0"/>
              <a:ea typeface="MS PGothic" charset="-128"/>
            </a:endParaRPr>
          </a:p>
          <a:p>
            <a:r>
              <a:rPr lang="en-US" altLang="en-US">
                <a:latin typeface="Times New Roman" charset="0"/>
                <a:ea typeface="MS PGothic" charset="-128"/>
              </a:rPr>
              <a:t>i. Signs are evident within 5 to 10 minutes and spread over the next 36 hours.</a:t>
            </a:r>
            <a:endParaRPr lang="en-IN" altLang="en-US">
              <a:latin typeface="Times New Roman" charset="0"/>
              <a:ea typeface="MS PGothic" charset="-128"/>
            </a:endParaRPr>
          </a:p>
          <a:p>
            <a:r>
              <a:rPr lang="en-US" altLang="en-US">
                <a:latin typeface="Times New Roman" charset="0"/>
                <a:ea typeface="MS PGothic" charset="-128"/>
              </a:rPr>
              <a:t>j. In addition to destroying tissues locally, the venom of the pit viper can also interfere with the body’s clotting mechanism and cause bleeding at various distant sites.</a:t>
            </a:r>
            <a:endParaRPr lang="en-IN" altLang="en-US">
              <a:latin typeface="Times New Roman" charset="0"/>
              <a:ea typeface="MS PGothic" charset="-128"/>
            </a:endParaRPr>
          </a:p>
          <a:p>
            <a:r>
              <a:rPr lang="en-US" altLang="en-US">
                <a:latin typeface="Times New Roman" charset="0"/>
                <a:ea typeface="MS PGothic" charset="-128"/>
              </a:rPr>
              <a:t>k. Other signs that may or may not occur include:</a:t>
            </a:r>
            <a:endParaRPr lang="en-IN" altLang="en-US">
              <a:latin typeface="Times New Roman" charset="0"/>
              <a:ea typeface="MS PGothic" charset="-128"/>
            </a:endParaRPr>
          </a:p>
          <a:p>
            <a:r>
              <a:rPr lang="en-US" altLang="en-US">
                <a:latin typeface="Times New Roman" charset="0"/>
                <a:ea typeface="MS PGothic" charset="-128"/>
              </a:rPr>
              <a:t>	i. Weakness</a:t>
            </a:r>
            <a:endParaRPr lang="en-IN" altLang="en-US">
              <a:latin typeface="Times New Roman" charset="0"/>
              <a:ea typeface="MS PGothic" charset="-128"/>
            </a:endParaRPr>
          </a:p>
          <a:p>
            <a:r>
              <a:rPr lang="en-US" altLang="en-US">
                <a:latin typeface="Times New Roman" charset="0"/>
                <a:ea typeface="MS PGothic" charset="-128"/>
              </a:rPr>
              <a:t>	ii. Nausea</a:t>
            </a:r>
            <a:endParaRPr lang="en-IN" altLang="en-US">
              <a:latin typeface="Times New Roman" charset="0"/>
              <a:ea typeface="MS PGothic" charset="-128"/>
            </a:endParaRPr>
          </a:p>
          <a:p>
            <a:r>
              <a:rPr lang="en-US" altLang="en-US">
                <a:latin typeface="Times New Roman" charset="0"/>
                <a:ea typeface="MS PGothic" charset="-128"/>
              </a:rPr>
              <a:t>	iii. Vomiting</a:t>
            </a:r>
            <a:endParaRPr lang="en-IN" altLang="en-US">
              <a:latin typeface="Times New Roman" charset="0"/>
              <a:ea typeface="MS PGothic" charset="-128"/>
            </a:endParaRPr>
          </a:p>
          <a:p>
            <a:r>
              <a:rPr lang="en-US" altLang="en-US">
                <a:latin typeface="Times New Roman" charset="0"/>
                <a:ea typeface="MS PGothic" charset="-128"/>
              </a:rPr>
              <a:t>	iv. Sweating</a:t>
            </a:r>
            <a:endParaRPr lang="en-IN" altLang="en-US">
              <a:latin typeface="Times New Roman" charset="0"/>
              <a:ea typeface="MS PGothic" charset="-128"/>
            </a:endParaRPr>
          </a:p>
          <a:p>
            <a:r>
              <a:rPr lang="en-US" altLang="en-US">
                <a:latin typeface="Times New Roman" charset="0"/>
                <a:ea typeface="MS PGothic" charset="-128"/>
              </a:rPr>
              <a:t>	v. Seizures</a:t>
            </a:r>
            <a:endParaRPr lang="en-IN" altLang="en-US">
              <a:latin typeface="Times New Roman" charset="0"/>
              <a:ea typeface="MS PGothic" charset="-128"/>
            </a:endParaRPr>
          </a:p>
          <a:p>
            <a:r>
              <a:rPr lang="en-US" altLang="en-US">
                <a:latin typeface="Times New Roman" charset="0"/>
                <a:ea typeface="MS PGothic" charset="-128"/>
              </a:rPr>
              <a:t>	vi. Fainting</a:t>
            </a:r>
            <a:endParaRPr lang="en-IN" altLang="en-US">
              <a:latin typeface="Times New Roman" charset="0"/>
              <a:ea typeface="MS PGothic" charset="-128"/>
            </a:endParaRPr>
          </a:p>
        </p:txBody>
      </p:sp>
      <p:sp>
        <p:nvSpPr>
          <p:cNvPr id="334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17CE8A-8134-3A49-B101-D19AEB26768A}" type="slidenum">
              <a:rPr lang="en-US" altLang="en-US" sz="1200"/>
              <a:pPr eaLnBrk="1" hangingPunct="1"/>
              <a:t>134</a:t>
            </a:fld>
            <a:endParaRPr lang="en-US" altLang="en-US" sz="1200"/>
          </a:p>
        </p:txBody>
      </p:sp>
    </p:spTree>
    <p:extLst>
      <p:ext uri="{BB962C8B-B14F-4D97-AF65-F5344CB8AC3E}">
        <p14:creationId xmlns:p14="http://schemas.microsoft.com/office/powerpoint/2010/main" val="163289675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vii. Vision problems</a:t>
            </a:r>
            <a:endParaRPr lang="en-IN" altLang="en-US">
              <a:latin typeface="Times New Roman" charset="0"/>
              <a:ea typeface="MS PGothic" charset="-128"/>
            </a:endParaRPr>
          </a:p>
          <a:p>
            <a:r>
              <a:rPr lang="en-US" altLang="en-US">
                <a:latin typeface="Times New Roman" charset="0"/>
                <a:ea typeface="MS PGothic" charset="-128"/>
              </a:rPr>
              <a:t>	viii. Changes in level of consciousness</a:t>
            </a:r>
            <a:endParaRPr lang="en-IN" altLang="en-US">
              <a:latin typeface="Times New Roman" charset="0"/>
              <a:ea typeface="MS PGothic" charset="-128"/>
            </a:endParaRPr>
          </a:p>
          <a:p>
            <a:r>
              <a:rPr lang="en-US" altLang="en-US">
                <a:latin typeface="Times New Roman" charset="0"/>
                <a:ea typeface="MS PGothic" charset="-128"/>
              </a:rPr>
              <a:t>	ix. Shock</a:t>
            </a:r>
            <a:endParaRPr lang="en-IN" altLang="en-US">
              <a:latin typeface="Times New Roman" charset="0"/>
              <a:ea typeface="MS PGothic" charset="-128"/>
            </a:endParaRPr>
          </a:p>
          <a:p>
            <a:r>
              <a:rPr lang="en-US" altLang="en-US">
                <a:latin typeface="Times New Roman" charset="0"/>
                <a:ea typeface="MS PGothic" charset="-128"/>
              </a:rPr>
              <a:t>l. If the patient has no local signs an hour after being bitten, it is safe to assume that envenomation did not take place.</a:t>
            </a:r>
            <a:endParaRPr lang="en-IN" altLang="en-US">
              <a:latin typeface="Times New Roman" charset="0"/>
              <a:ea typeface="MS PGothic" charset="-128"/>
            </a:endParaRPr>
          </a:p>
        </p:txBody>
      </p:sp>
      <p:sp>
        <p:nvSpPr>
          <p:cNvPr id="335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7554E7D-43F4-B448-8DD2-2001995C6549}" type="slidenum">
              <a:rPr lang="en-US" altLang="en-US" sz="1200"/>
              <a:pPr eaLnBrk="1" hangingPunct="1"/>
              <a:t>135</a:t>
            </a:fld>
            <a:endParaRPr lang="en-US" altLang="en-US" sz="1200"/>
          </a:p>
        </p:txBody>
      </p:sp>
    </p:spTree>
    <p:extLst>
      <p:ext uri="{BB962C8B-B14F-4D97-AF65-F5344CB8AC3E}">
        <p14:creationId xmlns:p14="http://schemas.microsoft.com/office/powerpoint/2010/main" val="140228669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Slide Image Placeholder 1"/>
          <p:cNvSpPr>
            <a:spLocks noGrp="1" noRot="1" noChangeAspect="1" noTextEdit="1"/>
          </p:cNvSpPr>
          <p:nvPr>
            <p:ph type="sldImg"/>
          </p:nvPr>
        </p:nvSpPr>
        <p:spPr>
          <a:ln/>
        </p:spPr>
      </p:sp>
      <p:sp>
        <p:nvSpPr>
          <p:cNvPr id="336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m. When treating a bite from a pit viper, take the following steps:</a:t>
            </a:r>
            <a:endParaRPr lang="en-IN" altLang="en-US">
              <a:latin typeface="Times New Roman" charset="0"/>
              <a:ea typeface="MS PGothic" charset="-128"/>
            </a:endParaRPr>
          </a:p>
          <a:p>
            <a:r>
              <a:rPr lang="en-US" altLang="en-US">
                <a:latin typeface="Times New Roman" charset="0"/>
                <a:ea typeface="MS PGothic" charset="-128"/>
              </a:rPr>
              <a:t>	i. Calm the patient.</a:t>
            </a:r>
            <a:endParaRPr lang="en-IN" altLang="en-US">
              <a:latin typeface="Times New Roman" charset="0"/>
              <a:ea typeface="MS PGothic" charset="-128"/>
            </a:endParaRPr>
          </a:p>
          <a:p>
            <a:r>
              <a:rPr lang="en-US" altLang="en-US">
                <a:latin typeface="Times New Roman" charset="0"/>
                <a:ea typeface="MS PGothic" charset="-128"/>
              </a:rPr>
              <a:t>	ii. Place the patient in a supine position and explain that staying quiet will slow the spread of any venom through the system.</a:t>
            </a:r>
            <a:endParaRPr lang="en-IN" altLang="en-US">
              <a:latin typeface="Times New Roman" charset="0"/>
              <a:ea typeface="MS PGothic" charset="-128"/>
            </a:endParaRPr>
          </a:p>
          <a:p>
            <a:r>
              <a:rPr lang="en-US" altLang="en-US">
                <a:latin typeface="Times New Roman" charset="0"/>
                <a:ea typeface="MS PGothic" charset="-128"/>
              </a:rPr>
              <a:t>	iii. Locate the bite area and clean it gently with soap and water.</a:t>
            </a:r>
            <a:endParaRPr lang="en-IN" altLang="en-US">
              <a:latin typeface="Times New Roman" charset="0"/>
              <a:ea typeface="MS PGothic" charset="-128"/>
            </a:endParaRPr>
          </a:p>
          <a:p>
            <a:r>
              <a:rPr lang="en-US" altLang="en-US">
                <a:latin typeface="Times New Roman" charset="0"/>
                <a:ea typeface="MS PGothic" charset="-128"/>
              </a:rPr>
              <a:t>	iv. Do not apply ice.</a:t>
            </a:r>
            <a:endParaRPr lang="en-IN" altLang="en-US">
              <a:latin typeface="Times New Roman" charset="0"/>
              <a:ea typeface="MS PGothic" charset="-128"/>
            </a:endParaRPr>
          </a:p>
          <a:p>
            <a:r>
              <a:rPr lang="en-US" altLang="en-US">
                <a:latin typeface="Times New Roman" charset="0"/>
                <a:ea typeface="MS PGothic" charset="-128"/>
              </a:rPr>
              <a:t>	v. If the bite occurred on an arm or leg, consider the use of a pressure immobilization bandage of the extremity, then place the affected extremity below the level of the heart.</a:t>
            </a:r>
            <a:endParaRPr lang="en-IN" altLang="en-US">
              <a:latin typeface="Times New Roman" charset="0"/>
              <a:ea typeface="MS PGothic" charset="-128"/>
            </a:endParaRPr>
          </a:p>
          <a:p>
            <a:r>
              <a:rPr lang="en-US" altLang="en-US">
                <a:latin typeface="Times New Roman" charset="0"/>
                <a:ea typeface="MS PGothic" charset="-128"/>
              </a:rPr>
              <a:t>	vi. Be alert for an anaphylactic reaction to the venom and treat with an epinephrine auto-injector, as appropriate.</a:t>
            </a:r>
            <a:endParaRPr lang="en-IN" altLang="en-US">
              <a:latin typeface="Times New Roman" charset="0"/>
              <a:ea typeface="MS PGothic" charset="-128"/>
            </a:endParaRPr>
          </a:p>
          <a:p>
            <a:r>
              <a:rPr lang="en-US" altLang="en-US">
                <a:latin typeface="Times New Roman" charset="0"/>
                <a:ea typeface="MS PGothic" charset="-128"/>
              </a:rPr>
              <a:t>	vii. Do not give anything by mouth, and be alert for vomiting.</a:t>
            </a:r>
            <a:endParaRPr lang="en-IN" altLang="en-US">
              <a:latin typeface="Times New Roman" charset="0"/>
              <a:ea typeface="MS PGothic" charset="-128"/>
            </a:endParaRPr>
          </a:p>
        </p:txBody>
      </p:sp>
      <p:sp>
        <p:nvSpPr>
          <p:cNvPr id="336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5D821AC-728C-5747-9A0F-031DB0594635}" type="slidenum">
              <a:rPr lang="en-US" altLang="en-US" sz="1200"/>
              <a:pPr eaLnBrk="1" hangingPunct="1"/>
              <a:t>136</a:t>
            </a:fld>
            <a:endParaRPr lang="en-US" altLang="en-US" sz="1200"/>
          </a:p>
        </p:txBody>
      </p:sp>
    </p:spTree>
    <p:extLst>
      <p:ext uri="{BB962C8B-B14F-4D97-AF65-F5344CB8AC3E}">
        <p14:creationId xmlns:p14="http://schemas.microsoft.com/office/powerpoint/2010/main" val="174690707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a:ln/>
        </p:spPr>
      </p:sp>
      <p:sp>
        <p:nvSpPr>
          <p:cNvPr id="337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viii. If the patient was bitten on the trunk, keep him or her supine and quiet and transport as quickly as possible.</a:t>
            </a:r>
            <a:endParaRPr lang="en-IN" altLang="en-US">
              <a:latin typeface="Times New Roman" charset="0"/>
              <a:ea typeface="MS PGothic" charset="-128"/>
            </a:endParaRPr>
          </a:p>
          <a:p>
            <a:r>
              <a:rPr lang="en-US" altLang="en-US">
                <a:latin typeface="Times New Roman" charset="0"/>
                <a:ea typeface="MS PGothic" charset="-128"/>
              </a:rPr>
              <a:t>	ix. Monitor vital signs and mark the skin with a pen over the area that is swollen to note whether swelling is spreading.</a:t>
            </a:r>
            <a:endParaRPr lang="en-IN" altLang="en-US">
              <a:latin typeface="Times New Roman" charset="0"/>
              <a:ea typeface="MS PGothic" charset="-128"/>
            </a:endParaRPr>
          </a:p>
          <a:p>
            <a:r>
              <a:rPr lang="en-US" altLang="en-US">
                <a:latin typeface="Times New Roman" charset="0"/>
                <a:ea typeface="MS PGothic" charset="-128"/>
              </a:rPr>
              <a:t>	x. If there are any signs of shock, treat for it.</a:t>
            </a:r>
            <a:endParaRPr lang="en-IN" altLang="en-US">
              <a:latin typeface="Times New Roman" charset="0"/>
              <a:ea typeface="MS PGothic" charset="-128"/>
            </a:endParaRPr>
          </a:p>
          <a:p>
            <a:r>
              <a:rPr lang="en-US" altLang="en-US">
                <a:latin typeface="Times New Roman" charset="0"/>
                <a:ea typeface="MS PGothic" charset="-128"/>
              </a:rPr>
              <a:t>	xi. If the snake has been killed, bring it with you. Alternatively, take a picture of the snake with a cell phone and send it to the hospital ahead of time.</a:t>
            </a:r>
            <a:endParaRPr lang="en-IN" altLang="en-US">
              <a:latin typeface="Times New Roman" charset="0"/>
              <a:ea typeface="MS PGothic" charset="-128"/>
            </a:endParaRPr>
          </a:p>
          <a:p>
            <a:r>
              <a:rPr lang="en-US" altLang="en-US">
                <a:latin typeface="Times New Roman" charset="0"/>
                <a:ea typeface="MS PGothic" charset="-128"/>
              </a:rPr>
              <a:t>	xii. Notify the hospital that the patient has been bitten by a snake; if possible, describe the snake.</a:t>
            </a:r>
            <a:endParaRPr lang="en-IN" altLang="en-US">
              <a:latin typeface="Times New Roman" charset="0"/>
              <a:ea typeface="MS PGothic" charset="-128"/>
            </a:endParaRPr>
          </a:p>
          <a:p>
            <a:r>
              <a:rPr lang="en-US" altLang="en-US">
                <a:latin typeface="Times New Roman" charset="0"/>
                <a:ea typeface="MS PGothic" charset="-128"/>
              </a:rPr>
              <a:t>	xiii. Transport promptly.</a:t>
            </a:r>
            <a:endParaRPr lang="en-IN" altLang="en-US">
              <a:latin typeface="Times New Roman" charset="0"/>
              <a:ea typeface="MS PGothic" charset="-128"/>
            </a:endParaRPr>
          </a:p>
          <a:p>
            <a:r>
              <a:rPr lang="en-US" altLang="en-US">
                <a:latin typeface="Times New Roman" charset="0"/>
                <a:ea typeface="MS PGothic" charset="-128"/>
              </a:rPr>
              <a:t>n. If the patient shows no signs of envenomation, provide BLS as needed, place a sterile dressing over the suspected bite area, and immobilize the injury site.</a:t>
            </a:r>
            <a:endParaRPr lang="en-IN" altLang="en-US">
              <a:latin typeface="Times New Roman" charset="0"/>
              <a:ea typeface="MS PGothic" charset="-128"/>
            </a:endParaRPr>
          </a:p>
          <a:p>
            <a:r>
              <a:rPr lang="en-US" altLang="en-US">
                <a:latin typeface="Times New Roman" charset="0"/>
                <a:ea typeface="MS PGothic" charset="-128"/>
              </a:rPr>
              <a:t>o. All patients with a suspected snakebite should be taken to the emergency department.</a:t>
            </a:r>
            <a:endParaRPr lang="en-IN" altLang="en-US">
              <a:latin typeface="Times New Roman" charset="0"/>
              <a:ea typeface="MS PGothic" charset="-128"/>
            </a:endParaRPr>
          </a:p>
          <a:p>
            <a:r>
              <a:rPr lang="en-US" altLang="en-US">
                <a:latin typeface="Times New Roman" charset="0"/>
                <a:ea typeface="MS PGothic" charset="-128"/>
              </a:rPr>
              <a:t>p. Treat the wound as you would any deep puncture wound to prevent infection.</a:t>
            </a:r>
            <a:endParaRPr lang="en-IN" altLang="en-US">
              <a:latin typeface="Times New Roman" charset="0"/>
              <a:ea typeface="MS PGothic" charset="-128"/>
            </a:endParaRPr>
          </a:p>
          <a:p>
            <a:r>
              <a:rPr lang="en-US" altLang="en-US">
                <a:latin typeface="Times New Roman" charset="0"/>
                <a:ea typeface="MS PGothic" charset="-128"/>
              </a:rPr>
              <a:t>q. Familiarize yourself with the venomous snakes in your region, as well as any local protocols for handling snakebites.</a:t>
            </a:r>
            <a:endParaRPr lang="en-IN" altLang="en-US">
              <a:latin typeface="Times New Roman" charset="0"/>
              <a:ea typeface="MS PGothic" charset="-128"/>
            </a:endParaRPr>
          </a:p>
        </p:txBody>
      </p:sp>
      <p:sp>
        <p:nvSpPr>
          <p:cNvPr id="337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0B7F17-B5AC-C34B-8315-40C8DB4AA263}" type="slidenum">
              <a:rPr lang="en-US" altLang="en-US" sz="1200"/>
              <a:pPr eaLnBrk="1" hangingPunct="1"/>
              <a:t>137</a:t>
            </a:fld>
            <a:endParaRPr lang="en-US" altLang="en-US" sz="1200"/>
          </a:p>
        </p:txBody>
      </p:sp>
    </p:spTree>
    <p:extLst>
      <p:ext uri="{BB962C8B-B14F-4D97-AF65-F5344CB8AC3E}">
        <p14:creationId xmlns:p14="http://schemas.microsoft.com/office/powerpoint/2010/main" val="201823777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Slide Image Placeholder 1"/>
          <p:cNvSpPr>
            <a:spLocks noGrp="1" noRot="1" noChangeAspect="1" noTextEdit="1"/>
          </p:cNvSpPr>
          <p:nvPr>
            <p:ph type="sldImg"/>
          </p:nvPr>
        </p:nvSpPr>
        <p:spPr>
          <a:ln/>
        </p:spPr>
      </p:sp>
      <p:sp>
        <p:nvSpPr>
          <p:cNvPr id="338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Coral snakes</a:t>
            </a:r>
            <a:endParaRPr lang="en-IN" altLang="en-US">
              <a:latin typeface="Times New Roman" charset="0"/>
              <a:ea typeface="MS PGothic" charset="-128"/>
            </a:endParaRPr>
          </a:p>
          <a:p>
            <a:r>
              <a:rPr lang="en-US" altLang="en-US">
                <a:latin typeface="Times New Roman" charset="0"/>
                <a:ea typeface="MS PGothic" charset="-128"/>
              </a:rPr>
              <a:t>	a. Small reptile with a series of bright red, yellow, and black bands completely encircling the body</a:t>
            </a:r>
            <a:endParaRPr lang="en-IN" altLang="en-US">
              <a:latin typeface="Times New Roman" charset="0"/>
              <a:ea typeface="MS PGothic" charset="-128"/>
            </a:endParaRPr>
          </a:p>
          <a:p>
            <a:r>
              <a:rPr lang="en-US" altLang="en-US">
                <a:latin typeface="Times New Roman" charset="0"/>
                <a:ea typeface="MS PGothic" charset="-128"/>
              </a:rPr>
              <a:t>	b. “Red on yellow will kill a fellow; red on black, venom will lack.”</a:t>
            </a:r>
            <a:endParaRPr lang="en-IN" altLang="en-US">
              <a:latin typeface="Times New Roman" charset="0"/>
              <a:ea typeface="MS PGothic" charset="-128"/>
            </a:endParaRPr>
          </a:p>
          <a:p>
            <a:r>
              <a:rPr lang="en-US" altLang="en-US">
                <a:latin typeface="Times New Roman" charset="0"/>
                <a:ea typeface="MS PGothic" charset="-128"/>
              </a:rPr>
              <a:t>	c. A relative of the cobra snake, it lives in most southern states and in the Southwest.</a:t>
            </a:r>
            <a:endParaRPr lang="en-IN" altLang="en-US">
              <a:latin typeface="Times New Roman" charset="0"/>
              <a:ea typeface="MS PGothic" charset="-128"/>
            </a:endParaRPr>
          </a:p>
          <a:p>
            <a:r>
              <a:rPr lang="en-US" altLang="en-US">
                <a:latin typeface="Times New Roman" charset="0"/>
                <a:ea typeface="MS PGothic" charset="-128"/>
              </a:rPr>
              <a:t>	d. It injects the venom with its teeth and tiny fangs by a chewing motion, leaving puncture or scratch-like wounds.</a:t>
            </a:r>
            <a:endParaRPr lang="en-IN" altLang="en-US">
              <a:latin typeface="Times New Roman" charset="0"/>
              <a:ea typeface="MS PGothic" charset="-128"/>
            </a:endParaRPr>
          </a:p>
          <a:p>
            <a:r>
              <a:rPr lang="en-US" altLang="en-US">
                <a:latin typeface="Times New Roman" charset="0"/>
                <a:ea typeface="MS PGothic" charset="-128"/>
              </a:rPr>
              <a:t>	e. Because of its small mouth and teeth and limited jaw expansion, the coral snake usually bites its victims on a small part of the body, such as a finger or toe.</a:t>
            </a:r>
            <a:endParaRPr lang="en-IN" altLang="en-US">
              <a:latin typeface="Times New Roman" charset="0"/>
              <a:ea typeface="MS PGothic" charset="-128"/>
            </a:endParaRPr>
          </a:p>
        </p:txBody>
      </p:sp>
      <p:sp>
        <p:nvSpPr>
          <p:cNvPr id="338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B3E1764-941B-2246-8945-41DD2ECD3A7C}" type="slidenum">
              <a:rPr lang="en-US" altLang="en-US" sz="1200"/>
              <a:pPr eaLnBrk="1" hangingPunct="1"/>
              <a:t>138</a:t>
            </a:fld>
            <a:endParaRPr lang="en-US" altLang="en-US" sz="1200"/>
          </a:p>
        </p:txBody>
      </p:sp>
    </p:spTree>
    <p:extLst>
      <p:ext uri="{BB962C8B-B14F-4D97-AF65-F5344CB8AC3E}">
        <p14:creationId xmlns:p14="http://schemas.microsoft.com/office/powerpoint/2010/main" val="101806325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Slide Image Placeholder 1"/>
          <p:cNvSpPr>
            <a:spLocks noGrp="1" noRot="1" noChangeAspect="1" noTextEdit="1"/>
          </p:cNvSpPr>
          <p:nvPr>
            <p:ph type="sldImg"/>
          </p:nvPr>
        </p:nvSpPr>
        <p:spPr>
          <a:ln/>
        </p:spPr>
      </p:sp>
      <p:sp>
        <p:nvSpPr>
          <p:cNvPr id="339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Coral snake venom is a powerful toxin that causes paralysis of the nervous system.</a:t>
            </a:r>
            <a:endParaRPr lang="en-IN" altLang="en-US">
              <a:latin typeface="Times New Roman" charset="0"/>
              <a:ea typeface="MS PGothic" charset="-128"/>
            </a:endParaRPr>
          </a:p>
          <a:p>
            <a:r>
              <a:rPr lang="en-US" altLang="en-US">
                <a:latin typeface="Times New Roman" charset="0"/>
                <a:ea typeface="MS PGothic" charset="-128"/>
              </a:rPr>
              <a:t>g. Within a few hours of being bitten, a patient will exhibit bizarre behavior, followed by progressive paralysis of eye movements and respiration.</a:t>
            </a:r>
            <a:endParaRPr lang="en-IN" altLang="en-US">
              <a:latin typeface="Times New Roman" charset="0"/>
              <a:ea typeface="MS PGothic" charset="-128"/>
            </a:endParaRPr>
          </a:p>
          <a:p>
            <a:r>
              <a:rPr lang="en-US" altLang="en-US">
                <a:latin typeface="Times New Roman" charset="0"/>
                <a:ea typeface="MS PGothic" charset="-128"/>
              </a:rPr>
              <a:t>h. Successful treatment depends on positive identification of the snake and support of respiration.</a:t>
            </a:r>
            <a:endParaRPr lang="en-IN" altLang="en-US">
              <a:latin typeface="Times New Roman" charset="0"/>
              <a:ea typeface="MS PGothic" charset="-128"/>
            </a:endParaRPr>
          </a:p>
          <a:p>
            <a:r>
              <a:rPr lang="en-US" altLang="en-US">
                <a:latin typeface="Times New Roman" charset="0"/>
                <a:ea typeface="MS PGothic" charset="-128"/>
              </a:rPr>
              <a:t>i. Antivenin is available, but most hospitals do not stock it.</a:t>
            </a:r>
            <a:endParaRPr lang="en-IN" altLang="en-US">
              <a:latin typeface="Times New Roman" charset="0"/>
              <a:ea typeface="MS PGothic" charset="-128"/>
            </a:endParaRPr>
          </a:p>
          <a:p>
            <a:r>
              <a:rPr lang="en-US" altLang="en-US">
                <a:latin typeface="Times New Roman" charset="0"/>
                <a:ea typeface="MS PGothic" charset="-128"/>
              </a:rPr>
              <a:t>j. Emergency care of a coral snake bite are the same as a pit viper bite.</a:t>
            </a:r>
            <a:endParaRPr lang="en-IN" altLang="en-US">
              <a:latin typeface="Times New Roman" charset="0"/>
              <a:ea typeface="MS PGothic" charset="-128"/>
            </a:endParaRPr>
          </a:p>
        </p:txBody>
      </p:sp>
      <p:sp>
        <p:nvSpPr>
          <p:cNvPr id="339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438B56F-294E-9E4C-9E87-DE18366972FF}" type="slidenum">
              <a:rPr lang="en-US" altLang="en-US" sz="1200"/>
              <a:pPr eaLnBrk="1" hangingPunct="1"/>
              <a:t>139</a:t>
            </a:fld>
            <a:endParaRPr lang="en-US" altLang="en-US" sz="1200"/>
          </a:p>
        </p:txBody>
      </p:sp>
    </p:spTree>
    <p:extLst>
      <p:ext uri="{BB962C8B-B14F-4D97-AF65-F5344CB8AC3E}">
        <p14:creationId xmlns:p14="http://schemas.microsoft.com/office/powerpoint/2010/main" val="1586877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Respiration</a:t>
            </a:r>
            <a:endParaRPr lang="en-IN" altLang="en-US">
              <a:latin typeface="Times New Roman" charset="0"/>
              <a:ea typeface="MS PGothic" charset="-128"/>
            </a:endParaRPr>
          </a:p>
          <a:p>
            <a:r>
              <a:rPr lang="en-US" altLang="en-US">
                <a:latin typeface="Times New Roman" charset="0"/>
                <a:ea typeface="MS PGothic" charset="-128"/>
              </a:rPr>
              <a:t>	a. Loss of body heat during normal breathing</a:t>
            </a:r>
            <a:endParaRPr lang="en-IN" altLang="en-US">
              <a:latin typeface="Times New Roman" charset="0"/>
              <a:ea typeface="MS PGothic" charset="-128"/>
            </a:endParaRPr>
          </a:p>
          <a:p>
            <a:r>
              <a:rPr lang="en-US" altLang="en-US">
                <a:latin typeface="Times New Roman" charset="0"/>
                <a:ea typeface="MS PGothic" charset="-128"/>
              </a:rPr>
              <a:t>	b. Warm air in the lungs is exhaled into the atmosphere and cooler air is inhaled.</a:t>
            </a:r>
            <a:endParaRPr lang="en-IN" altLang="en-US">
              <a:latin typeface="Times New Roman" charset="0"/>
              <a:ea typeface="MS PGothic" charset="-128"/>
            </a:endParaRPr>
          </a:p>
          <a:p>
            <a:r>
              <a:rPr lang="en-US" altLang="en-US">
                <a:latin typeface="Times New Roman" charset="0"/>
                <a:ea typeface="MS PGothic" charset="-128"/>
              </a:rPr>
              <a:t>	c. If the air temperature is above body temperature, an individual can gain heat with each breath.</a:t>
            </a:r>
            <a:endParaRPr lang="en-IN" altLang="en-US">
              <a:latin typeface="Times New Roman" charset="0"/>
              <a:ea typeface="MS PGothic" charset="-128"/>
            </a:endParaRP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39C16C5-75F0-8A41-83E8-07541465199B}" type="slidenum">
              <a:rPr lang="en-US" altLang="en-US" sz="1200"/>
              <a:pPr eaLnBrk="1" hangingPunct="1"/>
              <a:t>14</a:t>
            </a:fld>
            <a:endParaRPr lang="en-US" altLang="en-US" sz="1200"/>
          </a:p>
        </p:txBody>
      </p:sp>
    </p:spTree>
    <p:extLst>
      <p:ext uri="{BB962C8B-B14F-4D97-AF65-F5344CB8AC3E}">
        <p14:creationId xmlns:p14="http://schemas.microsoft.com/office/powerpoint/2010/main" val="150094929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Slide Image Placeholder 1"/>
          <p:cNvSpPr>
            <a:spLocks noGrp="1" noRot="1" noChangeAspect="1" noTextEdit="1"/>
          </p:cNvSpPr>
          <p:nvPr>
            <p:ph type="sldImg"/>
          </p:nvPr>
        </p:nvSpPr>
        <p:spPr>
          <a:ln/>
        </p:spPr>
      </p:sp>
      <p:sp>
        <p:nvSpPr>
          <p:cNvPr id="340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Scorpion stings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Scorpions are eight-legged arachnids with a venom gland and a stinger at the end of their tail.</a:t>
            </a:r>
            <a:endParaRPr lang="en-IN" altLang="en-US">
              <a:latin typeface="Times New Roman" charset="0"/>
              <a:ea typeface="MS PGothic" charset="-128"/>
            </a:endParaRPr>
          </a:p>
          <a:p>
            <a:r>
              <a:rPr lang="en-US" altLang="en-US">
                <a:latin typeface="Times New Roman" charset="0"/>
                <a:ea typeface="MS PGothic" charset="-128"/>
              </a:rPr>
              <a:t>	2. They are rare and live primarily in the southwestern United States and in deserts.</a:t>
            </a:r>
            <a:endParaRPr lang="en-IN" altLang="en-US">
              <a:latin typeface="Times New Roman" charset="0"/>
              <a:ea typeface="MS PGothic" charset="-128"/>
            </a:endParaRPr>
          </a:p>
          <a:p>
            <a:r>
              <a:rPr lang="en-US" altLang="en-US">
                <a:latin typeface="Times New Roman" charset="0"/>
                <a:ea typeface="MS PGothic" charset="-128"/>
              </a:rPr>
              <a:t>	3. With one exception, a scorpion’s sting is usually very painful but not dangerous, causing localized swelling and discoloration.</a:t>
            </a:r>
            <a:endParaRPr lang="en-IN" altLang="en-US">
              <a:latin typeface="Times New Roman" charset="0"/>
              <a:ea typeface="MS PGothic" charset="-128"/>
            </a:endParaRPr>
          </a:p>
        </p:txBody>
      </p:sp>
      <p:sp>
        <p:nvSpPr>
          <p:cNvPr id="340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DD7645-266B-F843-886E-72AF9A3003B9}" type="slidenum">
              <a:rPr lang="en-US" altLang="en-US" sz="1200"/>
              <a:pPr eaLnBrk="1" hangingPunct="1"/>
              <a:t>140</a:t>
            </a:fld>
            <a:endParaRPr lang="en-US" altLang="en-US" sz="1200"/>
          </a:p>
        </p:txBody>
      </p:sp>
    </p:spTree>
    <p:extLst>
      <p:ext uri="{BB962C8B-B14F-4D97-AF65-F5344CB8AC3E}">
        <p14:creationId xmlns:p14="http://schemas.microsoft.com/office/powerpoint/2010/main" val="105110016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Slide Image Placeholder 1"/>
          <p:cNvSpPr>
            <a:spLocks noGrp="1" noRot="1" noChangeAspect="1" noTextEdit="1"/>
          </p:cNvSpPr>
          <p:nvPr>
            <p:ph type="sldImg"/>
          </p:nvPr>
        </p:nvSpPr>
        <p:spPr>
          <a:ln/>
        </p:spPr>
      </p:sp>
      <p:sp>
        <p:nvSpPr>
          <p:cNvPr id="342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a scorpion.</a:t>
            </a:r>
          </a:p>
        </p:txBody>
      </p:sp>
      <p:sp>
        <p:nvSpPr>
          <p:cNvPr id="342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F121B0-A8F8-2340-A91B-C3B519EABA27}" type="slidenum">
              <a:rPr lang="en-US" altLang="en-US" sz="1200"/>
              <a:pPr eaLnBrk="1" hangingPunct="1"/>
              <a:t>141</a:t>
            </a:fld>
            <a:endParaRPr lang="en-US" altLang="en-US" sz="1200"/>
          </a:p>
        </p:txBody>
      </p:sp>
    </p:spTree>
    <p:extLst>
      <p:ext uri="{BB962C8B-B14F-4D97-AF65-F5344CB8AC3E}">
        <p14:creationId xmlns:p14="http://schemas.microsoft.com/office/powerpoint/2010/main" val="63992570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a:ln/>
        </p:spPr>
      </p:sp>
      <p:sp>
        <p:nvSpPr>
          <p:cNvPr id="343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a. The exception is the </a:t>
            </a:r>
            <a:r>
              <a:rPr lang="en-US" altLang="en-US" i="1">
                <a:latin typeface="Times New Roman" charset="0"/>
                <a:ea typeface="MS PGothic" charset="-128"/>
              </a:rPr>
              <a:t>Centruroides sculpturatus</a:t>
            </a:r>
            <a:r>
              <a:rPr lang="en-US" altLang="en-US">
                <a:latin typeface="Times New Roman" charset="0"/>
                <a:ea typeface="MS PGothic" charset="-128"/>
              </a:rPr>
              <a:t>.</a:t>
            </a:r>
            <a:endParaRPr lang="en-IN" altLang="en-US">
              <a:latin typeface="Times New Roman" charset="0"/>
              <a:ea typeface="MS PGothic" charset="-128"/>
            </a:endParaRPr>
          </a:p>
          <a:p>
            <a:r>
              <a:rPr lang="en-US" altLang="en-US">
                <a:latin typeface="Times New Roman" charset="0"/>
                <a:ea typeface="MS PGothic" charset="-128"/>
              </a:rPr>
              <a:t>b. The venom of this species may produce a severe systemic reaction that brings about:</a:t>
            </a:r>
            <a:endParaRPr lang="en-IN" altLang="en-US">
              <a:latin typeface="Times New Roman" charset="0"/>
              <a:ea typeface="MS PGothic" charset="-128"/>
            </a:endParaRPr>
          </a:p>
          <a:p>
            <a:r>
              <a:rPr lang="en-US" altLang="en-US">
                <a:latin typeface="Times New Roman" charset="0"/>
                <a:ea typeface="MS PGothic" charset="-128"/>
              </a:rPr>
              <a:t>	i. Circulatory collapse</a:t>
            </a:r>
            <a:endParaRPr lang="en-IN" altLang="en-US">
              <a:latin typeface="Times New Roman" charset="0"/>
              <a:ea typeface="MS PGothic" charset="-128"/>
            </a:endParaRPr>
          </a:p>
          <a:p>
            <a:r>
              <a:rPr lang="en-US" altLang="en-US">
                <a:latin typeface="Times New Roman" charset="0"/>
                <a:ea typeface="MS PGothic" charset="-128"/>
              </a:rPr>
              <a:t>	ii. Severe muscle contractions</a:t>
            </a:r>
            <a:endParaRPr lang="en-IN" altLang="en-US">
              <a:latin typeface="Times New Roman" charset="0"/>
              <a:ea typeface="MS PGothic" charset="-128"/>
            </a:endParaRPr>
          </a:p>
          <a:p>
            <a:r>
              <a:rPr lang="en-US" altLang="en-US">
                <a:latin typeface="Times New Roman" charset="0"/>
                <a:ea typeface="MS PGothic" charset="-128"/>
              </a:rPr>
              <a:t>	iii. Excessive salivation</a:t>
            </a:r>
            <a:endParaRPr lang="en-IN" altLang="en-US">
              <a:latin typeface="Times New Roman" charset="0"/>
              <a:ea typeface="MS PGothic" charset="-128"/>
            </a:endParaRPr>
          </a:p>
          <a:p>
            <a:r>
              <a:rPr lang="en-US" altLang="en-US">
                <a:latin typeface="Times New Roman" charset="0"/>
                <a:ea typeface="MS PGothic" charset="-128"/>
              </a:rPr>
              <a:t>	iv. Hypertension</a:t>
            </a:r>
            <a:endParaRPr lang="en-IN" altLang="en-US">
              <a:latin typeface="Times New Roman" charset="0"/>
              <a:ea typeface="MS PGothic" charset="-128"/>
            </a:endParaRPr>
          </a:p>
          <a:p>
            <a:r>
              <a:rPr lang="en-US" altLang="en-US">
                <a:latin typeface="Times New Roman" charset="0"/>
                <a:ea typeface="MS PGothic" charset="-128"/>
              </a:rPr>
              <a:t>	v. Convulsions</a:t>
            </a:r>
            <a:endParaRPr lang="en-IN" altLang="en-US">
              <a:latin typeface="Times New Roman" charset="0"/>
              <a:ea typeface="MS PGothic" charset="-128"/>
            </a:endParaRPr>
          </a:p>
          <a:p>
            <a:r>
              <a:rPr lang="en-US" altLang="en-US">
                <a:latin typeface="Times New Roman" charset="0"/>
                <a:ea typeface="MS PGothic" charset="-128"/>
              </a:rPr>
              <a:t>	vi. Cardiac failure</a:t>
            </a:r>
            <a:endParaRPr lang="en-IN" altLang="en-US">
              <a:latin typeface="Times New Roman" charset="0"/>
              <a:ea typeface="MS PGothic" charset="-128"/>
            </a:endParaRPr>
          </a:p>
          <a:p>
            <a:r>
              <a:rPr lang="en-US" altLang="en-US">
                <a:latin typeface="Times New Roman" charset="0"/>
                <a:ea typeface="MS PGothic" charset="-128"/>
              </a:rPr>
              <a:t>c. If you are called to care for a patient with a suspected sting from </a:t>
            </a:r>
            <a:r>
              <a:rPr lang="en-US" altLang="en-US" i="1">
                <a:latin typeface="Times New Roman" charset="0"/>
                <a:ea typeface="MS PGothic" charset="-128"/>
              </a:rPr>
              <a:t>C. sculpturatus</a:t>
            </a:r>
            <a:r>
              <a:rPr lang="en-US" altLang="en-US">
                <a:latin typeface="Times New Roman" charset="0"/>
                <a:ea typeface="MS PGothic" charset="-128"/>
              </a:rPr>
              <a:t>, notify medical control as soon as possible.</a:t>
            </a:r>
            <a:endParaRPr lang="en-IN" altLang="en-US">
              <a:latin typeface="Times New Roman" charset="0"/>
              <a:ea typeface="MS PGothic" charset="-128"/>
            </a:endParaRPr>
          </a:p>
          <a:p>
            <a:r>
              <a:rPr lang="en-US" altLang="en-US">
                <a:latin typeface="Times New Roman" charset="0"/>
                <a:ea typeface="MS PGothic" charset="-128"/>
              </a:rPr>
              <a:t>d. Administer BLS and transport the patient as rapidly as possible.</a:t>
            </a:r>
            <a:endParaRPr lang="en-IN" altLang="en-US">
              <a:latin typeface="Times New Roman" charset="0"/>
              <a:ea typeface="MS PGothic" charset="-128"/>
            </a:endParaRPr>
          </a:p>
        </p:txBody>
      </p:sp>
      <p:sp>
        <p:nvSpPr>
          <p:cNvPr id="343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740B216-B07E-A343-AA20-6D4EF26FC4FE}" type="slidenum">
              <a:rPr lang="en-US" altLang="en-US" sz="1200"/>
              <a:pPr eaLnBrk="1" hangingPunct="1"/>
              <a:t>142</a:t>
            </a:fld>
            <a:endParaRPr lang="en-US" altLang="en-US" sz="1200"/>
          </a:p>
        </p:txBody>
      </p:sp>
    </p:spTree>
    <p:extLst>
      <p:ext uri="{BB962C8B-B14F-4D97-AF65-F5344CB8AC3E}">
        <p14:creationId xmlns:p14="http://schemas.microsoft.com/office/powerpoint/2010/main" val="63321975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a:ln/>
        </p:spPr>
      </p:sp>
      <p:sp>
        <p:nvSpPr>
          <p:cNvPr id="344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b="1">
              <a:latin typeface="Times New Roman" charset="0"/>
              <a:ea typeface="MS PGothic" charset="-128"/>
            </a:endParaRPr>
          </a:p>
          <a:p>
            <a:r>
              <a:rPr lang="en-US" altLang="en-US">
                <a:latin typeface="Times New Roman" charset="0"/>
                <a:ea typeface="MS PGothic" charset="-128"/>
              </a:rPr>
              <a:t>E. Tick bites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Ticks are tiny insects that usually attach themselves directly to the skin.</a:t>
            </a:r>
            <a:endParaRPr lang="en-IN" altLang="en-US">
              <a:latin typeface="Times New Roman" charset="0"/>
              <a:ea typeface="MS PGothic" charset="-128"/>
            </a:endParaRPr>
          </a:p>
          <a:p>
            <a:r>
              <a:rPr lang="en-US" altLang="en-US">
                <a:latin typeface="Times New Roman" charset="0"/>
                <a:ea typeface="MS PGothic" charset="-128"/>
              </a:rPr>
              <a:t>	2. They are found most often on brush, shrubs, trees, sand dunes, or other animals.</a:t>
            </a:r>
            <a:endParaRPr lang="en-IN" altLang="en-US">
              <a:latin typeface="Times New Roman" charset="0"/>
              <a:ea typeface="MS PGothic" charset="-128"/>
            </a:endParaRPr>
          </a:p>
          <a:p>
            <a:r>
              <a:rPr lang="en-US" altLang="en-US">
                <a:latin typeface="Times New Roman" charset="0"/>
                <a:ea typeface="MS PGothic" charset="-128"/>
              </a:rPr>
              <a:t>	3. Only a fraction of an inch in length, they can easily be mistaken for freckles.</a:t>
            </a:r>
            <a:endParaRPr lang="en-IN" altLang="en-US">
              <a:latin typeface="Times New Roman" charset="0"/>
              <a:ea typeface="MS PGothic" charset="-128"/>
            </a:endParaRPr>
          </a:p>
          <a:p>
            <a:r>
              <a:rPr lang="en-US" altLang="en-US">
                <a:latin typeface="Times New Roman" charset="0"/>
                <a:ea typeface="MS PGothic" charset="-128"/>
              </a:rPr>
              <a:t>	4. The bite is not painful.</a:t>
            </a:r>
            <a:endParaRPr lang="en-IN" altLang="en-US">
              <a:latin typeface="Times New Roman" charset="0"/>
              <a:ea typeface="MS PGothic" charset="-128"/>
            </a:endParaRPr>
          </a:p>
          <a:p>
            <a:r>
              <a:rPr lang="en-US" altLang="en-US">
                <a:latin typeface="Times New Roman" charset="0"/>
                <a:ea typeface="MS PGothic" charset="-128"/>
              </a:rPr>
              <a:t>	5. The danger with a tick bite is from the infectious diseases spread through the tick’s saliva.</a:t>
            </a:r>
            <a:endParaRPr lang="en-IN" altLang="en-US">
              <a:latin typeface="Times New Roman" charset="0"/>
              <a:ea typeface="MS PGothic" charset="-128"/>
            </a:endParaRPr>
          </a:p>
        </p:txBody>
      </p:sp>
      <p:sp>
        <p:nvSpPr>
          <p:cNvPr id="344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4EAAFC0-DB0B-E343-B6EC-CAC1BA1D7A01}" type="slidenum">
              <a:rPr lang="en-US" altLang="en-US" sz="1200"/>
              <a:pPr eaLnBrk="1" hangingPunct="1"/>
              <a:t>143</a:t>
            </a:fld>
            <a:endParaRPr lang="en-US" altLang="en-US" sz="1200"/>
          </a:p>
        </p:txBody>
      </p:sp>
    </p:spTree>
    <p:extLst>
      <p:ext uri="{BB962C8B-B14F-4D97-AF65-F5344CB8AC3E}">
        <p14:creationId xmlns:p14="http://schemas.microsoft.com/office/powerpoint/2010/main" val="174301862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ln/>
        </p:spPr>
      </p:sp>
      <p:sp>
        <p:nvSpPr>
          <p:cNvPr id="345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screen show a tick and the characteristic bull’s-eye pattern rash associated with Lyme disease.</a:t>
            </a:r>
          </a:p>
        </p:txBody>
      </p:sp>
      <p:sp>
        <p:nvSpPr>
          <p:cNvPr id="345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7EA712C-7FFD-264B-89B6-7F220C55FB4C}" type="slidenum">
              <a:rPr lang="en-US" altLang="en-US" sz="1200"/>
              <a:pPr eaLnBrk="1" hangingPunct="1"/>
              <a:t>144</a:t>
            </a:fld>
            <a:endParaRPr lang="en-US" altLang="en-US" sz="1200"/>
          </a:p>
        </p:txBody>
      </p:sp>
    </p:spTree>
    <p:extLst>
      <p:ext uri="{BB962C8B-B14F-4D97-AF65-F5344CB8AC3E}">
        <p14:creationId xmlns:p14="http://schemas.microsoft.com/office/powerpoint/2010/main" val="108965206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6. Rocky Mountain spotted fever</a:t>
            </a:r>
            <a:endParaRPr lang="en-IN" altLang="en-US">
              <a:latin typeface="Times New Roman" charset="0"/>
              <a:ea typeface="MS PGothic" charset="-128"/>
            </a:endParaRPr>
          </a:p>
          <a:p>
            <a:r>
              <a:rPr lang="en-US" altLang="en-US">
                <a:latin typeface="Times New Roman" charset="0"/>
                <a:ea typeface="MS PGothic" charset="-128"/>
              </a:rPr>
              <a:t>	a. Occurs within 7 to 10 days after the bite</a:t>
            </a:r>
            <a:endParaRPr lang="en-IN" altLang="en-US">
              <a:latin typeface="Times New Roman" charset="0"/>
              <a:ea typeface="MS PGothic" charset="-128"/>
            </a:endParaRPr>
          </a:p>
          <a:p>
            <a:r>
              <a:rPr lang="en-US" altLang="en-US">
                <a:latin typeface="Times New Roman" charset="0"/>
                <a:ea typeface="MS PGothic" charset="-128"/>
              </a:rPr>
              <a:t>	b. Symptoms</a:t>
            </a:r>
            <a:endParaRPr lang="en-IN" altLang="en-US">
              <a:latin typeface="Times New Roman" charset="0"/>
              <a:ea typeface="MS PGothic" charset="-128"/>
            </a:endParaRPr>
          </a:p>
          <a:p>
            <a:r>
              <a:rPr lang="en-US" altLang="en-US">
                <a:latin typeface="Times New Roman" charset="0"/>
                <a:ea typeface="MS PGothic" charset="-128"/>
              </a:rPr>
              <a:t>		i. Nausea</a:t>
            </a:r>
            <a:endParaRPr lang="en-IN" altLang="en-US">
              <a:latin typeface="Times New Roman" charset="0"/>
              <a:ea typeface="MS PGothic" charset="-128"/>
            </a:endParaRPr>
          </a:p>
          <a:p>
            <a:r>
              <a:rPr lang="en-US" altLang="en-US">
                <a:latin typeface="Times New Roman" charset="0"/>
                <a:ea typeface="MS PGothic" charset="-128"/>
              </a:rPr>
              <a:t>		ii. Vomiting</a:t>
            </a:r>
            <a:endParaRPr lang="en-IN" altLang="en-US">
              <a:latin typeface="Times New Roman" charset="0"/>
              <a:ea typeface="MS PGothic" charset="-128"/>
            </a:endParaRPr>
          </a:p>
          <a:p>
            <a:r>
              <a:rPr lang="en-US" altLang="en-US">
                <a:latin typeface="Times New Roman" charset="0"/>
                <a:ea typeface="MS PGothic" charset="-128"/>
              </a:rPr>
              <a:t>		iii. Headache</a:t>
            </a:r>
            <a:endParaRPr lang="en-IN" altLang="en-US">
              <a:latin typeface="Times New Roman" charset="0"/>
              <a:ea typeface="MS PGothic" charset="-128"/>
            </a:endParaRPr>
          </a:p>
          <a:p>
            <a:r>
              <a:rPr lang="en-US" altLang="en-US">
                <a:latin typeface="Times New Roman" charset="0"/>
                <a:ea typeface="MS PGothic" charset="-128"/>
              </a:rPr>
              <a:t>		iv. Weakness</a:t>
            </a:r>
            <a:endParaRPr lang="en-IN" altLang="en-US">
              <a:latin typeface="Times New Roman" charset="0"/>
              <a:ea typeface="MS PGothic" charset="-128"/>
            </a:endParaRPr>
          </a:p>
          <a:p>
            <a:r>
              <a:rPr lang="en-US" altLang="en-US">
                <a:latin typeface="Times New Roman" charset="0"/>
                <a:ea typeface="MS PGothic" charset="-128"/>
              </a:rPr>
              <a:t>		v. Paralysis</a:t>
            </a:r>
            <a:endParaRPr lang="en-IN" altLang="en-US">
              <a:latin typeface="Times New Roman" charset="0"/>
              <a:ea typeface="MS PGothic" charset="-128"/>
            </a:endParaRPr>
          </a:p>
          <a:p>
            <a:r>
              <a:rPr lang="en-US" altLang="en-US">
                <a:latin typeface="Times New Roman" charset="0"/>
                <a:ea typeface="MS PGothic" charset="-128"/>
              </a:rPr>
              <a:t>		vi. Cardiorespiratory collapse</a:t>
            </a:r>
            <a:endParaRPr lang="en-IN" altLang="en-US">
              <a:latin typeface="Times New Roman" charset="0"/>
              <a:ea typeface="MS PGothic" charset="-128"/>
            </a:endParaRPr>
          </a:p>
        </p:txBody>
      </p:sp>
      <p:sp>
        <p:nvSpPr>
          <p:cNvPr id="346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7AAF05D-9AE8-1844-85CC-1F8D2113A00C}" type="slidenum">
              <a:rPr lang="en-US" altLang="en-US" sz="1200"/>
              <a:pPr eaLnBrk="1" hangingPunct="1"/>
              <a:t>145</a:t>
            </a:fld>
            <a:endParaRPr lang="en-US" altLang="en-US" sz="1200"/>
          </a:p>
        </p:txBody>
      </p:sp>
    </p:spTree>
    <p:extLst>
      <p:ext uri="{BB962C8B-B14F-4D97-AF65-F5344CB8AC3E}">
        <p14:creationId xmlns:p14="http://schemas.microsoft.com/office/powerpoint/2010/main" val="4178206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a:ln/>
        </p:spPr>
      </p:sp>
      <p:sp>
        <p:nvSpPr>
          <p:cNvPr id="347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7. Lyme disease</a:t>
            </a:r>
            <a:endParaRPr lang="en-IN" altLang="en-US">
              <a:latin typeface="Times New Roman" charset="0"/>
              <a:ea typeface="MS PGothic" charset="-128"/>
            </a:endParaRPr>
          </a:p>
          <a:p>
            <a:r>
              <a:rPr lang="en-US" altLang="en-US">
                <a:latin typeface="Times New Roman" charset="0"/>
                <a:ea typeface="MS PGothic" charset="-128"/>
              </a:rPr>
              <a:t>	a. Reported in all states with the exception of Hawaii</a:t>
            </a:r>
            <a:endParaRPr lang="en-IN" altLang="en-US">
              <a:latin typeface="Times New Roman" charset="0"/>
              <a:ea typeface="MS PGothic" charset="-128"/>
            </a:endParaRPr>
          </a:p>
          <a:p>
            <a:r>
              <a:rPr lang="en-US" altLang="en-US">
                <a:latin typeface="Times New Roman" charset="0"/>
                <a:ea typeface="MS PGothic" charset="-128"/>
              </a:rPr>
              <a:t>		i. Occurs most commonly in the Northeast and the Great Lakes states.</a:t>
            </a:r>
            <a:endParaRPr lang="en-IN" altLang="en-US">
              <a:latin typeface="Times New Roman" charset="0"/>
              <a:ea typeface="MS PGothic" charset="-128"/>
            </a:endParaRPr>
          </a:p>
          <a:p>
            <a:r>
              <a:rPr lang="en-US" altLang="en-US">
                <a:latin typeface="Times New Roman" charset="0"/>
                <a:ea typeface="MS PGothic" charset="-128"/>
              </a:rPr>
              <a:t>	b. The first symptoms are generally fever and flulike symptoms, sometimes associated with a bull’s-eye rash that may spread to several parts of the body.</a:t>
            </a:r>
            <a:endParaRPr lang="en-IN" altLang="en-US">
              <a:latin typeface="Times New Roman" charset="0"/>
              <a:ea typeface="MS PGothic" charset="-128"/>
            </a:endParaRPr>
          </a:p>
          <a:p>
            <a:r>
              <a:rPr lang="en-US" altLang="en-US">
                <a:latin typeface="Times New Roman" charset="0"/>
                <a:ea typeface="MS PGothic" charset="-128"/>
              </a:rPr>
              <a:t>	c. After a few more days or weeks, painful swelling of the joints, particularly the knees, occurs.</a:t>
            </a:r>
            <a:endParaRPr lang="en-IN" altLang="en-US">
              <a:latin typeface="Times New Roman" charset="0"/>
              <a:ea typeface="MS PGothic" charset="-128"/>
            </a:endParaRPr>
          </a:p>
          <a:p>
            <a:r>
              <a:rPr lang="en-US" altLang="en-US">
                <a:latin typeface="Times New Roman" charset="0"/>
                <a:ea typeface="MS PGothic" charset="-128"/>
              </a:rPr>
              <a:t>	d. Lyme disease may be confused with rheumatoid arthritis and may result in permanent disability.</a:t>
            </a:r>
            <a:endParaRPr lang="en-IN" altLang="en-US">
              <a:latin typeface="Times New Roman" charset="0"/>
              <a:ea typeface="MS PGothic" charset="-128"/>
            </a:endParaRPr>
          </a:p>
          <a:p>
            <a:r>
              <a:rPr lang="en-US" altLang="en-US">
                <a:latin typeface="Times New Roman" charset="0"/>
                <a:ea typeface="MS PGothic" charset="-128"/>
              </a:rPr>
              <a:t>	e. If it is recognized and treated promptly with antibiotics, the patient may recover completely.</a:t>
            </a:r>
            <a:endParaRPr lang="en-IN" altLang="en-US">
              <a:latin typeface="Times New Roman" charset="0"/>
              <a:ea typeface="MS PGothic" charset="-128"/>
            </a:endParaRPr>
          </a:p>
        </p:txBody>
      </p:sp>
      <p:sp>
        <p:nvSpPr>
          <p:cNvPr id="347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9B01618-FF77-034C-BD78-DE5257234027}" type="slidenum">
              <a:rPr lang="en-US" altLang="en-US" sz="1200"/>
              <a:pPr eaLnBrk="1" hangingPunct="1"/>
              <a:t>146</a:t>
            </a:fld>
            <a:endParaRPr lang="en-US" altLang="en-US" sz="1200"/>
          </a:p>
        </p:txBody>
      </p:sp>
    </p:spTree>
    <p:extLst>
      <p:ext uri="{BB962C8B-B14F-4D97-AF65-F5344CB8AC3E}">
        <p14:creationId xmlns:p14="http://schemas.microsoft.com/office/powerpoint/2010/main" val="404750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lide Image Placeholder 1"/>
          <p:cNvSpPr>
            <a:spLocks noGrp="1" noRot="1" noChangeAspect="1" noTextEdit="1"/>
          </p:cNvSpPr>
          <p:nvPr>
            <p:ph type="sldImg"/>
          </p:nvPr>
        </p:nvSpPr>
        <p:spPr>
          <a:ln/>
        </p:spPr>
      </p:sp>
      <p:sp>
        <p:nvSpPr>
          <p:cNvPr id="348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8. Tick bites occur most commonly during the summer months.</a:t>
            </a:r>
            <a:endParaRPr lang="en-IN" altLang="en-US">
              <a:latin typeface="Times New Roman" charset="0"/>
              <a:ea typeface="MS PGothic" charset="-128"/>
            </a:endParaRPr>
          </a:p>
          <a:p>
            <a:r>
              <a:rPr lang="en-US" altLang="en-US">
                <a:latin typeface="Times New Roman" charset="0"/>
                <a:ea typeface="MS PGothic" charset="-128"/>
              </a:rPr>
              <a:t>	a. In a conventional EMS setting with tick bite or signs and symptoms of Lyme disease, provide any necessary supportive emergency care and transport the patient for further evaluation.</a:t>
            </a:r>
            <a:endParaRPr lang="en-IN" altLang="en-US">
              <a:latin typeface="Times New Roman" charset="0"/>
              <a:ea typeface="MS PGothic" charset="-128"/>
            </a:endParaRPr>
          </a:p>
          <a:p>
            <a:r>
              <a:rPr lang="en-US" altLang="en-US">
                <a:latin typeface="Times New Roman" charset="0"/>
                <a:ea typeface="MS PGothic" charset="-128"/>
              </a:rPr>
              <a:t>	b. In situations where access to care is delayed, remove the tick by using fine tweezers to grasp the tick by the head and pull it straight out of the skin.</a:t>
            </a:r>
            <a:endParaRPr lang="en-IN" altLang="en-US">
              <a:latin typeface="Times New Roman" charset="0"/>
              <a:ea typeface="MS PGothic" charset="-128"/>
            </a:endParaRPr>
          </a:p>
          <a:p>
            <a:r>
              <a:rPr lang="en-US" altLang="en-US">
                <a:latin typeface="Times New Roman" charset="0"/>
                <a:ea typeface="MS PGothic" charset="-128"/>
              </a:rPr>
              <a:t>	c. Once the tick is removed, cleanse the area with antiseptic and save the tick in a glass jar for identification.</a:t>
            </a:r>
            <a:endParaRPr lang="en-IN" altLang="en-US">
              <a:latin typeface="Times New Roman" charset="0"/>
              <a:ea typeface="MS PGothic" charset="-128"/>
            </a:endParaRPr>
          </a:p>
          <a:p>
            <a:r>
              <a:rPr lang="en-US" altLang="en-US">
                <a:latin typeface="Times New Roman" charset="0"/>
                <a:ea typeface="MS PGothic" charset="-128"/>
              </a:rPr>
              <a:t>	e. Do not handle the tick with your fingers.</a:t>
            </a:r>
            <a:endParaRPr lang="en-IN" altLang="en-US">
              <a:latin typeface="Times New Roman" charset="0"/>
              <a:ea typeface="MS PGothic" charset="-128"/>
            </a:endParaRPr>
          </a:p>
          <a:p>
            <a:r>
              <a:rPr lang="en-US" altLang="en-US">
                <a:latin typeface="Times New Roman" charset="0"/>
                <a:ea typeface="MS PGothic" charset="-128"/>
              </a:rPr>
              <a:t>	f. The patient should follow up with their health care provider as soon as possible.</a:t>
            </a:r>
            <a:endParaRPr lang="en-IN" altLang="en-US">
              <a:latin typeface="Times New Roman" charset="0"/>
              <a:ea typeface="MS PGothic" charset="-128"/>
            </a:endParaRPr>
          </a:p>
        </p:txBody>
      </p:sp>
      <p:sp>
        <p:nvSpPr>
          <p:cNvPr id="348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BE9F375-0EC8-E24B-8C64-194E7FFC268B}" type="slidenum">
              <a:rPr lang="en-US" altLang="en-US" sz="1200"/>
              <a:pPr eaLnBrk="1" hangingPunct="1"/>
              <a:t>147</a:t>
            </a:fld>
            <a:endParaRPr lang="en-US" altLang="en-US" sz="1200"/>
          </a:p>
        </p:txBody>
      </p:sp>
    </p:spTree>
    <p:extLst>
      <p:ext uri="{BB962C8B-B14F-4D97-AF65-F5344CB8AC3E}">
        <p14:creationId xmlns:p14="http://schemas.microsoft.com/office/powerpoint/2010/main" val="145433944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49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XVIII. Injuries From Marine Animals</a:t>
            </a:r>
          </a:p>
          <a:p>
            <a:r>
              <a:rPr lang="en-US" altLang="en-US">
                <a:latin typeface="Times New Roman" charset="0"/>
                <a:ea typeface="MS PGothic" charset="-128"/>
              </a:rPr>
              <a:t>A. Coelenterates are responsible for more envenomations than any other marine animals.</a:t>
            </a:r>
            <a:endParaRPr lang="en-IN" altLang="en-US" b="1">
              <a:latin typeface="Times New Roman" charset="0"/>
              <a:ea typeface="MS PGothic" charset="-128"/>
            </a:endParaRPr>
          </a:p>
          <a:p>
            <a:r>
              <a:rPr lang="en-US" altLang="en-US">
                <a:latin typeface="Times New Roman" charset="0"/>
                <a:ea typeface="MS PGothic" charset="-128"/>
              </a:rPr>
              <a:t>B. Examples of coelenterates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Fire coral</a:t>
            </a:r>
            <a:endParaRPr lang="en-IN" altLang="en-US">
              <a:latin typeface="Times New Roman" charset="0"/>
              <a:ea typeface="MS PGothic" charset="-128"/>
            </a:endParaRPr>
          </a:p>
          <a:p>
            <a:r>
              <a:rPr lang="en-US" altLang="en-US">
                <a:latin typeface="Times New Roman" charset="0"/>
                <a:ea typeface="MS PGothic" charset="-128"/>
              </a:rPr>
              <a:t>	2. Portuguese man-of-war</a:t>
            </a:r>
            <a:endParaRPr lang="en-IN" altLang="en-US">
              <a:latin typeface="Times New Roman" charset="0"/>
              <a:ea typeface="MS PGothic" charset="-128"/>
            </a:endParaRPr>
          </a:p>
          <a:p>
            <a:r>
              <a:rPr lang="en-US" altLang="en-US">
                <a:latin typeface="Times New Roman" charset="0"/>
                <a:ea typeface="MS PGothic" charset="-128"/>
              </a:rPr>
              <a:t>	3. Sea wasp</a:t>
            </a:r>
            <a:endParaRPr lang="en-IN" altLang="en-US">
              <a:latin typeface="Times New Roman" charset="0"/>
              <a:ea typeface="MS PGothic" charset="-128"/>
            </a:endParaRPr>
          </a:p>
          <a:p>
            <a:r>
              <a:rPr lang="en-US" altLang="en-US">
                <a:latin typeface="Times New Roman" charset="0"/>
                <a:ea typeface="MS PGothic" charset="-128"/>
              </a:rPr>
              <a:t>	4. Sea nettles</a:t>
            </a:r>
            <a:endParaRPr lang="en-IN" altLang="en-US">
              <a:latin typeface="Times New Roman" charset="0"/>
              <a:ea typeface="MS PGothic" charset="-128"/>
            </a:endParaRPr>
          </a:p>
          <a:p>
            <a:r>
              <a:rPr lang="en-US" altLang="en-US">
                <a:latin typeface="Times New Roman" charset="0"/>
                <a:ea typeface="MS PGothic" charset="-128"/>
              </a:rPr>
              <a:t>	5. True jellyfish</a:t>
            </a:r>
            <a:endParaRPr lang="en-IN" altLang="en-US">
              <a:latin typeface="Times New Roman" charset="0"/>
              <a:ea typeface="MS PGothic" charset="-128"/>
            </a:endParaRPr>
          </a:p>
          <a:p>
            <a:r>
              <a:rPr lang="en-US" altLang="en-US">
                <a:latin typeface="Times New Roman" charset="0"/>
                <a:ea typeface="MS PGothic" charset="-128"/>
              </a:rPr>
              <a:t>	6. Sea anemones</a:t>
            </a:r>
            <a:endParaRPr lang="en-IN" altLang="en-US">
              <a:latin typeface="Times New Roman" charset="0"/>
              <a:ea typeface="MS PGothic" charset="-128"/>
            </a:endParaRPr>
          </a:p>
          <a:p>
            <a:r>
              <a:rPr lang="en-US" altLang="en-US">
                <a:latin typeface="Times New Roman" charset="0"/>
                <a:ea typeface="MS PGothic" charset="-128"/>
              </a:rPr>
              <a:t>	7. True coral</a:t>
            </a:r>
            <a:endParaRPr lang="en-IN" altLang="en-US">
              <a:latin typeface="Times New Roman" charset="0"/>
              <a:ea typeface="MS PGothic" charset="-128"/>
            </a:endParaRPr>
          </a:p>
          <a:p>
            <a:r>
              <a:rPr lang="en-US" altLang="en-US">
                <a:latin typeface="Times New Roman" charset="0"/>
                <a:ea typeface="MS PGothic" charset="-128"/>
              </a:rPr>
              <a:t>	8. Soft coral</a:t>
            </a:r>
            <a:endParaRPr lang="en-IN" altLang="en-US">
              <a:latin typeface="Times New Roman" charset="0"/>
              <a:ea typeface="MS PGothic" charset="-128"/>
            </a:endParaRPr>
          </a:p>
        </p:txBody>
      </p:sp>
      <p:sp>
        <p:nvSpPr>
          <p:cNvPr id="349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AE7D15D-6CA7-2340-9936-D5277F4B490B}" type="slidenum">
              <a:rPr lang="en-US" altLang="en-US" sz="1200"/>
              <a:pPr eaLnBrk="1" hangingPunct="1"/>
              <a:t>148</a:t>
            </a:fld>
            <a:endParaRPr lang="en-US" altLang="en-US" sz="1200"/>
          </a:p>
        </p:txBody>
      </p:sp>
    </p:spTree>
    <p:extLst>
      <p:ext uri="{BB962C8B-B14F-4D97-AF65-F5344CB8AC3E}">
        <p14:creationId xmlns:p14="http://schemas.microsoft.com/office/powerpoint/2010/main" val="42414834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a:ln/>
        </p:spPr>
      </p:sp>
      <p:sp>
        <p:nvSpPr>
          <p:cNvPr id="350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screen show examples of coelenterates: jellyfish (A), Portuguese man-of-war (B), and sea anemone (C).</a:t>
            </a:r>
          </a:p>
        </p:txBody>
      </p:sp>
      <p:sp>
        <p:nvSpPr>
          <p:cNvPr id="350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41FDDD1-6B4E-1E4D-9F77-69B53372F8B9}" type="slidenum">
              <a:rPr lang="en-US" altLang="en-US" sz="1200"/>
              <a:pPr eaLnBrk="1" hangingPunct="1"/>
              <a:t>149</a:t>
            </a:fld>
            <a:endParaRPr lang="en-US" altLang="en-US" sz="1200"/>
          </a:p>
        </p:txBody>
      </p:sp>
    </p:spTree>
    <p:extLst>
      <p:ext uri="{BB962C8B-B14F-4D97-AF65-F5344CB8AC3E}">
        <p14:creationId xmlns:p14="http://schemas.microsoft.com/office/powerpoint/2010/main" val="1163043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The rate and amount of heat loss or gain by the body can be modified in three ways.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Increase or decrease in heat production</a:t>
            </a:r>
            <a:endParaRPr lang="en-IN" altLang="en-US">
              <a:latin typeface="Times New Roman" charset="0"/>
              <a:ea typeface="MS PGothic" charset="-128"/>
            </a:endParaRPr>
          </a:p>
          <a:p>
            <a:r>
              <a:rPr lang="en-US" altLang="en-US">
                <a:latin typeface="Times New Roman" charset="0"/>
                <a:ea typeface="MS PGothic" charset="-128"/>
              </a:rPr>
              <a:t>		a. Shivering and increasing movement when cold</a:t>
            </a:r>
            <a:endParaRPr lang="en-IN" altLang="en-US">
              <a:latin typeface="Times New Roman" charset="0"/>
              <a:ea typeface="MS PGothic" charset="-128"/>
            </a:endParaRPr>
          </a:p>
          <a:p>
            <a:r>
              <a:rPr lang="en-US" altLang="en-US">
                <a:latin typeface="Times New Roman" charset="0"/>
                <a:ea typeface="MS PGothic" charset="-128"/>
              </a:rPr>
              <a:t>		b. Decreasing and limiting movement when hot</a:t>
            </a:r>
            <a:endParaRPr lang="en-IN" altLang="en-US">
              <a:latin typeface="Times New Roman" charset="0"/>
              <a:ea typeface="MS PGothic" charset="-128"/>
            </a:endParaRPr>
          </a:p>
          <a:p>
            <a:r>
              <a:rPr lang="en-US" altLang="en-US">
                <a:latin typeface="Times New Roman" charset="0"/>
                <a:ea typeface="MS PGothic" charset="-128"/>
              </a:rPr>
              <a:t>	2. Move to an area where heat loss can be decreased or increased.</a:t>
            </a:r>
            <a:endParaRPr lang="en-IN" altLang="en-US">
              <a:latin typeface="Times New Roman" charset="0"/>
              <a:ea typeface="MS PGothic" charset="-128"/>
            </a:endParaRPr>
          </a:p>
          <a:p>
            <a:r>
              <a:rPr lang="en-US" altLang="en-US">
                <a:latin typeface="Times New Roman" charset="0"/>
                <a:ea typeface="MS PGothic" charset="-128"/>
              </a:rPr>
              <a:t>		a. Seek shelter from the wind in cold environments.</a:t>
            </a:r>
            <a:endParaRPr lang="en-IN" altLang="en-US">
              <a:latin typeface="Times New Roman" charset="0"/>
              <a:ea typeface="MS PGothic" charset="-128"/>
            </a:endParaRPr>
          </a:p>
          <a:p>
            <a:r>
              <a:rPr lang="en-US" altLang="en-US">
                <a:latin typeface="Times New Roman" charset="0"/>
                <a:ea typeface="MS PGothic" charset="-128"/>
              </a:rPr>
              <a:t>		b. Seek shade in a hot environment to cool a patient down.</a:t>
            </a:r>
            <a:endParaRPr lang="en-IN" altLang="en-US">
              <a:latin typeface="Times New Roman" charset="0"/>
              <a:ea typeface="MS PGothic" charset="-128"/>
            </a:endParaRPr>
          </a:p>
          <a:p>
            <a:r>
              <a:rPr lang="en-US" altLang="en-US">
                <a:latin typeface="Times New Roman" charset="0"/>
                <a:ea typeface="MS PGothic" charset="-128"/>
              </a:rPr>
              <a:t>	3. Wear the appropriate clothing for the environment.</a:t>
            </a:r>
            <a:endParaRPr lang="en-IN" altLang="en-US">
              <a:latin typeface="Times New Roman" charset="0"/>
              <a:ea typeface="MS PGothic" charset="-128"/>
            </a:endParaRPr>
          </a:p>
          <a:p>
            <a:r>
              <a:rPr lang="en-US" altLang="en-US">
                <a:latin typeface="Times New Roman" charset="0"/>
                <a:ea typeface="MS PGothic" charset="-128"/>
              </a:rPr>
              <a:t>		a. Layers of clothing provide good insulation.</a:t>
            </a:r>
            <a:endParaRPr lang="en-IN" altLang="en-US">
              <a:latin typeface="Times New Roman" charset="0"/>
              <a:ea typeface="MS PGothic" charset="-128"/>
            </a:endParaRPr>
          </a:p>
          <a:p>
            <a:r>
              <a:rPr lang="en-US" altLang="en-US">
                <a:latin typeface="Times New Roman" charset="0"/>
                <a:ea typeface="MS PGothic" charset="-128"/>
              </a:rPr>
              <a:t>		b. Protective clothing traps perspiration and prevents evaporation.</a:t>
            </a:r>
            <a:endParaRPr lang="en-IN" altLang="en-US">
              <a:latin typeface="Times New Roman" charset="0"/>
              <a:ea typeface="MS PGothic" charset="-128"/>
            </a:endParaRPr>
          </a:p>
          <a:p>
            <a:r>
              <a:rPr lang="en-US" altLang="en-US">
                <a:latin typeface="Times New Roman" charset="0"/>
                <a:ea typeface="MS PGothic" charset="-128"/>
              </a:rPr>
              <a:t>		c. Loosen or remove clothing to cool down.</a:t>
            </a:r>
            <a:endParaRPr lang="en-IN" altLang="en-US">
              <a:latin typeface="Times New Roman" charset="0"/>
              <a:ea typeface="MS PGothic" charset="-128"/>
            </a:endParaRPr>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17C4100-AF1A-3444-8D0B-064877F318E5}" type="slidenum">
              <a:rPr lang="en-US" altLang="en-US" sz="1200"/>
              <a:pPr eaLnBrk="1" hangingPunct="1"/>
              <a:t>15</a:t>
            </a:fld>
            <a:endParaRPr lang="en-US" altLang="en-US" sz="1200"/>
          </a:p>
        </p:txBody>
      </p:sp>
    </p:spTree>
    <p:extLst>
      <p:ext uri="{BB962C8B-B14F-4D97-AF65-F5344CB8AC3E}">
        <p14:creationId xmlns:p14="http://schemas.microsoft.com/office/powerpoint/2010/main" val="211188340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Slide Image Placeholder 1"/>
          <p:cNvSpPr>
            <a:spLocks noGrp="1" noRot="1" noChangeAspect="1" noTextEdit="1"/>
          </p:cNvSpPr>
          <p:nvPr>
            <p:ph type="sldImg"/>
          </p:nvPr>
        </p:nvSpPr>
        <p:spPr>
          <a:ln/>
        </p:spPr>
      </p:sp>
      <p:sp>
        <p:nvSpPr>
          <p:cNvPr id="351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The stinging cells are called nematocysts.</a:t>
            </a:r>
            <a:endParaRPr lang="en-IN" altLang="en-US" b="1">
              <a:latin typeface="Times New Roman" charset="0"/>
              <a:ea typeface="MS PGothic" charset="-128"/>
            </a:endParaRPr>
          </a:p>
          <a:p>
            <a:r>
              <a:rPr lang="en-US" altLang="en-US">
                <a:latin typeface="Times New Roman" charset="0"/>
                <a:ea typeface="MS PGothic" charset="-128"/>
              </a:rPr>
              <a:t>D. Signs and symptoms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Very painful, reddish lesions in light-skinned individuals</a:t>
            </a:r>
            <a:endParaRPr lang="en-IN" altLang="en-US">
              <a:latin typeface="Times New Roman" charset="0"/>
              <a:ea typeface="MS PGothic" charset="-128"/>
            </a:endParaRPr>
          </a:p>
          <a:p>
            <a:r>
              <a:rPr lang="en-US" altLang="en-US">
                <a:latin typeface="Times New Roman" charset="0"/>
                <a:ea typeface="MS PGothic" charset="-128"/>
              </a:rPr>
              <a:t>	2. Lesions extended in a line from the site of the sting</a:t>
            </a:r>
            <a:endParaRPr lang="en-IN" altLang="en-US">
              <a:latin typeface="Times New Roman" charset="0"/>
              <a:ea typeface="MS PGothic" charset="-128"/>
            </a:endParaRPr>
          </a:p>
          <a:p>
            <a:r>
              <a:rPr lang="en-US" altLang="en-US">
                <a:latin typeface="Times New Roman" charset="0"/>
                <a:ea typeface="MS PGothic" charset="-128"/>
              </a:rPr>
              <a:t>	3. Headache</a:t>
            </a:r>
            <a:endParaRPr lang="en-IN" altLang="en-US">
              <a:latin typeface="Times New Roman" charset="0"/>
              <a:ea typeface="MS PGothic" charset="-128"/>
            </a:endParaRPr>
          </a:p>
          <a:p>
            <a:r>
              <a:rPr lang="en-US" altLang="en-US">
                <a:latin typeface="Times New Roman" charset="0"/>
                <a:ea typeface="MS PGothic" charset="-128"/>
              </a:rPr>
              <a:t>	4. Dizziness</a:t>
            </a:r>
            <a:endParaRPr lang="en-IN" altLang="en-US">
              <a:latin typeface="Times New Roman" charset="0"/>
              <a:ea typeface="MS PGothic" charset="-128"/>
            </a:endParaRPr>
          </a:p>
          <a:p>
            <a:r>
              <a:rPr lang="en-US" altLang="en-US">
                <a:latin typeface="Times New Roman" charset="0"/>
                <a:ea typeface="MS PGothic" charset="-128"/>
              </a:rPr>
              <a:t>	5. Muscle cramps</a:t>
            </a:r>
            <a:endParaRPr lang="en-IN" altLang="en-US">
              <a:latin typeface="Times New Roman" charset="0"/>
              <a:ea typeface="MS PGothic" charset="-128"/>
            </a:endParaRPr>
          </a:p>
          <a:p>
            <a:r>
              <a:rPr lang="en-US" altLang="en-US">
                <a:latin typeface="Times New Roman" charset="0"/>
                <a:ea typeface="MS PGothic" charset="-128"/>
              </a:rPr>
              <a:t>	6. Fainting</a:t>
            </a:r>
            <a:endParaRPr lang="en-IN" altLang="en-US">
              <a:latin typeface="Times New Roman" charset="0"/>
              <a:ea typeface="MS PGothic" charset="-128"/>
            </a:endParaRPr>
          </a:p>
        </p:txBody>
      </p:sp>
      <p:sp>
        <p:nvSpPr>
          <p:cNvPr id="351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0E870A7-8578-8346-90A5-CFB54CE13C81}" type="slidenum">
              <a:rPr lang="en-US" altLang="en-US" sz="1200"/>
              <a:pPr eaLnBrk="1" hangingPunct="1"/>
              <a:t>150</a:t>
            </a:fld>
            <a:endParaRPr lang="en-US" altLang="en-US" sz="1200"/>
          </a:p>
        </p:txBody>
      </p:sp>
    </p:spTree>
    <p:extLst>
      <p:ext uri="{BB962C8B-B14F-4D97-AF65-F5344CB8AC3E}">
        <p14:creationId xmlns:p14="http://schemas.microsoft.com/office/powerpoint/2010/main" val="87823525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Slide Image Placeholder 1"/>
          <p:cNvSpPr>
            <a:spLocks noGrp="1" noRot="1" noChangeAspect="1" noTextEdit="1"/>
          </p:cNvSpPr>
          <p:nvPr>
            <p:ph type="sldImg"/>
          </p:nvPr>
        </p:nvSpPr>
        <p:spPr>
          <a:ln/>
        </p:spPr>
      </p:sp>
      <p:sp>
        <p:nvSpPr>
          <p:cNvPr id="352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To treat a sting from the tentacles of a jellyfish, a Portuguese man-of-war, various anemones, corals, or hydras: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Remove the patient from the water.</a:t>
            </a:r>
            <a:endParaRPr lang="en-IN" altLang="en-US">
              <a:latin typeface="Times New Roman" charset="0"/>
              <a:ea typeface="MS PGothic" charset="-128"/>
            </a:endParaRPr>
          </a:p>
          <a:p>
            <a:r>
              <a:rPr lang="en-US" altLang="en-US">
                <a:latin typeface="Times New Roman" charset="0"/>
                <a:ea typeface="MS PGothic" charset="-128"/>
              </a:rPr>
              <a:t>	2. Remove the tentacles by scraping them off with the edge of a sharp, stiff object such as a credit card.</a:t>
            </a:r>
            <a:endParaRPr lang="en-IN" altLang="en-US">
              <a:latin typeface="Times New Roman" charset="0"/>
              <a:ea typeface="MS PGothic" charset="-128"/>
            </a:endParaRPr>
          </a:p>
          <a:p>
            <a:r>
              <a:rPr lang="en-US" altLang="en-US">
                <a:latin typeface="Times New Roman" charset="0"/>
                <a:ea typeface="MS PGothic" charset="-128"/>
              </a:rPr>
              <a:t>	3. Do not try to manipulate the remaining tentacles; this will only cause further discharge of the nematocysts.</a:t>
            </a:r>
            <a:endParaRPr lang="en-IN" altLang="en-US">
              <a:latin typeface="Times New Roman" charset="0"/>
              <a:ea typeface="MS PGothic" charset="-128"/>
            </a:endParaRPr>
          </a:p>
          <a:p>
            <a:r>
              <a:rPr lang="en-US" altLang="en-US">
                <a:latin typeface="Times New Roman" charset="0"/>
                <a:ea typeface="MS PGothic" charset="-128"/>
              </a:rPr>
              <a:t>	4. On rare occasions, a patient may have a systemic allergic reaction.</a:t>
            </a:r>
            <a:endParaRPr lang="en-IN" altLang="en-US">
              <a:latin typeface="Times New Roman" charset="0"/>
              <a:ea typeface="MS PGothic" charset="-128"/>
            </a:endParaRPr>
          </a:p>
          <a:p>
            <a:r>
              <a:rPr lang="en-US" altLang="en-US">
                <a:latin typeface="Times New Roman" charset="0"/>
                <a:ea typeface="MS PGothic" charset="-128"/>
              </a:rPr>
              <a:t>		a. Treat such a patient for anaphylactic shock.</a:t>
            </a:r>
            <a:endParaRPr lang="en-IN" altLang="en-US">
              <a:latin typeface="Times New Roman" charset="0"/>
              <a:ea typeface="MS PGothic" charset="-128"/>
            </a:endParaRPr>
          </a:p>
          <a:p>
            <a:r>
              <a:rPr lang="en-US" altLang="en-US">
                <a:latin typeface="Times New Roman" charset="0"/>
                <a:ea typeface="MS PGothic" charset="-128"/>
              </a:rPr>
              <a:t>		b. Give BLS and provide immediate transport to the hospital.</a:t>
            </a:r>
            <a:endParaRPr lang="en-IN" altLang="en-US">
              <a:latin typeface="Times New Roman" charset="0"/>
              <a:ea typeface="MS PGothic" charset="-128"/>
            </a:endParaRPr>
          </a:p>
          <a:p>
            <a:r>
              <a:rPr lang="en-US" altLang="en-US">
                <a:latin typeface="Times New Roman" charset="0"/>
                <a:ea typeface="MS PGothic" charset="-128"/>
              </a:rPr>
              <a:t>F. Toxins from the spines of urchins, stingrays, and certain spiny fish such as the lionfish, scorpion fish, or stonefish are heat sensitive.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The best treatment is to immobilize the affected area and soak it in hot water for 30 minutes.</a:t>
            </a:r>
            <a:endParaRPr lang="en-IN" altLang="en-US">
              <a:latin typeface="Times New Roman" charset="0"/>
              <a:ea typeface="MS PGothic" charset="-128"/>
            </a:endParaRPr>
          </a:p>
          <a:p>
            <a:r>
              <a:rPr lang="en-US" altLang="en-US">
                <a:latin typeface="Times New Roman" charset="0"/>
                <a:ea typeface="MS PGothic" charset="-128"/>
              </a:rPr>
              <a:t>	2. The patient still needs to be transported.</a:t>
            </a:r>
            <a:endParaRPr lang="en-IN" altLang="en-US">
              <a:latin typeface="Times New Roman" charset="0"/>
              <a:ea typeface="MS PGothic" charset="-128"/>
            </a:endParaRPr>
          </a:p>
          <a:p>
            <a:r>
              <a:rPr lang="en-US" altLang="en-US">
                <a:latin typeface="Times New Roman" charset="0"/>
                <a:ea typeface="MS PGothic" charset="-128"/>
              </a:rPr>
              <a:t>G. If you work near the ocean, you should be familiar with the marine life in your area.</a:t>
            </a:r>
            <a:endParaRPr lang="en-IN" altLang="en-US" b="1">
              <a:latin typeface="Times New Roman" charset="0"/>
              <a:ea typeface="MS PGothic" charset="-128"/>
            </a:endParaRPr>
          </a:p>
          <a:p>
            <a:r>
              <a:rPr lang="en-US" altLang="en-US">
                <a:latin typeface="Times New Roman" charset="0"/>
                <a:ea typeface="MS PGothic" charset="-128"/>
              </a:rPr>
              <a:t>H. The emergency treatment of common coelenterate envenomations consists of the following steps: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Limit further discharge of nematocysts by avoiding fresh water, wet sand, showers, or careless manipulation of the tentacles.</a:t>
            </a:r>
            <a:endParaRPr lang="en-IN" altLang="en-US">
              <a:latin typeface="Times New Roman" charset="0"/>
              <a:ea typeface="MS PGothic" charset="-128"/>
            </a:endParaRPr>
          </a:p>
          <a:p>
            <a:r>
              <a:rPr lang="en-US" altLang="en-US">
                <a:latin typeface="Times New Roman" charset="0"/>
                <a:ea typeface="MS PGothic" charset="-128"/>
              </a:rPr>
              <a:t>	2. Keep the patient calm and reduce motion of the affected extremity.</a:t>
            </a:r>
            <a:endParaRPr lang="en-IN" altLang="en-US">
              <a:latin typeface="Times New Roman" charset="0"/>
              <a:ea typeface="MS PGothic" charset="-128"/>
            </a:endParaRPr>
          </a:p>
          <a:p>
            <a:r>
              <a:rPr lang="en-US" altLang="en-US">
                <a:latin typeface="Times New Roman" charset="0"/>
                <a:ea typeface="MS PGothic" charset="-128"/>
              </a:rPr>
              <a:t>	3. Remove the remaining tentacles by scraping them off with the edge of a sharp, stiff object.</a:t>
            </a:r>
            <a:endParaRPr lang="en-IN" altLang="en-US">
              <a:latin typeface="Times New Roman" charset="0"/>
              <a:ea typeface="MS PGothic" charset="-128"/>
            </a:endParaRPr>
          </a:p>
          <a:p>
            <a:r>
              <a:rPr lang="en-US" altLang="en-US">
                <a:latin typeface="Times New Roman" charset="0"/>
                <a:ea typeface="MS PGothic" charset="-128"/>
              </a:rPr>
              <a:t>	4. Immersion in vinegar may also help alleviate the symptoms.</a:t>
            </a:r>
            <a:endParaRPr lang="en-IN" altLang="en-US">
              <a:latin typeface="Times New Roman" charset="0"/>
              <a:ea typeface="MS PGothic" charset="-128"/>
            </a:endParaRPr>
          </a:p>
          <a:p>
            <a:r>
              <a:rPr lang="en-US" altLang="en-US">
                <a:latin typeface="Times New Roman" charset="0"/>
                <a:ea typeface="MS PGothic" charset="-128"/>
              </a:rPr>
              <a:t>	5. Provide transport to the emergency department.</a:t>
            </a:r>
            <a:endParaRPr lang="en-IN" altLang="en-US">
              <a:latin typeface="Times New Roman" charset="0"/>
              <a:ea typeface="MS PGothic" charset="-128"/>
            </a:endParaRPr>
          </a:p>
        </p:txBody>
      </p:sp>
      <p:sp>
        <p:nvSpPr>
          <p:cNvPr id="352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FB71201-8780-3649-B7B2-1A88A729211C}" type="slidenum">
              <a:rPr lang="en-US" altLang="en-US" sz="1200"/>
              <a:pPr eaLnBrk="1" hangingPunct="1"/>
              <a:t>151</a:t>
            </a:fld>
            <a:endParaRPr lang="en-US" altLang="en-US" sz="1200"/>
          </a:p>
        </p:txBody>
      </p:sp>
    </p:spTree>
    <p:extLst>
      <p:ext uri="{BB962C8B-B14F-4D97-AF65-F5344CB8AC3E}">
        <p14:creationId xmlns:p14="http://schemas.microsoft.com/office/powerpoint/2010/main" val="84487537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65855366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8066378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02190851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Rot="1" noChangeAspect="1" noChangeArrowheads="1" noTextEdit="1"/>
          </p:cNvSpPr>
          <p:nvPr>
            <p:ph type="sldImg"/>
          </p:nvPr>
        </p:nvSpPr>
        <p:spPr>
          <a:ln/>
        </p:spPr>
      </p:sp>
      <p:sp>
        <p:nvSpPr>
          <p:cNvPr id="356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43513105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06584015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Rot="1" noChangeAspect="1" noChangeArrowheads="1" noTextEdit="1"/>
          </p:cNvSpPr>
          <p:nvPr>
            <p:ph type="sldImg"/>
          </p:nvPr>
        </p:nvSpPr>
        <p:spPr>
          <a:ln/>
        </p:spPr>
      </p:sp>
      <p:sp>
        <p:nvSpPr>
          <p:cNvPr id="358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41441907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64485446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51193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Hypothermia</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Core temperature of the body falls below 95°F (35°C)</a:t>
            </a:r>
            <a:endParaRPr lang="en-IN" altLang="en-US">
              <a:latin typeface="Times New Roman" charset="0"/>
              <a:ea typeface="MS PGothic" charset="-128"/>
            </a:endParaRPr>
          </a:p>
          <a:p>
            <a:r>
              <a:rPr lang="en-US" altLang="en-US">
                <a:latin typeface="Times New Roman" charset="0"/>
                <a:ea typeface="MS PGothic" charset="-128"/>
              </a:rPr>
              <a:t>		a. Temperature of the heart, lungs, and vital organs</a:t>
            </a:r>
            <a:endParaRPr lang="en-IN" altLang="en-US">
              <a:latin typeface="Times New Roman" charset="0"/>
              <a:ea typeface="MS PGothic" charset="-128"/>
            </a:endParaRPr>
          </a:p>
          <a:p>
            <a:r>
              <a:rPr lang="en-US" altLang="en-US">
                <a:latin typeface="Times New Roman" charset="0"/>
                <a:ea typeface="MS PGothic" charset="-128"/>
              </a:rPr>
              <a:t>	2. The body loses the ability to regulate its temperature and generate body heat.</a:t>
            </a:r>
            <a:endParaRPr lang="en-IN" altLang="en-US">
              <a:latin typeface="Times New Roman" charset="0"/>
              <a:ea typeface="MS PGothic" charset="-128"/>
            </a:endParaRPr>
          </a:p>
          <a:p>
            <a:r>
              <a:rPr lang="en-US" altLang="en-US">
                <a:latin typeface="Times New Roman" charset="0"/>
                <a:ea typeface="MS PGothic" charset="-128"/>
              </a:rPr>
              <a:t>	3. Physiology</a:t>
            </a:r>
            <a:endParaRPr lang="en-IN" altLang="en-US">
              <a:latin typeface="Times New Roman" charset="0"/>
              <a:ea typeface="MS PGothic" charset="-128"/>
            </a:endParaRPr>
          </a:p>
          <a:p>
            <a:r>
              <a:rPr lang="en-US" altLang="en-US">
                <a:latin typeface="Times New Roman" charset="0"/>
                <a:ea typeface="MS PGothic" charset="-128"/>
              </a:rPr>
              <a:t>		a. To protect against heat loss, the body constricts blood vessels in the skin, resulting in blue lips and/or fingertips.</a:t>
            </a:r>
            <a:endParaRPr lang="en-IN" altLang="en-US">
              <a:latin typeface="Times New Roman" charset="0"/>
              <a:ea typeface="MS PGothic" charset="-128"/>
            </a:endParaRPr>
          </a:p>
          <a:p>
            <a:r>
              <a:rPr lang="en-US" altLang="en-US">
                <a:latin typeface="Times New Roman" charset="0"/>
                <a:ea typeface="MS PGothic" charset="-128"/>
              </a:rPr>
              <a:t>		b. The body shivers to generate heat.</a:t>
            </a:r>
            <a:endParaRPr lang="en-IN" altLang="en-US">
              <a:latin typeface="Times New Roman" charset="0"/>
              <a:ea typeface="MS PGothic" charset="-128"/>
            </a:endParaRPr>
          </a:p>
          <a:p>
            <a:r>
              <a:rPr lang="en-US" altLang="en-US">
                <a:latin typeface="Times New Roman" charset="0"/>
                <a:ea typeface="MS PGothic" charset="-128"/>
              </a:rPr>
              <a:t>		c. As these mechanisms are overwhelmed, body functions begin to slow down and mental status deteriorates.</a:t>
            </a:r>
            <a:endParaRPr lang="en-IN" altLang="en-US">
              <a:latin typeface="Times New Roman" charset="0"/>
              <a:ea typeface="MS PGothic" charset="-128"/>
            </a:endParaRPr>
          </a:p>
          <a:p>
            <a:r>
              <a:rPr lang="en-US" altLang="en-US">
                <a:latin typeface="Times New Roman" charset="0"/>
                <a:ea typeface="MS PGothic" charset="-128"/>
              </a:rPr>
              <a:t>		d. Eventually, key organs such as the heart begin to slow down.</a:t>
            </a:r>
            <a:endParaRPr lang="en-IN" altLang="en-US">
              <a:latin typeface="Times New Roman" charset="0"/>
              <a:ea typeface="MS PGothic" charset="-128"/>
            </a:endParaRPr>
          </a:p>
          <a:p>
            <a:r>
              <a:rPr lang="en-US" altLang="en-US">
                <a:latin typeface="Times New Roman" charset="0"/>
                <a:ea typeface="MS PGothic" charset="-128"/>
              </a:rPr>
              <a:t>		e. This can lead to death.</a:t>
            </a:r>
            <a:endParaRPr lang="en-IN" altLang="en-US">
              <a:latin typeface="Times New Roman" charset="0"/>
              <a:ea typeface="MS PGothic" charset="-128"/>
            </a:endParaRPr>
          </a:p>
        </p:txBody>
      </p:sp>
    </p:spTree>
    <p:extLst>
      <p:ext uri="{BB962C8B-B14F-4D97-AF65-F5344CB8AC3E}">
        <p14:creationId xmlns:p14="http://schemas.microsoft.com/office/powerpoint/2010/main" val="814636605"/>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Rot="1" noChangeAspect="1" noChangeArrowheads="1" noTextEdit="1"/>
          </p:cNvSpPr>
          <p:nvPr>
            <p:ph type="sldImg"/>
          </p:nvPr>
        </p:nvSpPr>
        <p:spPr>
          <a:ln/>
        </p:spPr>
      </p:sp>
      <p:sp>
        <p:nvSpPr>
          <p:cNvPr id="3614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32577029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07842640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Rot="1" noChangeAspect="1" noChangeArrowheads="1" noTextEdit="1"/>
          </p:cNvSpPr>
          <p:nvPr>
            <p:ph type="sldImg"/>
          </p:nvPr>
        </p:nvSpPr>
        <p:spPr>
          <a:ln/>
        </p:spPr>
      </p:sp>
      <p:sp>
        <p:nvSpPr>
          <p:cNvPr id="3635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14358673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Rot="1" noChangeAspect="1" noChangeArrowheads="1" noTextEdit="1"/>
          </p:cNvSpPr>
          <p:nvPr>
            <p:ph type="sldImg"/>
          </p:nvPr>
        </p:nvSpPr>
        <p:spPr>
          <a:ln/>
        </p:spPr>
      </p:sp>
      <p:sp>
        <p:nvSpPr>
          <p:cNvPr id="3645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8358088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87765427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Rot="1" noChangeAspect="1" noChangeArrowheads="1" noTextEdit="1"/>
          </p:cNvSpPr>
          <p:nvPr>
            <p:ph type="sldImg"/>
          </p:nvPr>
        </p:nvSpPr>
        <p:spPr>
          <a:ln/>
        </p:spPr>
      </p:sp>
      <p:sp>
        <p:nvSpPr>
          <p:cNvPr id="366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81769552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spect="1" noChangeArrowheads="1" noTextEdit="1"/>
          </p:cNvSpPr>
          <p:nvPr>
            <p:ph type="sldImg"/>
          </p:nvPr>
        </p:nvSpPr>
        <p:spPr>
          <a:ln/>
        </p:spPr>
      </p:sp>
      <p:sp>
        <p:nvSpPr>
          <p:cNvPr id="367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05375967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03426672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Rot="1" noChangeAspect="1" noChangeArrowheads="1" noTextEdit="1"/>
          </p:cNvSpPr>
          <p:nvPr>
            <p:ph type="sldImg"/>
          </p:nvPr>
        </p:nvSpPr>
        <p:spPr>
          <a:ln/>
        </p:spPr>
      </p:sp>
      <p:sp>
        <p:nvSpPr>
          <p:cNvPr id="369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18815783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065799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Development of hypothermia</a:t>
            </a:r>
            <a:endParaRPr lang="en-IN" altLang="en-US">
              <a:latin typeface="Times New Roman" charset="0"/>
              <a:ea typeface="MS PGothic" charset="-128"/>
            </a:endParaRPr>
          </a:p>
          <a:p>
            <a:r>
              <a:rPr lang="en-US" altLang="en-US">
                <a:latin typeface="Times New Roman" charset="0"/>
                <a:ea typeface="MS PGothic" charset="-128"/>
              </a:rPr>
              <a:t>	a. Can develop quickly, as with cold water immersion</a:t>
            </a:r>
            <a:endParaRPr lang="en-IN" altLang="en-US">
              <a:latin typeface="Times New Roman" charset="0"/>
              <a:ea typeface="MS PGothic" charset="-128"/>
            </a:endParaRPr>
          </a:p>
          <a:p>
            <a:r>
              <a:rPr lang="en-US" altLang="en-US">
                <a:latin typeface="Times New Roman" charset="0"/>
                <a:ea typeface="MS PGothic" charset="-128"/>
              </a:rPr>
              <a:t>	b. Can develop gradually, as with exposure to the cold environment for several hours</a:t>
            </a:r>
            <a:endParaRPr lang="en-IN" altLang="en-US">
              <a:latin typeface="Times New Roman" charset="0"/>
              <a:ea typeface="MS PGothic" charset="-128"/>
            </a:endParaRPr>
          </a:p>
          <a:p>
            <a:r>
              <a:rPr lang="en-US" altLang="en-US">
                <a:latin typeface="Times New Roman" charset="0"/>
                <a:ea typeface="MS PGothic" charset="-128"/>
              </a:rPr>
              <a:t>	c. Air temperature does not have to be below freezing for hypothermia to occur.</a:t>
            </a:r>
            <a:endParaRPr lang="en-IN" altLang="en-US">
              <a:latin typeface="Times New Roman" charset="0"/>
              <a:ea typeface="MS PGothic" charset="-128"/>
            </a:endParaRPr>
          </a:p>
          <a:p>
            <a:r>
              <a:rPr lang="en-US" altLang="en-US">
                <a:latin typeface="Times New Roman" charset="0"/>
                <a:ea typeface="MS PGothic" charset="-128"/>
              </a:rPr>
              <a:t>5. People at risk</a:t>
            </a:r>
            <a:endParaRPr lang="en-IN" altLang="en-US">
              <a:latin typeface="Times New Roman" charset="0"/>
              <a:ea typeface="MS PGothic" charset="-128"/>
            </a:endParaRPr>
          </a:p>
          <a:p>
            <a:r>
              <a:rPr lang="en-US" altLang="en-US">
                <a:latin typeface="Times New Roman" charset="0"/>
                <a:ea typeface="MS PGothic" charset="-128"/>
              </a:rPr>
              <a:t>	a. Homeless people and those whose homes lack heating</a:t>
            </a:r>
            <a:endParaRPr lang="en-IN" altLang="en-US">
              <a:latin typeface="Times New Roman" charset="0"/>
              <a:ea typeface="MS PGothic" charset="-128"/>
            </a:endParaRPr>
          </a:p>
          <a:p>
            <a:r>
              <a:rPr lang="en-US" altLang="en-US">
                <a:latin typeface="Times New Roman" charset="0"/>
                <a:ea typeface="MS PGothic" charset="-128"/>
              </a:rPr>
              <a:t>	b. Swimmers, even in the summer</a:t>
            </a:r>
            <a:endParaRPr lang="en-IN" altLang="en-US">
              <a:latin typeface="Times New Roman" charset="0"/>
              <a:ea typeface="MS PGothic" charset="-128"/>
            </a:endParaRPr>
          </a:p>
          <a:p>
            <a:r>
              <a:rPr lang="en-US" altLang="en-US">
                <a:latin typeface="Times New Roman" charset="0"/>
                <a:ea typeface="MS PGothic" charset="-128"/>
              </a:rPr>
              <a:t>	c. Geriatric, pediatric, and ill individuals who are less able to adjust to temperature extremes</a:t>
            </a:r>
            <a:endParaRPr lang="en-IN" altLang="en-US">
              <a:latin typeface="Times New Roman" charset="0"/>
              <a:ea typeface="MS PGothic" charset="-128"/>
            </a:endParaRPr>
          </a:p>
          <a:p>
            <a:r>
              <a:rPr lang="en-US" altLang="en-US">
                <a:latin typeface="Times New Roman" charset="0"/>
                <a:ea typeface="MS PGothic" charset="-128"/>
              </a:rPr>
              <a:t>	d. Patients with injuries or illness, such as:</a:t>
            </a:r>
            <a:endParaRPr lang="en-IN" altLang="en-US">
              <a:latin typeface="Times New Roman" charset="0"/>
              <a:ea typeface="MS PGothic" charset="-128"/>
            </a:endParaRPr>
          </a:p>
          <a:p>
            <a:r>
              <a:rPr lang="en-US" altLang="en-US">
                <a:latin typeface="Times New Roman" charset="0"/>
                <a:ea typeface="MS PGothic" charset="-128"/>
              </a:rPr>
              <a:t>		i. Burns</a:t>
            </a:r>
            <a:endParaRPr lang="en-IN" altLang="en-US">
              <a:latin typeface="Times New Roman" charset="0"/>
              <a:ea typeface="MS PGothic" charset="-128"/>
            </a:endParaRPr>
          </a:p>
          <a:p>
            <a:r>
              <a:rPr lang="en-US" altLang="en-US">
                <a:latin typeface="Times New Roman" charset="0"/>
                <a:ea typeface="MS PGothic" charset="-128"/>
              </a:rPr>
              <a:t>		ii. Shock</a:t>
            </a:r>
            <a:endParaRPr lang="en-IN" altLang="en-US">
              <a:latin typeface="Times New Roman" charset="0"/>
              <a:ea typeface="MS PGothic" charset="-128"/>
            </a:endParaRPr>
          </a:p>
          <a:p>
            <a:r>
              <a:rPr lang="en-US" altLang="en-US">
                <a:latin typeface="Times New Roman" charset="0"/>
                <a:ea typeface="MS PGothic" charset="-128"/>
              </a:rPr>
              <a:t>		iii. Head injury</a:t>
            </a:r>
            <a:endParaRPr lang="en-IN" altLang="en-US">
              <a:latin typeface="Times New Roman" charset="0"/>
              <a:ea typeface="MS PGothic" charset="-128"/>
            </a:endParaRPr>
          </a:p>
          <a:p>
            <a:r>
              <a:rPr lang="en-US" altLang="en-US">
                <a:latin typeface="Times New Roman" charset="0"/>
                <a:ea typeface="MS PGothic" charset="-128"/>
              </a:rPr>
              <a:t>		iv. Stroke</a:t>
            </a:r>
            <a:endParaRPr lang="en-IN" altLang="en-US">
              <a:latin typeface="Times New Roman" charset="0"/>
              <a:ea typeface="MS PGothic" charset="-128"/>
            </a:endParaRPr>
          </a:p>
          <a:p>
            <a:r>
              <a:rPr lang="en-US" altLang="en-US">
                <a:latin typeface="Times New Roman" charset="0"/>
                <a:ea typeface="MS PGothic" charset="-128"/>
              </a:rPr>
              <a:t>		v. Generalized infection</a:t>
            </a:r>
            <a:endParaRPr lang="en-IN" altLang="en-US">
              <a:latin typeface="Times New Roman" charset="0"/>
              <a:ea typeface="MS PGothic" charset="-128"/>
            </a:endParaRPr>
          </a:p>
          <a:p>
            <a:r>
              <a:rPr lang="en-US" altLang="en-US">
                <a:latin typeface="Times New Roman" charset="0"/>
                <a:ea typeface="MS PGothic" charset="-128"/>
              </a:rPr>
              <a:t>		vi. Injuries to the spinal cord</a:t>
            </a:r>
            <a:endParaRPr lang="en-IN" altLang="en-US">
              <a:latin typeface="Times New Roman" charset="0"/>
              <a:ea typeface="MS PGothic" charset="-128"/>
            </a:endParaRPr>
          </a:p>
          <a:p>
            <a:r>
              <a:rPr lang="en-US" altLang="en-US">
                <a:latin typeface="Times New Roman" charset="0"/>
                <a:ea typeface="MS PGothic" charset="-128"/>
              </a:rPr>
              <a:t>		vii. Diabetes</a:t>
            </a:r>
            <a:endParaRPr lang="en-IN" altLang="en-US">
              <a:latin typeface="Times New Roman" charset="0"/>
              <a:ea typeface="MS PGothic" charset="-128"/>
            </a:endParaRPr>
          </a:p>
          <a:p>
            <a:r>
              <a:rPr lang="en-US" altLang="en-US">
                <a:latin typeface="Times New Roman" charset="0"/>
                <a:ea typeface="MS PGothic" charset="-128"/>
              </a:rPr>
              <a:t>		viii. Hypoglycemia</a:t>
            </a:r>
            <a:endParaRPr lang="en-IN" altLang="en-US">
              <a:latin typeface="Times New Roman" charset="0"/>
              <a:ea typeface="MS PGothic" charset="-128"/>
            </a:endParaRPr>
          </a:p>
          <a:p>
            <a:r>
              <a:rPr lang="en-US" altLang="en-US">
                <a:latin typeface="Times New Roman" charset="0"/>
                <a:ea typeface="MS PGothic" charset="-128"/>
              </a:rPr>
              <a:t>	e. Patients who have taken certain drugs or consumed alcohol</a:t>
            </a:r>
            <a:endParaRPr lang="en-IN" altLang="en-US">
              <a:latin typeface="Times New Roman" charset="0"/>
              <a:ea typeface="MS PGothic" charset="-128"/>
            </a:endParaRP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ADD138D-41B2-2E4D-9604-631630113801}" type="slidenum">
              <a:rPr lang="en-US" altLang="en-US" sz="1200"/>
              <a:pPr eaLnBrk="1" hangingPunct="1"/>
              <a:t>17</a:t>
            </a:fld>
            <a:endParaRPr lang="en-US" altLang="en-US" sz="1200"/>
          </a:p>
        </p:txBody>
      </p:sp>
    </p:spTree>
    <p:extLst>
      <p:ext uri="{BB962C8B-B14F-4D97-AF65-F5344CB8AC3E}">
        <p14:creationId xmlns:p14="http://schemas.microsoft.com/office/powerpoint/2010/main" val="1389170610"/>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Rot="1" noChangeAspect="1" noChangeArrowheads="1" noTextEdit="1"/>
          </p:cNvSpPr>
          <p:nvPr>
            <p:ph type="sldImg"/>
          </p:nvPr>
        </p:nvSpPr>
        <p:spPr>
          <a:ln/>
        </p:spPr>
      </p:sp>
      <p:sp>
        <p:nvSpPr>
          <p:cNvPr id="371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52989067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05083558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Rot="1" noChangeAspect="1" noChangeArrowheads="1" noTextEdit="1"/>
          </p:cNvSpPr>
          <p:nvPr>
            <p:ph type="sldImg"/>
          </p:nvPr>
        </p:nvSpPr>
        <p:spPr>
          <a:ln/>
        </p:spPr>
      </p:sp>
      <p:sp>
        <p:nvSpPr>
          <p:cNvPr id="373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48808013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Rot="1" noChangeAspect="1" noChangeArrowheads="1" noTextEdit="1"/>
          </p:cNvSpPr>
          <p:nvPr>
            <p:ph type="sldImg"/>
          </p:nvPr>
        </p:nvSpPr>
        <p:spPr>
          <a:ln/>
        </p:spPr>
      </p:sp>
      <p:sp>
        <p:nvSpPr>
          <p:cNvPr id="374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92273063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Rot="1" noChangeAspect="1" noChangeArrowheads="1" noTextEdit="1"/>
          </p:cNvSpPr>
          <p:nvPr>
            <p:ph type="sldImg"/>
          </p:nvPr>
        </p:nvSpPr>
        <p:spPr>
          <a:ln/>
        </p:spPr>
      </p:sp>
      <p:sp>
        <p:nvSpPr>
          <p:cNvPr id="375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214727880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85223822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Rot="1" noChangeAspect="1" noChangeArrowheads="1" noTextEdit="1"/>
          </p:cNvSpPr>
          <p:nvPr>
            <p:ph type="sldImg"/>
          </p:nvPr>
        </p:nvSpPr>
        <p:spPr>
          <a:ln/>
        </p:spPr>
      </p:sp>
      <p:sp>
        <p:nvSpPr>
          <p:cNvPr id="3778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99933850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20561211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21467458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Rot="1" noChangeAspect="1" noChangeArrowheads="1" noTextEdit="1"/>
          </p:cNvSpPr>
          <p:nvPr>
            <p:ph type="sldImg"/>
          </p:nvPr>
        </p:nvSpPr>
        <p:spPr>
          <a:ln/>
        </p:spPr>
      </p:sp>
      <p:sp>
        <p:nvSpPr>
          <p:cNvPr id="380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056252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216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6. Signs and symptoms</a:t>
            </a:r>
            <a:endParaRPr lang="en-IN" altLang="en-US">
              <a:latin typeface="Times New Roman" charset="0"/>
              <a:ea typeface="MS PGothic" charset="-128"/>
            </a:endParaRPr>
          </a:p>
          <a:p>
            <a:r>
              <a:rPr lang="en-US" altLang="en-US">
                <a:latin typeface="Times New Roman" charset="0"/>
                <a:ea typeface="MS PGothic" charset="-128"/>
              </a:rPr>
              <a:t>	a. Become more severe as the body’s core temperature falls</a:t>
            </a:r>
            <a:endParaRPr lang="en-IN" altLang="en-US">
              <a:latin typeface="Times New Roman" charset="0"/>
              <a:ea typeface="MS PGothic" charset="-128"/>
            </a:endParaRPr>
          </a:p>
          <a:p>
            <a:r>
              <a:rPr lang="en-US" altLang="en-US">
                <a:latin typeface="Times New Roman" charset="0"/>
                <a:ea typeface="MS PGothic" charset="-128"/>
              </a:rPr>
              <a:t>	b. Hypothermia generally progresses through four stages (see Table 32-1).</a:t>
            </a:r>
            <a:endParaRPr lang="en-IN" altLang="en-US">
              <a:latin typeface="Times New Roman" charset="0"/>
              <a:ea typeface="MS PGothic" charset="-128"/>
            </a:endParaRPr>
          </a:p>
          <a:p>
            <a:r>
              <a:rPr lang="en-US" altLang="en-US">
                <a:latin typeface="Times New Roman" charset="0"/>
                <a:ea typeface="MS PGothic" charset="-128"/>
              </a:rPr>
              <a:t>		i. No clear distinction between the stages</a:t>
            </a:r>
            <a:endParaRPr lang="en-IN" altLang="en-US">
              <a:latin typeface="Times New Roman" charset="0"/>
              <a:ea typeface="MS PGothic" charset="-128"/>
            </a:endParaRPr>
          </a:p>
          <a:p>
            <a:r>
              <a:rPr lang="en-US" altLang="en-US">
                <a:latin typeface="Times New Roman" charset="0"/>
                <a:ea typeface="MS PGothic" charset="-128"/>
              </a:rPr>
              <a:t>		ii. The different signs and symptoms will help to estimate the severity of the problem</a:t>
            </a:r>
            <a:endParaRPr lang="en-IN" altLang="en-US">
              <a:latin typeface="Times New Roman" charset="0"/>
              <a:ea typeface="MS PGothic" charset="-128"/>
            </a:endParaRPr>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CDD85C-A6FC-3D48-8157-1E3C445267D0}" type="slidenum">
              <a:rPr lang="en-US" altLang="en-US" sz="1200"/>
              <a:pPr eaLnBrk="1" hangingPunct="1"/>
              <a:t>18</a:t>
            </a:fld>
            <a:endParaRPr lang="en-US" altLang="en-US" sz="1200"/>
          </a:p>
        </p:txBody>
      </p:sp>
    </p:spTree>
    <p:extLst>
      <p:ext uri="{BB962C8B-B14F-4D97-AF65-F5344CB8AC3E}">
        <p14:creationId xmlns:p14="http://schemas.microsoft.com/office/powerpoint/2010/main" val="34823208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Grp="1" noRot="1" noChangeAspect="1" noChangeArrowheads="1" noTextEdit="1"/>
          </p:cNvSpPr>
          <p:nvPr>
            <p:ph type="sldImg"/>
          </p:nvPr>
        </p:nvSpPr>
        <p:spPr>
          <a:ln/>
        </p:spPr>
      </p:sp>
      <p:sp>
        <p:nvSpPr>
          <p:cNvPr id="381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32979003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91882072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Rot="1" noChangeAspect="1" noChangeArrowheads="1" noTextEdit="1"/>
          </p:cNvSpPr>
          <p:nvPr>
            <p:ph type="sldImg"/>
          </p:nvPr>
        </p:nvSpPr>
        <p:spPr>
          <a:ln/>
        </p:spPr>
      </p:sp>
      <p:sp>
        <p:nvSpPr>
          <p:cNvPr id="384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6498588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29605971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Rot="1" noChangeAspect="1" noChangeArrowheads="1" noTextEdit="1"/>
          </p:cNvSpPr>
          <p:nvPr>
            <p:ph type="sldImg"/>
          </p:nvPr>
        </p:nvSpPr>
        <p:spPr>
          <a:ln/>
        </p:spPr>
      </p:sp>
      <p:sp>
        <p:nvSpPr>
          <p:cNvPr id="386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94894806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175653221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Grp="1" noRot="1" noChangeAspect="1" noChangeArrowheads="1" noTextEdit="1"/>
          </p:cNvSpPr>
          <p:nvPr>
            <p:ph type="sldImg"/>
          </p:nvPr>
        </p:nvSpPr>
        <p:spPr>
          <a:ln/>
        </p:spPr>
      </p:sp>
      <p:sp>
        <p:nvSpPr>
          <p:cNvPr id="388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tLang="en-US">
              <a:latin typeface="Times New Roman" charset="0"/>
              <a:ea typeface="MS PGothic" charset="-128"/>
            </a:endParaRPr>
          </a:p>
        </p:txBody>
      </p:sp>
    </p:spTree>
    <p:extLst>
      <p:ext uri="{BB962C8B-B14F-4D97-AF65-F5344CB8AC3E}">
        <p14:creationId xmlns:p14="http://schemas.microsoft.com/office/powerpoint/2010/main" val="579309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217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Assess general temperature.</a:t>
            </a:r>
            <a:endParaRPr lang="en-IN" altLang="en-US">
              <a:latin typeface="Times New Roman" charset="0"/>
              <a:ea typeface="MS PGothic" charset="-128"/>
            </a:endParaRPr>
          </a:p>
          <a:p>
            <a:r>
              <a:rPr lang="en-US" altLang="en-US">
                <a:latin typeface="Times New Roman" charset="0"/>
                <a:ea typeface="MS PGothic" charset="-128"/>
              </a:rPr>
              <a:t>	i. Pull back your glove and place the back of your hand on the patient’s abdomen.</a:t>
            </a:r>
            <a:endParaRPr lang="en-IN" altLang="en-US">
              <a:latin typeface="Times New Roman" charset="0"/>
              <a:ea typeface="MS PGothic" charset="-128"/>
            </a:endParaRPr>
          </a:p>
          <a:p>
            <a:r>
              <a:rPr lang="en-US" altLang="en-US">
                <a:latin typeface="Times New Roman" charset="0"/>
                <a:ea typeface="MS PGothic" charset="-128"/>
              </a:rPr>
              <a:t>	ii. If the abdomen feels cool, the patient is likely experiencing a generalized cold emergency.</a:t>
            </a:r>
            <a:endParaRPr lang="en-IN" altLang="en-US">
              <a:latin typeface="Times New Roman" charset="0"/>
              <a:ea typeface="MS PGothic" charset="-128"/>
            </a:endParaRPr>
          </a:p>
          <a:p>
            <a:r>
              <a:rPr lang="en-US" altLang="en-US">
                <a:latin typeface="Times New Roman" charset="0"/>
                <a:ea typeface="MS PGothic" charset="-128"/>
              </a:rPr>
              <a:t>	iii. You may carry a hypothermia thermometer, which registers lower body temperatures.</a:t>
            </a:r>
            <a:endParaRPr lang="en-IN" altLang="en-US">
              <a:latin typeface="Times New Roman" charset="0"/>
              <a:ea typeface="MS PGothic" charset="-128"/>
            </a:endParaRPr>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5A78A49-B3B0-BA40-A84E-07F7B798D56D}" type="slidenum">
              <a:rPr lang="en-US" altLang="en-US" sz="1200"/>
              <a:pPr eaLnBrk="1" hangingPunct="1"/>
              <a:t>19</a:t>
            </a:fld>
            <a:endParaRPr lang="en-US" altLang="en-US" sz="1200"/>
          </a:p>
        </p:txBody>
      </p:sp>
    </p:spTree>
    <p:extLst>
      <p:ext uri="{BB962C8B-B14F-4D97-AF65-F5344CB8AC3E}">
        <p14:creationId xmlns:p14="http://schemas.microsoft.com/office/powerpoint/2010/main" val="843731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a:t>
            </a:r>
          </a:p>
          <a:p>
            <a:endParaRPr lang="en-US" altLang="en-US" b="1">
              <a:latin typeface="Times New Roman" charset="0"/>
              <a:ea typeface="MS PGothic" charset="-128"/>
            </a:endParaRPr>
          </a:p>
          <a:p>
            <a:r>
              <a:rPr lang="en-US" altLang="en-US">
                <a:latin typeface="Times New Roman" charset="0"/>
                <a:ea typeface="MS PGothic" charset="-128"/>
              </a:rPr>
              <a:t>Trauma</a:t>
            </a:r>
          </a:p>
          <a:p>
            <a:r>
              <a:rPr lang="en-US" altLang="en-US">
                <a:latin typeface="Times New Roman" charset="0"/>
                <a:ea typeface="MS PGothic" charset="-128"/>
              </a:rPr>
              <a:t>Applies fundamental knowledge to provide basic emergency care and transportation based on assessment findings for an acutely injured patient.</a:t>
            </a:r>
          </a:p>
          <a:p>
            <a:endParaRPr lang="en-US" altLang="en-US">
              <a:latin typeface="Times New Roman" charset="0"/>
              <a:ea typeface="MS PGothic" charset="-128"/>
            </a:endParaRP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96B0D3-2256-444D-9E54-DA1B4BE65037}" type="slidenum">
              <a:rPr lang="en-US" altLang="en-US" sz="1200"/>
              <a:pPr eaLnBrk="1" hangingPunct="1"/>
              <a:t>2</a:t>
            </a:fld>
            <a:endParaRPr lang="en-US" altLang="en-US" sz="1200"/>
          </a:p>
        </p:txBody>
      </p:sp>
    </p:spTree>
    <p:extLst>
      <p:ext uri="{BB962C8B-B14F-4D97-AF65-F5344CB8AC3E}">
        <p14:creationId xmlns:p14="http://schemas.microsoft.com/office/powerpoint/2010/main" val="1318415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Mild hypothermia occurs when the core temperature is between 90°F and 95°F (32°C and 35°C).</a:t>
            </a:r>
            <a:endParaRPr lang="en-IN" altLang="en-US">
              <a:latin typeface="Times New Roman" charset="0"/>
              <a:ea typeface="MS PGothic" charset="-128"/>
            </a:endParaRPr>
          </a:p>
          <a:p>
            <a:r>
              <a:rPr lang="en-US" altLang="en-US">
                <a:latin typeface="Times New Roman" charset="0"/>
                <a:ea typeface="MS PGothic" charset="-128"/>
              </a:rPr>
              <a:t>	i. The patient is usually alert and shivering.</a:t>
            </a:r>
            <a:endParaRPr lang="en-IN" altLang="en-US">
              <a:latin typeface="Times New Roman" charset="0"/>
              <a:ea typeface="MS PGothic" charset="-128"/>
            </a:endParaRPr>
          </a:p>
          <a:p>
            <a:r>
              <a:rPr lang="en-US" altLang="en-US">
                <a:latin typeface="Times New Roman" charset="0"/>
                <a:ea typeface="MS PGothic" charset="-128"/>
              </a:rPr>
              <a:t>	ii. Pulse rate and respirations are usually rapid.</a:t>
            </a:r>
            <a:endParaRPr lang="en-IN" altLang="en-US">
              <a:latin typeface="Times New Roman" charset="0"/>
              <a:ea typeface="MS PGothic" charset="-128"/>
            </a:endParaRPr>
          </a:p>
          <a:p>
            <a:r>
              <a:rPr lang="en-US" altLang="en-US">
                <a:latin typeface="Times New Roman" charset="0"/>
                <a:ea typeface="MS PGothic" charset="-128"/>
              </a:rPr>
              <a:t>	iii. Skin may appear red, pale, or cyanotic.</a:t>
            </a:r>
            <a:endParaRPr lang="en-IN" altLang="en-US">
              <a:latin typeface="Times New Roman" charset="0"/>
              <a:ea typeface="MS PGothic" charset="-128"/>
            </a:endParaRP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6D9668B-7CE1-0C48-9E72-87BB87DF5AD0}" type="slidenum">
              <a:rPr lang="en-US" altLang="en-US" sz="1200"/>
              <a:pPr eaLnBrk="1" hangingPunct="1"/>
              <a:t>20</a:t>
            </a:fld>
            <a:endParaRPr lang="en-US" altLang="en-US" sz="1200"/>
          </a:p>
        </p:txBody>
      </p:sp>
    </p:spTree>
    <p:extLst>
      <p:ext uri="{BB962C8B-B14F-4D97-AF65-F5344CB8AC3E}">
        <p14:creationId xmlns:p14="http://schemas.microsoft.com/office/powerpoint/2010/main" val="757891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pPr>
              <a:spcBef>
                <a:spcPct val="0"/>
              </a:spcBef>
              <a:spcAft>
                <a:spcPts val="300"/>
              </a:spcAft>
            </a:pPr>
            <a:endParaRPr lang="en-US" altLang="en-US">
              <a:latin typeface="Times New Roman" charset="0"/>
              <a:ea typeface="MS PGothic" charset="-128"/>
            </a:endParaRPr>
          </a:p>
          <a:p>
            <a:r>
              <a:rPr lang="en-US" altLang="en-US">
                <a:latin typeface="Times New Roman" charset="0"/>
                <a:ea typeface="MS PGothic" charset="-128"/>
              </a:rPr>
              <a:t>e. More severe hypothermia occurs when the core temperature is less than 90°F (32°C).</a:t>
            </a:r>
            <a:endParaRPr lang="en-IN" altLang="en-US">
              <a:latin typeface="Times New Roman" charset="0"/>
              <a:ea typeface="MS PGothic" charset="-128"/>
            </a:endParaRPr>
          </a:p>
          <a:p>
            <a:r>
              <a:rPr lang="en-US" altLang="en-US">
                <a:latin typeface="Times New Roman" charset="0"/>
                <a:ea typeface="MS PGothic" charset="-128"/>
              </a:rPr>
              <a:t>	i. Shivering stops.</a:t>
            </a:r>
            <a:endParaRPr lang="en-IN" altLang="en-US">
              <a:latin typeface="Times New Roman" charset="0"/>
              <a:ea typeface="MS PGothic" charset="-128"/>
            </a:endParaRPr>
          </a:p>
          <a:p>
            <a:r>
              <a:rPr lang="en-US" altLang="en-US">
                <a:latin typeface="Times New Roman" charset="0"/>
                <a:ea typeface="MS PGothic" charset="-128"/>
              </a:rPr>
              <a:t>	ii. Muscular activity decreases.</a:t>
            </a:r>
            <a:endParaRPr lang="en-IN" altLang="en-US">
              <a:latin typeface="Times New Roman" charset="0"/>
              <a:ea typeface="MS PGothic" charset="-128"/>
            </a:endParaRPr>
          </a:p>
          <a:p>
            <a:r>
              <a:rPr lang="en-US" altLang="en-US">
                <a:latin typeface="Times New Roman" charset="0"/>
                <a:ea typeface="MS PGothic" charset="-128"/>
              </a:rPr>
              <a:t>	iii. Eventually, all muscle activity stops and mental status deteriorates.</a:t>
            </a:r>
            <a:endParaRPr lang="en-IN" altLang="en-US">
              <a:latin typeface="Times New Roman" charset="0"/>
              <a:ea typeface="MS PGothic" charset="-128"/>
            </a:endParaRPr>
          </a:p>
          <a:p>
            <a:r>
              <a:rPr lang="en-US" altLang="en-US">
                <a:latin typeface="Times New Roman" charset="0"/>
                <a:ea typeface="MS PGothic" charset="-128"/>
              </a:rPr>
              <a:t>f. As the core drops toward 85°F (29°C):</a:t>
            </a:r>
            <a:endParaRPr lang="en-IN" altLang="en-US">
              <a:latin typeface="Times New Roman" charset="0"/>
              <a:ea typeface="MS PGothic" charset="-128"/>
            </a:endParaRPr>
          </a:p>
          <a:p>
            <a:r>
              <a:rPr lang="en-US" altLang="en-US">
                <a:latin typeface="Times New Roman" charset="0"/>
                <a:ea typeface="MS PGothic" charset="-128"/>
              </a:rPr>
              <a:t>	i. The patient becomes lethargic and stops fighting the cold.</a:t>
            </a:r>
            <a:endParaRPr lang="en-IN" altLang="en-US">
              <a:latin typeface="Times New Roman" charset="0"/>
              <a:ea typeface="MS PGothic" charset="-128"/>
            </a:endParaRPr>
          </a:p>
          <a:p>
            <a:r>
              <a:rPr lang="en-US" altLang="en-US">
                <a:latin typeface="Times New Roman" charset="0"/>
                <a:ea typeface="MS PGothic" charset="-128"/>
              </a:rPr>
              <a:t>	ii. The level of consciousness decreases.</a:t>
            </a:r>
            <a:endParaRPr lang="en-IN" altLang="en-US">
              <a:latin typeface="Times New Roman" charset="0"/>
              <a:ea typeface="MS PGothic" charset="-128"/>
            </a:endParaRPr>
          </a:p>
          <a:p>
            <a:r>
              <a:rPr lang="en-US" altLang="en-US">
                <a:latin typeface="Times New Roman" charset="0"/>
                <a:ea typeface="MS PGothic" charset="-128"/>
              </a:rPr>
              <a:t>	iii. The patient may try to undress.</a:t>
            </a:r>
            <a:endParaRPr lang="en-IN" altLang="en-US">
              <a:latin typeface="Times New Roman" charset="0"/>
              <a:ea typeface="MS PGothic" charset="-128"/>
            </a:endParaRPr>
          </a:p>
          <a:p>
            <a:r>
              <a:rPr lang="en-US" altLang="en-US">
                <a:latin typeface="Times New Roman" charset="0"/>
                <a:ea typeface="MS PGothic" charset="-128"/>
              </a:rPr>
              <a:t>	iv. Poor coordination and memory loss follow, along with reduced or complete loss of sensation to touch.</a:t>
            </a:r>
            <a:endParaRPr lang="en-IN" altLang="en-US">
              <a:latin typeface="Times New Roman" charset="0"/>
              <a:ea typeface="MS PGothic" charset="-128"/>
            </a:endParaRPr>
          </a:p>
          <a:p>
            <a:r>
              <a:rPr lang="en-US" altLang="en-US">
                <a:latin typeface="Times New Roman" charset="0"/>
                <a:ea typeface="MS PGothic" charset="-128"/>
              </a:rPr>
              <a:t>	v. Mood changes occur.</a:t>
            </a:r>
            <a:endParaRPr lang="en-IN" altLang="en-US">
              <a:latin typeface="Times New Roman" charset="0"/>
              <a:ea typeface="MS PGothic" charset="-128"/>
            </a:endParaRPr>
          </a:p>
          <a:p>
            <a:r>
              <a:rPr lang="en-US" altLang="en-US">
                <a:latin typeface="Times New Roman" charset="0"/>
                <a:ea typeface="MS PGothic" charset="-128"/>
              </a:rPr>
              <a:t>	vi. The patient shows impaired judgment.</a:t>
            </a:r>
            <a:endParaRPr lang="en-IN" altLang="en-US">
              <a:latin typeface="Times New Roman" charset="0"/>
              <a:ea typeface="MS PGothic" charset="-128"/>
            </a:endParaRPr>
          </a:p>
          <a:p>
            <a:r>
              <a:rPr lang="en-US" altLang="en-US">
                <a:latin typeface="Times New Roman" charset="0"/>
                <a:ea typeface="MS PGothic" charset="-128"/>
              </a:rPr>
              <a:t>	vii. The patient becomes less communicative.</a:t>
            </a:r>
            <a:endParaRPr lang="en-IN" altLang="en-US">
              <a:latin typeface="Times New Roman" charset="0"/>
              <a:ea typeface="MS PGothic" charset="-128"/>
            </a:endParaRPr>
          </a:p>
          <a:p>
            <a:r>
              <a:rPr lang="en-US" altLang="en-US">
                <a:latin typeface="Times New Roman" charset="0"/>
                <a:ea typeface="MS PGothic" charset="-128"/>
              </a:rPr>
              <a:t>	viii. The patient experiences joint or muscle stiffness.</a:t>
            </a:r>
            <a:endParaRPr lang="en-IN" altLang="en-US">
              <a:latin typeface="Times New Roman" charset="0"/>
              <a:ea typeface="MS PGothic" charset="-128"/>
            </a:endParaRPr>
          </a:p>
          <a:p>
            <a:r>
              <a:rPr lang="en-US" altLang="en-US">
                <a:latin typeface="Times New Roman" charset="0"/>
                <a:ea typeface="MS PGothic" charset="-128"/>
              </a:rPr>
              <a:t>	ix. The patient has trouble speaking.</a:t>
            </a:r>
            <a:endParaRPr lang="en-IN" altLang="en-US">
              <a:latin typeface="Times New Roman" charset="0"/>
              <a:ea typeface="MS PGothic" charset="-128"/>
            </a:endParaRPr>
          </a:p>
          <a:p>
            <a:r>
              <a:rPr lang="en-US" altLang="en-US">
                <a:latin typeface="Times New Roman" charset="0"/>
                <a:ea typeface="MS PGothic" charset="-128"/>
              </a:rPr>
              <a:t>	x. The patient appears stiff or rigid.</a:t>
            </a:r>
            <a:endParaRPr lang="en-IN" altLang="en-US">
              <a:latin typeface="Times New Roman" charset="0"/>
              <a:ea typeface="MS PGothic" charset="-128"/>
            </a:endParaRP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F9D18AF-92FC-8047-8517-2DF1DC8BD689}" type="slidenum">
              <a:rPr lang="en-US" altLang="en-US" sz="1200"/>
              <a:pPr eaLnBrk="1" hangingPunct="1"/>
              <a:t>21</a:t>
            </a:fld>
            <a:endParaRPr lang="en-US" altLang="en-US" sz="1200"/>
          </a:p>
        </p:txBody>
      </p:sp>
    </p:spTree>
    <p:extLst>
      <p:ext uri="{BB962C8B-B14F-4D97-AF65-F5344CB8AC3E}">
        <p14:creationId xmlns:p14="http://schemas.microsoft.com/office/powerpoint/2010/main" val="11610982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220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pPr>
              <a:spcBef>
                <a:spcPct val="0"/>
              </a:spcBef>
              <a:spcAft>
                <a:spcPts val="300"/>
              </a:spcAft>
            </a:pPr>
            <a:endParaRPr lang="en-US" altLang="en-US">
              <a:latin typeface="Times New Roman" charset="0"/>
              <a:ea typeface="MS PGothic" charset="-128"/>
            </a:endParaRPr>
          </a:p>
          <a:p>
            <a:r>
              <a:rPr lang="en-US" altLang="en-US">
                <a:latin typeface="Times New Roman" charset="0"/>
                <a:ea typeface="MS PGothic" charset="-128"/>
              </a:rPr>
              <a:t>g. If the body temperature continues to fall to 80°F (27°C):</a:t>
            </a:r>
            <a:endParaRPr lang="en-IN" altLang="en-US">
              <a:latin typeface="Times New Roman" charset="0"/>
              <a:ea typeface="MS PGothic" charset="-128"/>
            </a:endParaRPr>
          </a:p>
          <a:p>
            <a:r>
              <a:rPr lang="en-US" altLang="en-US">
                <a:latin typeface="Times New Roman" charset="0"/>
                <a:ea typeface="MS PGothic" charset="-128"/>
              </a:rPr>
              <a:t>	i. Vital signs slow.</a:t>
            </a:r>
            <a:endParaRPr lang="en-IN" altLang="en-US">
              <a:latin typeface="Times New Roman" charset="0"/>
              <a:ea typeface="MS PGothic" charset="-128"/>
            </a:endParaRPr>
          </a:p>
          <a:p>
            <a:r>
              <a:rPr lang="en-US" altLang="en-US">
                <a:latin typeface="Times New Roman" charset="0"/>
                <a:ea typeface="MS PGothic" charset="-128"/>
              </a:rPr>
              <a:t>	ii. Pulse becomes slower and weaker.</a:t>
            </a:r>
            <a:endParaRPr lang="en-IN" altLang="en-US">
              <a:latin typeface="Times New Roman" charset="0"/>
              <a:ea typeface="MS PGothic" charset="-128"/>
            </a:endParaRPr>
          </a:p>
          <a:p>
            <a:r>
              <a:rPr lang="en-US" altLang="en-US">
                <a:latin typeface="Times New Roman" charset="0"/>
                <a:ea typeface="MS PGothic" charset="-128"/>
              </a:rPr>
              <a:t>	iii. Respirations slow to shallow or become absent.</a:t>
            </a:r>
            <a:endParaRPr lang="en-IN" altLang="en-US">
              <a:latin typeface="Times New Roman" charset="0"/>
              <a:ea typeface="MS PGothic" charset="-128"/>
            </a:endParaRPr>
          </a:p>
          <a:p>
            <a:r>
              <a:rPr lang="en-US" altLang="en-US">
                <a:latin typeface="Times New Roman" charset="0"/>
                <a:ea typeface="MS PGothic" charset="-128"/>
              </a:rPr>
              <a:t>	iv. Cardiac dysrhythmias may occur as the blood pressure decreases or disappears.</a:t>
            </a:r>
            <a:endParaRPr lang="en-IN" altLang="en-US">
              <a:latin typeface="Times New Roman" charset="0"/>
              <a:ea typeface="MS PGothic" charset="-128"/>
            </a:endParaRPr>
          </a:p>
          <a:p>
            <a:r>
              <a:rPr lang="en-US" altLang="en-US">
                <a:latin typeface="Times New Roman" charset="0"/>
                <a:ea typeface="MS PGothic" charset="-128"/>
              </a:rPr>
              <a:t>h. At a core temperature of less than 80°F (27°C):</a:t>
            </a:r>
            <a:endParaRPr lang="en-IN" altLang="en-US">
              <a:latin typeface="Times New Roman" charset="0"/>
              <a:ea typeface="MS PGothic" charset="-128"/>
            </a:endParaRPr>
          </a:p>
          <a:p>
            <a:r>
              <a:rPr lang="en-US" altLang="en-US">
                <a:latin typeface="Times New Roman" charset="0"/>
                <a:ea typeface="MS PGothic" charset="-128"/>
              </a:rPr>
              <a:t>	i. All cardiorespiratory activity may cease.</a:t>
            </a:r>
            <a:endParaRPr lang="en-IN" altLang="en-US">
              <a:latin typeface="Times New Roman" charset="0"/>
              <a:ea typeface="MS PGothic" charset="-128"/>
            </a:endParaRPr>
          </a:p>
          <a:p>
            <a:r>
              <a:rPr lang="en-US" altLang="en-US">
                <a:latin typeface="Times New Roman" charset="0"/>
                <a:ea typeface="MS PGothic" charset="-128"/>
              </a:rPr>
              <a:t>	ii. Pupillary reaction is slow.</a:t>
            </a:r>
            <a:endParaRPr lang="en-IN" altLang="en-US">
              <a:latin typeface="Times New Roman" charset="0"/>
              <a:ea typeface="MS PGothic" charset="-128"/>
            </a:endParaRPr>
          </a:p>
          <a:p>
            <a:r>
              <a:rPr lang="en-US" altLang="en-US">
                <a:latin typeface="Times New Roman" charset="0"/>
                <a:ea typeface="MS PGothic" charset="-128"/>
              </a:rPr>
              <a:t>	iii. Patient may appear dead (or be in a coma).</a:t>
            </a:r>
            <a:endParaRPr lang="en-IN" altLang="en-US">
              <a:latin typeface="Times New Roman" charset="0"/>
              <a:ea typeface="MS PGothic" charset="-128"/>
            </a:endParaRPr>
          </a:p>
          <a:p>
            <a:r>
              <a:rPr lang="en-US" altLang="en-US">
                <a:latin typeface="Times New Roman" charset="0"/>
                <a:ea typeface="MS PGothic" charset="-128"/>
              </a:rPr>
              <a:t>i. Never assume that a cold, pulseless patient is dead.</a:t>
            </a:r>
            <a:endParaRPr lang="en-IN" altLang="en-US">
              <a:latin typeface="Times New Roman" charset="0"/>
              <a:ea typeface="MS PGothic" charset="-128"/>
            </a:endParaRP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B092298-A5D3-1942-872A-BED2F8D81644}" type="slidenum">
              <a:rPr lang="en-US" altLang="en-US" sz="1200"/>
              <a:pPr eaLnBrk="1" hangingPunct="1"/>
              <a:t>22</a:t>
            </a:fld>
            <a:endParaRPr lang="en-US" altLang="en-US" sz="1200"/>
          </a:p>
        </p:txBody>
      </p:sp>
    </p:spTree>
    <p:extLst>
      <p:ext uri="{BB962C8B-B14F-4D97-AF65-F5344CB8AC3E}">
        <p14:creationId xmlns:p14="http://schemas.microsoft.com/office/powerpoint/2010/main" val="394874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Local cold injuries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Most injuries from cold are confined to exposed parts of the body.</a:t>
            </a:r>
            <a:endParaRPr lang="en-IN" altLang="en-US">
              <a:latin typeface="Times New Roman" charset="0"/>
              <a:ea typeface="MS PGothic" charset="-128"/>
            </a:endParaRPr>
          </a:p>
          <a:p>
            <a:r>
              <a:rPr lang="en-US" altLang="en-US">
                <a:latin typeface="Times New Roman" charset="0"/>
                <a:ea typeface="MS PGothic" charset="-128"/>
              </a:rPr>
              <a:t>		a. Extremities (especially the feet and hands)</a:t>
            </a:r>
            <a:endParaRPr lang="en-IN" altLang="en-US">
              <a:latin typeface="Times New Roman" charset="0"/>
              <a:ea typeface="MS PGothic" charset="-128"/>
            </a:endParaRPr>
          </a:p>
          <a:p>
            <a:r>
              <a:rPr lang="en-US" altLang="en-US">
                <a:latin typeface="Times New Roman" charset="0"/>
                <a:ea typeface="MS PGothic" charset="-128"/>
              </a:rPr>
              <a:t>		b. Ears</a:t>
            </a:r>
            <a:endParaRPr lang="en-IN" altLang="en-US">
              <a:latin typeface="Times New Roman" charset="0"/>
              <a:ea typeface="MS PGothic" charset="-128"/>
            </a:endParaRPr>
          </a:p>
          <a:p>
            <a:r>
              <a:rPr lang="en-US" altLang="en-US">
                <a:latin typeface="Times New Roman" charset="0"/>
                <a:ea typeface="MS PGothic" charset="-128"/>
              </a:rPr>
              <a:t>		c. Nose</a:t>
            </a:r>
            <a:endParaRPr lang="en-IN" altLang="en-US">
              <a:latin typeface="Times New Roman" charset="0"/>
              <a:ea typeface="MS PGothic" charset="-128"/>
            </a:endParaRPr>
          </a:p>
          <a:p>
            <a:r>
              <a:rPr lang="en-US" altLang="en-US">
                <a:latin typeface="Times New Roman" charset="0"/>
                <a:ea typeface="MS PGothic" charset="-128"/>
              </a:rPr>
              <a:t>		d. Face</a:t>
            </a:r>
            <a:endParaRPr lang="en-IN" altLang="en-US">
              <a:latin typeface="Times New Roman" charset="0"/>
              <a:ea typeface="MS PGothic" charset="-128"/>
            </a:endParaRPr>
          </a:p>
          <a:p>
            <a:r>
              <a:rPr lang="en-US" altLang="en-US">
                <a:latin typeface="Times New Roman" charset="0"/>
                <a:ea typeface="MS PGothic" charset="-128"/>
              </a:rPr>
              <a:t>	2. When exposed parts of the body become very cold but not frozen, the condition is called frostnip, chilblains, or immersion foot (trench foot).</a:t>
            </a:r>
            <a:endParaRPr lang="en-IN" altLang="en-US">
              <a:latin typeface="Times New Roman" charset="0"/>
              <a:ea typeface="MS PGothic" charset="-128"/>
            </a:endParaRPr>
          </a:p>
          <a:p>
            <a:r>
              <a:rPr lang="en-US" altLang="en-US">
                <a:latin typeface="Times New Roman" charset="0"/>
                <a:ea typeface="MS PGothic" charset="-128"/>
              </a:rPr>
              <a:t>	3. When the parts become frozen, the injury is called frostbite.</a:t>
            </a:r>
            <a:endParaRPr lang="en-IN" altLang="en-US">
              <a:latin typeface="Times New Roman" charset="0"/>
              <a:ea typeface="MS PGothic" charset="-128"/>
            </a:endParaRPr>
          </a:p>
        </p:txBody>
      </p:sp>
    </p:spTree>
    <p:extLst>
      <p:ext uri="{BB962C8B-B14F-4D97-AF65-F5344CB8AC3E}">
        <p14:creationId xmlns:p14="http://schemas.microsoft.com/office/powerpoint/2010/main" val="937370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slide show frostbite to the extremities and face.</a:t>
            </a:r>
          </a:p>
        </p:txBody>
      </p:sp>
    </p:spTree>
    <p:extLst>
      <p:ext uri="{BB962C8B-B14F-4D97-AF65-F5344CB8AC3E}">
        <p14:creationId xmlns:p14="http://schemas.microsoft.com/office/powerpoint/2010/main" val="437858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Important factors in determining the severity of a local cold injury:</a:t>
            </a:r>
            <a:endParaRPr lang="en-IN" altLang="en-US">
              <a:latin typeface="Times New Roman" charset="0"/>
              <a:ea typeface="MS PGothic" charset="-128"/>
            </a:endParaRPr>
          </a:p>
          <a:p>
            <a:r>
              <a:rPr lang="en-US" altLang="en-US">
                <a:latin typeface="Times New Roman" charset="0"/>
                <a:ea typeface="MS PGothic" charset="-128"/>
              </a:rPr>
              <a:t>	a. Duration of the exposure</a:t>
            </a:r>
            <a:endParaRPr lang="en-IN" altLang="en-US">
              <a:latin typeface="Times New Roman" charset="0"/>
              <a:ea typeface="MS PGothic" charset="-128"/>
            </a:endParaRPr>
          </a:p>
          <a:p>
            <a:r>
              <a:rPr lang="en-US" altLang="en-US">
                <a:latin typeface="Times New Roman" charset="0"/>
                <a:ea typeface="MS PGothic" charset="-128"/>
              </a:rPr>
              <a:t>	b. Temperature to which the body part was exposed</a:t>
            </a:r>
            <a:endParaRPr lang="en-IN" altLang="en-US">
              <a:latin typeface="Times New Roman" charset="0"/>
              <a:ea typeface="MS PGothic" charset="-128"/>
            </a:endParaRPr>
          </a:p>
          <a:p>
            <a:r>
              <a:rPr lang="en-US" altLang="en-US">
                <a:latin typeface="Times New Roman" charset="0"/>
                <a:ea typeface="MS PGothic" charset="-128"/>
              </a:rPr>
              <a:t>	c. Wind velocity during exposure</a:t>
            </a:r>
            <a:endParaRPr lang="en-IN" altLang="en-US">
              <a:latin typeface="Times New Roman" charset="0"/>
              <a:ea typeface="MS PGothic" charset="-128"/>
            </a:endParaRP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BF30445-7FA7-4246-A34C-EFD2CB39A04E}" type="slidenum">
              <a:rPr lang="en-US" altLang="en-US" sz="1200"/>
              <a:pPr eaLnBrk="1" hangingPunct="1"/>
              <a:t>25</a:t>
            </a:fld>
            <a:endParaRPr lang="en-US" altLang="en-US" sz="1200"/>
          </a:p>
        </p:txBody>
      </p:sp>
    </p:spTree>
    <p:extLst>
      <p:ext uri="{BB962C8B-B14F-4D97-AF65-F5344CB8AC3E}">
        <p14:creationId xmlns:p14="http://schemas.microsoft.com/office/powerpoint/2010/main" val="18026835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You should also investigate a number of underlying factors:</a:t>
            </a:r>
            <a:endParaRPr lang="en-IN" altLang="en-US">
              <a:latin typeface="Times New Roman" charset="0"/>
              <a:ea typeface="MS PGothic" charset="-128"/>
            </a:endParaRPr>
          </a:p>
          <a:p>
            <a:r>
              <a:rPr lang="en-US" altLang="en-US">
                <a:latin typeface="Times New Roman" charset="0"/>
                <a:ea typeface="MS PGothic" charset="-128"/>
              </a:rPr>
              <a:t>	a. Exposure to wet conditions</a:t>
            </a:r>
            <a:endParaRPr lang="en-IN" altLang="en-US">
              <a:latin typeface="Times New Roman" charset="0"/>
              <a:ea typeface="MS PGothic" charset="-128"/>
            </a:endParaRPr>
          </a:p>
          <a:p>
            <a:r>
              <a:rPr lang="en-US" altLang="en-US">
                <a:latin typeface="Times New Roman" charset="0"/>
                <a:ea typeface="MS PGothic" charset="-128"/>
              </a:rPr>
              <a:t>	b. Inadequate insulation from cold or wind</a:t>
            </a:r>
            <a:endParaRPr lang="en-IN" altLang="en-US">
              <a:latin typeface="Times New Roman" charset="0"/>
              <a:ea typeface="MS PGothic" charset="-128"/>
            </a:endParaRPr>
          </a:p>
          <a:p>
            <a:r>
              <a:rPr lang="en-US" altLang="en-US">
                <a:latin typeface="Times New Roman" charset="0"/>
                <a:ea typeface="MS PGothic" charset="-128"/>
              </a:rPr>
              <a:t>	c. Restricted circulation from tight clothing or shoes or circulatory disease</a:t>
            </a:r>
            <a:endParaRPr lang="en-IN" altLang="en-US">
              <a:latin typeface="Times New Roman" charset="0"/>
              <a:ea typeface="MS PGothic" charset="-128"/>
            </a:endParaRPr>
          </a:p>
          <a:p>
            <a:r>
              <a:rPr lang="en-US" altLang="en-US">
                <a:latin typeface="Times New Roman" charset="0"/>
                <a:ea typeface="MS PGothic" charset="-128"/>
              </a:rPr>
              <a:t>	d. Fatigue</a:t>
            </a:r>
            <a:endParaRPr lang="en-IN" altLang="en-US">
              <a:latin typeface="Times New Roman" charset="0"/>
              <a:ea typeface="MS PGothic" charset="-128"/>
            </a:endParaRPr>
          </a:p>
          <a:p>
            <a:r>
              <a:rPr lang="en-US" altLang="en-US">
                <a:latin typeface="Times New Roman" charset="0"/>
                <a:ea typeface="MS PGothic" charset="-128"/>
              </a:rPr>
              <a:t>	e. Poor nutrition</a:t>
            </a:r>
            <a:endParaRPr lang="en-IN" altLang="en-US">
              <a:latin typeface="Times New Roman" charset="0"/>
              <a:ea typeface="MS PGothic" charset="-128"/>
            </a:endParaRPr>
          </a:p>
        </p:txBody>
      </p:sp>
    </p:spTree>
    <p:extLst>
      <p:ext uri="{BB962C8B-B14F-4D97-AF65-F5344CB8AC3E}">
        <p14:creationId xmlns:p14="http://schemas.microsoft.com/office/powerpoint/2010/main" val="1002561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f. Alcohol or drug abuse</a:t>
            </a:r>
            <a:endParaRPr lang="en-IN" altLang="en-US">
              <a:latin typeface="Times New Roman" charset="0"/>
              <a:ea typeface="MS PGothic" charset="-128"/>
            </a:endParaRPr>
          </a:p>
          <a:p>
            <a:r>
              <a:rPr lang="en-US" altLang="en-US">
                <a:latin typeface="Times New Roman" charset="0"/>
                <a:ea typeface="MS PGothic" charset="-128"/>
              </a:rPr>
              <a:t>	g. Hypothermia</a:t>
            </a:r>
            <a:endParaRPr lang="en-IN" altLang="en-US">
              <a:latin typeface="Times New Roman" charset="0"/>
              <a:ea typeface="MS PGothic" charset="-128"/>
            </a:endParaRPr>
          </a:p>
          <a:p>
            <a:r>
              <a:rPr lang="en-US" altLang="en-US">
                <a:latin typeface="Times New Roman" charset="0"/>
                <a:ea typeface="MS PGothic" charset="-128"/>
              </a:rPr>
              <a:t>	h. Diabetes</a:t>
            </a:r>
            <a:endParaRPr lang="en-IN" altLang="en-US">
              <a:latin typeface="Times New Roman" charset="0"/>
              <a:ea typeface="MS PGothic" charset="-128"/>
            </a:endParaRPr>
          </a:p>
          <a:p>
            <a:r>
              <a:rPr lang="en-US" altLang="en-US">
                <a:latin typeface="Times New Roman" charset="0"/>
                <a:ea typeface="MS PGothic" charset="-128"/>
              </a:rPr>
              <a:t>	i. Cardiovascular disease</a:t>
            </a:r>
            <a:endParaRPr lang="en-IN" altLang="en-US">
              <a:latin typeface="Times New Roman" charset="0"/>
              <a:ea typeface="MS PGothic" charset="-128"/>
            </a:endParaRPr>
          </a:p>
          <a:p>
            <a:r>
              <a:rPr lang="en-US" altLang="en-US">
                <a:latin typeface="Times New Roman" charset="0"/>
                <a:ea typeface="MS PGothic" charset="-128"/>
              </a:rPr>
              <a:t>	j. Age</a:t>
            </a:r>
            <a:endParaRPr lang="en-IN" altLang="en-US">
              <a:latin typeface="Times New Roman" charset="0"/>
              <a:ea typeface="MS PGothic" charset="-128"/>
            </a:endParaRPr>
          </a:p>
          <a:p>
            <a:r>
              <a:rPr lang="en-US" altLang="en-US">
                <a:latin typeface="Times New Roman" charset="0"/>
                <a:ea typeface="MS PGothic" charset="-128"/>
              </a:rPr>
              <a:t>6. Patients with hypothermia should also be assessed for frostbite or other local cold injury.</a:t>
            </a:r>
            <a:endParaRPr lang="en-IN" altLang="en-US">
              <a:latin typeface="Times New Roman" charset="0"/>
              <a:ea typeface="MS PGothic" charset="-128"/>
            </a:endParaRPr>
          </a:p>
          <a:p>
            <a:r>
              <a:rPr lang="en-US" altLang="en-US">
                <a:latin typeface="Times New Roman" charset="0"/>
                <a:ea typeface="MS PGothic" charset="-128"/>
              </a:rPr>
              <a:t>7. Local and systemic cold exposure problems can occur in the same patient.</a:t>
            </a:r>
            <a:endParaRPr lang="en-IN" altLang="en-US">
              <a:latin typeface="Times New Roman" charset="0"/>
              <a:ea typeface="MS PGothic" charset="-128"/>
            </a:endParaRPr>
          </a:p>
        </p:txBody>
      </p:sp>
    </p:spTree>
    <p:extLst>
      <p:ext uri="{BB962C8B-B14F-4D97-AF65-F5344CB8AC3E}">
        <p14:creationId xmlns:p14="http://schemas.microsoft.com/office/powerpoint/2010/main" val="8950411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8. Frostnip and immersion foot</a:t>
            </a:r>
            <a:endParaRPr lang="en-IN" altLang="en-US">
              <a:latin typeface="Times New Roman" charset="0"/>
              <a:ea typeface="MS PGothic" charset="-128"/>
            </a:endParaRPr>
          </a:p>
          <a:p>
            <a:r>
              <a:rPr lang="en-US" altLang="en-US">
                <a:latin typeface="Times New Roman" charset="0"/>
                <a:ea typeface="MS PGothic" charset="-128"/>
              </a:rPr>
              <a:t>	a. Frostnip</a:t>
            </a:r>
            <a:endParaRPr lang="en-IN" altLang="en-US">
              <a:latin typeface="Times New Roman" charset="0"/>
              <a:ea typeface="MS PGothic" charset="-128"/>
            </a:endParaRPr>
          </a:p>
          <a:p>
            <a:r>
              <a:rPr lang="en-US" altLang="en-US">
                <a:latin typeface="Times New Roman" charset="0"/>
                <a:ea typeface="MS PGothic" charset="-128"/>
              </a:rPr>
              <a:t>		i. After prolonged exposure to the cold, skin may freeze while deeper tissues are unaffected.</a:t>
            </a:r>
            <a:endParaRPr lang="en-IN" altLang="en-US">
              <a:latin typeface="Times New Roman" charset="0"/>
              <a:ea typeface="MS PGothic" charset="-128"/>
            </a:endParaRPr>
          </a:p>
          <a:p>
            <a:r>
              <a:rPr lang="en-US" altLang="en-US">
                <a:latin typeface="Times New Roman" charset="0"/>
                <a:ea typeface="MS PGothic" charset="-128"/>
              </a:rPr>
              <a:t>		ii. Usually affects the ears, nose, and fingers</a:t>
            </a:r>
            <a:endParaRPr lang="en-IN" altLang="en-US">
              <a:latin typeface="Times New Roman" charset="0"/>
              <a:ea typeface="MS PGothic" charset="-128"/>
            </a:endParaRPr>
          </a:p>
          <a:p>
            <a:r>
              <a:rPr lang="en-US" altLang="en-US">
                <a:latin typeface="Times New Roman" charset="0"/>
                <a:ea typeface="MS PGothic" charset="-128"/>
              </a:rPr>
              <a:t>		iii. Usually not painful, so the patient often is unaware that a cold injury has occurred</a:t>
            </a:r>
            <a:endParaRPr lang="en-IN" altLang="en-US">
              <a:latin typeface="Times New Roman" charset="0"/>
              <a:ea typeface="MS PGothic" charset="-128"/>
            </a:endParaRP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F96F70E-1E81-D546-8600-B0575DEC1AD3}" type="slidenum">
              <a:rPr lang="en-US" altLang="en-US" sz="1200"/>
              <a:pPr eaLnBrk="1" hangingPunct="1"/>
              <a:t>28</a:t>
            </a:fld>
            <a:endParaRPr lang="en-US" altLang="en-US" sz="1200"/>
          </a:p>
        </p:txBody>
      </p:sp>
    </p:spTree>
    <p:extLst>
      <p:ext uri="{BB962C8B-B14F-4D97-AF65-F5344CB8AC3E}">
        <p14:creationId xmlns:p14="http://schemas.microsoft.com/office/powerpoint/2010/main" val="198181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Immersion foot</a:t>
            </a:r>
            <a:endParaRPr lang="en-IN" altLang="en-US">
              <a:latin typeface="Times New Roman" charset="0"/>
              <a:ea typeface="MS PGothic" charset="-128"/>
            </a:endParaRPr>
          </a:p>
          <a:p>
            <a:r>
              <a:rPr lang="en-US" altLang="en-US">
                <a:latin typeface="Times New Roman" charset="0"/>
                <a:ea typeface="MS PGothic" charset="-128"/>
              </a:rPr>
              <a:t>	i. Occurs after prolonged exposure to cold water</a:t>
            </a:r>
            <a:endParaRPr lang="en-IN" altLang="en-US">
              <a:latin typeface="Times New Roman" charset="0"/>
              <a:ea typeface="MS PGothic" charset="-128"/>
            </a:endParaRPr>
          </a:p>
          <a:p>
            <a:r>
              <a:rPr lang="en-US" altLang="en-US">
                <a:latin typeface="Times New Roman" charset="0"/>
                <a:ea typeface="MS PGothic" charset="-128"/>
              </a:rPr>
              <a:t>	ii. Common in hikers or hunters who stand for a long time in a river or lake</a:t>
            </a:r>
            <a:endParaRPr lang="en-IN" altLang="en-US">
              <a:latin typeface="Times New Roman" charset="0"/>
              <a:ea typeface="MS PGothic" charset="-128"/>
            </a:endParaRP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AB9D2B-76E7-2844-AF3E-8005AD03D9A2}" type="slidenum">
              <a:rPr lang="en-US" altLang="en-US" sz="1200"/>
              <a:pPr eaLnBrk="1" hangingPunct="1"/>
              <a:t>29</a:t>
            </a:fld>
            <a:endParaRPr lang="en-US" altLang="en-US" sz="1200"/>
          </a:p>
        </p:txBody>
      </p:sp>
    </p:spTree>
    <p:extLst>
      <p:ext uri="{BB962C8B-B14F-4D97-AF65-F5344CB8AC3E}">
        <p14:creationId xmlns:p14="http://schemas.microsoft.com/office/powerpoint/2010/main" val="922617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pPr>
            <a:r>
              <a:rPr lang="en-US" altLang="en-US">
                <a:latin typeface="Times New Roman" charset="0"/>
                <a:ea typeface="MS PGothic" charset="-128"/>
              </a:rPr>
              <a:t>National EMS Education Standard Competencies </a:t>
            </a:r>
          </a:p>
          <a:p>
            <a:pPr marL="228600" indent="-228600">
              <a:spcBef>
                <a:spcPts val="600"/>
              </a:spcBef>
              <a:spcAft>
                <a:spcPts val="600"/>
              </a:spcAft>
              <a:tabLst>
                <a:tab pos="228600" algn="l"/>
              </a:tabLst>
            </a:pPr>
            <a:endParaRPr lang="en-US" altLang="en-US" b="1" i="1">
              <a:latin typeface="Times New Roman" charset="0"/>
              <a:ea typeface="MS PGothic" charset="-128"/>
            </a:endParaRPr>
          </a:p>
          <a:p>
            <a:pPr marL="228600" indent="-228600">
              <a:spcBef>
                <a:spcPts val="600"/>
              </a:spcBef>
              <a:spcAft>
                <a:spcPts val="600"/>
              </a:spcAft>
              <a:tabLst>
                <a:tab pos="228600" algn="l"/>
              </a:tabLst>
            </a:pPr>
            <a:r>
              <a:rPr lang="en-US" altLang="en-US">
                <a:latin typeface="Times New Roman" charset="0"/>
                <a:ea typeface="MS PGothic" charset="-128"/>
              </a:rPr>
              <a:t>Environmental Emergencies</a:t>
            </a:r>
          </a:p>
          <a:p>
            <a:pPr marL="228600" indent="-228600">
              <a:spcBef>
                <a:spcPts val="600"/>
              </a:spcBef>
              <a:spcAft>
                <a:spcPts val="600"/>
              </a:spcAft>
              <a:tabLst>
                <a:tab pos="228600" algn="l"/>
              </a:tabLst>
            </a:pPr>
            <a:r>
              <a:rPr lang="en-US" altLang="en-US">
                <a:latin typeface="Times New Roman" charset="0"/>
                <a:ea typeface="MS PGothic" charset="-128"/>
              </a:rPr>
              <a:t>Recognition and management of</a:t>
            </a:r>
          </a:p>
          <a:p>
            <a:pPr marL="228600" indent="-228600">
              <a:spcBef>
                <a:spcPts val="600"/>
              </a:spcBef>
              <a:spcAft>
                <a:spcPts val="600"/>
              </a:spcAft>
              <a:tabLst>
                <a:tab pos="228600" algn="l"/>
              </a:tabLst>
            </a:pPr>
            <a:r>
              <a:rPr lang="en-US" altLang="en-US">
                <a:latin typeface="Times New Roman" charset="0"/>
                <a:ea typeface="MS PGothic" charset="-128"/>
              </a:rPr>
              <a:t>• Submersion incidents</a:t>
            </a:r>
          </a:p>
          <a:p>
            <a:pPr marL="228600" indent="-228600">
              <a:spcBef>
                <a:spcPts val="600"/>
              </a:spcBef>
              <a:spcAft>
                <a:spcPts val="600"/>
              </a:spcAft>
              <a:tabLst>
                <a:tab pos="228600" algn="l"/>
              </a:tabLst>
            </a:pPr>
            <a:r>
              <a:rPr lang="en-US" altLang="en-US">
                <a:latin typeface="Times New Roman" charset="0"/>
                <a:ea typeface="MS PGothic" charset="-128"/>
              </a:rPr>
              <a:t>• Temperature-related illness</a:t>
            </a:r>
          </a:p>
          <a:p>
            <a:pPr marL="228600" indent="-228600">
              <a:spcBef>
                <a:spcPts val="600"/>
              </a:spcBef>
              <a:spcAft>
                <a:spcPts val="600"/>
              </a:spcAft>
              <a:tabLst>
                <a:tab pos="228600" algn="l"/>
              </a:tabLst>
            </a:pPr>
            <a:r>
              <a:rPr lang="en-US" altLang="en-US">
                <a:latin typeface="Times New Roman" charset="0"/>
                <a:ea typeface="MS PGothic" charset="-128"/>
              </a:rPr>
              <a:t>Pathophysiology, assessment, and management of</a:t>
            </a:r>
          </a:p>
          <a:p>
            <a:pPr marL="228600" indent="-228600">
              <a:spcBef>
                <a:spcPts val="600"/>
              </a:spcBef>
              <a:spcAft>
                <a:spcPts val="600"/>
              </a:spcAft>
              <a:tabLst>
                <a:tab pos="228600" algn="l"/>
              </a:tabLst>
            </a:pPr>
            <a:r>
              <a:rPr lang="en-US" altLang="en-US">
                <a:latin typeface="Times New Roman" charset="0"/>
                <a:ea typeface="MS PGothic" charset="-128"/>
              </a:rPr>
              <a:t>• Near drowning</a:t>
            </a:r>
          </a:p>
          <a:p>
            <a:pPr marL="228600" indent="-228600">
              <a:spcBef>
                <a:spcPts val="600"/>
              </a:spcBef>
              <a:spcAft>
                <a:spcPts val="600"/>
              </a:spcAft>
              <a:tabLst>
                <a:tab pos="228600" algn="l"/>
              </a:tabLst>
            </a:pPr>
            <a:r>
              <a:rPr lang="en-US" altLang="en-US">
                <a:latin typeface="Times New Roman" charset="0"/>
                <a:ea typeface="MS PGothic" charset="-128"/>
              </a:rPr>
              <a:t>• Temperature-related illness</a:t>
            </a:r>
          </a:p>
          <a:p>
            <a:pPr marL="228600" indent="-228600">
              <a:spcBef>
                <a:spcPts val="600"/>
              </a:spcBef>
              <a:spcAft>
                <a:spcPts val="600"/>
              </a:spcAft>
              <a:tabLst>
                <a:tab pos="228600" algn="l"/>
              </a:tabLst>
            </a:pPr>
            <a:r>
              <a:rPr lang="en-US" altLang="en-US">
                <a:latin typeface="Times New Roman" charset="0"/>
                <a:ea typeface="MS PGothic" charset="-128"/>
              </a:rPr>
              <a:t>• Bites and envenomations</a:t>
            </a:r>
          </a:p>
        </p:txBody>
      </p:sp>
    </p:spTree>
    <p:extLst>
      <p:ext uri="{BB962C8B-B14F-4D97-AF65-F5344CB8AC3E}">
        <p14:creationId xmlns:p14="http://schemas.microsoft.com/office/powerpoint/2010/main" val="871576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Signs and symptoms</a:t>
            </a:r>
            <a:endParaRPr lang="en-IN" altLang="en-US">
              <a:latin typeface="Times New Roman" charset="0"/>
              <a:ea typeface="MS PGothic" charset="-128"/>
            </a:endParaRPr>
          </a:p>
          <a:p>
            <a:r>
              <a:rPr lang="en-US" altLang="en-US">
                <a:latin typeface="Times New Roman" charset="0"/>
                <a:ea typeface="MS PGothic" charset="-128"/>
              </a:rPr>
              <a:t>	i. Skin is pale (blanched) and cold to the touch.</a:t>
            </a:r>
            <a:endParaRPr lang="en-IN" altLang="en-US">
              <a:latin typeface="Times New Roman" charset="0"/>
              <a:ea typeface="MS PGothic" charset="-128"/>
            </a:endParaRPr>
          </a:p>
          <a:p>
            <a:r>
              <a:rPr lang="en-US" altLang="en-US">
                <a:latin typeface="Times New Roman" charset="0"/>
                <a:ea typeface="MS PGothic" charset="-128"/>
              </a:rPr>
              <a:t>	ii. Normal color does not return after palpation of the skin.</a:t>
            </a:r>
            <a:endParaRPr lang="en-IN" altLang="en-US">
              <a:latin typeface="Times New Roman" charset="0"/>
              <a:ea typeface="MS PGothic" charset="-128"/>
            </a:endParaRPr>
          </a:p>
          <a:p>
            <a:r>
              <a:rPr lang="en-US" altLang="en-US">
                <a:latin typeface="Times New Roman" charset="0"/>
                <a:ea typeface="MS PGothic" charset="-128"/>
              </a:rPr>
              <a:t>	iii. The skin of the foot may be wrinkled but can also remain soft.</a:t>
            </a:r>
            <a:endParaRPr lang="en-IN" altLang="en-US">
              <a:latin typeface="Times New Roman" charset="0"/>
              <a:ea typeface="MS PGothic" charset="-128"/>
            </a:endParaRPr>
          </a:p>
          <a:p>
            <a:r>
              <a:rPr lang="en-US" altLang="en-US">
                <a:latin typeface="Times New Roman" charset="0"/>
                <a:ea typeface="MS PGothic" charset="-128"/>
              </a:rPr>
              <a:t>	iv. The patient reports loss of feeling and sensation in the injured area.</a:t>
            </a:r>
            <a:endParaRPr lang="en-IN" altLang="en-US">
              <a:latin typeface="Times New Roman" charset="0"/>
              <a:ea typeface="MS PGothic" charset="-128"/>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D719667-E78E-CC47-A564-A3E20ACE24F2}" type="slidenum">
              <a:rPr lang="en-US" altLang="en-US" sz="1200"/>
              <a:pPr eaLnBrk="1" hangingPunct="1"/>
              <a:t>30</a:t>
            </a:fld>
            <a:endParaRPr lang="en-US" altLang="en-US" sz="1200"/>
          </a:p>
        </p:txBody>
      </p:sp>
    </p:spTree>
    <p:extLst>
      <p:ext uri="{BB962C8B-B14F-4D97-AF65-F5344CB8AC3E}">
        <p14:creationId xmlns:p14="http://schemas.microsoft.com/office/powerpoint/2010/main" val="1605836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9. Frostbite</a:t>
            </a:r>
            <a:endParaRPr lang="en-IN" altLang="en-US">
              <a:latin typeface="Times New Roman" charset="0"/>
              <a:ea typeface="MS PGothic" charset="-128"/>
            </a:endParaRPr>
          </a:p>
          <a:p>
            <a:r>
              <a:rPr lang="en-US" altLang="en-US">
                <a:latin typeface="Times New Roman" charset="0"/>
                <a:ea typeface="MS PGothic" charset="-128"/>
              </a:rPr>
              <a:t>	a. Most serious local cold injury because the tissues are actually frozen</a:t>
            </a:r>
            <a:endParaRPr lang="en-IN" altLang="en-US">
              <a:latin typeface="Times New Roman" charset="0"/>
              <a:ea typeface="MS PGothic" charset="-128"/>
            </a:endParaRPr>
          </a:p>
          <a:p>
            <a:r>
              <a:rPr lang="en-US" altLang="en-US">
                <a:latin typeface="Times New Roman" charset="0"/>
                <a:ea typeface="MS PGothic" charset="-128"/>
              </a:rPr>
              <a:t>		i. Freezing permanently damages cells.</a:t>
            </a:r>
            <a:endParaRPr lang="en-IN" altLang="en-US">
              <a:latin typeface="Times New Roman" charset="0"/>
              <a:ea typeface="MS PGothic" charset="-128"/>
            </a:endParaRPr>
          </a:p>
          <a:p>
            <a:r>
              <a:rPr lang="en-US" altLang="en-US">
                <a:latin typeface="Times New Roman" charset="0"/>
                <a:ea typeface="MS PGothic" charset="-128"/>
              </a:rPr>
              <a:t>		ii. The exact mechanism by which damage occurs is unknown.</a:t>
            </a:r>
            <a:endParaRPr lang="en-IN" altLang="en-US">
              <a:latin typeface="Times New Roman" charset="0"/>
              <a:ea typeface="MS PGothic" charset="-128"/>
            </a:endParaRPr>
          </a:p>
          <a:p>
            <a:r>
              <a:rPr lang="en-US" altLang="en-US">
                <a:latin typeface="Times New Roman" charset="0"/>
                <a:ea typeface="MS PGothic" charset="-128"/>
              </a:rPr>
              <a:t>	b. Gangrene (permanent damage or cell death) requires surgical removal of dead tissue.</a:t>
            </a:r>
            <a:endParaRPr lang="en-IN" altLang="en-US">
              <a:latin typeface="Times New Roman" charset="0"/>
              <a:ea typeface="MS PGothic" charset="-128"/>
            </a:endParaRPr>
          </a:p>
          <a:p>
            <a:r>
              <a:rPr lang="en-US" altLang="en-US">
                <a:latin typeface="Times New Roman" charset="0"/>
                <a:ea typeface="MS PGothic" charset="-128"/>
              </a:rPr>
              <a:t>		i. The exposed part will become inflamed, tender to touch, and unable to tolerate exposure to cold.</a:t>
            </a:r>
            <a:endParaRPr lang="en-IN" altLang="en-US">
              <a:latin typeface="Times New Roman" charset="0"/>
              <a:ea typeface="MS PGothic" charset="-128"/>
            </a:endParaRP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02FD553-43F6-7F4D-89A8-F4607DF12C90}" type="slidenum">
              <a:rPr lang="en-US" altLang="en-US" sz="1200"/>
              <a:pPr eaLnBrk="1" hangingPunct="1"/>
              <a:t>31</a:t>
            </a:fld>
            <a:endParaRPr lang="en-US" altLang="en-US" sz="1200"/>
          </a:p>
        </p:txBody>
      </p:sp>
    </p:spTree>
    <p:extLst>
      <p:ext uri="{BB962C8B-B14F-4D97-AF65-F5344CB8AC3E}">
        <p14:creationId xmlns:p14="http://schemas.microsoft.com/office/powerpoint/2010/main" val="18692149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Signs and symptoms</a:t>
            </a:r>
            <a:endParaRPr lang="en-IN" altLang="en-US">
              <a:latin typeface="Times New Roman" charset="0"/>
              <a:ea typeface="MS PGothic" charset="-128"/>
            </a:endParaRPr>
          </a:p>
          <a:p>
            <a:r>
              <a:rPr lang="en-US" altLang="en-US">
                <a:latin typeface="Times New Roman" charset="0"/>
                <a:ea typeface="MS PGothic" charset="-128"/>
              </a:rPr>
              <a:t>	i. Most frostbitten parts are hard and waxy.</a:t>
            </a:r>
            <a:endParaRPr lang="en-IN" altLang="en-US">
              <a:latin typeface="Times New Roman" charset="0"/>
              <a:ea typeface="MS PGothic" charset="-128"/>
            </a:endParaRPr>
          </a:p>
          <a:p>
            <a:r>
              <a:rPr lang="en-US" altLang="en-US">
                <a:latin typeface="Times New Roman" charset="0"/>
                <a:ea typeface="MS PGothic" charset="-128"/>
              </a:rPr>
              <a:t>	ii. The injured part feels firm to frozen as you gently touch it.</a:t>
            </a:r>
            <a:endParaRPr lang="en-IN" altLang="en-US">
              <a:latin typeface="Times New Roman" charset="0"/>
              <a:ea typeface="MS PGothic" charset="-128"/>
            </a:endParaRPr>
          </a:p>
          <a:p>
            <a:r>
              <a:rPr lang="en-US" altLang="en-US">
                <a:latin typeface="Times New Roman" charset="0"/>
                <a:ea typeface="MS PGothic" charset="-128"/>
              </a:rPr>
              <a:t>	iii. Blisters and swelling may be present.</a:t>
            </a:r>
            <a:endParaRPr lang="en-IN" altLang="en-US">
              <a:latin typeface="Times New Roman" charset="0"/>
              <a:ea typeface="MS PGothic" charset="-128"/>
            </a:endParaRPr>
          </a:p>
          <a:p>
            <a:r>
              <a:rPr lang="en-US" altLang="en-US">
                <a:latin typeface="Times New Roman" charset="0"/>
                <a:ea typeface="MS PGothic" charset="-128"/>
              </a:rPr>
              <a:t>	iv. In light-skinned individuals with a deep injury that has thawed or partially thawed, the skin may appear red with purple and white, or it may be mottled and cyanotic.</a:t>
            </a:r>
            <a:endParaRPr lang="en-IN" altLang="en-US">
              <a:latin typeface="Times New Roman" charset="0"/>
              <a:ea typeface="MS PGothic" charset="-128"/>
            </a:endParaRP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8F0A26-9AF0-1042-A923-E9060376B650}" type="slidenum">
              <a:rPr lang="en-US" altLang="en-US" sz="1200"/>
              <a:pPr eaLnBrk="1" hangingPunct="1"/>
              <a:t>32</a:t>
            </a:fld>
            <a:endParaRPr lang="en-US" altLang="en-US" sz="1200"/>
          </a:p>
        </p:txBody>
      </p:sp>
    </p:spTree>
    <p:extLst>
      <p:ext uri="{BB962C8B-B14F-4D97-AF65-F5344CB8AC3E}">
        <p14:creationId xmlns:p14="http://schemas.microsoft.com/office/powerpoint/2010/main" val="357342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The depth of skin damage will vary.</a:t>
            </a:r>
            <a:endParaRPr lang="en-IN" altLang="en-US">
              <a:latin typeface="Times New Roman" charset="0"/>
              <a:ea typeface="MS PGothic" charset="-128"/>
            </a:endParaRPr>
          </a:p>
          <a:p>
            <a:r>
              <a:rPr lang="en-US" altLang="en-US">
                <a:latin typeface="Times New Roman" charset="0"/>
                <a:ea typeface="MS PGothic" charset="-128"/>
              </a:rPr>
              <a:t>	i. With superficial frostbite, only the skin is frozen.</a:t>
            </a:r>
            <a:endParaRPr lang="en-IN" altLang="en-US">
              <a:latin typeface="Times New Roman" charset="0"/>
              <a:ea typeface="MS PGothic" charset="-128"/>
            </a:endParaRPr>
          </a:p>
          <a:p>
            <a:r>
              <a:rPr lang="en-US" altLang="en-US">
                <a:latin typeface="Times New Roman" charset="0"/>
                <a:ea typeface="MS PGothic" charset="-128"/>
              </a:rPr>
              <a:t>	ii. With deep frostbite, deeper tissues are frozen.</a:t>
            </a:r>
            <a:endParaRPr lang="en-IN" altLang="en-US">
              <a:latin typeface="Times New Roman" charset="0"/>
              <a:ea typeface="MS PGothic" charset="-128"/>
            </a:endParaRPr>
          </a:p>
          <a:p>
            <a:r>
              <a:rPr lang="en-US" altLang="en-US">
                <a:latin typeface="Times New Roman" charset="0"/>
                <a:ea typeface="MS PGothic" charset="-128"/>
              </a:rPr>
              <a:t>	iii. You may not be able to tell superficial from deep frostbite in the field.</a:t>
            </a:r>
            <a:endParaRPr lang="en-IN" altLang="en-US">
              <a:latin typeface="Times New Roman" charset="0"/>
              <a:ea typeface="MS PGothic" charset="-128"/>
            </a:endParaRP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46DF36E-46C2-5643-B397-EFB5D732B429}" type="slidenum">
              <a:rPr lang="en-US" altLang="en-US" sz="1200"/>
              <a:pPr eaLnBrk="1" hangingPunct="1"/>
              <a:t>33</a:t>
            </a:fld>
            <a:endParaRPr lang="en-US" altLang="en-US" sz="1200"/>
          </a:p>
        </p:txBody>
      </p:sp>
    </p:spTree>
    <p:extLst>
      <p:ext uri="{BB962C8B-B14F-4D97-AF65-F5344CB8AC3E}">
        <p14:creationId xmlns:p14="http://schemas.microsoft.com/office/powerpoint/2010/main" val="1487187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latin typeface="Times New Roman"/>
                <a:ea typeface="Times New Roman"/>
              </a:rPr>
              <a:t>Lecture Outline</a:t>
            </a:r>
          </a:p>
          <a:p>
            <a:pPr>
              <a:defRPr/>
            </a:pPr>
            <a:endParaRPr lang="en-US" dirty="0" smtClean="0">
              <a:latin typeface="Times New Roman"/>
              <a:ea typeface="Times New Roman"/>
            </a:endParaRPr>
          </a:p>
          <a:p>
            <a:pPr>
              <a:spcBef>
                <a:spcPts val="1800"/>
              </a:spcBef>
              <a:spcAft>
                <a:spcPts val="600"/>
              </a:spcAft>
              <a:defRPr/>
            </a:pPr>
            <a:r>
              <a:rPr lang="en-US" sz="2000" dirty="0" smtClean="0">
                <a:latin typeface="Times New Roman"/>
                <a:ea typeface="Times New Roman"/>
              </a:rPr>
              <a:t>IV. Assessment of Cold Injuries</a:t>
            </a:r>
          </a:p>
          <a:p>
            <a:pPr>
              <a:defRPr/>
            </a:pPr>
            <a:r>
              <a:rPr lang="en-US" dirty="0" smtClean="0"/>
              <a:t>A. Management of hypothermia in the field, regardless of severity, consists of stabilizing the ABCs and preventing further heat loss.</a:t>
            </a:r>
            <a:endParaRPr lang="en-IN" b="1" dirty="0" smtClean="0"/>
          </a:p>
          <a:p>
            <a:pPr>
              <a:defRPr/>
            </a:pPr>
            <a:r>
              <a:rPr lang="en-US" dirty="0" smtClean="0"/>
              <a:t>B. Scene size-up</a:t>
            </a:r>
            <a:endParaRPr lang="en-IN" b="1" dirty="0" smtClean="0"/>
          </a:p>
          <a:p>
            <a:pPr>
              <a:defRPr/>
            </a:pPr>
            <a:r>
              <a:rPr lang="en-US" b="1" dirty="0" smtClean="0"/>
              <a:t>	</a:t>
            </a:r>
            <a:r>
              <a:rPr lang="en-US" dirty="0" smtClean="0"/>
              <a:t>1. Scene safety</a:t>
            </a:r>
            <a:endParaRPr lang="en-IN" dirty="0" smtClean="0"/>
          </a:p>
          <a:p>
            <a:pPr>
              <a:defRPr/>
            </a:pPr>
            <a:r>
              <a:rPr lang="en-US" dirty="0" smtClean="0"/>
              <a:t>		a. Note the environmental conditions.</a:t>
            </a:r>
            <a:endParaRPr lang="en-IN" dirty="0" smtClean="0"/>
          </a:p>
          <a:p>
            <a:pPr>
              <a:defRPr/>
            </a:pPr>
            <a:r>
              <a:rPr lang="en-US" dirty="0" smtClean="0"/>
              <a:t>			i. Air temperature</a:t>
            </a:r>
            <a:endParaRPr lang="en-IN" dirty="0" smtClean="0"/>
          </a:p>
          <a:p>
            <a:pPr>
              <a:defRPr/>
            </a:pPr>
            <a:r>
              <a:rPr lang="en-US" dirty="0" smtClean="0"/>
              <a:t>			ii. Wind chill</a:t>
            </a:r>
            <a:endParaRPr lang="en-IN" dirty="0" smtClean="0"/>
          </a:p>
          <a:p>
            <a:pPr>
              <a:defRPr/>
            </a:pPr>
            <a:r>
              <a:rPr lang="en-US" dirty="0" smtClean="0"/>
              <a:t>			iii. Wet or dry</a:t>
            </a:r>
            <a:endParaRPr lang="en-IN" dirty="0" smtClean="0"/>
          </a:p>
          <a:p>
            <a:pPr>
              <a:defRPr/>
            </a:pPr>
            <a:r>
              <a:rPr lang="en-US" dirty="0" smtClean="0"/>
              <a:t>		b. Ensure that the scene is safe for you and other responders.</a:t>
            </a:r>
            <a:endParaRPr lang="en-IN" dirty="0" smtClean="0"/>
          </a:p>
          <a:p>
            <a:pPr>
              <a:defRPr/>
            </a:pPr>
            <a:r>
              <a:rPr lang="en-US" dirty="0" smtClean="0"/>
              <a:t>		c. Identify safety hazards such as icy roads, mud, or wet grass.</a:t>
            </a:r>
            <a:endParaRPr lang="en-IN" dirty="0" smtClean="0"/>
          </a:p>
          <a:p>
            <a:pPr>
              <a:defRPr/>
            </a:pPr>
            <a:r>
              <a:rPr lang="en-US" dirty="0" smtClean="0"/>
              <a:t>		d. Use appropriate standard precautions.</a:t>
            </a:r>
            <a:endParaRPr lang="en-IN" dirty="0" smtClean="0"/>
          </a:p>
          <a:p>
            <a:pPr>
              <a:defRPr/>
            </a:pPr>
            <a:endParaRPr lang="en-US" altLang="en-US" dirty="0" smtClean="0">
              <a:latin typeface="Times New Roman" pitchFamily="1" charset="0"/>
              <a:ea typeface="+mn-ea"/>
            </a:endParaRPr>
          </a:p>
        </p:txBody>
      </p:sp>
    </p:spTree>
    <p:extLst>
      <p:ext uri="{BB962C8B-B14F-4D97-AF65-F5344CB8AC3E}">
        <p14:creationId xmlns:p14="http://schemas.microsoft.com/office/powerpoint/2010/main" val="6006661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	e. Consider the number of patients you may have.</a:t>
            </a:r>
            <a:endParaRPr lang="en-IN" altLang="en-US">
              <a:latin typeface="Times New Roman" charset="0"/>
              <a:ea typeface="MS PGothic" charset="-128"/>
            </a:endParaRPr>
          </a:p>
          <a:p>
            <a:r>
              <a:rPr lang="en-US" altLang="en-US">
                <a:latin typeface="Times New Roman" charset="0"/>
                <a:ea typeface="MS PGothic" charset="-128"/>
              </a:rPr>
              <a:t>	f. Summon additional help as quickly as possible.</a:t>
            </a:r>
            <a:endParaRPr lang="en-IN" altLang="en-US">
              <a:latin typeface="Times New Roman" charset="0"/>
              <a:ea typeface="MS PGothic" charset="-128"/>
            </a:endParaRPr>
          </a:p>
          <a:p>
            <a:r>
              <a:rPr lang="en-US" altLang="en-US">
                <a:latin typeface="Times New Roman" charset="0"/>
                <a:ea typeface="MS PGothic" charset="-128"/>
              </a:rPr>
              <a:t>2. Mechanism of injury/nature of illness</a:t>
            </a:r>
            <a:endParaRPr lang="en-IN" altLang="en-US">
              <a:latin typeface="Times New Roman" charset="0"/>
              <a:ea typeface="MS PGothic" charset="-128"/>
            </a:endParaRPr>
          </a:p>
          <a:p>
            <a:r>
              <a:rPr lang="en-US" altLang="en-US">
                <a:latin typeface="Times New Roman" charset="0"/>
                <a:ea typeface="MS PGothic" charset="-128"/>
              </a:rPr>
              <a:t>	a. Look for indicators of the MOI.</a:t>
            </a:r>
            <a:endParaRPr lang="en-IN" altLang="en-US">
              <a:latin typeface="Times New Roman" charset="0"/>
              <a:ea typeface="MS PGothic" charset="-128"/>
            </a:endParaRP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4465DE7-EB28-3D4F-8345-0DF6C352E438}" type="slidenum">
              <a:rPr lang="en-US" altLang="en-US" sz="1200"/>
              <a:pPr eaLnBrk="1" hangingPunct="1"/>
              <a:t>35</a:t>
            </a:fld>
            <a:endParaRPr lang="en-US" altLang="en-US" sz="1200"/>
          </a:p>
        </p:txBody>
      </p:sp>
    </p:spTree>
    <p:extLst>
      <p:ext uri="{BB962C8B-B14F-4D97-AF65-F5344CB8AC3E}">
        <p14:creationId xmlns:p14="http://schemas.microsoft.com/office/powerpoint/2010/main" val="748038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C. Primary 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Form a general impression.</a:t>
            </a:r>
            <a:endParaRPr lang="en-IN" altLang="en-US">
              <a:latin typeface="Times New Roman" charset="0"/>
              <a:ea typeface="MS PGothic" charset="-128"/>
            </a:endParaRPr>
          </a:p>
          <a:p>
            <a:r>
              <a:rPr lang="en-US" altLang="en-US">
                <a:latin typeface="Times New Roman" charset="0"/>
                <a:ea typeface="MS PGothic" charset="-128"/>
              </a:rPr>
              <a:t>		a. Perform a rapid scan to determine whether a life threat exists and, if so, treat it.</a:t>
            </a:r>
            <a:endParaRPr lang="en-IN" altLang="en-US">
              <a:latin typeface="Times New Roman" charset="0"/>
              <a:ea typeface="MS PGothic" charset="-128"/>
            </a:endParaRPr>
          </a:p>
          <a:p>
            <a:r>
              <a:rPr lang="en-US" altLang="en-US">
                <a:latin typeface="Times New Roman" charset="0"/>
                <a:ea typeface="MS PGothic" charset="-128"/>
              </a:rPr>
              <a:t>		b. If the chief complaint is simply being cold, quickly assess how cold the patient actually is.</a:t>
            </a:r>
            <a:endParaRPr lang="en-IN" altLang="en-US">
              <a:latin typeface="Times New Roman" charset="0"/>
              <a:ea typeface="MS PGothic" charset="-128"/>
            </a:endParaRPr>
          </a:p>
          <a:p>
            <a:r>
              <a:rPr lang="en-US" altLang="en-US">
                <a:latin typeface="Times New Roman" charset="0"/>
                <a:ea typeface="MS PGothic" charset="-128"/>
              </a:rPr>
              <a:t>			i. Check temperature by feeling the patient’s skin on the abdomen.</a:t>
            </a:r>
            <a:endParaRPr lang="en-IN" altLang="en-US">
              <a:latin typeface="Times New Roman" charset="0"/>
              <a:ea typeface="MS PGothic" charset="-128"/>
            </a:endParaRPr>
          </a:p>
          <a:p>
            <a:r>
              <a:rPr lang="en-US" altLang="en-US">
                <a:latin typeface="Times New Roman" charset="0"/>
                <a:ea typeface="MS PGothic" charset="-128"/>
              </a:rPr>
              <a:t>		c. Evaluate the patient’s mental status quickly using the AVPU scale.</a:t>
            </a:r>
            <a:endParaRPr lang="en-IN" altLang="en-US">
              <a:latin typeface="Times New Roman" charset="0"/>
              <a:ea typeface="MS PGothic" charset="-128"/>
            </a:endParaRPr>
          </a:p>
          <a:p>
            <a:r>
              <a:rPr lang="en-US" altLang="en-US">
                <a:latin typeface="Times New Roman" charset="0"/>
                <a:ea typeface="MS PGothic" charset="-128"/>
              </a:rPr>
              <a:t>		d. An altered mental status indicates the intensity of the cold injury.</a:t>
            </a:r>
            <a:endParaRPr lang="en-IN" altLang="en-US">
              <a:latin typeface="Times New Roman" charset="0"/>
              <a:ea typeface="MS PGothic" charset="-128"/>
            </a:endParaRPr>
          </a:p>
        </p:txBody>
      </p:sp>
    </p:spTree>
    <p:extLst>
      <p:ext uri="{BB962C8B-B14F-4D97-AF65-F5344CB8AC3E}">
        <p14:creationId xmlns:p14="http://schemas.microsoft.com/office/powerpoint/2010/main" val="950743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Airway, breathing, and circulation</a:t>
            </a:r>
            <a:endParaRPr lang="en-IN" altLang="en-US">
              <a:latin typeface="Times New Roman" charset="0"/>
              <a:ea typeface="MS PGothic" charset="-128"/>
            </a:endParaRPr>
          </a:p>
          <a:p>
            <a:r>
              <a:rPr lang="en-US" altLang="en-US">
                <a:latin typeface="Times New Roman" charset="0"/>
                <a:ea typeface="MS PGothic" charset="-128"/>
              </a:rPr>
              <a:t>	a. If you believe the patient is in cardiac arrest, proceed directly to the circulation step by providing high-quality chest compressions, then address airway and breathing.</a:t>
            </a:r>
            <a:endParaRPr lang="en-IN" altLang="en-US">
              <a:latin typeface="Times New Roman" charset="0"/>
              <a:ea typeface="MS PGothic" charset="-128"/>
            </a:endParaRPr>
          </a:p>
          <a:p>
            <a:r>
              <a:rPr lang="en-US" altLang="en-US">
                <a:latin typeface="Times New Roman" charset="0"/>
                <a:ea typeface="MS PGothic" charset="-128"/>
              </a:rPr>
              <a:t>	b. Ensure that the patient has an adequate airway and is breathing.</a:t>
            </a:r>
            <a:endParaRPr lang="en-IN" altLang="en-US">
              <a:latin typeface="Times New Roman" charset="0"/>
              <a:ea typeface="MS PGothic" charset="-128"/>
            </a:endParaRPr>
          </a:p>
          <a:p>
            <a:r>
              <a:rPr lang="en-US" altLang="en-US">
                <a:latin typeface="Times New Roman" charset="0"/>
                <a:ea typeface="MS PGothic" charset="-128"/>
              </a:rPr>
              <a:t>	c. If your patient’s breathing is slow or shallow, ventilation with a bag-valve mask may be necessary.</a:t>
            </a:r>
            <a:endParaRPr lang="en-IN" altLang="en-US">
              <a:latin typeface="Times New Roman" charset="0"/>
              <a:ea typeface="MS PGothic" charset="-128"/>
            </a:endParaRPr>
          </a:p>
          <a:p>
            <a:r>
              <a:rPr lang="en-US" altLang="en-US">
                <a:latin typeface="Times New Roman" charset="0"/>
                <a:ea typeface="MS PGothic" charset="-128"/>
              </a:rPr>
              <a:t>	d. Warmed, humidified oxygen helps warm the patient from the inside out.</a:t>
            </a:r>
            <a:endParaRPr lang="en-IN" altLang="en-US">
              <a:latin typeface="Times New Roman" charset="0"/>
              <a:ea typeface="MS PGothic" charset="-128"/>
            </a:endParaRP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C6C0039-1944-B541-A160-48357791336F}" type="slidenum">
              <a:rPr lang="en-US" altLang="en-US" sz="1200"/>
              <a:pPr eaLnBrk="1" hangingPunct="1"/>
              <a:t>37</a:t>
            </a:fld>
            <a:endParaRPr lang="en-US" altLang="en-US" sz="1200"/>
          </a:p>
        </p:txBody>
      </p:sp>
    </p:spTree>
    <p:extLst>
      <p:ext uri="{BB962C8B-B14F-4D97-AF65-F5344CB8AC3E}">
        <p14:creationId xmlns:p14="http://schemas.microsoft.com/office/powerpoint/2010/main" val="18627799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Circulation</a:t>
            </a:r>
            <a:endParaRPr lang="en-IN" altLang="en-US">
              <a:latin typeface="Times New Roman" charset="0"/>
              <a:ea typeface="MS PGothic" charset="-128"/>
            </a:endParaRPr>
          </a:p>
          <a:p>
            <a:r>
              <a:rPr lang="en-US" altLang="en-US">
                <a:latin typeface="Times New Roman" charset="0"/>
                <a:ea typeface="MS PGothic" charset="-128"/>
              </a:rPr>
              <a:t>	a. Palpate for a carotid pulse and wait for up to 60 seconds to decide if the patient is pulseless.</a:t>
            </a:r>
            <a:endParaRPr lang="en-IN" altLang="en-US">
              <a:latin typeface="Times New Roman" charset="0"/>
              <a:ea typeface="MS PGothic" charset="-128"/>
            </a:endParaRPr>
          </a:p>
          <a:p>
            <a:r>
              <a:rPr lang="en-US" altLang="en-US">
                <a:latin typeface="Times New Roman" charset="0"/>
                <a:ea typeface="MS PGothic" charset="-128"/>
              </a:rPr>
              <a:t>	b. The American Heart Association recommends that CPR be started on a patient who has no detectable pulse or breathing.</a:t>
            </a:r>
            <a:endParaRPr lang="en-IN" altLang="en-US">
              <a:latin typeface="Times New Roman" charset="0"/>
              <a:ea typeface="MS PGothic" charset="-128"/>
            </a:endParaRPr>
          </a:p>
          <a:p>
            <a:r>
              <a:rPr lang="en-US" altLang="en-US">
                <a:latin typeface="Times New Roman" charset="0"/>
                <a:ea typeface="MS PGothic" charset="-128"/>
              </a:rPr>
              <a:t>	c. Perfusion will be compromised based on the degree of cold the patient is experiencing.</a:t>
            </a:r>
            <a:endParaRPr lang="en-IN" altLang="en-US">
              <a:latin typeface="Times New Roman" charset="0"/>
              <a:ea typeface="MS PGothic" charset="-128"/>
            </a:endParaRPr>
          </a:p>
          <a:p>
            <a:r>
              <a:rPr lang="en-US" altLang="en-US">
                <a:latin typeface="Times New Roman" charset="0"/>
                <a:ea typeface="MS PGothic" charset="-128"/>
              </a:rPr>
              <a:t>	d. The patient’s skin will not be helpful in determining shock—assume that shock is present and treat accordingly.</a:t>
            </a:r>
            <a:endParaRPr lang="en-IN" altLang="en-US">
              <a:latin typeface="Times New Roman" charset="0"/>
              <a:ea typeface="MS PGothic" charset="-128"/>
            </a:endParaRPr>
          </a:p>
          <a:p>
            <a:r>
              <a:rPr lang="en-US" altLang="en-US">
                <a:latin typeface="Times New Roman" charset="0"/>
                <a:ea typeface="MS PGothic" charset="-128"/>
              </a:rPr>
              <a:t>	e. Bleeding may be difficult to find because of the slow-moving circulation and thick clothing.</a:t>
            </a:r>
            <a:endParaRPr lang="en-IN" altLang="en-US">
              <a:latin typeface="Times New Roman" charset="0"/>
              <a:ea typeface="MS PGothic" charset="-128"/>
            </a:endParaRP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70AB119-1714-6D41-A33D-D572A55AA34A}" type="slidenum">
              <a:rPr lang="en-US" altLang="en-US" sz="1200"/>
              <a:pPr eaLnBrk="1" hangingPunct="1"/>
              <a:t>38</a:t>
            </a:fld>
            <a:endParaRPr lang="en-US" altLang="en-US" sz="1200"/>
          </a:p>
        </p:txBody>
      </p:sp>
    </p:spTree>
    <p:extLst>
      <p:ext uri="{BB962C8B-B14F-4D97-AF65-F5344CB8AC3E}">
        <p14:creationId xmlns:p14="http://schemas.microsoft.com/office/powerpoint/2010/main" val="1726568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Transport decision</a:t>
            </a:r>
            <a:endParaRPr lang="en-IN" altLang="en-US">
              <a:latin typeface="Times New Roman" charset="0"/>
              <a:ea typeface="MS PGothic" charset="-128"/>
            </a:endParaRPr>
          </a:p>
          <a:p>
            <a:r>
              <a:rPr lang="en-US" altLang="en-US">
                <a:latin typeface="Times New Roman" charset="0"/>
                <a:ea typeface="MS PGothic" charset="-128"/>
              </a:rPr>
              <a:t>	a. Complications can include cardiac dysrhythmias and blood clotting abnormalities.</a:t>
            </a:r>
            <a:endParaRPr lang="en-IN" altLang="en-US">
              <a:latin typeface="Times New Roman" charset="0"/>
              <a:ea typeface="MS PGothic" charset="-128"/>
            </a:endParaRPr>
          </a:p>
          <a:p>
            <a:r>
              <a:rPr lang="en-US" altLang="en-US">
                <a:latin typeface="Times New Roman" charset="0"/>
                <a:ea typeface="MS PGothic" charset="-128"/>
              </a:rPr>
              <a:t>	b. All patients with hypothermia require immediate transport.</a:t>
            </a:r>
            <a:endParaRPr lang="en-IN" altLang="en-US">
              <a:latin typeface="Times New Roman" charset="0"/>
              <a:ea typeface="MS PGothic" charset="-128"/>
            </a:endParaRPr>
          </a:p>
          <a:p>
            <a:r>
              <a:rPr lang="en-US" altLang="en-US">
                <a:latin typeface="Times New Roman" charset="0"/>
                <a:ea typeface="MS PGothic" charset="-128"/>
              </a:rPr>
              <a:t>	c. Assess the scene for the safest way to quickly move your patient from the cold environment.</a:t>
            </a:r>
            <a:endParaRPr lang="en-IN" altLang="en-US">
              <a:latin typeface="Times New Roman" charset="0"/>
              <a:ea typeface="MS PGothic" charset="-128"/>
            </a:endParaRPr>
          </a:p>
          <a:p>
            <a:r>
              <a:rPr lang="en-US" altLang="en-US">
                <a:latin typeface="Times New Roman" charset="0"/>
                <a:ea typeface="MS PGothic" charset="-128"/>
              </a:rPr>
              <a:t>	d. Rough handling of a hypothermic patient may cause a cold, slow, weak heart to fibrillate and the patient to lose any pulse.</a:t>
            </a:r>
            <a:endParaRPr lang="en-IN" altLang="en-US">
              <a:latin typeface="Times New Roman" charset="0"/>
              <a:ea typeface="MS PGothic" charset="-128"/>
            </a:endParaRPr>
          </a:p>
          <a:p>
            <a:r>
              <a:rPr lang="en-US" altLang="en-US">
                <a:latin typeface="Times New Roman" charset="0"/>
                <a:ea typeface="MS PGothic" charset="-128"/>
              </a:rPr>
              <a:t>	e. If transportation is delayed, protect the patient from further heat loss.</a:t>
            </a:r>
            <a:endParaRPr lang="en-IN" altLang="en-US">
              <a:latin typeface="Times New Roman" charset="0"/>
              <a:ea typeface="MS PGothic" charset="-128"/>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21F9A09-2DF7-BE45-BC72-3A6127DFD8E1}" type="slidenum">
              <a:rPr lang="en-US" altLang="en-US" sz="1200"/>
              <a:pPr eaLnBrk="1" hangingPunct="1"/>
              <a:t>39</a:t>
            </a:fld>
            <a:endParaRPr lang="en-US" altLang="en-US" sz="1200"/>
          </a:p>
        </p:txBody>
      </p:sp>
    </p:spTree>
    <p:extLst>
      <p:ext uri="{BB962C8B-B14F-4D97-AF65-F5344CB8AC3E}">
        <p14:creationId xmlns:p14="http://schemas.microsoft.com/office/powerpoint/2010/main" val="1634631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pPr>
              <a:spcBef>
                <a:spcPts val="600"/>
              </a:spcBef>
              <a:spcAft>
                <a:spcPts val="600"/>
              </a:spcAft>
            </a:pPr>
            <a:r>
              <a:rPr lang="en-US" altLang="en-US">
                <a:latin typeface="Times New Roman" charset="0"/>
                <a:ea typeface="MS PGothic" charset="-128"/>
              </a:rPr>
              <a:t>Pathophysiology, assessment, and management of</a:t>
            </a:r>
          </a:p>
          <a:p>
            <a:pPr>
              <a:spcBef>
                <a:spcPts val="600"/>
              </a:spcBef>
              <a:spcAft>
                <a:spcPts val="600"/>
              </a:spcAft>
            </a:pPr>
            <a:r>
              <a:rPr lang="en-US" altLang="en-US">
                <a:latin typeface="Times New Roman" charset="0"/>
                <a:ea typeface="MS PGothic" charset="-128"/>
              </a:rPr>
              <a:t>• Dysbarism </a:t>
            </a:r>
          </a:p>
          <a:p>
            <a:pPr marL="800100" lvl="1" indent="-342900">
              <a:spcBef>
                <a:spcPts val="600"/>
              </a:spcBef>
              <a:spcAft>
                <a:spcPts val="600"/>
              </a:spcAft>
              <a:buFont typeface="Courier New" charset="0"/>
              <a:buChar char="o"/>
            </a:pPr>
            <a:r>
              <a:rPr lang="en-US" altLang="en-US">
                <a:latin typeface="Times New Roman" charset="0"/>
                <a:ea typeface="MS PGothic" charset="-128"/>
              </a:rPr>
              <a:t>High altitude </a:t>
            </a:r>
          </a:p>
          <a:p>
            <a:pPr marL="800100" lvl="1" indent="-342900">
              <a:spcBef>
                <a:spcPts val="600"/>
              </a:spcBef>
              <a:spcAft>
                <a:spcPts val="600"/>
              </a:spcAft>
              <a:buFont typeface="Courier New" charset="0"/>
              <a:buChar char="o"/>
            </a:pPr>
            <a:r>
              <a:rPr lang="en-US" altLang="en-US">
                <a:latin typeface="Times New Roman" charset="0"/>
                <a:ea typeface="MS PGothic" charset="-128"/>
              </a:rPr>
              <a:t>Diving injuries </a:t>
            </a:r>
          </a:p>
          <a:p>
            <a:pPr>
              <a:spcBef>
                <a:spcPts val="600"/>
              </a:spcBef>
              <a:spcAft>
                <a:spcPts val="600"/>
              </a:spcAft>
            </a:pPr>
            <a:r>
              <a:rPr lang="en-US" altLang="en-US">
                <a:latin typeface="Times New Roman" charset="0"/>
                <a:ea typeface="MS PGothic" charset="-128"/>
              </a:rPr>
              <a:t>• Electrical injury </a:t>
            </a:r>
          </a:p>
          <a:p>
            <a:pPr>
              <a:spcBef>
                <a:spcPts val="600"/>
              </a:spcBef>
              <a:spcAft>
                <a:spcPts val="600"/>
              </a:spcAft>
            </a:pPr>
            <a:r>
              <a:rPr lang="en-US" altLang="en-US">
                <a:latin typeface="Times New Roman" charset="0"/>
                <a:ea typeface="MS PGothic" charset="-128"/>
              </a:rPr>
              <a:t>• Radiation exposure </a:t>
            </a:r>
          </a:p>
          <a:p>
            <a:endParaRPr lang="en-US" altLang="en-US">
              <a:latin typeface="Times New Roman" charset="0"/>
              <a:ea typeface="MS PGothic" charset="-128"/>
            </a:endParaRPr>
          </a:p>
        </p:txBody>
      </p:sp>
    </p:spTree>
    <p:extLst>
      <p:ext uri="{BB962C8B-B14F-4D97-AF65-F5344CB8AC3E}">
        <p14:creationId xmlns:p14="http://schemas.microsoft.com/office/powerpoint/2010/main" val="6010356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History taking</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Investigate the chief complaint.</a:t>
            </a:r>
            <a:endParaRPr lang="en-IN" altLang="en-US">
              <a:latin typeface="Times New Roman" charset="0"/>
              <a:ea typeface="MS PGothic" charset="-128"/>
            </a:endParaRPr>
          </a:p>
          <a:p>
            <a:r>
              <a:rPr lang="en-US" altLang="en-US">
                <a:latin typeface="Times New Roman" charset="0"/>
                <a:ea typeface="MS PGothic" charset="-128"/>
              </a:rPr>
              <a:t>		a. Obtain a medical history.</a:t>
            </a:r>
            <a:endParaRPr lang="en-IN" altLang="en-US">
              <a:latin typeface="Times New Roman" charset="0"/>
              <a:ea typeface="MS PGothic" charset="-128"/>
            </a:endParaRPr>
          </a:p>
          <a:p>
            <a:r>
              <a:rPr lang="en-US" altLang="en-US">
                <a:latin typeface="Times New Roman" charset="0"/>
                <a:ea typeface="MS PGothic" charset="-128"/>
              </a:rPr>
              <a:t>		b. Be alert for injury-specific signs and symptoms as well as any pertinent negatives.</a:t>
            </a:r>
            <a:endParaRPr lang="en-IN" altLang="en-US">
              <a:latin typeface="Times New Roman" charset="0"/>
              <a:ea typeface="MS PGothic" charset="-128"/>
            </a:endParaRPr>
          </a:p>
          <a:p>
            <a:r>
              <a:rPr lang="en-US" altLang="en-US">
                <a:latin typeface="Times New Roman" charset="0"/>
                <a:ea typeface="MS PGothic" charset="-128"/>
              </a:rPr>
              <a:t>	2. SAMPLE history</a:t>
            </a:r>
            <a:endParaRPr lang="en-IN" altLang="en-US">
              <a:latin typeface="Times New Roman" charset="0"/>
              <a:ea typeface="MS PGothic" charset="-128"/>
            </a:endParaRPr>
          </a:p>
          <a:p>
            <a:r>
              <a:rPr lang="en-US" altLang="en-US">
                <a:latin typeface="Times New Roman" charset="0"/>
                <a:ea typeface="MS PGothic" charset="-128"/>
              </a:rPr>
              <a:t>		a. If possible, find out how long your patient has been exposed to the cold environment.</a:t>
            </a:r>
            <a:endParaRPr lang="en-IN" altLang="en-US">
              <a:latin typeface="Times New Roman" charset="0"/>
              <a:ea typeface="MS PGothic" charset="-128"/>
            </a:endParaRPr>
          </a:p>
          <a:p>
            <a:r>
              <a:rPr lang="en-US" altLang="en-US">
                <a:latin typeface="Times New Roman" charset="0"/>
                <a:ea typeface="MS PGothic" charset="-128"/>
              </a:rPr>
              <a:t>		b. Exposures may be short or prolonged.</a:t>
            </a:r>
            <a:endParaRPr lang="en-IN" altLang="en-US">
              <a:latin typeface="Times New Roman" charset="0"/>
              <a:ea typeface="MS PGothic" charset="-128"/>
            </a:endParaRPr>
          </a:p>
          <a:p>
            <a:r>
              <a:rPr lang="en-US" altLang="en-US">
                <a:latin typeface="Times New Roman" charset="0"/>
                <a:ea typeface="MS PGothic" charset="-128"/>
              </a:rPr>
              <a:t>		c. Medications and underlying medical problems may have an impact on the way cold affects the patient’s metabolism.</a:t>
            </a:r>
            <a:endParaRPr lang="en-IN" altLang="en-US">
              <a:latin typeface="Times New Roman" charset="0"/>
              <a:ea typeface="MS PGothic" charset="-128"/>
            </a:endParaRPr>
          </a:p>
          <a:p>
            <a:r>
              <a:rPr lang="en-US" altLang="en-US">
                <a:latin typeface="Times New Roman" charset="0"/>
                <a:ea typeface="MS PGothic" charset="-128"/>
              </a:rPr>
              <a:t>		d. The patient’s last oral intake and what the patient was doing prior to the exposure will help to determine the severity of the cold problem.</a:t>
            </a:r>
            <a:endParaRPr lang="en-IN" altLang="en-US">
              <a:latin typeface="Times New Roman" charset="0"/>
              <a:ea typeface="MS PGothic" charset="-128"/>
            </a:endParaRPr>
          </a:p>
        </p:txBody>
      </p:sp>
    </p:spTree>
    <p:extLst>
      <p:ext uri="{BB962C8B-B14F-4D97-AF65-F5344CB8AC3E}">
        <p14:creationId xmlns:p14="http://schemas.microsoft.com/office/powerpoint/2010/main" val="5007363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Secondary 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Physical examinations</a:t>
            </a:r>
            <a:endParaRPr lang="en-IN" altLang="en-US">
              <a:latin typeface="Times New Roman" charset="0"/>
              <a:ea typeface="MS PGothic" charset="-128"/>
            </a:endParaRPr>
          </a:p>
          <a:p>
            <a:r>
              <a:rPr lang="en-US" altLang="en-US">
                <a:latin typeface="Times New Roman" charset="0"/>
                <a:ea typeface="MS PGothic" charset="-128"/>
              </a:rPr>
              <a:t>		a. Focus your physical examination on the severity of hypothermia.</a:t>
            </a:r>
            <a:endParaRPr lang="en-IN" altLang="en-US">
              <a:latin typeface="Times New Roman" charset="0"/>
              <a:ea typeface="MS PGothic" charset="-128"/>
            </a:endParaRPr>
          </a:p>
          <a:p>
            <a:r>
              <a:rPr lang="en-US" altLang="en-US">
                <a:latin typeface="Times New Roman" charset="0"/>
                <a:ea typeface="MS PGothic" charset="-128"/>
              </a:rPr>
              <a:t>		b. Assess the areas of the body directly affected by cold exposure.</a:t>
            </a:r>
            <a:endParaRPr lang="en-IN" altLang="en-US">
              <a:latin typeface="Times New Roman" charset="0"/>
              <a:ea typeface="MS PGothic" charset="-128"/>
            </a:endParaRPr>
          </a:p>
          <a:p>
            <a:r>
              <a:rPr lang="en-US" altLang="en-US">
                <a:latin typeface="Times New Roman" charset="0"/>
                <a:ea typeface="MS PGothic" charset="-128"/>
              </a:rPr>
              <a:t>		c. Assess the degree and extent of damage.</a:t>
            </a:r>
            <a:endParaRPr lang="en-IN" altLang="en-US">
              <a:latin typeface="Times New Roman" charset="0"/>
              <a:ea typeface="MS PGothic" charset="-128"/>
            </a:endParaRPr>
          </a:p>
          <a:p>
            <a:r>
              <a:rPr lang="en-US" altLang="en-US">
                <a:latin typeface="Times New Roman" charset="0"/>
                <a:ea typeface="MS PGothic" charset="-128"/>
              </a:rPr>
              <a:t>		d. The numbing effect of cold, both on the brain and on the body, may impair your patient’s ability to tell you about other injuries or illnesses.</a:t>
            </a:r>
            <a:endParaRPr lang="en-IN" altLang="en-US">
              <a:latin typeface="Times New Roman" charset="0"/>
              <a:ea typeface="MS PGothic" charset="-128"/>
            </a:endParaRPr>
          </a:p>
        </p:txBody>
      </p:sp>
    </p:spTree>
    <p:extLst>
      <p:ext uri="{BB962C8B-B14F-4D97-AF65-F5344CB8AC3E}">
        <p14:creationId xmlns:p14="http://schemas.microsoft.com/office/powerpoint/2010/main" val="20343340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Vital signs</a:t>
            </a:r>
            <a:endParaRPr lang="en-IN" altLang="en-US">
              <a:latin typeface="Times New Roman" charset="0"/>
              <a:ea typeface="MS PGothic" charset="-128"/>
            </a:endParaRPr>
          </a:p>
          <a:p>
            <a:r>
              <a:rPr lang="en-US" altLang="en-US">
                <a:latin typeface="Times New Roman" charset="0"/>
                <a:ea typeface="MS PGothic" charset="-128"/>
              </a:rPr>
              <a:t>	a. Vital signs may be altered by the effects of hypothermia and can be an indicator of its severity.</a:t>
            </a:r>
            <a:endParaRPr lang="en-IN" altLang="en-US">
              <a:latin typeface="Times New Roman" charset="0"/>
              <a:ea typeface="MS PGothic" charset="-128"/>
            </a:endParaRPr>
          </a:p>
          <a:p>
            <a:r>
              <a:rPr lang="en-US" altLang="en-US">
                <a:latin typeface="Times New Roman" charset="0"/>
                <a:ea typeface="MS PGothic" charset="-128"/>
              </a:rPr>
              <a:t>	b. Respirations may be slow and shallow, resulting in low oxygen levels in the body.</a:t>
            </a:r>
            <a:endParaRPr lang="en-IN" altLang="en-US">
              <a:latin typeface="Times New Roman" charset="0"/>
              <a:ea typeface="MS PGothic" charset="-128"/>
            </a:endParaRPr>
          </a:p>
          <a:p>
            <a:r>
              <a:rPr lang="en-US" altLang="en-US">
                <a:latin typeface="Times New Roman" charset="0"/>
                <a:ea typeface="MS PGothic" charset="-128"/>
              </a:rPr>
              <a:t>	c. Low blood pressure and a slow pulse also indicate moderate to severe hypothermia.</a:t>
            </a:r>
            <a:endParaRPr lang="en-IN" altLang="en-US">
              <a:latin typeface="Times New Roman" charset="0"/>
              <a:ea typeface="MS PGothic" charset="-128"/>
            </a:endParaRPr>
          </a:p>
          <a:p>
            <a:r>
              <a:rPr lang="en-US" altLang="en-US">
                <a:latin typeface="Times New Roman" charset="0"/>
                <a:ea typeface="MS PGothic" charset="-128"/>
              </a:rPr>
              <a:t>	d. Evaluate your patient for changes in mental status using the AVPU scale.</a:t>
            </a:r>
            <a:endParaRPr lang="en-IN" altLang="en-US">
              <a:latin typeface="Times New Roman" charset="0"/>
              <a:ea typeface="MS PGothic" charset="-128"/>
            </a:endParaRP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64F8DB-DE89-9646-8269-94A28D4926B1}" type="slidenum">
              <a:rPr lang="en-US" altLang="en-US" sz="1200"/>
              <a:pPr eaLnBrk="1" hangingPunct="1"/>
              <a:t>42</a:t>
            </a:fld>
            <a:endParaRPr lang="en-US" altLang="en-US" sz="1200"/>
          </a:p>
        </p:txBody>
      </p:sp>
    </p:spTree>
    <p:extLst>
      <p:ext uri="{BB962C8B-B14F-4D97-AF65-F5344CB8AC3E}">
        <p14:creationId xmlns:p14="http://schemas.microsoft.com/office/powerpoint/2010/main" val="9655033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Monitoring devices</a:t>
            </a:r>
            <a:endParaRPr lang="en-IN" altLang="en-US">
              <a:latin typeface="Times New Roman" charset="0"/>
              <a:ea typeface="MS PGothic" charset="-128"/>
            </a:endParaRPr>
          </a:p>
          <a:p>
            <a:r>
              <a:rPr lang="en-US" altLang="en-US">
                <a:latin typeface="Times New Roman" charset="0"/>
                <a:ea typeface="MS PGothic" charset="-128"/>
              </a:rPr>
              <a:t>	i. Determine a core body temperature using a hypothermia thermometer, based on local protocol.</a:t>
            </a:r>
            <a:endParaRPr lang="en-IN" altLang="en-US">
              <a:latin typeface="Times New Roman" charset="0"/>
              <a:ea typeface="MS PGothic" charset="-128"/>
            </a:endParaRPr>
          </a:p>
          <a:p>
            <a:r>
              <a:rPr lang="en-US" altLang="en-US">
                <a:latin typeface="Times New Roman" charset="0"/>
                <a:ea typeface="MS PGothic" charset="-128"/>
              </a:rPr>
              <a:t>	ii. Pulse oximetry will often be inaccurate due to the lack of perfusion in the extremities.</a:t>
            </a:r>
            <a:endParaRPr lang="en-IN" altLang="en-US">
              <a:latin typeface="Times New Roman" charset="0"/>
              <a:ea typeface="MS PGothic" charset="-128"/>
            </a:endParaRP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673BFFD-D07B-9648-AF7E-74EF8BC23F6E}" type="slidenum">
              <a:rPr lang="en-US" altLang="en-US" sz="1200"/>
              <a:pPr eaLnBrk="1" hangingPunct="1"/>
              <a:t>43</a:t>
            </a:fld>
            <a:endParaRPr lang="en-US" altLang="en-US" sz="1200"/>
          </a:p>
        </p:txBody>
      </p:sp>
    </p:spTree>
    <p:extLst>
      <p:ext uri="{BB962C8B-B14F-4D97-AF65-F5344CB8AC3E}">
        <p14:creationId xmlns:p14="http://schemas.microsoft.com/office/powerpoint/2010/main" val="8287868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Reassessment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Repeat the primary assessment.</a:t>
            </a:r>
            <a:endParaRPr lang="en-IN" altLang="en-US">
              <a:latin typeface="Times New Roman" charset="0"/>
              <a:ea typeface="MS PGothic" charset="-128"/>
            </a:endParaRPr>
          </a:p>
          <a:p>
            <a:r>
              <a:rPr lang="en-US" altLang="en-US">
                <a:latin typeface="Times New Roman" charset="0"/>
                <a:ea typeface="MS PGothic" charset="-128"/>
              </a:rPr>
              <a:t>	2. Reassess vital signs and the chief complaint.</a:t>
            </a:r>
            <a:endParaRPr lang="en-IN" altLang="en-US">
              <a:latin typeface="Times New Roman" charset="0"/>
              <a:ea typeface="MS PGothic" charset="-128"/>
            </a:endParaRPr>
          </a:p>
          <a:p>
            <a:r>
              <a:rPr lang="en-US" altLang="en-US">
                <a:latin typeface="Times New Roman" charset="0"/>
                <a:ea typeface="MS PGothic" charset="-128"/>
              </a:rPr>
              <a:t>	3. Monitor the patient’s level of consciousness and vital signs.</a:t>
            </a:r>
            <a:endParaRPr lang="en-IN" altLang="en-US">
              <a:latin typeface="Times New Roman" charset="0"/>
              <a:ea typeface="MS PGothic" charset="-128"/>
            </a:endParaRPr>
          </a:p>
          <a:p>
            <a:r>
              <a:rPr lang="en-US" altLang="en-US">
                <a:latin typeface="Times New Roman" charset="0"/>
                <a:ea typeface="MS PGothic" charset="-128"/>
              </a:rPr>
              <a:t>	4. Rewarming can lead to cardiac dysrhythmias.</a:t>
            </a:r>
            <a:endParaRPr lang="en-IN" altLang="en-US">
              <a:latin typeface="Times New Roman" charset="0"/>
              <a:ea typeface="MS PGothic" charset="-128"/>
            </a:endParaRPr>
          </a:p>
        </p:txBody>
      </p:sp>
    </p:spTree>
    <p:extLst>
      <p:ext uri="{BB962C8B-B14F-4D97-AF65-F5344CB8AC3E}">
        <p14:creationId xmlns:p14="http://schemas.microsoft.com/office/powerpoint/2010/main" val="8423762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243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Interventions</a:t>
            </a:r>
            <a:endParaRPr lang="en-IN" altLang="en-US">
              <a:latin typeface="Times New Roman" charset="0"/>
              <a:ea typeface="MS PGothic" charset="-128"/>
            </a:endParaRPr>
          </a:p>
          <a:p>
            <a:r>
              <a:rPr lang="en-US" altLang="en-US">
                <a:latin typeface="Times New Roman" charset="0"/>
                <a:ea typeface="MS PGothic" charset="-128"/>
              </a:rPr>
              <a:t>	a. Review all treatments that have been performed.</a:t>
            </a:r>
            <a:endParaRPr lang="en-IN" altLang="en-US">
              <a:latin typeface="Times New Roman" charset="0"/>
              <a:ea typeface="MS PGothic" charset="-128"/>
            </a:endParaRPr>
          </a:p>
          <a:p>
            <a:r>
              <a:rPr lang="en-US" altLang="en-US">
                <a:latin typeface="Times New Roman" charset="0"/>
                <a:ea typeface="MS PGothic" charset="-128"/>
              </a:rPr>
              <a:t>	b. Reassess oxygen delivery.</a:t>
            </a:r>
            <a:endParaRPr lang="en-IN" altLang="en-US">
              <a:latin typeface="Times New Roman" charset="0"/>
              <a:ea typeface="MS PGothic" charset="-128"/>
            </a:endParaRPr>
          </a:p>
          <a:p>
            <a:r>
              <a:rPr lang="en-US" altLang="en-US">
                <a:latin typeface="Times New Roman" charset="0"/>
                <a:ea typeface="MS PGothic" charset="-128"/>
              </a:rPr>
              <a:t>	c. Remove any wet or frozen clothing</a:t>
            </a:r>
            <a:endParaRPr lang="en-IN" altLang="en-US">
              <a:latin typeface="Times New Roman" charset="0"/>
              <a:ea typeface="MS PGothic" charset="-128"/>
            </a:endParaRPr>
          </a:p>
          <a:p>
            <a:r>
              <a:rPr lang="en-US" altLang="en-US">
                <a:latin typeface="Times New Roman" charset="0"/>
                <a:ea typeface="MS PGothic" charset="-128"/>
              </a:rPr>
              <a:t>		i. Do not remove any clothing that has frozen to the patient’s skin.</a:t>
            </a:r>
            <a:endParaRPr lang="en-IN" altLang="en-US">
              <a:latin typeface="Times New Roman" charset="0"/>
              <a:ea typeface="MS PGothic" charset="-128"/>
            </a:endParaRP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E027F6-FD9B-6344-87EB-2CB00B1B9304}" type="slidenum">
              <a:rPr lang="en-US" altLang="en-US" sz="1200"/>
              <a:pPr eaLnBrk="1" hangingPunct="1"/>
              <a:t>45</a:t>
            </a:fld>
            <a:endParaRPr lang="en-US" altLang="en-US" sz="1200"/>
          </a:p>
        </p:txBody>
      </p:sp>
    </p:spTree>
    <p:extLst>
      <p:ext uri="{BB962C8B-B14F-4D97-AF65-F5344CB8AC3E}">
        <p14:creationId xmlns:p14="http://schemas.microsoft.com/office/powerpoint/2010/main" val="16047436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6. Communication and documentation</a:t>
            </a:r>
            <a:endParaRPr lang="en-IN" altLang="en-US">
              <a:latin typeface="Times New Roman" charset="0"/>
              <a:ea typeface="MS PGothic" charset="-128"/>
            </a:endParaRPr>
          </a:p>
          <a:p>
            <a:r>
              <a:rPr lang="en-US" altLang="en-US">
                <a:latin typeface="Times New Roman" charset="0"/>
                <a:ea typeface="MS PGothic" charset="-128"/>
              </a:rPr>
              <a:t>	a. Communicate all of the information you have gathered to the receiving facility.</a:t>
            </a:r>
            <a:endParaRPr lang="en-IN" altLang="en-US">
              <a:latin typeface="Times New Roman" charset="0"/>
              <a:ea typeface="MS PGothic" charset="-128"/>
            </a:endParaRPr>
          </a:p>
          <a:p>
            <a:r>
              <a:rPr lang="en-US" altLang="en-US">
                <a:latin typeface="Times New Roman" charset="0"/>
                <a:ea typeface="MS PGothic" charset="-128"/>
              </a:rPr>
              <a:t>		i. Patient’s physical status</a:t>
            </a:r>
            <a:endParaRPr lang="en-IN" altLang="en-US">
              <a:latin typeface="Times New Roman" charset="0"/>
              <a:ea typeface="MS PGothic" charset="-128"/>
            </a:endParaRPr>
          </a:p>
          <a:p>
            <a:r>
              <a:rPr lang="en-US" altLang="en-US">
                <a:latin typeface="Times New Roman" charset="0"/>
                <a:ea typeface="MS PGothic" charset="-128"/>
              </a:rPr>
              <a:t>		ii. Conditions at the scene</a:t>
            </a:r>
            <a:endParaRPr lang="en-IN" altLang="en-US">
              <a:latin typeface="Times New Roman" charset="0"/>
              <a:ea typeface="MS PGothic" charset="-128"/>
            </a:endParaRPr>
          </a:p>
          <a:p>
            <a:r>
              <a:rPr lang="en-US" altLang="en-US">
                <a:latin typeface="Times New Roman" charset="0"/>
                <a:ea typeface="MS PGothic" charset="-128"/>
              </a:rPr>
              <a:t>		iii. Any changes in the patient’s mental status during treatment and transport</a:t>
            </a:r>
            <a:endParaRPr lang="en-IN" altLang="en-US">
              <a:latin typeface="Times New Roman" charset="0"/>
              <a:ea typeface="MS PGothic" charset="-128"/>
            </a:endParaRP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603EE9A-F00B-9B47-B1C9-4C59376851A2}" type="slidenum">
              <a:rPr lang="en-US" altLang="en-US" sz="1200"/>
              <a:pPr eaLnBrk="1" hangingPunct="1"/>
              <a:t>46</a:t>
            </a:fld>
            <a:endParaRPr lang="en-US" altLang="en-US" sz="1200"/>
          </a:p>
        </p:txBody>
      </p:sp>
    </p:spTree>
    <p:extLst>
      <p:ext uri="{BB962C8B-B14F-4D97-AF65-F5344CB8AC3E}">
        <p14:creationId xmlns:p14="http://schemas.microsoft.com/office/powerpoint/2010/main" val="6792180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 General Management of Cold Emergencies</a:t>
            </a:r>
          </a:p>
          <a:p>
            <a:r>
              <a:rPr lang="en-US" altLang="en-US">
                <a:latin typeface="Times New Roman" charset="0"/>
                <a:ea typeface="MS PGothic" charset="-128"/>
              </a:rPr>
              <a:t>A. Move the patient from the cold environment to prevent further heat loss.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To prevent further damage to the feet, do not allow the patient to walk.</a:t>
            </a:r>
            <a:endParaRPr lang="en-IN" altLang="en-US">
              <a:latin typeface="Times New Roman" charset="0"/>
              <a:ea typeface="MS PGothic" charset="-128"/>
            </a:endParaRPr>
          </a:p>
          <a:p>
            <a:r>
              <a:rPr lang="en-US" altLang="en-US">
                <a:latin typeface="Times New Roman" charset="0"/>
                <a:ea typeface="MS PGothic" charset="-128"/>
              </a:rPr>
              <a:t>	2. Remove any wet clothing.</a:t>
            </a:r>
            <a:endParaRPr lang="en-IN" altLang="en-US">
              <a:latin typeface="Times New Roman" charset="0"/>
              <a:ea typeface="MS PGothic" charset="-128"/>
            </a:endParaRPr>
          </a:p>
          <a:p>
            <a:r>
              <a:rPr lang="en-US" altLang="en-US">
                <a:latin typeface="Times New Roman" charset="0"/>
                <a:ea typeface="MS PGothic" charset="-128"/>
              </a:rPr>
              <a:t>	3. Place dry blankets over and under the patient.</a:t>
            </a:r>
            <a:endParaRPr lang="en-IN" altLang="en-US">
              <a:latin typeface="Times New Roman" charset="0"/>
              <a:ea typeface="MS PGothic" charset="-128"/>
            </a:endParaRPr>
          </a:p>
        </p:txBody>
      </p:sp>
    </p:spTree>
    <p:extLst>
      <p:ext uri="{BB962C8B-B14F-4D97-AF65-F5344CB8AC3E}">
        <p14:creationId xmlns:p14="http://schemas.microsoft.com/office/powerpoint/2010/main" val="17413421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If available, give the patient warm, humidified oxygen.</a:t>
            </a:r>
            <a:endParaRPr lang="en-IN" altLang="en-US">
              <a:latin typeface="Times New Roman" charset="0"/>
              <a:ea typeface="MS PGothic" charset="-128"/>
            </a:endParaRPr>
          </a:p>
          <a:p>
            <a:r>
              <a:rPr lang="en-US" altLang="en-US">
                <a:latin typeface="Times New Roman" charset="0"/>
                <a:ea typeface="MS PGothic" charset="-128"/>
              </a:rPr>
              <a:t>5. Handle the patient gently.</a:t>
            </a:r>
            <a:endParaRPr lang="en-IN" altLang="en-US">
              <a:latin typeface="Times New Roman" charset="0"/>
              <a:ea typeface="MS PGothic" charset="-128"/>
            </a:endParaRPr>
          </a:p>
          <a:p>
            <a:r>
              <a:rPr lang="en-US" altLang="en-US">
                <a:latin typeface="Times New Roman" charset="0"/>
                <a:ea typeface="MS PGothic" charset="-128"/>
              </a:rPr>
              <a:t>6. Do not massage the extremities.</a:t>
            </a:r>
            <a:endParaRPr lang="en-IN" altLang="en-US">
              <a:latin typeface="Times New Roman" charset="0"/>
              <a:ea typeface="MS PGothic" charset="-128"/>
            </a:endParaRPr>
          </a:p>
          <a:p>
            <a:r>
              <a:rPr lang="en-US" altLang="en-US">
                <a:latin typeface="Times New Roman" charset="0"/>
                <a:ea typeface="MS PGothic" charset="-128"/>
              </a:rPr>
              <a:t>7. Do not allow the patient to eat or use any stimulants (eg, coffee, tea, soda, or tobacco)</a:t>
            </a:r>
            <a:endParaRPr lang="en-IN" altLang="en-US">
              <a:latin typeface="Times New Roman" charset="0"/>
              <a:ea typeface="MS PGothic" charset="-128"/>
            </a:endParaRPr>
          </a:p>
        </p:txBody>
      </p:sp>
    </p:spTree>
    <p:extLst>
      <p:ext uri="{BB962C8B-B14F-4D97-AF65-F5344CB8AC3E}">
        <p14:creationId xmlns:p14="http://schemas.microsoft.com/office/powerpoint/2010/main" val="8311300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B. Mild hypothermia</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Patient is alert, shivering, and responds appropriately.</a:t>
            </a:r>
            <a:endParaRPr lang="en-IN" altLang="en-US">
              <a:latin typeface="Times New Roman" charset="0"/>
              <a:ea typeface="MS PGothic" charset="-128"/>
            </a:endParaRPr>
          </a:p>
          <a:p>
            <a:r>
              <a:rPr lang="en-US" altLang="en-US">
                <a:latin typeface="Times New Roman" charset="0"/>
                <a:ea typeface="MS PGothic" charset="-128"/>
              </a:rPr>
              <a:t>		a. Core body temperature between 90°F and 95°F</a:t>
            </a:r>
            <a:endParaRPr lang="en-IN" altLang="en-US">
              <a:latin typeface="Times New Roman" charset="0"/>
              <a:ea typeface="MS PGothic" charset="-128"/>
            </a:endParaRPr>
          </a:p>
          <a:p>
            <a:r>
              <a:rPr lang="en-US" altLang="en-US">
                <a:latin typeface="Times New Roman" charset="0"/>
                <a:ea typeface="MS PGothic" charset="-128"/>
              </a:rPr>
              <a:t>	2. Treatment involves passive rewarming</a:t>
            </a:r>
            <a:endParaRPr lang="en-IN" altLang="en-US">
              <a:latin typeface="Times New Roman" charset="0"/>
              <a:ea typeface="MS PGothic" charset="-128"/>
            </a:endParaRPr>
          </a:p>
          <a:p>
            <a:r>
              <a:rPr lang="en-US" altLang="en-US">
                <a:latin typeface="Times New Roman" charset="0"/>
                <a:ea typeface="MS PGothic" charset="-128"/>
              </a:rPr>
              <a:t>		a. Place the patient in a warm environment.</a:t>
            </a:r>
            <a:endParaRPr lang="en-IN" altLang="en-US">
              <a:latin typeface="Times New Roman" charset="0"/>
              <a:ea typeface="MS PGothic" charset="-128"/>
            </a:endParaRPr>
          </a:p>
          <a:p>
            <a:r>
              <a:rPr lang="en-US" altLang="en-US">
                <a:latin typeface="Times New Roman" charset="0"/>
                <a:ea typeface="MS PGothic" charset="-128"/>
              </a:rPr>
              <a:t>		b. Remove wet clothing.</a:t>
            </a:r>
            <a:endParaRPr lang="en-IN" altLang="en-US">
              <a:latin typeface="Times New Roman" charset="0"/>
              <a:ea typeface="MS PGothic" charset="-128"/>
            </a:endParaRPr>
          </a:p>
          <a:p>
            <a:r>
              <a:rPr lang="en-US" altLang="en-US">
                <a:latin typeface="Times New Roman" charset="0"/>
                <a:ea typeface="MS PGothic" charset="-128"/>
              </a:rPr>
              <a:t>		c. Apply heat packs or hot water bottles to the groin, axillary, and cervical regions.</a:t>
            </a:r>
            <a:endParaRPr lang="en-IN" altLang="en-US">
              <a:latin typeface="Times New Roman" charset="0"/>
              <a:ea typeface="MS PGothic" charset="-128"/>
            </a:endParaRPr>
          </a:p>
          <a:p>
            <a:r>
              <a:rPr lang="en-US" altLang="en-US">
                <a:latin typeface="Times New Roman" charset="0"/>
                <a:ea typeface="MS PGothic" charset="-128"/>
              </a:rPr>
              <a:t>		d. Turn up the heat to high in the patient compartment of the ambulance.</a:t>
            </a:r>
            <a:endParaRPr lang="en-IN" altLang="en-US">
              <a:latin typeface="Times New Roman" charset="0"/>
              <a:ea typeface="MS PGothic" charset="-128"/>
            </a:endParaRPr>
          </a:p>
          <a:p>
            <a:r>
              <a:rPr lang="en-US" altLang="en-US">
                <a:latin typeface="Times New Roman" charset="0"/>
                <a:ea typeface="MS PGothic" charset="-128"/>
              </a:rPr>
              <a:t>		e. To avoid burns, do not place heat packs directly on skin.</a:t>
            </a:r>
            <a:endParaRPr lang="en-IN" altLang="en-US">
              <a:latin typeface="Times New Roman" charset="0"/>
              <a:ea typeface="MS PGothic" charset="-128"/>
            </a:endParaRPr>
          </a:p>
          <a:p>
            <a:r>
              <a:rPr lang="en-US" altLang="en-US">
                <a:latin typeface="Times New Roman" charset="0"/>
                <a:ea typeface="MS PGothic" charset="-128"/>
              </a:rPr>
              <a:t>		f. Give warm fluids by mouth (if the patient can swallow).</a:t>
            </a:r>
            <a:endParaRPr lang="en-IN" altLang="en-US">
              <a:latin typeface="Times New Roman" charset="0"/>
              <a:ea typeface="MS PGothic" charset="-128"/>
            </a:endParaRPr>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C9C238-C4B9-D24E-8A97-6B10A08E44D9}" type="slidenum">
              <a:rPr lang="en-US" altLang="en-US" sz="1200"/>
              <a:pPr eaLnBrk="1" hangingPunct="1"/>
              <a:t>49</a:t>
            </a:fld>
            <a:endParaRPr lang="en-US" altLang="en-US" sz="1200"/>
          </a:p>
        </p:txBody>
      </p:sp>
    </p:spTree>
    <p:extLst>
      <p:ext uri="{BB962C8B-B14F-4D97-AF65-F5344CB8AC3E}">
        <p14:creationId xmlns:p14="http://schemas.microsoft.com/office/powerpoint/2010/main" val="1569093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r>
              <a:rPr lang="en-US" altLang="en-US" sz="1800">
                <a:latin typeface="Times New Roman" charset="0"/>
                <a:ea typeface="MS PGothic" charset="-128"/>
              </a:rPr>
              <a:t> </a:t>
            </a:r>
          </a:p>
          <a:p>
            <a:pPr>
              <a:spcBef>
                <a:spcPts val="1800"/>
              </a:spcBef>
              <a:spcAft>
                <a:spcPts val="600"/>
              </a:spcAft>
              <a:buFontTx/>
              <a:buAutoNum type="romanUcPeriod"/>
            </a:pPr>
            <a:r>
              <a:rPr lang="en-US" altLang="en-US" sz="1800">
                <a:latin typeface="Times New Roman" charset="0"/>
                <a:ea typeface="MS PGothic" charset="-128"/>
              </a:rPr>
              <a:t> Introduction</a:t>
            </a:r>
          </a:p>
          <a:p>
            <a:r>
              <a:rPr lang="en-US" altLang="en-US">
                <a:latin typeface="Times New Roman" charset="0"/>
                <a:ea typeface="MS PGothic" charset="-128"/>
              </a:rPr>
              <a:t>A. Environmental factors such as temperature and atmospheric pressure can overwhelm the body’s ability to cope with its surroundings.</a:t>
            </a:r>
            <a:endParaRPr lang="en-IN" altLang="en-US" b="1">
              <a:latin typeface="Times New Roman" charset="0"/>
              <a:ea typeface="MS PGothic" charset="-128"/>
            </a:endParaRPr>
          </a:p>
          <a:p>
            <a:r>
              <a:rPr lang="en-US" altLang="en-US">
                <a:latin typeface="Times New Roman" charset="0"/>
                <a:ea typeface="MS PGothic" charset="-128"/>
              </a:rPr>
              <a:t>B. Medical emergencies can result.</a:t>
            </a:r>
            <a:endParaRPr lang="en-IN" altLang="en-US" b="1">
              <a:latin typeface="Times New Roman" charset="0"/>
              <a:ea typeface="MS PGothic" charset="-128"/>
            </a:endParaRPr>
          </a:p>
          <a:p>
            <a:r>
              <a:rPr lang="en-US" altLang="en-US">
                <a:latin typeface="Times New Roman" charset="0"/>
                <a:ea typeface="MS PGothic" charset="-128"/>
              </a:rPr>
              <a:t>C. Certain populations are at higher risk:</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Children</a:t>
            </a:r>
            <a:endParaRPr lang="en-IN" altLang="en-US">
              <a:latin typeface="Times New Roman" charset="0"/>
              <a:ea typeface="MS PGothic" charset="-128"/>
            </a:endParaRPr>
          </a:p>
          <a:p>
            <a:r>
              <a:rPr lang="en-US" altLang="en-US">
                <a:latin typeface="Times New Roman" charset="0"/>
                <a:ea typeface="MS PGothic" charset="-128"/>
              </a:rPr>
              <a:t>	2. Older people</a:t>
            </a:r>
            <a:endParaRPr lang="en-IN" altLang="en-US">
              <a:latin typeface="Times New Roman" charset="0"/>
              <a:ea typeface="MS PGothic" charset="-128"/>
            </a:endParaRPr>
          </a:p>
          <a:p>
            <a:r>
              <a:rPr lang="en-US" altLang="en-US">
                <a:latin typeface="Times New Roman" charset="0"/>
                <a:ea typeface="MS PGothic" charset="-128"/>
              </a:rPr>
              <a:t>	3. People with chronic illnesses</a:t>
            </a:r>
            <a:endParaRPr lang="en-IN" altLang="en-US">
              <a:latin typeface="Times New Roman" charset="0"/>
              <a:ea typeface="MS PGothic" charset="-128"/>
            </a:endParaRPr>
          </a:p>
          <a:p>
            <a:r>
              <a:rPr lang="en-US" altLang="en-US">
                <a:latin typeface="Times New Roman" charset="0"/>
                <a:ea typeface="MS PGothic" charset="-128"/>
              </a:rPr>
              <a:t>	4. Young adults who overexert themselves</a:t>
            </a:r>
            <a:endParaRPr lang="en-IN" altLang="en-US">
              <a:latin typeface="Times New Roman" charset="0"/>
              <a:ea typeface="MS PGothic" charset="-128"/>
            </a:endParaRPr>
          </a:p>
        </p:txBody>
      </p:sp>
    </p:spTree>
    <p:extLst>
      <p:ext uri="{BB962C8B-B14F-4D97-AF65-F5344CB8AC3E}">
        <p14:creationId xmlns:p14="http://schemas.microsoft.com/office/powerpoint/2010/main" val="19902079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Moderate or severe hypothermia</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Do not try to actively rewarm the patient—rewarming may cause a fatal cardiac dysrhythmia.</a:t>
            </a:r>
            <a:endParaRPr lang="en-IN" altLang="en-US">
              <a:latin typeface="Times New Roman" charset="0"/>
              <a:ea typeface="MS PGothic" charset="-128"/>
            </a:endParaRPr>
          </a:p>
          <a:p>
            <a:r>
              <a:rPr lang="en-US" altLang="en-US">
                <a:latin typeface="Times New Roman" charset="0"/>
                <a:ea typeface="MS PGothic" charset="-128"/>
              </a:rPr>
              <a:t>	2. Local protocols may dictate the appropriate type of rewarming strategies based on the patient’s body temperature.</a:t>
            </a:r>
            <a:endParaRPr lang="en-IN" altLang="en-US">
              <a:latin typeface="Times New Roman" charset="0"/>
              <a:ea typeface="MS PGothic" charset="-128"/>
            </a:endParaRPr>
          </a:p>
          <a:p>
            <a:r>
              <a:rPr lang="en-US" altLang="en-US">
                <a:latin typeface="Times New Roman" charset="0"/>
                <a:ea typeface="MS PGothic" charset="-128"/>
              </a:rPr>
              <a:t>	3. The goal is to prevent further heat loss.</a:t>
            </a:r>
            <a:endParaRPr lang="en-IN" altLang="en-US">
              <a:latin typeface="Times New Roman" charset="0"/>
              <a:ea typeface="MS PGothic" charset="-128"/>
            </a:endParaRPr>
          </a:p>
          <a:p>
            <a:r>
              <a:rPr lang="en-US" altLang="en-US">
                <a:latin typeface="Times New Roman" charset="0"/>
                <a:ea typeface="MS PGothic" charset="-128"/>
              </a:rPr>
              <a:t>	4. Remove the patient immediately from the cold environment.</a:t>
            </a:r>
            <a:endParaRPr lang="en-IN" altLang="en-US">
              <a:latin typeface="Times New Roman" charset="0"/>
              <a:ea typeface="MS PGothic" charset="-128"/>
            </a:endParaRPr>
          </a:p>
          <a:p>
            <a:r>
              <a:rPr lang="en-US" altLang="en-US">
                <a:latin typeface="Times New Roman" charset="0"/>
                <a:ea typeface="MS PGothic" charset="-128"/>
              </a:rPr>
              <a:t>	5. Place the patient in the ambulance.</a:t>
            </a:r>
            <a:endParaRPr lang="en-IN" altLang="en-US">
              <a:latin typeface="Times New Roman" charset="0"/>
              <a:ea typeface="MS PGothic" charset="-128"/>
            </a:endParaRPr>
          </a:p>
          <a:p>
            <a:r>
              <a:rPr lang="en-US" altLang="en-US">
                <a:latin typeface="Times New Roman" charset="0"/>
                <a:ea typeface="MS PGothic" charset="-128"/>
              </a:rPr>
              <a:t>	6. Remove wet clothing.</a:t>
            </a:r>
            <a:endParaRPr lang="en-IN" altLang="en-US">
              <a:latin typeface="Times New Roman" charset="0"/>
              <a:ea typeface="MS PGothic" charset="-128"/>
            </a:endParaRPr>
          </a:p>
          <a:p>
            <a:r>
              <a:rPr lang="en-US" altLang="en-US">
                <a:latin typeface="Times New Roman" charset="0"/>
                <a:ea typeface="MS PGothic" charset="-128"/>
              </a:rPr>
              <a:t>	7. Cover the patient with a blanket and transport.</a:t>
            </a:r>
            <a:endParaRPr lang="en-IN" altLang="en-US">
              <a:latin typeface="Times New Roman" charset="0"/>
              <a:ea typeface="MS PGothic" charset="-128"/>
            </a:endParaRPr>
          </a:p>
          <a:p>
            <a:r>
              <a:rPr lang="en-US" altLang="en-US">
                <a:latin typeface="Times New Roman" charset="0"/>
                <a:ea typeface="MS PGothic" charset="-128"/>
              </a:rPr>
              <a:t>	8. Handle the patient gently to decrease the risk of ventricular fibrillation.</a:t>
            </a:r>
            <a:endParaRPr lang="en-IN" altLang="en-US">
              <a:latin typeface="Times New Roman" charset="0"/>
              <a:ea typeface="MS PGothic" charset="-128"/>
            </a:endParaRPr>
          </a:p>
          <a:p>
            <a:r>
              <a:rPr lang="en-US" altLang="en-US">
                <a:latin typeface="Times New Roman" charset="0"/>
                <a:ea typeface="MS PGothic" charset="-128"/>
              </a:rPr>
              <a:t>	9. If you cannot get the patient out of the cold immediately:</a:t>
            </a:r>
            <a:endParaRPr lang="en-IN" altLang="en-US">
              <a:latin typeface="Times New Roman" charset="0"/>
              <a:ea typeface="MS PGothic" charset="-128"/>
            </a:endParaRPr>
          </a:p>
          <a:p>
            <a:r>
              <a:rPr lang="en-US" altLang="en-US">
                <a:latin typeface="Times New Roman" charset="0"/>
                <a:ea typeface="MS PGothic" charset="-128"/>
              </a:rPr>
              <a:t>		a. Move the patient out of the wind and away from contact with any object that will conduct heat away from the body.</a:t>
            </a:r>
            <a:endParaRPr lang="en-IN" altLang="en-US">
              <a:latin typeface="Times New Roman" charset="0"/>
              <a:ea typeface="MS PGothic" charset="-128"/>
            </a:endParaRPr>
          </a:p>
          <a:p>
            <a:r>
              <a:rPr lang="en-US" altLang="en-US">
                <a:latin typeface="Times New Roman" charset="0"/>
                <a:ea typeface="MS PGothic" charset="-128"/>
              </a:rPr>
              <a:t>		b. Place blankets and a waterproof protective cover on the patient.</a:t>
            </a:r>
            <a:endParaRPr lang="en-IN" altLang="en-US">
              <a:latin typeface="Times New Roman" charset="0"/>
              <a:ea typeface="MS PGothic" charset="-128"/>
            </a:endParaRPr>
          </a:p>
          <a:p>
            <a:r>
              <a:rPr lang="en-US" altLang="en-US">
                <a:latin typeface="Times New Roman" charset="0"/>
                <a:ea typeface="MS PGothic" charset="-128"/>
              </a:rPr>
              <a:t>		c. Cover the head and neck with a towel.</a:t>
            </a:r>
            <a:endParaRPr lang="en-IN" altLang="en-US">
              <a:latin typeface="Times New Roman" charset="0"/>
              <a:ea typeface="MS PGothic" charset="-128"/>
            </a:endParaRPr>
          </a:p>
          <a:p>
            <a:r>
              <a:rPr lang="en-US" altLang="en-US">
                <a:latin typeface="Times New Roman" charset="0"/>
                <a:ea typeface="MS PGothic" charset="-128"/>
              </a:rPr>
              <a:t>	10. Always remember that even an unresponsive patient may be able to hear you.</a:t>
            </a:r>
            <a:endParaRPr lang="en-IN" altLang="en-US">
              <a:latin typeface="Times New Roman" charset="0"/>
              <a:ea typeface="MS PGothic" charset="-128"/>
            </a:endParaRPr>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373E0EE-0FC7-9848-8FA8-F0FD41892AA7}" type="slidenum">
              <a:rPr lang="en-US" altLang="en-US" sz="1200"/>
              <a:pPr eaLnBrk="1" hangingPunct="1"/>
              <a:t>50</a:t>
            </a:fld>
            <a:endParaRPr lang="en-US" altLang="en-US" sz="1200"/>
          </a:p>
        </p:txBody>
      </p:sp>
    </p:spTree>
    <p:extLst>
      <p:ext uri="{BB962C8B-B14F-4D97-AF65-F5344CB8AC3E}">
        <p14:creationId xmlns:p14="http://schemas.microsoft.com/office/powerpoint/2010/main" val="6545130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Emergency care of local cold injuries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Emergency treatment of local cold injuries in the field should include the following steps:</a:t>
            </a:r>
            <a:endParaRPr lang="en-IN" altLang="en-US">
              <a:latin typeface="Times New Roman" charset="0"/>
              <a:ea typeface="MS PGothic" charset="-128"/>
            </a:endParaRPr>
          </a:p>
          <a:p>
            <a:r>
              <a:rPr lang="en-US" altLang="en-US">
                <a:latin typeface="Times New Roman" charset="0"/>
                <a:ea typeface="MS PGothic" charset="-128"/>
              </a:rPr>
              <a:t>		a. Remove the patient from further exposure to the cold.</a:t>
            </a:r>
            <a:endParaRPr lang="en-IN" altLang="en-US">
              <a:latin typeface="Times New Roman" charset="0"/>
              <a:ea typeface="MS PGothic" charset="-128"/>
            </a:endParaRPr>
          </a:p>
          <a:p>
            <a:r>
              <a:rPr lang="en-US" altLang="en-US">
                <a:latin typeface="Times New Roman" charset="0"/>
                <a:ea typeface="MS PGothic" charset="-128"/>
              </a:rPr>
              <a:t>		b. Handle the injured part gently, and protect it from further injury.</a:t>
            </a:r>
            <a:endParaRPr lang="en-IN" altLang="en-US">
              <a:latin typeface="Times New Roman" charset="0"/>
              <a:ea typeface="MS PGothic" charset="-128"/>
            </a:endParaRPr>
          </a:p>
          <a:p>
            <a:r>
              <a:rPr lang="en-US" altLang="en-US">
                <a:latin typeface="Times New Roman" charset="0"/>
                <a:ea typeface="MS PGothic" charset="-128"/>
              </a:rPr>
              <a:t>		c. Remove any wet or restricting clothing from the patient, especially over the injured part.</a:t>
            </a:r>
            <a:endParaRPr lang="en-IN" altLang="en-US">
              <a:latin typeface="Times New Roman" charset="0"/>
              <a:ea typeface="MS PGothic" charset="-128"/>
            </a:endParaRP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83EED37-4BCC-344D-B964-52F1951EEB7F}" type="slidenum">
              <a:rPr lang="en-US" altLang="en-US" sz="1200"/>
              <a:pPr eaLnBrk="1" hangingPunct="1"/>
              <a:t>51</a:t>
            </a:fld>
            <a:endParaRPr lang="en-US" altLang="en-US" sz="1200"/>
          </a:p>
        </p:txBody>
      </p:sp>
    </p:spTree>
    <p:extLst>
      <p:ext uri="{BB962C8B-B14F-4D97-AF65-F5344CB8AC3E}">
        <p14:creationId xmlns:p14="http://schemas.microsoft.com/office/powerpoint/2010/main" val="9891712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If there is no chance of reinjury or if transport to the ED will be significantly delayed, consider active rewarming if local protocols allow.</a:t>
            </a:r>
            <a:endParaRPr lang="en-IN" altLang="en-US">
              <a:latin typeface="Times New Roman" charset="0"/>
              <a:ea typeface="MS PGothic" charset="-128"/>
            </a:endParaRPr>
          </a:p>
          <a:p>
            <a:r>
              <a:rPr lang="en-US" altLang="en-US">
                <a:latin typeface="Times New Roman" charset="0"/>
                <a:ea typeface="MS PGothic" charset="-128"/>
              </a:rPr>
              <a:t>	a. Consult medical control if available.</a:t>
            </a:r>
            <a:endParaRPr lang="en-IN" altLang="en-US">
              <a:latin typeface="Times New Roman" charset="0"/>
              <a:ea typeface="MS PGothic" charset="-128"/>
            </a:endParaRPr>
          </a:p>
          <a:p>
            <a:r>
              <a:rPr lang="en-US" altLang="en-US">
                <a:latin typeface="Times New Roman" charset="0"/>
                <a:ea typeface="MS PGothic" charset="-128"/>
              </a:rPr>
              <a:t>	b. With frostnip, contact with a warm object may be all that is needed.</a:t>
            </a:r>
            <a:endParaRPr lang="en-IN" altLang="en-US">
              <a:latin typeface="Times New Roman" charset="0"/>
              <a:ea typeface="MS PGothic" charset="-128"/>
            </a:endParaRPr>
          </a:p>
          <a:p>
            <a:r>
              <a:rPr lang="en-US" altLang="en-US">
                <a:latin typeface="Times New Roman" charset="0"/>
                <a:ea typeface="MS PGothic" charset="-128"/>
              </a:rPr>
              <a:t>		i. Your hands</a:t>
            </a:r>
            <a:endParaRPr lang="en-IN" altLang="en-US">
              <a:latin typeface="Times New Roman" charset="0"/>
              <a:ea typeface="MS PGothic" charset="-128"/>
            </a:endParaRPr>
          </a:p>
          <a:p>
            <a:r>
              <a:rPr lang="en-US" altLang="en-US">
                <a:latin typeface="Times New Roman" charset="0"/>
                <a:ea typeface="MS PGothic" charset="-128"/>
              </a:rPr>
              <a:t>		ii. Your breath</a:t>
            </a:r>
            <a:endParaRPr lang="en-IN" altLang="en-US">
              <a:latin typeface="Times New Roman" charset="0"/>
              <a:ea typeface="MS PGothic" charset="-128"/>
            </a:endParaRPr>
          </a:p>
          <a:p>
            <a:r>
              <a:rPr lang="en-US" altLang="en-US">
                <a:latin typeface="Times New Roman" charset="0"/>
                <a:ea typeface="MS PGothic" charset="-128"/>
              </a:rPr>
              <a:t>		iii. The patient’s own body</a:t>
            </a:r>
            <a:endParaRPr lang="en-IN" altLang="en-US">
              <a:latin typeface="Times New Roman" charset="0"/>
              <a:ea typeface="MS PGothic" charset="-128"/>
            </a:endParaRPr>
          </a:p>
          <a:p>
            <a:r>
              <a:rPr lang="en-US" altLang="en-US">
                <a:latin typeface="Times New Roman" charset="0"/>
                <a:ea typeface="MS PGothic" charset="-128"/>
              </a:rPr>
              <a:t>	c. The affected part will often tingle and become red in light-skinned individuals.</a:t>
            </a:r>
            <a:endParaRPr lang="en-IN" altLang="en-US">
              <a:latin typeface="Times New Roman" charset="0"/>
              <a:ea typeface="MS PGothic" charset="-128"/>
            </a:endParaRPr>
          </a:p>
          <a:p>
            <a:r>
              <a:rPr lang="en-US" altLang="en-US">
                <a:latin typeface="Times New Roman" charset="0"/>
                <a:ea typeface="MS PGothic" charset="-128"/>
              </a:rPr>
              <a:t>	d. With immersion foot, remove wet shoes, boots, and socks.</a:t>
            </a:r>
            <a:endParaRPr lang="en-IN" altLang="en-US">
              <a:latin typeface="Times New Roman" charset="0"/>
              <a:ea typeface="MS PGothic" charset="-128"/>
            </a:endParaRPr>
          </a:p>
          <a:p>
            <a:r>
              <a:rPr lang="en-US" altLang="en-US">
                <a:latin typeface="Times New Roman" charset="0"/>
                <a:ea typeface="MS PGothic" charset="-128"/>
              </a:rPr>
              <a:t>		i. Rewarm the foot gradually, protecting it from further cold exposure.</a:t>
            </a:r>
            <a:endParaRPr lang="en-IN" altLang="en-US">
              <a:latin typeface="Times New Roman" charset="0"/>
              <a:ea typeface="MS PGothic" charset="-128"/>
            </a:endParaRPr>
          </a:p>
          <a:p>
            <a:r>
              <a:rPr lang="en-US" altLang="en-US">
                <a:latin typeface="Times New Roman" charset="0"/>
                <a:ea typeface="MS PGothic" charset="-128"/>
              </a:rPr>
              <a:t>		ii. Splint the extremity, and cover it loosely with a dry, sterile dressing.</a:t>
            </a:r>
            <a:endParaRPr lang="en-IN" altLang="en-US">
              <a:latin typeface="Times New Roman" charset="0"/>
              <a:ea typeface="MS PGothic" charset="-128"/>
            </a:endParaRPr>
          </a:p>
          <a:p>
            <a:r>
              <a:rPr lang="en-US" altLang="en-US">
                <a:latin typeface="Times New Roman" charset="0"/>
                <a:ea typeface="MS PGothic" charset="-128"/>
              </a:rPr>
              <a:t>		iii. Never rub or massage injured tissues; rubbing can cause further damage.</a:t>
            </a:r>
            <a:endParaRPr lang="en-IN" altLang="en-US">
              <a:latin typeface="Times New Roman" charset="0"/>
              <a:ea typeface="MS PGothic" charset="-128"/>
            </a:endParaRPr>
          </a:p>
          <a:p>
            <a:r>
              <a:rPr lang="en-US" altLang="en-US">
                <a:latin typeface="Times New Roman" charset="0"/>
                <a:ea typeface="MS PGothic" charset="-128"/>
              </a:rPr>
              <a:t>		iv. Do not reexpose the injury to cold.</a:t>
            </a:r>
            <a:endParaRPr lang="en-IN" altLang="en-US">
              <a:latin typeface="Times New Roman" charset="0"/>
              <a:ea typeface="MS PGothic" charset="-128"/>
            </a:endParaRPr>
          </a:p>
          <a:p>
            <a:r>
              <a:rPr lang="en-US" altLang="en-US">
                <a:latin typeface="Times New Roman" charset="0"/>
                <a:ea typeface="MS PGothic" charset="-128"/>
              </a:rPr>
              <a:t>	e. With a late or deep cold injury (frostbite), remove any jewelry from the injured part.</a:t>
            </a:r>
            <a:endParaRPr lang="en-IN" altLang="en-US">
              <a:latin typeface="Times New Roman" charset="0"/>
              <a:ea typeface="MS PGothic" charset="-128"/>
            </a:endParaRPr>
          </a:p>
          <a:p>
            <a:r>
              <a:rPr lang="en-US" altLang="en-US">
                <a:latin typeface="Times New Roman" charset="0"/>
                <a:ea typeface="MS PGothic" charset="-128"/>
              </a:rPr>
              <a:t>		i. Cover the injury loosely with a dry, sterile dressing.</a:t>
            </a:r>
            <a:endParaRPr lang="en-IN" altLang="en-US">
              <a:latin typeface="Times New Roman" charset="0"/>
              <a:ea typeface="MS PGothic" charset="-128"/>
            </a:endParaRPr>
          </a:p>
          <a:p>
            <a:r>
              <a:rPr lang="en-US" altLang="en-US">
                <a:latin typeface="Times New Roman" charset="0"/>
                <a:ea typeface="MS PGothic" charset="-128"/>
              </a:rPr>
              <a:t>		ii. Do not break blisters or rub or massage the area.</a:t>
            </a:r>
            <a:endParaRPr lang="en-IN" altLang="en-US">
              <a:latin typeface="Times New Roman" charset="0"/>
              <a:ea typeface="MS PGothic" charset="-128"/>
            </a:endParaRPr>
          </a:p>
          <a:p>
            <a:r>
              <a:rPr lang="en-US" altLang="en-US">
                <a:latin typeface="Times New Roman" charset="0"/>
                <a:ea typeface="MS PGothic" charset="-128"/>
              </a:rPr>
              <a:t>		iii. Do not apply heat or rewarm the part.</a:t>
            </a:r>
            <a:endParaRPr lang="en-IN" altLang="en-US">
              <a:latin typeface="Times New Roman" charset="0"/>
              <a:ea typeface="MS PGothic" charset="-128"/>
            </a:endParaRPr>
          </a:p>
          <a:p>
            <a:r>
              <a:rPr lang="en-US" altLang="en-US">
                <a:latin typeface="Times New Roman" charset="0"/>
                <a:ea typeface="MS PGothic" charset="-128"/>
              </a:rPr>
              <a:t>		iv. Do not allow the patient to stand or walk on a frostbitten foot.</a:t>
            </a:r>
            <a:endParaRPr lang="en-IN" altLang="en-US">
              <a:latin typeface="Times New Roman" charset="0"/>
              <a:ea typeface="MS PGothic" charset="-128"/>
            </a:endParaRPr>
          </a:p>
          <a:p>
            <a:r>
              <a:rPr lang="en-US" altLang="en-US">
                <a:latin typeface="Times New Roman" charset="0"/>
                <a:ea typeface="MS PGothic" charset="-128"/>
              </a:rPr>
              <a:t>		v. Splinting a frostbitten extremity may help prevent secondary injury.</a:t>
            </a:r>
            <a:endParaRPr lang="en-IN" altLang="en-US">
              <a:latin typeface="Times New Roman" charset="0"/>
              <a:ea typeface="MS PGothic" charset="-128"/>
            </a:endParaRPr>
          </a:p>
          <a:p>
            <a:r>
              <a:rPr lang="en-US" altLang="en-US">
                <a:latin typeface="Times New Roman" charset="0"/>
                <a:ea typeface="MS PGothic" charset="-128"/>
              </a:rPr>
              <a:t>		vi. Evaluate for signs or symptoms of systemic hypothermia.</a:t>
            </a:r>
            <a:endParaRPr lang="en-IN" altLang="en-US">
              <a:latin typeface="Times New Roman" charset="0"/>
              <a:ea typeface="MS PGothic" charset="-128"/>
            </a:endParaRPr>
          </a:p>
          <a:p>
            <a:r>
              <a:rPr lang="en-US" altLang="en-US">
                <a:latin typeface="Times New Roman" charset="0"/>
                <a:ea typeface="MS PGothic" charset="-128"/>
              </a:rPr>
              <a:t>		vii. Transport the patient promptly to the hospital.</a:t>
            </a:r>
            <a:endParaRPr lang="en-IN" altLang="en-US">
              <a:latin typeface="Times New Roman" charset="0"/>
              <a:ea typeface="MS PGothic" charset="-128"/>
            </a:endParaRPr>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88E3749-4350-5049-A64D-4CDD3D40A2E0}" type="slidenum">
              <a:rPr lang="en-US" altLang="en-US" sz="1200"/>
              <a:pPr eaLnBrk="1" hangingPunct="1"/>
              <a:t>52</a:t>
            </a:fld>
            <a:endParaRPr lang="en-US" altLang="en-US" sz="1200"/>
          </a:p>
        </p:txBody>
      </p:sp>
    </p:spTree>
    <p:extLst>
      <p:ext uri="{BB962C8B-B14F-4D97-AF65-F5344CB8AC3E}">
        <p14:creationId xmlns:p14="http://schemas.microsoft.com/office/powerpoint/2010/main" val="13301360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Rewarming in the field</a:t>
            </a:r>
            <a:endParaRPr lang="en-IN" altLang="en-US">
              <a:latin typeface="Times New Roman" charset="0"/>
              <a:ea typeface="MS PGothic" charset="-128"/>
            </a:endParaRPr>
          </a:p>
          <a:p>
            <a:r>
              <a:rPr lang="en-US" altLang="en-US">
                <a:latin typeface="Times New Roman" charset="0"/>
                <a:ea typeface="MS PGothic" charset="-128"/>
              </a:rPr>
              <a:t>	a. If prompt hospital care is not available and medical control instructs you to begin rewarming in the field, use a warm-water bath.</a:t>
            </a:r>
            <a:endParaRPr lang="en-IN" altLang="en-US">
              <a:latin typeface="Times New Roman" charset="0"/>
              <a:ea typeface="MS PGothic" charset="-128"/>
            </a:endParaRPr>
          </a:p>
          <a:p>
            <a:r>
              <a:rPr lang="en-US" altLang="en-US">
                <a:latin typeface="Times New Roman" charset="0"/>
                <a:ea typeface="MS PGothic" charset="-128"/>
              </a:rPr>
              <a:t>	b. Immerse the frostbitten part in water with a temperature of between 102°F and 104°F (38°C and 40.5°C).</a:t>
            </a:r>
            <a:endParaRPr lang="en-IN" altLang="en-US">
              <a:latin typeface="Times New Roman" charset="0"/>
              <a:ea typeface="MS PGothic" charset="-128"/>
            </a:endParaRPr>
          </a:p>
          <a:p>
            <a:r>
              <a:rPr lang="en-US" altLang="en-US">
                <a:latin typeface="Times New Roman" charset="0"/>
                <a:ea typeface="MS PGothic" charset="-128"/>
              </a:rPr>
              <a:t>		i. Check the water temperature with a thermometer before immersing the limb.</a:t>
            </a:r>
            <a:endParaRPr lang="en-IN" altLang="en-US">
              <a:latin typeface="Times New Roman" charset="0"/>
              <a:ea typeface="MS PGothic" charset="-128"/>
            </a:endParaRPr>
          </a:p>
          <a:p>
            <a:r>
              <a:rPr lang="en-US" altLang="en-US">
                <a:latin typeface="Times New Roman" charset="0"/>
                <a:ea typeface="MS PGothic" charset="-128"/>
              </a:rPr>
              <a:t>		ii. Recheck the temperature frequently during the rewarming process.</a:t>
            </a:r>
            <a:endParaRPr lang="en-IN" altLang="en-US">
              <a:latin typeface="Times New Roman" charset="0"/>
              <a:ea typeface="MS PGothic" charset="-128"/>
            </a:endParaRPr>
          </a:p>
          <a:p>
            <a:r>
              <a:rPr lang="en-US" altLang="en-US">
                <a:latin typeface="Times New Roman" charset="0"/>
                <a:ea typeface="MS PGothic" charset="-128"/>
              </a:rPr>
              <a:t>		iii. The water temperature should never exceed 105°F (40.5°C).</a:t>
            </a:r>
            <a:endParaRPr lang="en-IN" altLang="en-US">
              <a:latin typeface="Times New Roman" charset="0"/>
              <a:ea typeface="MS PGothic" charset="-128"/>
            </a:endParaRPr>
          </a:p>
          <a:p>
            <a:r>
              <a:rPr lang="en-US" altLang="en-US">
                <a:latin typeface="Times New Roman" charset="0"/>
                <a:ea typeface="MS PGothic" charset="-128"/>
              </a:rPr>
              <a:t>		iv. Stir the water continuously.</a:t>
            </a:r>
            <a:endParaRPr lang="en-IN" altLang="en-US">
              <a:latin typeface="Times New Roman" charset="0"/>
              <a:ea typeface="MS PGothic" charset="-128"/>
            </a:endParaRPr>
          </a:p>
          <a:p>
            <a:r>
              <a:rPr lang="en-US" altLang="en-US">
                <a:latin typeface="Times New Roman" charset="0"/>
                <a:ea typeface="MS PGothic" charset="-128"/>
              </a:rPr>
              <a:t>		v. Keep the frostbitten part in the water until it feels warm and sensation has returned.</a:t>
            </a:r>
            <a:endParaRPr lang="en-IN" altLang="en-US">
              <a:latin typeface="Times New Roman" charset="0"/>
              <a:ea typeface="MS PGothic" charset="-128"/>
            </a:endParaRPr>
          </a:p>
          <a:p>
            <a:r>
              <a:rPr lang="en-US" altLang="en-US">
                <a:latin typeface="Times New Roman" charset="0"/>
                <a:ea typeface="MS PGothic" charset="-128"/>
              </a:rPr>
              <a:t>	c. Dress the area with dry, sterile dressings (including between injured fingers or toes).</a:t>
            </a:r>
            <a:endParaRPr lang="en-IN" altLang="en-US">
              <a:latin typeface="Times New Roman" charset="0"/>
              <a:ea typeface="MS PGothic" charset="-128"/>
            </a:endParaRPr>
          </a:p>
          <a:p>
            <a:r>
              <a:rPr lang="en-US" altLang="en-US">
                <a:latin typeface="Times New Roman" charset="0"/>
                <a:ea typeface="MS PGothic" charset="-128"/>
              </a:rPr>
              <a:t>	d. Expect the patient to report severe pain.</a:t>
            </a:r>
            <a:endParaRPr lang="en-IN" altLang="en-US">
              <a:latin typeface="Times New Roman" charset="0"/>
              <a:ea typeface="MS PGothic" charset="-128"/>
            </a:endParaRPr>
          </a:p>
          <a:p>
            <a:r>
              <a:rPr lang="en-US" altLang="en-US">
                <a:latin typeface="Times New Roman" charset="0"/>
                <a:ea typeface="MS PGothic" charset="-128"/>
              </a:rPr>
              <a:t>	e. Never attempt rewarming if there is any chance that the part may freeze again before the patient reaches the hospital.</a:t>
            </a:r>
            <a:endParaRPr lang="en-IN" altLang="en-US">
              <a:latin typeface="Times New Roman" charset="0"/>
              <a:ea typeface="MS PGothic" charset="-128"/>
            </a:endParaRPr>
          </a:p>
          <a:p>
            <a:r>
              <a:rPr lang="en-US" altLang="en-US">
                <a:latin typeface="Times New Roman" charset="0"/>
                <a:ea typeface="MS PGothic" charset="-128"/>
              </a:rPr>
              <a:t>	f. Cover the frostbitten part with soft, padded, sterile cotton dressings.</a:t>
            </a:r>
            <a:endParaRPr lang="en-IN" altLang="en-US">
              <a:latin typeface="Times New Roman" charset="0"/>
              <a:ea typeface="MS PGothic" charset="-128"/>
            </a:endParaRPr>
          </a:p>
          <a:p>
            <a:r>
              <a:rPr lang="en-US" altLang="en-US">
                <a:latin typeface="Times New Roman" charset="0"/>
                <a:ea typeface="MS PGothic" charset="-128"/>
              </a:rPr>
              <a:t>	g. If blisters have formed, do not break them.</a:t>
            </a:r>
            <a:endParaRPr lang="en-IN" altLang="en-US">
              <a:latin typeface="Times New Roman" charset="0"/>
              <a:ea typeface="MS PGothic" charset="-128"/>
            </a:endParaRPr>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49F956A-ED47-0B49-B907-ABB404169849}" type="slidenum">
              <a:rPr lang="en-US" altLang="en-US" sz="1200"/>
              <a:pPr eaLnBrk="1" hangingPunct="1"/>
              <a:t>53</a:t>
            </a:fld>
            <a:endParaRPr lang="en-US" altLang="en-US" sz="1200"/>
          </a:p>
        </p:txBody>
      </p:sp>
    </p:spTree>
    <p:extLst>
      <p:ext uri="{BB962C8B-B14F-4D97-AF65-F5344CB8AC3E}">
        <p14:creationId xmlns:p14="http://schemas.microsoft.com/office/powerpoint/2010/main" val="2919951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 Cold Exposure and You</a:t>
            </a:r>
          </a:p>
          <a:p>
            <a:r>
              <a:rPr lang="en-US" altLang="en-US">
                <a:latin typeface="Times New Roman" charset="0"/>
                <a:ea typeface="MS PGothic" charset="-128"/>
              </a:rPr>
              <a:t>A. You are at risk for hypothermia yourself if you work in a cold environment.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If cold weather search-and-rescue is possible in your area, then you need survival training and precautionary tips.</a:t>
            </a:r>
            <a:endParaRPr lang="en-IN" altLang="en-US">
              <a:latin typeface="Times New Roman" charset="0"/>
              <a:ea typeface="MS PGothic" charset="-128"/>
            </a:endParaRPr>
          </a:p>
          <a:p>
            <a:r>
              <a:rPr lang="en-US" altLang="en-US">
                <a:latin typeface="Times New Roman" charset="0"/>
                <a:ea typeface="MS PGothic" charset="-128"/>
              </a:rPr>
              <a:t>	2. Stay on top of weather forecasts.</a:t>
            </a:r>
            <a:endParaRPr lang="en-IN" altLang="en-US">
              <a:latin typeface="Times New Roman" charset="0"/>
              <a:ea typeface="MS PGothic" charset="-128"/>
            </a:endParaRPr>
          </a:p>
          <a:p>
            <a:r>
              <a:rPr lang="en-US" altLang="en-US">
                <a:latin typeface="Times New Roman" charset="0"/>
                <a:ea typeface="MS PGothic" charset="-128"/>
              </a:rPr>
              <a:t>	3. Make sure proper clothing is available, and wear it whenever appropriate.</a:t>
            </a:r>
            <a:endParaRPr lang="en-IN" altLang="en-US">
              <a:latin typeface="Times New Roman" charset="0"/>
              <a:ea typeface="MS PGothic" charset="-128"/>
            </a:endParaRPr>
          </a:p>
          <a:p>
            <a:r>
              <a:rPr lang="en-US" altLang="en-US">
                <a:latin typeface="Times New Roman" charset="0"/>
                <a:ea typeface="MS PGothic" charset="-128"/>
              </a:rPr>
              <a:t>	4. Your vehicle must also be properly equipped and maintained.</a:t>
            </a:r>
            <a:endParaRPr lang="en-IN" altLang="en-US">
              <a:latin typeface="Times New Roman" charset="0"/>
              <a:ea typeface="MS PGothic" charset="-128"/>
            </a:endParaRPr>
          </a:p>
          <a:p>
            <a:r>
              <a:rPr lang="en-US" altLang="en-US">
                <a:latin typeface="Times New Roman" charset="0"/>
                <a:ea typeface="MS PGothic" charset="-128"/>
              </a:rPr>
              <a:t>	5. You cannot help others if you do not protect yourself.</a:t>
            </a:r>
            <a:endParaRPr lang="en-IN" altLang="en-US">
              <a:latin typeface="Times New Roman" charset="0"/>
              <a:ea typeface="MS PGothic" charset="-128"/>
            </a:endParaRPr>
          </a:p>
        </p:txBody>
      </p:sp>
    </p:spTree>
    <p:extLst>
      <p:ext uri="{BB962C8B-B14F-4D97-AF65-F5344CB8AC3E}">
        <p14:creationId xmlns:p14="http://schemas.microsoft.com/office/powerpoint/2010/main" val="5623526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VII. Heat Exposure</a:t>
            </a:r>
          </a:p>
          <a:p>
            <a:r>
              <a:rPr lang="en-US" altLang="en-US">
                <a:latin typeface="Times New Roman" charset="0"/>
                <a:ea typeface="MS PGothic" charset="-128"/>
              </a:rPr>
              <a:t>A. In a hot environment or during vigorous physical activity, the body tries to rid itself of excess heat.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Sweating (and evaporation of the sweat)</a:t>
            </a:r>
            <a:endParaRPr lang="en-IN" altLang="en-US">
              <a:latin typeface="Times New Roman" charset="0"/>
              <a:ea typeface="MS PGothic" charset="-128"/>
            </a:endParaRPr>
          </a:p>
          <a:p>
            <a:r>
              <a:rPr lang="en-US" altLang="en-US">
                <a:latin typeface="Times New Roman" charset="0"/>
                <a:ea typeface="MS PGothic" charset="-128"/>
              </a:rPr>
              <a:t>	2. Dilation of skin blood vessels</a:t>
            </a:r>
            <a:endParaRPr lang="en-IN" altLang="en-US">
              <a:latin typeface="Times New Roman" charset="0"/>
              <a:ea typeface="MS PGothic" charset="-128"/>
            </a:endParaRPr>
          </a:p>
          <a:p>
            <a:r>
              <a:rPr lang="en-US" altLang="en-US">
                <a:latin typeface="Times New Roman" charset="0"/>
                <a:ea typeface="MS PGothic" charset="-128"/>
              </a:rPr>
              <a:t>	3. Removal of clothing and relocation to a cooler environment</a:t>
            </a:r>
            <a:endParaRPr lang="en-IN" altLang="en-US">
              <a:latin typeface="Times New Roman" charset="0"/>
              <a:ea typeface="MS PGothic" charset="-128"/>
            </a:endParaRPr>
          </a:p>
        </p:txBody>
      </p:sp>
    </p:spTree>
    <p:extLst>
      <p:ext uri="{BB962C8B-B14F-4D97-AF65-F5344CB8AC3E}">
        <p14:creationId xmlns:p14="http://schemas.microsoft.com/office/powerpoint/2010/main" val="3855421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Hyperthermia is a core temperature of 101°F (38.3°C) or higher.</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When heat gain exceeds heat loss, hyperthermia results.</a:t>
            </a:r>
            <a:endParaRPr lang="en-IN" altLang="en-US">
              <a:latin typeface="Times New Roman" charset="0"/>
              <a:ea typeface="MS PGothic" charset="-128"/>
            </a:endParaRPr>
          </a:p>
          <a:p>
            <a:r>
              <a:rPr lang="en-US" altLang="en-US">
                <a:latin typeface="Times New Roman" charset="0"/>
                <a:ea typeface="MS PGothic" charset="-128"/>
              </a:rPr>
              <a:t>C. Risk factors of heat illness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High air temperature (reduces radiation)</a:t>
            </a:r>
            <a:endParaRPr lang="en-IN" altLang="en-US">
              <a:latin typeface="Times New Roman" charset="0"/>
              <a:ea typeface="MS PGothic" charset="-128"/>
            </a:endParaRPr>
          </a:p>
          <a:p>
            <a:r>
              <a:rPr lang="en-US" altLang="en-US">
                <a:latin typeface="Times New Roman" charset="0"/>
                <a:ea typeface="MS PGothic" charset="-128"/>
              </a:rPr>
              <a:t>	2. High humidity (reduces evaporation)</a:t>
            </a:r>
            <a:endParaRPr lang="en-IN" altLang="en-US">
              <a:latin typeface="Times New Roman" charset="0"/>
              <a:ea typeface="MS PGothic" charset="-128"/>
            </a:endParaRPr>
          </a:p>
          <a:p>
            <a:r>
              <a:rPr lang="en-US" altLang="en-US">
                <a:latin typeface="Times New Roman" charset="0"/>
                <a:ea typeface="MS PGothic" charset="-128"/>
              </a:rPr>
              <a:t>	3. Lack of acclimation to the heat</a:t>
            </a:r>
            <a:endParaRPr lang="en-IN" altLang="en-US">
              <a:latin typeface="Times New Roman" charset="0"/>
              <a:ea typeface="MS PGothic" charset="-128"/>
            </a:endParaRPr>
          </a:p>
          <a:p>
            <a:r>
              <a:rPr lang="en-US" altLang="en-US">
                <a:latin typeface="Times New Roman" charset="0"/>
                <a:ea typeface="MS PGothic" charset="-128"/>
              </a:rPr>
              <a:t>	4. Vigorous exercise (loss of fluid and electrolytes)</a:t>
            </a:r>
            <a:endParaRPr lang="en-IN" altLang="en-US">
              <a:latin typeface="Times New Roman" charset="0"/>
              <a:ea typeface="MS PGothic" charset="-128"/>
            </a:endParaRPr>
          </a:p>
          <a:p>
            <a:r>
              <a:rPr lang="en-US" altLang="en-US">
                <a:latin typeface="Times New Roman" charset="0"/>
                <a:ea typeface="MS PGothic" charset="-128"/>
              </a:rPr>
              <a:t>D. A heat emergency can take the following three forms: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Heat cramps</a:t>
            </a:r>
            <a:endParaRPr lang="en-IN" altLang="en-US">
              <a:latin typeface="Times New Roman" charset="0"/>
              <a:ea typeface="MS PGothic" charset="-128"/>
            </a:endParaRPr>
          </a:p>
          <a:p>
            <a:r>
              <a:rPr lang="en-US" altLang="en-US">
                <a:latin typeface="Times New Roman" charset="0"/>
                <a:ea typeface="MS PGothic" charset="-128"/>
              </a:rPr>
              <a:t>	2. Heat exhaustion</a:t>
            </a:r>
            <a:endParaRPr lang="en-IN" altLang="en-US">
              <a:latin typeface="Times New Roman" charset="0"/>
              <a:ea typeface="MS PGothic" charset="-128"/>
            </a:endParaRPr>
          </a:p>
          <a:p>
            <a:r>
              <a:rPr lang="en-US" altLang="en-US">
                <a:latin typeface="Times New Roman" charset="0"/>
                <a:ea typeface="MS PGothic" charset="-128"/>
              </a:rPr>
              <a:t>	3. Heat stroke</a:t>
            </a:r>
            <a:endParaRPr lang="en-IN" altLang="en-US">
              <a:latin typeface="Times New Roman" charset="0"/>
              <a:ea typeface="MS PGothic" charset="-128"/>
            </a:endParaRPr>
          </a:p>
          <a:p>
            <a:r>
              <a:rPr lang="en-US" altLang="en-US">
                <a:latin typeface="Times New Roman" charset="0"/>
                <a:ea typeface="MS PGothic" charset="-128"/>
              </a:rPr>
              <a:t>	4. All three forms may be present in the same patient.</a:t>
            </a:r>
            <a:endParaRPr lang="en-IN" altLang="en-US">
              <a:latin typeface="Times New Roman" charset="0"/>
              <a:ea typeface="MS PGothic" charset="-128"/>
            </a:endParaRPr>
          </a:p>
        </p:txBody>
      </p:sp>
    </p:spTree>
    <p:extLst>
      <p:ext uri="{BB962C8B-B14F-4D97-AF65-F5344CB8AC3E}">
        <p14:creationId xmlns:p14="http://schemas.microsoft.com/office/powerpoint/2010/main" val="8485503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Persons at greatest risk for heat illnesses are: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Children (especially newborns and infants)</a:t>
            </a:r>
            <a:endParaRPr lang="en-IN" altLang="en-US">
              <a:latin typeface="Times New Roman" charset="0"/>
              <a:ea typeface="MS PGothic" charset="-128"/>
            </a:endParaRPr>
          </a:p>
          <a:p>
            <a:r>
              <a:rPr lang="en-US" altLang="en-US">
                <a:latin typeface="Times New Roman" charset="0"/>
                <a:ea typeface="MS PGothic" charset="-128"/>
              </a:rPr>
              <a:t>	2. Geriatric patients</a:t>
            </a:r>
            <a:endParaRPr lang="en-IN" altLang="en-US">
              <a:latin typeface="Times New Roman" charset="0"/>
              <a:ea typeface="MS PGothic" charset="-128"/>
            </a:endParaRPr>
          </a:p>
          <a:p>
            <a:r>
              <a:rPr lang="en-US" altLang="en-US">
                <a:latin typeface="Times New Roman" charset="0"/>
                <a:ea typeface="MS PGothic" charset="-128"/>
              </a:rPr>
              <a:t>	3. Patients with heart disease, COPD, diabetes, dehydration, and obesity</a:t>
            </a:r>
            <a:endParaRPr lang="en-IN" altLang="en-US">
              <a:latin typeface="Times New Roman" charset="0"/>
              <a:ea typeface="MS PGothic" charset="-128"/>
            </a:endParaRPr>
          </a:p>
          <a:p>
            <a:r>
              <a:rPr lang="en-US" altLang="en-US">
                <a:latin typeface="Times New Roman" charset="0"/>
                <a:ea typeface="MS PGothic" charset="-128"/>
              </a:rPr>
              <a:t>	4. Patients with limited mobility</a:t>
            </a:r>
            <a:endParaRPr lang="en-IN" altLang="en-US">
              <a:latin typeface="Times New Roman" charset="0"/>
              <a:ea typeface="MS PGothic" charset="-128"/>
            </a:endParaRPr>
          </a:p>
          <a:p>
            <a:r>
              <a:rPr lang="en-US" altLang="en-US">
                <a:latin typeface="Times New Roman" charset="0"/>
                <a:ea typeface="MS PGothic" charset="-128"/>
              </a:rPr>
              <a:t>	5. Alcohol and certain drugs also make a person more susceptible to heat illnesses.</a:t>
            </a:r>
            <a:endParaRPr lang="en-IN" altLang="en-US">
              <a:latin typeface="Times New Roman" charset="0"/>
              <a:ea typeface="MS PGothic" charset="-128"/>
            </a:endParaRPr>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EDA9A38-B8D9-B742-B0E3-B9EE63D14B03}" type="slidenum">
              <a:rPr lang="en-US" altLang="en-US" sz="1200"/>
              <a:pPr eaLnBrk="1" hangingPunct="1"/>
              <a:t>57</a:t>
            </a:fld>
            <a:endParaRPr lang="en-US" altLang="en-US" sz="1200"/>
          </a:p>
        </p:txBody>
      </p:sp>
    </p:spTree>
    <p:extLst>
      <p:ext uri="{BB962C8B-B14F-4D97-AF65-F5344CB8AC3E}">
        <p14:creationId xmlns:p14="http://schemas.microsoft.com/office/powerpoint/2010/main" val="1471184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F. Heat cramps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Painful muscle spasms that occur after vigorous exercise</a:t>
            </a:r>
            <a:endParaRPr lang="en-IN" altLang="en-US">
              <a:latin typeface="Times New Roman" charset="0"/>
              <a:ea typeface="MS PGothic" charset="-128"/>
            </a:endParaRPr>
          </a:p>
          <a:p>
            <a:r>
              <a:rPr lang="en-US" altLang="en-US">
                <a:latin typeface="Times New Roman" charset="0"/>
                <a:ea typeface="MS PGothic" charset="-128"/>
              </a:rPr>
              <a:t>	2. Do not occur only when it is hot outdoors</a:t>
            </a:r>
            <a:endParaRPr lang="en-IN" altLang="en-US">
              <a:latin typeface="Times New Roman" charset="0"/>
              <a:ea typeface="MS PGothic" charset="-128"/>
            </a:endParaRPr>
          </a:p>
          <a:p>
            <a:r>
              <a:rPr lang="en-US" altLang="en-US">
                <a:latin typeface="Times New Roman" charset="0"/>
                <a:ea typeface="MS PGothic" charset="-128"/>
              </a:rPr>
              <a:t>	3. Exact cause is not well understood</a:t>
            </a:r>
            <a:endParaRPr lang="en-IN" altLang="en-US">
              <a:latin typeface="Times New Roman" charset="0"/>
              <a:ea typeface="MS PGothic" charset="-128"/>
            </a:endParaRPr>
          </a:p>
          <a:p>
            <a:r>
              <a:rPr lang="en-US" altLang="en-US">
                <a:latin typeface="Times New Roman" charset="0"/>
                <a:ea typeface="MS PGothic" charset="-128"/>
              </a:rPr>
              <a:t>	4. Dehydration may play a role in the development of muscle cramps.</a:t>
            </a:r>
            <a:endParaRPr lang="en-IN" altLang="en-US">
              <a:latin typeface="Times New Roman" charset="0"/>
              <a:ea typeface="MS PGothic" charset="-128"/>
            </a:endParaRPr>
          </a:p>
          <a:p>
            <a:r>
              <a:rPr lang="en-US" altLang="en-US">
                <a:latin typeface="Times New Roman" charset="0"/>
                <a:ea typeface="MS PGothic" charset="-128"/>
              </a:rPr>
              <a:t>	5. Usually occur in the leg or abdominal muscles</a:t>
            </a:r>
            <a:endParaRPr lang="en-IN" altLang="en-US">
              <a:latin typeface="Times New Roman" charset="0"/>
              <a:ea typeface="MS PGothic" charset="-128"/>
            </a:endParaRPr>
          </a:p>
        </p:txBody>
      </p:sp>
    </p:spTree>
    <p:extLst>
      <p:ext uri="{BB962C8B-B14F-4D97-AF65-F5344CB8AC3E}">
        <p14:creationId xmlns:p14="http://schemas.microsoft.com/office/powerpoint/2010/main" val="8659769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G. Heat exhaustion</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Also called heat prostration or heat collapse</a:t>
            </a:r>
            <a:endParaRPr lang="en-IN" altLang="en-US">
              <a:latin typeface="Times New Roman" charset="0"/>
              <a:ea typeface="MS PGothic" charset="-128"/>
            </a:endParaRPr>
          </a:p>
          <a:p>
            <a:r>
              <a:rPr lang="en-US" altLang="en-US">
                <a:latin typeface="Times New Roman" charset="0"/>
                <a:ea typeface="MS PGothic" charset="-128"/>
              </a:rPr>
              <a:t>	2. Most common heat emergency</a:t>
            </a:r>
            <a:endParaRPr lang="en-IN" altLang="en-US">
              <a:latin typeface="Times New Roman" charset="0"/>
              <a:ea typeface="MS PGothic" charset="-128"/>
            </a:endParaRPr>
          </a:p>
          <a:p>
            <a:r>
              <a:rPr lang="en-US" altLang="en-US">
                <a:latin typeface="Times New Roman" charset="0"/>
                <a:ea typeface="MS PGothic" charset="-128"/>
              </a:rPr>
              <a:t>	3. Causes</a:t>
            </a:r>
            <a:endParaRPr lang="en-IN" altLang="en-US">
              <a:latin typeface="Times New Roman" charset="0"/>
              <a:ea typeface="MS PGothic" charset="-128"/>
            </a:endParaRPr>
          </a:p>
          <a:p>
            <a:r>
              <a:rPr lang="en-US" altLang="en-US">
                <a:latin typeface="Times New Roman" charset="0"/>
                <a:ea typeface="MS PGothic" charset="-128"/>
              </a:rPr>
              <a:t>		a. Heat exposure</a:t>
            </a:r>
            <a:endParaRPr lang="en-IN" altLang="en-US">
              <a:latin typeface="Times New Roman" charset="0"/>
              <a:ea typeface="MS PGothic" charset="-128"/>
            </a:endParaRPr>
          </a:p>
          <a:p>
            <a:r>
              <a:rPr lang="en-US" altLang="en-US">
                <a:latin typeface="Times New Roman" charset="0"/>
                <a:ea typeface="MS PGothic" charset="-128"/>
              </a:rPr>
              <a:t>		b. Stress</a:t>
            </a:r>
            <a:endParaRPr lang="en-IN" altLang="en-US">
              <a:latin typeface="Times New Roman" charset="0"/>
              <a:ea typeface="MS PGothic" charset="-128"/>
            </a:endParaRPr>
          </a:p>
          <a:p>
            <a:r>
              <a:rPr lang="en-US" altLang="en-US">
                <a:latin typeface="Times New Roman" charset="0"/>
                <a:ea typeface="MS PGothic" charset="-128"/>
              </a:rPr>
              <a:t>		c. Fatigue</a:t>
            </a:r>
            <a:endParaRPr lang="en-IN" altLang="en-US">
              <a:latin typeface="Times New Roman" charset="0"/>
              <a:ea typeface="MS PGothic" charset="-128"/>
            </a:endParaRPr>
          </a:p>
          <a:p>
            <a:r>
              <a:rPr lang="en-US" altLang="en-US">
                <a:latin typeface="Times New Roman" charset="0"/>
                <a:ea typeface="MS PGothic" charset="-128"/>
              </a:rPr>
              <a:t>		d. Hypovolemia as the result of the loss of water and electrolytes from heavy sweating</a:t>
            </a:r>
            <a:endParaRPr lang="en-IN" altLang="en-US">
              <a:latin typeface="Times New Roman" charset="0"/>
              <a:ea typeface="MS PGothic" charset="-128"/>
            </a:endParaRPr>
          </a:p>
          <a:p>
            <a:r>
              <a:rPr lang="en-US" altLang="en-US">
                <a:latin typeface="Times New Roman" charset="0"/>
                <a:ea typeface="MS PGothic" charset="-128"/>
              </a:rPr>
              <a:t>	4. People who work or exercise vigorously and those who wear heavy clothing in a warm, humid, or poorly ventilated environment are particularly prone to heat exhaustion.</a:t>
            </a:r>
            <a:endParaRPr lang="en-IN" altLang="en-US">
              <a:latin typeface="Times New Roman" charset="0"/>
              <a:ea typeface="MS PGothic" charset="-128"/>
            </a:endParaRPr>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3B52A1D-8442-FE4B-92B2-4DE580497453}" type="slidenum">
              <a:rPr lang="en-US" altLang="en-US" sz="1200"/>
              <a:pPr eaLnBrk="1" hangingPunct="1"/>
              <a:t>59</a:t>
            </a:fld>
            <a:endParaRPr lang="en-US" altLang="en-US" sz="1200"/>
          </a:p>
        </p:txBody>
      </p:sp>
    </p:spTree>
    <p:extLst>
      <p:ext uri="{BB962C8B-B14F-4D97-AF65-F5344CB8AC3E}">
        <p14:creationId xmlns:p14="http://schemas.microsoft.com/office/powerpoint/2010/main" val="978712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Environmental emergencies often accompany other illnesses and injuries that require treatment at the same time.</a:t>
            </a:r>
            <a:endParaRPr lang="en-IN" altLang="en-US" b="1">
              <a:latin typeface="Times New Roman" charset="0"/>
              <a:ea typeface="MS PGothic" charset="-128"/>
            </a:endParaRPr>
          </a:p>
          <a:p>
            <a:r>
              <a:rPr lang="en-US" altLang="en-US">
                <a:latin typeface="Times New Roman" charset="0"/>
                <a:ea typeface="MS PGothic" charset="-128"/>
              </a:rPr>
              <a:t>E. Environmental emergencies include:</a:t>
            </a:r>
            <a:endParaRPr lang="en-IN" altLang="en-US" b="1">
              <a:latin typeface="Times New Roman" charset="0"/>
              <a:ea typeface="MS PGothic" charset="-128"/>
            </a:endParaRPr>
          </a:p>
          <a:p>
            <a:r>
              <a:rPr lang="en-US" altLang="en-US">
                <a:latin typeface="Times New Roman" charset="0"/>
                <a:ea typeface="MS PGothic" charset="-128"/>
              </a:rPr>
              <a:t>	1. Heat- and cold-related emergencies</a:t>
            </a:r>
            <a:endParaRPr lang="en-IN" altLang="en-US" b="1">
              <a:latin typeface="Times New Roman" charset="0"/>
              <a:ea typeface="MS PGothic" charset="-128"/>
            </a:endParaRPr>
          </a:p>
          <a:p>
            <a:r>
              <a:rPr lang="en-US" altLang="en-US">
                <a:latin typeface="Times New Roman" charset="0"/>
                <a:ea typeface="MS PGothic" charset="-128"/>
              </a:rPr>
              <a:t>	2. Water emergencies</a:t>
            </a:r>
            <a:endParaRPr lang="en-IN" altLang="en-US" b="1">
              <a:latin typeface="Times New Roman" charset="0"/>
              <a:ea typeface="MS PGothic" charset="-128"/>
            </a:endParaRPr>
          </a:p>
          <a:p>
            <a:r>
              <a:rPr lang="en-US" altLang="en-US">
                <a:latin typeface="Times New Roman" charset="0"/>
                <a:ea typeface="MS PGothic" charset="-128"/>
              </a:rPr>
              <a:t>	3. Pressure-related injuries caused by diving and high-altitude climbing</a:t>
            </a:r>
            <a:endParaRPr lang="en-IN" altLang="en-US" b="1">
              <a:latin typeface="Times New Roman" charset="0"/>
              <a:ea typeface="MS PGothic" charset="-128"/>
            </a:endParaRPr>
          </a:p>
          <a:p>
            <a:r>
              <a:rPr lang="en-US" altLang="en-US">
                <a:latin typeface="Times New Roman" charset="0"/>
                <a:ea typeface="MS PGothic" charset="-128"/>
              </a:rPr>
              <a:t>	4. Injuries caused by lightning</a:t>
            </a:r>
            <a:endParaRPr lang="en-IN" altLang="en-US" b="1">
              <a:latin typeface="Times New Roman" charset="0"/>
              <a:ea typeface="MS PGothic" charset="-128"/>
            </a:endParaRPr>
          </a:p>
          <a:p>
            <a:r>
              <a:rPr lang="en-US" altLang="en-US">
                <a:latin typeface="Times New Roman" charset="0"/>
                <a:ea typeface="MS PGothic" charset="-128"/>
              </a:rPr>
              <a:t>	5. Envenomation caused by bites and stings</a:t>
            </a:r>
            <a:endParaRPr lang="en-IN" altLang="en-US" b="1">
              <a:latin typeface="Times New Roman" charset="0"/>
              <a:ea typeface="MS PGothic" charset="-128"/>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076D05-B303-5F4E-BB84-0090DE6276F9}" type="slidenum">
              <a:rPr lang="en-US" altLang="en-US" sz="1200"/>
              <a:pPr eaLnBrk="1" hangingPunct="1"/>
              <a:t>6</a:t>
            </a:fld>
            <a:endParaRPr lang="en-US" altLang="en-US" sz="1200"/>
          </a:p>
        </p:txBody>
      </p:sp>
    </p:spTree>
    <p:extLst>
      <p:ext uri="{BB962C8B-B14F-4D97-AF65-F5344CB8AC3E}">
        <p14:creationId xmlns:p14="http://schemas.microsoft.com/office/powerpoint/2010/main" val="2198140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Signs and symptoms</a:t>
            </a:r>
            <a:endParaRPr lang="en-IN" altLang="en-US">
              <a:latin typeface="Times New Roman" charset="0"/>
              <a:ea typeface="MS PGothic" charset="-128"/>
            </a:endParaRPr>
          </a:p>
          <a:p>
            <a:r>
              <a:rPr lang="en-US" altLang="en-US">
                <a:latin typeface="Times New Roman" charset="0"/>
                <a:ea typeface="MS PGothic" charset="-128"/>
              </a:rPr>
              <a:t>	a. Dizziness, weakness, or syncope</a:t>
            </a:r>
            <a:endParaRPr lang="en-IN" altLang="en-US">
              <a:latin typeface="Times New Roman" charset="0"/>
              <a:ea typeface="MS PGothic" charset="-128"/>
            </a:endParaRPr>
          </a:p>
          <a:p>
            <a:r>
              <a:rPr lang="en-US" altLang="en-US">
                <a:latin typeface="Times New Roman" charset="0"/>
                <a:ea typeface="MS PGothic" charset="-128"/>
              </a:rPr>
              <a:t>	b. Muscle cramping</a:t>
            </a:r>
            <a:endParaRPr lang="en-IN" altLang="en-US">
              <a:latin typeface="Times New Roman" charset="0"/>
              <a:ea typeface="MS PGothic" charset="-128"/>
            </a:endParaRPr>
          </a:p>
          <a:p>
            <a:r>
              <a:rPr lang="en-US" altLang="en-US">
                <a:latin typeface="Times New Roman" charset="0"/>
                <a:ea typeface="MS PGothic" charset="-128"/>
              </a:rPr>
              <a:t>	c. Onset while working hard or exercising in a hot, humid, or poorly ventilated environment and sweating heavily</a:t>
            </a:r>
            <a:endParaRPr lang="en-IN" altLang="en-US">
              <a:latin typeface="Times New Roman" charset="0"/>
              <a:ea typeface="MS PGothic" charset="-128"/>
            </a:endParaRPr>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7796F4-E80F-754A-8FE9-B7E1C47BEF79}" type="slidenum">
              <a:rPr lang="en-US" altLang="en-US" sz="1200"/>
              <a:pPr eaLnBrk="1" hangingPunct="1"/>
              <a:t>60</a:t>
            </a:fld>
            <a:endParaRPr lang="en-US" altLang="en-US" sz="1200"/>
          </a:p>
        </p:txBody>
      </p:sp>
    </p:spTree>
    <p:extLst>
      <p:ext uri="{BB962C8B-B14F-4D97-AF65-F5344CB8AC3E}">
        <p14:creationId xmlns:p14="http://schemas.microsoft.com/office/powerpoint/2010/main" val="16497856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Onset, even at rest, in the older and infant age groups in hot, humid, and poorly ventilated environments or extended time in hot, humid environments</a:t>
            </a:r>
            <a:endParaRPr lang="en-IN" altLang="en-US">
              <a:latin typeface="Times New Roman" charset="0"/>
              <a:ea typeface="MS PGothic" charset="-128"/>
            </a:endParaRPr>
          </a:p>
          <a:p>
            <a:r>
              <a:rPr lang="en-US" altLang="en-US">
                <a:latin typeface="Times New Roman" charset="0"/>
                <a:ea typeface="MS PGothic" charset="-128"/>
              </a:rPr>
              <a:t>e. Cold, clammy skin with ashen pallor</a:t>
            </a:r>
            <a:endParaRPr lang="en-IN" altLang="en-US">
              <a:latin typeface="Times New Roman" charset="0"/>
              <a:ea typeface="MS PGothic" charset="-128"/>
            </a:endParaRPr>
          </a:p>
          <a:p>
            <a:r>
              <a:rPr lang="en-US" altLang="en-US">
                <a:latin typeface="Times New Roman" charset="0"/>
                <a:ea typeface="MS PGothic" charset="-128"/>
              </a:rPr>
              <a:t>f. Dry tongue and thirst</a:t>
            </a:r>
            <a:endParaRPr lang="en-IN" altLang="en-US">
              <a:latin typeface="Times New Roman" charset="0"/>
              <a:ea typeface="MS PGothic" charset="-128"/>
            </a:endParaRPr>
          </a:p>
          <a:p>
            <a:r>
              <a:rPr lang="en-US" altLang="en-US">
                <a:latin typeface="Times New Roman" charset="0"/>
                <a:ea typeface="MS PGothic" charset="-128"/>
              </a:rPr>
              <a:t>g. Normal vital signs, although the pulse is often rapid and weak, and the diastolic blood pressure may be low</a:t>
            </a:r>
            <a:endParaRPr lang="en-IN" altLang="en-US">
              <a:latin typeface="Times New Roman" charset="0"/>
              <a:ea typeface="MS PGothic" charset="-128"/>
            </a:endParaRPr>
          </a:p>
          <a:p>
            <a:r>
              <a:rPr lang="en-US" altLang="en-US">
                <a:latin typeface="Times New Roman" charset="0"/>
                <a:ea typeface="MS PGothic" charset="-128"/>
              </a:rPr>
              <a:t>h. Normal or slightly elevated body temperature; on rare occasions, as high as 104°F (40°C)</a:t>
            </a:r>
            <a:endParaRPr lang="en-IN" altLang="en-US">
              <a:latin typeface="Times New Roman" charset="0"/>
              <a:ea typeface="MS PGothic" charset="-128"/>
            </a:endParaRPr>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0D37D37-1E98-E745-B48C-A8F9A8C81F1E}" type="slidenum">
              <a:rPr lang="en-US" altLang="en-US" sz="1200"/>
              <a:pPr eaLnBrk="1" hangingPunct="1"/>
              <a:t>61</a:t>
            </a:fld>
            <a:endParaRPr lang="en-US" altLang="en-US" sz="1200"/>
          </a:p>
        </p:txBody>
      </p:sp>
    </p:spTree>
    <p:extLst>
      <p:ext uri="{BB962C8B-B14F-4D97-AF65-F5344CB8AC3E}">
        <p14:creationId xmlns:p14="http://schemas.microsoft.com/office/powerpoint/2010/main" val="17860027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H. Heat stroke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Least common but most serious illness caused by heat exposure</a:t>
            </a:r>
            <a:endParaRPr lang="en-IN" altLang="en-US">
              <a:latin typeface="Times New Roman" charset="0"/>
              <a:ea typeface="MS PGothic" charset="-128"/>
            </a:endParaRPr>
          </a:p>
          <a:p>
            <a:r>
              <a:rPr lang="en-US" altLang="en-US">
                <a:latin typeface="Times New Roman" charset="0"/>
                <a:ea typeface="MS PGothic" charset="-128"/>
              </a:rPr>
              <a:t>	2. Occurs when the body is subjected to more heat than it can handle and normal mechanisms for getting rid of the excess heat are overwhelmed</a:t>
            </a:r>
            <a:endParaRPr lang="en-IN" altLang="en-US">
              <a:latin typeface="Times New Roman" charset="0"/>
              <a:ea typeface="MS PGothic" charset="-128"/>
            </a:endParaRPr>
          </a:p>
          <a:p>
            <a:r>
              <a:rPr lang="en-US" altLang="en-US">
                <a:latin typeface="Times New Roman" charset="0"/>
                <a:ea typeface="MS PGothic" charset="-128"/>
              </a:rPr>
              <a:t>	3. Untreated heat stroke always results in death.</a:t>
            </a:r>
            <a:endParaRPr lang="en-IN" altLang="en-US">
              <a:latin typeface="Times New Roman" charset="0"/>
              <a:ea typeface="MS PGothic" charset="-128"/>
            </a:endParaRP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D9B4045-37CD-8347-9E98-51C1951E4FC8}" type="slidenum">
              <a:rPr lang="en-US" altLang="en-US" sz="1200"/>
              <a:pPr eaLnBrk="1" hangingPunct="1"/>
              <a:t>62</a:t>
            </a:fld>
            <a:endParaRPr lang="en-US" altLang="en-US" sz="1200"/>
          </a:p>
        </p:txBody>
      </p:sp>
    </p:spTree>
    <p:extLst>
      <p:ext uri="{BB962C8B-B14F-4D97-AF65-F5344CB8AC3E}">
        <p14:creationId xmlns:p14="http://schemas.microsoft.com/office/powerpoint/2010/main" val="19686464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Typical onset situations</a:t>
            </a:r>
            <a:endParaRPr lang="en-IN" altLang="en-US">
              <a:latin typeface="Times New Roman" charset="0"/>
              <a:ea typeface="MS PGothic" charset="-128"/>
            </a:endParaRPr>
          </a:p>
          <a:p>
            <a:r>
              <a:rPr lang="en-US" altLang="en-US">
                <a:latin typeface="Times New Roman" charset="0"/>
                <a:ea typeface="MS PGothic" charset="-128"/>
              </a:rPr>
              <a:t>	a. During vigorous physical activity</a:t>
            </a:r>
            <a:endParaRPr lang="en-IN" altLang="en-US">
              <a:latin typeface="Times New Roman" charset="0"/>
              <a:ea typeface="MS PGothic" charset="-128"/>
            </a:endParaRPr>
          </a:p>
          <a:p>
            <a:r>
              <a:rPr lang="en-US" altLang="en-US">
                <a:latin typeface="Times New Roman" charset="0"/>
                <a:ea typeface="MS PGothic" charset="-128"/>
              </a:rPr>
              <a:t>	b. Outdoors or in a closed, poorly ventilated, humid space</a:t>
            </a:r>
            <a:endParaRPr lang="en-IN" altLang="en-US">
              <a:latin typeface="Times New Roman" charset="0"/>
              <a:ea typeface="MS PGothic" charset="-128"/>
            </a:endParaRPr>
          </a:p>
          <a:p>
            <a:r>
              <a:rPr lang="en-US" altLang="en-US">
                <a:latin typeface="Times New Roman" charset="0"/>
                <a:ea typeface="MS PGothic" charset="-128"/>
              </a:rPr>
              <a:t>	c. During heat waves in buildings without sufficient air conditioning or with poor ventilation</a:t>
            </a:r>
            <a:endParaRPr lang="en-IN" altLang="en-US">
              <a:latin typeface="Times New Roman" charset="0"/>
              <a:ea typeface="MS PGothic" charset="-128"/>
            </a:endParaRPr>
          </a:p>
          <a:p>
            <a:r>
              <a:rPr lang="en-US" altLang="en-US">
                <a:latin typeface="Times New Roman" charset="0"/>
                <a:ea typeface="MS PGothic" charset="-128"/>
              </a:rPr>
              <a:t>	d. Children left unattended in a locked car on a hot day</a:t>
            </a:r>
            <a:endParaRPr lang="en-IN" altLang="en-US">
              <a:latin typeface="Times New Roman" charset="0"/>
              <a:ea typeface="MS PGothic" charset="-128"/>
            </a:endParaRPr>
          </a:p>
        </p:txBody>
      </p:sp>
    </p:spTree>
    <p:extLst>
      <p:ext uri="{BB962C8B-B14F-4D97-AF65-F5344CB8AC3E}">
        <p14:creationId xmlns:p14="http://schemas.microsoft.com/office/powerpoint/2010/main" val="7605879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Signs and symptoms</a:t>
            </a:r>
            <a:endParaRPr lang="en-IN" altLang="en-US">
              <a:latin typeface="Times New Roman" charset="0"/>
              <a:ea typeface="MS PGothic" charset="-128"/>
            </a:endParaRPr>
          </a:p>
          <a:p>
            <a:r>
              <a:rPr lang="en-US" altLang="en-US">
                <a:latin typeface="Times New Roman" charset="0"/>
                <a:ea typeface="MS PGothic" charset="-128"/>
              </a:rPr>
              <a:t>	a. Hot, dry, flushed skin</a:t>
            </a:r>
            <a:endParaRPr lang="en-IN" altLang="en-US">
              <a:latin typeface="Times New Roman" charset="0"/>
              <a:ea typeface="MS PGothic" charset="-128"/>
            </a:endParaRPr>
          </a:p>
          <a:p>
            <a:r>
              <a:rPr lang="en-US" altLang="en-US">
                <a:latin typeface="Times New Roman" charset="0"/>
                <a:ea typeface="MS PGothic" charset="-128"/>
              </a:rPr>
              <a:t>	b. Skin may be moist or wet due to exertion by the patient.</a:t>
            </a:r>
            <a:endParaRPr lang="en-IN" altLang="en-US">
              <a:latin typeface="Times New Roman" charset="0"/>
              <a:ea typeface="MS PGothic" charset="-128"/>
            </a:endParaRPr>
          </a:p>
          <a:p>
            <a:r>
              <a:rPr lang="en-US" altLang="en-US">
                <a:latin typeface="Times New Roman" charset="0"/>
                <a:ea typeface="MS PGothic" charset="-128"/>
              </a:rPr>
              <a:t>	c. Quickly rising body temperature (106°F or higher)</a:t>
            </a:r>
            <a:endParaRPr lang="en-IN" altLang="en-US">
              <a:latin typeface="Times New Roman" charset="0"/>
              <a:ea typeface="MS PGothic" charset="-128"/>
            </a:endParaRPr>
          </a:p>
          <a:p>
            <a:r>
              <a:rPr lang="en-US" altLang="en-US">
                <a:latin typeface="Times New Roman" charset="0"/>
                <a:ea typeface="MS PGothic" charset="-128"/>
              </a:rPr>
              <a:t>	d. Falling level of consciousness (leading to unconsciousness)</a:t>
            </a:r>
            <a:endParaRPr lang="en-IN" altLang="en-US">
              <a:latin typeface="Times New Roman" charset="0"/>
              <a:ea typeface="MS PGothic" charset="-128"/>
            </a:endParaRPr>
          </a:p>
          <a:p>
            <a:r>
              <a:rPr lang="en-US" altLang="en-US">
                <a:latin typeface="Times New Roman" charset="0"/>
                <a:ea typeface="MS PGothic" charset="-128"/>
              </a:rPr>
              <a:t>	e. Change in behavior</a:t>
            </a:r>
            <a:endParaRPr lang="en-IN" altLang="en-US">
              <a:latin typeface="Times New Roman" charset="0"/>
              <a:ea typeface="MS PGothic" charset="-128"/>
            </a:endParaRPr>
          </a:p>
          <a:p>
            <a:r>
              <a:rPr lang="en-US" altLang="en-US">
                <a:latin typeface="Times New Roman" charset="0"/>
                <a:ea typeface="MS PGothic" charset="-128"/>
              </a:rPr>
              <a:t>	f. Unresponsiveness</a:t>
            </a:r>
            <a:endParaRPr lang="en-IN" altLang="en-US">
              <a:latin typeface="Times New Roman" charset="0"/>
              <a:ea typeface="MS PGothic" charset="-128"/>
            </a:endParaRPr>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20B9936-8E5F-4745-8AE3-0ED03B164A0B}" type="slidenum">
              <a:rPr lang="en-US" altLang="en-US" sz="1200"/>
              <a:pPr eaLnBrk="1" hangingPunct="1"/>
              <a:t>64</a:t>
            </a:fld>
            <a:endParaRPr lang="en-US" altLang="en-US" sz="1200"/>
          </a:p>
        </p:txBody>
      </p:sp>
    </p:spTree>
    <p:extLst>
      <p:ext uri="{BB962C8B-B14F-4D97-AF65-F5344CB8AC3E}">
        <p14:creationId xmlns:p14="http://schemas.microsoft.com/office/powerpoint/2010/main" val="13786053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g. Seizures</a:t>
            </a:r>
            <a:endParaRPr lang="en-IN" altLang="en-US">
              <a:latin typeface="Times New Roman" charset="0"/>
              <a:ea typeface="MS PGothic" charset="-128"/>
            </a:endParaRPr>
          </a:p>
          <a:p>
            <a:r>
              <a:rPr lang="en-US" altLang="en-US">
                <a:latin typeface="Times New Roman" charset="0"/>
                <a:ea typeface="MS PGothic" charset="-128"/>
              </a:rPr>
              <a:t>h. Strong, rapid pulse at first, becoming weaker with falling blood pressure</a:t>
            </a:r>
            <a:endParaRPr lang="en-IN" altLang="en-US">
              <a:latin typeface="Times New Roman" charset="0"/>
              <a:ea typeface="MS PGothic" charset="-128"/>
            </a:endParaRPr>
          </a:p>
          <a:p>
            <a:r>
              <a:rPr lang="en-US" altLang="en-US">
                <a:latin typeface="Times New Roman" charset="0"/>
                <a:ea typeface="MS PGothic" charset="-128"/>
              </a:rPr>
              <a:t>i. Increasing respiratory rate</a:t>
            </a:r>
            <a:endParaRPr lang="en-IN" altLang="en-US">
              <a:latin typeface="Times New Roman" charset="0"/>
              <a:ea typeface="MS PGothic" charset="-128"/>
            </a:endParaRPr>
          </a:p>
          <a:p>
            <a:r>
              <a:rPr lang="en-US" altLang="en-US">
                <a:latin typeface="Times New Roman" charset="0"/>
                <a:ea typeface="MS PGothic" charset="-128"/>
              </a:rPr>
              <a:t>j. Lack of perspiration (body has lost its thermoregulatory mechanisms)</a:t>
            </a:r>
            <a:endParaRPr lang="en-IN" altLang="en-US">
              <a:latin typeface="Times New Roman" charset="0"/>
              <a:ea typeface="MS PGothic" charset="-128"/>
            </a:endParaRPr>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C459570-A2DE-A745-9BE4-5932240F2C9D}" type="slidenum">
              <a:rPr lang="en-US" altLang="en-US" sz="1200"/>
              <a:pPr eaLnBrk="1" hangingPunct="1"/>
              <a:t>65</a:t>
            </a:fld>
            <a:endParaRPr lang="en-US" altLang="en-US" sz="1200"/>
          </a:p>
        </p:txBody>
      </p:sp>
    </p:spTree>
    <p:extLst>
      <p:ext uri="{BB962C8B-B14F-4D97-AF65-F5344CB8AC3E}">
        <p14:creationId xmlns:p14="http://schemas.microsoft.com/office/powerpoint/2010/main" val="10188482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VIII. Assessment of Heat Injuries</a:t>
            </a:r>
          </a:p>
          <a:p>
            <a:r>
              <a:rPr lang="en-US" altLang="en-US">
                <a:latin typeface="Times New Roman" charset="0"/>
                <a:ea typeface="MS PGothic" charset="-128"/>
              </a:rPr>
              <a:t>A. Scene size-up</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Scene safety</a:t>
            </a:r>
            <a:endParaRPr lang="en-IN" altLang="en-US">
              <a:latin typeface="Times New Roman" charset="0"/>
              <a:ea typeface="MS PGothic" charset="-128"/>
            </a:endParaRPr>
          </a:p>
          <a:p>
            <a:r>
              <a:rPr lang="en-US" altLang="en-US">
                <a:latin typeface="Times New Roman" charset="0"/>
                <a:ea typeface="MS PGothic" charset="-128"/>
              </a:rPr>
              <a:t>		a. Perform an environmental assessment.</a:t>
            </a:r>
            <a:endParaRPr lang="en-IN" altLang="en-US">
              <a:latin typeface="Times New Roman" charset="0"/>
              <a:ea typeface="MS PGothic" charset="-128"/>
            </a:endParaRPr>
          </a:p>
          <a:p>
            <a:r>
              <a:rPr lang="en-US" altLang="en-US">
                <a:latin typeface="Times New Roman" charset="0"/>
                <a:ea typeface="MS PGothic" charset="-128"/>
              </a:rPr>
              <a:t>		b. Remember that the heat emergency may be secondary to a medical or trauma emergency.</a:t>
            </a:r>
            <a:endParaRPr lang="en-IN" altLang="en-US">
              <a:latin typeface="Times New Roman" charset="0"/>
              <a:ea typeface="MS PGothic" charset="-128"/>
            </a:endParaRPr>
          </a:p>
          <a:p>
            <a:r>
              <a:rPr lang="en-US" altLang="en-US">
                <a:latin typeface="Times New Roman" charset="0"/>
                <a:ea typeface="MS PGothic" charset="-128"/>
              </a:rPr>
              <a:t>		c. If the patient is unconscious, has an altered mental status, or requires intravenous fluids to treat shock, consider calling for ALS assistance.</a:t>
            </a:r>
            <a:endParaRPr lang="en-IN" altLang="en-US">
              <a:latin typeface="Times New Roman" charset="0"/>
              <a:ea typeface="MS PGothic" charset="-128"/>
            </a:endParaRPr>
          </a:p>
          <a:p>
            <a:r>
              <a:rPr lang="en-US" altLang="en-US">
                <a:latin typeface="Times New Roman" charset="0"/>
                <a:ea typeface="MS PGothic" charset="-128"/>
              </a:rPr>
              <a:t>		d. Look for indicators of the MOI.</a:t>
            </a:r>
            <a:endParaRPr lang="en-IN" altLang="en-US">
              <a:latin typeface="Times New Roman" charset="0"/>
              <a:ea typeface="MS PGothic" charset="-128"/>
            </a:endParaRPr>
          </a:p>
        </p:txBody>
      </p:sp>
    </p:spTree>
    <p:extLst>
      <p:ext uri="{BB962C8B-B14F-4D97-AF65-F5344CB8AC3E}">
        <p14:creationId xmlns:p14="http://schemas.microsoft.com/office/powerpoint/2010/main" val="18959748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If the patient is immersed in a cold-water immersion bath upon your arrival, monitor the patient in the water and assist as necessary.</a:t>
            </a:r>
            <a:endParaRPr lang="en-IN" altLang="en-US">
              <a:latin typeface="Times New Roman" charset="0"/>
              <a:ea typeface="MS PGothic" charset="-128"/>
            </a:endParaRPr>
          </a:p>
          <a:p>
            <a:r>
              <a:rPr lang="en-US" altLang="en-US">
                <a:latin typeface="Times New Roman" charset="0"/>
                <a:ea typeface="MS PGothic" charset="-128"/>
              </a:rPr>
              <a:t>	i. Do not remove the patient until the temperature has normalized to the appropriate level, between 101°F and 102°F (38.3°C and 38.9°C).</a:t>
            </a:r>
            <a:endParaRPr lang="en-IN" altLang="en-US">
              <a:latin typeface="Times New Roman" charset="0"/>
              <a:ea typeface="MS PGothic" charset="-128"/>
            </a:endParaRPr>
          </a:p>
          <a:p>
            <a:r>
              <a:rPr lang="en-US" altLang="en-US">
                <a:latin typeface="Times New Roman" charset="0"/>
                <a:ea typeface="MS PGothic" charset="-128"/>
              </a:rPr>
              <a:t>	ii. Do not overcool the patient.</a:t>
            </a:r>
            <a:endParaRPr lang="en-IN" altLang="en-US">
              <a:latin typeface="Times New Roman" charset="0"/>
              <a:ea typeface="MS PGothic" charset="-128"/>
            </a:endParaRPr>
          </a:p>
          <a:p>
            <a:r>
              <a:rPr lang="en-US" altLang="en-US">
                <a:latin typeface="Times New Roman" charset="0"/>
                <a:ea typeface="MS PGothic" charset="-128"/>
              </a:rPr>
              <a:t>f. Protect yourself from heat and stay hydrated.</a:t>
            </a:r>
            <a:endParaRPr lang="en-IN" altLang="en-US">
              <a:latin typeface="Times New Roman" charset="0"/>
              <a:ea typeface="MS PGothic" charset="-128"/>
            </a:endParaRPr>
          </a:p>
          <a:p>
            <a:r>
              <a:rPr lang="en-US" altLang="en-US">
                <a:latin typeface="Times New Roman" charset="0"/>
                <a:ea typeface="MS PGothic" charset="-128"/>
              </a:rPr>
              <a:t>	i. Use appropriate standard precautions, including gloves and eye protection.</a:t>
            </a:r>
            <a:endParaRPr lang="en-IN" altLang="en-US">
              <a:latin typeface="Times New Roman" charset="0"/>
              <a:ea typeface="MS PGothic" charset="-128"/>
            </a:endParaRPr>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FB5ECEC-1540-564F-8FC2-AB2EAAD23030}" type="slidenum">
              <a:rPr lang="en-US" altLang="en-US" sz="1200"/>
              <a:pPr eaLnBrk="1" hangingPunct="1"/>
              <a:t>67</a:t>
            </a:fld>
            <a:endParaRPr lang="en-US" altLang="en-US" sz="1200"/>
          </a:p>
        </p:txBody>
      </p:sp>
    </p:spTree>
    <p:extLst>
      <p:ext uri="{BB962C8B-B14F-4D97-AF65-F5344CB8AC3E}">
        <p14:creationId xmlns:p14="http://schemas.microsoft.com/office/powerpoint/2010/main" val="12869497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B. Primary 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Form a general impression.</a:t>
            </a:r>
            <a:endParaRPr lang="en-IN" altLang="en-US">
              <a:latin typeface="Times New Roman" charset="0"/>
              <a:ea typeface="MS PGothic" charset="-128"/>
            </a:endParaRPr>
          </a:p>
          <a:p>
            <a:r>
              <a:rPr lang="en-US" altLang="en-US">
                <a:latin typeface="Times New Roman" charset="0"/>
                <a:ea typeface="MS PGothic" charset="-128"/>
              </a:rPr>
              <a:t>		a. Observe how the patient interacts with you and the environment.</a:t>
            </a:r>
            <a:endParaRPr lang="en-IN" altLang="en-US">
              <a:latin typeface="Times New Roman" charset="0"/>
              <a:ea typeface="MS PGothic" charset="-128"/>
            </a:endParaRPr>
          </a:p>
          <a:p>
            <a:r>
              <a:rPr lang="en-US" altLang="en-US">
                <a:latin typeface="Times New Roman" charset="0"/>
                <a:ea typeface="MS PGothic" charset="-128"/>
              </a:rPr>
              <a:t>		b. Introduce yourself and ask about the chief complaint.</a:t>
            </a:r>
            <a:endParaRPr lang="en-IN" altLang="en-US">
              <a:latin typeface="Times New Roman" charset="0"/>
              <a:ea typeface="MS PGothic" charset="-128"/>
            </a:endParaRPr>
          </a:p>
          <a:p>
            <a:r>
              <a:rPr lang="en-US" altLang="en-US">
                <a:latin typeface="Times New Roman" charset="0"/>
                <a:ea typeface="MS PGothic" charset="-128"/>
              </a:rPr>
              <a:t>		c. A heat emergency may be the primary or secondary condition.</a:t>
            </a:r>
            <a:endParaRPr lang="en-IN" altLang="en-US">
              <a:latin typeface="Times New Roman" charset="0"/>
              <a:ea typeface="MS PGothic" charset="-128"/>
            </a:endParaRPr>
          </a:p>
          <a:p>
            <a:r>
              <a:rPr lang="en-US" altLang="en-US">
                <a:latin typeface="Times New Roman" charset="0"/>
                <a:ea typeface="MS PGothic" charset="-128"/>
              </a:rPr>
              <a:t>		d. Perform a rapid scan and avoid tunnel vision.</a:t>
            </a:r>
            <a:endParaRPr lang="en-IN" altLang="en-US">
              <a:latin typeface="Times New Roman" charset="0"/>
              <a:ea typeface="MS PGothic" charset="-128"/>
            </a:endParaRPr>
          </a:p>
          <a:p>
            <a:r>
              <a:rPr lang="en-US" altLang="en-US">
                <a:latin typeface="Times New Roman" charset="0"/>
                <a:ea typeface="MS PGothic" charset="-128"/>
              </a:rPr>
              <a:t>		e. Assess the patient’s mental status using the AVPU scale.</a:t>
            </a:r>
            <a:endParaRPr lang="en-IN" altLang="en-US">
              <a:latin typeface="Times New Roman" charset="0"/>
              <a:ea typeface="MS PGothic" charset="-128"/>
            </a:endParaRPr>
          </a:p>
          <a:p>
            <a:r>
              <a:rPr lang="en-US" altLang="en-US">
                <a:latin typeface="Times New Roman" charset="0"/>
                <a:ea typeface="MS PGothic" charset="-128"/>
              </a:rPr>
              <a:t>			i. The more altered the patient’s mental status is, the more serious the heat problem.</a:t>
            </a:r>
            <a:endParaRPr lang="en-IN" altLang="en-US">
              <a:latin typeface="Times New Roman" charset="0"/>
              <a:ea typeface="MS PGothic" charset="-128"/>
            </a:endParaRPr>
          </a:p>
        </p:txBody>
      </p:sp>
    </p:spTree>
    <p:extLst>
      <p:ext uri="{BB962C8B-B14F-4D97-AF65-F5344CB8AC3E}">
        <p14:creationId xmlns:p14="http://schemas.microsoft.com/office/powerpoint/2010/main" val="3093909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Airway and breathing</a:t>
            </a:r>
            <a:endParaRPr lang="en-IN" altLang="en-US">
              <a:latin typeface="Times New Roman" charset="0"/>
              <a:ea typeface="MS PGothic" charset="-128"/>
            </a:endParaRPr>
          </a:p>
          <a:p>
            <a:r>
              <a:rPr lang="en-US" altLang="en-US">
                <a:latin typeface="Times New Roman" charset="0"/>
                <a:ea typeface="MS PGothic" charset="-128"/>
              </a:rPr>
              <a:t>	a. Unless the patient is unresponsive, the airway should be patent.</a:t>
            </a:r>
            <a:endParaRPr lang="en-IN" altLang="en-US">
              <a:latin typeface="Times New Roman" charset="0"/>
              <a:ea typeface="MS PGothic" charset="-128"/>
            </a:endParaRPr>
          </a:p>
          <a:p>
            <a:r>
              <a:rPr lang="en-US" altLang="en-US">
                <a:latin typeface="Times New Roman" charset="0"/>
                <a:ea typeface="MS PGothic" charset="-128"/>
              </a:rPr>
              <a:t>	b. Nausea and vomiting may occur.</a:t>
            </a:r>
            <a:endParaRPr lang="en-IN" altLang="en-US">
              <a:latin typeface="Times New Roman" charset="0"/>
              <a:ea typeface="MS PGothic" charset="-128"/>
            </a:endParaRPr>
          </a:p>
          <a:p>
            <a:r>
              <a:rPr lang="en-US" altLang="en-US">
                <a:latin typeface="Times New Roman" charset="0"/>
                <a:ea typeface="MS PGothic" charset="-128"/>
              </a:rPr>
              <a:t>	c. Position the patient to protect the airway as necessary.</a:t>
            </a:r>
            <a:endParaRPr lang="en-IN" altLang="en-US">
              <a:latin typeface="Times New Roman" charset="0"/>
              <a:ea typeface="MS PGothic" charset="-128"/>
            </a:endParaRPr>
          </a:p>
          <a:p>
            <a:r>
              <a:rPr lang="en-US" altLang="en-US">
                <a:latin typeface="Times New Roman" charset="0"/>
                <a:ea typeface="MS PGothic" charset="-128"/>
              </a:rPr>
              <a:t>	d. If the patient is unresponsive, be cautious of how you open the airway and consider spinal immobilization if trauma is a possibility.</a:t>
            </a:r>
            <a:endParaRPr lang="en-IN" altLang="en-US">
              <a:latin typeface="Times New Roman" charset="0"/>
              <a:ea typeface="MS PGothic" charset="-128"/>
            </a:endParaRPr>
          </a:p>
          <a:p>
            <a:r>
              <a:rPr lang="en-US" altLang="en-US">
                <a:latin typeface="Times New Roman" charset="0"/>
                <a:ea typeface="MS PGothic" charset="-128"/>
              </a:rPr>
              <a:t>	e. If the patient is unresponsive, insert an airway and provide bag-valve mask ventilations.</a:t>
            </a:r>
            <a:endParaRPr lang="en-IN" altLang="en-US">
              <a:latin typeface="Times New Roman" charset="0"/>
              <a:ea typeface="MS PGothic" charset="-128"/>
            </a:endParaRPr>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F735E07-242E-0A4C-85E0-AE5F39D5CCBB}" type="slidenum">
              <a:rPr lang="en-US" altLang="en-US" sz="1200"/>
              <a:pPr eaLnBrk="1" hangingPunct="1"/>
              <a:t>69</a:t>
            </a:fld>
            <a:endParaRPr lang="en-US" altLang="en-US" sz="1200"/>
          </a:p>
        </p:txBody>
      </p:sp>
    </p:spTree>
    <p:extLst>
      <p:ext uri="{BB962C8B-B14F-4D97-AF65-F5344CB8AC3E}">
        <p14:creationId xmlns:p14="http://schemas.microsoft.com/office/powerpoint/2010/main" val="876022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II. Factors Affecting Exposure</a:t>
            </a:r>
          </a:p>
          <a:p>
            <a:r>
              <a:rPr lang="en-US" altLang="en-US">
                <a:latin typeface="Times New Roman" charset="0"/>
                <a:ea typeface="MS PGothic" charset="-128"/>
              </a:rPr>
              <a:t>A. A number of factors affect how a person deals with heat or cold.</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Physical condition</a:t>
            </a:r>
            <a:endParaRPr lang="en-IN" altLang="en-US">
              <a:latin typeface="Times New Roman" charset="0"/>
              <a:ea typeface="MS PGothic" charset="-128"/>
            </a:endParaRPr>
          </a:p>
          <a:p>
            <a:r>
              <a:rPr lang="en-US" altLang="en-US">
                <a:latin typeface="Times New Roman" charset="0"/>
                <a:ea typeface="MS PGothic" charset="-128"/>
              </a:rPr>
              <a:t>		a. Patients who are ill or in poor physical condition will not tolerate extreme temperatures well.</a:t>
            </a:r>
            <a:endParaRPr lang="en-IN" altLang="en-US">
              <a:latin typeface="Times New Roman" charset="0"/>
              <a:ea typeface="MS PGothic" charset="-128"/>
            </a:endParaRPr>
          </a:p>
          <a:p>
            <a:r>
              <a:rPr lang="en-US" altLang="en-US">
                <a:latin typeface="Times New Roman" charset="0"/>
                <a:ea typeface="MS PGothic" charset="-128"/>
              </a:rPr>
              <a:t>	2. Age</a:t>
            </a:r>
            <a:endParaRPr lang="en-IN" altLang="en-US">
              <a:latin typeface="Times New Roman" charset="0"/>
              <a:ea typeface="MS PGothic" charset="-128"/>
            </a:endParaRPr>
          </a:p>
          <a:p>
            <a:r>
              <a:rPr lang="en-US" altLang="en-US">
                <a:latin typeface="Times New Roman" charset="0"/>
                <a:ea typeface="MS PGothic" charset="-128"/>
              </a:rPr>
              <a:t>		a. Children and older adults are more likely to experience temperature-related illness.</a:t>
            </a:r>
            <a:endParaRPr lang="en-IN" altLang="en-US">
              <a:latin typeface="Times New Roman" charset="0"/>
              <a:ea typeface="MS PGothic" charset="-128"/>
            </a:endParaRPr>
          </a:p>
          <a:p>
            <a:r>
              <a:rPr lang="en-US" altLang="en-US">
                <a:latin typeface="Times New Roman" charset="0"/>
                <a:ea typeface="MS PGothic" charset="-128"/>
              </a:rPr>
              <a:t>		b. Infants</a:t>
            </a:r>
            <a:endParaRPr lang="en-IN" altLang="en-US">
              <a:latin typeface="Times New Roman" charset="0"/>
              <a:ea typeface="MS PGothic" charset="-128"/>
            </a:endParaRPr>
          </a:p>
          <a:p>
            <a:r>
              <a:rPr lang="en-US" altLang="en-US">
                <a:latin typeface="Times New Roman" charset="0"/>
                <a:ea typeface="MS PGothic" charset="-128"/>
              </a:rPr>
              <a:t>			i. Poor thermoregulation and inability to shiver</a:t>
            </a:r>
            <a:endParaRPr lang="en-IN" altLang="en-US">
              <a:latin typeface="Times New Roman" charset="0"/>
              <a:ea typeface="MS PGothic" charset="-128"/>
            </a:endParaRPr>
          </a:p>
          <a:p>
            <a:r>
              <a:rPr lang="en-US" altLang="en-US">
                <a:latin typeface="Times New Roman" charset="0"/>
                <a:ea typeface="MS PGothic" charset="-128"/>
              </a:rPr>
              <a:t>			ii. Cannot generate heat when needed until about 12 to 18 months of age</a:t>
            </a:r>
            <a:endParaRPr lang="en-IN" altLang="en-US">
              <a:latin typeface="Times New Roman" charset="0"/>
              <a:ea typeface="MS PGothic" charset="-128"/>
            </a:endParaRPr>
          </a:p>
          <a:p>
            <a:r>
              <a:rPr lang="en-US" altLang="en-US">
                <a:latin typeface="Times New Roman" charset="0"/>
                <a:ea typeface="MS PGothic" charset="-128"/>
              </a:rPr>
              <a:t>			iii. Larger surface area and smaller mass</a:t>
            </a:r>
            <a:endParaRPr lang="en-IN" altLang="en-US">
              <a:latin typeface="Times New Roman" charset="0"/>
              <a:ea typeface="MS PGothic" charset="-128"/>
            </a:endParaRPr>
          </a:p>
          <a:p>
            <a:r>
              <a:rPr lang="en-US" altLang="en-US">
                <a:latin typeface="Times New Roman" charset="0"/>
                <a:ea typeface="MS PGothic" charset="-128"/>
              </a:rPr>
              <a:t>		c. Children</a:t>
            </a:r>
            <a:endParaRPr lang="en-IN" altLang="en-US">
              <a:latin typeface="Times New Roman" charset="0"/>
              <a:ea typeface="MS PGothic" charset="-128"/>
            </a:endParaRPr>
          </a:p>
          <a:p>
            <a:r>
              <a:rPr lang="en-US" altLang="en-US">
                <a:latin typeface="Times New Roman" charset="0"/>
                <a:ea typeface="MS PGothic" charset="-128"/>
              </a:rPr>
              <a:t>			i. May not think to or be able to put on extra clothing</a:t>
            </a:r>
            <a:endParaRPr lang="en-IN" altLang="en-US">
              <a:latin typeface="Times New Roman" charset="0"/>
              <a:ea typeface="MS PGothic" charset="-128"/>
            </a:endParaRPr>
          </a:p>
          <a:p>
            <a:r>
              <a:rPr lang="en-US" altLang="en-US">
                <a:latin typeface="Times New Roman" charset="0"/>
                <a:ea typeface="MS PGothic" charset="-128"/>
              </a:rPr>
              <a:t>		d. Older adults</a:t>
            </a:r>
            <a:endParaRPr lang="en-IN" altLang="en-US">
              <a:latin typeface="Times New Roman" charset="0"/>
              <a:ea typeface="MS PGothic" charset="-128"/>
            </a:endParaRPr>
          </a:p>
          <a:p>
            <a:r>
              <a:rPr lang="en-US" altLang="en-US">
                <a:latin typeface="Times New Roman" charset="0"/>
                <a:ea typeface="MS PGothic" charset="-128"/>
              </a:rPr>
              <a:t>			i. Loss of subcutaneous tissues (reduced insulation)</a:t>
            </a:r>
            <a:endParaRPr lang="en-IN" altLang="en-US">
              <a:latin typeface="Times New Roman" charset="0"/>
              <a:ea typeface="MS PGothic" charset="-128"/>
            </a:endParaRPr>
          </a:p>
          <a:p>
            <a:r>
              <a:rPr lang="en-US" altLang="en-US">
                <a:latin typeface="Times New Roman" charset="0"/>
                <a:ea typeface="MS PGothic" charset="-128"/>
              </a:rPr>
              <a:t>			ii. Poor circulation</a:t>
            </a:r>
            <a:endParaRPr lang="en-IN" altLang="en-US">
              <a:latin typeface="Times New Roman" charset="0"/>
              <a:ea typeface="MS PGothic" charset="-128"/>
            </a:endParaRPr>
          </a:p>
          <a:p>
            <a:r>
              <a:rPr lang="en-US" altLang="en-US">
                <a:latin typeface="Times New Roman" charset="0"/>
                <a:ea typeface="MS PGothic" charset="-128"/>
              </a:rPr>
              <a:t>			iii. Medications may affect thermoregulation.</a:t>
            </a:r>
            <a:endParaRPr lang="en-IN" altLang="en-US">
              <a:latin typeface="Times New Roman" charset="0"/>
              <a:ea typeface="MS PGothic" charset="-128"/>
            </a:endParaRPr>
          </a:p>
        </p:txBody>
      </p:sp>
    </p:spTree>
    <p:extLst>
      <p:ext uri="{BB962C8B-B14F-4D97-AF65-F5344CB8AC3E}">
        <p14:creationId xmlns:p14="http://schemas.microsoft.com/office/powerpoint/2010/main" val="742243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Circulation</a:t>
            </a:r>
            <a:endParaRPr lang="en-IN" altLang="en-US">
              <a:latin typeface="Times New Roman" charset="0"/>
              <a:ea typeface="MS PGothic" charset="-128"/>
            </a:endParaRPr>
          </a:p>
          <a:p>
            <a:r>
              <a:rPr lang="en-US" altLang="en-US">
                <a:latin typeface="Times New Roman" charset="0"/>
                <a:ea typeface="MS PGothic" charset="-128"/>
              </a:rPr>
              <a:t>	a. If adequate, assess for perfusion and bleeding.</a:t>
            </a:r>
            <a:endParaRPr lang="en-IN" altLang="en-US">
              <a:latin typeface="Times New Roman" charset="0"/>
              <a:ea typeface="MS PGothic" charset="-128"/>
            </a:endParaRPr>
          </a:p>
          <a:p>
            <a:r>
              <a:rPr lang="en-US" altLang="en-US">
                <a:latin typeface="Times New Roman" charset="0"/>
                <a:ea typeface="MS PGothic" charset="-128"/>
              </a:rPr>
              <a:t>	b. Assess the patient’s skin condition.</a:t>
            </a:r>
            <a:endParaRPr lang="en-IN" altLang="en-US">
              <a:latin typeface="Times New Roman" charset="0"/>
              <a:ea typeface="MS PGothic" charset="-128"/>
            </a:endParaRPr>
          </a:p>
          <a:p>
            <a:r>
              <a:rPr lang="en-US" altLang="en-US">
                <a:latin typeface="Times New Roman" charset="0"/>
                <a:ea typeface="MS PGothic" charset="-128"/>
              </a:rPr>
              <a:t>	c. Treat for shock by removing the patient from the heat and positioning the patient to improve circulation.</a:t>
            </a:r>
            <a:endParaRPr lang="en-IN" altLang="en-US">
              <a:latin typeface="Times New Roman" charset="0"/>
              <a:ea typeface="MS PGothic" charset="-128"/>
            </a:endParaRPr>
          </a:p>
          <a:p>
            <a:r>
              <a:rPr lang="en-US" altLang="en-US">
                <a:latin typeface="Times New Roman" charset="0"/>
                <a:ea typeface="MS PGothic" charset="-128"/>
              </a:rPr>
              <a:t>	d. If the patient is bleeding, bandage according to protocol.</a:t>
            </a:r>
            <a:endParaRPr lang="en-IN" altLang="en-US">
              <a:latin typeface="Times New Roman" charset="0"/>
              <a:ea typeface="MS PGothic" charset="-128"/>
            </a:endParaRPr>
          </a:p>
          <a:p>
            <a:r>
              <a:rPr lang="en-US" altLang="en-US">
                <a:latin typeface="Times New Roman" charset="0"/>
                <a:ea typeface="MS PGothic" charset="-128"/>
              </a:rPr>
              <a:t>	e. If the patient has any signs of heat stroke, provide rapid transport.</a:t>
            </a:r>
            <a:endParaRPr lang="en-IN" altLang="en-US">
              <a:latin typeface="Times New Roman" charset="0"/>
              <a:ea typeface="MS PGothic" charset="-128"/>
            </a:endParaRPr>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A87CEF0-97D9-FF47-B5BD-26CDEA50ACCA}" type="slidenum">
              <a:rPr lang="en-US" altLang="en-US" sz="1200"/>
              <a:pPr eaLnBrk="1" hangingPunct="1"/>
              <a:t>70</a:t>
            </a:fld>
            <a:endParaRPr lang="en-US" altLang="en-US" sz="1200"/>
          </a:p>
        </p:txBody>
      </p:sp>
    </p:spTree>
    <p:extLst>
      <p:ext uri="{BB962C8B-B14F-4D97-AF65-F5344CB8AC3E}">
        <p14:creationId xmlns:p14="http://schemas.microsoft.com/office/powerpoint/2010/main" val="1632988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History taking</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Investigate the chief complaint.</a:t>
            </a:r>
            <a:endParaRPr lang="en-IN" altLang="en-US">
              <a:latin typeface="Times New Roman" charset="0"/>
              <a:ea typeface="MS PGothic" charset="-128"/>
            </a:endParaRPr>
          </a:p>
          <a:p>
            <a:r>
              <a:rPr lang="en-US" altLang="en-US">
                <a:latin typeface="Times New Roman" charset="0"/>
                <a:ea typeface="MS PGothic" charset="-128"/>
              </a:rPr>
              <a:t>		a. Be alert for specific signs and symptoms.</a:t>
            </a:r>
            <a:endParaRPr lang="en-IN" altLang="en-US">
              <a:latin typeface="Times New Roman" charset="0"/>
              <a:ea typeface="MS PGothic" charset="-128"/>
            </a:endParaRPr>
          </a:p>
          <a:p>
            <a:r>
              <a:rPr lang="en-US" altLang="en-US">
                <a:latin typeface="Times New Roman" charset="0"/>
                <a:ea typeface="MS PGothic" charset="-128"/>
              </a:rPr>
              <a:t>			i. Absence of perspiration</a:t>
            </a:r>
            <a:endParaRPr lang="en-IN" altLang="en-US">
              <a:latin typeface="Times New Roman" charset="0"/>
              <a:ea typeface="MS PGothic" charset="-128"/>
            </a:endParaRPr>
          </a:p>
          <a:p>
            <a:r>
              <a:rPr lang="en-US" altLang="en-US">
                <a:latin typeface="Times New Roman" charset="0"/>
                <a:ea typeface="MS PGothic" charset="-128"/>
              </a:rPr>
              <a:t>			ii. Decreased level of consciousness</a:t>
            </a:r>
            <a:endParaRPr lang="en-IN" altLang="en-US">
              <a:latin typeface="Times New Roman" charset="0"/>
              <a:ea typeface="MS PGothic" charset="-128"/>
            </a:endParaRPr>
          </a:p>
          <a:p>
            <a:r>
              <a:rPr lang="en-US" altLang="en-US">
                <a:latin typeface="Times New Roman" charset="0"/>
                <a:ea typeface="MS PGothic" charset="-128"/>
              </a:rPr>
              <a:t>			iii. Confusion</a:t>
            </a:r>
            <a:endParaRPr lang="en-IN" altLang="en-US">
              <a:latin typeface="Times New Roman" charset="0"/>
              <a:ea typeface="MS PGothic" charset="-128"/>
            </a:endParaRPr>
          </a:p>
          <a:p>
            <a:r>
              <a:rPr lang="en-US" altLang="en-US">
                <a:latin typeface="Times New Roman" charset="0"/>
                <a:ea typeface="MS PGothic" charset="-128"/>
              </a:rPr>
              <a:t>			iv. Muscle cramping</a:t>
            </a:r>
            <a:endParaRPr lang="en-IN" altLang="en-US">
              <a:latin typeface="Times New Roman" charset="0"/>
              <a:ea typeface="MS PGothic" charset="-128"/>
            </a:endParaRPr>
          </a:p>
          <a:p>
            <a:r>
              <a:rPr lang="en-US" altLang="en-US">
                <a:latin typeface="Times New Roman" charset="0"/>
                <a:ea typeface="MS PGothic" charset="-128"/>
              </a:rPr>
              <a:t>			v. Nausea</a:t>
            </a:r>
            <a:endParaRPr lang="en-IN" altLang="en-US">
              <a:latin typeface="Times New Roman" charset="0"/>
              <a:ea typeface="MS PGothic" charset="-128"/>
            </a:endParaRPr>
          </a:p>
          <a:p>
            <a:r>
              <a:rPr lang="en-US" altLang="en-US">
                <a:latin typeface="Times New Roman" charset="0"/>
                <a:ea typeface="MS PGothic" charset="-128"/>
              </a:rPr>
              <a:t>			vi. Vomiting</a:t>
            </a:r>
            <a:endParaRPr lang="en-IN" altLang="en-US">
              <a:latin typeface="Times New Roman" charset="0"/>
              <a:ea typeface="MS PGothic" charset="-128"/>
            </a:endParaRPr>
          </a:p>
        </p:txBody>
      </p:sp>
    </p:spTree>
    <p:extLst>
      <p:ext uri="{BB962C8B-B14F-4D97-AF65-F5344CB8AC3E}">
        <p14:creationId xmlns:p14="http://schemas.microsoft.com/office/powerpoint/2010/main" val="804273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2. SAMPLE history</a:t>
            </a:r>
            <a:endParaRPr lang="en-IN" altLang="en-US">
              <a:latin typeface="Times New Roman" charset="0"/>
              <a:ea typeface="MS PGothic" charset="-128"/>
            </a:endParaRPr>
          </a:p>
          <a:p>
            <a:r>
              <a:rPr lang="en-US" altLang="en-US">
                <a:latin typeface="Times New Roman" charset="0"/>
                <a:ea typeface="MS PGothic" charset="-128"/>
              </a:rPr>
              <a:t>	a. Note any activities, conditions, or medications that may predispose a patient to dehydration or heat-related problems.</a:t>
            </a:r>
            <a:endParaRPr lang="en-IN" altLang="en-US">
              <a:latin typeface="Times New Roman" charset="0"/>
              <a:ea typeface="MS PGothic" charset="-128"/>
            </a:endParaRPr>
          </a:p>
          <a:p>
            <a:r>
              <a:rPr lang="en-US" altLang="en-US">
                <a:latin typeface="Times New Roman" charset="0"/>
                <a:ea typeface="MS PGothic" charset="-128"/>
              </a:rPr>
              <a:t>		i. Inadequate oral intake</a:t>
            </a:r>
            <a:endParaRPr lang="en-IN" altLang="en-US">
              <a:latin typeface="Times New Roman" charset="0"/>
              <a:ea typeface="MS PGothic" charset="-128"/>
            </a:endParaRPr>
          </a:p>
          <a:p>
            <a:r>
              <a:rPr lang="en-US" altLang="en-US">
                <a:latin typeface="Times New Roman" charset="0"/>
                <a:ea typeface="MS PGothic" charset="-128"/>
              </a:rPr>
              <a:t>		ii. Diuretics</a:t>
            </a:r>
            <a:endParaRPr lang="en-IN" altLang="en-US">
              <a:latin typeface="Times New Roman" charset="0"/>
              <a:ea typeface="MS PGothic" charset="-128"/>
            </a:endParaRPr>
          </a:p>
          <a:p>
            <a:r>
              <a:rPr lang="en-US" altLang="en-US">
                <a:latin typeface="Times New Roman" charset="0"/>
                <a:ea typeface="MS PGothic" charset="-128"/>
              </a:rPr>
              <a:t>		iii. Many medications used by geriatric patients</a:t>
            </a:r>
            <a:endParaRPr lang="en-IN" altLang="en-US">
              <a:latin typeface="Times New Roman" charset="0"/>
              <a:ea typeface="MS PGothic" charset="-128"/>
            </a:endParaRPr>
          </a:p>
          <a:p>
            <a:r>
              <a:rPr lang="en-US" altLang="en-US">
                <a:latin typeface="Times New Roman" charset="0"/>
                <a:ea typeface="MS PGothic" charset="-128"/>
              </a:rPr>
              <a:t>	b. Determine your patient’s exposure to heat and humidity and activities prior to the onset of symptoms.</a:t>
            </a:r>
            <a:endParaRPr lang="en-IN" altLang="en-US">
              <a:latin typeface="Times New Roman" charset="0"/>
              <a:ea typeface="MS PGothic" charset="-128"/>
            </a:endParaRPr>
          </a:p>
        </p:txBody>
      </p:sp>
    </p:spTree>
    <p:extLst>
      <p:ext uri="{BB962C8B-B14F-4D97-AF65-F5344CB8AC3E}">
        <p14:creationId xmlns:p14="http://schemas.microsoft.com/office/powerpoint/2010/main" val="9760810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D. Secondary 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Physical examination</a:t>
            </a:r>
            <a:endParaRPr lang="en-IN" altLang="en-US">
              <a:latin typeface="Times New Roman" charset="0"/>
              <a:ea typeface="MS PGothic" charset="-128"/>
            </a:endParaRPr>
          </a:p>
          <a:p>
            <a:r>
              <a:rPr lang="en-US" altLang="en-US">
                <a:latin typeface="Times New Roman" charset="0"/>
                <a:ea typeface="MS PGothic" charset="-128"/>
              </a:rPr>
              <a:t>		a. If the patient is unresponsive, perform a secondary assessment on the entire body.</a:t>
            </a:r>
            <a:endParaRPr lang="en-IN" altLang="en-US">
              <a:latin typeface="Times New Roman" charset="0"/>
              <a:ea typeface="MS PGothic" charset="-128"/>
            </a:endParaRPr>
          </a:p>
          <a:p>
            <a:r>
              <a:rPr lang="en-US" altLang="en-US">
                <a:latin typeface="Times New Roman" charset="0"/>
                <a:ea typeface="MS PGothic" charset="-128"/>
              </a:rPr>
              <a:t>		b. If the patient is conscious, perform an assessment of specific areas of the body.</a:t>
            </a:r>
            <a:endParaRPr lang="en-IN" altLang="en-US">
              <a:latin typeface="Times New Roman" charset="0"/>
              <a:ea typeface="MS PGothic" charset="-128"/>
            </a:endParaRPr>
          </a:p>
          <a:p>
            <a:r>
              <a:rPr lang="en-US" altLang="en-US">
                <a:latin typeface="Times New Roman" charset="0"/>
                <a:ea typeface="MS PGothic" charset="-128"/>
              </a:rPr>
              <a:t>		c. Assess the patient for muscle cramps or confusion.</a:t>
            </a:r>
            <a:endParaRPr lang="en-IN" altLang="en-US">
              <a:latin typeface="Times New Roman" charset="0"/>
              <a:ea typeface="MS PGothic" charset="-128"/>
            </a:endParaRPr>
          </a:p>
          <a:p>
            <a:r>
              <a:rPr lang="en-US" altLang="en-US">
                <a:latin typeface="Times New Roman" charset="0"/>
                <a:ea typeface="MS PGothic" charset="-128"/>
              </a:rPr>
              <a:t>		d. Examine the patient’s mental status and take vital signs.</a:t>
            </a:r>
            <a:endParaRPr lang="en-IN" altLang="en-US">
              <a:latin typeface="Times New Roman" charset="0"/>
              <a:ea typeface="MS PGothic" charset="-128"/>
            </a:endParaRPr>
          </a:p>
          <a:p>
            <a:r>
              <a:rPr lang="en-US" altLang="en-US">
                <a:latin typeface="Times New Roman" charset="0"/>
                <a:ea typeface="MS PGothic" charset="-128"/>
              </a:rPr>
              <a:t>		e. Pay special attention to the patient’s skin temperature, turgor, and level of moisture.</a:t>
            </a:r>
            <a:endParaRPr lang="en-IN" altLang="en-US">
              <a:latin typeface="Times New Roman" charset="0"/>
              <a:ea typeface="MS PGothic" charset="-128"/>
            </a:endParaRPr>
          </a:p>
          <a:p>
            <a:r>
              <a:rPr lang="en-US" altLang="en-US">
                <a:latin typeface="Times New Roman" charset="0"/>
                <a:ea typeface="MS PGothic" charset="-128"/>
              </a:rPr>
              <a:t>		f. Gently pinch the skin on the forehead or back of the hand.</a:t>
            </a:r>
            <a:endParaRPr lang="en-IN" altLang="en-US">
              <a:latin typeface="Times New Roman" charset="0"/>
              <a:ea typeface="MS PGothic" charset="-128"/>
            </a:endParaRPr>
          </a:p>
          <a:p>
            <a:r>
              <a:rPr lang="en-US" altLang="en-US">
                <a:latin typeface="Times New Roman" charset="0"/>
                <a:ea typeface="MS PGothic" charset="-128"/>
              </a:rPr>
              <a:t>			i. Normally the skin will quickly flatten out.</a:t>
            </a:r>
            <a:endParaRPr lang="en-IN" altLang="en-US">
              <a:latin typeface="Times New Roman" charset="0"/>
              <a:ea typeface="MS PGothic" charset="-128"/>
            </a:endParaRPr>
          </a:p>
          <a:p>
            <a:r>
              <a:rPr lang="en-US" altLang="en-US">
                <a:latin typeface="Times New Roman" charset="0"/>
                <a:ea typeface="MS PGothic" charset="-128"/>
              </a:rPr>
              <a:t>			ii. In dehydration, with poor skin turgor, the skin will remain tented.</a:t>
            </a:r>
            <a:endParaRPr lang="en-IN" altLang="en-US">
              <a:latin typeface="Times New Roman" charset="0"/>
              <a:ea typeface="MS PGothic" charset="-128"/>
            </a:endParaRPr>
          </a:p>
          <a:p>
            <a:r>
              <a:rPr lang="en-US" altLang="en-US">
                <a:latin typeface="Times New Roman" charset="0"/>
                <a:ea typeface="MS PGothic" charset="-128"/>
              </a:rPr>
              <a:t>		g. Perform a careful neurologic examination.</a:t>
            </a:r>
            <a:endParaRPr lang="en-IN" altLang="en-US">
              <a:latin typeface="Times New Roman" charset="0"/>
              <a:ea typeface="MS PGothic" charset="-128"/>
            </a:endParaRPr>
          </a:p>
        </p:txBody>
      </p:sp>
    </p:spTree>
    <p:extLst>
      <p:ext uri="{BB962C8B-B14F-4D97-AF65-F5344CB8AC3E}">
        <p14:creationId xmlns:p14="http://schemas.microsoft.com/office/powerpoint/2010/main" val="3662917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2. Vital signs</a:t>
            </a:r>
            <a:endParaRPr lang="en-IN" altLang="en-US">
              <a:latin typeface="Times New Roman" charset="0"/>
              <a:ea typeface="MS PGothic" charset="-128"/>
            </a:endParaRPr>
          </a:p>
          <a:p>
            <a:r>
              <a:rPr lang="en-US" altLang="en-US">
                <a:latin typeface="Times New Roman" charset="0"/>
                <a:ea typeface="MS PGothic" charset="-128"/>
              </a:rPr>
              <a:t>	a. Patients who are hyperthermic will be tachycardic and tachypneic.</a:t>
            </a:r>
            <a:endParaRPr lang="en-IN" altLang="en-US">
              <a:latin typeface="Times New Roman" charset="0"/>
              <a:ea typeface="MS PGothic" charset="-128"/>
            </a:endParaRPr>
          </a:p>
          <a:p>
            <a:r>
              <a:rPr lang="en-US" altLang="en-US">
                <a:latin typeface="Times New Roman" charset="0"/>
                <a:ea typeface="MS PGothic" charset="-128"/>
              </a:rPr>
              <a:t>	b. Falling blood pressure indicates that the patient is going into shock.</a:t>
            </a:r>
            <a:endParaRPr lang="en-IN" altLang="en-US">
              <a:latin typeface="Times New Roman" charset="0"/>
              <a:ea typeface="MS PGothic" charset="-128"/>
            </a:endParaRPr>
          </a:p>
          <a:p>
            <a:r>
              <a:rPr lang="en-US" altLang="en-US">
                <a:latin typeface="Times New Roman" charset="0"/>
                <a:ea typeface="MS PGothic" charset="-128"/>
              </a:rPr>
              <a:t>	c. In heat exhaustion, the skin temperature may be normal or cool and clammy.</a:t>
            </a:r>
            <a:endParaRPr lang="en-IN" altLang="en-US">
              <a:latin typeface="Times New Roman" charset="0"/>
              <a:ea typeface="MS PGothic" charset="-128"/>
            </a:endParaRPr>
          </a:p>
          <a:p>
            <a:r>
              <a:rPr lang="en-US" altLang="en-US">
                <a:latin typeface="Times New Roman" charset="0"/>
                <a:ea typeface="MS PGothic" charset="-128"/>
              </a:rPr>
              <a:t>	d. In heat stroke, the skin is hot.</a:t>
            </a:r>
            <a:endParaRPr lang="en-IN" altLang="en-US">
              <a:latin typeface="Times New Roman" charset="0"/>
              <a:ea typeface="MS PGothic" charset="-128"/>
            </a:endParaRPr>
          </a:p>
          <a:p>
            <a:r>
              <a:rPr lang="en-US" altLang="en-US">
                <a:latin typeface="Times New Roman" charset="0"/>
                <a:ea typeface="MS PGothic" charset="-128"/>
              </a:rPr>
              <a:t>	e. Monitoring devices</a:t>
            </a:r>
            <a:endParaRPr lang="en-IN" altLang="en-US">
              <a:latin typeface="Times New Roman" charset="0"/>
              <a:ea typeface="MS PGothic" charset="-128"/>
            </a:endParaRPr>
          </a:p>
          <a:p>
            <a:r>
              <a:rPr lang="en-US" altLang="en-US">
                <a:latin typeface="Times New Roman" charset="0"/>
                <a:ea typeface="MS PGothic" charset="-128"/>
              </a:rPr>
              <a:t>		i. Check the patient’s temperature with a thermometer, depending on protocol.</a:t>
            </a:r>
            <a:endParaRPr lang="en-IN" altLang="en-US">
              <a:latin typeface="Times New Roman" charset="0"/>
              <a:ea typeface="MS PGothic" charset="-128"/>
            </a:endParaRPr>
          </a:p>
          <a:p>
            <a:r>
              <a:rPr lang="en-US" altLang="en-US">
                <a:latin typeface="Times New Roman" charset="0"/>
                <a:ea typeface="MS PGothic" charset="-128"/>
              </a:rPr>
              <a:t>		ii. In patients with a heat-related emergency, pulse oximetry is also indicated.</a:t>
            </a:r>
            <a:endParaRPr lang="en-IN" altLang="en-US">
              <a:latin typeface="Times New Roman" charset="0"/>
              <a:ea typeface="MS PGothic" charset="-128"/>
            </a:endParaRPr>
          </a:p>
        </p:txBody>
      </p:sp>
    </p:spTree>
    <p:extLst>
      <p:ext uri="{BB962C8B-B14F-4D97-AF65-F5344CB8AC3E}">
        <p14:creationId xmlns:p14="http://schemas.microsoft.com/office/powerpoint/2010/main" val="15777637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Reassessment</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Watch carefully for deterioration (especially decline in level of consciousness).</a:t>
            </a:r>
            <a:endParaRPr lang="en-IN" altLang="en-US">
              <a:latin typeface="Times New Roman" charset="0"/>
              <a:ea typeface="MS PGothic" charset="-128"/>
            </a:endParaRPr>
          </a:p>
          <a:p>
            <a:r>
              <a:rPr lang="en-US" altLang="en-US">
                <a:latin typeface="Times New Roman" charset="0"/>
                <a:ea typeface="MS PGothic" charset="-128"/>
              </a:rPr>
              <a:t>	2. Patients with symptoms of heat stroke should be transported immediately.</a:t>
            </a:r>
            <a:endParaRPr lang="en-IN" altLang="en-US">
              <a:latin typeface="Times New Roman" charset="0"/>
              <a:ea typeface="MS PGothic" charset="-128"/>
            </a:endParaRPr>
          </a:p>
          <a:p>
            <a:r>
              <a:rPr lang="en-US" altLang="en-US">
                <a:latin typeface="Times New Roman" charset="0"/>
                <a:ea typeface="MS PGothic" charset="-128"/>
              </a:rPr>
              <a:t>		a. Transport in a cool ambulance.</a:t>
            </a:r>
            <a:endParaRPr lang="en-IN" altLang="en-US">
              <a:latin typeface="Times New Roman" charset="0"/>
              <a:ea typeface="MS PGothic" charset="-128"/>
            </a:endParaRPr>
          </a:p>
          <a:p>
            <a:r>
              <a:rPr lang="en-US" altLang="en-US">
                <a:latin typeface="Times New Roman" charset="0"/>
                <a:ea typeface="MS PGothic" charset="-128"/>
              </a:rPr>
              <a:t>		b. Passively cool with clothing removal.</a:t>
            </a:r>
            <a:endParaRPr lang="en-IN" altLang="en-US">
              <a:latin typeface="Times New Roman" charset="0"/>
              <a:ea typeface="MS PGothic" charset="-128"/>
            </a:endParaRPr>
          </a:p>
          <a:p>
            <a:r>
              <a:rPr lang="en-US" altLang="en-US">
                <a:latin typeface="Times New Roman" charset="0"/>
                <a:ea typeface="MS PGothic" charset="-128"/>
              </a:rPr>
              <a:t>		c. Actively cool by spraying the patient with water and fanning to enhance evaporation.</a:t>
            </a:r>
            <a:endParaRPr lang="en-IN" altLang="en-US">
              <a:latin typeface="Times New Roman" charset="0"/>
              <a:ea typeface="MS PGothic" charset="-128"/>
            </a:endParaRPr>
          </a:p>
          <a:p>
            <a:r>
              <a:rPr lang="en-US" altLang="en-US">
                <a:latin typeface="Times New Roman" charset="0"/>
                <a:ea typeface="MS PGothic" charset="-128"/>
              </a:rPr>
              <a:t>	3. Monitor vital signs at least every 5 minutes.</a:t>
            </a:r>
            <a:endParaRPr lang="en-IN" altLang="en-US">
              <a:latin typeface="Times New Roman" charset="0"/>
              <a:ea typeface="MS PGothic" charset="-128"/>
            </a:endParaRPr>
          </a:p>
          <a:p>
            <a:r>
              <a:rPr lang="en-US" altLang="en-US">
                <a:latin typeface="Times New Roman" charset="0"/>
                <a:ea typeface="MS PGothic" charset="-128"/>
              </a:rPr>
              <a:t>	4. Evaluate the effectiveness of your interventions.</a:t>
            </a:r>
            <a:endParaRPr lang="en-IN" altLang="en-US">
              <a:latin typeface="Times New Roman" charset="0"/>
              <a:ea typeface="MS PGothic" charset="-128"/>
            </a:endParaRPr>
          </a:p>
          <a:p>
            <a:r>
              <a:rPr lang="en-US" altLang="en-US">
                <a:latin typeface="Times New Roman" charset="0"/>
                <a:ea typeface="MS PGothic" charset="-128"/>
              </a:rPr>
              <a:t>	5. Be careful not to overcool a patient.</a:t>
            </a:r>
            <a:endParaRPr lang="en-IN" altLang="en-US">
              <a:latin typeface="Times New Roman" charset="0"/>
              <a:ea typeface="MS PGothic" charset="-128"/>
            </a:endParaRPr>
          </a:p>
        </p:txBody>
      </p:sp>
    </p:spTree>
    <p:extLst>
      <p:ext uri="{BB962C8B-B14F-4D97-AF65-F5344CB8AC3E}">
        <p14:creationId xmlns:p14="http://schemas.microsoft.com/office/powerpoint/2010/main" val="3470546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275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6. Communication and documentation</a:t>
            </a:r>
            <a:endParaRPr lang="en-IN" altLang="en-US">
              <a:latin typeface="Times New Roman" charset="0"/>
              <a:ea typeface="MS PGothic" charset="-128"/>
            </a:endParaRPr>
          </a:p>
          <a:p>
            <a:r>
              <a:rPr lang="en-US" altLang="en-US">
                <a:latin typeface="Times New Roman" charset="0"/>
                <a:ea typeface="MS PGothic" charset="-128"/>
              </a:rPr>
              <a:t>	a. Inform the staff at the receiving facility early on that your patient is experiencing a heat stroke because additional resources may be required.</a:t>
            </a:r>
            <a:endParaRPr lang="en-IN" altLang="en-US">
              <a:latin typeface="Times New Roman" charset="0"/>
              <a:ea typeface="MS PGothic" charset="-128"/>
            </a:endParaRPr>
          </a:p>
          <a:p>
            <a:r>
              <a:rPr lang="en-US" altLang="en-US">
                <a:latin typeface="Times New Roman" charset="0"/>
                <a:ea typeface="MS PGothic" charset="-128"/>
              </a:rPr>
              <a:t>	b. Document environmental conditions and the activities the patient was performing prior to onset.</a:t>
            </a:r>
            <a:endParaRPr lang="en-IN" altLang="en-US">
              <a:latin typeface="Times New Roman" charset="0"/>
              <a:ea typeface="MS PGothic" charset="-128"/>
            </a:endParaRPr>
          </a:p>
        </p:txBody>
      </p:sp>
      <p:sp>
        <p:nvSpPr>
          <p:cNvPr id="275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16F4BD0-8124-8749-BAC9-A40274D6D759}" type="slidenum">
              <a:rPr lang="en-US" altLang="en-US" sz="1200"/>
              <a:pPr eaLnBrk="1" hangingPunct="1"/>
              <a:t>76</a:t>
            </a:fld>
            <a:endParaRPr lang="en-US" altLang="en-US" sz="1200"/>
          </a:p>
        </p:txBody>
      </p:sp>
    </p:spTree>
    <p:extLst>
      <p:ext uri="{BB962C8B-B14F-4D97-AF65-F5344CB8AC3E}">
        <p14:creationId xmlns:p14="http://schemas.microsoft.com/office/powerpoint/2010/main" val="3811273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IX. Management of Heat Emergencies</a:t>
            </a:r>
          </a:p>
          <a:p>
            <a:r>
              <a:rPr lang="en-US" altLang="en-US">
                <a:latin typeface="Times New Roman" charset="0"/>
                <a:ea typeface="MS PGothic" charset="-128"/>
              </a:rPr>
              <a:t>A. Heat cramps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Take the following steps to treat heat cramps in the field:</a:t>
            </a:r>
            <a:endParaRPr lang="en-IN" altLang="en-US">
              <a:latin typeface="Times New Roman" charset="0"/>
              <a:ea typeface="MS PGothic" charset="-128"/>
            </a:endParaRPr>
          </a:p>
          <a:p>
            <a:r>
              <a:rPr lang="en-US" altLang="en-US">
                <a:latin typeface="Times New Roman" charset="0"/>
                <a:ea typeface="MS PGothic" charset="-128"/>
              </a:rPr>
              <a:t>		a. Remove the patient from the hot environment and loosen any tight clothing.</a:t>
            </a:r>
            <a:endParaRPr lang="en-IN" altLang="en-US">
              <a:latin typeface="Times New Roman" charset="0"/>
              <a:ea typeface="MS PGothic" charset="-128"/>
            </a:endParaRPr>
          </a:p>
          <a:p>
            <a:r>
              <a:rPr lang="en-US" altLang="en-US">
                <a:latin typeface="Times New Roman" charset="0"/>
                <a:ea typeface="MS PGothic" charset="-128"/>
              </a:rPr>
              <a:t>		b. Administer high-flow oxygen if indicated.</a:t>
            </a:r>
            <a:endParaRPr lang="en-IN" altLang="en-US">
              <a:latin typeface="Times New Roman" charset="0"/>
              <a:ea typeface="MS PGothic" charset="-128"/>
            </a:endParaRPr>
          </a:p>
          <a:p>
            <a:r>
              <a:rPr lang="en-US" altLang="en-US">
                <a:latin typeface="Times New Roman" charset="0"/>
                <a:ea typeface="MS PGothic" charset="-128"/>
              </a:rPr>
              <a:t>		c. Rest the cramping muscles.</a:t>
            </a:r>
            <a:endParaRPr lang="en-IN" altLang="en-US">
              <a:latin typeface="Times New Roman" charset="0"/>
              <a:ea typeface="MS PGothic" charset="-128"/>
            </a:endParaRPr>
          </a:p>
          <a:p>
            <a:r>
              <a:rPr lang="en-US" altLang="en-US">
                <a:latin typeface="Times New Roman" charset="0"/>
                <a:ea typeface="MS PGothic" charset="-128"/>
              </a:rPr>
              <a:t>			i. Have the patient sit or lie down until the cramps subside.</a:t>
            </a:r>
            <a:endParaRPr lang="en-IN" altLang="en-US">
              <a:latin typeface="Times New Roman" charset="0"/>
              <a:ea typeface="MS PGothic" charset="-128"/>
            </a:endParaRPr>
          </a:p>
          <a:p>
            <a:r>
              <a:rPr lang="en-US" altLang="en-US">
                <a:latin typeface="Times New Roman" charset="0"/>
                <a:ea typeface="MS PGothic" charset="-128"/>
              </a:rPr>
              <a:t>		d. Replace fluids by mouth.</a:t>
            </a:r>
            <a:endParaRPr lang="en-IN" altLang="en-US">
              <a:latin typeface="Times New Roman" charset="0"/>
              <a:ea typeface="MS PGothic" charset="-128"/>
            </a:endParaRPr>
          </a:p>
          <a:p>
            <a:r>
              <a:rPr lang="en-US" altLang="en-US">
                <a:latin typeface="Times New Roman" charset="0"/>
                <a:ea typeface="MS PGothic" charset="-128"/>
              </a:rPr>
              <a:t>			i. Use water or a diluted balanced electrolyte solution.</a:t>
            </a:r>
            <a:endParaRPr lang="en-IN" altLang="en-US">
              <a:latin typeface="Times New Roman" charset="0"/>
              <a:ea typeface="MS PGothic" charset="-128"/>
            </a:endParaRPr>
          </a:p>
          <a:p>
            <a:r>
              <a:rPr lang="en-US" altLang="en-US">
                <a:latin typeface="Times New Roman" charset="0"/>
                <a:ea typeface="MS PGothic" charset="-128"/>
              </a:rPr>
              <a:t>			ii. Do not give salt tablets or solutions that have a high salt concentration.</a:t>
            </a:r>
            <a:endParaRPr lang="en-IN" altLang="en-US">
              <a:latin typeface="Times New Roman" charset="0"/>
              <a:ea typeface="MS PGothic" charset="-128"/>
            </a:endParaRPr>
          </a:p>
          <a:p>
            <a:r>
              <a:rPr lang="en-US" altLang="en-US">
                <a:latin typeface="Times New Roman" charset="0"/>
                <a:ea typeface="MS PGothic" charset="-128"/>
              </a:rPr>
              <a:t>		e. Cool the patient with water spray or mist and add convection by manually or mechanically fanning the patient.</a:t>
            </a:r>
            <a:endParaRPr lang="en-IN" altLang="en-US">
              <a:latin typeface="Times New Roman" charset="0"/>
              <a:ea typeface="MS PGothic" charset="-128"/>
            </a:endParaRPr>
          </a:p>
          <a:p>
            <a:r>
              <a:rPr lang="en-US" altLang="en-US">
                <a:latin typeface="Times New Roman" charset="0"/>
                <a:ea typeface="MS PGothic" charset="-128"/>
              </a:rPr>
              <a:t>	2. When the heat cramps are gone, the patient may resume activity.</a:t>
            </a:r>
            <a:endParaRPr lang="en-IN" altLang="en-US">
              <a:latin typeface="Times New Roman" charset="0"/>
              <a:ea typeface="MS PGothic" charset="-128"/>
            </a:endParaRPr>
          </a:p>
          <a:p>
            <a:r>
              <a:rPr lang="en-US" altLang="en-US">
                <a:latin typeface="Times New Roman" charset="0"/>
                <a:ea typeface="MS PGothic" charset="-128"/>
              </a:rPr>
              <a:t>	3. The best preventive and treatment strategy is hydration by drinking water.</a:t>
            </a:r>
            <a:endParaRPr lang="en-IN" altLang="en-US">
              <a:latin typeface="Times New Roman" charset="0"/>
              <a:ea typeface="MS PGothic" charset="-128"/>
            </a:endParaRPr>
          </a:p>
          <a:p>
            <a:r>
              <a:rPr lang="en-US" altLang="en-US">
                <a:latin typeface="Times New Roman" charset="0"/>
                <a:ea typeface="MS PGothic" charset="-128"/>
              </a:rPr>
              <a:t>	4. If the cramps do not go away after these measures, transport the patient to the hospital.</a:t>
            </a:r>
            <a:endParaRPr lang="en-IN" altLang="en-US">
              <a:latin typeface="Times New Roman" charset="0"/>
              <a:ea typeface="MS PGothic" charset="-128"/>
            </a:endParaRPr>
          </a:p>
        </p:txBody>
      </p:sp>
    </p:spTree>
    <p:extLst>
      <p:ext uri="{BB962C8B-B14F-4D97-AF65-F5344CB8AC3E}">
        <p14:creationId xmlns:p14="http://schemas.microsoft.com/office/powerpoint/2010/main" val="18114554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Heat exhaustion</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To treat the patient with heat exhaustion, follow the steps in Skill Drill 32-1.</a:t>
            </a:r>
            <a:endParaRPr lang="en-IN" altLang="en-US">
              <a:latin typeface="Times New Roman" charset="0"/>
              <a:ea typeface="MS PGothic" charset="-128"/>
            </a:endParaRPr>
          </a:p>
          <a:p>
            <a:r>
              <a:rPr lang="en-US" altLang="en-US">
                <a:latin typeface="Times New Roman" charset="0"/>
                <a:ea typeface="MS PGothic" charset="-128"/>
              </a:rPr>
              <a:t>C. Heat stroke</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Recovery from heat stroke depends on the speed with which treatment is administered.</a:t>
            </a:r>
            <a:endParaRPr lang="en-IN" altLang="en-US">
              <a:latin typeface="Times New Roman" charset="0"/>
              <a:ea typeface="MS PGothic" charset="-128"/>
            </a:endParaRPr>
          </a:p>
          <a:p>
            <a:r>
              <a:rPr lang="en-US" altLang="en-US">
                <a:latin typeface="Times New Roman" charset="0"/>
                <a:ea typeface="MS PGothic" charset="-128"/>
              </a:rPr>
              <a:t>		a. You must be able to identify the patient quickly.</a:t>
            </a:r>
            <a:endParaRPr lang="en-IN" altLang="en-US">
              <a:latin typeface="Times New Roman" charset="0"/>
              <a:ea typeface="MS PGothic" charset="-128"/>
            </a:endParaRPr>
          </a:p>
          <a:p>
            <a:r>
              <a:rPr lang="en-US" altLang="en-US">
                <a:latin typeface="Times New Roman" charset="0"/>
                <a:ea typeface="MS PGothic" charset="-128"/>
              </a:rPr>
              <a:t>	2. Emergency treatment has one objective: Lower the body temperature by any means available.</a:t>
            </a:r>
            <a:endParaRPr lang="en-IN" altLang="en-US">
              <a:latin typeface="Times New Roman" charset="0"/>
              <a:ea typeface="MS PGothic" charset="-128"/>
            </a:endParaRPr>
          </a:p>
          <a:p>
            <a:r>
              <a:rPr lang="en-US" altLang="en-US">
                <a:latin typeface="Times New Roman" charset="0"/>
                <a:ea typeface="MS PGothic" charset="-128"/>
              </a:rPr>
              <a:t>	3. Take the following steps when treating a patient with heat stroke:</a:t>
            </a:r>
            <a:endParaRPr lang="en-IN" altLang="en-US">
              <a:latin typeface="Times New Roman" charset="0"/>
              <a:ea typeface="MS PGothic" charset="-128"/>
            </a:endParaRPr>
          </a:p>
          <a:p>
            <a:r>
              <a:rPr lang="en-US" altLang="en-US">
                <a:latin typeface="Times New Roman" charset="0"/>
                <a:ea typeface="MS PGothic" charset="-128"/>
              </a:rPr>
              <a:t>		a. Move the patient out of the hot environment and into the ambulance.</a:t>
            </a:r>
            <a:endParaRPr lang="en-IN" altLang="en-US">
              <a:latin typeface="Times New Roman" charset="0"/>
              <a:ea typeface="MS PGothic" charset="-128"/>
            </a:endParaRPr>
          </a:p>
          <a:p>
            <a:r>
              <a:rPr lang="en-US" altLang="en-US">
                <a:latin typeface="Times New Roman" charset="0"/>
                <a:ea typeface="MS PGothic" charset="-128"/>
              </a:rPr>
              <a:t>		b. Set the air conditioning to maximum cooling.</a:t>
            </a:r>
            <a:endParaRPr lang="en-IN" altLang="en-US">
              <a:latin typeface="Times New Roman" charset="0"/>
              <a:ea typeface="MS PGothic" charset="-128"/>
            </a:endParaRPr>
          </a:p>
          <a:p>
            <a:r>
              <a:rPr lang="en-US" altLang="en-US">
                <a:latin typeface="Times New Roman" charset="0"/>
                <a:ea typeface="MS PGothic" charset="-128"/>
              </a:rPr>
              <a:t>		c. Remove the patient’s clothing.</a:t>
            </a:r>
            <a:endParaRPr lang="en-IN" altLang="en-US">
              <a:latin typeface="Times New Roman" charset="0"/>
              <a:ea typeface="MS PGothic" charset="-128"/>
            </a:endParaRPr>
          </a:p>
          <a:p>
            <a:r>
              <a:rPr lang="en-US" altLang="en-US">
                <a:latin typeface="Times New Roman" charset="0"/>
                <a:ea typeface="MS PGothic" charset="-128"/>
              </a:rPr>
              <a:t>		d. Administer high-flow oxygen if indicated.</a:t>
            </a:r>
            <a:endParaRPr lang="en-IN" altLang="en-US">
              <a:latin typeface="Times New Roman" charset="0"/>
              <a:ea typeface="MS PGothic" charset="-128"/>
            </a:endParaRPr>
          </a:p>
          <a:p>
            <a:r>
              <a:rPr lang="en-US" altLang="en-US">
                <a:latin typeface="Times New Roman" charset="0"/>
                <a:ea typeface="MS PGothic" charset="-128"/>
              </a:rPr>
              <a:t>			i. If needed, assist ventilations with a bag-valve mask and appropriate airway adjuncts per local protocols.</a:t>
            </a:r>
            <a:endParaRPr lang="en-IN" altLang="en-US">
              <a:latin typeface="Times New Roman" charset="0"/>
              <a:ea typeface="MS PGothic" charset="-128"/>
            </a:endParaRPr>
          </a:p>
        </p:txBody>
      </p:sp>
    </p:spTree>
    <p:extLst>
      <p:ext uri="{BB962C8B-B14F-4D97-AF65-F5344CB8AC3E}">
        <p14:creationId xmlns:p14="http://schemas.microsoft.com/office/powerpoint/2010/main" val="25573168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e. Provide cold water immersion, if possible.</a:t>
            </a:r>
            <a:endParaRPr lang="en-IN" altLang="en-US">
              <a:latin typeface="Times New Roman" charset="0"/>
              <a:ea typeface="MS PGothic" charset="-128"/>
            </a:endParaRPr>
          </a:p>
          <a:p>
            <a:r>
              <a:rPr lang="en-US" altLang="en-US">
                <a:latin typeface="Times New Roman" charset="0"/>
                <a:ea typeface="MS PGothic" charset="-128"/>
              </a:rPr>
              <a:t>f. Cover the patient with wet towels or sheets, or spray the patient with cool water and fan him or her to quickly evaporate the moisture on the skin.</a:t>
            </a:r>
            <a:endParaRPr lang="en-IN" altLang="en-US">
              <a:latin typeface="Times New Roman" charset="0"/>
              <a:ea typeface="MS PGothic" charset="-128"/>
            </a:endParaRPr>
          </a:p>
          <a:p>
            <a:r>
              <a:rPr lang="en-US" altLang="en-US">
                <a:latin typeface="Times New Roman" charset="0"/>
                <a:ea typeface="MS PGothic" charset="-128"/>
              </a:rPr>
              <a:t>g. Aggressively and repeatedly fan the patient.</a:t>
            </a:r>
            <a:endParaRPr lang="en-IN" altLang="en-US">
              <a:latin typeface="Times New Roman" charset="0"/>
              <a:ea typeface="MS PGothic" charset="-128"/>
            </a:endParaRPr>
          </a:p>
          <a:p>
            <a:r>
              <a:rPr lang="en-US" altLang="en-US">
                <a:latin typeface="Times New Roman" charset="0"/>
                <a:ea typeface="MS PGothic" charset="-128"/>
              </a:rPr>
              <a:t>h. Exclude other causes of altered mental status and check blood glucose level, if possible.</a:t>
            </a:r>
            <a:endParaRPr lang="en-IN" altLang="en-US">
              <a:latin typeface="Times New Roman" charset="0"/>
              <a:ea typeface="MS PGothic" charset="-128"/>
            </a:endParaRPr>
          </a:p>
          <a:p>
            <a:r>
              <a:rPr lang="en-US" altLang="en-US">
                <a:latin typeface="Times New Roman" charset="0"/>
                <a:ea typeface="MS PGothic" charset="-128"/>
              </a:rPr>
              <a:t>i. Transport immediately to the hospital.</a:t>
            </a:r>
            <a:endParaRPr lang="en-IN" altLang="en-US">
              <a:latin typeface="Times New Roman" charset="0"/>
              <a:ea typeface="MS PGothic" charset="-128"/>
            </a:endParaRPr>
          </a:p>
          <a:p>
            <a:r>
              <a:rPr lang="en-US" altLang="en-US">
                <a:latin typeface="Times New Roman" charset="0"/>
                <a:ea typeface="MS PGothic" charset="-128"/>
              </a:rPr>
              <a:t>j. Notify the hospital of an arriving heat stroke patient.</a:t>
            </a:r>
            <a:endParaRPr lang="en-IN" altLang="en-US">
              <a:latin typeface="Times New Roman" charset="0"/>
              <a:ea typeface="MS PGothic" charset="-128"/>
            </a:endParaRPr>
          </a:p>
          <a:p>
            <a:r>
              <a:rPr lang="en-US" altLang="en-US">
                <a:latin typeface="Times New Roman" charset="0"/>
                <a:ea typeface="MS PGothic" charset="-128"/>
              </a:rPr>
              <a:t>k. Do not overcool the patient. Call for ALS assistance if the patient begins to shiver.</a:t>
            </a:r>
            <a:endParaRPr lang="en-IN" altLang="en-US">
              <a:latin typeface="Times New Roman" charset="0"/>
              <a:ea typeface="MS PGothic" charset="-128"/>
            </a:endParaRPr>
          </a:p>
        </p:txBody>
      </p:sp>
    </p:spTree>
    <p:extLst>
      <p:ext uri="{BB962C8B-B14F-4D97-AF65-F5344CB8AC3E}">
        <p14:creationId xmlns:p14="http://schemas.microsoft.com/office/powerpoint/2010/main" val="967635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Nutrition and hydration</a:t>
            </a:r>
            <a:endParaRPr lang="en-IN" altLang="en-US">
              <a:latin typeface="Times New Roman" charset="0"/>
              <a:ea typeface="MS PGothic" charset="-128"/>
            </a:endParaRPr>
          </a:p>
          <a:p>
            <a:r>
              <a:rPr lang="en-US" altLang="en-US">
                <a:latin typeface="Times New Roman" charset="0"/>
                <a:ea typeface="MS PGothic" charset="-128"/>
              </a:rPr>
              <a:t>	a. A lack of food or water will aggravate hot or cold stress.</a:t>
            </a:r>
            <a:endParaRPr lang="en-IN" altLang="en-US">
              <a:latin typeface="Times New Roman" charset="0"/>
              <a:ea typeface="MS PGothic" charset="-128"/>
            </a:endParaRPr>
          </a:p>
          <a:p>
            <a:r>
              <a:rPr lang="en-US" altLang="en-US">
                <a:latin typeface="Times New Roman" charset="0"/>
                <a:ea typeface="MS PGothic" charset="-128"/>
              </a:rPr>
              <a:t>	b. Calories provide fuel to burn, creating heat during the cold.</a:t>
            </a:r>
            <a:endParaRPr lang="en-IN" altLang="en-US">
              <a:latin typeface="Times New Roman" charset="0"/>
              <a:ea typeface="MS PGothic" charset="-128"/>
            </a:endParaRPr>
          </a:p>
          <a:p>
            <a:r>
              <a:rPr lang="en-US" altLang="en-US">
                <a:latin typeface="Times New Roman" charset="0"/>
                <a:ea typeface="MS PGothic" charset="-128"/>
              </a:rPr>
              <a:t>	c. Water provides sweat for evaporation and removing heat.</a:t>
            </a:r>
            <a:endParaRPr lang="en-IN" altLang="en-US">
              <a:latin typeface="Times New Roman" charset="0"/>
              <a:ea typeface="MS PGothic" charset="-128"/>
            </a:endParaRPr>
          </a:p>
          <a:p>
            <a:r>
              <a:rPr lang="en-US" altLang="en-US">
                <a:latin typeface="Times New Roman" charset="0"/>
                <a:ea typeface="MS PGothic" charset="-128"/>
              </a:rPr>
              <a:t>	d. Alcohol will change the body’s ability to regulate temperature.</a:t>
            </a:r>
            <a:endParaRPr lang="en-IN" altLang="en-US">
              <a:latin typeface="Times New Roman" charset="0"/>
              <a:ea typeface="MS PGothic" charset="-128"/>
            </a:endParaRP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F90BEB-2A07-4040-A137-D46E936C0B54}" type="slidenum">
              <a:rPr lang="en-US" altLang="en-US" sz="1200"/>
              <a:pPr eaLnBrk="1" hangingPunct="1"/>
              <a:t>8</a:t>
            </a:fld>
            <a:endParaRPr lang="en-US" altLang="en-US" sz="1200"/>
          </a:p>
        </p:txBody>
      </p:sp>
    </p:spTree>
    <p:extLst>
      <p:ext uri="{BB962C8B-B14F-4D97-AF65-F5344CB8AC3E}">
        <p14:creationId xmlns:p14="http://schemas.microsoft.com/office/powerpoint/2010/main" val="1565369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 Drowning</a:t>
            </a:r>
          </a:p>
          <a:p>
            <a:r>
              <a:rPr lang="en-US" altLang="en-US">
                <a:latin typeface="Times New Roman" charset="0"/>
                <a:ea typeface="MS PGothic" charset="-128"/>
              </a:rPr>
              <a:t>A. Drowning is the process of experiencing respiratory impairment from submersion or immersion in liquid.</a:t>
            </a:r>
            <a:endParaRPr lang="en-IN" altLang="en-US" b="1">
              <a:latin typeface="Times New Roman" charset="0"/>
              <a:ea typeface="MS PGothic" charset="-128"/>
            </a:endParaRPr>
          </a:p>
          <a:p>
            <a:r>
              <a:rPr lang="en-US" altLang="en-US">
                <a:latin typeface="Times New Roman" charset="0"/>
                <a:ea typeface="MS PGothic" charset="-128"/>
              </a:rPr>
              <a:t>	1. Some agencies may still use the term “near drowning” to refer to a patient who survives at least temporarily (24 hours) after suffocation in water.</a:t>
            </a:r>
            <a:endParaRPr lang="en-IN" altLang="en-US" b="1">
              <a:latin typeface="Times New Roman" charset="0"/>
              <a:ea typeface="MS PGothic" charset="-128"/>
            </a:endParaRPr>
          </a:p>
        </p:txBody>
      </p:sp>
    </p:spTree>
    <p:extLst>
      <p:ext uri="{BB962C8B-B14F-4D97-AF65-F5344CB8AC3E}">
        <p14:creationId xmlns:p14="http://schemas.microsoft.com/office/powerpoint/2010/main" val="1535174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Risk factors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Alcohol consumption</a:t>
            </a:r>
            <a:endParaRPr lang="en-IN" altLang="en-US">
              <a:latin typeface="Times New Roman" charset="0"/>
              <a:ea typeface="MS PGothic" charset="-128"/>
            </a:endParaRPr>
          </a:p>
          <a:p>
            <a:r>
              <a:rPr lang="en-US" altLang="en-US">
                <a:latin typeface="Times New Roman" charset="0"/>
                <a:ea typeface="MS PGothic" charset="-128"/>
              </a:rPr>
              <a:t>	2. Preexisting seizure disorders</a:t>
            </a:r>
            <a:endParaRPr lang="en-IN" altLang="en-US">
              <a:latin typeface="Times New Roman" charset="0"/>
              <a:ea typeface="MS PGothic" charset="-128"/>
            </a:endParaRPr>
          </a:p>
          <a:p>
            <a:r>
              <a:rPr lang="en-US" altLang="en-US">
                <a:latin typeface="Times New Roman" charset="0"/>
                <a:ea typeface="MS PGothic" charset="-128"/>
              </a:rPr>
              <a:t>	3. Geriatric patients with cardiovascular disease</a:t>
            </a:r>
            <a:endParaRPr lang="en-IN" altLang="en-US">
              <a:latin typeface="Times New Roman" charset="0"/>
              <a:ea typeface="MS PGothic" charset="-128"/>
            </a:endParaRPr>
          </a:p>
          <a:p>
            <a:r>
              <a:rPr lang="en-US" altLang="en-US">
                <a:latin typeface="Times New Roman" charset="0"/>
                <a:ea typeface="MS PGothic" charset="-128"/>
              </a:rPr>
              <a:t>	4. Unsupervised access to water (for children)</a:t>
            </a:r>
            <a:endParaRPr lang="en-IN" altLang="en-US">
              <a:latin typeface="Times New Roman" charset="0"/>
              <a:ea typeface="MS PGothic" charset="-128"/>
            </a:endParaRPr>
          </a:p>
          <a:p>
            <a:r>
              <a:rPr lang="en-US" altLang="en-US">
                <a:latin typeface="Times New Roman" charset="0"/>
                <a:ea typeface="MS PGothic" charset="-128"/>
              </a:rPr>
              <a:t>C. Drowning is often the last in a cycle of events caused by panic in the water.</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It can happen to anyone who is submerged in water for even a short period of time.</a:t>
            </a:r>
            <a:endParaRPr lang="en-IN" altLang="en-US">
              <a:latin typeface="Times New Roman" charset="0"/>
              <a:ea typeface="MS PGothic" charset="-128"/>
            </a:endParaRPr>
          </a:p>
          <a:p>
            <a:r>
              <a:rPr lang="en-US" altLang="en-US">
                <a:latin typeface="Times New Roman" charset="0"/>
                <a:ea typeface="MS PGothic" charset="-128"/>
              </a:rPr>
              <a:t>	2. Struggling toward the surface or the shore, the person becomes fatigued or exhausted, which leads him or her to sink even deeper.</a:t>
            </a:r>
            <a:endParaRPr lang="en-IN" altLang="en-US">
              <a:latin typeface="Times New Roman" charset="0"/>
              <a:ea typeface="MS PGothic" charset="-128"/>
            </a:endParaRPr>
          </a:p>
          <a:p>
            <a:r>
              <a:rPr lang="en-US" altLang="en-US">
                <a:latin typeface="Times New Roman" charset="0"/>
                <a:ea typeface="MS PGothic" charset="-128"/>
              </a:rPr>
              <a:t>	3. Drowning also occurs in buckets, puddles, bathtubs, etc.</a:t>
            </a:r>
            <a:endParaRPr lang="en-IN" altLang="en-US">
              <a:latin typeface="Times New Roman" charset="0"/>
              <a:ea typeface="MS PGothic" charset="-128"/>
            </a:endParaRPr>
          </a:p>
          <a:p>
            <a:r>
              <a:rPr lang="en-US" altLang="en-US">
                <a:latin typeface="Times New Roman" charset="0"/>
                <a:ea typeface="MS PGothic" charset="-128"/>
              </a:rPr>
              <a:t>		a. Young children can drown in as little as 1 inch of water.</a:t>
            </a:r>
            <a:endParaRPr lang="en-IN" altLang="en-US">
              <a:latin typeface="Times New Roman" charset="0"/>
              <a:ea typeface="MS PGothic" charset="-128"/>
            </a:endParaRPr>
          </a:p>
          <a:p>
            <a:r>
              <a:rPr lang="en-US" altLang="en-US">
                <a:latin typeface="Times New Roman" charset="0"/>
                <a:ea typeface="MS PGothic" charset="-128"/>
              </a:rPr>
              <a:t>D. Laryngospasm</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Inhaling very small amounts of either fresh water or salt water can severely irritate the larynx.</a:t>
            </a:r>
            <a:endParaRPr lang="en-IN" altLang="en-US">
              <a:latin typeface="Times New Roman" charset="0"/>
              <a:ea typeface="MS PGothic" charset="-128"/>
            </a:endParaRPr>
          </a:p>
          <a:p>
            <a:r>
              <a:rPr lang="en-US" altLang="en-US">
                <a:latin typeface="Times New Roman" charset="0"/>
                <a:ea typeface="MS PGothic" charset="-128"/>
              </a:rPr>
              <a:t>	2. The muscles of the larynx and the vocal cords spasm.</a:t>
            </a:r>
            <a:endParaRPr lang="en-IN" altLang="en-US">
              <a:latin typeface="Times New Roman" charset="0"/>
              <a:ea typeface="MS PGothic" charset="-128"/>
            </a:endParaRPr>
          </a:p>
          <a:p>
            <a:r>
              <a:rPr lang="en-US" altLang="en-US">
                <a:latin typeface="Times New Roman" charset="0"/>
                <a:ea typeface="MS PGothic" charset="-128"/>
              </a:rPr>
              <a:t>	3. Prevents more water from entering the lungs</a:t>
            </a:r>
            <a:endParaRPr lang="en-IN" altLang="en-US">
              <a:latin typeface="Times New Roman" charset="0"/>
              <a:ea typeface="MS PGothic" charset="-128"/>
            </a:endParaRPr>
          </a:p>
          <a:p>
            <a:r>
              <a:rPr lang="en-US" altLang="en-US">
                <a:latin typeface="Times New Roman" charset="0"/>
                <a:ea typeface="MS PGothic" charset="-128"/>
              </a:rPr>
              <a:t>	4. In severe cases, progressive hypoxia occurs until the patient becomes unconscious.</a:t>
            </a:r>
            <a:endParaRPr lang="en-IN" altLang="en-US">
              <a:latin typeface="Times New Roman" charset="0"/>
              <a:ea typeface="MS PGothic" charset="-128"/>
            </a:endParaRPr>
          </a:p>
          <a:p>
            <a:r>
              <a:rPr lang="en-US" altLang="en-US">
                <a:latin typeface="Times New Roman" charset="0"/>
                <a:ea typeface="MS PGothic" charset="-128"/>
              </a:rPr>
              <a:t>		a. The spasm relaxes.</a:t>
            </a:r>
            <a:endParaRPr lang="en-IN" altLang="en-US">
              <a:latin typeface="Times New Roman" charset="0"/>
              <a:ea typeface="MS PGothic" charset="-128"/>
            </a:endParaRPr>
          </a:p>
          <a:p>
            <a:r>
              <a:rPr lang="en-US" altLang="en-US">
                <a:latin typeface="Times New Roman" charset="0"/>
                <a:ea typeface="MS PGothic" charset="-128"/>
              </a:rPr>
              <a:t>		b. The patient may now inhale deeply.</a:t>
            </a:r>
            <a:endParaRPr lang="en-IN" altLang="en-US">
              <a:latin typeface="Times New Roman" charset="0"/>
              <a:ea typeface="MS PGothic" charset="-128"/>
            </a:endParaRPr>
          </a:p>
          <a:p>
            <a:r>
              <a:rPr lang="en-US" altLang="en-US">
                <a:latin typeface="Times New Roman" charset="0"/>
                <a:ea typeface="MS PGothic" charset="-128"/>
              </a:rPr>
              <a:t>		c. More water may enter the lungs.</a:t>
            </a:r>
            <a:endParaRPr lang="en-IN" altLang="en-US">
              <a:latin typeface="Times New Roman" charset="0"/>
              <a:ea typeface="MS PGothic" charset="-128"/>
            </a:endParaRPr>
          </a:p>
        </p:txBody>
      </p:sp>
    </p:spTree>
    <p:extLst>
      <p:ext uri="{BB962C8B-B14F-4D97-AF65-F5344CB8AC3E}">
        <p14:creationId xmlns:p14="http://schemas.microsoft.com/office/powerpoint/2010/main" val="10400229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E. Spinal injuries in submersion incidents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Submersion incidents may be complicated by spinal fractures and spinal cord injuries.</a:t>
            </a:r>
            <a:endParaRPr lang="en-IN" altLang="en-US">
              <a:latin typeface="Times New Roman" charset="0"/>
              <a:ea typeface="MS PGothic" charset="-128"/>
            </a:endParaRPr>
          </a:p>
          <a:p>
            <a:r>
              <a:rPr lang="en-US" altLang="en-US">
                <a:latin typeface="Times New Roman" charset="0"/>
                <a:ea typeface="MS PGothic" charset="-128"/>
              </a:rPr>
              <a:t>	2. Assume that spinal injury exists with the following conditions:</a:t>
            </a:r>
            <a:endParaRPr lang="en-IN" altLang="en-US">
              <a:latin typeface="Times New Roman" charset="0"/>
              <a:ea typeface="MS PGothic" charset="-128"/>
            </a:endParaRPr>
          </a:p>
          <a:p>
            <a:r>
              <a:rPr lang="en-US" altLang="en-US">
                <a:latin typeface="Times New Roman" charset="0"/>
                <a:ea typeface="MS PGothic" charset="-128"/>
              </a:rPr>
              <a:t>		a. The submersion has resulted from a diving mishap or significant fall.</a:t>
            </a:r>
            <a:endParaRPr lang="en-IN" altLang="en-US">
              <a:latin typeface="Times New Roman" charset="0"/>
              <a:ea typeface="MS PGothic" charset="-128"/>
            </a:endParaRPr>
          </a:p>
          <a:p>
            <a:r>
              <a:rPr lang="en-US" altLang="en-US">
                <a:latin typeface="Times New Roman" charset="0"/>
                <a:ea typeface="MS PGothic" charset="-128"/>
              </a:rPr>
              <a:t>		b. The patient is unconscious, and no information is available to rule out the possibility of a neck injury.</a:t>
            </a:r>
            <a:endParaRPr lang="en-IN" altLang="en-US">
              <a:latin typeface="Times New Roman" charset="0"/>
              <a:ea typeface="MS PGothic" charset="-128"/>
            </a:endParaRPr>
          </a:p>
          <a:p>
            <a:r>
              <a:rPr lang="en-US" altLang="en-US">
                <a:latin typeface="Times New Roman" charset="0"/>
                <a:ea typeface="MS PGothic" charset="-128"/>
              </a:rPr>
              <a:t>		c. The patient is conscious but complains of weakness, paralysis, or numbness in the arms or legs.</a:t>
            </a:r>
            <a:endParaRPr lang="en-IN" altLang="en-US">
              <a:latin typeface="Times New Roman" charset="0"/>
              <a:ea typeface="MS PGothic" charset="-128"/>
            </a:endParaRPr>
          </a:p>
          <a:p>
            <a:r>
              <a:rPr lang="en-US" altLang="en-US">
                <a:latin typeface="Times New Roman" charset="0"/>
                <a:ea typeface="MS PGothic" charset="-128"/>
              </a:rPr>
              <a:t>		d. You suspect the possibility of spinal injury despite what witnesses say.</a:t>
            </a:r>
            <a:endParaRPr lang="en-IN" altLang="en-US">
              <a:latin typeface="Times New Roman" charset="0"/>
              <a:ea typeface="MS PGothic" charset="-128"/>
            </a:endParaRPr>
          </a:p>
        </p:txBody>
      </p:sp>
    </p:spTree>
    <p:extLst>
      <p:ext uri="{BB962C8B-B14F-4D97-AF65-F5344CB8AC3E}">
        <p14:creationId xmlns:p14="http://schemas.microsoft.com/office/powerpoint/2010/main" val="129623368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3. Most spinal injuries in diving incidents affect the cervical spine.</a:t>
            </a:r>
            <a:endParaRPr lang="en-IN" altLang="en-US">
              <a:latin typeface="Times New Roman" charset="0"/>
              <a:ea typeface="MS PGothic" charset="-128"/>
            </a:endParaRPr>
          </a:p>
          <a:p>
            <a:r>
              <a:rPr lang="en-US" altLang="en-US">
                <a:latin typeface="Times New Roman" charset="0"/>
                <a:ea typeface="MS PGothic" charset="-128"/>
              </a:rPr>
              <a:t>4. Stabilize the suspected injury while the patient is still in the water.</a:t>
            </a:r>
            <a:endParaRPr lang="en-IN" altLang="en-US">
              <a:latin typeface="Times New Roman" charset="0"/>
              <a:ea typeface="MS PGothic" charset="-128"/>
            </a:endParaRPr>
          </a:p>
          <a:p>
            <a:r>
              <a:rPr lang="en-US" altLang="en-US">
                <a:latin typeface="Times New Roman" charset="0"/>
                <a:ea typeface="MS PGothic" charset="-128"/>
              </a:rPr>
              <a:t>	a. Follow the steps in Skill Drill 32-2.</a:t>
            </a:r>
            <a:endParaRPr lang="en-IN" altLang="en-US">
              <a:latin typeface="Times New Roman" charset="0"/>
              <a:ea typeface="MS PGothic" charset="-128"/>
            </a:endParaRPr>
          </a:p>
        </p:txBody>
      </p:sp>
      <p:sp>
        <p:nvSpPr>
          <p:cNvPr id="282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1FC6FE-BB21-AD4C-B5CD-A629ED70419E}" type="slidenum">
              <a:rPr lang="en-US" altLang="en-US" sz="1200"/>
              <a:pPr eaLnBrk="1" hangingPunct="1"/>
              <a:t>83</a:t>
            </a:fld>
            <a:endParaRPr lang="en-US" altLang="en-US" sz="1200"/>
          </a:p>
        </p:txBody>
      </p:sp>
    </p:spTree>
    <p:extLst>
      <p:ext uri="{BB962C8B-B14F-4D97-AF65-F5344CB8AC3E}">
        <p14:creationId xmlns:p14="http://schemas.microsoft.com/office/powerpoint/2010/main" val="17253782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defRPr/>
            </a:pPr>
            <a:r>
              <a:rPr lang="en-US" altLang="en-US" dirty="0" smtClean="0">
                <a:cs typeface="Times New Roman" pitchFamily="18" charset="0"/>
              </a:rPr>
              <a:t>Lecture Outline</a:t>
            </a:r>
          </a:p>
          <a:p>
            <a:pPr marL="228600" indent="-228600">
              <a:spcBef>
                <a:spcPts val="600"/>
              </a:spcBef>
              <a:spcAft>
                <a:spcPts val="600"/>
              </a:spcAft>
              <a:tabLst>
                <a:tab pos="228600" algn="l"/>
              </a:tabLst>
              <a:defRPr/>
            </a:pPr>
            <a:endParaRPr lang="en-US" altLang="en-US" dirty="0" smtClean="0">
              <a:cs typeface="Times New Roman" pitchFamily="18" charset="0"/>
            </a:endParaRPr>
          </a:p>
          <a:p>
            <a:pPr>
              <a:defRPr/>
            </a:pPr>
            <a:r>
              <a:rPr lang="en-US" dirty="0" smtClean="0"/>
              <a:t>F. Safety</a:t>
            </a:r>
            <a:endParaRPr lang="en-IN" b="1" dirty="0" smtClean="0"/>
          </a:p>
          <a:p>
            <a:pPr>
              <a:defRPr/>
            </a:pPr>
            <a:r>
              <a:rPr lang="en-US" dirty="0" smtClean="0"/>
              <a:t>	1. Ensure the safety of rescue personnel and request additional resources for a water rescue.</a:t>
            </a:r>
            <a:endParaRPr lang="en-IN" b="1" dirty="0" smtClean="0"/>
          </a:p>
          <a:p>
            <a:pPr>
              <a:defRPr/>
            </a:pPr>
            <a:r>
              <a:rPr lang="en-US" dirty="0" smtClean="0"/>
              <a:t>		a. Water rescues are usually handled by specialized rescue personnel.</a:t>
            </a:r>
            <a:endParaRPr lang="en-IN" b="1" dirty="0" smtClean="0"/>
          </a:p>
          <a:p>
            <a:pPr>
              <a:defRPr/>
            </a:pPr>
            <a:r>
              <a:rPr lang="en-US" dirty="0" smtClean="0"/>
              <a:t>	2. The basic rule of water rescue is, “reach, throw, and row, and only then go.”</a:t>
            </a:r>
            <a:endParaRPr lang="en-IN" b="1" dirty="0" smtClean="0"/>
          </a:p>
          <a:p>
            <a:pPr>
              <a:defRPr/>
            </a:pPr>
            <a:r>
              <a:rPr lang="en-US" dirty="0" smtClean="0"/>
              <a:t>		a. Reach for the person from the shore or wade into the water.</a:t>
            </a:r>
            <a:endParaRPr lang="en-IN" b="1" dirty="0" smtClean="0"/>
          </a:p>
          <a:p>
            <a:pPr>
              <a:defRPr/>
            </a:pPr>
            <a:r>
              <a:rPr lang="en-US" dirty="0" smtClean="0"/>
              <a:t>		b. If an object that floats is available, throw it to the person.</a:t>
            </a:r>
            <a:endParaRPr lang="en-IN" b="1" dirty="0" smtClean="0"/>
          </a:p>
          <a:p>
            <a:pPr>
              <a:defRPr/>
            </a:pPr>
            <a:r>
              <a:rPr lang="en-US" dirty="0" smtClean="0"/>
              <a:t>		c. Use a boat if available.</a:t>
            </a:r>
            <a:endParaRPr lang="en-IN" b="1" dirty="0" smtClean="0"/>
          </a:p>
          <a:p>
            <a:pPr>
              <a:defRPr/>
            </a:pPr>
            <a:r>
              <a:rPr lang="en-US" dirty="0" smtClean="0"/>
              <a:t>		d. If you must swim to the person, use a towel or board for her or him to hold onto.</a:t>
            </a:r>
            <a:endParaRPr lang="en-IN" b="1" dirty="0" smtClean="0"/>
          </a:p>
          <a:p>
            <a:pPr>
              <a:defRPr/>
            </a:pPr>
            <a:r>
              <a:rPr lang="en-US" dirty="0" smtClean="0"/>
              <a:t>	3. Do not attempt a swimming rescue unless you are trained and experienced in the proper techniques.</a:t>
            </a:r>
            <a:endParaRPr lang="en-IN" b="1" dirty="0" smtClean="0"/>
          </a:p>
          <a:p>
            <a:pPr>
              <a:defRPr/>
            </a:pPr>
            <a:r>
              <a:rPr lang="en-US" dirty="0" smtClean="0"/>
              <a:t>	4. If you work in an area near lakes, rivers, or the ocean, you should have prearranged plan for water rescue.</a:t>
            </a:r>
            <a:endParaRPr lang="en-IN" b="1" dirty="0"/>
          </a:p>
        </p:txBody>
      </p:sp>
      <p:sp>
        <p:nvSpPr>
          <p:cNvPr id="283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CEB67C2-4CAE-784B-82DB-476F0FF9C1FC}" type="slidenum">
              <a:rPr lang="en-US" altLang="en-US" sz="1200"/>
              <a:pPr eaLnBrk="1" hangingPunct="1"/>
              <a:t>84</a:t>
            </a:fld>
            <a:endParaRPr lang="en-US" altLang="en-US" sz="1200"/>
          </a:p>
        </p:txBody>
      </p:sp>
    </p:spTree>
    <p:extLst>
      <p:ext uri="{BB962C8B-B14F-4D97-AF65-F5344CB8AC3E}">
        <p14:creationId xmlns:p14="http://schemas.microsoft.com/office/powerpoint/2010/main" val="95982280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G. Recovery techniques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If the patient is not floating or visible in the water, an organized rescue effort is necessary.</a:t>
            </a:r>
            <a:endParaRPr lang="en-IN" altLang="en-US">
              <a:latin typeface="Times New Roman" charset="0"/>
              <a:ea typeface="MS PGothic" charset="-128"/>
            </a:endParaRPr>
          </a:p>
          <a:p>
            <a:r>
              <a:rPr lang="en-US" altLang="en-US">
                <a:latin typeface="Times New Roman" charset="0"/>
                <a:ea typeface="MS PGothic" charset="-128"/>
              </a:rPr>
              <a:t>	2. Specialized personnel are required (with snorkel, mask, and scuba gear).</a:t>
            </a:r>
            <a:endParaRPr lang="en-IN" altLang="en-US">
              <a:latin typeface="Times New Roman" charset="0"/>
              <a:ea typeface="MS PGothic" charset="-128"/>
            </a:endParaRPr>
          </a:p>
          <a:p>
            <a:r>
              <a:rPr lang="en-US" altLang="en-US">
                <a:latin typeface="Times New Roman" charset="0"/>
                <a:ea typeface="MS PGothic" charset="-128"/>
              </a:rPr>
              <a:t>		a. Scuba (self-contained underwater breathing apparatus) gear is a system that delivers air to the mouth and lungs at atmospheric pressures that increase with the depth of the dive.</a:t>
            </a:r>
            <a:endParaRPr lang="en-IN" altLang="en-US">
              <a:latin typeface="Times New Roman" charset="0"/>
              <a:ea typeface="MS PGothic" charset="-128"/>
            </a:endParaRPr>
          </a:p>
        </p:txBody>
      </p:sp>
      <p:sp>
        <p:nvSpPr>
          <p:cNvPr id="284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9E216A9-D7F3-FB40-B281-C2DF53EEF14D}" type="slidenum">
              <a:rPr lang="en-US" altLang="en-US" sz="1200"/>
              <a:pPr eaLnBrk="1" hangingPunct="1"/>
              <a:t>85</a:t>
            </a:fld>
            <a:endParaRPr lang="en-US" altLang="en-US" sz="1200"/>
          </a:p>
        </p:txBody>
      </p:sp>
    </p:spTree>
    <p:extLst>
      <p:ext uri="{BB962C8B-B14F-4D97-AF65-F5344CB8AC3E}">
        <p14:creationId xmlns:p14="http://schemas.microsoft.com/office/powerpoint/2010/main" val="199214379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H. Resuscitation efforts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Never give up on resuscitating a cold-water drowning victim.</a:t>
            </a:r>
            <a:endParaRPr lang="en-IN" altLang="en-US">
              <a:latin typeface="Times New Roman" charset="0"/>
              <a:ea typeface="MS PGothic" charset="-128"/>
            </a:endParaRPr>
          </a:p>
          <a:p>
            <a:r>
              <a:rPr lang="en-US" altLang="en-US">
                <a:latin typeface="Times New Roman" charset="0"/>
                <a:ea typeface="MS PGothic" charset="-128"/>
              </a:rPr>
              <a:t>		a. Hypothermia can protect vital organs from the lack of oxygen.</a:t>
            </a:r>
            <a:endParaRPr lang="en-IN" altLang="en-US">
              <a:latin typeface="Times New Roman" charset="0"/>
              <a:ea typeface="MS PGothic" charset="-128"/>
            </a:endParaRPr>
          </a:p>
          <a:p>
            <a:r>
              <a:rPr lang="en-US" altLang="en-US">
                <a:latin typeface="Times New Roman" charset="0"/>
                <a:ea typeface="MS PGothic" charset="-128"/>
              </a:rPr>
              <a:t>		b. Exposure to cold water will occasionally activate certain primitive reflexes, which may preserve basic body functions for prolonged periods.</a:t>
            </a:r>
            <a:endParaRPr lang="en-IN" altLang="en-US">
              <a:latin typeface="Times New Roman" charset="0"/>
              <a:ea typeface="MS PGothic" charset="-128"/>
            </a:endParaRPr>
          </a:p>
          <a:p>
            <a:r>
              <a:rPr lang="en-US" altLang="en-US">
                <a:latin typeface="Times New Roman" charset="0"/>
                <a:ea typeface="MS PGothic" charset="-128"/>
              </a:rPr>
              <a:t>	2. The diving reflex (slowing of the heart rate caused by submersion in cold water) may cause immediate bradycardia (slow heart rhythm).</a:t>
            </a:r>
            <a:endParaRPr lang="en-IN" altLang="en-US">
              <a:latin typeface="Times New Roman" charset="0"/>
              <a:ea typeface="MS PGothic" charset="-128"/>
            </a:endParaRPr>
          </a:p>
          <a:p>
            <a:r>
              <a:rPr lang="en-US" altLang="en-US">
                <a:latin typeface="Times New Roman" charset="0"/>
                <a:ea typeface="MS PGothic" charset="-128"/>
              </a:rPr>
              <a:t>		a. The person may be able to survive for an extended period of time under water, thanks to a lowering of the metabolic rate associated with hypothermia.</a:t>
            </a:r>
            <a:endParaRPr lang="en-IN" altLang="en-US">
              <a:latin typeface="Times New Roman" charset="0"/>
              <a:ea typeface="MS PGothic" charset="-128"/>
            </a:endParaRPr>
          </a:p>
          <a:p>
            <a:r>
              <a:rPr lang="en-US" altLang="en-US">
                <a:latin typeface="Times New Roman" charset="0"/>
                <a:ea typeface="MS PGothic" charset="-128"/>
              </a:rPr>
              <a:t>		b. Local protocols often dictate that resuscitative efforts continue for up to 1 hour after submersion, while simultaneously rewarming the patient.</a:t>
            </a:r>
            <a:endParaRPr lang="en-IN" altLang="en-US">
              <a:latin typeface="Times New Roman" charset="0"/>
              <a:ea typeface="MS PGothic" charset="-128"/>
            </a:endParaRPr>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4276587-907E-2946-B02A-2A1438A0995F}" type="slidenum">
              <a:rPr lang="en-US" altLang="en-US" sz="1200"/>
              <a:pPr eaLnBrk="1" hangingPunct="1"/>
              <a:t>86</a:t>
            </a:fld>
            <a:endParaRPr lang="en-US" altLang="en-US" sz="1200"/>
          </a:p>
        </p:txBody>
      </p:sp>
    </p:spTree>
    <p:extLst>
      <p:ext uri="{BB962C8B-B14F-4D97-AF65-F5344CB8AC3E}">
        <p14:creationId xmlns:p14="http://schemas.microsoft.com/office/powerpoint/2010/main" val="5431381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XI. Diving Emergencies</a:t>
            </a:r>
          </a:p>
          <a:p>
            <a:r>
              <a:rPr lang="en-US" altLang="en-US">
                <a:latin typeface="Times New Roman" charset="0"/>
                <a:ea typeface="MS PGothic" charset="-128"/>
              </a:rPr>
              <a:t>A. Most serious water-related injuries are associated with dives, with or without scuba gear.</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Some of these problems are related to the nature of the dive; others result from panic.</a:t>
            </a:r>
            <a:endParaRPr lang="en-IN" altLang="en-US">
              <a:latin typeface="Times New Roman" charset="0"/>
              <a:ea typeface="MS PGothic" charset="-128"/>
            </a:endParaRPr>
          </a:p>
          <a:p>
            <a:r>
              <a:rPr lang="en-US" altLang="en-US">
                <a:latin typeface="Times New Roman" charset="0"/>
                <a:ea typeface="MS PGothic" charset="-128"/>
              </a:rPr>
              <a:t>	2. Panic can happen even to the experienced diver or swimmer.</a:t>
            </a:r>
            <a:endParaRPr lang="en-IN" altLang="en-US">
              <a:latin typeface="Times New Roman" charset="0"/>
              <a:ea typeface="MS PGothic" charset="-128"/>
            </a:endParaRPr>
          </a:p>
          <a:p>
            <a:r>
              <a:rPr lang="en-US" altLang="en-US">
                <a:latin typeface="Times New Roman" charset="0"/>
                <a:ea typeface="MS PGothic" charset="-128"/>
              </a:rPr>
              <a:t>B. Medical emergencies relating to scuba diving techniques and equipment are becoming increasingly common.</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Separated into three phases: descent, bottom, and ascent</a:t>
            </a:r>
            <a:endParaRPr lang="en-IN" altLang="en-US">
              <a:latin typeface="Times New Roman" charset="0"/>
              <a:ea typeface="MS PGothic" charset="-128"/>
            </a:endParaRPr>
          </a:p>
          <a:p>
            <a:r>
              <a:rPr lang="en-US" altLang="en-US">
                <a:latin typeface="Times New Roman" charset="0"/>
                <a:ea typeface="MS PGothic" charset="-128"/>
              </a:rPr>
              <a:t>C. Descent emergencies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Caused by the sudden increase in pressure on the body as the person dives deeper into the water</a:t>
            </a:r>
            <a:endParaRPr lang="en-IN" altLang="en-US">
              <a:latin typeface="Times New Roman" charset="0"/>
              <a:ea typeface="MS PGothic" charset="-128"/>
            </a:endParaRPr>
          </a:p>
          <a:p>
            <a:r>
              <a:rPr lang="en-US" altLang="en-US">
                <a:latin typeface="Times New Roman" charset="0"/>
                <a:ea typeface="MS PGothic" charset="-128"/>
              </a:rPr>
              <a:t>	2. Typical areas affected:</a:t>
            </a:r>
            <a:endParaRPr lang="en-IN" altLang="en-US">
              <a:latin typeface="Times New Roman" charset="0"/>
              <a:ea typeface="MS PGothic" charset="-128"/>
            </a:endParaRPr>
          </a:p>
          <a:p>
            <a:r>
              <a:rPr lang="en-US" altLang="en-US">
                <a:latin typeface="Times New Roman" charset="0"/>
                <a:ea typeface="MS PGothic" charset="-128"/>
              </a:rPr>
              <a:t>		a. Lungs</a:t>
            </a:r>
            <a:endParaRPr lang="en-IN" altLang="en-US">
              <a:latin typeface="Times New Roman" charset="0"/>
              <a:ea typeface="MS PGothic" charset="-128"/>
            </a:endParaRPr>
          </a:p>
          <a:p>
            <a:r>
              <a:rPr lang="en-US" altLang="en-US">
                <a:latin typeface="Times New Roman" charset="0"/>
                <a:ea typeface="MS PGothic" charset="-128"/>
              </a:rPr>
              <a:t>		b. Sinus cavities</a:t>
            </a:r>
            <a:endParaRPr lang="en-IN" altLang="en-US">
              <a:latin typeface="Times New Roman" charset="0"/>
              <a:ea typeface="MS PGothic" charset="-128"/>
            </a:endParaRPr>
          </a:p>
          <a:p>
            <a:r>
              <a:rPr lang="en-US" altLang="en-US">
                <a:latin typeface="Times New Roman" charset="0"/>
                <a:ea typeface="MS PGothic" charset="-128"/>
              </a:rPr>
              <a:t>		c. Middle ear</a:t>
            </a:r>
            <a:endParaRPr lang="en-IN" altLang="en-US">
              <a:latin typeface="Times New Roman" charset="0"/>
              <a:ea typeface="MS PGothic" charset="-128"/>
            </a:endParaRPr>
          </a:p>
          <a:p>
            <a:r>
              <a:rPr lang="en-US" altLang="en-US">
                <a:latin typeface="Times New Roman" charset="0"/>
                <a:ea typeface="MS PGothic" charset="-128"/>
              </a:rPr>
              <a:t>		d. Teeth</a:t>
            </a:r>
            <a:endParaRPr lang="en-IN" altLang="en-US">
              <a:latin typeface="Times New Roman" charset="0"/>
              <a:ea typeface="MS PGothic" charset="-128"/>
            </a:endParaRPr>
          </a:p>
          <a:p>
            <a:r>
              <a:rPr lang="en-US" altLang="en-US">
                <a:latin typeface="Times New Roman" charset="0"/>
                <a:ea typeface="MS PGothic" charset="-128"/>
              </a:rPr>
              <a:t>		e. Area of the face surrounded by the diving mask</a:t>
            </a:r>
            <a:endParaRPr lang="en-IN" altLang="en-US">
              <a:latin typeface="Times New Roman" charset="0"/>
              <a:ea typeface="MS PGothic" charset="-128"/>
            </a:endParaRPr>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4BB0F1E-C001-5645-92CF-FAC08AE82E73}" type="slidenum">
              <a:rPr lang="en-US" altLang="en-US" sz="1200"/>
              <a:pPr eaLnBrk="1" hangingPunct="1"/>
              <a:t>87</a:t>
            </a:fld>
            <a:endParaRPr lang="en-US" altLang="en-US" sz="1200"/>
          </a:p>
        </p:txBody>
      </p:sp>
    </p:spTree>
    <p:extLst>
      <p:ext uri="{BB962C8B-B14F-4D97-AF65-F5344CB8AC3E}">
        <p14:creationId xmlns:p14="http://schemas.microsoft.com/office/powerpoint/2010/main" val="17174377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Usually, the pain caused by these “squeeze problems” forces the diver to return to the surface to equalize the pressures, and the problem clears up by itself.</a:t>
            </a:r>
            <a:endParaRPr lang="en-IN" altLang="en-US">
              <a:latin typeface="Times New Roman" charset="0"/>
              <a:ea typeface="MS PGothic" charset="-128"/>
            </a:endParaRPr>
          </a:p>
          <a:p>
            <a:r>
              <a:rPr lang="en-US" altLang="en-US">
                <a:latin typeface="Times New Roman" charset="0"/>
                <a:ea typeface="MS PGothic" charset="-128"/>
              </a:rPr>
              <a:t>4. Divers with continued pain (particularly in the ear) after returning to the surface should be transported to the hospital.</a:t>
            </a:r>
            <a:endParaRPr lang="en-IN" altLang="en-US">
              <a:latin typeface="Times New Roman" charset="0"/>
              <a:ea typeface="MS PGothic" charset="-128"/>
            </a:endParaRPr>
          </a:p>
          <a:p>
            <a:r>
              <a:rPr lang="en-US" altLang="en-US">
                <a:latin typeface="Times New Roman" charset="0"/>
                <a:ea typeface="MS PGothic" charset="-128"/>
              </a:rPr>
              <a:t>5. Perforated tympanic membrane (ruptured eardrum)</a:t>
            </a:r>
            <a:endParaRPr lang="en-IN" altLang="en-US">
              <a:latin typeface="Times New Roman" charset="0"/>
              <a:ea typeface="MS PGothic" charset="-128"/>
            </a:endParaRPr>
          </a:p>
          <a:p>
            <a:r>
              <a:rPr lang="en-US" altLang="en-US">
                <a:latin typeface="Times New Roman" charset="0"/>
                <a:ea typeface="MS PGothic" charset="-128"/>
              </a:rPr>
              <a:t>	a. Cold water may enter the middle ear through a ruptured eardrum.</a:t>
            </a:r>
            <a:endParaRPr lang="en-IN" altLang="en-US">
              <a:latin typeface="Times New Roman" charset="0"/>
              <a:ea typeface="MS PGothic" charset="-128"/>
            </a:endParaRPr>
          </a:p>
          <a:p>
            <a:r>
              <a:rPr lang="en-US" altLang="en-US">
                <a:latin typeface="Times New Roman" charset="0"/>
                <a:ea typeface="MS PGothic" charset="-128"/>
              </a:rPr>
              <a:t>	b. The diver may lose his or her balance and orientation.</a:t>
            </a:r>
            <a:endParaRPr lang="en-IN" altLang="en-US">
              <a:latin typeface="Times New Roman" charset="0"/>
              <a:ea typeface="MS PGothic" charset="-128"/>
            </a:endParaRPr>
          </a:p>
          <a:p>
            <a:r>
              <a:rPr lang="en-US" altLang="en-US">
                <a:latin typeface="Times New Roman" charset="0"/>
                <a:ea typeface="MS PGothic" charset="-128"/>
              </a:rPr>
              <a:t>	c. The diver may then shoot to the surface and run into ascent problems.</a:t>
            </a:r>
            <a:endParaRPr lang="en-IN" altLang="en-US">
              <a:latin typeface="Times New Roman" charset="0"/>
              <a:ea typeface="MS PGothic" charset="-128"/>
            </a:endParaRPr>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E5902D4-FA6A-764B-B725-7CD70669F8F1}" type="slidenum">
              <a:rPr lang="en-US" altLang="en-US" sz="1200"/>
              <a:pPr eaLnBrk="1" hangingPunct="1"/>
              <a:t>88</a:t>
            </a:fld>
            <a:endParaRPr lang="en-US" altLang="en-US" sz="1200"/>
          </a:p>
        </p:txBody>
      </p:sp>
    </p:spTree>
    <p:extLst>
      <p:ext uri="{BB962C8B-B14F-4D97-AF65-F5344CB8AC3E}">
        <p14:creationId xmlns:p14="http://schemas.microsoft.com/office/powerpoint/2010/main" val="64807752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p:cNvSpPr>
            <a:spLocks noGrp="1" noRot="1" noChangeAspect="1" noTextEdit="1"/>
          </p:cNvSpPr>
          <p:nvPr>
            <p:ph type="sldImg"/>
          </p:nvPr>
        </p:nvSpPr>
        <p:spPr>
          <a:ln/>
        </p:spPr>
      </p:sp>
      <p:sp>
        <p:nvSpPr>
          <p:cNvPr id="288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Emergencies at the bottom</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Rarely occur</a:t>
            </a:r>
            <a:endParaRPr lang="en-IN" altLang="en-US">
              <a:latin typeface="Times New Roman" charset="0"/>
              <a:ea typeface="MS PGothic" charset="-128"/>
            </a:endParaRPr>
          </a:p>
          <a:p>
            <a:r>
              <a:rPr lang="en-US" altLang="en-US">
                <a:latin typeface="Times New Roman" charset="0"/>
                <a:ea typeface="MS PGothic" charset="-128"/>
              </a:rPr>
              <a:t>	2. Caused by faulty connections in the diving gear</a:t>
            </a:r>
            <a:endParaRPr lang="en-IN" altLang="en-US">
              <a:latin typeface="Times New Roman" charset="0"/>
              <a:ea typeface="MS PGothic" charset="-128"/>
            </a:endParaRPr>
          </a:p>
          <a:p>
            <a:r>
              <a:rPr lang="en-US" altLang="en-US">
                <a:latin typeface="Times New Roman" charset="0"/>
                <a:ea typeface="MS PGothic" charset="-128"/>
              </a:rPr>
              <a:t>		a. Inadequate mixing of oxygen and carbon dioxide in the air the diver breathes</a:t>
            </a:r>
            <a:endParaRPr lang="en-IN" altLang="en-US">
              <a:latin typeface="Times New Roman" charset="0"/>
              <a:ea typeface="MS PGothic" charset="-128"/>
            </a:endParaRPr>
          </a:p>
          <a:p>
            <a:r>
              <a:rPr lang="en-US" altLang="en-US">
                <a:latin typeface="Times New Roman" charset="0"/>
                <a:ea typeface="MS PGothic" charset="-128"/>
              </a:rPr>
              <a:t>		b. Accidental feeding of poisonous carbon monoxide into the breathing apparatus</a:t>
            </a:r>
            <a:endParaRPr lang="en-IN" altLang="en-US">
              <a:latin typeface="Times New Roman" charset="0"/>
              <a:ea typeface="MS PGothic" charset="-128"/>
            </a:endParaRPr>
          </a:p>
          <a:p>
            <a:r>
              <a:rPr lang="en-US" altLang="en-US">
                <a:latin typeface="Times New Roman" charset="0"/>
                <a:ea typeface="MS PGothic" charset="-128"/>
              </a:rPr>
              <a:t>	3. Can cause drowning or rapid ascent</a:t>
            </a:r>
            <a:endParaRPr lang="en-IN" altLang="en-US">
              <a:latin typeface="Times New Roman" charset="0"/>
              <a:ea typeface="MS PGothic" charset="-128"/>
            </a:endParaRPr>
          </a:p>
          <a:p>
            <a:r>
              <a:rPr lang="en-US" altLang="en-US">
                <a:latin typeface="Times New Roman" charset="0"/>
                <a:ea typeface="MS PGothic" charset="-128"/>
              </a:rPr>
              <a:t>	4. Require emergency resuscitation and transport</a:t>
            </a:r>
            <a:endParaRPr lang="en-IN" altLang="en-US">
              <a:latin typeface="Times New Roman" charset="0"/>
              <a:ea typeface="MS PGothic" charset="-128"/>
            </a:endParaRPr>
          </a:p>
        </p:txBody>
      </p:sp>
      <p:sp>
        <p:nvSpPr>
          <p:cNvPr id="288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B4ACD1-F252-DE49-9A7B-3E0ACCD13F22}" type="slidenum">
              <a:rPr lang="en-US" altLang="en-US" sz="1200"/>
              <a:pPr eaLnBrk="1" hangingPunct="1"/>
              <a:t>89</a:t>
            </a:fld>
            <a:endParaRPr lang="en-US" altLang="en-US" sz="1200"/>
          </a:p>
        </p:txBody>
      </p:sp>
    </p:spTree>
    <p:extLst>
      <p:ext uri="{BB962C8B-B14F-4D97-AF65-F5344CB8AC3E}">
        <p14:creationId xmlns:p14="http://schemas.microsoft.com/office/powerpoint/2010/main" val="201821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Environmental conditions</a:t>
            </a:r>
            <a:endParaRPr lang="en-IN" altLang="en-US">
              <a:latin typeface="Times New Roman" charset="0"/>
              <a:ea typeface="MS PGothic" charset="-128"/>
            </a:endParaRPr>
          </a:p>
          <a:p>
            <a:r>
              <a:rPr lang="en-US" altLang="en-US">
                <a:latin typeface="Times New Roman" charset="0"/>
                <a:ea typeface="MS PGothic" charset="-128"/>
              </a:rPr>
              <a:t>	a. Conditions that can complicate or improve environmental situations:</a:t>
            </a:r>
            <a:endParaRPr lang="en-IN" altLang="en-US">
              <a:latin typeface="Times New Roman" charset="0"/>
              <a:ea typeface="MS PGothic" charset="-128"/>
            </a:endParaRPr>
          </a:p>
          <a:p>
            <a:r>
              <a:rPr lang="en-US" altLang="en-US">
                <a:latin typeface="Times New Roman" charset="0"/>
                <a:ea typeface="MS PGothic" charset="-128"/>
              </a:rPr>
              <a:t>		i. Air temperature</a:t>
            </a:r>
            <a:endParaRPr lang="en-IN" altLang="en-US">
              <a:latin typeface="Times New Roman" charset="0"/>
              <a:ea typeface="MS PGothic" charset="-128"/>
            </a:endParaRPr>
          </a:p>
          <a:p>
            <a:r>
              <a:rPr lang="en-US" altLang="en-US">
                <a:latin typeface="Times New Roman" charset="0"/>
                <a:ea typeface="MS PGothic" charset="-128"/>
              </a:rPr>
              <a:t>		ii. Humidity level</a:t>
            </a:r>
            <a:endParaRPr lang="en-IN" altLang="en-US">
              <a:latin typeface="Times New Roman" charset="0"/>
              <a:ea typeface="MS PGothic" charset="-128"/>
            </a:endParaRPr>
          </a:p>
          <a:p>
            <a:r>
              <a:rPr lang="en-US" altLang="en-US">
                <a:latin typeface="Times New Roman" charset="0"/>
                <a:ea typeface="MS PGothic" charset="-128"/>
              </a:rPr>
              <a:t>		iii. Wind</a:t>
            </a:r>
            <a:endParaRPr lang="en-IN" altLang="en-US">
              <a:latin typeface="Times New Roman" charset="0"/>
              <a:ea typeface="MS PGothic" charset="-128"/>
            </a:endParaRPr>
          </a:p>
          <a:p>
            <a:r>
              <a:rPr lang="en-US" altLang="en-US">
                <a:latin typeface="Times New Roman" charset="0"/>
                <a:ea typeface="MS PGothic" charset="-128"/>
              </a:rPr>
              <a:t>	b. Extremes in temperature and humidity are not needed to produce hot or cold injuries.</a:t>
            </a:r>
            <a:endParaRPr lang="en-IN" altLang="en-US">
              <a:latin typeface="Times New Roman" charset="0"/>
              <a:ea typeface="MS PGothic" charset="-128"/>
            </a:endParaRP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C102B25-EC78-5A41-B908-9D9BF919BEBB}" type="slidenum">
              <a:rPr lang="en-US" altLang="en-US" sz="1200"/>
              <a:pPr eaLnBrk="1" hangingPunct="1"/>
              <a:t>9</a:t>
            </a:fld>
            <a:endParaRPr lang="en-US" altLang="en-US" sz="1200"/>
          </a:p>
        </p:txBody>
      </p:sp>
    </p:spTree>
    <p:extLst>
      <p:ext uri="{BB962C8B-B14F-4D97-AF65-F5344CB8AC3E}">
        <p14:creationId xmlns:p14="http://schemas.microsoft.com/office/powerpoint/2010/main" val="24878216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a:latin typeface="Times New Roman" charset="0"/>
                <a:ea typeface="MS PGothic" charset="-128"/>
              </a:rPr>
              <a:t>Lecture Outline</a:t>
            </a:r>
          </a:p>
          <a:p>
            <a:pPr>
              <a:spcBef>
                <a:spcPts val="1800"/>
              </a:spcBef>
              <a:spcAft>
                <a:spcPts val="600"/>
              </a:spcAft>
            </a:pPr>
            <a:endParaRPr lang="en-US" altLang="en-US">
              <a:latin typeface="Times New Roman" charset="0"/>
              <a:ea typeface="MS PGothic" charset="-128"/>
            </a:endParaRPr>
          </a:p>
          <a:p>
            <a:r>
              <a:rPr lang="en-US" altLang="en-US">
                <a:latin typeface="Times New Roman" charset="0"/>
                <a:ea typeface="MS PGothic" charset="-128"/>
              </a:rPr>
              <a:t>E. Ascent emergencies</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Most serious injuries and usually require aggressive resuscitation</a:t>
            </a:r>
            <a:endParaRPr lang="en-IN" altLang="en-US">
              <a:latin typeface="Times New Roman" charset="0"/>
              <a:ea typeface="MS PGothic" charset="-128"/>
            </a:endParaRPr>
          </a:p>
          <a:p>
            <a:r>
              <a:rPr lang="en-US" altLang="en-US">
                <a:latin typeface="Times New Roman" charset="0"/>
                <a:ea typeface="MS PGothic" charset="-128"/>
              </a:rPr>
              <a:t>	2. Air embolism</a:t>
            </a:r>
            <a:endParaRPr lang="en-IN" altLang="en-US">
              <a:latin typeface="Times New Roman" charset="0"/>
              <a:ea typeface="MS PGothic" charset="-128"/>
            </a:endParaRPr>
          </a:p>
          <a:p>
            <a:r>
              <a:rPr lang="en-US" altLang="en-US">
                <a:latin typeface="Times New Roman" charset="0"/>
                <a:ea typeface="MS PGothic" charset="-128"/>
              </a:rPr>
              <a:t>		a. Most dangerous and most common scuba-diving emergency</a:t>
            </a:r>
            <a:endParaRPr lang="en-IN" altLang="en-US">
              <a:latin typeface="Times New Roman" charset="0"/>
              <a:ea typeface="MS PGothic" charset="-128"/>
            </a:endParaRPr>
          </a:p>
          <a:p>
            <a:r>
              <a:rPr lang="en-US" altLang="en-US">
                <a:latin typeface="Times New Roman" charset="0"/>
                <a:ea typeface="MS PGothic" charset="-128"/>
              </a:rPr>
              <a:t>		b. Bubbles of air in the blood vessels</a:t>
            </a:r>
            <a:endParaRPr lang="en-IN" altLang="en-US">
              <a:latin typeface="Times New Roman" charset="0"/>
              <a:ea typeface="MS PGothic" charset="-128"/>
            </a:endParaRPr>
          </a:p>
          <a:p>
            <a:r>
              <a:rPr lang="en-US" altLang="en-US">
                <a:latin typeface="Times New Roman" charset="0"/>
                <a:ea typeface="MS PGothic" charset="-128"/>
              </a:rPr>
              <a:t>		c. The problem starts when the diver holds his or her breath during a rapid ascent.</a:t>
            </a:r>
            <a:endParaRPr lang="en-IN" altLang="en-US">
              <a:latin typeface="Times New Roman" charset="0"/>
              <a:ea typeface="MS PGothic" charset="-128"/>
            </a:endParaRPr>
          </a:p>
          <a:p>
            <a:r>
              <a:rPr lang="en-US" altLang="en-US">
                <a:latin typeface="Times New Roman" charset="0"/>
                <a:ea typeface="MS PGothic" charset="-128"/>
              </a:rPr>
              <a:t>			i. The air pressure in the lungs remains at a high level while the external pressure on the chest decreases.</a:t>
            </a:r>
            <a:endParaRPr lang="en-IN" altLang="en-US">
              <a:latin typeface="Times New Roman" charset="0"/>
              <a:ea typeface="MS PGothic" charset="-128"/>
            </a:endParaRPr>
          </a:p>
          <a:p>
            <a:r>
              <a:rPr lang="en-US" altLang="en-US">
                <a:latin typeface="Times New Roman" charset="0"/>
                <a:ea typeface="MS PGothic" charset="-128"/>
              </a:rPr>
              <a:t>			ii. The air inside the lungs expands rapidly, causing the alveoli in the lungs to rupture.</a:t>
            </a:r>
            <a:endParaRPr lang="en-IN" altLang="en-US">
              <a:latin typeface="Times New Roman" charset="0"/>
              <a:ea typeface="MS PGothic" charset="-128"/>
            </a:endParaRPr>
          </a:p>
          <a:p>
            <a:r>
              <a:rPr lang="en-US" altLang="en-US">
                <a:latin typeface="Times New Roman" charset="0"/>
                <a:ea typeface="MS PGothic" charset="-128"/>
              </a:rPr>
              <a:t>		d. Complications</a:t>
            </a:r>
            <a:endParaRPr lang="en-IN" altLang="en-US">
              <a:latin typeface="Times New Roman" charset="0"/>
              <a:ea typeface="MS PGothic" charset="-128"/>
            </a:endParaRPr>
          </a:p>
          <a:p>
            <a:r>
              <a:rPr lang="en-US" altLang="en-US">
                <a:latin typeface="Times New Roman" charset="0"/>
                <a:ea typeface="MS PGothic" charset="-128"/>
              </a:rPr>
              <a:t>			i. Air may enter the pleural space and compress the lungs (pneumothorax).</a:t>
            </a:r>
            <a:endParaRPr lang="en-IN" altLang="en-US">
              <a:latin typeface="Times New Roman" charset="0"/>
              <a:ea typeface="MS PGothic" charset="-128"/>
            </a:endParaRPr>
          </a:p>
          <a:p>
            <a:r>
              <a:rPr lang="en-US" altLang="en-US">
                <a:latin typeface="Times New Roman" charset="0"/>
                <a:ea typeface="MS PGothic" charset="-128"/>
              </a:rPr>
              <a:t>			ii. Air may enter the mediastinum (the space within the thorax that contains the heart and great vessels), causing a condition called pneumomediastinum.</a:t>
            </a:r>
            <a:endParaRPr lang="en-IN" altLang="en-US">
              <a:latin typeface="Times New Roman" charset="0"/>
              <a:ea typeface="MS PGothic" charset="-128"/>
            </a:endParaRPr>
          </a:p>
          <a:p>
            <a:r>
              <a:rPr lang="en-US" altLang="en-US">
                <a:latin typeface="Times New Roman" charset="0"/>
                <a:ea typeface="MS PGothic" charset="-128"/>
              </a:rPr>
              <a:t>			iii. Air may enter the bloodstream and create bubbles of air in the vessels, called air emboli.</a:t>
            </a:r>
            <a:endParaRPr lang="en-IN" altLang="en-US">
              <a:latin typeface="Times New Roman" charset="0"/>
              <a:ea typeface="MS PGothic" charset="-128"/>
            </a:endParaRPr>
          </a:p>
          <a:p>
            <a:r>
              <a:rPr lang="en-US" altLang="en-US">
                <a:latin typeface="Times New Roman" charset="0"/>
                <a:ea typeface="MS PGothic" charset="-128"/>
              </a:rPr>
              <a:t>		e. Signs and symptoms of air embolism</a:t>
            </a:r>
            <a:endParaRPr lang="en-IN" altLang="en-US">
              <a:latin typeface="Times New Roman" charset="0"/>
              <a:ea typeface="MS PGothic" charset="-128"/>
            </a:endParaRPr>
          </a:p>
          <a:p>
            <a:r>
              <a:rPr lang="en-US" altLang="en-US">
                <a:latin typeface="Times New Roman" charset="0"/>
                <a:ea typeface="MS PGothic" charset="-128"/>
              </a:rPr>
              <a:t>			i. Blotching (mottling of the skin)</a:t>
            </a:r>
            <a:endParaRPr lang="en-IN" altLang="en-US">
              <a:latin typeface="Times New Roman" charset="0"/>
              <a:ea typeface="MS PGothic" charset="-128"/>
            </a:endParaRPr>
          </a:p>
          <a:p>
            <a:r>
              <a:rPr lang="en-US" altLang="en-US">
                <a:latin typeface="Times New Roman" charset="0"/>
                <a:ea typeface="MS PGothic" charset="-128"/>
              </a:rPr>
              <a:t>			ii. Froth (often pink or bloody) at the nose and mouth</a:t>
            </a:r>
            <a:endParaRPr lang="en-IN" altLang="en-US">
              <a:latin typeface="Times New Roman" charset="0"/>
              <a:ea typeface="MS PGothic" charset="-128"/>
            </a:endParaRPr>
          </a:p>
          <a:p>
            <a:r>
              <a:rPr lang="en-US" altLang="en-US">
                <a:latin typeface="Times New Roman" charset="0"/>
                <a:ea typeface="MS PGothic" charset="-128"/>
              </a:rPr>
              <a:t>			iii. Severe pain in muscles, joints, or abdomen</a:t>
            </a:r>
            <a:endParaRPr lang="en-IN" altLang="en-US">
              <a:latin typeface="Times New Roman" charset="0"/>
              <a:ea typeface="MS PGothic" charset="-128"/>
            </a:endParaRPr>
          </a:p>
          <a:p>
            <a:r>
              <a:rPr lang="en-US" altLang="en-US">
                <a:latin typeface="Times New Roman" charset="0"/>
                <a:ea typeface="MS PGothic" charset="-128"/>
              </a:rPr>
              <a:t>			iv. Dyspnea and/or chest pain</a:t>
            </a:r>
            <a:endParaRPr lang="en-IN" altLang="en-US">
              <a:latin typeface="Times New Roman" charset="0"/>
              <a:ea typeface="MS PGothic" charset="-128"/>
            </a:endParaRPr>
          </a:p>
          <a:p>
            <a:r>
              <a:rPr lang="en-US" altLang="en-US">
                <a:latin typeface="Times New Roman" charset="0"/>
                <a:ea typeface="MS PGothic" charset="-128"/>
              </a:rPr>
              <a:t>			v. Dizziness, nausea, and vomiting</a:t>
            </a:r>
            <a:endParaRPr lang="en-IN" altLang="en-US">
              <a:latin typeface="Times New Roman" charset="0"/>
              <a:ea typeface="MS PGothic" charset="-128"/>
            </a:endParaRPr>
          </a:p>
          <a:p>
            <a:r>
              <a:rPr lang="en-US" altLang="en-US">
                <a:latin typeface="Times New Roman" charset="0"/>
                <a:ea typeface="MS PGothic" charset="-128"/>
              </a:rPr>
              <a:t>			vi. Dysphasia (difficulty speaking)</a:t>
            </a:r>
            <a:endParaRPr lang="en-IN" altLang="en-US">
              <a:latin typeface="Times New Roman" charset="0"/>
              <a:ea typeface="MS PGothic" charset="-128"/>
            </a:endParaRPr>
          </a:p>
          <a:p>
            <a:r>
              <a:rPr lang="en-US" altLang="en-US">
                <a:latin typeface="Times New Roman" charset="0"/>
                <a:ea typeface="MS PGothic" charset="-128"/>
              </a:rPr>
              <a:t>			vii. Cough</a:t>
            </a:r>
            <a:endParaRPr lang="en-IN" altLang="en-US">
              <a:latin typeface="Times New Roman" charset="0"/>
              <a:ea typeface="MS PGothic" charset="-128"/>
            </a:endParaRPr>
          </a:p>
          <a:p>
            <a:r>
              <a:rPr lang="en-US" altLang="en-US">
                <a:latin typeface="Times New Roman" charset="0"/>
                <a:ea typeface="MS PGothic" charset="-128"/>
              </a:rPr>
              <a:t>			viii. Cyanosis</a:t>
            </a:r>
            <a:endParaRPr lang="en-IN" altLang="en-US">
              <a:latin typeface="Times New Roman" charset="0"/>
              <a:ea typeface="MS PGothic" charset="-128"/>
            </a:endParaRPr>
          </a:p>
          <a:p>
            <a:r>
              <a:rPr lang="en-US" altLang="en-US">
                <a:latin typeface="Times New Roman" charset="0"/>
                <a:ea typeface="MS PGothic" charset="-128"/>
              </a:rPr>
              <a:t>			ix. Difficulty with vision</a:t>
            </a:r>
            <a:endParaRPr lang="en-IN" altLang="en-US">
              <a:latin typeface="Times New Roman" charset="0"/>
              <a:ea typeface="MS PGothic" charset="-128"/>
            </a:endParaRPr>
          </a:p>
          <a:p>
            <a:r>
              <a:rPr lang="en-US" altLang="en-US">
                <a:latin typeface="Times New Roman" charset="0"/>
                <a:ea typeface="MS PGothic" charset="-128"/>
              </a:rPr>
              <a:t>			x. Paralysis and/or coma</a:t>
            </a:r>
            <a:endParaRPr lang="en-IN" altLang="en-US">
              <a:latin typeface="Times New Roman" charset="0"/>
              <a:ea typeface="MS PGothic" charset="-128"/>
            </a:endParaRPr>
          </a:p>
          <a:p>
            <a:r>
              <a:rPr lang="en-US" altLang="en-US">
                <a:latin typeface="Times New Roman" charset="0"/>
                <a:ea typeface="MS PGothic" charset="-128"/>
              </a:rPr>
              <a:t>			xi. Irregular pulse and even cardiac arrest</a:t>
            </a:r>
            <a:endParaRPr lang="en-IN" altLang="en-US">
              <a:latin typeface="Times New Roman" charset="0"/>
              <a:ea typeface="MS PGothic" charset="-128"/>
            </a:endParaRPr>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C43AF75-E176-1C4E-90A7-48580DBCC7E3}" type="slidenum">
              <a:rPr lang="en-US" altLang="en-US" sz="1200"/>
              <a:pPr eaLnBrk="1" hangingPunct="1"/>
              <a:t>90</a:t>
            </a:fld>
            <a:endParaRPr lang="en-US" altLang="en-US" sz="1200"/>
          </a:p>
        </p:txBody>
      </p:sp>
    </p:spTree>
    <p:extLst>
      <p:ext uri="{BB962C8B-B14F-4D97-AF65-F5344CB8AC3E}">
        <p14:creationId xmlns:p14="http://schemas.microsoft.com/office/powerpoint/2010/main" val="11298095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290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Decompression sickness (“the bends”)</a:t>
            </a:r>
            <a:endParaRPr lang="en-IN" altLang="en-US">
              <a:latin typeface="Times New Roman" charset="0"/>
              <a:ea typeface="MS PGothic" charset="-128"/>
            </a:endParaRPr>
          </a:p>
          <a:p>
            <a:r>
              <a:rPr lang="en-US" altLang="en-US">
                <a:latin typeface="Times New Roman" charset="0"/>
                <a:ea typeface="MS PGothic" charset="-128"/>
              </a:rPr>
              <a:t>	a. Bubbles of gas, especially nitrogen, obstruct the blood vessels.</a:t>
            </a:r>
            <a:endParaRPr lang="en-IN" altLang="en-US">
              <a:latin typeface="Times New Roman" charset="0"/>
              <a:ea typeface="MS PGothic" charset="-128"/>
            </a:endParaRPr>
          </a:p>
          <a:p>
            <a:r>
              <a:rPr lang="en-US" altLang="en-US">
                <a:latin typeface="Times New Roman" charset="0"/>
                <a:ea typeface="MS PGothic" charset="-128"/>
              </a:rPr>
              <a:t>	b. Conditions that can cause decompression sickness:</a:t>
            </a:r>
            <a:endParaRPr lang="en-IN" altLang="en-US">
              <a:latin typeface="Times New Roman" charset="0"/>
              <a:ea typeface="MS PGothic" charset="-128"/>
            </a:endParaRPr>
          </a:p>
          <a:p>
            <a:r>
              <a:rPr lang="en-US" altLang="en-US">
                <a:latin typeface="Times New Roman" charset="0"/>
                <a:ea typeface="MS PGothic" charset="-128"/>
              </a:rPr>
              <a:t>		i. Too rapid an ascent from a dive</a:t>
            </a:r>
            <a:endParaRPr lang="en-IN" altLang="en-US">
              <a:latin typeface="Times New Roman" charset="0"/>
              <a:ea typeface="MS PGothic" charset="-128"/>
            </a:endParaRPr>
          </a:p>
          <a:p>
            <a:r>
              <a:rPr lang="en-US" altLang="en-US">
                <a:latin typeface="Times New Roman" charset="0"/>
                <a:ea typeface="MS PGothic" charset="-128"/>
              </a:rPr>
              <a:t>		ii. Too long a dive at too deep a depth</a:t>
            </a:r>
            <a:endParaRPr lang="en-IN" altLang="en-US">
              <a:latin typeface="Times New Roman" charset="0"/>
              <a:ea typeface="MS PGothic" charset="-128"/>
            </a:endParaRPr>
          </a:p>
          <a:p>
            <a:r>
              <a:rPr lang="en-US" altLang="en-US">
                <a:latin typeface="Times New Roman" charset="0"/>
                <a:ea typeface="MS PGothic" charset="-128"/>
              </a:rPr>
              <a:t>		iii. Repeated dives within a short period of time</a:t>
            </a:r>
            <a:endParaRPr lang="en-IN" altLang="en-US">
              <a:latin typeface="Times New Roman" charset="0"/>
              <a:ea typeface="MS PGothic" charset="-128"/>
            </a:endParaRPr>
          </a:p>
          <a:p>
            <a:r>
              <a:rPr lang="en-US" altLang="en-US">
                <a:latin typeface="Times New Roman" charset="0"/>
                <a:ea typeface="MS PGothic" charset="-128"/>
              </a:rPr>
              <a:t>		iv. Driving a car up a mountain or flying in an unpressurized airplane that climbs too rapidly soon after a dive</a:t>
            </a:r>
            <a:endParaRPr lang="en-IN" altLang="en-US">
              <a:latin typeface="Times New Roman" charset="0"/>
              <a:ea typeface="MS PGothic" charset="-128"/>
            </a:endParaRPr>
          </a:p>
          <a:p>
            <a:r>
              <a:rPr lang="en-US" altLang="en-US">
                <a:latin typeface="Times New Roman" charset="0"/>
                <a:ea typeface="MS PGothic" charset="-128"/>
              </a:rPr>
              <a:t>	c. Nitrogen that is being breathed dissolves in the blood and tissues.</a:t>
            </a:r>
            <a:endParaRPr lang="en-IN" altLang="en-US">
              <a:latin typeface="Times New Roman" charset="0"/>
              <a:ea typeface="MS PGothic" charset="-128"/>
            </a:endParaRPr>
          </a:p>
          <a:p>
            <a:r>
              <a:rPr lang="en-US" altLang="en-US">
                <a:latin typeface="Times New Roman" charset="0"/>
                <a:ea typeface="MS PGothic" charset="-128"/>
              </a:rPr>
              <a:t>		i. The diver ascends and the external pressure is decreased.</a:t>
            </a:r>
            <a:endParaRPr lang="en-IN" altLang="en-US">
              <a:latin typeface="Times New Roman" charset="0"/>
              <a:ea typeface="MS PGothic" charset="-128"/>
            </a:endParaRPr>
          </a:p>
          <a:p>
            <a:r>
              <a:rPr lang="en-US" altLang="en-US">
                <a:latin typeface="Times New Roman" charset="0"/>
                <a:ea typeface="MS PGothic" charset="-128"/>
              </a:rPr>
              <a:t>		ii. Dissolved nitrogen forms small bubbles within those tissues.</a:t>
            </a:r>
            <a:endParaRPr lang="en-IN" altLang="en-US">
              <a:latin typeface="Times New Roman" charset="0"/>
              <a:ea typeface="MS PGothic" charset="-128"/>
            </a:endParaRPr>
          </a:p>
        </p:txBody>
      </p:sp>
      <p:sp>
        <p:nvSpPr>
          <p:cNvPr id="290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9818BE5-CA5F-464B-A38B-1F3CA2A1D69F}" type="slidenum">
              <a:rPr lang="en-US" altLang="en-US" sz="1200"/>
              <a:pPr eaLnBrk="1" hangingPunct="1"/>
              <a:t>91</a:t>
            </a:fld>
            <a:endParaRPr lang="en-US" altLang="en-US" sz="1200"/>
          </a:p>
        </p:txBody>
      </p:sp>
    </p:spTree>
    <p:extLst>
      <p:ext uri="{BB962C8B-B14F-4D97-AF65-F5344CB8AC3E}">
        <p14:creationId xmlns:p14="http://schemas.microsoft.com/office/powerpoint/2010/main" val="65918747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d. Complications</a:t>
            </a:r>
            <a:endParaRPr lang="en-IN" altLang="en-US">
              <a:latin typeface="Times New Roman" charset="0"/>
              <a:ea typeface="MS PGothic" charset="-128"/>
            </a:endParaRPr>
          </a:p>
          <a:p>
            <a:r>
              <a:rPr lang="en-US" altLang="en-US">
                <a:latin typeface="Times New Roman" charset="0"/>
                <a:ea typeface="MS PGothic" charset="-128"/>
              </a:rPr>
              <a:t>	i. Blockage of tiny blood vessels</a:t>
            </a:r>
            <a:endParaRPr lang="en-IN" altLang="en-US">
              <a:latin typeface="Times New Roman" charset="0"/>
              <a:ea typeface="MS PGothic" charset="-128"/>
            </a:endParaRPr>
          </a:p>
          <a:p>
            <a:r>
              <a:rPr lang="en-US" altLang="en-US">
                <a:latin typeface="Times New Roman" charset="0"/>
                <a:ea typeface="MS PGothic" charset="-128"/>
              </a:rPr>
              <a:t>	ii. Depriving parts of the body of their normal blood supply</a:t>
            </a:r>
            <a:endParaRPr lang="en-IN" altLang="en-US">
              <a:latin typeface="Times New Roman" charset="0"/>
              <a:ea typeface="MS PGothic" charset="-128"/>
            </a:endParaRPr>
          </a:p>
          <a:p>
            <a:r>
              <a:rPr lang="en-US" altLang="en-US">
                <a:latin typeface="Times New Roman" charset="0"/>
                <a:ea typeface="MS PGothic" charset="-128"/>
              </a:rPr>
              <a:t>	iii. Severe pain in certain tissues or spaces</a:t>
            </a:r>
            <a:endParaRPr lang="en-IN" altLang="en-US">
              <a:latin typeface="Times New Roman" charset="0"/>
              <a:ea typeface="MS PGothic" charset="-128"/>
            </a:endParaRPr>
          </a:p>
          <a:p>
            <a:r>
              <a:rPr lang="en-US" altLang="en-US">
                <a:latin typeface="Times New Roman" charset="0"/>
                <a:ea typeface="MS PGothic" charset="-128"/>
              </a:rPr>
              <a:t>e. Signs and symptoms</a:t>
            </a:r>
            <a:endParaRPr lang="en-IN" altLang="en-US">
              <a:latin typeface="Times New Roman" charset="0"/>
              <a:ea typeface="MS PGothic" charset="-128"/>
            </a:endParaRPr>
          </a:p>
          <a:p>
            <a:r>
              <a:rPr lang="en-US" altLang="en-US">
                <a:latin typeface="Times New Roman" charset="0"/>
                <a:ea typeface="MS PGothic" charset="-128"/>
              </a:rPr>
              <a:t>	i. Abdominal/joint pain so severe that the patient doubles up (“bends”)</a:t>
            </a:r>
            <a:endParaRPr lang="en-IN" altLang="en-US">
              <a:latin typeface="Times New Roman" charset="0"/>
              <a:ea typeface="MS PGothic" charset="-128"/>
            </a:endParaRPr>
          </a:p>
        </p:txBody>
      </p:sp>
      <p:sp>
        <p:nvSpPr>
          <p:cNvPr id="291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767FD7E-8271-AB40-AF03-B39EE4318D59}" type="slidenum">
              <a:rPr lang="en-US" altLang="en-US" sz="1200"/>
              <a:pPr eaLnBrk="1" hangingPunct="1"/>
              <a:t>92</a:t>
            </a:fld>
            <a:endParaRPr lang="en-US" altLang="en-US" sz="1200"/>
          </a:p>
        </p:txBody>
      </p:sp>
    </p:spTree>
    <p:extLst>
      <p:ext uri="{BB962C8B-B14F-4D97-AF65-F5344CB8AC3E}">
        <p14:creationId xmlns:p14="http://schemas.microsoft.com/office/powerpoint/2010/main" val="9582468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a:ln/>
        </p:spPr>
      </p:sp>
      <p:sp>
        <p:nvSpPr>
          <p:cNvPr id="292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You may find it difficult to distinguish between air embolism and decompression sickness.</a:t>
            </a:r>
            <a:endParaRPr lang="en-IN" altLang="en-US">
              <a:latin typeface="Times New Roman" charset="0"/>
              <a:ea typeface="MS PGothic" charset="-128"/>
            </a:endParaRPr>
          </a:p>
          <a:p>
            <a:r>
              <a:rPr lang="en-US" altLang="en-US">
                <a:latin typeface="Times New Roman" charset="0"/>
                <a:ea typeface="MS PGothic" charset="-128"/>
              </a:rPr>
              <a:t>	a. Air embolism generally occurs immediately on return to the surface.</a:t>
            </a:r>
            <a:endParaRPr lang="en-IN" altLang="en-US">
              <a:latin typeface="Times New Roman" charset="0"/>
              <a:ea typeface="MS PGothic" charset="-128"/>
            </a:endParaRPr>
          </a:p>
          <a:p>
            <a:r>
              <a:rPr lang="en-US" altLang="en-US">
                <a:latin typeface="Times New Roman" charset="0"/>
                <a:ea typeface="MS PGothic" charset="-128"/>
              </a:rPr>
              <a:t>	b. Symptoms of decompression sickness may not occur for several hours.</a:t>
            </a:r>
            <a:endParaRPr lang="en-IN" altLang="en-US">
              <a:latin typeface="Times New Roman" charset="0"/>
              <a:ea typeface="MS PGothic" charset="-128"/>
            </a:endParaRPr>
          </a:p>
        </p:txBody>
      </p:sp>
      <p:sp>
        <p:nvSpPr>
          <p:cNvPr id="292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FD1B633-BDB5-C240-BA44-C4EC5BC1AE4D}" type="slidenum">
              <a:rPr lang="en-US" altLang="en-US" sz="1200"/>
              <a:pPr eaLnBrk="1" hangingPunct="1"/>
              <a:t>93</a:t>
            </a:fld>
            <a:endParaRPr lang="en-US" altLang="en-US" sz="1200"/>
          </a:p>
        </p:txBody>
      </p:sp>
    </p:spTree>
    <p:extLst>
      <p:ext uri="{BB962C8B-B14F-4D97-AF65-F5344CB8AC3E}">
        <p14:creationId xmlns:p14="http://schemas.microsoft.com/office/powerpoint/2010/main" val="206014515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Emergency treatment is the same for both.</a:t>
            </a:r>
            <a:endParaRPr lang="en-IN" altLang="en-US">
              <a:latin typeface="Times New Roman" charset="0"/>
              <a:ea typeface="MS PGothic" charset="-128"/>
            </a:endParaRPr>
          </a:p>
          <a:p>
            <a:r>
              <a:rPr lang="en-US" altLang="en-US">
                <a:latin typeface="Times New Roman" charset="0"/>
                <a:ea typeface="MS PGothic" charset="-128"/>
              </a:rPr>
              <a:t>	i. Basic life support (BLS)</a:t>
            </a:r>
            <a:endParaRPr lang="en-IN" altLang="en-US">
              <a:latin typeface="Times New Roman" charset="0"/>
              <a:ea typeface="MS PGothic" charset="-128"/>
            </a:endParaRPr>
          </a:p>
          <a:p>
            <a:r>
              <a:rPr lang="en-US" altLang="en-US">
                <a:latin typeface="Times New Roman" charset="0"/>
                <a:ea typeface="MS PGothic" charset="-128"/>
              </a:rPr>
              <a:t>	ii. Recompression in a hyperbaric chamber</a:t>
            </a:r>
            <a:endParaRPr lang="en-IN" altLang="en-US">
              <a:latin typeface="Times New Roman" charset="0"/>
              <a:ea typeface="MS PGothic" charset="-128"/>
            </a:endParaRPr>
          </a:p>
        </p:txBody>
      </p:sp>
      <p:sp>
        <p:nvSpPr>
          <p:cNvPr id="293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42EC484-225D-6043-931E-D4AEC68B57EC}" type="slidenum">
              <a:rPr lang="en-US" altLang="en-US" sz="1200"/>
              <a:pPr eaLnBrk="1" hangingPunct="1"/>
              <a:t>94</a:t>
            </a:fld>
            <a:endParaRPr lang="en-US" altLang="en-US" sz="1200"/>
          </a:p>
        </p:txBody>
      </p:sp>
    </p:spTree>
    <p:extLst>
      <p:ext uri="{BB962C8B-B14F-4D97-AF65-F5344CB8AC3E}">
        <p14:creationId xmlns:p14="http://schemas.microsoft.com/office/powerpoint/2010/main" val="9808131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XII. Assessment of Drowning and Diving Emergencies</a:t>
            </a:r>
          </a:p>
          <a:p>
            <a:r>
              <a:rPr lang="en-US" altLang="en-US">
                <a:latin typeface="Times New Roman" charset="0"/>
                <a:ea typeface="MS PGothic" charset="-128"/>
              </a:rPr>
              <a:t>A. Scene size-up</a:t>
            </a:r>
            <a:endParaRPr lang="en-IN" altLang="en-US" b="1">
              <a:latin typeface="Times New Roman" charset="0"/>
              <a:ea typeface="MS PGothic" charset="-128"/>
            </a:endParaRPr>
          </a:p>
          <a:p>
            <a:r>
              <a:rPr lang="en-US" altLang="en-US" b="1">
                <a:latin typeface="Times New Roman" charset="0"/>
                <a:ea typeface="MS PGothic" charset="-128"/>
              </a:rPr>
              <a:t>	</a:t>
            </a:r>
            <a:r>
              <a:rPr lang="en-US" altLang="en-US">
                <a:latin typeface="Times New Roman" charset="0"/>
                <a:ea typeface="MS PGothic" charset="-128"/>
              </a:rPr>
              <a:t>1. Scene safety</a:t>
            </a:r>
            <a:endParaRPr lang="en-IN" altLang="en-US">
              <a:latin typeface="Times New Roman" charset="0"/>
              <a:ea typeface="MS PGothic" charset="-128"/>
            </a:endParaRPr>
          </a:p>
          <a:p>
            <a:r>
              <a:rPr lang="en-US" altLang="en-US">
                <a:latin typeface="Times New Roman" charset="0"/>
                <a:ea typeface="MS PGothic" charset="-128"/>
              </a:rPr>
              <a:t>		a. Your standard precautions should include gloves and eye protection at a minimum.</a:t>
            </a:r>
            <a:endParaRPr lang="en-IN" altLang="en-US">
              <a:latin typeface="Times New Roman" charset="0"/>
              <a:ea typeface="MS PGothic" charset="-128"/>
            </a:endParaRPr>
          </a:p>
          <a:p>
            <a:r>
              <a:rPr lang="en-US" altLang="en-US">
                <a:latin typeface="Times New Roman" charset="0"/>
                <a:ea typeface="MS PGothic" charset="-128"/>
              </a:rPr>
              <a:t>		b. Never drive through moving water; be cautious when driving through still water.</a:t>
            </a:r>
            <a:endParaRPr lang="en-IN" altLang="en-US">
              <a:latin typeface="Times New Roman" charset="0"/>
              <a:ea typeface="MS PGothic" charset="-128"/>
            </a:endParaRPr>
          </a:p>
          <a:p>
            <a:r>
              <a:rPr lang="en-US" altLang="en-US">
                <a:latin typeface="Times New Roman" charset="0"/>
                <a:ea typeface="MS PGothic" charset="-128"/>
              </a:rPr>
              <a:t>		c. Never attempt a water rescue without the proper training and equipment.</a:t>
            </a:r>
            <a:endParaRPr lang="en-IN" altLang="en-US">
              <a:latin typeface="Times New Roman" charset="0"/>
              <a:ea typeface="MS PGothic" charset="-128"/>
            </a:endParaRPr>
          </a:p>
          <a:p>
            <a:r>
              <a:rPr lang="en-US" altLang="en-US">
                <a:latin typeface="Times New Roman" charset="0"/>
                <a:ea typeface="MS PGothic" charset="-128"/>
              </a:rPr>
              <a:t>		d. Call for additional resources early.</a:t>
            </a:r>
            <a:endParaRPr lang="en-IN" altLang="en-US">
              <a:latin typeface="Times New Roman" charset="0"/>
              <a:ea typeface="MS PGothic" charset="-128"/>
            </a:endParaRPr>
          </a:p>
          <a:p>
            <a:r>
              <a:rPr lang="en-US" altLang="en-US">
                <a:latin typeface="Times New Roman" charset="0"/>
                <a:ea typeface="MS PGothic" charset="-128"/>
              </a:rPr>
              <a:t>		e. Trauma and spinal immobilization must be considered in recreational settings.</a:t>
            </a:r>
            <a:endParaRPr lang="en-IN" altLang="en-US">
              <a:latin typeface="Times New Roman" charset="0"/>
              <a:ea typeface="MS PGothic" charset="-128"/>
            </a:endParaRPr>
          </a:p>
          <a:p>
            <a:r>
              <a:rPr lang="en-US" altLang="en-US">
                <a:latin typeface="Times New Roman" charset="0"/>
                <a:ea typeface="MS PGothic" charset="-128"/>
              </a:rPr>
              <a:t>		f. Check for additional patients depending upon the situation.</a:t>
            </a:r>
            <a:endParaRPr lang="en-IN" altLang="en-US">
              <a:latin typeface="Times New Roman" charset="0"/>
              <a:ea typeface="MS PGothic" charset="-128"/>
            </a:endParaRPr>
          </a:p>
          <a:p>
            <a:r>
              <a:rPr lang="en-US" altLang="en-US">
                <a:latin typeface="Times New Roman" charset="0"/>
                <a:ea typeface="MS PGothic" charset="-128"/>
              </a:rPr>
              <a:t>	2. Mechanism of injury/nature of illness</a:t>
            </a:r>
            <a:endParaRPr lang="en-IN" altLang="en-US">
              <a:latin typeface="Times New Roman" charset="0"/>
              <a:ea typeface="MS PGothic" charset="-128"/>
            </a:endParaRPr>
          </a:p>
          <a:p>
            <a:r>
              <a:rPr lang="en-US" altLang="en-US">
                <a:latin typeface="Times New Roman" charset="0"/>
                <a:ea typeface="MS PGothic" charset="-128"/>
              </a:rPr>
              <a:t>		a. Look for indicators of the MOI.</a:t>
            </a:r>
            <a:endParaRPr lang="en-IN" altLang="en-US">
              <a:latin typeface="Times New Roman" charset="0"/>
              <a:ea typeface="MS PGothic" charset="-128"/>
            </a:endParaRPr>
          </a:p>
          <a:p>
            <a:r>
              <a:rPr lang="en-US" altLang="en-US">
                <a:latin typeface="Times New Roman" charset="0"/>
                <a:ea typeface="MS PGothic" charset="-128"/>
              </a:rPr>
              <a:t>		b. Consider how the MOI produced the injuries expected.</a:t>
            </a:r>
            <a:endParaRPr lang="en-IN" altLang="en-US">
              <a:latin typeface="Times New Roman" charset="0"/>
              <a:ea typeface="MS PGothic" charset="-128"/>
            </a:endParaRPr>
          </a:p>
        </p:txBody>
      </p:sp>
    </p:spTree>
    <p:extLst>
      <p:ext uri="{BB962C8B-B14F-4D97-AF65-F5344CB8AC3E}">
        <p14:creationId xmlns:p14="http://schemas.microsoft.com/office/powerpoint/2010/main" val="44159985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US" altLang="en-US" sz="1400">
                <a:latin typeface="Times New Roman" charset="0"/>
                <a:ea typeface="MS PGothic" charset="-128"/>
              </a:rPr>
              <a:t>B. Primary assessment</a:t>
            </a:r>
          </a:p>
          <a:p>
            <a:pPr>
              <a:spcBef>
                <a:spcPct val="0"/>
              </a:spcBef>
              <a:spcAft>
                <a:spcPts val="300"/>
              </a:spcAft>
            </a:pPr>
            <a:r>
              <a:rPr lang="en-US" altLang="en-US" sz="1400">
                <a:latin typeface="Times New Roman" charset="0"/>
                <a:ea typeface="MS PGothic" charset="-128"/>
              </a:rPr>
              <a:t>	1. Form a general impression</a:t>
            </a:r>
          </a:p>
          <a:p>
            <a:pPr>
              <a:spcBef>
                <a:spcPct val="0"/>
              </a:spcBef>
              <a:spcAft>
                <a:spcPts val="300"/>
              </a:spcAft>
            </a:pPr>
            <a:r>
              <a:rPr lang="en-US" altLang="en-US">
                <a:latin typeface="Times New Roman" charset="0"/>
                <a:ea typeface="MS PGothic" charset="-128"/>
              </a:rPr>
              <a:t>		a. Pay attention to chest pain, dyspnea, and complaints of sensory changes when a diving emergency is suspected.</a:t>
            </a:r>
          </a:p>
          <a:p>
            <a:pPr>
              <a:spcBef>
                <a:spcPct val="0"/>
              </a:spcBef>
              <a:spcAft>
                <a:spcPts val="300"/>
              </a:spcAft>
            </a:pPr>
            <a:r>
              <a:rPr lang="en-US" altLang="en-US">
                <a:latin typeface="Times New Roman" charset="0"/>
                <a:ea typeface="MS PGothic" charset="-128"/>
              </a:rPr>
              <a:t>		b. Determine the patient</a:t>
            </a:r>
            <a:r>
              <a:rPr lang="ja-JP" altLang="en-US">
                <a:latin typeface="Times New Roman" charset="0"/>
                <a:ea typeface="MS PGothic" charset="-128"/>
              </a:rPr>
              <a:t>’</a:t>
            </a:r>
            <a:r>
              <a:rPr lang="en-US" altLang="ja-JP">
                <a:latin typeface="Times New Roman" charset="0"/>
                <a:ea typeface="MS PGothic" charset="-128"/>
              </a:rPr>
              <a:t>s level of consciousness using the AVPU scale.</a:t>
            </a:r>
          </a:p>
          <a:p>
            <a:pPr>
              <a:spcBef>
                <a:spcPct val="0"/>
              </a:spcBef>
              <a:spcAft>
                <a:spcPts val="300"/>
              </a:spcAft>
            </a:pPr>
            <a:r>
              <a:rPr lang="en-US" altLang="en-US">
                <a:latin typeface="Times New Roman" charset="0"/>
                <a:ea typeface="MS PGothic" charset="-128"/>
              </a:rPr>
              <a:t>		c. Be suspicious of drug or alcohol use.</a:t>
            </a:r>
          </a:p>
          <a:p>
            <a:pPr>
              <a:spcBef>
                <a:spcPct val="0"/>
              </a:spcBef>
              <a:spcAft>
                <a:spcPts val="300"/>
              </a:spcAft>
            </a:pPr>
            <a:r>
              <a:rPr lang="en-US" altLang="en-US" sz="1400">
                <a:latin typeface="Times New Roman" charset="0"/>
                <a:ea typeface="MS PGothic" charset="-128"/>
              </a:rPr>
              <a:t>	2. Airway and breathing</a:t>
            </a:r>
          </a:p>
          <a:p>
            <a:pPr>
              <a:spcBef>
                <a:spcPct val="0"/>
              </a:spcBef>
              <a:spcAft>
                <a:spcPts val="300"/>
              </a:spcAft>
            </a:pPr>
            <a:r>
              <a:rPr lang="en-US" altLang="en-US">
                <a:latin typeface="Times New Roman" charset="0"/>
                <a:ea typeface="MS PGothic" charset="-128"/>
              </a:rPr>
              <a:t>		a. Open the airway and assess breathing in unresponsive patients.</a:t>
            </a:r>
          </a:p>
          <a:p>
            <a:endParaRPr lang="en-US" altLang="en-US">
              <a:latin typeface="Times New Roman" charset="0"/>
              <a:ea typeface="MS PGothic" charset="-128"/>
            </a:endParaRPr>
          </a:p>
        </p:txBody>
      </p:sp>
    </p:spTree>
    <p:extLst>
      <p:ext uri="{BB962C8B-B14F-4D97-AF65-F5344CB8AC3E}">
        <p14:creationId xmlns:p14="http://schemas.microsoft.com/office/powerpoint/2010/main" val="2652621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p:cNvSpPr>
            <a:spLocks noGrp="1" noRot="1" noChangeAspect="1" noTextEdit="1"/>
          </p:cNvSpPr>
          <p:nvPr>
            <p:ph type="sldImg"/>
          </p:nvPr>
        </p:nvSpPr>
        <p:spPr>
          <a:ln/>
        </p:spPr>
      </p:sp>
      <p:sp>
        <p:nvSpPr>
          <p:cNvPr id="296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b. Consider the possibility of spinal trauma, and take appropriate actions.</a:t>
            </a:r>
            <a:endParaRPr lang="en-IN" altLang="en-US">
              <a:latin typeface="Times New Roman" charset="0"/>
              <a:ea typeface="MS PGothic" charset="-128"/>
            </a:endParaRPr>
          </a:p>
          <a:p>
            <a:r>
              <a:rPr lang="en-US" altLang="en-US">
                <a:latin typeface="Times New Roman" charset="0"/>
                <a:ea typeface="MS PGothic" charset="-128"/>
              </a:rPr>
              <a:t>c. The airway may be obstructed with water.</a:t>
            </a:r>
            <a:endParaRPr lang="en-IN" altLang="en-US">
              <a:latin typeface="Times New Roman" charset="0"/>
              <a:ea typeface="MS PGothic" charset="-128"/>
            </a:endParaRPr>
          </a:p>
          <a:p>
            <a:r>
              <a:rPr lang="en-US" altLang="en-US">
                <a:latin typeface="Times New Roman" charset="0"/>
                <a:ea typeface="MS PGothic" charset="-128"/>
              </a:rPr>
              <a:t>d. Suction if the patient has vomited.</a:t>
            </a:r>
            <a:endParaRPr lang="en-IN" altLang="en-US">
              <a:latin typeface="Times New Roman" charset="0"/>
              <a:ea typeface="MS PGothic" charset="-128"/>
            </a:endParaRPr>
          </a:p>
          <a:p>
            <a:r>
              <a:rPr lang="en-US" altLang="en-US">
                <a:latin typeface="Times New Roman" charset="0"/>
                <a:ea typeface="MS PGothic" charset="-128"/>
              </a:rPr>
              <a:t>e. Provide ventilations with a bag-valve mask for inadequate breathing.</a:t>
            </a:r>
            <a:endParaRPr lang="en-IN" altLang="en-US">
              <a:latin typeface="Times New Roman" charset="0"/>
              <a:ea typeface="MS PGothic" charset="-128"/>
            </a:endParaRPr>
          </a:p>
          <a:p>
            <a:r>
              <a:rPr lang="en-US" altLang="en-US">
                <a:latin typeface="Times New Roman" charset="0"/>
                <a:ea typeface="MS PGothic" charset="-128"/>
              </a:rPr>
              <a:t>	i. Use an airway adjunct as necessary.</a:t>
            </a:r>
            <a:endParaRPr lang="en-IN" altLang="en-US">
              <a:latin typeface="Times New Roman" charset="0"/>
              <a:ea typeface="MS PGothic" charset="-128"/>
            </a:endParaRPr>
          </a:p>
          <a:p>
            <a:r>
              <a:rPr lang="en-US" altLang="en-US">
                <a:latin typeface="Times New Roman" charset="0"/>
                <a:ea typeface="MS PGothic" charset="-128"/>
              </a:rPr>
              <a:t>f. If the patient is responsive, provide high-flow oxygen with a nonrebreathing mask.</a:t>
            </a:r>
            <a:endParaRPr lang="en-IN" altLang="en-US">
              <a:latin typeface="Times New Roman" charset="0"/>
              <a:ea typeface="MS PGothic" charset="-128"/>
            </a:endParaRPr>
          </a:p>
          <a:p>
            <a:r>
              <a:rPr lang="en-US" altLang="en-US">
                <a:latin typeface="Times New Roman" charset="0"/>
                <a:ea typeface="MS PGothic" charset="-128"/>
              </a:rPr>
              <a:t>g. Auscultation and frequent reassessment of breath sounds in drowning patients is a key part of your assessment.</a:t>
            </a:r>
            <a:endParaRPr lang="en-IN" altLang="en-US">
              <a:latin typeface="Times New Roman" charset="0"/>
              <a:ea typeface="MS PGothic" charset="-128"/>
            </a:endParaRPr>
          </a:p>
        </p:txBody>
      </p:sp>
      <p:sp>
        <p:nvSpPr>
          <p:cNvPr id="296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D9A9772-4933-F94E-BC51-31A191F160E4}" type="slidenum">
              <a:rPr lang="en-US" altLang="en-US" sz="1200"/>
              <a:pPr eaLnBrk="1" hangingPunct="1"/>
              <a:t>97</a:t>
            </a:fld>
            <a:endParaRPr lang="en-US" altLang="en-US" sz="1200"/>
          </a:p>
        </p:txBody>
      </p:sp>
    </p:spTree>
    <p:extLst>
      <p:ext uri="{BB962C8B-B14F-4D97-AF65-F5344CB8AC3E}">
        <p14:creationId xmlns:p14="http://schemas.microsoft.com/office/powerpoint/2010/main" val="848366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Slide Image Placeholder 1"/>
          <p:cNvSpPr>
            <a:spLocks noGrp="1" noRot="1" noChangeAspect="1" noTextEdit="1"/>
          </p:cNvSpPr>
          <p:nvPr>
            <p:ph type="sldImg"/>
          </p:nvPr>
        </p:nvSpPr>
        <p:spPr>
          <a:ln/>
        </p:spPr>
      </p:sp>
      <p:sp>
        <p:nvSpPr>
          <p:cNvPr id="297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3. Circulation</a:t>
            </a:r>
            <a:endParaRPr lang="en-IN" altLang="en-US">
              <a:latin typeface="Times New Roman" charset="0"/>
              <a:ea typeface="MS PGothic" charset="-128"/>
            </a:endParaRPr>
          </a:p>
          <a:p>
            <a:r>
              <a:rPr lang="en-US" altLang="en-US">
                <a:latin typeface="Times New Roman" charset="0"/>
                <a:ea typeface="MS PGothic" charset="-128"/>
              </a:rPr>
              <a:t>	a. It may be difficult to find a pulse.</a:t>
            </a:r>
            <a:endParaRPr lang="en-IN" altLang="en-US">
              <a:latin typeface="Times New Roman" charset="0"/>
              <a:ea typeface="MS PGothic" charset="-128"/>
            </a:endParaRPr>
          </a:p>
          <a:p>
            <a:r>
              <a:rPr lang="en-US" altLang="en-US">
                <a:latin typeface="Times New Roman" charset="0"/>
                <a:ea typeface="MS PGothic" charset="-128"/>
              </a:rPr>
              <a:t>	b. If the pulse is unmeasurable, the patient may be in cardiac arrest.</a:t>
            </a:r>
            <a:endParaRPr lang="en-IN" altLang="en-US">
              <a:latin typeface="Times New Roman" charset="0"/>
              <a:ea typeface="MS PGothic" charset="-128"/>
            </a:endParaRPr>
          </a:p>
          <a:p>
            <a:r>
              <a:rPr lang="en-US" altLang="en-US">
                <a:latin typeface="Times New Roman" charset="0"/>
                <a:ea typeface="MS PGothic" charset="-128"/>
              </a:rPr>
              <a:t>	c. Begin CPR and apply your AED.</a:t>
            </a:r>
            <a:endParaRPr lang="en-IN" altLang="en-US">
              <a:latin typeface="Times New Roman" charset="0"/>
              <a:ea typeface="MS PGothic" charset="-128"/>
            </a:endParaRPr>
          </a:p>
          <a:p>
            <a:r>
              <a:rPr lang="en-US" altLang="en-US">
                <a:latin typeface="Times New Roman" charset="0"/>
                <a:ea typeface="MS PGothic" charset="-128"/>
              </a:rPr>
              <a:t>	d. Evaluate for shock and adequate perfusion.</a:t>
            </a:r>
            <a:endParaRPr lang="en-IN" altLang="en-US">
              <a:latin typeface="Times New Roman" charset="0"/>
              <a:ea typeface="MS PGothic" charset="-128"/>
            </a:endParaRPr>
          </a:p>
          <a:p>
            <a:r>
              <a:rPr lang="en-US" altLang="en-US">
                <a:latin typeface="Times New Roman" charset="0"/>
                <a:ea typeface="MS PGothic" charset="-128"/>
              </a:rPr>
              <a:t>	e. If the MOI suggests trauma, assess for bleeding and treat appropriately.</a:t>
            </a:r>
            <a:endParaRPr lang="en-IN" altLang="en-US">
              <a:latin typeface="Times New Roman" charset="0"/>
              <a:ea typeface="MS PGothic" charset="-128"/>
            </a:endParaRPr>
          </a:p>
        </p:txBody>
      </p:sp>
      <p:sp>
        <p:nvSpPr>
          <p:cNvPr id="297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5412E8E-29A4-F04C-B3DC-96925288541A}" type="slidenum">
              <a:rPr lang="en-US" altLang="en-US" sz="1200"/>
              <a:pPr eaLnBrk="1" hangingPunct="1"/>
              <a:t>98</a:t>
            </a:fld>
            <a:endParaRPr lang="en-US" altLang="en-US" sz="1200"/>
          </a:p>
        </p:txBody>
      </p:sp>
    </p:spTree>
    <p:extLst>
      <p:ext uri="{BB962C8B-B14F-4D97-AF65-F5344CB8AC3E}">
        <p14:creationId xmlns:p14="http://schemas.microsoft.com/office/powerpoint/2010/main" val="20679185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a:ln/>
        </p:spPr>
      </p:sp>
      <p:sp>
        <p:nvSpPr>
          <p:cNvPr id="299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Transport decision</a:t>
            </a:r>
            <a:endParaRPr lang="en-IN" altLang="en-US">
              <a:latin typeface="Times New Roman" charset="0"/>
              <a:ea typeface="MS PGothic" charset="-128"/>
            </a:endParaRPr>
          </a:p>
          <a:p>
            <a:r>
              <a:rPr lang="en-US" altLang="en-US">
                <a:latin typeface="Times New Roman" charset="0"/>
                <a:ea typeface="MS PGothic" charset="-128"/>
              </a:rPr>
              <a:t>	a. Always transport patients to the hospital.</a:t>
            </a:r>
            <a:endParaRPr lang="en-IN" altLang="en-US">
              <a:latin typeface="Times New Roman" charset="0"/>
              <a:ea typeface="MS PGothic" charset="-128"/>
            </a:endParaRPr>
          </a:p>
          <a:p>
            <a:r>
              <a:rPr lang="en-US" altLang="en-US">
                <a:latin typeface="Times New Roman" charset="0"/>
                <a:ea typeface="MS PGothic" charset="-128"/>
              </a:rPr>
              <a:t>	b. Inhalation of any amount of fluid can lead to delayed complications lasting for days or weeks.</a:t>
            </a:r>
            <a:endParaRPr lang="en-IN" altLang="en-US">
              <a:latin typeface="Times New Roman" charset="0"/>
              <a:ea typeface="MS PGothic" charset="-128"/>
            </a:endParaRPr>
          </a:p>
          <a:p>
            <a:r>
              <a:rPr lang="en-US" altLang="en-US">
                <a:latin typeface="Times New Roman" charset="0"/>
                <a:ea typeface="MS PGothic" charset="-128"/>
              </a:rPr>
              <a:t>	c. Decompression sickness and air embolism must be treated in a recompression chamber.</a:t>
            </a:r>
            <a:endParaRPr lang="en-IN" altLang="en-US">
              <a:latin typeface="Times New Roman" charset="0"/>
              <a:ea typeface="MS PGothic" charset="-128"/>
            </a:endParaRPr>
          </a:p>
          <a:p>
            <a:r>
              <a:rPr lang="en-US" altLang="en-US">
                <a:latin typeface="Times New Roman" charset="0"/>
                <a:ea typeface="MS PGothic" charset="-128"/>
              </a:rPr>
              <a:t>	d. Perform all interventions en route.</a:t>
            </a:r>
            <a:endParaRPr lang="en-IN" altLang="en-US">
              <a:latin typeface="Times New Roman" charset="0"/>
              <a:ea typeface="MS PGothic" charset="-128"/>
            </a:endParaRPr>
          </a:p>
        </p:txBody>
      </p:sp>
      <p:sp>
        <p:nvSpPr>
          <p:cNvPr id="299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F9B4728-B2F0-6A4E-9638-7E97B5DC9DDE}" type="slidenum">
              <a:rPr lang="en-US" altLang="en-US" sz="1200"/>
              <a:pPr eaLnBrk="1" hangingPunct="1"/>
              <a:t>99</a:t>
            </a:fld>
            <a:endParaRPr lang="en-US" altLang="en-US" sz="1200"/>
          </a:p>
        </p:txBody>
      </p:sp>
    </p:spTree>
    <p:extLst>
      <p:ext uri="{BB962C8B-B14F-4D97-AF65-F5344CB8AC3E}">
        <p14:creationId xmlns:p14="http://schemas.microsoft.com/office/powerpoint/2010/main" val="6323822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78286_CH30_COPCO"/>
          <p:cNvPicPr>
            <a:picLocks noChangeAspect="1" noChangeArrowheads="1"/>
          </p:cNvPicPr>
          <p:nvPr userDrawn="1"/>
        </p:nvPicPr>
        <p:blipFill>
          <a:blip r:embed="rId2">
            <a:extLst>
              <a:ext uri="{28A0092B-C50C-407E-A947-70E740481C1C}">
                <a14:useLocalDpi xmlns:a14="http://schemas.microsoft.com/office/drawing/2010/main" val="0"/>
              </a:ext>
            </a:extLst>
          </a:blip>
          <a:srcRect l="8397" t="4025" r="45801" b="5409"/>
          <a:stretch>
            <a:fillRect/>
          </a:stretch>
        </p:blipFill>
        <p:spPr bwMode="auto">
          <a:xfrm>
            <a:off x="0" y="0"/>
            <a:ext cx="4572000" cy="6858000"/>
          </a:xfrm>
          <a:prstGeom prst="rect">
            <a:avLst/>
          </a:prstGeom>
          <a:noFill/>
          <a:ln w="57150">
            <a:solidFill>
              <a:srgbClr val="F37021"/>
            </a:solidFill>
            <a:miter lim="800000"/>
            <a:headEnd/>
            <a:tailEnd/>
          </a:ln>
          <a:extLst>
            <a:ext uri="{909E8E84-426E-40DD-AFC4-6F175D3DCCD1}">
              <a14:hiddenFill xmlns:a14="http://schemas.microsoft.com/office/drawing/2010/main">
                <a:solidFill>
                  <a:srgbClr val="FFFFFF"/>
                </a:solidFill>
              </a14:hiddenFill>
            </a:ext>
          </a:extLst>
        </p:spPr>
      </p:pic>
      <p:sp>
        <p:nvSpPr>
          <p:cNvPr id="225283"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lgn="ctr">
            <a:noFill/>
          </a:ln>
        </p:spPr>
        <p:txBody>
          <a:bodyPr tIns="137160" bIns="45720"/>
          <a:lstStyle>
            <a:lvl1pPr marL="0" indent="0">
              <a:lnSpc>
                <a:spcPct val="105000"/>
              </a:lnSpc>
              <a:buFontTx/>
              <a:buNone/>
              <a:defRPr sz="3200" b="1">
                <a:solidFill>
                  <a:schemeClr val="bg1"/>
                </a:solidFill>
              </a:defRPr>
            </a:lvl1pPr>
          </a:lstStyle>
          <a:p>
            <a:r>
              <a:rPr lang="en-US"/>
              <a:t>Click to edit Master subtitle style</a:t>
            </a:r>
          </a:p>
        </p:txBody>
      </p:sp>
      <p:sp>
        <p:nvSpPr>
          <p:cNvPr id="128003" name="Rectangle 2"/>
          <p:cNvSpPr>
            <a:spLocks noGrp="1" noChangeArrowheads="1"/>
          </p:cNvSpPr>
          <p:nvPr>
            <p:ph type="ctrTitle"/>
          </p:nvPr>
        </p:nvSpPr>
        <p:spPr>
          <a:xfrm>
            <a:off x="4572000" y="2362200"/>
            <a:ext cx="4343400" cy="990600"/>
          </a:xfrm>
        </p:spPr>
        <p:txBody>
          <a:bodyPr lIns="228600" anchor="t"/>
          <a:lstStyle>
            <a:lvl1pPr algn="l">
              <a:defRPr>
                <a:effectLst>
                  <a:outerShdw blurRad="38100" dist="38100" dir="2700000" algn="tl">
                    <a:srgbClr val="C0C0C0"/>
                  </a:outerShdw>
                </a:effectLst>
              </a:defRPr>
            </a:lvl1pPr>
          </a:lstStyle>
          <a:p>
            <a:r>
              <a:rPr lang="en-US"/>
              <a:t>Click to edit Master title style</a:t>
            </a:r>
          </a:p>
        </p:txBody>
      </p:sp>
    </p:spTree>
    <p:extLst>
      <p:ext uri="{BB962C8B-B14F-4D97-AF65-F5344CB8AC3E}">
        <p14:creationId xmlns:p14="http://schemas.microsoft.com/office/powerpoint/2010/main" val="684739007"/>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8041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987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447800"/>
            <a:ext cx="3810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7382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0117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08707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7652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3642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6241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74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9944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0995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95"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ヒラギノ角ゴ Pro W3" charset="0"/>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4.jpe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5.jpe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14.xml"/><Relationship Id="rId7" Type="http://schemas.openxmlformats.org/officeDocument/2006/relationships/image" Target="../media/image16.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129.xml"/><Relationship Id="rId5" Type="http://schemas.openxmlformats.org/officeDocument/2006/relationships/slideLayout" Target="../slideLayouts/slideLayout6.xml"/><Relationship Id="rId10" Type="http://schemas.openxmlformats.org/officeDocument/2006/relationships/image" Target="../media/image19.jpeg"/><Relationship Id="rId4" Type="http://schemas.openxmlformats.org/officeDocument/2006/relationships/tags" Target="../tags/tag15.xml"/><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20.jpe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21.jpe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notesSlide" Target="../notesSlides/notesSlide14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tags" Target="../tags/tag22.xml"/><Relationship Id="rId7" Type="http://schemas.openxmlformats.org/officeDocument/2006/relationships/image" Target="../media/image25.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24.jpeg"/><Relationship Id="rId5" Type="http://schemas.openxmlformats.org/officeDocument/2006/relationships/notesSlide" Target="../notesSlides/notesSlide149.xml"/><Relationship Id="rId4"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1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19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5.xml"/><Relationship Id="rId7" Type="http://schemas.openxmlformats.org/officeDocument/2006/relationships/image" Target="../media/image7.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6.jpeg"/><Relationship Id="rId5" Type="http://schemas.openxmlformats.org/officeDocument/2006/relationships/notesSlide" Target="../notesSlides/notesSlide24.xml"/><Relationship Id="rId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1.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3.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 name="Rectangle 7"/>
          <p:cNvSpPr txBox="1">
            <a:spLocks noChangeArrowheads="1"/>
          </p:cNvSpPr>
          <p:nvPr/>
        </p:nvSpPr>
        <p:spPr bwMode="auto">
          <a:xfrm>
            <a:off x="0" y="3352800"/>
            <a:ext cx="9144000" cy="1981200"/>
          </a:xfrm>
          <a:prstGeom prst="rect">
            <a:avLst/>
          </a:prstGeom>
          <a:gradFill>
            <a:gsLst>
              <a:gs pos="0">
                <a:srgbClr val="66CCFF">
                  <a:alpha val="89998"/>
                </a:srgbClr>
              </a:gs>
              <a:gs pos="100000">
                <a:srgbClr val="0080FF">
                  <a:alpha val="14000"/>
                </a:srgbClr>
              </a:gs>
            </a:gsLst>
          </a:gradFill>
          <a:ln w="19050">
            <a:noFill/>
            <a:miter lim="800000"/>
            <a:headEnd/>
            <a:tailEnd/>
          </a:ln>
          <a:extLst>
            <a:ext uri="{91240B29-F687-4F45-9708-019B960494DF}">
              <a14:hiddenLine xmlns:a14="http://schemas.microsoft.com/office/drawing/2010/main" w="9525">
                <a:solidFill>
                  <a:srgbClr val="B3B3B3">
                    <a:alpha val="39999"/>
                  </a:srgbClr>
                </a:solidFill>
                <a:miter lim="800000"/>
                <a:headEnd/>
                <a:tailEnd/>
              </a14:hiddenLine>
            </a:ext>
          </a:extLst>
        </p:spPr>
        <p:txBody>
          <a:bodyPr lIns="228600" tIns="182880" bIns="91440" anchor="b"/>
          <a:lstStyle>
            <a:lvl1pPr marL="0" indent="0" algn="l" rtl="0" eaLnBrk="0" fontAlgn="base" hangingPunct="0">
              <a:spcBef>
                <a:spcPct val="50000"/>
              </a:spcBef>
              <a:spcAft>
                <a:spcPct val="0"/>
              </a:spcAft>
              <a:buClr>
                <a:schemeClr val="bg1"/>
              </a:buClr>
              <a:buNone/>
              <a:defRPr sz="2000">
                <a:solidFill>
                  <a:schemeClr val="bg1"/>
                </a:solidFill>
                <a:latin typeface="+mn-lt"/>
                <a:ea typeface="+mn-ea"/>
                <a:cs typeface="ヒラギノ角ゴ Pro W3" charset="0"/>
              </a:defRPr>
            </a:lvl1pPr>
            <a:lvl2pPr marL="457200" indent="0" algn="l" rtl="0" eaLnBrk="0" fontAlgn="base" hangingPunct="0">
              <a:spcBef>
                <a:spcPct val="25000"/>
              </a:spcBef>
              <a:spcAft>
                <a:spcPct val="0"/>
              </a:spcAft>
              <a:buClr>
                <a:schemeClr val="bg1"/>
              </a:buClr>
              <a:buNone/>
              <a:defRPr sz="1800">
                <a:solidFill>
                  <a:schemeClr val="bg1"/>
                </a:solidFill>
                <a:latin typeface="+mn-lt"/>
                <a:ea typeface="+mn-ea"/>
                <a:cs typeface="ヒラギノ角ゴ Pro W3" charset="0"/>
              </a:defRPr>
            </a:lvl2pPr>
            <a:lvl3pPr marL="914400" indent="0" algn="l" rtl="0" eaLnBrk="0" fontAlgn="base" hangingPunct="0">
              <a:spcBef>
                <a:spcPct val="25000"/>
              </a:spcBef>
              <a:spcAft>
                <a:spcPct val="0"/>
              </a:spcAft>
              <a:buClr>
                <a:schemeClr val="bg1"/>
              </a:buClr>
              <a:buNone/>
              <a:defRPr sz="1600">
                <a:solidFill>
                  <a:schemeClr val="bg1"/>
                </a:solidFill>
                <a:latin typeface="+mn-lt"/>
                <a:ea typeface="+mn-ea"/>
                <a:cs typeface="ヒラギノ角ゴ Pro W3" charset="0"/>
              </a:defRPr>
            </a:lvl3pPr>
            <a:lvl4pPr marL="1371600" indent="0" algn="l" rtl="0" eaLnBrk="0" fontAlgn="base" hangingPunct="0">
              <a:spcBef>
                <a:spcPct val="25000"/>
              </a:spcBef>
              <a:spcAft>
                <a:spcPct val="0"/>
              </a:spcAft>
              <a:buClr>
                <a:schemeClr val="bg1"/>
              </a:buClr>
              <a:buNone/>
              <a:defRPr sz="1400">
                <a:solidFill>
                  <a:schemeClr val="bg1"/>
                </a:solidFill>
                <a:latin typeface="+mn-lt"/>
                <a:ea typeface="+mn-ea"/>
                <a:cs typeface="ヒラギノ角ゴ Pro W3" charset="0"/>
              </a:defRPr>
            </a:lvl4pPr>
            <a:lvl5pPr marL="1828800" indent="0" algn="l" rtl="0" eaLnBrk="0" fontAlgn="base" hangingPunct="0">
              <a:spcBef>
                <a:spcPct val="25000"/>
              </a:spcBef>
              <a:spcAft>
                <a:spcPct val="0"/>
              </a:spcAft>
              <a:buClr>
                <a:schemeClr val="bg1"/>
              </a:buClr>
              <a:buNone/>
              <a:defRPr sz="1400">
                <a:solidFill>
                  <a:schemeClr val="bg1"/>
                </a:solidFill>
                <a:latin typeface="+mn-lt"/>
                <a:ea typeface="+mn-ea"/>
                <a:cs typeface="ヒラギノ角ゴ Pro W3" charset="0"/>
              </a:defRPr>
            </a:lvl5pPr>
            <a:lvl6pPr marL="2286000" indent="0" algn="l" rtl="0" eaLnBrk="0" fontAlgn="base" hangingPunct="0">
              <a:spcBef>
                <a:spcPct val="25000"/>
              </a:spcBef>
              <a:spcAft>
                <a:spcPct val="0"/>
              </a:spcAft>
              <a:buNone/>
              <a:defRPr sz="1400">
                <a:solidFill>
                  <a:schemeClr val="tx1"/>
                </a:solidFill>
                <a:latin typeface="+mn-lt"/>
                <a:ea typeface="+mn-ea"/>
              </a:defRPr>
            </a:lvl6pPr>
            <a:lvl7pPr marL="2743200" indent="0" algn="l" rtl="0" eaLnBrk="0" fontAlgn="base" hangingPunct="0">
              <a:spcBef>
                <a:spcPct val="25000"/>
              </a:spcBef>
              <a:spcAft>
                <a:spcPct val="0"/>
              </a:spcAft>
              <a:buNone/>
              <a:defRPr sz="1400">
                <a:solidFill>
                  <a:schemeClr val="tx1"/>
                </a:solidFill>
                <a:latin typeface="+mn-lt"/>
                <a:ea typeface="+mn-ea"/>
              </a:defRPr>
            </a:lvl7pPr>
            <a:lvl8pPr marL="3200400" indent="0" algn="l" rtl="0" eaLnBrk="0" fontAlgn="base" hangingPunct="0">
              <a:spcBef>
                <a:spcPct val="25000"/>
              </a:spcBef>
              <a:spcAft>
                <a:spcPct val="0"/>
              </a:spcAft>
              <a:buNone/>
              <a:defRPr sz="1400">
                <a:solidFill>
                  <a:schemeClr val="tx1"/>
                </a:solidFill>
                <a:latin typeface="+mn-lt"/>
                <a:ea typeface="+mn-ea"/>
              </a:defRPr>
            </a:lvl8pPr>
            <a:lvl9pPr marL="3657600" indent="0" algn="l" rtl="0" eaLnBrk="0" fontAlgn="base" hangingPunct="0">
              <a:spcBef>
                <a:spcPct val="25000"/>
              </a:spcBef>
              <a:spcAft>
                <a:spcPct val="0"/>
              </a:spcAft>
              <a:buNone/>
              <a:defRPr sz="1400">
                <a:solidFill>
                  <a:schemeClr val="tx1"/>
                </a:solidFill>
                <a:latin typeface="+mn-lt"/>
                <a:ea typeface="+mn-ea"/>
              </a:defRPr>
            </a:lvl9pPr>
          </a:lstStyle>
          <a:p>
            <a:pPr>
              <a:defRPr/>
            </a:pPr>
            <a:endParaRPr lang="en-US" sz="100" kern="0" dirty="0" smtClean="0">
              <a:latin typeface="+mj-lt"/>
            </a:endParaRPr>
          </a:p>
          <a:p>
            <a:pPr algn="ctr">
              <a:spcBef>
                <a:spcPts val="2500"/>
              </a:spcBef>
              <a:defRPr/>
            </a:pPr>
            <a:r>
              <a:rPr lang="en-US" sz="4000" b="1" kern="0" dirty="0" smtClean="0">
                <a:latin typeface="+mj-lt"/>
              </a:rPr>
              <a:t>Chapter 32</a:t>
            </a:r>
            <a:endParaRPr lang="en-US" altLang="en-US" sz="4000" b="1" kern="0" dirty="0" smtClean="0">
              <a:latin typeface="+mj-lt"/>
            </a:endParaRPr>
          </a:p>
          <a:p>
            <a:pPr algn="ctr">
              <a:spcBef>
                <a:spcPts val="200"/>
              </a:spcBef>
              <a:defRPr/>
            </a:pPr>
            <a:r>
              <a:rPr lang="en-US" altLang="en-US" sz="3200" b="1" kern="0" dirty="0" smtClean="0"/>
              <a:t>Environmental Emergencies</a:t>
            </a:r>
          </a:p>
          <a:p>
            <a:pPr algn="ctr">
              <a:spcBef>
                <a:spcPts val="200"/>
              </a:spcBef>
              <a:defRPr/>
            </a:pPr>
            <a:endParaRPr lang="en-US" altLang="en-US" kern="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nSpc>
                <a:spcPct val="85000"/>
              </a:lnSpc>
            </a:pPr>
            <a:r>
              <a:rPr lang="en-US" altLang="en-US"/>
              <a:t>Factors Affecting Exposure </a:t>
            </a:r>
            <a:br>
              <a:rPr lang="en-US" altLang="en-US"/>
            </a:br>
            <a:r>
              <a:rPr lang="en-US" altLang="en-US" sz="2800" b="0"/>
              <a:t>(4 of 4)</a:t>
            </a:r>
          </a:p>
        </p:txBody>
      </p:sp>
      <p:sp>
        <p:nvSpPr>
          <p:cNvPr id="12291" name="Rectangle 3"/>
          <p:cNvSpPr>
            <a:spLocks noGrp="1" noChangeArrowheads="1"/>
          </p:cNvSpPr>
          <p:nvPr>
            <p:ph type="body" idx="1"/>
          </p:nvPr>
        </p:nvSpPr>
        <p:spPr/>
        <p:txBody>
          <a:bodyPr rIns="228600"/>
          <a:lstStyle/>
          <a:p>
            <a:pPr>
              <a:spcBef>
                <a:spcPct val="35000"/>
              </a:spcBef>
            </a:pPr>
            <a:r>
              <a:rPr lang="en-US" altLang="en-US"/>
              <a:t>Environmental conditions (cont’d)</a:t>
            </a:r>
          </a:p>
          <a:p>
            <a:pPr lvl="1">
              <a:spcBef>
                <a:spcPct val="35000"/>
              </a:spcBef>
            </a:pPr>
            <a:r>
              <a:rPr lang="en-US" altLang="en-US"/>
              <a:t>Most hypothermia occurs at temperatures between 30</a:t>
            </a:r>
            <a:r>
              <a:rPr lang="en-US" altLang="en-US">
                <a:ea typeface="MS PGothic" charset="-128"/>
              </a:rPr>
              <a:t>°</a:t>
            </a:r>
            <a:r>
              <a:rPr lang="en-US" altLang="en-US"/>
              <a:t>F and 50</a:t>
            </a:r>
            <a:r>
              <a:rPr lang="en-US" altLang="en-US">
                <a:ea typeface="MS PGothic" charset="-128"/>
              </a:rPr>
              <a:t>°</a:t>
            </a:r>
            <a:r>
              <a:rPr lang="en-US" altLang="en-US"/>
              <a:t>F.</a:t>
            </a:r>
          </a:p>
          <a:p>
            <a:pPr lvl="1">
              <a:spcBef>
                <a:spcPct val="35000"/>
              </a:spcBef>
            </a:pPr>
            <a:r>
              <a:rPr lang="en-US" altLang="en-US"/>
              <a:t>Most heat stroke occurs when the temperature is 80</a:t>
            </a:r>
            <a:r>
              <a:rPr lang="en-US" altLang="en-US">
                <a:ea typeface="MS PGothic" charset="-128"/>
              </a:rPr>
              <a:t>°F and the humidity is 80%.</a:t>
            </a:r>
          </a:p>
          <a:p>
            <a:pPr lvl="1">
              <a:spcBef>
                <a:spcPct val="35000"/>
              </a:spcBef>
            </a:pPr>
            <a:r>
              <a:rPr lang="en-US" altLang="en-US">
                <a:ea typeface="MS PGothic" charset="-128"/>
              </a:rPr>
              <a:t>Examine the environmental temperature of your patient.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pPr>
              <a:lnSpc>
                <a:spcPct val="85000"/>
              </a:lnSpc>
            </a:pPr>
            <a:r>
              <a:rPr lang="en-US" altLang="en-US"/>
              <a:t>History Taking</a:t>
            </a:r>
            <a:endParaRPr lang="en-US" altLang="en-US" sz="2800" b="0"/>
          </a:p>
        </p:txBody>
      </p:sp>
      <p:sp>
        <p:nvSpPr>
          <p:cNvPr id="104451" name="Content Placeholder 2"/>
          <p:cNvSpPr>
            <a:spLocks noGrp="1"/>
          </p:cNvSpPr>
          <p:nvPr>
            <p:ph type="body" idx="1"/>
          </p:nvPr>
        </p:nvSpPr>
        <p:spPr/>
        <p:txBody>
          <a:bodyPr rIns="228600"/>
          <a:lstStyle/>
          <a:p>
            <a:pPr>
              <a:spcBef>
                <a:spcPct val="35000"/>
              </a:spcBef>
            </a:pPr>
            <a:r>
              <a:rPr lang="en-US" altLang="en-US"/>
              <a:t>Investigate the chief complaint.</a:t>
            </a:r>
          </a:p>
          <a:p>
            <a:pPr lvl="1">
              <a:spcBef>
                <a:spcPct val="35000"/>
              </a:spcBef>
            </a:pPr>
            <a:r>
              <a:rPr lang="en-US" altLang="en-US"/>
              <a:t>Obtain a medical history.</a:t>
            </a:r>
          </a:p>
          <a:p>
            <a:pPr lvl="1">
              <a:spcBef>
                <a:spcPct val="35000"/>
              </a:spcBef>
            </a:pPr>
            <a:r>
              <a:rPr lang="en-US" altLang="en-US"/>
              <a:t>Be alert for injury-specific signs and symptoms.</a:t>
            </a:r>
          </a:p>
          <a:p>
            <a:pPr>
              <a:spcBef>
                <a:spcPct val="35000"/>
              </a:spcBef>
            </a:pPr>
            <a:r>
              <a:rPr lang="en-US" altLang="en-US"/>
              <a:t>SAMPLE history</a:t>
            </a:r>
          </a:p>
          <a:p>
            <a:pPr lvl="1">
              <a:spcBef>
                <a:spcPct val="35000"/>
              </a:spcBef>
            </a:pPr>
            <a:r>
              <a:rPr lang="en-US" altLang="en-US"/>
              <a:t>Determine the depth of the dive, length of time the patient was underwater, time of onset of symptoms, and previous diving activity.</a:t>
            </a:r>
          </a:p>
          <a:p>
            <a:pPr lvl="1">
              <a:spcBef>
                <a:spcPct val="35000"/>
              </a:spcBef>
            </a:pPr>
            <a:r>
              <a:rPr lang="en-US" altLang="en-US"/>
              <a:t>Note any physical activity, alcohol or drug use, or other medical conditions.</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a:lnSpc>
                <a:spcPct val="85000"/>
              </a:lnSpc>
            </a:pPr>
            <a:r>
              <a:rPr lang="en-US" altLang="en-US"/>
              <a:t>Secondary Assessment </a:t>
            </a:r>
            <a:r>
              <a:rPr lang="en-US" altLang="en-US" sz="2800" b="0"/>
              <a:t>(1 of 3)</a:t>
            </a:r>
          </a:p>
        </p:txBody>
      </p:sp>
      <p:sp>
        <p:nvSpPr>
          <p:cNvPr id="105475" name="Content Placeholder 2"/>
          <p:cNvSpPr>
            <a:spLocks noGrp="1"/>
          </p:cNvSpPr>
          <p:nvPr>
            <p:ph type="body" idx="1"/>
          </p:nvPr>
        </p:nvSpPr>
        <p:spPr/>
        <p:txBody>
          <a:bodyPr rIns="228600"/>
          <a:lstStyle/>
          <a:p>
            <a:pPr>
              <a:spcBef>
                <a:spcPct val="35000"/>
              </a:spcBef>
            </a:pPr>
            <a:r>
              <a:rPr lang="en-US" altLang="en-US"/>
              <a:t>Physical examinations</a:t>
            </a:r>
          </a:p>
          <a:p>
            <a:pPr lvl="1">
              <a:spcBef>
                <a:spcPct val="35000"/>
              </a:spcBef>
            </a:pPr>
            <a:r>
              <a:rPr lang="en-US" altLang="en-US"/>
              <a:t>Examine lungs and breath sounds.</a:t>
            </a:r>
          </a:p>
          <a:p>
            <a:pPr lvl="1">
              <a:spcBef>
                <a:spcPct val="35000"/>
              </a:spcBef>
            </a:pPr>
            <a:r>
              <a:rPr lang="en-US" altLang="en-US"/>
              <a:t>Look for hidden life threats and trauma, indications of the bends or air embolism, and signs of hypothermia. </a:t>
            </a:r>
          </a:p>
          <a:p>
            <a:pPr lvl="1">
              <a:spcBef>
                <a:spcPct val="35000"/>
              </a:spcBef>
            </a:pPr>
            <a:r>
              <a:rPr lang="en-US" altLang="en-US"/>
              <a:t>Complete a detailed full-body scan en route to the hospital.</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pPr>
              <a:lnSpc>
                <a:spcPct val="85000"/>
              </a:lnSpc>
            </a:pPr>
            <a:r>
              <a:rPr lang="en-US" altLang="en-US"/>
              <a:t>Secondary Assessment </a:t>
            </a:r>
            <a:r>
              <a:rPr lang="en-US" altLang="en-US" sz="2800" b="0"/>
              <a:t>(2 of 3)</a:t>
            </a:r>
          </a:p>
        </p:txBody>
      </p:sp>
      <p:sp>
        <p:nvSpPr>
          <p:cNvPr id="106499" name="Content Placeholder 2"/>
          <p:cNvSpPr>
            <a:spLocks noGrp="1"/>
          </p:cNvSpPr>
          <p:nvPr>
            <p:ph type="body" idx="1"/>
          </p:nvPr>
        </p:nvSpPr>
        <p:spPr/>
        <p:txBody>
          <a:bodyPr rIns="228600"/>
          <a:lstStyle/>
          <a:p>
            <a:pPr>
              <a:spcBef>
                <a:spcPct val="35000"/>
              </a:spcBef>
            </a:pPr>
            <a:r>
              <a:rPr lang="en-US" altLang="en-US"/>
              <a:t>Assess for:</a:t>
            </a:r>
          </a:p>
          <a:p>
            <a:pPr lvl="1">
              <a:spcBef>
                <a:spcPct val="35000"/>
              </a:spcBef>
            </a:pPr>
            <a:r>
              <a:rPr lang="en-US" altLang="en-US"/>
              <a:t>Peripheral pulses</a:t>
            </a:r>
          </a:p>
          <a:p>
            <a:pPr lvl="1">
              <a:spcBef>
                <a:spcPct val="35000"/>
              </a:spcBef>
            </a:pPr>
            <a:r>
              <a:rPr lang="en-US" altLang="en-US"/>
              <a:t>Skin color and discoloration</a:t>
            </a:r>
          </a:p>
          <a:p>
            <a:pPr lvl="1">
              <a:spcBef>
                <a:spcPct val="35000"/>
              </a:spcBef>
            </a:pPr>
            <a:r>
              <a:rPr lang="en-US" altLang="en-US"/>
              <a:t>Itching</a:t>
            </a:r>
          </a:p>
          <a:p>
            <a:pPr lvl="1">
              <a:spcBef>
                <a:spcPct val="35000"/>
              </a:spcBef>
            </a:pPr>
            <a:r>
              <a:rPr lang="en-US" altLang="en-US"/>
              <a:t>Pain</a:t>
            </a:r>
          </a:p>
          <a:p>
            <a:pPr lvl="1">
              <a:spcBef>
                <a:spcPct val="35000"/>
              </a:spcBef>
            </a:pPr>
            <a:r>
              <a:rPr lang="en-US" altLang="en-US"/>
              <a:t>Paresthesia (numbness and tingling)</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a:lnSpc>
                <a:spcPct val="85000"/>
              </a:lnSpc>
            </a:pPr>
            <a:r>
              <a:rPr lang="en-US" altLang="en-US"/>
              <a:t>Secondary Assessment </a:t>
            </a:r>
            <a:r>
              <a:rPr lang="en-US" altLang="en-US" sz="2800" b="0"/>
              <a:t>(3 of 3)</a:t>
            </a:r>
          </a:p>
        </p:txBody>
      </p:sp>
      <p:sp>
        <p:nvSpPr>
          <p:cNvPr id="107523" name="Content Placeholder 2"/>
          <p:cNvSpPr>
            <a:spLocks noGrp="1"/>
          </p:cNvSpPr>
          <p:nvPr>
            <p:ph type="body" idx="1"/>
          </p:nvPr>
        </p:nvSpPr>
        <p:spPr/>
        <p:txBody>
          <a:bodyPr rIns="228600"/>
          <a:lstStyle/>
          <a:p>
            <a:pPr>
              <a:spcBef>
                <a:spcPct val="35000"/>
              </a:spcBef>
            </a:pPr>
            <a:r>
              <a:rPr lang="en-US" altLang="en-US"/>
              <a:t>Vital signs</a:t>
            </a:r>
          </a:p>
          <a:p>
            <a:pPr lvl="1">
              <a:spcBef>
                <a:spcPct val="35000"/>
              </a:spcBef>
            </a:pPr>
            <a:r>
              <a:rPr lang="en-US" altLang="en-US"/>
              <a:t>Check pulse rate, quality, and rhythm.</a:t>
            </a:r>
          </a:p>
          <a:p>
            <a:pPr lvl="1">
              <a:spcBef>
                <a:spcPct val="35000"/>
              </a:spcBef>
            </a:pPr>
            <a:r>
              <a:rPr lang="en-US" altLang="en-US"/>
              <a:t>Check respiratory rate, quality, and rhythm, and listen for lung sounds.</a:t>
            </a:r>
          </a:p>
          <a:p>
            <a:pPr lvl="1">
              <a:spcBef>
                <a:spcPct val="35000"/>
              </a:spcBef>
            </a:pPr>
            <a:r>
              <a:rPr lang="en-US" altLang="en-US"/>
              <a:t>Assess pupil size and reactivity.</a:t>
            </a:r>
          </a:p>
          <a:p>
            <a:pPr>
              <a:spcBef>
                <a:spcPct val="35000"/>
              </a:spcBef>
            </a:pPr>
            <a:r>
              <a:rPr lang="en-US" altLang="en-US"/>
              <a:t>Monitoring devices</a:t>
            </a:r>
          </a:p>
          <a:p>
            <a:pPr lvl="1">
              <a:spcBef>
                <a:spcPct val="35000"/>
              </a:spcBef>
            </a:pPr>
            <a:r>
              <a:rPr lang="en-US" altLang="en-US"/>
              <a:t>Oxygen saturation readings may be inaccurate.</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pPr>
              <a:lnSpc>
                <a:spcPct val="85000"/>
              </a:lnSpc>
            </a:pPr>
            <a:r>
              <a:rPr lang="en-US" altLang="en-US"/>
              <a:t>Reassessment </a:t>
            </a:r>
            <a:r>
              <a:rPr lang="en-US" altLang="en-US" sz="2800" b="0"/>
              <a:t>(1 of 3)</a:t>
            </a:r>
          </a:p>
        </p:txBody>
      </p:sp>
      <p:sp>
        <p:nvSpPr>
          <p:cNvPr id="108547" name="Content Placeholder 2"/>
          <p:cNvSpPr>
            <a:spLocks noGrp="1"/>
          </p:cNvSpPr>
          <p:nvPr>
            <p:ph type="body" idx="1"/>
          </p:nvPr>
        </p:nvSpPr>
        <p:spPr>
          <a:xfrm>
            <a:off x="609600" y="1447800"/>
            <a:ext cx="7924800" cy="4800600"/>
          </a:xfrm>
        </p:spPr>
        <p:txBody>
          <a:bodyPr rIns="228600"/>
          <a:lstStyle/>
          <a:p>
            <a:pPr>
              <a:spcBef>
                <a:spcPct val="35000"/>
              </a:spcBef>
            </a:pPr>
            <a:r>
              <a:rPr lang="en-US" altLang="en-US"/>
              <a:t>Repeat the primary assessment.</a:t>
            </a:r>
          </a:p>
          <a:p>
            <a:pPr lvl="1">
              <a:spcBef>
                <a:spcPct val="35000"/>
              </a:spcBef>
            </a:pPr>
            <a:r>
              <a:rPr lang="en-US" altLang="en-US"/>
              <a:t>Drowning patients may deteriorate rapidly due to:</a:t>
            </a:r>
          </a:p>
          <a:p>
            <a:pPr lvl="2"/>
            <a:r>
              <a:rPr lang="en-US" altLang="en-US" sz="2400"/>
              <a:t>Pulmonary injury</a:t>
            </a:r>
          </a:p>
          <a:p>
            <a:pPr lvl="2"/>
            <a:r>
              <a:rPr lang="en-US" altLang="en-US" sz="2400"/>
              <a:t>Fluid shifts in the body</a:t>
            </a:r>
          </a:p>
          <a:p>
            <a:pPr lvl="2"/>
            <a:r>
              <a:rPr lang="en-US" altLang="en-US" sz="2400"/>
              <a:t>Cerebral hypoxia</a:t>
            </a:r>
          </a:p>
          <a:p>
            <a:pPr lvl="2"/>
            <a:r>
              <a:rPr lang="en-US" altLang="en-US" sz="2400"/>
              <a:t>Hypothermia</a:t>
            </a:r>
            <a:endParaRPr lang="en-US" altLang="en-US"/>
          </a:p>
          <a:p>
            <a:pPr lvl="1">
              <a:spcBef>
                <a:spcPct val="35000"/>
              </a:spcBef>
            </a:pPr>
            <a:r>
              <a:rPr lang="en-US" altLang="en-US"/>
              <a:t>Pneumothorax, air embolism, or decompression sickness patients may decompensate quickly. </a:t>
            </a:r>
          </a:p>
          <a:p>
            <a:endParaRPr lang="en-US" altLang="en-US" sz="240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a:lnSpc>
                <a:spcPct val="85000"/>
              </a:lnSpc>
            </a:pPr>
            <a:r>
              <a:rPr lang="en-US" altLang="en-US"/>
              <a:t>Reassessment </a:t>
            </a:r>
            <a:r>
              <a:rPr lang="en-US" altLang="en-US" sz="2800" b="0"/>
              <a:t>(3 of 3)</a:t>
            </a:r>
          </a:p>
        </p:txBody>
      </p:sp>
      <p:sp>
        <p:nvSpPr>
          <p:cNvPr id="109571" name="Rectangle 3"/>
          <p:cNvSpPr>
            <a:spLocks noGrp="1" noChangeArrowheads="1"/>
          </p:cNvSpPr>
          <p:nvPr>
            <p:ph type="body" idx="1"/>
          </p:nvPr>
        </p:nvSpPr>
        <p:spPr/>
        <p:txBody>
          <a:bodyPr rIns="228600"/>
          <a:lstStyle/>
          <a:p>
            <a:pPr>
              <a:spcBef>
                <a:spcPct val="35000"/>
              </a:spcBef>
            </a:pPr>
            <a:r>
              <a:rPr lang="en-US" altLang="en-US"/>
              <a:t>Document:</a:t>
            </a:r>
          </a:p>
          <a:p>
            <a:pPr lvl="1">
              <a:spcBef>
                <a:spcPct val="35000"/>
              </a:spcBef>
            </a:pPr>
            <a:r>
              <a:rPr lang="en-US" altLang="en-US"/>
              <a:t>Circumstances of drowning and extrication</a:t>
            </a:r>
          </a:p>
          <a:p>
            <a:pPr lvl="1">
              <a:spcBef>
                <a:spcPct val="35000"/>
              </a:spcBef>
            </a:pPr>
            <a:r>
              <a:rPr lang="en-US" altLang="en-US"/>
              <a:t>Time submerged</a:t>
            </a:r>
          </a:p>
          <a:p>
            <a:pPr lvl="1">
              <a:spcBef>
                <a:spcPct val="35000"/>
              </a:spcBef>
            </a:pPr>
            <a:r>
              <a:rPr lang="en-US" altLang="en-US"/>
              <a:t>Temperature and clarity of the water</a:t>
            </a:r>
          </a:p>
          <a:p>
            <a:pPr lvl="1">
              <a:spcBef>
                <a:spcPct val="35000"/>
              </a:spcBef>
            </a:pPr>
            <a:r>
              <a:rPr lang="en-US" altLang="en-US"/>
              <a:t>Possible spinal injury</a:t>
            </a:r>
          </a:p>
          <a:p>
            <a:pPr lvl="1">
              <a:spcBef>
                <a:spcPct val="35000"/>
              </a:spcBef>
            </a:pPr>
            <a:r>
              <a:rPr lang="en-US" altLang="en-US"/>
              <a:t>Bring a dive log or dive computer.</a:t>
            </a:r>
          </a:p>
          <a:p>
            <a:pPr lvl="1">
              <a:spcBef>
                <a:spcPct val="35000"/>
              </a:spcBef>
            </a:pPr>
            <a:r>
              <a:rPr lang="en-US" altLang="en-US"/>
              <a:t>Bring all dive equipment to the hospital.</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a:lnSpc>
                <a:spcPct val="85000"/>
              </a:lnSpc>
            </a:pPr>
            <a:r>
              <a:rPr lang="en-US" altLang="en-US"/>
              <a:t>Emergency Care for Drowning or Diving Emergencies </a:t>
            </a:r>
            <a:r>
              <a:rPr lang="en-US" altLang="en-US" sz="2800" b="0"/>
              <a:t>(1 of 2)</a:t>
            </a:r>
          </a:p>
        </p:txBody>
      </p:sp>
      <p:sp>
        <p:nvSpPr>
          <p:cNvPr id="110595" name="Content Placeholder 2"/>
          <p:cNvSpPr>
            <a:spLocks noGrp="1"/>
          </p:cNvSpPr>
          <p:nvPr>
            <p:ph type="body" idx="1"/>
          </p:nvPr>
        </p:nvSpPr>
        <p:spPr/>
        <p:txBody>
          <a:bodyPr rIns="228600"/>
          <a:lstStyle/>
          <a:p>
            <a:pPr>
              <a:spcBef>
                <a:spcPct val="35000"/>
              </a:spcBef>
            </a:pPr>
            <a:r>
              <a:rPr lang="en-US" altLang="en-US"/>
              <a:t>Immobilize and protect the patient’s spine if a fall or diving injury is possible.</a:t>
            </a:r>
          </a:p>
          <a:p>
            <a:pPr>
              <a:spcBef>
                <a:spcPct val="35000"/>
              </a:spcBef>
            </a:pPr>
            <a:r>
              <a:rPr lang="en-US" altLang="en-US"/>
              <a:t>If the patient is not breathing:</a:t>
            </a:r>
          </a:p>
          <a:p>
            <a:pPr lvl="1">
              <a:spcBef>
                <a:spcPct val="35000"/>
              </a:spcBef>
            </a:pPr>
            <a:r>
              <a:rPr lang="en-US" altLang="en-US"/>
              <a:t>Assist ventilations with a BVM or pocket mask.</a:t>
            </a:r>
          </a:p>
          <a:p>
            <a:pPr lvl="1">
              <a:spcBef>
                <a:spcPct val="35000"/>
              </a:spcBef>
            </a:pPr>
            <a:r>
              <a:rPr lang="en-US" altLang="en-US"/>
              <a:t>Do not roll the patient onto his or her side or perform abdominal thrusts.</a:t>
            </a:r>
          </a:p>
          <a:p>
            <a:pPr lvl="1">
              <a:spcBef>
                <a:spcPct val="35000"/>
              </a:spcBef>
            </a:pPr>
            <a:r>
              <a:rPr lang="en-US" altLang="en-US"/>
              <a:t>Provide chest compressions and use the AED if indicated.</a:t>
            </a:r>
          </a:p>
          <a:p>
            <a:pPr lvl="1">
              <a:spcBef>
                <a:spcPct val="35000"/>
              </a:spcBef>
            </a:pPr>
            <a:r>
              <a:rPr lang="en-US" altLang="en-US"/>
              <a:t>Treat for hypothermia. </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pPr>
            <a:r>
              <a:rPr lang="en-US" altLang="en-US"/>
              <a:t>Emergency Care for Drowning or Diving Emergencies </a:t>
            </a:r>
            <a:r>
              <a:rPr lang="en-US" altLang="en-US" sz="2800" b="0"/>
              <a:t>(2 of 2)</a:t>
            </a:r>
          </a:p>
        </p:txBody>
      </p:sp>
      <p:sp>
        <p:nvSpPr>
          <p:cNvPr id="111619" name="Rectangle 3"/>
          <p:cNvSpPr>
            <a:spLocks noGrp="1" noChangeArrowheads="1"/>
          </p:cNvSpPr>
          <p:nvPr>
            <p:ph type="body" idx="1"/>
          </p:nvPr>
        </p:nvSpPr>
        <p:spPr/>
        <p:txBody>
          <a:bodyPr rIns="228600"/>
          <a:lstStyle/>
          <a:p>
            <a:pPr>
              <a:spcBef>
                <a:spcPct val="35000"/>
              </a:spcBef>
            </a:pPr>
            <a:r>
              <a:rPr lang="en-US" altLang="en-US"/>
              <a:t>For air embolism or decompression sickness in a conscious patient:</a:t>
            </a:r>
          </a:p>
          <a:p>
            <a:pPr lvl="1">
              <a:spcBef>
                <a:spcPct val="35000"/>
              </a:spcBef>
            </a:pPr>
            <a:r>
              <a:rPr lang="en-US" altLang="en-US"/>
              <a:t>Remove the patient from the water.</a:t>
            </a:r>
          </a:p>
          <a:p>
            <a:pPr lvl="1">
              <a:spcBef>
                <a:spcPct val="35000"/>
              </a:spcBef>
            </a:pPr>
            <a:r>
              <a:rPr lang="en-US" altLang="en-US"/>
              <a:t>Try to keep the patient calm.</a:t>
            </a:r>
          </a:p>
          <a:p>
            <a:pPr lvl="1">
              <a:spcBef>
                <a:spcPct val="35000"/>
              </a:spcBef>
            </a:pPr>
            <a:r>
              <a:rPr lang="en-US" altLang="en-US"/>
              <a:t>Administer oxygen.</a:t>
            </a:r>
          </a:p>
          <a:p>
            <a:pPr lvl="1">
              <a:spcBef>
                <a:spcPct val="35000"/>
              </a:spcBef>
            </a:pPr>
            <a:r>
              <a:rPr lang="en-US" altLang="en-US"/>
              <a:t>Consider the possibility of pneumothorax and monitor breath sounds.</a:t>
            </a:r>
          </a:p>
          <a:p>
            <a:pPr lvl="1">
              <a:spcBef>
                <a:spcPct val="35000"/>
              </a:spcBef>
            </a:pPr>
            <a:r>
              <a:rPr lang="en-US" altLang="en-US"/>
              <a:t>Provide prompt transport.</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pPr>
            <a:r>
              <a:rPr lang="en-US" altLang="en-US"/>
              <a:t>Other Water Hazards</a:t>
            </a:r>
            <a:endParaRPr lang="en-US" altLang="en-US" sz="2800" b="0"/>
          </a:p>
        </p:txBody>
      </p:sp>
      <p:sp>
        <p:nvSpPr>
          <p:cNvPr id="112643" name="Rectangle 3"/>
          <p:cNvSpPr>
            <a:spLocks noGrp="1" noChangeArrowheads="1"/>
          </p:cNvSpPr>
          <p:nvPr>
            <p:ph type="body" idx="1"/>
          </p:nvPr>
        </p:nvSpPr>
        <p:spPr/>
        <p:txBody>
          <a:bodyPr rIns="228600"/>
          <a:lstStyle/>
          <a:p>
            <a:pPr>
              <a:spcBef>
                <a:spcPct val="35000"/>
              </a:spcBef>
            </a:pPr>
            <a:r>
              <a:rPr lang="en-US" altLang="en-US"/>
              <a:t>Pay close attention to the body temperature of a person who is rescued from cold water.</a:t>
            </a:r>
          </a:p>
          <a:p>
            <a:pPr>
              <a:spcBef>
                <a:spcPct val="35000"/>
              </a:spcBef>
            </a:pPr>
            <a:r>
              <a:rPr lang="en-US" altLang="en-US"/>
              <a:t>Breath-holding syncope</a:t>
            </a:r>
          </a:p>
          <a:p>
            <a:pPr lvl="1">
              <a:spcBef>
                <a:spcPct val="35000"/>
              </a:spcBef>
            </a:pPr>
            <a:r>
              <a:rPr lang="en-US" altLang="en-US"/>
              <a:t>A person swimming in shallow water may experience a loss of consciousness caused by a decreased stimulus for breathing.</a:t>
            </a:r>
          </a:p>
          <a:p>
            <a:pPr lvl="1">
              <a:spcBef>
                <a:spcPct val="35000"/>
              </a:spcBef>
            </a:pPr>
            <a:r>
              <a:rPr lang="en-US" altLang="en-US"/>
              <a:t>Treatment is the same as a drowning patient.</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pPr>
            <a:r>
              <a:rPr lang="en-US" altLang="en-US"/>
              <a:t>Prevention</a:t>
            </a:r>
          </a:p>
        </p:txBody>
      </p:sp>
      <p:sp>
        <p:nvSpPr>
          <p:cNvPr id="113667" name="Rectangle 3"/>
          <p:cNvSpPr>
            <a:spLocks noGrp="1" noChangeArrowheads="1"/>
          </p:cNvSpPr>
          <p:nvPr>
            <p:ph type="body" idx="1"/>
          </p:nvPr>
        </p:nvSpPr>
        <p:spPr/>
        <p:txBody>
          <a:bodyPr rIns="228600"/>
          <a:lstStyle/>
          <a:p>
            <a:pPr>
              <a:spcBef>
                <a:spcPct val="35000"/>
              </a:spcBef>
            </a:pPr>
            <a:r>
              <a:rPr lang="en-US" altLang="en-US"/>
              <a:t>Appropriate precautions can prevent most immersion incidents.</a:t>
            </a:r>
          </a:p>
          <a:p>
            <a:pPr lvl="1">
              <a:spcBef>
                <a:spcPct val="35000"/>
              </a:spcBef>
            </a:pPr>
            <a:r>
              <a:rPr lang="en-US" altLang="en-US"/>
              <a:t>All pools should be surrounded by a fence.</a:t>
            </a:r>
          </a:p>
          <a:p>
            <a:pPr lvl="1">
              <a:spcBef>
                <a:spcPct val="35000"/>
              </a:spcBef>
            </a:pPr>
            <a:r>
              <a:rPr lang="en-US" altLang="en-US"/>
              <a:t>The most common problem in child drownings is lack of adult supervision.</a:t>
            </a:r>
          </a:p>
          <a:p>
            <a:pPr lvl="1">
              <a:spcBef>
                <a:spcPct val="35000"/>
              </a:spcBef>
            </a:pPr>
            <a:r>
              <a:rPr lang="en-US" altLang="en-US"/>
              <a:t>Half of all teenage and adult drownings are associated with the use of alcohol.</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nSpc>
                <a:spcPct val="85000"/>
              </a:lnSpc>
            </a:pPr>
            <a:r>
              <a:rPr lang="en-US" altLang="en-US"/>
              <a:t>Cold Exposure </a:t>
            </a:r>
            <a:r>
              <a:rPr lang="en-US" altLang="en-US" sz="2800" b="0"/>
              <a:t>(1 of 5)</a:t>
            </a:r>
          </a:p>
        </p:txBody>
      </p:sp>
      <p:sp>
        <p:nvSpPr>
          <p:cNvPr id="13315" name="Rectangle 3"/>
          <p:cNvSpPr>
            <a:spLocks noGrp="1" noChangeArrowheads="1"/>
          </p:cNvSpPr>
          <p:nvPr>
            <p:ph type="body" idx="1"/>
          </p:nvPr>
        </p:nvSpPr>
        <p:spPr/>
        <p:txBody>
          <a:bodyPr rIns="228600"/>
          <a:lstStyle/>
          <a:p>
            <a:pPr>
              <a:spcBef>
                <a:spcPct val="35000"/>
              </a:spcBef>
            </a:pPr>
            <a:r>
              <a:rPr lang="en-US" altLang="en-US"/>
              <a:t>Cold exposure may cause injury to:</a:t>
            </a:r>
          </a:p>
          <a:p>
            <a:pPr lvl="1">
              <a:spcBef>
                <a:spcPct val="35000"/>
              </a:spcBef>
            </a:pPr>
            <a:r>
              <a:rPr lang="en-US" altLang="en-US"/>
              <a:t>Feet</a:t>
            </a:r>
          </a:p>
          <a:p>
            <a:pPr lvl="1">
              <a:spcBef>
                <a:spcPct val="35000"/>
              </a:spcBef>
            </a:pPr>
            <a:r>
              <a:rPr lang="en-US" altLang="en-US"/>
              <a:t>Hands</a:t>
            </a:r>
          </a:p>
          <a:p>
            <a:pPr lvl="1">
              <a:spcBef>
                <a:spcPct val="35000"/>
              </a:spcBef>
            </a:pPr>
            <a:r>
              <a:rPr lang="en-US" altLang="en-US"/>
              <a:t>Ears</a:t>
            </a:r>
          </a:p>
          <a:p>
            <a:pPr lvl="1">
              <a:spcBef>
                <a:spcPct val="35000"/>
              </a:spcBef>
            </a:pPr>
            <a:r>
              <a:rPr lang="en-US" altLang="en-US"/>
              <a:t>Nose</a:t>
            </a:r>
          </a:p>
          <a:p>
            <a:pPr lvl="1">
              <a:spcBef>
                <a:spcPct val="35000"/>
              </a:spcBef>
            </a:pPr>
            <a:r>
              <a:rPr lang="en-US" altLang="en-US"/>
              <a:t>Whole body (hypothermia)</a:t>
            </a:r>
          </a:p>
          <a:p>
            <a:pPr>
              <a:spcBef>
                <a:spcPct val="35000"/>
              </a:spcBef>
            </a:pPr>
            <a:r>
              <a:rPr lang="en-US" altLang="en-US"/>
              <a:t>There are five ways the body can lose heat.</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lnSpc>
                <a:spcPct val="85000"/>
              </a:lnSpc>
            </a:pPr>
            <a:r>
              <a:rPr lang="en-US" altLang="en-US"/>
              <a:t>High Altitude </a:t>
            </a:r>
            <a:r>
              <a:rPr lang="en-US" altLang="en-US" sz="2800" b="0"/>
              <a:t>(1 of 6)</a:t>
            </a:r>
          </a:p>
        </p:txBody>
      </p:sp>
      <p:sp>
        <p:nvSpPr>
          <p:cNvPr id="114691" name="Content Placeholder 2"/>
          <p:cNvSpPr>
            <a:spLocks noGrp="1"/>
          </p:cNvSpPr>
          <p:nvPr>
            <p:ph type="body" idx="1"/>
          </p:nvPr>
        </p:nvSpPr>
        <p:spPr/>
        <p:txBody>
          <a:bodyPr rIns="228600"/>
          <a:lstStyle/>
          <a:p>
            <a:pPr>
              <a:spcBef>
                <a:spcPct val="35000"/>
              </a:spcBef>
            </a:pPr>
            <a:r>
              <a:rPr lang="en-US" altLang="en-US"/>
              <a:t>Dysbarism injuries</a:t>
            </a:r>
          </a:p>
          <a:p>
            <a:pPr lvl="1">
              <a:spcBef>
                <a:spcPct val="35000"/>
              </a:spcBef>
            </a:pPr>
            <a:r>
              <a:rPr lang="en-US" altLang="en-US"/>
              <a:t>Caused by the difference between the surrounding atmospheric pressure and the total gas pressure in the body</a:t>
            </a:r>
          </a:p>
          <a:p>
            <a:pPr>
              <a:spcBef>
                <a:spcPct val="35000"/>
              </a:spcBef>
            </a:pPr>
            <a:r>
              <a:rPr lang="en-US" altLang="en-US"/>
              <a:t>Altitude illness</a:t>
            </a:r>
          </a:p>
          <a:p>
            <a:pPr lvl="1">
              <a:spcBef>
                <a:spcPct val="35000"/>
              </a:spcBef>
            </a:pPr>
            <a:r>
              <a:rPr lang="en-US" altLang="en-US"/>
              <a:t>Caused by diminished oxygen in the air at high altitudes</a:t>
            </a:r>
          </a:p>
          <a:p>
            <a:pPr lvl="1">
              <a:spcBef>
                <a:spcPct val="35000"/>
              </a:spcBef>
            </a:pPr>
            <a:r>
              <a:rPr lang="en-US" altLang="en-US"/>
              <a:t>Affects the central nervous system and pulmonary system</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nSpc>
                <a:spcPct val="85000"/>
              </a:lnSpc>
            </a:pPr>
            <a:r>
              <a:rPr lang="en-US" altLang="en-US"/>
              <a:t>High Altitude </a:t>
            </a:r>
            <a:r>
              <a:rPr lang="en-US" altLang="en-US" sz="2800" b="0"/>
              <a:t>(2 of 6)</a:t>
            </a:r>
          </a:p>
        </p:txBody>
      </p:sp>
      <p:sp>
        <p:nvSpPr>
          <p:cNvPr id="115715" name="Rectangle 3"/>
          <p:cNvSpPr>
            <a:spLocks noGrp="1" noChangeArrowheads="1"/>
          </p:cNvSpPr>
          <p:nvPr>
            <p:ph type="body" idx="1"/>
          </p:nvPr>
        </p:nvSpPr>
        <p:spPr/>
        <p:txBody>
          <a:bodyPr rIns="228600"/>
          <a:lstStyle/>
          <a:p>
            <a:pPr>
              <a:spcBef>
                <a:spcPct val="35000"/>
              </a:spcBef>
            </a:pPr>
            <a:r>
              <a:rPr lang="en-US" altLang="en-US"/>
              <a:t>Acute mountain sickness</a:t>
            </a:r>
          </a:p>
          <a:p>
            <a:pPr lvl="1">
              <a:spcBef>
                <a:spcPct val="35000"/>
              </a:spcBef>
            </a:pPr>
            <a:r>
              <a:rPr lang="en-US" altLang="en-US"/>
              <a:t>Diminished oxygen in the blood</a:t>
            </a:r>
            <a:endParaRPr lang="en-US" altLang="en-US">
              <a:ea typeface="MS PGothic" charset="-128"/>
            </a:endParaRPr>
          </a:p>
          <a:p>
            <a:pPr lvl="1">
              <a:spcBef>
                <a:spcPct val="35000"/>
              </a:spcBef>
            </a:pPr>
            <a:r>
              <a:rPr lang="en-US" altLang="en-US"/>
              <a:t>Caused by ascending too high, too fast or not being acclimatized to high altitudes</a:t>
            </a:r>
          </a:p>
          <a:p>
            <a:pPr lvl="1">
              <a:spcBef>
                <a:spcPct val="35000"/>
              </a:spcBef>
            </a:pPr>
            <a:r>
              <a:rPr lang="en-US" altLang="en-US"/>
              <a:t>Signs and symptoms</a:t>
            </a:r>
          </a:p>
          <a:p>
            <a:pPr lvl="2"/>
            <a:r>
              <a:rPr lang="en-US" altLang="en-US" sz="2400"/>
              <a:t>Headache</a:t>
            </a:r>
          </a:p>
          <a:p>
            <a:pPr lvl="2"/>
            <a:r>
              <a:rPr lang="en-US" altLang="en-US" sz="2400"/>
              <a:t>Lightheadedness</a:t>
            </a:r>
          </a:p>
          <a:p>
            <a:pPr lvl="2"/>
            <a:r>
              <a:rPr lang="en-US" altLang="en-US" sz="2400"/>
              <a:t>Fatigue</a:t>
            </a:r>
          </a:p>
          <a:p>
            <a:pPr lvl="2"/>
            <a:endParaRPr lang="en-US" altLang="en-US" sz="240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pPr>
            <a:r>
              <a:rPr lang="en-US" altLang="en-US"/>
              <a:t>High Altitude </a:t>
            </a:r>
            <a:r>
              <a:rPr lang="en-US" altLang="en-US" sz="2800" b="0"/>
              <a:t>(3 of 6)</a:t>
            </a:r>
          </a:p>
        </p:txBody>
      </p:sp>
      <p:sp>
        <p:nvSpPr>
          <p:cNvPr id="116739" name="Rectangle 3"/>
          <p:cNvSpPr>
            <a:spLocks noGrp="1" noChangeArrowheads="1"/>
          </p:cNvSpPr>
          <p:nvPr>
            <p:ph type="body" idx="1"/>
          </p:nvPr>
        </p:nvSpPr>
        <p:spPr/>
        <p:txBody>
          <a:bodyPr rIns="228600"/>
          <a:lstStyle/>
          <a:p>
            <a:pPr>
              <a:spcBef>
                <a:spcPct val="35000"/>
              </a:spcBef>
            </a:pPr>
            <a:r>
              <a:rPr lang="en-US" altLang="en-US"/>
              <a:t>Acute mountain sickness signs and symptoms (cont’d)</a:t>
            </a:r>
          </a:p>
          <a:p>
            <a:pPr lvl="1">
              <a:spcBef>
                <a:spcPct val="35000"/>
              </a:spcBef>
            </a:pPr>
            <a:r>
              <a:rPr lang="en-US" altLang="en-US"/>
              <a:t>Loss of appetite</a:t>
            </a:r>
          </a:p>
          <a:p>
            <a:pPr lvl="1">
              <a:spcBef>
                <a:spcPct val="35000"/>
              </a:spcBef>
            </a:pPr>
            <a:r>
              <a:rPr lang="en-US" altLang="en-US"/>
              <a:t>Nausea</a:t>
            </a:r>
          </a:p>
          <a:p>
            <a:pPr lvl="1">
              <a:spcBef>
                <a:spcPct val="35000"/>
              </a:spcBef>
            </a:pPr>
            <a:r>
              <a:rPr lang="en-US" altLang="en-US"/>
              <a:t>Difficulty sleeping</a:t>
            </a:r>
          </a:p>
          <a:p>
            <a:pPr lvl="1">
              <a:spcBef>
                <a:spcPct val="35000"/>
              </a:spcBef>
            </a:pPr>
            <a:r>
              <a:rPr lang="en-US" altLang="en-US"/>
              <a:t>Shortness of breath during physical exertion</a:t>
            </a:r>
          </a:p>
          <a:p>
            <a:pPr lvl="1">
              <a:spcBef>
                <a:spcPct val="35000"/>
              </a:spcBef>
            </a:pPr>
            <a:r>
              <a:rPr lang="en-US" altLang="en-US"/>
              <a:t>Swollen face</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nSpc>
                <a:spcPct val="85000"/>
              </a:lnSpc>
            </a:pPr>
            <a:r>
              <a:rPr lang="en-US" altLang="en-US"/>
              <a:t>High Altitude </a:t>
            </a:r>
            <a:r>
              <a:rPr lang="en-US" altLang="en-US" sz="2800" b="0"/>
              <a:t>(4 of 6)</a:t>
            </a:r>
          </a:p>
        </p:txBody>
      </p:sp>
      <p:sp>
        <p:nvSpPr>
          <p:cNvPr id="117763" name="Rectangle 3"/>
          <p:cNvSpPr>
            <a:spLocks noGrp="1" noChangeArrowheads="1"/>
          </p:cNvSpPr>
          <p:nvPr>
            <p:ph type="body" idx="1"/>
          </p:nvPr>
        </p:nvSpPr>
        <p:spPr/>
        <p:txBody>
          <a:bodyPr rIns="228600"/>
          <a:lstStyle/>
          <a:p>
            <a:pPr>
              <a:spcBef>
                <a:spcPct val="35000"/>
              </a:spcBef>
            </a:pPr>
            <a:r>
              <a:rPr lang="en-US" altLang="en-US"/>
              <a:t>High-altitude pulmonary edema (HAPE)</a:t>
            </a:r>
          </a:p>
          <a:p>
            <a:pPr lvl="1">
              <a:spcBef>
                <a:spcPct val="35000"/>
              </a:spcBef>
            </a:pPr>
            <a:r>
              <a:rPr lang="en-US" altLang="en-US"/>
              <a:t>Fluid collects in the lungs, hindering the passage of oxygen into the bloodstream.</a:t>
            </a:r>
          </a:p>
          <a:p>
            <a:pPr lvl="1">
              <a:spcBef>
                <a:spcPct val="35000"/>
              </a:spcBef>
            </a:pPr>
            <a:r>
              <a:rPr lang="en-US" altLang="en-US"/>
              <a:t>Signs and symptoms</a:t>
            </a:r>
          </a:p>
          <a:p>
            <a:pPr lvl="2"/>
            <a:r>
              <a:rPr lang="en-US" altLang="en-US" sz="2400"/>
              <a:t>Shortness of breath</a:t>
            </a:r>
          </a:p>
          <a:p>
            <a:pPr lvl="2"/>
            <a:r>
              <a:rPr lang="en-US" altLang="en-US" sz="2400"/>
              <a:t>Cough with pink sputum</a:t>
            </a:r>
          </a:p>
          <a:p>
            <a:pPr lvl="2"/>
            <a:r>
              <a:rPr lang="en-US" altLang="en-US" sz="2400"/>
              <a:t>Cyanosis</a:t>
            </a:r>
          </a:p>
          <a:p>
            <a:pPr lvl="2"/>
            <a:r>
              <a:rPr lang="en-US" altLang="en-US" sz="2400"/>
              <a:t>Rapid pulse</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pPr>
            <a:r>
              <a:rPr lang="en-US" altLang="en-US"/>
              <a:t>High Altitude </a:t>
            </a:r>
            <a:r>
              <a:rPr lang="en-US" altLang="en-US" sz="2800" b="0"/>
              <a:t>(5 of 6)</a:t>
            </a:r>
          </a:p>
        </p:txBody>
      </p:sp>
      <p:sp>
        <p:nvSpPr>
          <p:cNvPr id="118787" name="Rectangle 3"/>
          <p:cNvSpPr>
            <a:spLocks noGrp="1" noChangeArrowheads="1"/>
          </p:cNvSpPr>
          <p:nvPr>
            <p:ph type="body" idx="1"/>
          </p:nvPr>
        </p:nvSpPr>
        <p:spPr/>
        <p:txBody>
          <a:bodyPr rIns="228600"/>
          <a:lstStyle/>
          <a:p>
            <a:pPr>
              <a:spcBef>
                <a:spcPct val="35000"/>
              </a:spcBef>
            </a:pPr>
            <a:r>
              <a:rPr lang="en-US" altLang="en-US"/>
              <a:t>High-altitude cerebral edema (HACE)</a:t>
            </a:r>
          </a:p>
          <a:p>
            <a:pPr lvl="1">
              <a:spcBef>
                <a:spcPct val="35000"/>
              </a:spcBef>
            </a:pPr>
            <a:r>
              <a:rPr lang="en-US" altLang="en-US"/>
              <a:t>May accompany HAPE and can quickly become life threatening</a:t>
            </a:r>
          </a:p>
          <a:p>
            <a:pPr lvl="1">
              <a:spcBef>
                <a:spcPct val="35000"/>
              </a:spcBef>
            </a:pPr>
            <a:r>
              <a:rPr lang="en-US" altLang="en-US"/>
              <a:t>Signs and symptoms</a:t>
            </a:r>
          </a:p>
          <a:p>
            <a:pPr lvl="2"/>
            <a:r>
              <a:rPr lang="en-US" altLang="en-US" sz="2400"/>
              <a:t>Severe, constant, throbbing headache</a:t>
            </a:r>
          </a:p>
          <a:p>
            <a:pPr lvl="2"/>
            <a:r>
              <a:rPr lang="en-US" altLang="en-US" sz="2400"/>
              <a:t>Ataxia</a:t>
            </a:r>
          </a:p>
          <a:p>
            <a:pPr lvl="2"/>
            <a:r>
              <a:rPr lang="en-US" altLang="en-US" sz="2400"/>
              <a:t>Extreme fatigue</a:t>
            </a:r>
          </a:p>
          <a:p>
            <a:pPr lvl="2"/>
            <a:r>
              <a:rPr lang="en-US" altLang="en-US" sz="2400"/>
              <a:t>Vomiting</a:t>
            </a:r>
          </a:p>
          <a:p>
            <a:pPr lvl="2"/>
            <a:r>
              <a:rPr lang="en-US" altLang="en-US" sz="2400"/>
              <a:t>Loss of consciousness</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US" altLang="en-US"/>
              <a:t>High Altitude </a:t>
            </a:r>
            <a:r>
              <a:rPr lang="en-US" altLang="en-US" sz="2800" b="0"/>
              <a:t>(6 of 6)</a:t>
            </a:r>
            <a:endParaRPr lang="en-US" altLang="en-US">
              <a:solidFill>
                <a:srgbClr val="FF0000"/>
              </a:solidFill>
            </a:endParaRPr>
          </a:p>
        </p:txBody>
      </p:sp>
      <p:sp>
        <p:nvSpPr>
          <p:cNvPr id="119811" name="Content Placeholder 2"/>
          <p:cNvSpPr>
            <a:spLocks noGrp="1"/>
          </p:cNvSpPr>
          <p:nvPr>
            <p:ph idx="1"/>
          </p:nvPr>
        </p:nvSpPr>
        <p:spPr/>
        <p:txBody>
          <a:bodyPr/>
          <a:lstStyle/>
          <a:p>
            <a:r>
              <a:rPr lang="en-US" altLang="en-US"/>
              <a:t>Treatment of HAPE and/or HACE</a:t>
            </a:r>
          </a:p>
          <a:p>
            <a:pPr lvl="1"/>
            <a:r>
              <a:rPr lang="en-US" altLang="en-US"/>
              <a:t>Provide oxygen.</a:t>
            </a:r>
          </a:p>
          <a:p>
            <a:pPr lvl="1"/>
            <a:r>
              <a:rPr lang="en-US" altLang="en-US"/>
              <a:t>Descend from the height. </a:t>
            </a:r>
          </a:p>
          <a:p>
            <a:pPr lvl="1"/>
            <a:r>
              <a:rPr lang="en-US" altLang="en-US"/>
              <a:t>Transport promptly.</a:t>
            </a:r>
          </a:p>
          <a:p>
            <a:pPr lvl="1"/>
            <a:r>
              <a:rPr lang="en-US" altLang="en-US"/>
              <a:t>Provide positive-pressure ventilation with a bag-valve mask for inadequate respirations. </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pPr>
              <a:lnSpc>
                <a:spcPct val="85000"/>
              </a:lnSpc>
            </a:pPr>
            <a:r>
              <a:rPr lang="en-US" altLang="en-US"/>
              <a:t>Lightning </a:t>
            </a:r>
            <a:r>
              <a:rPr lang="en-US" altLang="en-US" sz="2800" b="0"/>
              <a:t>(1 of 4)</a:t>
            </a:r>
          </a:p>
        </p:txBody>
      </p:sp>
      <p:sp>
        <p:nvSpPr>
          <p:cNvPr id="120835" name="Content Placeholder 2"/>
          <p:cNvSpPr>
            <a:spLocks noGrp="1"/>
          </p:cNvSpPr>
          <p:nvPr>
            <p:ph type="body" idx="1"/>
          </p:nvPr>
        </p:nvSpPr>
        <p:spPr/>
        <p:txBody>
          <a:bodyPr rIns="228600"/>
          <a:lstStyle/>
          <a:p>
            <a:pPr>
              <a:spcBef>
                <a:spcPct val="35000"/>
              </a:spcBef>
            </a:pPr>
            <a:r>
              <a:rPr lang="en-US" altLang="en-US"/>
              <a:t>Lightning is the third-most-common cause of death from isolated environmental phenomena.</a:t>
            </a:r>
          </a:p>
          <a:p>
            <a:pPr>
              <a:spcBef>
                <a:spcPct val="35000"/>
              </a:spcBef>
            </a:pPr>
            <a:r>
              <a:rPr lang="en-US" altLang="en-US"/>
              <a:t>Targets of direct lightning strikes:</a:t>
            </a:r>
          </a:p>
          <a:p>
            <a:pPr lvl="1">
              <a:spcBef>
                <a:spcPct val="35000"/>
              </a:spcBef>
            </a:pPr>
            <a:r>
              <a:rPr lang="en-US" altLang="en-US"/>
              <a:t>People engaged in outdoor activities (boaters, swimmers, golfers)</a:t>
            </a:r>
          </a:p>
          <a:p>
            <a:pPr lvl="1">
              <a:spcBef>
                <a:spcPct val="35000"/>
              </a:spcBef>
            </a:pPr>
            <a:r>
              <a:rPr lang="en-US" altLang="en-US"/>
              <a:t>Anyone in a large, open area</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pPr>
            <a:r>
              <a:rPr lang="en-US" altLang="en-US"/>
              <a:t>Lightning </a:t>
            </a:r>
            <a:r>
              <a:rPr lang="en-US" altLang="en-US" sz="2800" b="0"/>
              <a:t>(2 of 4)</a:t>
            </a:r>
          </a:p>
        </p:txBody>
      </p:sp>
      <p:sp>
        <p:nvSpPr>
          <p:cNvPr id="121859" name="Rectangle 3"/>
          <p:cNvSpPr>
            <a:spLocks noGrp="1" noChangeArrowheads="1"/>
          </p:cNvSpPr>
          <p:nvPr>
            <p:ph type="body" idx="1"/>
          </p:nvPr>
        </p:nvSpPr>
        <p:spPr/>
        <p:txBody>
          <a:bodyPr rIns="228600"/>
          <a:lstStyle/>
          <a:p>
            <a:pPr>
              <a:spcBef>
                <a:spcPct val="35000"/>
              </a:spcBef>
            </a:pPr>
            <a:r>
              <a:rPr lang="en-US" altLang="en-US"/>
              <a:t>Many individuals are indirectly struck when standing near an object that has been struck by lightning, such as a tree.</a:t>
            </a:r>
          </a:p>
          <a:p>
            <a:pPr>
              <a:spcBef>
                <a:spcPct val="35000"/>
              </a:spcBef>
            </a:pPr>
            <a:r>
              <a:rPr lang="en-US" altLang="en-US"/>
              <a:t>The cardiovascular and nervous systems are most commonly injured.</a:t>
            </a:r>
          </a:p>
          <a:p>
            <a:pPr lvl="1">
              <a:spcBef>
                <a:spcPct val="35000"/>
              </a:spcBef>
            </a:pPr>
            <a:r>
              <a:rPr lang="en-US" altLang="en-US"/>
              <a:t>Respiratory or cardiac arrest is the most common cause of lightning-related deaths.</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pPr>
              <a:lnSpc>
                <a:spcPct val="85000"/>
              </a:lnSpc>
            </a:pPr>
            <a:r>
              <a:rPr lang="en-US" altLang="en-US"/>
              <a:t>Lightning </a:t>
            </a:r>
            <a:r>
              <a:rPr lang="en-US" altLang="en-US" sz="2800" b="0"/>
              <a:t>(3 of 4)</a:t>
            </a:r>
          </a:p>
        </p:txBody>
      </p:sp>
      <p:sp>
        <p:nvSpPr>
          <p:cNvPr id="122883" name="Content Placeholder 2"/>
          <p:cNvSpPr>
            <a:spLocks noGrp="1"/>
          </p:cNvSpPr>
          <p:nvPr>
            <p:ph type="body" idx="1"/>
          </p:nvPr>
        </p:nvSpPr>
        <p:spPr/>
        <p:txBody>
          <a:bodyPr rIns="228600"/>
          <a:lstStyle/>
          <a:p>
            <a:pPr>
              <a:spcBef>
                <a:spcPct val="35000"/>
              </a:spcBef>
            </a:pPr>
            <a:r>
              <a:rPr lang="en-US" altLang="en-US"/>
              <a:t>Categories of lightning injuries</a:t>
            </a:r>
          </a:p>
          <a:p>
            <a:pPr lvl="1">
              <a:spcBef>
                <a:spcPct val="35000"/>
              </a:spcBef>
            </a:pPr>
            <a:r>
              <a:rPr lang="en-US" altLang="en-US"/>
              <a:t>Mild</a:t>
            </a:r>
          </a:p>
          <a:p>
            <a:pPr lvl="2">
              <a:spcBef>
                <a:spcPct val="35000"/>
              </a:spcBef>
            </a:pPr>
            <a:r>
              <a:rPr lang="en-US" altLang="en-US" sz="2400"/>
              <a:t>Loss of consciousness, amnesia, confusion, tingling, superficial burns</a:t>
            </a:r>
          </a:p>
          <a:p>
            <a:pPr lvl="1">
              <a:spcBef>
                <a:spcPct val="35000"/>
              </a:spcBef>
            </a:pPr>
            <a:r>
              <a:rPr lang="en-US" altLang="en-US"/>
              <a:t>Moderate</a:t>
            </a:r>
          </a:p>
          <a:p>
            <a:pPr lvl="2">
              <a:spcBef>
                <a:spcPct val="35000"/>
              </a:spcBef>
            </a:pPr>
            <a:r>
              <a:rPr lang="en-US" altLang="en-US" sz="2400"/>
              <a:t>Seizures, respiratory arrest, dysrhythmias, superficial burns</a:t>
            </a:r>
          </a:p>
          <a:p>
            <a:pPr lvl="1">
              <a:spcBef>
                <a:spcPct val="35000"/>
              </a:spcBef>
            </a:pPr>
            <a:r>
              <a:rPr lang="en-US" altLang="en-US"/>
              <a:t>Severe</a:t>
            </a:r>
          </a:p>
          <a:p>
            <a:pPr lvl="2">
              <a:spcBef>
                <a:spcPct val="35000"/>
              </a:spcBef>
            </a:pPr>
            <a:r>
              <a:rPr lang="en-US" altLang="en-US" sz="2400"/>
              <a:t>Cardiopulmonary arrest</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pPr>
              <a:lnSpc>
                <a:spcPct val="85000"/>
              </a:lnSpc>
            </a:pPr>
            <a:r>
              <a:rPr lang="en-US" altLang="en-US"/>
              <a:t>Lightning </a:t>
            </a:r>
            <a:r>
              <a:rPr lang="en-US" altLang="en-US" sz="2800" b="0"/>
              <a:t>(4 of 4)</a:t>
            </a:r>
          </a:p>
        </p:txBody>
      </p:sp>
      <p:sp>
        <p:nvSpPr>
          <p:cNvPr id="123907" name="Content Placeholder 2"/>
          <p:cNvSpPr>
            <a:spLocks noGrp="1"/>
          </p:cNvSpPr>
          <p:nvPr>
            <p:ph type="body" idx="1"/>
          </p:nvPr>
        </p:nvSpPr>
        <p:spPr/>
        <p:txBody>
          <a:bodyPr rIns="228600"/>
          <a:lstStyle/>
          <a:p>
            <a:pPr>
              <a:spcBef>
                <a:spcPct val="35000"/>
              </a:spcBef>
            </a:pPr>
            <a:r>
              <a:rPr lang="en-US" altLang="en-US"/>
              <a:t>Emergency medical care</a:t>
            </a:r>
          </a:p>
          <a:p>
            <a:pPr lvl="1">
              <a:spcBef>
                <a:spcPct val="35000"/>
              </a:spcBef>
            </a:pPr>
            <a:r>
              <a:rPr lang="en-US" altLang="en-US"/>
              <a:t>Protect yourself.</a:t>
            </a:r>
          </a:p>
          <a:p>
            <a:pPr lvl="1">
              <a:spcBef>
                <a:spcPct val="35000"/>
              </a:spcBef>
            </a:pPr>
            <a:r>
              <a:rPr lang="en-US" altLang="en-US"/>
              <a:t>Move the patient to a sheltered area.</a:t>
            </a:r>
          </a:p>
          <a:p>
            <a:pPr lvl="1">
              <a:spcBef>
                <a:spcPct val="35000"/>
              </a:spcBef>
            </a:pPr>
            <a:r>
              <a:rPr lang="en-US" altLang="en-US"/>
              <a:t>Use reverse triage.</a:t>
            </a:r>
          </a:p>
          <a:p>
            <a:pPr lvl="1">
              <a:spcBef>
                <a:spcPct val="35000"/>
              </a:spcBef>
            </a:pPr>
            <a:r>
              <a:rPr lang="en-US" altLang="en-US"/>
              <a:t>Treatment</a:t>
            </a:r>
          </a:p>
          <a:p>
            <a:pPr lvl="2"/>
            <a:r>
              <a:rPr lang="en-US" altLang="en-US" sz="2400"/>
              <a:t>Stabilize the spine and open the airway.</a:t>
            </a:r>
          </a:p>
          <a:p>
            <a:pPr lvl="2"/>
            <a:r>
              <a:rPr lang="en-US" altLang="en-US" sz="2400"/>
              <a:t>Assist ventilations or use an AED.</a:t>
            </a:r>
          </a:p>
          <a:p>
            <a:pPr lvl="2"/>
            <a:r>
              <a:rPr lang="en-US" altLang="en-US" sz="2400"/>
              <a:t>Control bleeding and transport.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nSpc>
                <a:spcPct val="85000"/>
              </a:lnSpc>
            </a:pPr>
            <a:r>
              <a:rPr lang="en-US" altLang="en-US"/>
              <a:t>Cold Exposure </a:t>
            </a:r>
            <a:r>
              <a:rPr lang="en-US" altLang="en-US" sz="2800" b="0"/>
              <a:t>(2 of 5)</a:t>
            </a:r>
          </a:p>
        </p:txBody>
      </p:sp>
      <p:sp>
        <p:nvSpPr>
          <p:cNvPr id="14339" name="Rectangle 3"/>
          <p:cNvSpPr>
            <a:spLocks noGrp="1" noChangeArrowheads="1"/>
          </p:cNvSpPr>
          <p:nvPr>
            <p:ph type="body" idx="1"/>
          </p:nvPr>
        </p:nvSpPr>
        <p:spPr/>
        <p:txBody>
          <a:bodyPr rIns="228600"/>
          <a:lstStyle/>
          <a:p>
            <a:pPr>
              <a:spcBef>
                <a:spcPct val="35000"/>
              </a:spcBef>
            </a:pPr>
            <a:r>
              <a:rPr lang="en-US" altLang="en-US"/>
              <a:t>Conduction</a:t>
            </a:r>
          </a:p>
          <a:p>
            <a:pPr lvl="1">
              <a:spcBef>
                <a:spcPct val="35000"/>
              </a:spcBef>
            </a:pPr>
            <a:r>
              <a:rPr lang="en-US" altLang="en-US"/>
              <a:t>Direct transfer of heat from a part of the body to a colder object by direct contact</a:t>
            </a:r>
          </a:p>
          <a:p>
            <a:pPr lvl="1">
              <a:spcBef>
                <a:spcPct val="35000"/>
              </a:spcBef>
            </a:pPr>
            <a:r>
              <a:rPr lang="en-US" altLang="en-US"/>
              <a:t>Heat can also be gained if the substance being touched is warm.</a:t>
            </a:r>
          </a:p>
          <a:p>
            <a:pPr>
              <a:spcBef>
                <a:spcPct val="35000"/>
              </a:spcBef>
            </a:pPr>
            <a:r>
              <a:rPr lang="en-US" altLang="en-US"/>
              <a:t>Convection</a:t>
            </a:r>
          </a:p>
          <a:p>
            <a:pPr lvl="1">
              <a:spcBef>
                <a:spcPct val="35000"/>
              </a:spcBef>
            </a:pPr>
            <a:r>
              <a:rPr lang="en-US" altLang="en-US"/>
              <a:t>Transfer of heat to circulating air</a:t>
            </a:r>
          </a:p>
          <a:p>
            <a:pPr lvl="1">
              <a:spcBef>
                <a:spcPct val="35000"/>
              </a:spcBef>
            </a:pPr>
            <a:r>
              <a:rPr lang="en-US" altLang="en-US"/>
              <a:t>When cool air moves across the body</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a:lnSpc>
                <a:spcPct val="85000"/>
              </a:lnSpc>
            </a:pPr>
            <a:r>
              <a:rPr lang="en-US" altLang="en-US"/>
              <a:t>Spider Bites</a:t>
            </a:r>
          </a:p>
        </p:txBody>
      </p:sp>
      <p:sp>
        <p:nvSpPr>
          <p:cNvPr id="124931" name="Rectangle 3"/>
          <p:cNvSpPr>
            <a:spLocks noGrp="1" noChangeArrowheads="1"/>
          </p:cNvSpPr>
          <p:nvPr>
            <p:ph type="body" idx="1"/>
          </p:nvPr>
        </p:nvSpPr>
        <p:spPr/>
        <p:txBody>
          <a:bodyPr rIns="228600"/>
          <a:lstStyle/>
          <a:p>
            <a:pPr>
              <a:spcBef>
                <a:spcPct val="35000"/>
              </a:spcBef>
            </a:pPr>
            <a:r>
              <a:rPr lang="en-US" altLang="en-US"/>
              <a:t>Spiders are numerous and widespread in the United States.</a:t>
            </a:r>
          </a:p>
          <a:p>
            <a:pPr lvl="1">
              <a:spcBef>
                <a:spcPct val="35000"/>
              </a:spcBef>
            </a:pPr>
            <a:r>
              <a:rPr lang="en-US" altLang="en-US">
                <a:ea typeface="MS PGothic" charset="-128"/>
              </a:rPr>
              <a:t>Many species of spiders bite.</a:t>
            </a:r>
          </a:p>
          <a:p>
            <a:pPr lvl="1">
              <a:spcBef>
                <a:spcPct val="35000"/>
              </a:spcBef>
            </a:pPr>
            <a:r>
              <a:rPr lang="en-US" altLang="en-US">
                <a:ea typeface="MS PGothic" charset="-128"/>
              </a:rPr>
              <a:t>Only the female black widow spider and the brown recluse spider deliver serious or life-threatening bites.</a:t>
            </a:r>
          </a:p>
          <a:p>
            <a:pPr lvl="1">
              <a:spcBef>
                <a:spcPct val="35000"/>
              </a:spcBef>
            </a:pPr>
            <a:r>
              <a:rPr lang="en-US" altLang="en-US">
                <a:ea typeface="MS PGothic" charset="-128"/>
              </a:rPr>
              <a:t>Be alert to the possibility that the spider may still be in the area. </a:t>
            </a:r>
            <a:endParaRPr lang="en-US" altLang="en-US"/>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a:lnSpc>
                <a:spcPct val="85000"/>
              </a:lnSpc>
            </a:pPr>
            <a:r>
              <a:rPr lang="en-US" altLang="en-US"/>
              <a:t>Black Widow Spider </a:t>
            </a:r>
            <a:r>
              <a:rPr lang="en-US" altLang="en-US" sz="2800" b="0"/>
              <a:t>(1 of 4)</a:t>
            </a:r>
          </a:p>
        </p:txBody>
      </p:sp>
      <p:sp>
        <p:nvSpPr>
          <p:cNvPr id="125955" name="Rectangle 3"/>
          <p:cNvSpPr>
            <a:spLocks noGrp="1" noChangeArrowheads="1"/>
          </p:cNvSpPr>
          <p:nvPr>
            <p:ph type="body" idx="1"/>
          </p:nvPr>
        </p:nvSpPr>
        <p:spPr>
          <a:xfrm>
            <a:off x="4572000" y="1447800"/>
            <a:ext cx="3886200" cy="4800600"/>
          </a:xfrm>
        </p:spPr>
        <p:txBody>
          <a:bodyPr rIns="228600"/>
          <a:lstStyle/>
          <a:p>
            <a:pPr>
              <a:spcBef>
                <a:spcPct val="35000"/>
              </a:spcBef>
            </a:pPr>
            <a:r>
              <a:rPr lang="en-US" altLang="en-US" sz="2600"/>
              <a:t>The female is fairly large, measuring approximately 2 inches across.</a:t>
            </a:r>
          </a:p>
          <a:p>
            <a:pPr>
              <a:spcBef>
                <a:spcPct val="35000"/>
              </a:spcBef>
            </a:pPr>
            <a:r>
              <a:rPr lang="en-US" altLang="en-US" sz="2600"/>
              <a:t>Usually black with a distinctive, bright red-orange marking in the shape of an hourglass on its abdomen</a:t>
            </a:r>
          </a:p>
        </p:txBody>
      </p:sp>
      <p:pic>
        <p:nvPicPr>
          <p:cNvPr id="125956" name="Picture 5" descr="\\172.16.33.26\Art\OUTPUT\JB LEARNING\EMT_11E_ITK_PPT WORK\Ch32\9781284080179_CH32_FIG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500" y="1981200"/>
            <a:ext cx="3517900"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651000" y="4729163"/>
            <a:ext cx="27813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Crystal Kirk/ShutterStock, Inc.</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pPr>
            <a:r>
              <a:rPr lang="en-US" altLang="en-US"/>
              <a:t>Black Widow Spider </a:t>
            </a:r>
            <a:r>
              <a:rPr lang="en-US" altLang="en-US" sz="2800" b="0"/>
              <a:t>(2 of 4)</a:t>
            </a:r>
          </a:p>
        </p:txBody>
      </p:sp>
      <p:sp>
        <p:nvSpPr>
          <p:cNvPr id="126979" name="Rectangle 3"/>
          <p:cNvSpPr>
            <a:spLocks noGrp="1" noChangeArrowheads="1"/>
          </p:cNvSpPr>
          <p:nvPr>
            <p:ph type="body" idx="1"/>
          </p:nvPr>
        </p:nvSpPr>
        <p:spPr/>
        <p:txBody>
          <a:bodyPr rIns="228600"/>
          <a:lstStyle/>
          <a:p>
            <a:pPr>
              <a:spcBef>
                <a:spcPct val="35000"/>
              </a:spcBef>
            </a:pPr>
            <a:r>
              <a:rPr lang="en-US" altLang="en-US"/>
              <a:t>Found in every state except Alaska</a:t>
            </a:r>
          </a:p>
          <a:p>
            <a:pPr>
              <a:spcBef>
                <a:spcPct val="35000"/>
              </a:spcBef>
            </a:pPr>
            <a:r>
              <a:rPr lang="en-US" altLang="en-US"/>
              <a:t>Prefer dry, dim places</a:t>
            </a:r>
          </a:p>
          <a:p>
            <a:pPr>
              <a:spcBef>
                <a:spcPct val="35000"/>
              </a:spcBef>
            </a:pPr>
            <a:r>
              <a:rPr lang="en-US" altLang="en-US"/>
              <a:t>The bite is sometimes overlooked.</a:t>
            </a:r>
          </a:p>
          <a:p>
            <a:pPr lvl="1">
              <a:spcBef>
                <a:spcPct val="35000"/>
              </a:spcBef>
            </a:pPr>
            <a:r>
              <a:rPr lang="en-US" altLang="en-US"/>
              <a:t>Most bites cause localized pain and symptoms, including agonizing muscle spasms.</a:t>
            </a:r>
          </a:p>
          <a:p>
            <a:pPr lvl="1">
              <a:spcBef>
                <a:spcPct val="35000"/>
              </a:spcBef>
            </a:pPr>
            <a:r>
              <a:rPr lang="en-US" altLang="en-US"/>
              <a:t>The main danger is the venom, which is poisonous to nerve tissues.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nSpc>
                <a:spcPct val="85000"/>
              </a:lnSpc>
            </a:pPr>
            <a:r>
              <a:rPr lang="en-US" altLang="en-US"/>
              <a:t>Black Widow Spider </a:t>
            </a:r>
            <a:r>
              <a:rPr lang="en-US" altLang="en-US" sz="2800" b="0"/>
              <a:t>(3 of 4)</a:t>
            </a:r>
          </a:p>
        </p:txBody>
      </p:sp>
      <p:sp>
        <p:nvSpPr>
          <p:cNvPr id="128003" name="Rectangle 3"/>
          <p:cNvSpPr>
            <a:spLocks noGrp="1" noChangeArrowheads="1"/>
          </p:cNvSpPr>
          <p:nvPr>
            <p:ph type="body" idx="1"/>
          </p:nvPr>
        </p:nvSpPr>
        <p:spPr/>
        <p:txBody>
          <a:bodyPr rIns="228600"/>
          <a:lstStyle/>
          <a:p>
            <a:pPr>
              <a:spcBef>
                <a:spcPct val="35000"/>
              </a:spcBef>
            </a:pPr>
            <a:r>
              <a:rPr lang="en-US" altLang="en-US"/>
              <a:t>Other systemic symptoms include:</a:t>
            </a:r>
          </a:p>
          <a:p>
            <a:pPr lvl="1">
              <a:spcBef>
                <a:spcPct val="35000"/>
              </a:spcBef>
            </a:pPr>
            <a:r>
              <a:rPr lang="en-US" altLang="en-US"/>
              <a:t>Dizziness</a:t>
            </a:r>
          </a:p>
          <a:p>
            <a:pPr lvl="1">
              <a:spcBef>
                <a:spcPct val="35000"/>
              </a:spcBef>
            </a:pPr>
            <a:r>
              <a:rPr lang="en-US" altLang="en-US"/>
              <a:t>Sweating</a:t>
            </a:r>
          </a:p>
          <a:p>
            <a:pPr lvl="1">
              <a:spcBef>
                <a:spcPct val="35000"/>
              </a:spcBef>
            </a:pPr>
            <a:r>
              <a:rPr lang="en-US" altLang="en-US"/>
              <a:t>Nausea</a:t>
            </a:r>
          </a:p>
          <a:p>
            <a:pPr lvl="1">
              <a:spcBef>
                <a:spcPct val="35000"/>
              </a:spcBef>
            </a:pPr>
            <a:r>
              <a:rPr lang="en-US" altLang="en-US"/>
              <a:t>Vomiting</a:t>
            </a:r>
          </a:p>
          <a:p>
            <a:pPr lvl="1">
              <a:spcBef>
                <a:spcPct val="35000"/>
              </a:spcBef>
            </a:pPr>
            <a:r>
              <a:rPr lang="en-US" altLang="en-US"/>
              <a:t>Rashes</a:t>
            </a:r>
          </a:p>
          <a:p>
            <a:pPr lvl="1">
              <a:spcBef>
                <a:spcPct val="35000"/>
              </a:spcBef>
            </a:pPr>
            <a:r>
              <a:rPr lang="en-US" altLang="en-US"/>
              <a:t>Tightness in the chest</a:t>
            </a:r>
          </a:p>
          <a:p>
            <a:pPr lvl="1">
              <a:spcBef>
                <a:spcPct val="35000"/>
              </a:spcBef>
            </a:pPr>
            <a:r>
              <a:rPr lang="en-US" altLang="en-US"/>
              <a:t>Severe cramps</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a:lnSpc>
                <a:spcPct val="85000"/>
              </a:lnSpc>
            </a:pPr>
            <a:r>
              <a:rPr lang="en-US" altLang="en-US"/>
              <a:t>Black Widow Spider </a:t>
            </a:r>
            <a:r>
              <a:rPr lang="en-US" altLang="en-US" sz="2800" b="0"/>
              <a:t>(4 of 4)</a:t>
            </a:r>
          </a:p>
        </p:txBody>
      </p:sp>
      <p:sp>
        <p:nvSpPr>
          <p:cNvPr id="129027" name="Rectangle 3"/>
          <p:cNvSpPr>
            <a:spLocks noGrp="1" noChangeArrowheads="1"/>
          </p:cNvSpPr>
          <p:nvPr>
            <p:ph type="body" idx="1"/>
          </p:nvPr>
        </p:nvSpPr>
        <p:spPr/>
        <p:txBody>
          <a:bodyPr rIns="228600"/>
          <a:lstStyle/>
          <a:p>
            <a:pPr>
              <a:spcBef>
                <a:spcPct val="35000"/>
              </a:spcBef>
            </a:pPr>
            <a:r>
              <a:rPr lang="en-US" altLang="en-US"/>
              <a:t>Generally, these symptoms subside over 48 hours.</a:t>
            </a:r>
          </a:p>
          <a:p>
            <a:pPr>
              <a:spcBef>
                <a:spcPct val="35000"/>
              </a:spcBef>
            </a:pPr>
            <a:r>
              <a:rPr lang="en-US" altLang="en-US"/>
              <a:t>Emergency treatment consists of BLS for the patient in respiratory distress.</a:t>
            </a:r>
          </a:p>
          <a:p>
            <a:pPr>
              <a:spcBef>
                <a:spcPct val="35000"/>
              </a:spcBef>
            </a:pPr>
            <a:r>
              <a:rPr lang="en-US" altLang="en-US"/>
              <a:t>Transport as soon as possible.</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nSpc>
                <a:spcPct val="85000"/>
              </a:lnSpc>
            </a:pPr>
            <a:r>
              <a:rPr lang="en-US" altLang="en-US"/>
              <a:t>Brown Recluse Spider </a:t>
            </a:r>
            <a:r>
              <a:rPr lang="en-US" altLang="en-US" sz="2800" b="0"/>
              <a:t>(1 of 2)</a:t>
            </a:r>
          </a:p>
        </p:txBody>
      </p:sp>
      <p:sp>
        <p:nvSpPr>
          <p:cNvPr id="130051" name="Rectangle 3"/>
          <p:cNvSpPr>
            <a:spLocks noGrp="1" noChangeArrowheads="1"/>
          </p:cNvSpPr>
          <p:nvPr>
            <p:ph type="body" idx="1"/>
          </p:nvPr>
        </p:nvSpPr>
        <p:spPr>
          <a:xfrm>
            <a:off x="4343400" y="1447800"/>
            <a:ext cx="4114800" cy="4800600"/>
          </a:xfrm>
        </p:spPr>
        <p:txBody>
          <a:bodyPr rIns="228600"/>
          <a:lstStyle/>
          <a:p>
            <a:pPr>
              <a:spcBef>
                <a:spcPct val="35000"/>
              </a:spcBef>
            </a:pPr>
            <a:r>
              <a:rPr lang="en-US" altLang="en-US"/>
              <a:t>Dull brown in color and 1 inch long</a:t>
            </a:r>
          </a:p>
          <a:p>
            <a:pPr>
              <a:spcBef>
                <a:spcPct val="35000"/>
              </a:spcBef>
            </a:pPr>
            <a:r>
              <a:rPr lang="en-US" altLang="en-US"/>
              <a:t>Violin-shaped mark on its back</a:t>
            </a:r>
          </a:p>
          <a:p>
            <a:pPr>
              <a:spcBef>
                <a:spcPct val="35000"/>
              </a:spcBef>
            </a:pPr>
            <a:r>
              <a:rPr lang="en-US" altLang="en-US"/>
              <a:t>Lives mostly in the southern and central parts of the country</a:t>
            </a:r>
          </a:p>
        </p:txBody>
      </p:sp>
      <p:sp>
        <p:nvSpPr>
          <p:cNvPr id="5" name="Rectangle 8"/>
          <p:cNvSpPr>
            <a:spLocks noChangeArrowheads="1"/>
          </p:cNvSpPr>
          <p:nvPr>
            <p:custDataLst>
              <p:tags r:id="rId1"/>
            </p:custDataLst>
          </p:nvPr>
        </p:nvSpPr>
        <p:spPr bwMode="auto">
          <a:xfrm>
            <a:off x="558800" y="4394200"/>
            <a:ext cx="27813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Kenneth Cramer, Monmouth College</a:t>
            </a:r>
            <a:endParaRPr lang="en-US" altLang="en-US" sz="900" dirty="0" smtClean="0">
              <a:solidFill>
                <a:schemeClr val="bg1"/>
              </a:solidFill>
              <a:latin typeface="+mn-lt"/>
            </a:endParaRPr>
          </a:p>
        </p:txBody>
      </p:sp>
      <p:pic>
        <p:nvPicPr>
          <p:cNvPr id="130053" name="Picture 6" descr="\\172.16.33.26\Art\OUTPUT\JB LEARNING\EMT_11E_ITK_PPT WORK\Ch32\9781284080179_CH32_CP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752600"/>
            <a:ext cx="2955925"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nSpc>
                <a:spcPct val="85000"/>
              </a:lnSpc>
            </a:pPr>
            <a:r>
              <a:rPr lang="en-US" altLang="en-US"/>
              <a:t>Brown Recluse Spider </a:t>
            </a:r>
            <a:r>
              <a:rPr lang="en-US" altLang="en-US" sz="2800" b="0"/>
              <a:t>(2 of 2)</a:t>
            </a:r>
          </a:p>
        </p:txBody>
      </p:sp>
      <p:sp>
        <p:nvSpPr>
          <p:cNvPr id="131075" name="Rectangle 3"/>
          <p:cNvSpPr>
            <a:spLocks noGrp="1" noChangeArrowheads="1"/>
          </p:cNvSpPr>
          <p:nvPr>
            <p:ph type="body" idx="1"/>
          </p:nvPr>
        </p:nvSpPr>
        <p:spPr/>
        <p:txBody>
          <a:bodyPr rIns="228600"/>
          <a:lstStyle/>
          <a:p>
            <a:pPr>
              <a:spcBef>
                <a:spcPct val="35000"/>
              </a:spcBef>
            </a:pPr>
            <a:r>
              <a:rPr lang="en-US" altLang="en-US"/>
              <a:t>Tends to live in dark areas</a:t>
            </a:r>
          </a:p>
          <a:p>
            <a:pPr>
              <a:spcBef>
                <a:spcPct val="35000"/>
              </a:spcBef>
            </a:pPr>
            <a:r>
              <a:rPr lang="en-US" altLang="en-US"/>
              <a:t>The venom is not neurotoxic, but cytotoxic.</a:t>
            </a:r>
          </a:p>
          <a:p>
            <a:pPr lvl="1">
              <a:spcBef>
                <a:spcPct val="35000"/>
              </a:spcBef>
            </a:pPr>
            <a:r>
              <a:rPr lang="en-US" altLang="en-US"/>
              <a:t>It causes severe local tissue damage.</a:t>
            </a:r>
          </a:p>
          <a:p>
            <a:pPr lvl="1">
              <a:spcBef>
                <a:spcPct val="35000"/>
              </a:spcBef>
            </a:pPr>
            <a:r>
              <a:rPr lang="en-US" altLang="en-US"/>
              <a:t>Typically, the bite is not painful at first but becomes so within hours.</a:t>
            </a:r>
          </a:p>
          <a:p>
            <a:pPr lvl="1">
              <a:spcBef>
                <a:spcPct val="35000"/>
              </a:spcBef>
            </a:pPr>
            <a:r>
              <a:rPr lang="en-US" altLang="en-US"/>
              <a:t>The area becomes swollen and tender, developing a pale, mottled, cyanotic center.</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pPr>
              <a:lnSpc>
                <a:spcPct val="85000"/>
              </a:lnSpc>
            </a:pPr>
            <a:r>
              <a:rPr lang="en-US" altLang="en-US"/>
              <a:t>Hymenoptera Stings</a:t>
            </a:r>
          </a:p>
        </p:txBody>
      </p:sp>
      <p:sp>
        <p:nvSpPr>
          <p:cNvPr id="132099" name="Content Placeholder 2"/>
          <p:cNvSpPr>
            <a:spLocks noGrp="1"/>
          </p:cNvSpPr>
          <p:nvPr>
            <p:ph type="body" idx="1"/>
          </p:nvPr>
        </p:nvSpPr>
        <p:spPr/>
        <p:txBody>
          <a:bodyPr rIns="228600"/>
          <a:lstStyle/>
          <a:p>
            <a:pPr>
              <a:spcBef>
                <a:spcPct val="35000"/>
              </a:spcBef>
            </a:pPr>
            <a:r>
              <a:rPr lang="en-US" altLang="en-US"/>
              <a:t>Bees, wasps, yellow jackets, ants</a:t>
            </a:r>
          </a:p>
          <a:p>
            <a:pPr>
              <a:spcBef>
                <a:spcPct val="35000"/>
              </a:spcBef>
            </a:pPr>
            <a:r>
              <a:rPr lang="en-US" altLang="en-US"/>
              <a:t>Stings are painful but are not a medical emergency.</a:t>
            </a:r>
          </a:p>
          <a:p>
            <a:pPr lvl="1">
              <a:spcBef>
                <a:spcPct val="35000"/>
              </a:spcBef>
            </a:pPr>
            <a:r>
              <a:rPr lang="en-US" altLang="en-US"/>
              <a:t>Remove the stinger and venom sac using a firm-edged item such as a credit card to scrape the stinger and sac off the skin.</a:t>
            </a:r>
          </a:p>
          <a:p>
            <a:pPr lvl="1">
              <a:spcBef>
                <a:spcPct val="35000"/>
              </a:spcBef>
            </a:pPr>
            <a:r>
              <a:rPr lang="en-US" altLang="en-US"/>
              <a:t>Anaphylaxis may occur if the patient is allergic to the venom.</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a:lnSpc>
                <a:spcPct val="85000"/>
              </a:lnSpc>
            </a:pPr>
            <a:r>
              <a:rPr lang="en-US" altLang="en-US"/>
              <a:t>Snakebites </a:t>
            </a:r>
            <a:r>
              <a:rPr lang="en-US" altLang="en-US" sz="2800" b="0"/>
              <a:t>(1 of 3)</a:t>
            </a:r>
          </a:p>
        </p:txBody>
      </p:sp>
      <p:sp>
        <p:nvSpPr>
          <p:cNvPr id="133123" name="Rectangle 3"/>
          <p:cNvSpPr>
            <a:spLocks noGrp="1" noChangeArrowheads="1"/>
          </p:cNvSpPr>
          <p:nvPr>
            <p:ph type="body" idx="1"/>
          </p:nvPr>
        </p:nvSpPr>
        <p:spPr/>
        <p:txBody>
          <a:bodyPr rIns="228600"/>
          <a:lstStyle/>
          <a:p>
            <a:pPr>
              <a:spcBef>
                <a:spcPct val="35000"/>
              </a:spcBef>
            </a:pPr>
            <a:r>
              <a:rPr lang="en-US" altLang="en-US"/>
              <a:t>Of the approximately 115 different species of snakes in the United States, only 19 are venomous.</a:t>
            </a:r>
          </a:p>
          <a:p>
            <a:pPr lvl="1">
              <a:spcBef>
                <a:spcPct val="35000"/>
              </a:spcBef>
            </a:pPr>
            <a:r>
              <a:rPr lang="en-US" altLang="en-US"/>
              <a:t>Rattlesnake, copperhead, cottonmouth or water moccasin, and coral snakes</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nSpc>
                <a:spcPct val="85000"/>
              </a:lnSpc>
            </a:pPr>
            <a:r>
              <a:rPr lang="en-US" altLang="en-US"/>
              <a:t>Snakebites </a:t>
            </a:r>
            <a:r>
              <a:rPr lang="en-US" altLang="en-US" sz="2800" b="0"/>
              <a:t>(2 of 3)</a:t>
            </a:r>
          </a:p>
        </p:txBody>
      </p:sp>
      <p:pic>
        <p:nvPicPr>
          <p:cNvPr id="134147" name="Picture 4" descr="\\172.16.33.26\Art\OUTPUT\JB LEARNING\EMT_11E_ITK_PPT WORK\Ch32\9781284080179_CH32_CP09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2200" y="1370013"/>
            <a:ext cx="3048000"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8" name="Picture 5" descr="\\172.16.33.26\Art\OUTPUT\JB LEARNING\EMT_11E_ITK_PPT WORK\Ch32\9781284080179_CH32_CP09B.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7600" y="1335088"/>
            <a:ext cx="289560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49" name="Picture 6" descr="\\172.16.33.26\Art\OUTPUT\JB LEARNING\EMT_11E_ITK_PPT WORK\Ch32\9781284080179_CH32_CP09C.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2363" y="3898900"/>
            <a:ext cx="3017837"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150" name="Picture 7" descr="\\172.16.33.26\Art\OUTPUT\JB LEARNING\EMT_11E_ITK_PPT WORK\Ch32\9781284080179_CH32_CP09D.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3000" y="3886200"/>
            <a:ext cx="2895600"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custDataLst>
              <p:tags r:id="rId1"/>
            </p:custDataLst>
          </p:nvPr>
        </p:nvSpPr>
        <p:spPr bwMode="auto">
          <a:xfrm>
            <a:off x="4648200" y="3406775"/>
            <a:ext cx="3251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Ray Rauch/U.S. Fish &amp; Wildlife Service</a:t>
            </a:r>
            <a:endParaRPr lang="en-US" altLang="en-US" sz="900" dirty="0" smtClean="0">
              <a:solidFill>
                <a:schemeClr val="bg1"/>
              </a:solidFill>
              <a:latin typeface="+mn-lt"/>
            </a:endParaRPr>
          </a:p>
        </p:txBody>
      </p:sp>
      <p:sp>
        <p:nvSpPr>
          <p:cNvPr id="10" name="Rectangle 9"/>
          <p:cNvSpPr>
            <a:spLocks noChangeArrowheads="1"/>
          </p:cNvSpPr>
          <p:nvPr>
            <p:custDataLst>
              <p:tags r:id="rId2"/>
            </p:custDataLst>
          </p:nvPr>
        </p:nvSpPr>
        <p:spPr bwMode="auto">
          <a:xfrm>
            <a:off x="1447800" y="3416300"/>
            <a:ext cx="27813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Photos.com</a:t>
            </a:r>
            <a:endParaRPr lang="en-US" altLang="en-US" sz="900" dirty="0" smtClean="0">
              <a:solidFill>
                <a:schemeClr val="bg1"/>
              </a:solidFill>
              <a:latin typeface="+mn-lt"/>
            </a:endParaRPr>
          </a:p>
        </p:txBody>
      </p:sp>
      <p:sp>
        <p:nvSpPr>
          <p:cNvPr id="11" name="Rectangle 10"/>
          <p:cNvSpPr>
            <a:spLocks noChangeArrowheads="1"/>
          </p:cNvSpPr>
          <p:nvPr>
            <p:custDataLst>
              <p:tags r:id="rId3"/>
            </p:custDataLst>
          </p:nvPr>
        </p:nvSpPr>
        <p:spPr bwMode="auto">
          <a:xfrm>
            <a:off x="1447800" y="5935663"/>
            <a:ext cx="27813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SuperStock/Alamy Images</a:t>
            </a:r>
            <a:endParaRPr lang="en-US" altLang="en-US" sz="900" dirty="0" smtClean="0">
              <a:solidFill>
                <a:schemeClr val="bg1"/>
              </a:solidFill>
              <a:latin typeface="+mn-lt"/>
            </a:endParaRPr>
          </a:p>
        </p:txBody>
      </p:sp>
      <p:sp>
        <p:nvSpPr>
          <p:cNvPr id="12" name="Rectangle 11"/>
          <p:cNvSpPr>
            <a:spLocks noChangeArrowheads="1"/>
          </p:cNvSpPr>
          <p:nvPr>
            <p:custDataLst>
              <p:tags r:id="rId4"/>
            </p:custDataLst>
          </p:nvPr>
        </p:nvSpPr>
        <p:spPr bwMode="auto">
          <a:xfrm>
            <a:off x="4648200" y="5940425"/>
            <a:ext cx="3263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Luther C. Goldman/U.S. </a:t>
            </a:r>
            <a:r>
              <a:rPr lang="en-IN" sz="900" dirty="0" smtClean="0">
                <a:solidFill>
                  <a:schemeClr val="bg1"/>
                </a:solidFill>
                <a:latin typeface="+mn-lt"/>
              </a:rPr>
              <a:t/>
            </a:r>
            <a:br>
              <a:rPr lang="en-IN" sz="900" dirty="0" smtClean="0">
                <a:solidFill>
                  <a:schemeClr val="bg1"/>
                </a:solidFill>
                <a:latin typeface="+mn-lt"/>
              </a:rPr>
            </a:br>
            <a:r>
              <a:rPr lang="en-IN" sz="900" dirty="0" smtClean="0">
                <a:solidFill>
                  <a:schemeClr val="bg1"/>
                </a:solidFill>
                <a:latin typeface="+mn-lt"/>
              </a:rPr>
              <a:t>Fish </a:t>
            </a:r>
            <a:r>
              <a:rPr lang="en-IN" sz="900" dirty="0">
                <a:solidFill>
                  <a:schemeClr val="bg1"/>
                </a:solidFill>
                <a:latin typeface="+mn-lt"/>
              </a:rPr>
              <a:t>&amp; Wildlife Service</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nSpc>
                <a:spcPct val="85000"/>
              </a:lnSpc>
            </a:pPr>
            <a:r>
              <a:rPr lang="en-US" altLang="en-US"/>
              <a:t>Cold Exposure </a:t>
            </a:r>
            <a:r>
              <a:rPr lang="en-US" altLang="en-US" sz="2800" b="0"/>
              <a:t>(3 of 5)</a:t>
            </a:r>
          </a:p>
        </p:txBody>
      </p:sp>
      <p:sp>
        <p:nvSpPr>
          <p:cNvPr id="15363" name="Rectangle 3"/>
          <p:cNvSpPr>
            <a:spLocks noGrp="1" noChangeArrowheads="1"/>
          </p:cNvSpPr>
          <p:nvPr>
            <p:ph type="body" idx="1"/>
          </p:nvPr>
        </p:nvSpPr>
        <p:spPr/>
        <p:txBody>
          <a:bodyPr rIns="228600"/>
          <a:lstStyle/>
          <a:p>
            <a:pPr>
              <a:spcBef>
                <a:spcPct val="35000"/>
              </a:spcBef>
            </a:pPr>
            <a:r>
              <a:rPr lang="en-US" altLang="en-US"/>
              <a:t>Evaporation</a:t>
            </a:r>
          </a:p>
          <a:p>
            <a:pPr lvl="1">
              <a:spcBef>
                <a:spcPct val="35000"/>
              </a:spcBef>
            </a:pPr>
            <a:r>
              <a:rPr lang="en-US" altLang="en-US"/>
              <a:t>Conversion of any liquid to a gas</a:t>
            </a:r>
          </a:p>
          <a:p>
            <a:pPr lvl="1">
              <a:spcBef>
                <a:spcPct val="35000"/>
              </a:spcBef>
            </a:pPr>
            <a:r>
              <a:rPr lang="en-US" altLang="en-US"/>
              <a:t>Natural mechanism by which sweating cools the body</a:t>
            </a:r>
          </a:p>
          <a:p>
            <a:pPr>
              <a:spcBef>
                <a:spcPct val="35000"/>
              </a:spcBef>
            </a:pPr>
            <a:r>
              <a:rPr lang="en-US" altLang="en-US"/>
              <a:t>Radiation</a:t>
            </a:r>
          </a:p>
          <a:p>
            <a:pPr lvl="1">
              <a:spcBef>
                <a:spcPct val="35000"/>
              </a:spcBef>
            </a:pPr>
            <a:r>
              <a:rPr lang="en-US" altLang="en-US"/>
              <a:t>Transfer of heat by radiant energy</a:t>
            </a:r>
          </a:p>
          <a:p>
            <a:pPr lvl="1">
              <a:spcBef>
                <a:spcPct val="35000"/>
              </a:spcBef>
            </a:pPr>
            <a:r>
              <a:rPr lang="en-US" altLang="en-US"/>
              <a:t>Heat loss caused when a person stands in a cold room</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nSpc>
                <a:spcPct val="85000"/>
              </a:lnSpc>
            </a:pPr>
            <a:r>
              <a:rPr lang="en-US" altLang="en-US"/>
              <a:t>Snakebites </a:t>
            </a:r>
            <a:r>
              <a:rPr lang="en-US" altLang="en-US" sz="2800" b="0"/>
              <a:t>(3 of 3)</a:t>
            </a:r>
          </a:p>
        </p:txBody>
      </p:sp>
      <p:sp>
        <p:nvSpPr>
          <p:cNvPr id="135171" name="Rectangle 3"/>
          <p:cNvSpPr>
            <a:spLocks noGrp="1" noChangeArrowheads="1"/>
          </p:cNvSpPr>
          <p:nvPr>
            <p:ph type="body" idx="1"/>
          </p:nvPr>
        </p:nvSpPr>
        <p:spPr/>
        <p:txBody>
          <a:bodyPr rIns="228600"/>
          <a:lstStyle/>
          <a:p>
            <a:pPr>
              <a:spcBef>
                <a:spcPct val="35000"/>
              </a:spcBef>
            </a:pPr>
            <a:r>
              <a:rPr lang="en-US" altLang="en-US"/>
              <a:t>Snakes usually do not bite unless provoked, angered, or accidentally injured.</a:t>
            </a:r>
          </a:p>
          <a:p>
            <a:pPr>
              <a:spcBef>
                <a:spcPct val="35000"/>
              </a:spcBef>
            </a:pPr>
            <a:r>
              <a:rPr lang="en-US" altLang="en-US"/>
              <a:t>Protect yourself from getting bitten.</a:t>
            </a:r>
          </a:p>
          <a:p>
            <a:pPr lvl="1">
              <a:spcBef>
                <a:spcPct val="35000"/>
              </a:spcBef>
            </a:pPr>
            <a:r>
              <a:rPr lang="en-US" altLang="en-US"/>
              <a:t>Use extreme caution and wear proper PPE.</a:t>
            </a:r>
          </a:p>
          <a:p>
            <a:pPr>
              <a:spcBef>
                <a:spcPct val="35000"/>
              </a:spcBef>
            </a:pPr>
            <a:r>
              <a:rPr lang="en-US" altLang="en-US"/>
              <a:t>The classic appearance of the poisonous snakebite is two small puncture wounds, with discoloration, swelling, and pain.</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pPr>
            <a:r>
              <a:rPr lang="en-US" altLang="en-US"/>
              <a:t>Pit Vipers </a:t>
            </a:r>
            <a:r>
              <a:rPr lang="en-US" altLang="en-US" sz="2800" b="0"/>
              <a:t>(1 of 7)</a:t>
            </a:r>
          </a:p>
        </p:txBody>
      </p:sp>
      <p:sp>
        <p:nvSpPr>
          <p:cNvPr id="136195" name="Rectangle 3"/>
          <p:cNvSpPr>
            <a:spLocks noGrp="1" noChangeArrowheads="1"/>
          </p:cNvSpPr>
          <p:nvPr>
            <p:ph type="body" idx="1"/>
          </p:nvPr>
        </p:nvSpPr>
        <p:spPr>
          <a:xfrm>
            <a:off x="4343400" y="1447800"/>
            <a:ext cx="4114800" cy="4800600"/>
          </a:xfrm>
        </p:spPr>
        <p:txBody>
          <a:bodyPr rIns="228600"/>
          <a:lstStyle/>
          <a:p>
            <a:pPr>
              <a:spcBef>
                <a:spcPct val="35000"/>
              </a:spcBef>
            </a:pPr>
            <a:r>
              <a:rPr lang="en-US" altLang="en-US" sz="2600"/>
              <a:t>Rattlesnakes, copperheads, and cottonmouths are all pit vipers, with triangular-shaped, flat heads.</a:t>
            </a:r>
          </a:p>
          <a:p>
            <a:pPr lvl="1">
              <a:spcBef>
                <a:spcPct val="35000"/>
              </a:spcBef>
            </a:pPr>
            <a:r>
              <a:rPr lang="en-US" altLang="en-US" sz="2200"/>
              <a:t>Small pits that contain poison located just behind each nostril and in front of each eye</a:t>
            </a:r>
          </a:p>
        </p:txBody>
      </p:sp>
      <p:sp>
        <p:nvSpPr>
          <p:cNvPr id="5" name="Rectangle 4"/>
          <p:cNvSpPr>
            <a:spLocks noChangeArrowheads="1"/>
          </p:cNvSpPr>
          <p:nvPr>
            <p:custDataLst>
              <p:tags r:id="rId1"/>
            </p:custDataLst>
          </p:nvPr>
        </p:nvSpPr>
        <p:spPr bwMode="auto">
          <a:xfrm>
            <a:off x="1636713" y="4356100"/>
            <a:ext cx="27813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&amp; Bartlett Learning. </a:t>
            </a:r>
            <a:endParaRPr lang="en-US" altLang="en-US" sz="900" dirty="0" smtClean="0">
              <a:solidFill>
                <a:schemeClr val="bg1"/>
              </a:solidFill>
              <a:latin typeface="+mn-lt"/>
            </a:endParaRPr>
          </a:p>
        </p:txBody>
      </p:sp>
      <p:pic>
        <p:nvPicPr>
          <p:cNvPr id="136197" name="Picture 5" descr="\\172.16.33.26\Art\OUTPUT\JB LEARNING\EMT_11E_ITK_PPT WORK\Ch32\9781284080179_CH32_CP11.jpg"/>
          <p:cNvPicPr>
            <a:picLocks noChangeAspect="1" noChangeArrowheads="1"/>
          </p:cNvPicPr>
          <p:nvPr/>
        </p:nvPicPr>
        <p:blipFill>
          <a:blip r:embed="rId4">
            <a:extLst>
              <a:ext uri="{28A0092B-C50C-407E-A947-70E740481C1C}">
                <a14:useLocalDpi xmlns:a14="http://schemas.microsoft.com/office/drawing/2010/main" val="0"/>
              </a:ext>
            </a:extLst>
          </a:blip>
          <a:srcRect b="19566"/>
          <a:stretch>
            <a:fillRect/>
          </a:stretch>
        </p:blipFill>
        <p:spPr bwMode="auto">
          <a:xfrm>
            <a:off x="546100" y="2171700"/>
            <a:ext cx="3757613"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a:lnSpc>
                <a:spcPct val="85000"/>
              </a:lnSpc>
            </a:pPr>
            <a:r>
              <a:rPr lang="en-US" altLang="en-US"/>
              <a:t>Pit Vipers </a:t>
            </a:r>
            <a:r>
              <a:rPr lang="en-US" altLang="en-US" sz="2800" b="0"/>
              <a:t>(2 of 7)</a:t>
            </a:r>
          </a:p>
        </p:txBody>
      </p:sp>
      <p:sp>
        <p:nvSpPr>
          <p:cNvPr id="137219" name="Rectangle 3"/>
          <p:cNvSpPr>
            <a:spLocks noGrp="1" noChangeArrowheads="1"/>
          </p:cNvSpPr>
          <p:nvPr>
            <p:ph type="body" idx="1"/>
          </p:nvPr>
        </p:nvSpPr>
        <p:spPr/>
        <p:txBody>
          <a:bodyPr rIns="228600"/>
          <a:lstStyle/>
          <a:p>
            <a:pPr>
              <a:spcBef>
                <a:spcPct val="35000"/>
              </a:spcBef>
            </a:pPr>
            <a:r>
              <a:rPr lang="en-US" altLang="en-US"/>
              <a:t>Rattlesnakes</a:t>
            </a:r>
          </a:p>
          <a:p>
            <a:pPr lvl="1">
              <a:spcBef>
                <a:spcPct val="35000"/>
              </a:spcBef>
            </a:pPr>
            <a:r>
              <a:rPr lang="en-US" altLang="en-US"/>
              <a:t>Most common form of pit viper</a:t>
            </a:r>
          </a:p>
          <a:p>
            <a:pPr lvl="1">
              <a:spcBef>
                <a:spcPct val="35000"/>
              </a:spcBef>
            </a:pPr>
            <a:r>
              <a:rPr lang="en-US" altLang="en-US"/>
              <a:t>Many patterns of color, diamond pattern</a:t>
            </a:r>
          </a:p>
          <a:p>
            <a:pPr lvl="1">
              <a:spcBef>
                <a:spcPct val="35000"/>
              </a:spcBef>
            </a:pPr>
            <a:r>
              <a:rPr lang="en-US" altLang="en-US"/>
              <a:t>Can grow to 6 feet or longer</a:t>
            </a:r>
          </a:p>
          <a:p>
            <a:pPr>
              <a:spcBef>
                <a:spcPct val="35000"/>
              </a:spcBef>
            </a:pPr>
            <a:r>
              <a:rPr lang="en-US" altLang="en-US"/>
              <a:t>Copperheads</a:t>
            </a:r>
          </a:p>
          <a:p>
            <a:pPr lvl="1">
              <a:spcBef>
                <a:spcPct val="35000"/>
              </a:spcBef>
            </a:pPr>
            <a:r>
              <a:rPr lang="en-US" altLang="en-US"/>
              <a:t>Usually 2 to 3 feet long</a:t>
            </a:r>
          </a:p>
          <a:p>
            <a:pPr lvl="1">
              <a:spcBef>
                <a:spcPct val="35000"/>
              </a:spcBef>
            </a:pPr>
            <a:r>
              <a:rPr lang="en-US" altLang="en-US"/>
              <a:t>Red-copper color crossed with brown and red bands</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nSpc>
                <a:spcPct val="85000"/>
              </a:lnSpc>
            </a:pPr>
            <a:r>
              <a:rPr lang="en-US" altLang="en-US"/>
              <a:t>Pit Vipers </a:t>
            </a:r>
            <a:r>
              <a:rPr lang="en-US" altLang="en-US" sz="2800" b="0"/>
              <a:t>(3 of 7)</a:t>
            </a:r>
          </a:p>
        </p:txBody>
      </p:sp>
      <p:sp>
        <p:nvSpPr>
          <p:cNvPr id="138243" name="Rectangle 3"/>
          <p:cNvSpPr>
            <a:spLocks noGrp="1" noChangeArrowheads="1"/>
          </p:cNvSpPr>
          <p:nvPr>
            <p:ph type="body" idx="1"/>
          </p:nvPr>
        </p:nvSpPr>
        <p:spPr/>
        <p:txBody>
          <a:bodyPr rIns="228600"/>
          <a:lstStyle/>
          <a:p>
            <a:pPr>
              <a:spcBef>
                <a:spcPct val="35000"/>
              </a:spcBef>
            </a:pPr>
            <a:r>
              <a:rPr lang="en-US" altLang="en-US"/>
              <a:t>Copperheads (cont’d)</a:t>
            </a:r>
          </a:p>
          <a:p>
            <a:pPr lvl="1">
              <a:spcBef>
                <a:spcPct val="35000"/>
              </a:spcBef>
            </a:pPr>
            <a:r>
              <a:rPr lang="en-US" altLang="en-US"/>
              <a:t>Their bites are almost never fatal, but the venom can cause significant damage to extremities.</a:t>
            </a:r>
          </a:p>
          <a:p>
            <a:pPr>
              <a:spcBef>
                <a:spcPct val="35000"/>
              </a:spcBef>
            </a:pPr>
            <a:r>
              <a:rPr lang="en-US" altLang="en-US"/>
              <a:t>Cottonmouths</a:t>
            </a:r>
          </a:p>
          <a:p>
            <a:pPr lvl="1">
              <a:spcBef>
                <a:spcPct val="35000"/>
              </a:spcBef>
            </a:pPr>
            <a:r>
              <a:rPr lang="en-US" altLang="en-US"/>
              <a:t>Olive or brown with black cross-bands and a yellow undersurface</a:t>
            </a:r>
          </a:p>
          <a:p>
            <a:pPr lvl="1">
              <a:spcBef>
                <a:spcPct val="35000"/>
              </a:spcBef>
            </a:pPr>
            <a:r>
              <a:rPr lang="en-US" altLang="en-US"/>
              <a:t>Water snakes with aggressive behavior</a:t>
            </a:r>
          </a:p>
          <a:p>
            <a:pPr lvl="1">
              <a:spcBef>
                <a:spcPct val="35000"/>
              </a:spcBef>
            </a:pPr>
            <a:r>
              <a:rPr lang="en-US" altLang="en-US"/>
              <a:t>Tissue destruction may be severe.</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a:lnSpc>
                <a:spcPct val="85000"/>
              </a:lnSpc>
            </a:pPr>
            <a:r>
              <a:rPr lang="en-US" altLang="en-US"/>
              <a:t>Pit Vipers </a:t>
            </a:r>
            <a:r>
              <a:rPr lang="en-US" altLang="en-US" sz="2800" b="0"/>
              <a:t>(4 of 7)</a:t>
            </a:r>
          </a:p>
        </p:txBody>
      </p:sp>
      <p:sp>
        <p:nvSpPr>
          <p:cNvPr id="139267" name="Rectangle 3"/>
          <p:cNvSpPr>
            <a:spLocks noGrp="1" noChangeArrowheads="1"/>
          </p:cNvSpPr>
          <p:nvPr>
            <p:ph type="body" idx="1"/>
          </p:nvPr>
        </p:nvSpPr>
        <p:spPr/>
        <p:txBody>
          <a:bodyPr rIns="228600"/>
          <a:lstStyle/>
          <a:p>
            <a:pPr>
              <a:spcBef>
                <a:spcPct val="35000"/>
              </a:spcBef>
            </a:pPr>
            <a:r>
              <a:rPr lang="en-US" altLang="en-US"/>
              <a:t>Signs of envenomation</a:t>
            </a:r>
          </a:p>
          <a:p>
            <a:pPr lvl="1">
              <a:spcBef>
                <a:spcPct val="35000"/>
              </a:spcBef>
            </a:pPr>
            <a:r>
              <a:rPr lang="en-US" altLang="en-US"/>
              <a:t>Severe burning pain at the site of injury</a:t>
            </a:r>
          </a:p>
          <a:p>
            <a:pPr lvl="1">
              <a:spcBef>
                <a:spcPct val="35000"/>
              </a:spcBef>
            </a:pPr>
            <a:r>
              <a:rPr lang="en-US" altLang="en-US"/>
              <a:t>Swelling and bluish discoloration</a:t>
            </a:r>
          </a:p>
          <a:p>
            <a:pPr lvl="1">
              <a:spcBef>
                <a:spcPct val="35000"/>
              </a:spcBef>
            </a:pPr>
            <a:r>
              <a:rPr lang="en-US" altLang="en-US"/>
              <a:t>Weakness</a:t>
            </a:r>
          </a:p>
          <a:p>
            <a:pPr lvl="1">
              <a:spcBef>
                <a:spcPct val="35000"/>
              </a:spcBef>
            </a:pPr>
            <a:r>
              <a:rPr lang="en-US" altLang="en-US"/>
              <a:t>Nausea and vomiting</a:t>
            </a:r>
          </a:p>
          <a:p>
            <a:pPr lvl="1">
              <a:spcBef>
                <a:spcPct val="35000"/>
              </a:spcBef>
            </a:pPr>
            <a:r>
              <a:rPr lang="en-US" altLang="en-US"/>
              <a:t>Sweating</a:t>
            </a:r>
          </a:p>
          <a:p>
            <a:pPr lvl="1">
              <a:spcBef>
                <a:spcPct val="35000"/>
              </a:spcBef>
            </a:pPr>
            <a:r>
              <a:rPr lang="en-US" altLang="en-US"/>
              <a:t>Seizures</a:t>
            </a:r>
          </a:p>
          <a:p>
            <a:pPr lvl="1">
              <a:spcBef>
                <a:spcPct val="35000"/>
              </a:spcBef>
            </a:pPr>
            <a:r>
              <a:rPr lang="en-US" altLang="en-US"/>
              <a:t>Fainting</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lnSpc>
                <a:spcPct val="85000"/>
              </a:lnSpc>
            </a:pPr>
            <a:r>
              <a:rPr lang="en-US" altLang="en-US"/>
              <a:t>Pit Vipers </a:t>
            </a:r>
            <a:r>
              <a:rPr lang="en-US" altLang="en-US" sz="2800" b="0"/>
              <a:t>(5 of 7)</a:t>
            </a:r>
          </a:p>
        </p:txBody>
      </p:sp>
      <p:sp>
        <p:nvSpPr>
          <p:cNvPr id="140291" name="Rectangle 3"/>
          <p:cNvSpPr>
            <a:spLocks noGrp="1" noChangeArrowheads="1"/>
          </p:cNvSpPr>
          <p:nvPr>
            <p:ph type="body" idx="1"/>
          </p:nvPr>
        </p:nvSpPr>
        <p:spPr/>
        <p:txBody>
          <a:bodyPr rIns="228600"/>
          <a:lstStyle/>
          <a:p>
            <a:pPr>
              <a:spcBef>
                <a:spcPct val="35000"/>
              </a:spcBef>
            </a:pPr>
            <a:r>
              <a:rPr lang="en-US" altLang="en-US"/>
              <a:t>Signs of envenomation (cont’d)</a:t>
            </a:r>
          </a:p>
          <a:p>
            <a:pPr lvl="1">
              <a:spcBef>
                <a:spcPct val="35000"/>
              </a:spcBef>
            </a:pPr>
            <a:r>
              <a:rPr lang="en-US" altLang="en-US"/>
              <a:t>Vision problems</a:t>
            </a:r>
          </a:p>
          <a:p>
            <a:pPr lvl="1">
              <a:spcBef>
                <a:spcPct val="35000"/>
              </a:spcBef>
            </a:pPr>
            <a:r>
              <a:rPr lang="en-US" altLang="en-US"/>
              <a:t>Changes in level of consciousness</a:t>
            </a:r>
          </a:p>
          <a:p>
            <a:pPr lvl="1">
              <a:spcBef>
                <a:spcPct val="35000"/>
              </a:spcBef>
            </a:pPr>
            <a:r>
              <a:rPr lang="en-US" altLang="en-US"/>
              <a:t>Shock</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a:lnSpc>
                <a:spcPct val="85000"/>
              </a:lnSpc>
            </a:pPr>
            <a:r>
              <a:rPr lang="en-US" altLang="en-US"/>
              <a:t>Pit Vipers </a:t>
            </a:r>
            <a:r>
              <a:rPr lang="en-US" altLang="en-US" sz="2800" b="0"/>
              <a:t>(6 of 7)</a:t>
            </a:r>
          </a:p>
        </p:txBody>
      </p:sp>
      <p:sp>
        <p:nvSpPr>
          <p:cNvPr id="141315" name="Rectangle 3"/>
          <p:cNvSpPr>
            <a:spLocks noGrp="1" noChangeArrowheads="1"/>
          </p:cNvSpPr>
          <p:nvPr>
            <p:ph type="body" idx="1"/>
          </p:nvPr>
        </p:nvSpPr>
        <p:spPr/>
        <p:txBody>
          <a:bodyPr rIns="228600"/>
          <a:lstStyle/>
          <a:p>
            <a:pPr>
              <a:spcBef>
                <a:spcPct val="35000"/>
              </a:spcBef>
            </a:pPr>
            <a:r>
              <a:rPr lang="en-US" altLang="en-US"/>
              <a:t>Treatment</a:t>
            </a:r>
          </a:p>
          <a:p>
            <a:pPr lvl="1">
              <a:spcBef>
                <a:spcPct val="35000"/>
              </a:spcBef>
            </a:pPr>
            <a:r>
              <a:rPr lang="en-US" altLang="en-US"/>
              <a:t>Calm the patient and place in a supine position.</a:t>
            </a:r>
          </a:p>
          <a:p>
            <a:pPr lvl="1">
              <a:spcBef>
                <a:spcPct val="35000"/>
              </a:spcBef>
            </a:pPr>
            <a:r>
              <a:rPr lang="en-US" altLang="en-US"/>
              <a:t>Locate the bite area and clean it gently with soap and water.</a:t>
            </a:r>
          </a:p>
          <a:p>
            <a:pPr lvl="1">
              <a:spcBef>
                <a:spcPct val="35000"/>
              </a:spcBef>
            </a:pPr>
            <a:r>
              <a:rPr lang="en-US" altLang="en-US"/>
              <a:t>Be alert for</a:t>
            </a:r>
            <a:r>
              <a:rPr lang="en-US" altLang="en-US" b="1"/>
              <a:t> </a:t>
            </a:r>
            <a:r>
              <a:rPr lang="en-US" altLang="en-US"/>
              <a:t>an anaphylactic reaction and treat with an epinephrine auto-injector as appropriate.</a:t>
            </a:r>
          </a:p>
          <a:p>
            <a:pPr lvl="1">
              <a:spcBef>
                <a:spcPct val="35000"/>
              </a:spcBef>
            </a:pPr>
            <a:r>
              <a:rPr lang="en-US" altLang="en-US"/>
              <a:t>Do not give anything by mouth, and be alert for vomiting.</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a:lnSpc>
                <a:spcPct val="85000"/>
              </a:lnSpc>
            </a:pPr>
            <a:r>
              <a:rPr lang="en-US" altLang="en-US"/>
              <a:t>Pit Vipers </a:t>
            </a:r>
            <a:r>
              <a:rPr lang="en-US" altLang="en-US" sz="2800" b="0"/>
              <a:t>(7 of 7)</a:t>
            </a:r>
          </a:p>
        </p:txBody>
      </p:sp>
      <p:sp>
        <p:nvSpPr>
          <p:cNvPr id="142339" name="Rectangle 3"/>
          <p:cNvSpPr>
            <a:spLocks noGrp="1" noChangeArrowheads="1"/>
          </p:cNvSpPr>
          <p:nvPr>
            <p:ph type="body" idx="1"/>
          </p:nvPr>
        </p:nvSpPr>
        <p:spPr/>
        <p:txBody>
          <a:bodyPr rIns="228600"/>
          <a:lstStyle/>
          <a:p>
            <a:pPr>
              <a:spcBef>
                <a:spcPct val="35000"/>
              </a:spcBef>
            </a:pPr>
            <a:r>
              <a:rPr lang="en-US" altLang="en-US"/>
              <a:t>Treatment (cont’d)</a:t>
            </a:r>
          </a:p>
          <a:p>
            <a:pPr lvl="1">
              <a:spcBef>
                <a:spcPct val="35000"/>
              </a:spcBef>
            </a:pPr>
            <a:r>
              <a:rPr lang="en-US" altLang="en-US"/>
              <a:t>If the bite occurred on the trunk, keep the patient supine and quiet, and transport as quickly as possible.</a:t>
            </a:r>
          </a:p>
          <a:p>
            <a:pPr lvl="1">
              <a:spcBef>
                <a:spcPct val="35000"/>
              </a:spcBef>
            </a:pPr>
            <a:r>
              <a:rPr lang="en-US" altLang="en-US"/>
              <a:t>If there are any signs of shock, treat for it.</a:t>
            </a:r>
          </a:p>
          <a:p>
            <a:pPr lvl="1">
              <a:spcBef>
                <a:spcPct val="35000"/>
              </a:spcBef>
            </a:pPr>
            <a:r>
              <a:rPr lang="en-US" altLang="en-US"/>
              <a:t>If the snake has been killed, bring it with you.</a:t>
            </a:r>
          </a:p>
          <a:p>
            <a:pPr lvl="1">
              <a:spcBef>
                <a:spcPct val="35000"/>
              </a:spcBef>
            </a:pPr>
            <a:r>
              <a:rPr lang="en-US" altLang="en-US"/>
              <a:t>Notify the hospital that you are bringing in a patient with a snakebite.</a:t>
            </a:r>
          </a:p>
          <a:p>
            <a:pPr lvl="1">
              <a:spcBef>
                <a:spcPct val="35000"/>
              </a:spcBef>
            </a:pPr>
            <a:r>
              <a:rPr lang="en-US" altLang="en-US"/>
              <a:t>Transport promptly.</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a:lnSpc>
                <a:spcPct val="85000"/>
              </a:lnSpc>
            </a:pPr>
            <a:r>
              <a:rPr lang="en-US" altLang="en-US"/>
              <a:t>Coral Snakes </a:t>
            </a:r>
            <a:r>
              <a:rPr lang="en-US" altLang="en-US" sz="2800" b="0"/>
              <a:t>(1 of 2)</a:t>
            </a:r>
          </a:p>
        </p:txBody>
      </p:sp>
      <p:sp>
        <p:nvSpPr>
          <p:cNvPr id="143363" name="Rectangle 3"/>
          <p:cNvSpPr>
            <a:spLocks noGrp="1" noChangeArrowheads="1"/>
          </p:cNvSpPr>
          <p:nvPr>
            <p:ph type="body" idx="1"/>
          </p:nvPr>
        </p:nvSpPr>
        <p:spPr/>
        <p:txBody>
          <a:bodyPr rIns="228600"/>
          <a:lstStyle/>
          <a:p>
            <a:pPr>
              <a:spcBef>
                <a:spcPct val="35000"/>
              </a:spcBef>
            </a:pPr>
            <a:r>
              <a:rPr lang="en-US" altLang="en-US"/>
              <a:t>Small reptile with a series of bright red, yellow, and black bands completely encircling the body</a:t>
            </a:r>
          </a:p>
          <a:p>
            <a:pPr>
              <a:spcBef>
                <a:spcPct val="35000"/>
              </a:spcBef>
            </a:pPr>
            <a:r>
              <a:rPr lang="en-US" altLang="en-US"/>
              <a:t>Lives in most southern states</a:t>
            </a:r>
          </a:p>
          <a:p>
            <a:pPr>
              <a:spcBef>
                <a:spcPct val="35000"/>
              </a:spcBef>
            </a:pPr>
            <a:r>
              <a:rPr lang="en-US" altLang="en-US"/>
              <a:t>Injects the venom with its teeth and tiny fangs by a chewing motion, leaving puncture wounds</a:t>
            </a:r>
          </a:p>
          <a:p>
            <a:pPr lvl="1">
              <a:spcBef>
                <a:spcPct val="35000"/>
              </a:spcBef>
            </a:pPr>
            <a:r>
              <a:rPr lang="en-US" altLang="en-US"/>
              <a:t>Usually bites victims on a finger or toe</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nSpc>
                <a:spcPct val="85000"/>
              </a:lnSpc>
            </a:pPr>
            <a:r>
              <a:rPr lang="en-US" altLang="en-US"/>
              <a:t>Coral Snakes </a:t>
            </a:r>
            <a:r>
              <a:rPr lang="en-US" altLang="en-US" sz="2800" b="0"/>
              <a:t>(2 of 2)</a:t>
            </a:r>
          </a:p>
        </p:txBody>
      </p:sp>
      <p:sp>
        <p:nvSpPr>
          <p:cNvPr id="144387" name="Rectangle 3"/>
          <p:cNvSpPr>
            <a:spLocks noGrp="1" noChangeArrowheads="1"/>
          </p:cNvSpPr>
          <p:nvPr>
            <p:ph type="body" idx="1"/>
          </p:nvPr>
        </p:nvSpPr>
        <p:spPr/>
        <p:txBody>
          <a:bodyPr rIns="228600"/>
          <a:lstStyle/>
          <a:p>
            <a:pPr>
              <a:spcBef>
                <a:spcPct val="35000"/>
              </a:spcBef>
            </a:pPr>
            <a:r>
              <a:rPr lang="en-US" altLang="en-US"/>
              <a:t>Coral snake venom is a powerful toxin that causes paralysis of the nervous system.</a:t>
            </a:r>
          </a:p>
          <a:p>
            <a:pPr lvl="1">
              <a:spcBef>
                <a:spcPct val="35000"/>
              </a:spcBef>
            </a:pPr>
            <a:r>
              <a:rPr lang="en-US" altLang="en-US"/>
              <a:t>Within a few hours of being bitten, a patient will exhibit bizarre behavior, followed by progressive paralysis of eye movements and respiration.</a:t>
            </a:r>
          </a:p>
          <a:p>
            <a:pPr lvl="1">
              <a:spcBef>
                <a:spcPct val="35000"/>
              </a:spcBef>
            </a:pPr>
            <a:r>
              <a:rPr lang="en-US" altLang="en-US"/>
              <a:t>Antivenin is available, but most hospitals do not stock it.</a:t>
            </a:r>
          </a:p>
          <a:p>
            <a:pPr>
              <a:spcBef>
                <a:spcPct val="35000"/>
              </a:spcBef>
            </a:pPr>
            <a:r>
              <a:rPr lang="en-US" altLang="en-US"/>
              <a:t>Emergency care is the same as for a pit viper bite. </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nSpc>
                <a:spcPct val="85000"/>
              </a:lnSpc>
            </a:pPr>
            <a:r>
              <a:rPr lang="en-US" altLang="en-US"/>
              <a:t>Cold Exposure </a:t>
            </a:r>
            <a:r>
              <a:rPr lang="en-US" altLang="en-US" sz="2800" b="0"/>
              <a:t>(4 of 5)</a:t>
            </a:r>
          </a:p>
        </p:txBody>
      </p:sp>
      <p:sp>
        <p:nvSpPr>
          <p:cNvPr id="16387" name="Rectangle 3"/>
          <p:cNvSpPr>
            <a:spLocks noGrp="1" noChangeArrowheads="1"/>
          </p:cNvSpPr>
          <p:nvPr>
            <p:ph type="body" idx="1"/>
          </p:nvPr>
        </p:nvSpPr>
        <p:spPr/>
        <p:txBody>
          <a:bodyPr rIns="228600"/>
          <a:lstStyle/>
          <a:p>
            <a:pPr>
              <a:spcBef>
                <a:spcPct val="35000"/>
              </a:spcBef>
            </a:pPr>
            <a:r>
              <a:rPr lang="en-US" altLang="en-US"/>
              <a:t>Respiration</a:t>
            </a:r>
          </a:p>
          <a:p>
            <a:pPr lvl="1">
              <a:spcBef>
                <a:spcPct val="35000"/>
              </a:spcBef>
            </a:pPr>
            <a:r>
              <a:rPr lang="en-US" altLang="en-US"/>
              <a:t>Loss of body heat during normal breathing</a:t>
            </a:r>
          </a:p>
          <a:p>
            <a:pPr lvl="1">
              <a:spcBef>
                <a:spcPct val="35000"/>
              </a:spcBef>
            </a:pPr>
            <a:r>
              <a:rPr lang="en-US" altLang="en-US"/>
              <a:t>Warm air in the lungs is exhaled into the atmosphere and cooler air is inhaled.</a:t>
            </a:r>
          </a:p>
          <a:p>
            <a:pPr lvl="1">
              <a:spcBef>
                <a:spcPct val="35000"/>
              </a:spcBef>
            </a:pPr>
            <a:r>
              <a:rPr lang="en-US" altLang="en-US"/>
              <a:t>If air temperature is above body temperature, an individual can gain heat.</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a:lnSpc>
                <a:spcPct val="85000"/>
              </a:lnSpc>
            </a:pPr>
            <a:r>
              <a:rPr lang="en-US" altLang="en-US"/>
              <a:t>Scorpion Stings </a:t>
            </a:r>
            <a:r>
              <a:rPr lang="en-US" altLang="en-US" sz="2800" b="0"/>
              <a:t>(1 of 3)</a:t>
            </a:r>
          </a:p>
        </p:txBody>
      </p:sp>
      <p:sp>
        <p:nvSpPr>
          <p:cNvPr id="145411" name="Rectangle 3"/>
          <p:cNvSpPr>
            <a:spLocks noGrp="1" noChangeArrowheads="1"/>
          </p:cNvSpPr>
          <p:nvPr>
            <p:ph type="body" idx="1"/>
          </p:nvPr>
        </p:nvSpPr>
        <p:spPr/>
        <p:txBody>
          <a:bodyPr rIns="228600"/>
          <a:lstStyle/>
          <a:p>
            <a:pPr>
              <a:spcBef>
                <a:spcPct val="35000"/>
              </a:spcBef>
            </a:pPr>
            <a:r>
              <a:rPr lang="en-US" altLang="en-US"/>
              <a:t>Scorpions are eight-legged arachnids with a venom gland and a stinger at the end of their tail.</a:t>
            </a:r>
          </a:p>
          <a:p>
            <a:pPr lvl="1">
              <a:spcBef>
                <a:spcPct val="35000"/>
              </a:spcBef>
            </a:pPr>
            <a:r>
              <a:rPr lang="en-US" altLang="en-US"/>
              <a:t>They are rare and live primarily in the southwestern United States and in deserts.</a:t>
            </a:r>
          </a:p>
          <a:p>
            <a:pPr lvl="1">
              <a:spcBef>
                <a:spcPct val="35000"/>
              </a:spcBef>
            </a:pPr>
            <a:r>
              <a:rPr lang="en-US" altLang="en-US"/>
              <a:t>With one exception, a scorpion’s sting is usually very painful, but not dangerous.</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a:lnSpc>
                <a:spcPct val="85000"/>
              </a:lnSpc>
            </a:pPr>
            <a:r>
              <a:rPr lang="en-US" altLang="en-US"/>
              <a:t>Scorpion Stings </a:t>
            </a:r>
            <a:r>
              <a:rPr lang="en-US" altLang="en-US" sz="2800" b="0"/>
              <a:t>(2 of 3)</a:t>
            </a:r>
          </a:p>
        </p:txBody>
      </p:sp>
      <p:sp>
        <p:nvSpPr>
          <p:cNvPr id="4" name="Rectangle 3"/>
          <p:cNvSpPr>
            <a:spLocks noChangeArrowheads="1"/>
          </p:cNvSpPr>
          <p:nvPr>
            <p:custDataLst>
              <p:tags r:id="rId1"/>
            </p:custDataLst>
          </p:nvPr>
        </p:nvSpPr>
        <p:spPr bwMode="auto">
          <a:xfrm>
            <a:off x="3870325" y="5400675"/>
            <a:ext cx="27813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Visual&amp;Written SL/Alamy Images</a:t>
            </a:r>
            <a:endParaRPr lang="en-US" altLang="en-US" sz="900" dirty="0" smtClean="0">
              <a:solidFill>
                <a:schemeClr val="bg1"/>
              </a:solidFill>
              <a:latin typeface="+mn-lt"/>
            </a:endParaRPr>
          </a:p>
        </p:txBody>
      </p:sp>
      <p:pic>
        <p:nvPicPr>
          <p:cNvPr id="146436" name="Picture 4" descr="\\172.16.33.26\Art\OUTPUT\JB LEARNING\EMT_11E_ITK_PPT WORK\Ch32\9781284080179_CH32_CP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631950"/>
            <a:ext cx="42132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nSpc>
                <a:spcPct val="85000"/>
              </a:lnSpc>
            </a:pPr>
            <a:r>
              <a:rPr lang="en-US" altLang="en-US"/>
              <a:t>Scorpion Stings </a:t>
            </a:r>
            <a:r>
              <a:rPr lang="en-US" altLang="en-US" sz="2800" b="0"/>
              <a:t>(3 of 3)</a:t>
            </a:r>
          </a:p>
        </p:txBody>
      </p:sp>
      <p:sp>
        <p:nvSpPr>
          <p:cNvPr id="147459" name="Rectangle 3"/>
          <p:cNvSpPr>
            <a:spLocks noGrp="1" noChangeArrowheads="1"/>
          </p:cNvSpPr>
          <p:nvPr>
            <p:ph type="body" idx="1"/>
          </p:nvPr>
        </p:nvSpPr>
        <p:spPr/>
        <p:txBody>
          <a:bodyPr rIns="228600"/>
          <a:lstStyle/>
          <a:p>
            <a:pPr>
              <a:spcBef>
                <a:spcPct val="35000"/>
              </a:spcBef>
            </a:pPr>
            <a:r>
              <a:rPr lang="en-US" altLang="en-US"/>
              <a:t>The exception is the </a:t>
            </a:r>
            <a:r>
              <a:rPr lang="en-US" altLang="en-US" i="1"/>
              <a:t>Centruroides sculpturatus</a:t>
            </a:r>
            <a:r>
              <a:rPr lang="en-US" altLang="en-US"/>
              <a:t>.</a:t>
            </a:r>
          </a:p>
          <a:p>
            <a:pPr lvl="1">
              <a:spcBef>
                <a:spcPct val="35000"/>
              </a:spcBef>
            </a:pPr>
            <a:r>
              <a:rPr lang="en-US" altLang="en-US"/>
              <a:t>The venom may cause:</a:t>
            </a:r>
          </a:p>
          <a:p>
            <a:pPr lvl="2"/>
            <a:r>
              <a:rPr lang="en-US" altLang="en-US" sz="2400"/>
              <a:t>Circulatory collapse</a:t>
            </a:r>
          </a:p>
          <a:p>
            <a:pPr lvl="2"/>
            <a:r>
              <a:rPr lang="en-US" altLang="en-US" sz="2400"/>
              <a:t>Severe muscle contractions</a:t>
            </a:r>
          </a:p>
          <a:p>
            <a:pPr lvl="2"/>
            <a:r>
              <a:rPr lang="en-US" altLang="en-US" sz="2400"/>
              <a:t>Excessive salivation</a:t>
            </a:r>
          </a:p>
          <a:p>
            <a:pPr lvl="2"/>
            <a:r>
              <a:rPr lang="en-US" altLang="en-US" sz="2400"/>
              <a:t>Hypertension</a:t>
            </a:r>
          </a:p>
          <a:p>
            <a:pPr lvl="2"/>
            <a:r>
              <a:rPr lang="en-US" altLang="en-US" sz="2400"/>
              <a:t>Convulsions and cardiac failure</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a:lnSpc>
                <a:spcPct val="85000"/>
              </a:lnSpc>
            </a:pPr>
            <a:r>
              <a:rPr lang="en-US" altLang="en-US"/>
              <a:t>Tick Bites </a:t>
            </a:r>
            <a:r>
              <a:rPr lang="en-US" altLang="en-US" sz="2800" b="0"/>
              <a:t>(1 of 5)</a:t>
            </a:r>
          </a:p>
        </p:txBody>
      </p:sp>
      <p:sp>
        <p:nvSpPr>
          <p:cNvPr id="148483" name="Rectangle 3"/>
          <p:cNvSpPr>
            <a:spLocks noGrp="1" noChangeArrowheads="1"/>
          </p:cNvSpPr>
          <p:nvPr>
            <p:ph type="body" idx="1"/>
          </p:nvPr>
        </p:nvSpPr>
        <p:spPr/>
        <p:txBody>
          <a:bodyPr rIns="228600"/>
          <a:lstStyle/>
          <a:p>
            <a:pPr>
              <a:spcBef>
                <a:spcPct val="35000"/>
              </a:spcBef>
            </a:pPr>
            <a:r>
              <a:rPr lang="en-US" altLang="en-US"/>
              <a:t>Tiny insects that usually attach themselves directly to the skin</a:t>
            </a:r>
          </a:p>
          <a:p>
            <a:pPr lvl="1">
              <a:spcBef>
                <a:spcPct val="35000"/>
              </a:spcBef>
            </a:pPr>
            <a:r>
              <a:rPr lang="en-US" altLang="en-US"/>
              <a:t>Found most often in brush, shrubs, trees, sand dunes, or other animals</a:t>
            </a:r>
          </a:p>
          <a:p>
            <a:pPr lvl="1">
              <a:spcBef>
                <a:spcPct val="35000"/>
              </a:spcBef>
            </a:pPr>
            <a:r>
              <a:rPr lang="en-US" altLang="en-US"/>
              <a:t>Only a fraction of an inch long</a:t>
            </a:r>
          </a:p>
          <a:p>
            <a:pPr lvl="1">
              <a:spcBef>
                <a:spcPct val="35000"/>
              </a:spcBef>
            </a:pPr>
            <a:r>
              <a:rPr lang="en-US" altLang="en-US"/>
              <a:t>Danger comes from infectious diseases spread through the tick’s saliva</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a:lnSpc>
                <a:spcPct val="85000"/>
              </a:lnSpc>
            </a:pPr>
            <a:r>
              <a:rPr lang="en-US" altLang="en-US"/>
              <a:t>Tick Bites </a:t>
            </a:r>
            <a:r>
              <a:rPr lang="en-US" altLang="en-US" sz="2800" b="0"/>
              <a:t>(2 of 5)</a:t>
            </a:r>
          </a:p>
        </p:txBody>
      </p:sp>
      <p:pic>
        <p:nvPicPr>
          <p:cNvPr id="149507" name="Picture 4" descr="\\172.16.33.26\Art\OUTPUT\JB LEARNING\EMT_11E_ITK_PPT WORK\Ch32\9781284080179_CH32_CP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1889125"/>
            <a:ext cx="340201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custDataLst>
              <p:tags r:id="rId1"/>
            </p:custDataLst>
          </p:nvPr>
        </p:nvSpPr>
        <p:spPr bwMode="auto">
          <a:xfrm>
            <a:off x="5353050" y="4321175"/>
            <a:ext cx="334645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E. M. Singletary, M.D. Used with permission.</a:t>
            </a:r>
            <a:endParaRPr lang="en-US" altLang="en-US" sz="900" dirty="0" smtClean="0">
              <a:solidFill>
                <a:schemeClr val="bg1"/>
              </a:solidFill>
              <a:latin typeface="+mn-lt"/>
            </a:endParaRPr>
          </a:p>
        </p:txBody>
      </p:sp>
      <p:sp>
        <p:nvSpPr>
          <p:cNvPr id="6" name="Rectangle 5"/>
          <p:cNvSpPr>
            <a:spLocks noChangeArrowheads="1"/>
          </p:cNvSpPr>
          <p:nvPr>
            <p:custDataLst>
              <p:tags r:id="rId2"/>
            </p:custDataLst>
          </p:nvPr>
        </p:nvSpPr>
        <p:spPr bwMode="auto">
          <a:xfrm>
            <a:off x="946150" y="4940300"/>
            <a:ext cx="3346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Joao Estevao A. Freitas (jefras)/ShutterStock, Inc.</a:t>
            </a:r>
            <a:endParaRPr lang="en-US" altLang="en-US" sz="900" dirty="0" smtClean="0">
              <a:solidFill>
                <a:schemeClr val="bg1"/>
              </a:solidFill>
              <a:latin typeface="+mn-lt"/>
            </a:endParaRPr>
          </a:p>
        </p:txBody>
      </p:sp>
      <p:pic>
        <p:nvPicPr>
          <p:cNvPr id="149510" name="Picture 7" descr="\\172.16.33.26\Art\OUTPUT\JB LEARNING\EMT_11E_ITK_PPT WORK\Ch32\9781284080179_CH32_CP1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7425" y="1889125"/>
            <a:ext cx="3819525"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a:lnSpc>
                <a:spcPct val="85000"/>
              </a:lnSpc>
            </a:pPr>
            <a:r>
              <a:rPr lang="en-US" altLang="en-US"/>
              <a:t>Tick Bites </a:t>
            </a:r>
            <a:r>
              <a:rPr lang="en-US" altLang="en-US" sz="2800" b="0"/>
              <a:t>(3 of 5)</a:t>
            </a:r>
          </a:p>
        </p:txBody>
      </p:sp>
      <p:sp>
        <p:nvSpPr>
          <p:cNvPr id="150531" name="Rectangle 3"/>
          <p:cNvSpPr>
            <a:spLocks noGrp="1" noChangeArrowheads="1"/>
          </p:cNvSpPr>
          <p:nvPr>
            <p:ph type="body" idx="1"/>
          </p:nvPr>
        </p:nvSpPr>
        <p:spPr/>
        <p:txBody>
          <a:bodyPr rIns="228600"/>
          <a:lstStyle/>
          <a:p>
            <a:pPr>
              <a:spcBef>
                <a:spcPct val="35000"/>
              </a:spcBef>
            </a:pPr>
            <a:r>
              <a:rPr lang="en-US" altLang="en-US"/>
              <a:t>Rocky mountain spotted fever</a:t>
            </a:r>
          </a:p>
          <a:p>
            <a:pPr lvl="1">
              <a:spcBef>
                <a:spcPct val="35000"/>
              </a:spcBef>
            </a:pPr>
            <a:r>
              <a:rPr lang="en-US" altLang="en-US"/>
              <a:t>Occurs within 7 to 10 days after the bite</a:t>
            </a:r>
          </a:p>
          <a:p>
            <a:pPr lvl="1">
              <a:spcBef>
                <a:spcPct val="35000"/>
              </a:spcBef>
            </a:pPr>
            <a:r>
              <a:rPr lang="en-US" altLang="en-US"/>
              <a:t>Symptoms</a:t>
            </a:r>
          </a:p>
          <a:p>
            <a:pPr lvl="2"/>
            <a:r>
              <a:rPr lang="en-US" altLang="en-US" sz="2400"/>
              <a:t>Nausea</a:t>
            </a:r>
          </a:p>
          <a:p>
            <a:pPr lvl="2"/>
            <a:r>
              <a:rPr lang="en-US" altLang="en-US" sz="2400"/>
              <a:t>Vomiting</a:t>
            </a:r>
          </a:p>
          <a:p>
            <a:pPr lvl="2"/>
            <a:r>
              <a:rPr lang="en-US" altLang="en-US" sz="2400"/>
              <a:t>Headache</a:t>
            </a:r>
          </a:p>
          <a:p>
            <a:pPr lvl="2"/>
            <a:r>
              <a:rPr lang="en-US" altLang="en-US" sz="2400"/>
              <a:t>Weakness</a:t>
            </a:r>
          </a:p>
          <a:p>
            <a:pPr lvl="2"/>
            <a:r>
              <a:rPr lang="en-US" altLang="en-US" sz="2400"/>
              <a:t>Paralysis</a:t>
            </a:r>
          </a:p>
          <a:p>
            <a:pPr lvl="2"/>
            <a:r>
              <a:rPr lang="en-US" altLang="en-US" sz="2400"/>
              <a:t>Cardiorespiratory collapse</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a:lnSpc>
                <a:spcPct val="85000"/>
              </a:lnSpc>
            </a:pPr>
            <a:r>
              <a:rPr lang="en-US" altLang="en-US"/>
              <a:t>Tick Bites </a:t>
            </a:r>
            <a:r>
              <a:rPr lang="en-US" altLang="en-US" sz="2800" b="0"/>
              <a:t>(4 of 5)</a:t>
            </a:r>
          </a:p>
        </p:txBody>
      </p:sp>
      <p:sp>
        <p:nvSpPr>
          <p:cNvPr id="151555" name="Rectangle 3"/>
          <p:cNvSpPr>
            <a:spLocks noGrp="1" noChangeArrowheads="1"/>
          </p:cNvSpPr>
          <p:nvPr>
            <p:ph type="body" idx="1"/>
          </p:nvPr>
        </p:nvSpPr>
        <p:spPr/>
        <p:txBody>
          <a:bodyPr rIns="228600"/>
          <a:lstStyle/>
          <a:p>
            <a:pPr>
              <a:spcBef>
                <a:spcPct val="35000"/>
              </a:spcBef>
            </a:pPr>
            <a:r>
              <a:rPr lang="en-US" altLang="en-US"/>
              <a:t>Lyme disease</a:t>
            </a:r>
          </a:p>
          <a:p>
            <a:pPr lvl="1">
              <a:spcBef>
                <a:spcPct val="35000"/>
              </a:spcBef>
            </a:pPr>
            <a:r>
              <a:rPr lang="en-US" altLang="en-US"/>
              <a:t>Reported in</a:t>
            </a:r>
            <a:r>
              <a:rPr lang="en-US" altLang="en-US" b="1"/>
              <a:t> </a:t>
            </a:r>
            <a:r>
              <a:rPr lang="en-US" altLang="en-US"/>
              <a:t>all states except Hawaii</a:t>
            </a:r>
          </a:p>
          <a:p>
            <a:pPr lvl="1">
              <a:spcBef>
                <a:spcPct val="35000"/>
              </a:spcBef>
            </a:pPr>
            <a:r>
              <a:rPr lang="en-US" altLang="en-US"/>
              <a:t>The first symptoms are generally fever and flulike symptoms, sometimes associated with a bull’s-eye rash that may spread to several parts of the body.</a:t>
            </a:r>
          </a:p>
          <a:p>
            <a:pPr lvl="1">
              <a:spcBef>
                <a:spcPct val="35000"/>
              </a:spcBef>
            </a:pPr>
            <a:r>
              <a:rPr lang="en-US" altLang="en-US"/>
              <a:t>Painful swelling of the joints occurs.</a:t>
            </a:r>
          </a:p>
          <a:p>
            <a:pPr lvl="1">
              <a:spcBef>
                <a:spcPct val="35000"/>
              </a:spcBef>
            </a:pPr>
            <a:r>
              <a:rPr lang="en-US" altLang="en-US"/>
              <a:t>May be confused with rheumatoid arthritis</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a:lnSpc>
                <a:spcPct val="85000"/>
              </a:lnSpc>
            </a:pPr>
            <a:r>
              <a:rPr lang="en-US" altLang="en-US"/>
              <a:t>Tick Bites </a:t>
            </a:r>
            <a:r>
              <a:rPr lang="en-US" altLang="en-US" sz="2800" b="0"/>
              <a:t>(5 of 5)</a:t>
            </a:r>
          </a:p>
        </p:txBody>
      </p:sp>
      <p:sp>
        <p:nvSpPr>
          <p:cNvPr id="152579" name="Rectangle 3"/>
          <p:cNvSpPr>
            <a:spLocks noGrp="1" noChangeArrowheads="1"/>
          </p:cNvSpPr>
          <p:nvPr>
            <p:ph type="body" idx="1"/>
          </p:nvPr>
        </p:nvSpPr>
        <p:spPr/>
        <p:txBody>
          <a:bodyPr rIns="228600"/>
          <a:lstStyle/>
          <a:p>
            <a:pPr>
              <a:spcBef>
                <a:spcPct val="35000"/>
              </a:spcBef>
            </a:pPr>
            <a:r>
              <a:rPr lang="en-US" altLang="en-US"/>
              <a:t>Tick bites occur most commonly during the summer months.</a:t>
            </a:r>
          </a:p>
          <a:p>
            <a:pPr lvl="1">
              <a:spcBef>
                <a:spcPct val="35000"/>
              </a:spcBef>
            </a:pPr>
            <a:r>
              <a:rPr lang="en-US" altLang="en-US"/>
              <a:t>If transport will be delayed, remove the tick by using fine tweezers to grasp the head and pull it straight out of the skin.</a:t>
            </a:r>
          </a:p>
          <a:p>
            <a:pPr lvl="1">
              <a:spcBef>
                <a:spcPct val="35000"/>
              </a:spcBef>
            </a:pPr>
            <a:r>
              <a:rPr lang="en-US" altLang="en-US"/>
              <a:t>Once the tick is removed, cleanse the area with antiseptic and save the tick for identification.</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a:lnSpc>
                <a:spcPct val="85000"/>
              </a:lnSpc>
            </a:pPr>
            <a:r>
              <a:rPr lang="en-US" altLang="en-US"/>
              <a:t>Injuries From Marine Animals </a:t>
            </a:r>
            <a:br>
              <a:rPr lang="en-US" altLang="en-US"/>
            </a:br>
            <a:r>
              <a:rPr lang="en-US" altLang="en-US" sz="2800" b="0"/>
              <a:t>(1 of 4)</a:t>
            </a:r>
          </a:p>
        </p:txBody>
      </p:sp>
      <p:sp>
        <p:nvSpPr>
          <p:cNvPr id="153603" name="Rectangle 3"/>
          <p:cNvSpPr>
            <a:spLocks noGrp="1" noChangeArrowheads="1"/>
          </p:cNvSpPr>
          <p:nvPr>
            <p:ph type="body" idx="1"/>
          </p:nvPr>
        </p:nvSpPr>
        <p:spPr/>
        <p:txBody>
          <a:bodyPr rIns="228600"/>
          <a:lstStyle/>
          <a:p>
            <a:pPr>
              <a:spcBef>
                <a:spcPct val="35000"/>
              </a:spcBef>
            </a:pPr>
            <a:r>
              <a:rPr lang="en-US" altLang="en-US"/>
              <a:t>Coelenterates are responsible for more envenomations than any other marine animals.</a:t>
            </a:r>
          </a:p>
          <a:p>
            <a:pPr lvl="1">
              <a:spcBef>
                <a:spcPct val="35000"/>
              </a:spcBef>
            </a:pPr>
            <a:r>
              <a:rPr lang="en-US" altLang="en-US"/>
              <a:t>Fire coral, Portuguese man-of-war, sea wasp, sea nettles, true jellyfish, sea anemones, true coral, and soft coral</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a:lnSpc>
                <a:spcPct val="85000"/>
              </a:lnSpc>
            </a:pPr>
            <a:r>
              <a:rPr lang="en-US" altLang="en-US"/>
              <a:t>Injuries From Marine Animals </a:t>
            </a:r>
            <a:br>
              <a:rPr lang="en-US" altLang="en-US"/>
            </a:br>
            <a:r>
              <a:rPr lang="en-US" altLang="en-US" sz="2800" b="0"/>
              <a:t>(2 of 4)</a:t>
            </a:r>
          </a:p>
        </p:txBody>
      </p:sp>
      <p:sp>
        <p:nvSpPr>
          <p:cNvPr id="4" name="Rectangle 3"/>
          <p:cNvSpPr>
            <a:spLocks noChangeArrowheads="1"/>
          </p:cNvSpPr>
          <p:nvPr>
            <p:custDataLst>
              <p:tags r:id="rId1"/>
            </p:custDataLst>
          </p:nvPr>
        </p:nvSpPr>
        <p:spPr bwMode="auto">
          <a:xfrm>
            <a:off x="936625" y="4810125"/>
            <a:ext cx="1476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Creatas/Alamy Images</a:t>
            </a:r>
            <a:endParaRPr lang="en-US" altLang="en-US" sz="900" dirty="0" smtClean="0">
              <a:solidFill>
                <a:schemeClr val="bg1"/>
              </a:solidFill>
              <a:latin typeface="+mn-lt"/>
            </a:endParaRPr>
          </a:p>
        </p:txBody>
      </p:sp>
      <p:pic>
        <p:nvPicPr>
          <p:cNvPr id="154628" name="Picture 4" descr="\\172.16.33.26\Art\OUTPUT\JB LEARNING\EMT_11E_ITK_PPT WORK\Ch32\9781284080179_CH32_CP14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625" y="2182813"/>
            <a:ext cx="19050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29" name="Picture 5" descr="\\172.16.33.26\Art\OUTPUT\JB LEARNING\EMT_11E_ITK_PPT WORK\Ch32\9781284080179_CH32_CP14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9400" y="2187575"/>
            <a:ext cx="19050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30" name="Picture 6" descr="\\172.16.33.26\Art\OUTPUT\JB LEARNING\EMT_11E_ITK_PPT WORK\Ch32\9781284080179_CH32_CP14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4463" y="2825750"/>
            <a:ext cx="33559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custDataLst>
              <p:tags r:id="rId2"/>
            </p:custDataLst>
          </p:nvPr>
        </p:nvSpPr>
        <p:spPr bwMode="auto">
          <a:xfrm>
            <a:off x="3649663" y="4797425"/>
            <a:ext cx="11509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NOAA</a:t>
            </a:r>
            <a:endParaRPr lang="en-US" altLang="en-US" sz="900" dirty="0" smtClean="0">
              <a:solidFill>
                <a:schemeClr val="bg1"/>
              </a:solidFill>
              <a:latin typeface="+mn-lt"/>
            </a:endParaRPr>
          </a:p>
        </p:txBody>
      </p:sp>
      <p:sp>
        <p:nvSpPr>
          <p:cNvPr id="9" name="Rectangle 8"/>
          <p:cNvSpPr>
            <a:spLocks noChangeArrowheads="1"/>
          </p:cNvSpPr>
          <p:nvPr>
            <p:custDataLst>
              <p:tags r:id="rId3"/>
            </p:custDataLst>
          </p:nvPr>
        </p:nvSpPr>
        <p:spPr bwMode="auto">
          <a:xfrm>
            <a:off x="7510463" y="4787900"/>
            <a:ext cx="11509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Photos.com</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nSpc>
                <a:spcPct val="85000"/>
              </a:lnSpc>
            </a:pPr>
            <a:r>
              <a:rPr lang="en-US" altLang="en-US"/>
              <a:t>Cold Exposure </a:t>
            </a:r>
            <a:r>
              <a:rPr lang="en-US" altLang="en-US" sz="2800" b="0"/>
              <a:t>(5 of 5)</a:t>
            </a:r>
          </a:p>
        </p:txBody>
      </p:sp>
      <p:sp>
        <p:nvSpPr>
          <p:cNvPr id="17411" name="Rectangle 3"/>
          <p:cNvSpPr>
            <a:spLocks noGrp="1" noChangeArrowheads="1"/>
          </p:cNvSpPr>
          <p:nvPr>
            <p:ph type="body" idx="1"/>
          </p:nvPr>
        </p:nvSpPr>
        <p:spPr/>
        <p:txBody>
          <a:bodyPr rIns="228600"/>
          <a:lstStyle/>
          <a:p>
            <a:pPr>
              <a:spcBef>
                <a:spcPct val="35000"/>
              </a:spcBef>
            </a:pPr>
            <a:r>
              <a:rPr lang="en-US" altLang="en-US"/>
              <a:t>The rate and amount of heat loss or gain by the body can be modified in three ways:</a:t>
            </a:r>
          </a:p>
          <a:p>
            <a:pPr lvl="1">
              <a:spcBef>
                <a:spcPct val="35000"/>
              </a:spcBef>
            </a:pPr>
            <a:r>
              <a:rPr lang="en-US" altLang="en-US"/>
              <a:t>Increase or decrease in heat production</a:t>
            </a:r>
          </a:p>
          <a:p>
            <a:pPr lvl="1">
              <a:spcBef>
                <a:spcPct val="35000"/>
              </a:spcBef>
            </a:pPr>
            <a:r>
              <a:rPr lang="en-US" altLang="en-US"/>
              <a:t>Move to an area where heat loss can be decreased or increased.</a:t>
            </a:r>
          </a:p>
          <a:p>
            <a:pPr lvl="1">
              <a:spcBef>
                <a:spcPct val="35000"/>
              </a:spcBef>
            </a:pPr>
            <a:r>
              <a:rPr lang="en-US" altLang="en-US"/>
              <a:t>Wear the appropriate clothing for the environment.</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a:lnSpc>
                <a:spcPct val="85000"/>
              </a:lnSpc>
            </a:pPr>
            <a:r>
              <a:rPr lang="en-US" altLang="en-US"/>
              <a:t>Injuries From Marine Animals </a:t>
            </a:r>
            <a:br>
              <a:rPr lang="en-US" altLang="en-US"/>
            </a:br>
            <a:r>
              <a:rPr lang="en-US" altLang="en-US" sz="2800" b="0"/>
              <a:t>(3 of 4)</a:t>
            </a:r>
          </a:p>
        </p:txBody>
      </p:sp>
      <p:sp>
        <p:nvSpPr>
          <p:cNvPr id="155651" name="Rectangle 3"/>
          <p:cNvSpPr>
            <a:spLocks noGrp="1" noChangeArrowheads="1"/>
          </p:cNvSpPr>
          <p:nvPr>
            <p:ph type="body" idx="1"/>
          </p:nvPr>
        </p:nvSpPr>
        <p:spPr/>
        <p:txBody>
          <a:bodyPr rIns="228600"/>
          <a:lstStyle/>
          <a:p>
            <a:pPr>
              <a:spcBef>
                <a:spcPct val="35000"/>
              </a:spcBef>
            </a:pPr>
            <a:r>
              <a:rPr lang="en-US" altLang="en-US"/>
              <a:t>Signs and symptoms</a:t>
            </a:r>
          </a:p>
          <a:p>
            <a:pPr lvl="1">
              <a:spcBef>
                <a:spcPct val="35000"/>
              </a:spcBef>
            </a:pPr>
            <a:r>
              <a:rPr lang="en-US" altLang="en-US"/>
              <a:t>Very painful, reddish lesions in light-skinned individuals</a:t>
            </a:r>
          </a:p>
          <a:p>
            <a:pPr lvl="1">
              <a:spcBef>
                <a:spcPct val="35000"/>
              </a:spcBef>
            </a:pPr>
            <a:r>
              <a:rPr lang="en-US" altLang="en-US"/>
              <a:t>Headache</a:t>
            </a:r>
          </a:p>
          <a:p>
            <a:pPr lvl="1">
              <a:spcBef>
                <a:spcPct val="35000"/>
              </a:spcBef>
            </a:pPr>
            <a:r>
              <a:rPr lang="en-US" altLang="en-US"/>
              <a:t>Dizziness</a:t>
            </a:r>
          </a:p>
          <a:p>
            <a:pPr lvl="1">
              <a:spcBef>
                <a:spcPct val="35000"/>
              </a:spcBef>
            </a:pPr>
            <a:r>
              <a:rPr lang="en-US" altLang="en-US"/>
              <a:t>Muscle cramps</a:t>
            </a:r>
          </a:p>
          <a:p>
            <a:pPr lvl="1">
              <a:spcBef>
                <a:spcPct val="35000"/>
              </a:spcBef>
            </a:pPr>
            <a:r>
              <a:rPr lang="en-US" altLang="en-US"/>
              <a:t>Fainting</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a:lnSpc>
                <a:spcPct val="85000"/>
              </a:lnSpc>
            </a:pPr>
            <a:r>
              <a:rPr lang="en-US" altLang="en-US"/>
              <a:t>Injuries From Marine Animals </a:t>
            </a:r>
            <a:br>
              <a:rPr lang="en-US" altLang="en-US"/>
            </a:br>
            <a:r>
              <a:rPr lang="en-US" altLang="en-US" sz="2800" b="0"/>
              <a:t>(4 of 4)</a:t>
            </a:r>
          </a:p>
        </p:txBody>
      </p:sp>
      <p:sp>
        <p:nvSpPr>
          <p:cNvPr id="159747" name="Rectangle 3"/>
          <p:cNvSpPr>
            <a:spLocks noGrp="1" noChangeArrowheads="1"/>
          </p:cNvSpPr>
          <p:nvPr>
            <p:ph type="body" idx="1"/>
          </p:nvPr>
        </p:nvSpPr>
        <p:spPr/>
        <p:txBody>
          <a:bodyPr rIns="228600"/>
          <a:lstStyle/>
          <a:p>
            <a:pPr>
              <a:spcBef>
                <a:spcPct val="35000"/>
              </a:spcBef>
              <a:defRPr/>
            </a:pPr>
            <a:r>
              <a:rPr lang="en-US" altLang="en-US" dirty="0" smtClean="0">
                <a:cs typeface="+mn-cs"/>
              </a:rPr>
              <a:t>Emergency treatment</a:t>
            </a:r>
          </a:p>
          <a:p>
            <a:pPr lvl="1">
              <a:spcBef>
                <a:spcPct val="35000"/>
              </a:spcBef>
              <a:defRPr/>
            </a:pPr>
            <a:r>
              <a:rPr lang="en-US" altLang="en-US" dirty="0" smtClean="0"/>
              <a:t>Limit further discharge of nematocysts by avoiding fresh water, wet sand, showers, or careless manipulation of the tentacles. </a:t>
            </a:r>
          </a:p>
          <a:p>
            <a:pPr lvl="1">
              <a:spcBef>
                <a:spcPct val="35000"/>
              </a:spcBef>
              <a:defRPr/>
            </a:pPr>
            <a:r>
              <a:rPr lang="en-US" altLang="en-US" dirty="0" smtClean="0"/>
              <a:t>Keep the patient calm. </a:t>
            </a:r>
          </a:p>
          <a:p>
            <a:pPr lvl="1">
              <a:spcBef>
                <a:spcPct val="35000"/>
              </a:spcBef>
              <a:defRPr/>
            </a:pPr>
            <a:r>
              <a:rPr lang="en-US" altLang="en-US" dirty="0" smtClean="0"/>
              <a:t>Reduce motion of the affected extremity.</a:t>
            </a:r>
          </a:p>
          <a:p>
            <a:pPr lvl="1">
              <a:spcBef>
                <a:spcPct val="35000"/>
              </a:spcBef>
              <a:defRPr/>
            </a:pPr>
            <a:r>
              <a:rPr lang="en-US" altLang="en-US" dirty="0" smtClean="0"/>
              <a:t>Remove the remaining tentacles by scraping them off with the edge of a sharp, stiff object.</a:t>
            </a:r>
          </a:p>
          <a:p>
            <a:pPr lvl="1">
              <a:spcBef>
                <a:spcPct val="35000"/>
              </a:spcBef>
              <a:defRPr/>
            </a:pPr>
            <a:r>
              <a:rPr lang="en-US" altLang="en-US" dirty="0" smtClean="0"/>
              <a:t>Provide transport to the emergency department.</a:t>
            </a:r>
          </a:p>
          <a:p>
            <a:pPr marL="457200" lvl="1" indent="0">
              <a:spcBef>
                <a:spcPct val="35000"/>
              </a:spcBef>
              <a:buFontTx/>
              <a:buNone/>
              <a:defRPr/>
            </a:pPr>
            <a:r>
              <a:rPr lang="en-US" altLang="en-US" dirty="0" smtClean="0"/>
              <a:t> </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a:lnSpc>
                <a:spcPct val="85000"/>
              </a:lnSpc>
            </a:pPr>
            <a:r>
              <a:rPr lang="en-US" altLang="en-US"/>
              <a:t>Review</a:t>
            </a:r>
          </a:p>
        </p:txBody>
      </p:sp>
      <p:sp>
        <p:nvSpPr>
          <p:cNvPr id="157699"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When a person is exposed to cold temperatures and strong winds for an extended period of time, he or she will lose heat mostly by:</a:t>
            </a:r>
          </a:p>
          <a:p>
            <a:pPr marL="1016000" lvl="1" indent="-444500">
              <a:spcBef>
                <a:spcPct val="35000"/>
              </a:spcBef>
              <a:buFontTx/>
              <a:buAutoNum type="alphaUcPeriod"/>
            </a:pPr>
            <a:r>
              <a:rPr lang="en-US" altLang="en-US"/>
              <a:t>radiation.</a:t>
            </a:r>
          </a:p>
          <a:p>
            <a:pPr marL="1016000" lvl="1" indent="-444500">
              <a:spcBef>
                <a:spcPct val="35000"/>
              </a:spcBef>
              <a:buFontTx/>
              <a:buAutoNum type="alphaUcPeriod"/>
            </a:pPr>
            <a:r>
              <a:rPr lang="en-US" altLang="en-US"/>
              <a:t>convection.</a:t>
            </a:r>
          </a:p>
          <a:p>
            <a:pPr marL="1016000" lvl="1" indent="-444500">
              <a:spcBef>
                <a:spcPct val="35000"/>
              </a:spcBef>
              <a:buFontTx/>
              <a:buAutoNum type="alphaUcPeriod"/>
            </a:pPr>
            <a:r>
              <a:rPr lang="en-US" altLang="en-US"/>
              <a:t>conduction.</a:t>
            </a:r>
          </a:p>
          <a:p>
            <a:pPr marL="1016000" lvl="1" indent="-444500">
              <a:spcBef>
                <a:spcPct val="35000"/>
              </a:spcBef>
              <a:buFontTx/>
              <a:buAutoNum type="alphaUcPeriod"/>
            </a:pPr>
            <a:r>
              <a:rPr lang="en-US" altLang="en-US"/>
              <a:t>evaporation.</a:t>
            </a:r>
          </a:p>
        </p:txBody>
      </p:sp>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a:lnSpc>
                <a:spcPct val="85000"/>
              </a:lnSpc>
            </a:pPr>
            <a:r>
              <a:rPr lang="en-US" altLang="en-US"/>
              <a:t>Review</a:t>
            </a:r>
          </a:p>
        </p:txBody>
      </p:sp>
      <p:sp>
        <p:nvSpPr>
          <p:cNvPr id="158723"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Convection occurs when heat is transferred to circulating air, as when cool air moves across the body surface. A person wearing lightweight clothing and standing outside in cold, windy weather is losing heat to the environment mostly by convection.</a:t>
            </a:r>
          </a:p>
        </p:txBody>
      </p:sp>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59747"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When a person is exposed to cold temperatures and strong winds for an extended period of time, he or she will lose heat mostly by:</a:t>
            </a:r>
          </a:p>
          <a:p>
            <a:pPr marL="1016000" lvl="1" indent="-444500">
              <a:spcBef>
                <a:spcPct val="35000"/>
              </a:spcBef>
              <a:buFontTx/>
              <a:buAutoNum type="alphaUcPeriod"/>
            </a:pPr>
            <a:r>
              <a:rPr lang="en-US" altLang="en-US"/>
              <a:t>radiation.</a:t>
            </a:r>
            <a:br>
              <a:rPr lang="en-US" altLang="en-US"/>
            </a:br>
            <a:r>
              <a:rPr lang="en-US" altLang="en-US" b="1"/>
              <a:t>Rationale: </a:t>
            </a:r>
            <a:r>
              <a:rPr lang="en-US" altLang="en-US">
                <a:solidFill>
                  <a:srgbClr val="F37021"/>
                </a:solidFill>
              </a:rPr>
              <a:t>Radiation is the transfer of heat by radiant energy.</a:t>
            </a:r>
          </a:p>
          <a:p>
            <a:pPr marL="1016000" lvl="1" indent="-444500">
              <a:spcBef>
                <a:spcPct val="35000"/>
              </a:spcBef>
              <a:buFontTx/>
              <a:buAutoNum type="alphaUcPeriod"/>
            </a:pPr>
            <a:r>
              <a:rPr lang="en-US" altLang="en-US"/>
              <a:t>convection.</a:t>
            </a:r>
            <a:br>
              <a:rPr lang="en-US" altLang="en-US"/>
            </a:br>
            <a:r>
              <a:rPr lang="en-US" altLang="en-US" b="1"/>
              <a:t>Rationale: </a:t>
            </a:r>
            <a:r>
              <a:rPr lang="en-US" altLang="en-US">
                <a:solidFill>
                  <a:srgbClr val="F37021"/>
                </a:solidFill>
              </a:rPr>
              <a:t>Correct answer</a:t>
            </a:r>
          </a:p>
        </p:txBody>
      </p:sp>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60771"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When a person is exposed to cold temperatures and strong winds for an extended period of time, he or she will lose heat mostly by:</a:t>
            </a:r>
          </a:p>
          <a:p>
            <a:pPr marL="1016000" lvl="1" indent="-444500">
              <a:spcBef>
                <a:spcPct val="35000"/>
              </a:spcBef>
              <a:buFontTx/>
              <a:buAutoNum type="alphaUcPeriod" startAt="3"/>
            </a:pPr>
            <a:r>
              <a:rPr lang="en-US" altLang="en-US"/>
              <a:t>conduction.</a:t>
            </a:r>
            <a:br>
              <a:rPr lang="en-US" altLang="en-US"/>
            </a:br>
            <a:r>
              <a:rPr lang="en-US" altLang="en-US" b="1"/>
              <a:t>Rationale: </a:t>
            </a:r>
            <a:r>
              <a:rPr lang="en-US" altLang="en-US">
                <a:solidFill>
                  <a:srgbClr val="F37021"/>
                </a:solidFill>
              </a:rPr>
              <a:t>Conduction is the direct transfer of heat by contact.</a:t>
            </a:r>
          </a:p>
          <a:p>
            <a:pPr marL="1016000" lvl="1" indent="-444500">
              <a:spcBef>
                <a:spcPct val="35000"/>
              </a:spcBef>
              <a:buFontTx/>
              <a:buAutoNum type="alphaUcPeriod" startAt="3"/>
            </a:pPr>
            <a:r>
              <a:rPr lang="en-US" altLang="en-US"/>
              <a:t>evaporation.</a:t>
            </a:r>
            <a:br>
              <a:rPr lang="en-US" altLang="en-US"/>
            </a:br>
            <a:r>
              <a:rPr lang="en-US" altLang="en-US" b="1"/>
              <a:t>Rationale: </a:t>
            </a:r>
            <a:r>
              <a:rPr lang="en-US" altLang="en-US">
                <a:solidFill>
                  <a:srgbClr val="F37021"/>
                </a:solidFill>
              </a:rPr>
              <a:t>Body moisture evaporates and cools the body.</a:t>
            </a:r>
          </a:p>
        </p:txBody>
      </p:sp>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a:lnSpc>
                <a:spcPct val="85000"/>
              </a:lnSpc>
            </a:pPr>
            <a:r>
              <a:rPr lang="en-US" altLang="en-US"/>
              <a:t>Review</a:t>
            </a:r>
          </a:p>
        </p:txBody>
      </p:sp>
      <p:sp>
        <p:nvSpPr>
          <p:cNvPr id="161795"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Shivering in the presence of hypothermia indicates that the:</a:t>
            </a:r>
          </a:p>
          <a:p>
            <a:pPr marL="1016000" lvl="1" indent="-444500">
              <a:spcBef>
                <a:spcPct val="35000"/>
              </a:spcBef>
              <a:buFontTx/>
              <a:buAutoNum type="alphaUcPeriod"/>
            </a:pPr>
            <a:r>
              <a:rPr lang="en-US" altLang="en-US"/>
              <a:t>musculoskeletal system is damaged.</a:t>
            </a:r>
          </a:p>
          <a:p>
            <a:pPr marL="1016000" lvl="1" indent="-444500">
              <a:spcBef>
                <a:spcPct val="35000"/>
              </a:spcBef>
              <a:buFontTx/>
              <a:buAutoNum type="alphaUcPeriod"/>
            </a:pPr>
            <a:r>
              <a:rPr lang="en-US" altLang="en-US"/>
              <a:t>nerve endings are damaged, causing loss of muscle control.</a:t>
            </a:r>
          </a:p>
          <a:p>
            <a:pPr marL="1016000" lvl="1" indent="-444500">
              <a:spcBef>
                <a:spcPct val="35000"/>
              </a:spcBef>
              <a:buFontTx/>
              <a:buAutoNum type="alphaUcPeriod"/>
            </a:pPr>
            <a:r>
              <a:rPr lang="en-US" altLang="en-US"/>
              <a:t>body is trying to generate more heat through muscular activity.</a:t>
            </a:r>
          </a:p>
          <a:p>
            <a:pPr marL="1016000" lvl="1" indent="-444500">
              <a:spcBef>
                <a:spcPct val="35000"/>
              </a:spcBef>
              <a:buFontTx/>
              <a:buAutoNum type="alphaUcPeriod"/>
            </a:pPr>
            <a:r>
              <a:rPr lang="en-US" altLang="en-US"/>
              <a:t>thermoregulatory system has failed and body temperature is falling.</a:t>
            </a:r>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a:lnSpc>
                <a:spcPct val="85000"/>
              </a:lnSpc>
            </a:pPr>
            <a:r>
              <a:rPr lang="en-US" altLang="en-US"/>
              <a:t>Review</a:t>
            </a:r>
          </a:p>
        </p:txBody>
      </p:sp>
      <p:sp>
        <p:nvSpPr>
          <p:cNvPr id="162819"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Shivering in the presence of hypothermia indicates that the body is trying to generate more heat (thermogenesis) through muscular activity. In early hypothermia, shivering is a voluntary attempt to produce heat; as hypothermia progresses, shivering becomes involuntary. </a:t>
            </a:r>
          </a:p>
        </p:txBody>
      </p:sp>
    </p:spTree>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63843"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Shivering in the presence of hypothermia indicates that the:</a:t>
            </a:r>
          </a:p>
          <a:p>
            <a:pPr marL="1016000" lvl="1" indent="-444500">
              <a:spcBef>
                <a:spcPct val="35000"/>
              </a:spcBef>
              <a:buFontTx/>
              <a:buAutoNum type="alphaUcPeriod"/>
            </a:pPr>
            <a:r>
              <a:rPr lang="en-US" altLang="en-US"/>
              <a:t>musculoskeletal system is damaged.</a:t>
            </a:r>
            <a:br>
              <a:rPr lang="en-US" altLang="en-US"/>
            </a:br>
            <a:r>
              <a:rPr lang="en-US" altLang="en-US" b="1"/>
              <a:t>Rationale: </a:t>
            </a:r>
            <a:r>
              <a:rPr lang="en-US" altLang="en-US">
                <a:solidFill>
                  <a:srgbClr val="F37021"/>
                </a:solidFill>
              </a:rPr>
              <a:t>Hypothermia is not a physical injury.</a:t>
            </a:r>
          </a:p>
          <a:p>
            <a:pPr marL="1016000" lvl="1" indent="-444500">
              <a:spcBef>
                <a:spcPct val="35000"/>
              </a:spcBef>
              <a:buFontTx/>
              <a:buAutoNum type="alphaUcPeriod"/>
            </a:pPr>
            <a:r>
              <a:rPr lang="en-US" altLang="en-US"/>
              <a:t>nerve endings are damaged, causing loss of muscle control.</a:t>
            </a:r>
            <a:br>
              <a:rPr lang="en-US" altLang="en-US"/>
            </a:br>
            <a:r>
              <a:rPr lang="en-US" altLang="en-US" b="1"/>
              <a:t>Rationale: </a:t>
            </a:r>
            <a:r>
              <a:rPr lang="en-US" altLang="en-US">
                <a:solidFill>
                  <a:srgbClr val="F37021"/>
                </a:solidFill>
              </a:rPr>
              <a:t>Hypothermia is not a physical injury.</a:t>
            </a:r>
          </a:p>
        </p:txBody>
      </p:sp>
    </p:spTree>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64867"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Shivering in the presence of hypothermia indicates that the:</a:t>
            </a:r>
          </a:p>
          <a:p>
            <a:pPr marL="1016000" lvl="1" indent="-444500">
              <a:spcBef>
                <a:spcPct val="35000"/>
              </a:spcBef>
              <a:buFontTx/>
              <a:buAutoNum type="alphaUcPeriod" startAt="3"/>
            </a:pPr>
            <a:r>
              <a:rPr lang="en-US" altLang="en-US"/>
              <a:t>body is trying to generate more heat through muscular activity.</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thermoregulatory system has failed and body temperature is falling.</a:t>
            </a:r>
            <a:br>
              <a:rPr lang="en-US" altLang="en-US"/>
            </a:br>
            <a:r>
              <a:rPr lang="en-US" altLang="en-US" b="1"/>
              <a:t>Rationale: </a:t>
            </a:r>
            <a:r>
              <a:rPr lang="en-US" altLang="en-US">
                <a:solidFill>
                  <a:srgbClr val="F37021"/>
                </a:solidFill>
              </a:rPr>
              <a:t>The thermoregulatory system has not failed; it is producing heat and keeping the body warm.</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nSpc>
                <a:spcPct val="85000"/>
              </a:lnSpc>
            </a:pPr>
            <a:r>
              <a:rPr lang="en-US" altLang="en-US"/>
              <a:t>Hypothermia </a:t>
            </a:r>
            <a:r>
              <a:rPr lang="en-US" altLang="en-US" sz="2800" b="0"/>
              <a:t>(1 of 7)</a:t>
            </a:r>
          </a:p>
        </p:txBody>
      </p:sp>
      <p:sp>
        <p:nvSpPr>
          <p:cNvPr id="18435" name="Rectangle 3"/>
          <p:cNvSpPr>
            <a:spLocks noGrp="1" noChangeArrowheads="1"/>
          </p:cNvSpPr>
          <p:nvPr>
            <p:ph type="body" idx="1"/>
          </p:nvPr>
        </p:nvSpPr>
        <p:spPr/>
        <p:txBody>
          <a:bodyPr rIns="228600"/>
          <a:lstStyle/>
          <a:p>
            <a:pPr>
              <a:spcBef>
                <a:spcPct val="35000"/>
              </a:spcBef>
            </a:pPr>
            <a:r>
              <a:rPr lang="en-US" altLang="en-US"/>
              <a:t>Core temperature falls below 95°F (35°C)</a:t>
            </a:r>
          </a:p>
          <a:p>
            <a:pPr>
              <a:spcBef>
                <a:spcPct val="35000"/>
              </a:spcBef>
            </a:pPr>
            <a:r>
              <a:rPr lang="en-US" altLang="en-US"/>
              <a:t>Body loses the ability to regulate its temperature and generate body heat</a:t>
            </a:r>
          </a:p>
          <a:p>
            <a:pPr>
              <a:spcBef>
                <a:spcPct val="35000"/>
              </a:spcBef>
            </a:pPr>
            <a:r>
              <a:rPr lang="en-US" altLang="en-US"/>
              <a:t>Eventually, key organs such as the heart begin to slow down and mental status deteriorates.</a:t>
            </a:r>
          </a:p>
          <a:p>
            <a:pPr>
              <a:spcBef>
                <a:spcPct val="35000"/>
              </a:spcBef>
            </a:pPr>
            <a:r>
              <a:rPr lang="en-US" altLang="en-US"/>
              <a:t>Can lead to death </a:t>
            </a: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a:lnSpc>
                <a:spcPct val="85000"/>
              </a:lnSpc>
            </a:pPr>
            <a:r>
              <a:rPr lang="en-US" altLang="en-US"/>
              <a:t>Review</a:t>
            </a:r>
          </a:p>
        </p:txBody>
      </p:sp>
      <p:sp>
        <p:nvSpPr>
          <p:cNvPr id="165891"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All of the following are examples of passive rewarming techniques, EXCEPT:</a:t>
            </a:r>
          </a:p>
          <a:p>
            <a:pPr marL="1016000" lvl="1" indent="-444500">
              <a:spcBef>
                <a:spcPct val="35000"/>
              </a:spcBef>
              <a:buFontTx/>
              <a:buAutoNum type="alphaUcPeriod"/>
            </a:pPr>
            <a:r>
              <a:rPr lang="en-US" altLang="en-US"/>
              <a:t>removing cold, wet clothing.</a:t>
            </a:r>
          </a:p>
          <a:p>
            <a:pPr marL="1016000" lvl="1" indent="-444500">
              <a:spcBef>
                <a:spcPct val="35000"/>
              </a:spcBef>
              <a:buFontTx/>
              <a:buAutoNum type="alphaUcPeriod"/>
            </a:pPr>
            <a:r>
              <a:rPr lang="en-US" altLang="en-US"/>
              <a:t>administering warm fluids by mouth.</a:t>
            </a:r>
          </a:p>
          <a:p>
            <a:pPr marL="1016000" lvl="1" indent="-444500">
              <a:spcBef>
                <a:spcPct val="35000"/>
              </a:spcBef>
              <a:buFontTx/>
              <a:buAutoNum type="alphaUcPeriod"/>
            </a:pPr>
            <a:r>
              <a:rPr lang="en-US" altLang="en-US"/>
              <a:t>turning up the heat inside the ambulance.</a:t>
            </a:r>
          </a:p>
          <a:p>
            <a:pPr marL="1016000" lvl="1" indent="-444500">
              <a:spcBef>
                <a:spcPct val="35000"/>
              </a:spcBef>
              <a:buFontTx/>
              <a:buAutoNum type="alphaUcPeriod"/>
            </a:pPr>
            <a:r>
              <a:rPr lang="en-US" altLang="en-US"/>
              <a:t>covering the patient with warm blankets.</a:t>
            </a:r>
          </a:p>
        </p:txBody>
      </p:sp>
    </p:spTree>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a:lnSpc>
                <a:spcPct val="85000"/>
              </a:lnSpc>
            </a:pPr>
            <a:r>
              <a:rPr lang="en-US" altLang="en-US"/>
              <a:t>Review</a:t>
            </a:r>
          </a:p>
        </p:txBody>
      </p:sp>
      <p:sp>
        <p:nvSpPr>
          <p:cNvPr id="166915" name="Rectangle 3"/>
          <p:cNvSpPr>
            <a:spLocks noGrp="1" noChangeArrowheads="1"/>
          </p:cNvSpPr>
          <p:nvPr>
            <p:ph type="body" idx="1"/>
          </p:nvPr>
        </p:nvSpPr>
        <p:spPr/>
        <p:txBody>
          <a:bodyPr rIns="228600"/>
          <a:lstStyle/>
          <a:p>
            <a:pPr marL="0" indent="0">
              <a:lnSpc>
                <a:spcPct val="90000"/>
              </a:lnSpc>
              <a:buFontTx/>
              <a:buNone/>
            </a:pPr>
            <a:r>
              <a:rPr lang="en-US" altLang="en-US" b="1"/>
              <a:t>Answer: </a:t>
            </a:r>
            <a:r>
              <a:rPr lang="en-US" altLang="en-US">
                <a:solidFill>
                  <a:srgbClr val="F37021"/>
                </a:solidFill>
              </a:rPr>
              <a:t>B</a:t>
            </a:r>
          </a:p>
          <a:p>
            <a:pPr marL="0" indent="0">
              <a:spcBef>
                <a:spcPct val="35000"/>
              </a:spcBef>
              <a:buFontTx/>
              <a:buNone/>
            </a:pPr>
            <a:r>
              <a:rPr lang="en-US" altLang="en-US" sz="2600" b="1"/>
              <a:t>Rationale: </a:t>
            </a:r>
            <a:r>
              <a:rPr lang="en-US" altLang="en-US" sz="2600"/>
              <a:t>Passive rewarming involves allowing the patient’s body temperature to rise gradually and naturally. Removing cold, wet clothing; turning up the heat in the ambulance; and covering the patient with warm blankets are examples of passive rewarming. Administering warmed fluids by mouth or intravenously is an example of active rewarming; this should be avoided in the uncontrolled prehospital setting.</a:t>
            </a:r>
          </a:p>
        </p:txBody>
      </p:sp>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a:lnSpc>
                <a:spcPct val="85000"/>
              </a:lnSpc>
            </a:pPr>
            <a:r>
              <a:rPr lang="en-US" altLang="en-US"/>
              <a:t>Review</a:t>
            </a:r>
          </a:p>
        </p:txBody>
      </p:sp>
      <p:sp>
        <p:nvSpPr>
          <p:cNvPr id="167939"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All of the following are examples of passive rewarming techniques, EXCEPT:</a:t>
            </a:r>
          </a:p>
          <a:p>
            <a:pPr marL="1016000" lvl="1" indent="-444500">
              <a:spcBef>
                <a:spcPct val="35000"/>
              </a:spcBef>
              <a:buFontTx/>
              <a:buAutoNum type="alphaUcPeriod"/>
            </a:pPr>
            <a:r>
              <a:rPr lang="en-US" altLang="en-US"/>
              <a:t>removing cold, wet clothing.</a:t>
            </a:r>
            <a:br>
              <a:rPr lang="en-US" altLang="en-US"/>
            </a:br>
            <a:r>
              <a:rPr lang="en-US" altLang="en-US" b="1"/>
              <a:t>Rationale: </a:t>
            </a:r>
            <a:r>
              <a:rPr lang="en-US" altLang="en-US">
                <a:solidFill>
                  <a:srgbClr val="F37021"/>
                </a:solidFill>
              </a:rPr>
              <a:t>This is passive rewarming.</a:t>
            </a:r>
          </a:p>
          <a:p>
            <a:pPr marL="1016000" lvl="1" indent="-444500">
              <a:spcBef>
                <a:spcPct val="35000"/>
              </a:spcBef>
              <a:buFontTx/>
              <a:buAutoNum type="alphaUcPeriod"/>
            </a:pPr>
            <a:r>
              <a:rPr lang="en-US" altLang="en-US"/>
              <a:t>administering warm fluids by mouth.</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turning up the heat inside the ambulance.</a:t>
            </a:r>
            <a:br>
              <a:rPr lang="en-US" altLang="en-US"/>
            </a:br>
            <a:r>
              <a:rPr lang="en-US" altLang="en-US" b="1"/>
              <a:t>Rationale: </a:t>
            </a:r>
            <a:r>
              <a:rPr lang="en-US" altLang="en-US">
                <a:solidFill>
                  <a:srgbClr val="F37021"/>
                </a:solidFill>
              </a:rPr>
              <a:t>This is passive rewarming.</a:t>
            </a:r>
          </a:p>
          <a:p>
            <a:pPr marL="1016000" lvl="1" indent="-444500">
              <a:spcBef>
                <a:spcPct val="35000"/>
              </a:spcBef>
              <a:buFontTx/>
              <a:buAutoNum type="alphaUcPeriod"/>
            </a:pPr>
            <a:r>
              <a:rPr lang="en-US" altLang="en-US"/>
              <a:t>covering the patient with warm blankets.</a:t>
            </a:r>
            <a:br>
              <a:rPr lang="en-US" altLang="en-US"/>
            </a:br>
            <a:r>
              <a:rPr lang="en-US" altLang="en-US" b="1"/>
              <a:t>Rationale: </a:t>
            </a:r>
            <a:r>
              <a:rPr lang="en-US" altLang="en-US">
                <a:solidFill>
                  <a:srgbClr val="F37021"/>
                </a:solidFill>
              </a:rPr>
              <a:t>This is passive rewarming.</a:t>
            </a:r>
          </a:p>
        </p:txBody>
      </p:sp>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a:lnSpc>
                <a:spcPct val="85000"/>
              </a:lnSpc>
            </a:pPr>
            <a:r>
              <a:rPr lang="en-US" altLang="en-US"/>
              <a:t>Review</a:t>
            </a:r>
          </a:p>
        </p:txBody>
      </p:sp>
      <p:sp>
        <p:nvSpPr>
          <p:cNvPr id="168963"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sz="2600"/>
              <a:t>A woman has frostbite in both feet after walking several miles in a frozen field. Her feet are white, hard, and cold to the touch. Treatment at the scene should include:</a:t>
            </a:r>
          </a:p>
          <a:p>
            <a:pPr marL="1016000" lvl="1" indent="-444500">
              <a:spcBef>
                <a:spcPct val="10000"/>
              </a:spcBef>
              <a:buFontTx/>
              <a:buAutoNum type="alphaUcPeriod"/>
            </a:pPr>
            <a:r>
              <a:rPr lang="en-US" altLang="en-US" sz="2300">
                <a:ea typeface="MS PGothic" charset="-128"/>
              </a:rPr>
              <a:t>rubbing her feet gently with your own warm hands. </a:t>
            </a:r>
          </a:p>
          <a:p>
            <a:pPr marL="1016000" lvl="1" indent="-444500">
              <a:spcBef>
                <a:spcPct val="10000"/>
              </a:spcBef>
              <a:buFontTx/>
              <a:buAutoNum type="alphaUcPeriod"/>
            </a:pPr>
            <a:r>
              <a:rPr lang="en-US" altLang="en-US" sz="2300">
                <a:ea typeface="MS PGothic" charset="-128"/>
              </a:rPr>
              <a:t>trying to restore circulation by helping her to walk around. </a:t>
            </a:r>
          </a:p>
          <a:p>
            <a:pPr marL="1016000" lvl="1" indent="-444500">
              <a:spcBef>
                <a:spcPct val="10000"/>
              </a:spcBef>
              <a:buFontTx/>
              <a:buAutoNum type="alphaUcPeriod"/>
            </a:pPr>
            <a:r>
              <a:rPr lang="en-US" altLang="en-US" sz="2300">
                <a:ea typeface="MS PGothic" charset="-128"/>
              </a:rPr>
              <a:t>removing her wet clothing and rubbing her feet briskly with a warm, wet cloth. </a:t>
            </a:r>
          </a:p>
          <a:p>
            <a:pPr marL="1016000" lvl="1" indent="-444500">
              <a:spcBef>
                <a:spcPct val="10000"/>
              </a:spcBef>
              <a:buFontTx/>
              <a:buAutoNum type="alphaUcPeriod"/>
            </a:pPr>
            <a:r>
              <a:rPr lang="en-US" altLang="en-US" sz="2300">
                <a:ea typeface="MS PGothic" charset="-128"/>
              </a:rPr>
              <a:t>removing her wet clothing and covering her feet with dry, sterile dressings.</a:t>
            </a:r>
            <a:r>
              <a:rPr lang="en-US" altLang="en-US" sz="2300"/>
              <a:t> </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a:lnSpc>
                <a:spcPct val="85000"/>
              </a:lnSpc>
            </a:pPr>
            <a:r>
              <a:rPr lang="en-US" altLang="en-US"/>
              <a:t>Review</a:t>
            </a:r>
          </a:p>
        </p:txBody>
      </p:sp>
      <p:sp>
        <p:nvSpPr>
          <p:cNvPr id="169987"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When treating a patient with frostbite, you should remove any wet clothing and cover the injured area with dry, sterile dressings. Do not break any blisters, and do not apply heat to try to rewarm the area.</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71011"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sz="2400"/>
              <a:t>A woman has frostbite in both feet after walking several miles in a frozen field. Her feet are white, hard, and cold to the touch. Treatment at the scene should include:</a:t>
            </a:r>
          </a:p>
          <a:p>
            <a:pPr marL="1016000" lvl="1" indent="-444500">
              <a:buFontTx/>
              <a:buAutoNum type="alphaUcPeriod"/>
            </a:pPr>
            <a:r>
              <a:rPr lang="en-US" altLang="en-US">
                <a:ea typeface="MS PGothic" charset="-128"/>
              </a:rPr>
              <a:t>rubbing her feet gently with your own warm hands.</a:t>
            </a:r>
            <a:br>
              <a:rPr lang="en-US" altLang="en-US">
                <a:ea typeface="MS PGothic" charset="-128"/>
              </a:rPr>
            </a:br>
            <a:r>
              <a:rPr lang="en-US" altLang="en-US" b="1">
                <a:ea typeface="MS PGothic" charset="-128"/>
              </a:rPr>
              <a:t>Rationale: </a:t>
            </a:r>
            <a:r>
              <a:rPr lang="en-US" altLang="en-US">
                <a:solidFill>
                  <a:srgbClr val="F37021"/>
                </a:solidFill>
                <a:ea typeface="MS PGothic" charset="-128"/>
              </a:rPr>
              <a:t>Do not rub or massage the frostbitten area.</a:t>
            </a:r>
          </a:p>
          <a:p>
            <a:pPr marL="1016000" lvl="1" indent="-444500">
              <a:buFontTx/>
              <a:buAutoNum type="alphaUcPeriod"/>
            </a:pPr>
            <a:r>
              <a:rPr lang="en-US" altLang="en-US">
                <a:ea typeface="MS PGothic" charset="-128"/>
              </a:rPr>
              <a:t>trying to restore circulation by helping her to walk around. </a:t>
            </a:r>
            <a:br>
              <a:rPr lang="en-US" altLang="en-US">
                <a:ea typeface="MS PGothic" charset="-128"/>
              </a:rPr>
            </a:br>
            <a:r>
              <a:rPr lang="en-US" altLang="en-US" b="1">
                <a:ea typeface="MS PGothic" charset="-128"/>
              </a:rPr>
              <a:t>Rationale: </a:t>
            </a:r>
            <a:r>
              <a:rPr lang="en-US" altLang="en-US">
                <a:solidFill>
                  <a:srgbClr val="F37021"/>
                </a:solidFill>
                <a:ea typeface="MS PGothic" charset="-128"/>
              </a:rPr>
              <a:t>Do not allow the patient to stand or walk on a frostbitten foot.</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72035"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sz="2400"/>
              <a:t>A woman has frostbite in both feet after walking several miles in a frozen field. Her feet are white, hard, and cold to the touch. Treatment at the scene should include:</a:t>
            </a:r>
          </a:p>
          <a:p>
            <a:pPr marL="1016000" lvl="1" indent="-444500">
              <a:spcBef>
                <a:spcPct val="35000"/>
              </a:spcBef>
              <a:buFontTx/>
              <a:buNone/>
            </a:pPr>
            <a:r>
              <a:rPr lang="en-US" altLang="en-US">
                <a:ea typeface="MS PGothic" charset="-128"/>
              </a:rPr>
              <a:t>C.	removing her wet clothing and rubbing her feet briskly with a warm, wet cloth. </a:t>
            </a:r>
            <a:br>
              <a:rPr lang="en-US" altLang="en-US">
                <a:ea typeface="MS PGothic" charset="-128"/>
              </a:rPr>
            </a:br>
            <a:r>
              <a:rPr lang="en-US" altLang="en-US" b="1">
                <a:ea typeface="MS PGothic" charset="-128"/>
              </a:rPr>
              <a:t>Rationale: </a:t>
            </a:r>
            <a:r>
              <a:rPr lang="en-US" altLang="en-US">
                <a:solidFill>
                  <a:srgbClr val="F37021"/>
                </a:solidFill>
                <a:ea typeface="MS PGothic" charset="-128"/>
              </a:rPr>
              <a:t>Do not apply something warm or hot.</a:t>
            </a:r>
          </a:p>
          <a:p>
            <a:pPr marL="1016000" lvl="1" indent="-444500">
              <a:spcBef>
                <a:spcPct val="35000"/>
              </a:spcBef>
              <a:buFontTx/>
              <a:buNone/>
            </a:pPr>
            <a:r>
              <a:rPr lang="en-US" altLang="en-US">
                <a:ea typeface="MS PGothic" charset="-128"/>
              </a:rPr>
              <a:t>D.	removing her wet clothing and covering her feet with dry, sterile dressings.</a:t>
            </a:r>
            <a:br>
              <a:rPr lang="en-US" altLang="en-US">
                <a:ea typeface="MS PGothic" charset="-128"/>
              </a:rPr>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a:lnSpc>
                <a:spcPct val="85000"/>
              </a:lnSpc>
            </a:pPr>
            <a:r>
              <a:rPr lang="en-US" altLang="en-US"/>
              <a:t>Review</a:t>
            </a:r>
          </a:p>
        </p:txBody>
      </p:sp>
      <p:sp>
        <p:nvSpPr>
          <p:cNvPr id="173059"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sz="2400"/>
              <a:t>A 30-year-old male, who has been playing softball all day in a hot environment, complains of weakness and nausea shortly after experiencing a syncopal episode. Appropriate treatment for this patient includes all of the following, EXCEPT:</a:t>
            </a:r>
          </a:p>
          <a:p>
            <a:pPr marL="1016000" lvl="1" indent="-444500">
              <a:spcBef>
                <a:spcPct val="35000"/>
              </a:spcBef>
              <a:buFontTx/>
              <a:buAutoNum type="alphaUcPeriod"/>
            </a:pPr>
            <a:r>
              <a:rPr lang="en-US" altLang="en-US"/>
              <a:t>giving a salt-containing solution by mouth.</a:t>
            </a:r>
          </a:p>
          <a:p>
            <a:pPr marL="1016000" lvl="1" indent="-444500">
              <a:spcBef>
                <a:spcPct val="35000"/>
              </a:spcBef>
              <a:buFontTx/>
              <a:buAutoNum type="alphaUcPeriod"/>
            </a:pPr>
            <a:r>
              <a:rPr lang="en-US" altLang="en-US"/>
              <a:t>moving him to a cooler environment at once. </a:t>
            </a:r>
          </a:p>
          <a:p>
            <a:pPr marL="1016000" lvl="1" indent="-444500">
              <a:spcBef>
                <a:spcPct val="35000"/>
              </a:spcBef>
              <a:buFontTx/>
              <a:buAutoNum type="alphaUcPeriod"/>
            </a:pPr>
            <a:r>
              <a:rPr lang="en-US" altLang="en-US"/>
              <a:t>administering oxygen via nonrebreathing mask.</a:t>
            </a:r>
          </a:p>
          <a:p>
            <a:pPr marL="1016000" lvl="1" indent="-444500">
              <a:spcBef>
                <a:spcPct val="35000"/>
              </a:spcBef>
              <a:buFontTx/>
              <a:buAutoNum type="alphaUcPeriod"/>
            </a:pPr>
            <a:r>
              <a:rPr lang="en-US" altLang="en-US"/>
              <a:t>placing him in a supine position and elevating his legs. </a:t>
            </a:r>
          </a:p>
        </p:txBody>
      </p:sp>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a:lnSpc>
                <a:spcPct val="85000"/>
              </a:lnSpc>
            </a:pPr>
            <a:r>
              <a:rPr lang="en-US" altLang="en-US"/>
              <a:t>Review</a:t>
            </a:r>
          </a:p>
        </p:txBody>
      </p:sp>
      <p:sp>
        <p:nvSpPr>
          <p:cNvPr id="174083"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A</a:t>
            </a:r>
          </a:p>
          <a:p>
            <a:pPr marL="0" indent="0">
              <a:spcBef>
                <a:spcPct val="35000"/>
              </a:spcBef>
              <a:buFontTx/>
              <a:buNone/>
            </a:pPr>
            <a:r>
              <a:rPr lang="en-US" altLang="en-US" sz="2600" b="1"/>
              <a:t>Rationale: </a:t>
            </a:r>
            <a:r>
              <a:rPr lang="en-US" altLang="en-US" sz="2600"/>
              <a:t>Treatment for heat exhaustion begins by moving the patient to a cooler environment. Remove excess clothing, administer oxygen as needed, and place the patient supine. Elevating the patient’s legs may improve blood flow to the brain and prevent another syncopal episode. If the patient is not nauseated, give a salt-containing solution by mouth. Give nothing by mouth if the patient is nauseated; doing so increases the risks of vomiting and aspiration.</a:t>
            </a:r>
          </a:p>
        </p:txBody>
      </p:sp>
    </p:spTree>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75107"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sz="2400"/>
              <a:t>A 30-year-old male, who has been playing softball all day in a hot environment, complains of weakness and nausea shortly after experiencing a syncopal episode. Appropriate treatment for this patient includes all of the following, EXCEPT:</a:t>
            </a:r>
          </a:p>
          <a:p>
            <a:pPr marL="1016000" lvl="1" indent="-444500">
              <a:spcBef>
                <a:spcPct val="35000"/>
              </a:spcBef>
              <a:buFontTx/>
              <a:buAutoNum type="alphaUcPeriod"/>
            </a:pPr>
            <a:r>
              <a:rPr lang="en-US" altLang="en-US"/>
              <a:t>giving a salt-containing solution by mouth.</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moving him to a cooler environment at once. </a:t>
            </a:r>
            <a:br>
              <a:rPr lang="en-US" altLang="en-US"/>
            </a:br>
            <a:r>
              <a:rPr lang="en-US" altLang="en-US" b="1"/>
              <a:t>Rationale: </a:t>
            </a:r>
            <a:r>
              <a:rPr lang="en-US" altLang="en-US">
                <a:solidFill>
                  <a:srgbClr val="F37021"/>
                </a:solidFill>
              </a:rPr>
              <a:t>This is an appropriate treatment for heat exhaustion.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nSpc>
                <a:spcPct val="85000"/>
              </a:lnSpc>
            </a:pPr>
            <a:r>
              <a:rPr lang="en-US" altLang="en-US"/>
              <a:t>Hypothermia </a:t>
            </a:r>
            <a:r>
              <a:rPr lang="en-US" altLang="en-US" sz="2800" b="0"/>
              <a:t>(2 of 7)</a:t>
            </a:r>
          </a:p>
        </p:txBody>
      </p:sp>
      <p:sp>
        <p:nvSpPr>
          <p:cNvPr id="19459" name="Rectangle 3"/>
          <p:cNvSpPr>
            <a:spLocks noGrp="1" noChangeArrowheads="1"/>
          </p:cNvSpPr>
          <p:nvPr>
            <p:ph type="body" idx="1"/>
          </p:nvPr>
        </p:nvSpPr>
        <p:spPr/>
        <p:txBody>
          <a:bodyPr rIns="228600"/>
          <a:lstStyle/>
          <a:p>
            <a:pPr>
              <a:spcBef>
                <a:spcPct val="35000"/>
              </a:spcBef>
            </a:pPr>
            <a:r>
              <a:rPr lang="en-US" altLang="en-US"/>
              <a:t>Air temperature does not have to be below freezing for it to occur.</a:t>
            </a:r>
          </a:p>
          <a:p>
            <a:pPr lvl="1">
              <a:spcBef>
                <a:spcPct val="35000"/>
              </a:spcBef>
            </a:pPr>
            <a:r>
              <a:rPr lang="en-US" altLang="en-US"/>
              <a:t>Can develop quickly or gradually</a:t>
            </a:r>
          </a:p>
          <a:p>
            <a:pPr>
              <a:spcBef>
                <a:spcPct val="35000"/>
              </a:spcBef>
            </a:pPr>
            <a:r>
              <a:rPr lang="en-US" altLang="en-US"/>
              <a:t>People at risk:</a:t>
            </a:r>
          </a:p>
          <a:p>
            <a:pPr lvl="1">
              <a:spcBef>
                <a:spcPct val="35000"/>
              </a:spcBef>
            </a:pPr>
            <a:r>
              <a:rPr lang="en-US" altLang="en-US"/>
              <a:t>Homeless people and those whose homes lack heating</a:t>
            </a:r>
          </a:p>
          <a:p>
            <a:pPr lvl="1">
              <a:spcBef>
                <a:spcPct val="35000"/>
              </a:spcBef>
            </a:pPr>
            <a:r>
              <a:rPr lang="en-US" altLang="en-US"/>
              <a:t>Swimmers</a:t>
            </a:r>
          </a:p>
          <a:p>
            <a:pPr lvl="1">
              <a:spcBef>
                <a:spcPct val="35000"/>
              </a:spcBef>
            </a:pPr>
            <a:r>
              <a:rPr lang="en-US" altLang="en-US"/>
              <a:t>Geriatric, pediatric</a:t>
            </a:r>
            <a:r>
              <a:rPr lang="en-US" altLang="en-US" b="1"/>
              <a:t>, </a:t>
            </a:r>
            <a:r>
              <a:rPr lang="en-US" altLang="en-US"/>
              <a:t>and ill individuals</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76131" name="Rectangle 3"/>
          <p:cNvSpPr>
            <a:spLocks noGrp="1" noChangeArrowheads="1"/>
          </p:cNvSpPr>
          <p:nvPr>
            <p:ph type="body" idx="1"/>
          </p:nvPr>
        </p:nvSpPr>
        <p:spPr/>
        <p:txBody>
          <a:bodyPr rIns="0"/>
          <a:lstStyle/>
          <a:p>
            <a:pPr marL="457200" indent="-457200">
              <a:spcBef>
                <a:spcPct val="35000"/>
              </a:spcBef>
              <a:buFontTx/>
              <a:buAutoNum type="arabicPeriod" startAt="5"/>
            </a:pPr>
            <a:r>
              <a:rPr lang="en-US" altLang="en-US" sz="2400"/>
              <a:t>A 30-year-old male, who has been playing softball all day in a hot environment, complains of </a:t>
            </a:r>
            <a:br>
              <a:rPr lang="en-US" altLang="en-US" sz="2400"/>
            </a:br>
            <a:r>
              <a:rPr lang="en-US" altLang="en-US" sz="2400"/>
              <a:t>weakness and nausea shortly after experiencing a syncopal episode. Appropriate treatment for this patient includes all of the following, EXCEPT:</a:t>
            </a:r>
          </a:p>
          <a:p>
            <a:pPr marL="1016000" lvl="1" indent="-444500">
              <a:spcBef>
                <a:spcPct val="15000"/>
              </a:spcBef>
              <a:buFontTx/>
              <a:buAutoNum type="alphaUcPeriod" startAt="3"/>
            </a:pPr>
            <a:r>
              <a:rPr lang="en-US" altLang="en-US"/>
              <a:t>administering oxygen via nonrebreathing mask.</a:t>
            </a:r>
            <a:br>
              <a:rPr lang="en-US" altLang="en-US"/>
            </a:br>
            <a:r>
              <a:rPr lang="en-US" altLang="en-US" b="1"/>
              <a:t>Rationale: </a:t>
            </a:r>
            <a:r>
              <a:rPr lang="en-US" altLang="en-US">
                <a:solidFill>
                  <a:srgbClr val="F37021"/>
                </a:solidFill>
              </a:rPr>
              <a:t>This is an appropriate treatment for heat exhaustion.</a:t>
            </a:r>
          </a:p>
          <a:p>
            <a:pPr marL="1016000" lvl="1" indent="-444500">
              <a:spcBef>
                <a:spcPct val="15000"/>
              </a:spcBef>
              <a:buFontTx/>
              <a:buAutoNum type="alphaUcPeriod" startAt="3"/>
            </a:pPr>
            <a:r>
              <a:rPr lang="en-US" altLang="en-US"/>
              <a:t>placing him in a supine position and elevating his legs. </a:t>
            </a:r>
            <a:br>
              <a:rPr lang="en-US" altLang="en-US"/>
            </a:br>
            <a:r>
              <a:rPr lang="en-US" altLang="en-US" b="1"/>
              <a:t>Rationale: </a:t>
            </a:r>
            <a:r>
              <a:rPr lang="en-US" altLang="en-US">
                <a:solidFill>
                  <a:srgbClr val="F37021"/>
                </a:solidFill>
              </a:rPr>
              <a:t>This is an appropriate treatment for heat exhaustion.</a:t>
            </a:r>
          </a:p>
        </p:txBody>
      </p:sp>
    </p:spTree>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a:lnSpc>
                <a:spcPct val="85000"/>
              </a:lnSpc>
            </a:pPr>
            <a:r>
              <a:rPr lang="en-US" altLang="en-US"/>
              <a:t>Review</a:t>
            </a:r>
          </a:p>
        </p:txBody>
      </p:sp>
      <p:sp>
        <p:nvSpPr>
          <p:cNvPr id="177155"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sz="2600"/>
              <a:t>You are assessing a 27-year-old woman with a heat-related emergency. Her skin is flushed, hot, and moist, and her level of consciousness is decreased. After moving her to a cool environment, managing her airway, and administering oxygen, you should: </a:t>
            </a:r>
          </a:p>
          <a:p>
            <a:pPr marL="1016000" lvl="1" indent="-444500">
              <a:spcBef>
                <a:spcPct val="35000"/>
              </a:spcBef>
              <a:buFontTx/>
              <a:buAutoNum type="alphaUcPeriod"/>
            </a:pPr>
            <a:r>
              <a:rPr lang="en-US" altLang="en-US"/>
              <a:t>give her ice water to drink.</a:t>
            </a:r>
          </a:p>
          <a:p>
            <a:pPr marL="1016000" lvl="1" indent="-444500">
              <a:spcBef>
                <a:spcPct val="35000"/>
              </a:spcBef>
              <a:buFontTx/>
              <a:buAutoNum type="alphaUcPeriod"/>
            </a:pPr>
            <a:r>
              <a:rPr lang="en-US" altLang="en-US"/>
              <a:t>place her in the recovery position. </a:t>
            </a:r>
          </a:p>
          <a:p>
            <a:pPr marL="1016000" lvl="1" indent="-444500">
              <a:spcBef>
                <a:spcPct val="35000"/>
              </a:spcBef>
              <a:buFontTx/>
              <a:buAutoNum type="alphaUcPeriod"/>
            </a:pPr>
            <a:r>
              <a:rPr lang="en-US" altLang="en-US"/>
              <a:t>cover her with wet sheets and fan her. </a:t>
            </a:r>
          </a:p>
          <a:p>
            <a:pPr marL="1016000" lvl="1" indent="-444500">
              <a:spcBef>
                <a:spcPct val="35000"/>
              </a:spcBef>
              <a:buFontTx/>
              <a:buAutoNum type="alphaUcPeriod"/>
            </a:pPr>
            <a:r>
              <a:rPr lang="en-US" altLang="en-US"/>
              <a:t>take her temperature with an axillary probe.</a:t>
            </a:r>
          </a:p>
        </p:txBody>
      </p:sp>
    </p:spTree>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a:lnSpc>
                <a:spcPct val="85000"/>
              </a:lnSpc>
            </a:pPr>
            <a:r>
              <a:rPr lang="en-US" altLang="en-US"/>
              <a:t>Review</a:t>
            </a:r>
          </a:p>
        </p:txBody>
      </p:sp>
      <p:sp>
        <p:nvSpPr>
          <p:cNvPr id="178179"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sz="2600" b="1"/>
              <a:t>Rationale: </a:t>
            </a:r>
            <a:r>
              <a:rPr lang="en-US" altLang="en-US" sz="2600"/>
              <a:t>This patient is experiencing heat stroke. After moving her to a cooler area, managing her airway, and administering oxygen, the single most important treatment for her involves rapid cooling. Turn on the AC in the back of the ambulance, cover her with a wet sheet, and begin fanning her. Consider applying chemical ice packs to her groin and axillae (follow local protocols). Untreated heat stroke almost always results in death due to brain damage. </a:t>
            </a:r>
          </a:p>
        </p:txBody>
      </p:sp>
    </p:spTree>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79203"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sz="2600"/>
              <a:t>You are assessing a 27-year-old woman with a heat-related emergency. Her skin is flushed, hot, and moist; and her level of consciousness is decreased. After moving her to a cool environment, managing her airway, and administering oxygen, you should: </a:t>
            </a:r>
          </a:p>
          <a:p>
            <a:pPr marL="1016000" lvl="1" indent="-444500">
              <a:spcBef>
                <a:spcPct val="35000"/>
              </a:spcBef>
              <a:buFontTx/>
              <a:buAutoNum type="alphaUcPeriod"/>
            </a:pPr>
            <a:r>
              <a:rPr lang="en-US" altLang="en-US"/>
              <a:t>give her ice water to drink.</a:t>
            </a:r>
            <a:br>
              <a:rPr lang="en-US" altLang="en-US"/>
            </a:br>
            <a:r>
              <a:rPr lang="en-US" altLang="en-US" b="1"/>
              <a:t>Rationale: </a:t>
            </a:r>
            <a:r>
              <a:rPr lang="en-US" altLang="en-US">
                <a:solidFill>
                  <a:srgbClr val="F37021"/>
                </a:solidFill>
              </a:rPr>
              <a:t>Give the patient nothing by mouth</a:t>
            </a:r>
            <a:r>
              <a:rPr lang="en-US" altLang="en-US"/>
              <a:t>.</a:t>
            </a:r>
          </a:p>
          <a:p>
            <a:pPr marL="1016000" lvl="1" indent="-444500">
              <a:spcBef>
                <a:spcPct val="35000"/>
              </a:spcBef>
              <a:buFontTx/>
              <a:buAutoNum type="alphaUcPeriod"/>
            </a:pPr>
            <a:r>
              <a:rPr lang="en-US" altLang="en-US"/>
              <a:t>place her in the recovery position. </a:t>
            </a:r>
            <a:br>
              <a:rPr lang="en-US" altLang="en-US"/>
            </a:br>
            <a:r>
              <a:rPr lang="en-US" altLang="en-US" b="1"/>
              <a:t>Rationale: </a:t>
            </a:r>
            <a:r>
              <a:rPr lang="en-US" altLang="en-US">
                <a:solidFill>
                  <a:srgbClr val="F37021"/>
                </a:solidFill>
              </a:rPr>
              <a:t>Place the patient in the shock position.</a:t>
            </a:r>
          </a:p>
        </p:txBody>
      </p:sp>
    </p:spTree>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80227" name="Rectangle 3"/>
          <p:cNvSpPr>
            <a:spLocks noGrp="1" noChangeArrowheads="1"/>
          </p:cNvSpPr>
          <p:nvPr>
            <p:ph type="body" idx="1"/>
          </p:nvPr>
        </p:nvSpPr>
        <p:spPr/>
        <p:txBody>
          <a:bodyPr rIns="228600"/>
          <a:lstStyle/>
          <a:p>
            <a:pPr marL="457200" indent="-457200">
              <a:spcBef>
                <a:spcPct val="35000"/>
              </a:spcBef>
              <a:buFontTx/>
              <a:buAutoNum type="arabicPeriod" startAt="6"/>
            </a:pPr>
            <a:r>
              <a:rPr lang="en-US" altLang="en-US" sz="2600"/>
              <a:t>You are assessing a 27-year-old woman with a heat-related emergency. Her skin is flushed, hot, and moist; and her level of consciousness is decreased. After moving her to a cool environment, managing her airway, and administering oxygen, you should: </a:t>
            </a:r>
          </a:p>
          <a:p>
            <a:pPr marL="1016000" lvl="1" indent="-444500">
              <a:spcBef>
                <a:spcPct val="35000"/>
              </a:spcBef>
              <a:buFontTx/>
              <a:buAutoNum type="alphaUcPeriod" startAt="3"/>
            </a:pPr>
            <a:r>
              <a:rPr lang="en-US" altLang="en-US"/>
              <a:t>cover her with wet sheets and fan her. </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take her temperature with an axillary probe.</a:t>
            </a:r>
            <a:br>
              <a:rPr lang="en-US" altLang="en-US"/>
            </a:br>
            <a:r>
              <a:rPr lang="en-US" altLang="en-US" b="1"/>
              <a:t>Rationale: </a:t>
            </a:r>
            <a:r>
              <a:rPr lang="en-US" altLang="en-US">
                <a:solidFill>
                  <a:srgbClr val="F37021"/>
                </a:solidFill>
              </a:rPr>
              <a:t>The core temperatures are the most accurate.</a:t>
            </a:r>
          </a:p>
        </p:txBody>
      </p:sp>
    </p:spTree>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a:lnSpc>
                <a:spcPct val="85000"/>
              </a:lnSpc>
            </a:pPr>
            <a:r>
              <a:rPr lang="en-US" altLang="en-US"/>
              <a:t>Review</a:t>
            </a:r>
          </a:p>
        </p:txBody>
      </p:sp>
      <p:sp>
        <p:nvSpPr>
          <p:cNvPr id="181251"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It is important to remove a drowning victim from the water before laryngospasm relaxes because:</a:t>
            </a:r>
          </a:p>
          <a:p>
            <a:pPr marL="1016000" lvl="1" indent="-444500">
              <a:spcBef>
                <a:spcPct val="35000"/>
              </a:spcBef>
              <a:buFontTx/>
              <a:buAutoNum type="alphaUcPeriod"/>
            </a:pPr>
            <a:r>
              <a:rPr lang="en-US" altLang="en-US"/>
              <a:t>the patient will suffer less airway trauma.</a:t>
            </a:r>
          </a:p>
          <a:p>
            <a:pPr marL="1016000" lvl="1" indent="-444500">
              <a:spcBef>
                <a:spcPct val="35000"/>
              </a:spcBef>
              <a:buFontTx/>
              <a:buAutoNum type="alphaUcPeriod"/>
            </a:pPr>
            <a:r>
              <a:rPr lang="en-US" altLang="en-US"/>
              <a:t>the risk of severe hypothermia is lessened.</a:t>
            </a:r>
          </a:p>
          <a:p>
            <a:pPr marL="1016000" lvl="1" indent="-444500">
              <a:spcBef>
                <a:spcPct val="35000"/>
              </a:spcBef>
              <a:buFontTx/>
              <a:buAutoNum type="alphaUcPeriod"/>
            </a:pPr>
            <a:r>
              <a:rPr lang="en-US" altLang="en-US"/>
              <a:t>less water will have entered the patient’s lungs.</a:t>
            </a:r>
          </a:p>
          <a:p>
            <a:pPr marL="1016000" lvl="1" indent="-444500">
              <a:spcBef>
                <a:spcPct val="35000"/>
              </a:spcBef>
              <a:buFontTx/>
              <a:buAutoNum type="alphaUcPeriod"/>
            </a:pPr>
            <a:r>
              <a:rPr lang="en-US" altLang="en-US"/>
              <a:t>you can ventilate the patient with laryngospasm.</a:t>
            </a:r>
          </a:p>
        </p:txBody>
      </p:sp>
    </p:spTree>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a:lnSpc>
                <a:spcPct val="85000"/>
              </a:lnSpc>
            </a:pPr>
            <a:r>
              <a:rPr lang="en-US" altLang="en-US"/>
              <a:t>Review</a:t>
            </a:r>
          </a:p>
        </p:txBody>
      </p:sp>
      <p:sp>
        <p:nvSpPr>
          <p:cNvPr id="182275" name="Rectangle 3"/>
          <p:cNvSpPr>
            <a:spLocks noGrp="1" noChangeArrowheads="1"/>
          </p:cNvSpPr>
          <p:nvPr>
            <p:ph type="body" idx="1"/>
          </p:nvPr>
        </p:nvSpPr>
        <p:spPr/>
        <p:txBody>
          <a:bodyPr rIns="228600"/>
          <a:lstStyle/>
          <a:p>
            <a:pPr marL="0" indent="0">
              <a:lnSpc>
                <a:spcPct val="90000"/>
              </a:lnSpc>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Even small amounts of salt or fresh water will irritate the larynx, causing it to spasm (laryngospasm). This is the body’s protective mechanism. If the EMT can safely remove the patient from the water before the laryngospasm relaxes, the amount of water that enters the lungs will be minimized. It will also be easier to ventilate the patient.</a:t>
            </a:r>
          </a:p>
        </p:txBody>
      </p:sp>
    </p:spTree>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83299"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It is important to remove a drowning victim from the water before laryngospasm relaxes because:</a:t>
            </a:r>
          </a:p>
          <a:p>
            <a:pPr marL="1016000" lvl="1" indent="-444500">
              <a:spcBef>
                <a:spcPct val="35000"/>
              </a:spcBef>
              <a:buFontTx/>
              <a:buAutoNum type="alphaUcPeriod"/>
            </a:pPr>
            <a:r>
              <a:rPr lang="en-US" altLang="en-US"/>
              <a:t>the patient will suffer less airway trauma.</a:t>
            </a:r>
            <a:br>
              <a:rPr lang="en-US" altLang="en-US"/>
            </a:br>
            <a:r>
              <a:rPr lang="en-US" altLang="en-US" b="1"/>
              <a:t>Rationale: </a:t>
            </a:r>
            <a:r>
              <a:rPr lang="en-US" altLang="en-US">
                <a:solidFill>
                  <a:srgbClr val="F37021"/>
                </a:solidFill>
              </a:rPr>
              <a:t>A laryngospasm is the closing of the vocal cords. This process will not cause trauma to the airway.</a:t>
            </a:r>
          </a:p>
          <a:p>
            <a:pPr marL="1016000" lvl="1" indent="-444500">
              <a:spcBef>
                <a:spcPct val="35000"/>
              </a:spcBef>
              <a:buFontTx/>
              <a:buAutoNum type="alphaUcPeriod"/>
            </a:pPr>
            <a:r>
              <a:rPr lang="en-US" altLang="en-US"/>
              <a:t>the risk of severe hypothermia is lessened.</a:t>
            </a:r>
            <a:br>
              <a:rPr lang="en-US" altLang="en-US"/>
            </a:br>
            <a:r>
              <a:rPr lang="en-US" altLang="en-US" b="1"/>
              <a:t>Rationale: </a:t>
            </a:r>
            <a:r>
              <a:rPr lang="en-US" altLang="en-US">
                <a:solidFill>
                  <a:srgbClr val="F37021"/>
                </a:solidFill>
              </a:rPr>
              <a:t>Submersion will produce hypothermia with or without the presence of a laryngospasm.</a:t>
            </a:r>
          </a:p>
        </p:txBody>
      </p:sp>
    </p:spTree>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84323"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It is important to remove a drowning victim from the water before laryngospasm relaxes because:</a:t>
            </a:r>
          </a:p>
          <a:p>
            <a:pPr marL="1016000" lvl="1" indent="-444500">
              <a:spcBef>
                <a:spcPct val="35000"/>
              </a:spcBef>
              <a:buFontTx/>
              <a:buAutoNum type="alphaUcPeriod" startAt="3"/>
            </a:pPr>
            <a:r>
              <a:rPr lang="en-US" altLang="en-US"/>
              <a:t>less water will have entered the patient’s lungs.</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you can ventilate the patient with laryngospasm.</a:t>
            </a:r>
            <a:br>
              <a:rPr lang="en-US" altLang="en-US"/>
            </a:br>
            <a:r>
              <a:rPr lang="en-US" altLang="en-US" b="1"/>
              <a:t>Rationale: </a:t>
            </a:r>
            <a:r>
              <a:rPr lang="en-US" altLang="en-US">
                <a:solidFill>
                  <a:srgbClr val="F37021"/>
                </a:solidFill>
              </a:rPr>
              <a:t>A laryngospasm is an upper airway obstruction and you will not be able to ventilate until it relaxes.</a:t>
            </a:r>
          </a:p>
        </p:txBody>
      </p:sp>
    </p:spTree>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a:lnSpc>
                <a:spcPct val="85000"/>
              </a:lnSpc>
            </a:pPr>
            <a:r>
              <a:rPr lang="en-US" altLang="en-US"/>
              <a:t>Review</a:t>
            </a:r>
          </a:p>
        </p:txBody>
      </p:sp>
      <p:sp>
        <p:nvSpPr>
          <p:cNvPr id="185347"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sz="2400"/>
              <a:t>A 13-year-old girl is found floating face down in a swimming pool. Witnesses tell you that the girl had been practicing diving. After you and your partner safely enter the water, you should:</a:t>
            </a:r>
          </a:p>
          <a:p>
            <a:pPr marL="1016000" lvl="1" indent="-444500">
              <a:spcBef>
                <a:spcPct val="10000"/>
              </a:spcBef>
              <a:buFontTx/>
              <a:buAutoNum type="alphaUcPeriod"/>
            </a:pPr>
            <a:r>
              <a:rPr lang="en-US" altLang="en-US"/>
              <a:t>turn her head to the side and give five back slaps.</a:t>
            </a:r>
          </a:p>
          <a:p>
            <a:pPr marL="1016000" lvl="1" indent="-444500">
              <a:spcBef>
                <a:spcPct val="10000"/>
              </a:spcBef>
              <a:buFontTx/>
              <a:buAutoNum type="alphaUcPeriod"/>
            </a:pPr>
            <a:r>
              <a:rPr lang="en-US" altLang="en-US"/>
              <a:t>turn her head to the side and begin rescue breathing.</a:t>
            </a:r>
          </a:p>
          <a:p>
            <a:pPr marL="1016000" lvl="1" indent="-444500">
              <a:spcBef>
                <a:spcPct val="10000"/>
              </a:spcBef>
              <a:buFontTx/>
              <a:buAutoNum type="alphaUcPeriod"/>
            </a:pPr>
            <a:r>
              <a:rPr lang="en-US" altLang="en-US"/>
              <a:t>rotate her entire body as a unit and carefully remove her from the pool.</a:t>
            </a:r>
          </a:p>
          <a:p>
            <a:pPr marL="1016000" lvl="1" indent="-444500">
              <a:spcBef>
                <a:spcPct val="10000"/>
              </a:spcBef>
              <a:buFontTx/>
              <a:buAutoNum type="alphaUcPeriod"/>
            </a:pPr>
            <a:r>
              <a:rPr lang="en-US" altLang="en-US"/>
              <a:t>rotate the entire upper half of her body as a unit, supporting her head and neck.</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nSpc>
                <a:spcPct val="85000"/>
              </a:lnSpc>
            </a:pPr>
            <a:r>
              <a:rPr lang="en-US" altLang="en-US"/>
              <a:t>Hypothermia </a:t>
            </a:r>
            <a:r>
              <a:rPr lang="en-US" altLang="en-US" sz="2800" b="0"/>
              <a:t>(3 of 7)</a:t>
            </a:r>
          </a:p>
        </p:txBody>
      </p:sp>
      <p:sp>
        <p:nvSpPr>
          <p:cNvPr id="20483" name="Rectangle 3"/>
          <p:cNvSpPr>
            <a:spLocks noGrp="1" noChangeArrowheads="1"/>
          </p:cNvSpPr>
          <p:nvPr>
            <p:ph type="body" idx="1"/>
          </p:nvPr>
        </p:nvSpPr>
        <p:spPr/>
        <p:txBody>
          <a:bodyPr rIns="228600"/>
          <a:lstStyle/>
          <a:p>
            <a:pPr>
              <a:spcBef>
                <a:spcPct val="35000"/>
              </a:spcBef>
            </a:pPr>
            <a:r>
              <a:rPr lang="en-US" altLang="en-US"/>
              <a:t>Signs and symptoms become more severe as the core temperature falls.</a:t>
            </a:r>
          </a:p>
          <a:p>
            <a:pPr>
              <a:spcBef>
                <a:spcPct val="35000"/>
              </a:spcBef>
            </a:pPr>
            <a:r>
              <a:rPr lang="en-US" altLang="en-US"/>
              <a:t>Progresses through four stages</a:t>
            </a:r>
            <a:endParaRPr lang="en-US" altLang="en-US" b="1">
              <a:solidFill>
                <a:srgbClr val="FFFFFF"/>
              </a:solidFill>
            </a:endParaRPr>
          </a:p>
        </p:txBody>
      </p:sp>
      <p:pic>
        <p:nvPicPr>
          <p:cNvPr id="20484" name="Picture 5" descr="\\172.16.33.26\Art\OUTPUT\JB LEARNING\EMT_11E_ITK_PPT WORK\Ch32\9781284080179_CH32_CPT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3192463"/>
            <a:ext cx="6546850" cy="267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5065713" y="5888038"/>
            <a:ext cx="28797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&amp; Bartlett 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a:lnSpc>
                <a:spcPct val="85000"/>
              </a:lnSpc>
            </a:pPr>
            <a:r>
              <a:rPr lang="en-US" altLang="en-US"/>
              <a:t>Review</a:t>
            </a:r>
          </a:p>
        </p:txBody>
      </p:sp>
      <p:sp>
        <p:nvSpPr>
          <p:cNvPr id="186371"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When caring for a patient who is in the water and has possibly been injured, rotate the upper half of the body as a unit, supporting the head and neck, until the patient is face up. Open the airway with the jaw-thrust maneuver and begin artificial ventilation.</a:t>
            </a:r>
          </a:p>
        </p:txBody>
      </p:sp>
    </p:spTree>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87395"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sz="2400"/>
              <a:t>A 13-year-old girl is found floating face down in a swimming pool. Witnesses tell you that the girl had been practicing diving. After you and your partner safely enter the water, you should:</a:t>
            </a:r>
          </a:p>
          <a:p>
            <a:pPr marL="1016000" lvl="1" indent="-444500">
              <a:spcBef>
                <a:spcPct val="20000"/>
              </a:spcBef>
              <a:buFontTx/>
              <a:buAutoNum type="alphaUcPeriod"/>
            </a:pPr>
            <a:r>
              <a:rPr lang="en-US" altLang="en-US"/>
              <a:t>turn her head to the side and give five back slaps.</a:t>
            </a:r>
            <a:br>
              <a:rPr lang="en-US" altLang="en-US"/>
            </a:br>
            <a:r>
              <a:rPr lang="en-US" altLang="en-US" b="1"/>
              <a:t>Rationale: </a:t>
            </a:r>
            <a:r>
              <a:rPr lang="en-US" altLang="en-US">
                <a:solidFill>
                  <a:srgbClr val="F37021"/>
                </a:solidFill>
              </a:rPr>
              <a:t>You must consider a spinal injury.</a:t>
            </a:r>
          </a:p>
          <a:p>
            <a:pPr marL="1016000" lvl="1" indent="-444500">
              <a:spcBef>
                <a:spcPct val="20000"/>
              </a:spcBef>
              <a:buFontTx/>
              <a:buAutoNum type="alphaUcPeriod"/>
            </a:pPr>
            <a:r>
              <a:rPr lang="en-US" altLang="en-US"/>
              <a:t>turn her head to the side and begin rescue breathing.</a:t>
            </a:r>
            <a:br>
              <a:rPr lang="en-US" altLang="en-US"/>
            </a:br>
            <a:r>
              <a:rPr lang="en-US" altLang="en-US" b="1"/>
              <a:t>Rationale: </a:t>
            </a:r>
            <a:r>
              <a:rPr lang="en-US" altLang="en-US">
                <a:solidFill>
                  <a:srgbClr val="F37021"/>
                </a:solidFill>
              </a:rPr>
              <a:t>Manual stabilization must occur when treating patients with suspected neck injuries.</a:t>
            </a:r>
          </a:p>
        </p:txBody>
      </p:sp>
    </p:spTree>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88419"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sz="2200"/>
              <a:t>A 13-year-old girl is found floating face down in a swimming pool. Witnesses tell you that the girl had been practicing diving. After you and your partner safely enter the water, you should:</a:t>
            </a:r>
          </a:p>
          <a:p>
            <a:pPr marL="1016000" lvl="1" indent="-444500">
              <a:spcBef>
                <a:spcPct val="20000"/>
              </a:spcBef>
              <a:buFontTx/>
              <a:buAutoNum type="alphaUcPeriod" startAt="3"/>
            </a:pPr>
            <a:r>
              <a:rPr lang="en-US" altLang="en-US" sz="2200"/>
              <a:t>rotate her entire body as a unit and carefully remove her from the pool.</a:t>
            </a:r>
            <a:br>
              <a:rPr lang="en-US" altLang="en-US" sz="2200"/>
            </a:br>
            <a:r>
              <a:rPr lang="en-US" altLang="en-US" sz="2200" b="1"/>
              <a:t>Rationale: </a:t>
            </a:r>
            <a:r>
              <a:rPr lang="en-US" altLang="en-US" sz="2200">
                <a:solidFill>
                  <a:srgbClr val="F37021"/>
                </a:solidFill>
              </a:rPr>
              <a:t>While in the water and placing a patient in the supine position, a controlled rotation of the upper torso will automatically cause the proper rotation of the lower torso.</a:t>
            </a:r>
          </a:p>
          <a:p>
            <a:pPr marL="1016000" lvl="1" indent="-444500">
              <a:spcBef>
                <a:spcPct val="20000"/>
              </a:spcBef>
              <a:buFontTx/>
              <a:buAutoNum type="alphaUcPeriod" startAt="3"/>
            </a:pPr>
            <a:r>
              <a:rPr lang="en-US" altLang="en-US" sz="2200"/>
              <a:t>rotate the entire upper half of her body as a unit, supporting her head and neck.</a:t>
            </a:r>
            <a:br>
              <a:rPr lang="en-US" altLang="en-US" sz="2200"/>
            </a:br>
            <a:r>
              <a:rPr lang="en-US" altLang="en-US" sz="2200" b="1"/>
              <a:t>Rationale: </a:t>
            </a:r>
            <a:r>
              <a:rPr lang="en-US" altLang="en-US" sz="2200">
                <a:solidFill>
                  <a:srgbClr val="F37021"/>
                </a:solidFill>
              </a:rPr>
              <a:t>Correct answer</a:t>
            </a:r>
          </a:p>
        </p:txBody>
      </p:sp>
    </p:spTree>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a:lnSpc>
                <a:spcPct val="85000"/>
              </a:lnSpc>
            </a:pPr>
            <a:r>
              <a:rPr lang="en-US" altLang="en-US"/>
              <a:t>Review</a:t>
            </a:r>
          </a:p>
        </p:txBody>
      </p:sp>
      <p:sp>
        <p:nvSpPr>
          <p:cNvPr id="189443" name="Rectangle 3"/>
          <p:cNvSpPr>
            <a:spLocks noGrp="1" noChangeArrowheads="1"/>
          </p:cNvSpPr>
          <p:nvPr>
            <p:ph type="body" idx="1"/>
          </p:nvPr>
        </p:nvSpPr>
        <p:spPr/>
        <p:txBody>
          <a:bodyPr rIns="228600"/>
          <a:lstStyle/>
          <a:p>
            <a:pPr marL="457200" indent="-457200">
              <a:lnSpc>
                <a:spcPct val="90000"/>
              </a:lnSpc>
              <a:spcBef>
                <a:spcPct val="35000"/>
              </a:spcBef>
              <a:buFontTx/>
              <a:buAutoNum type="arabicPeriod" startAt="9"/>
            </a:pPr>
            <a:r>
              <a:rPr lang="en-US" altLang="en-US"/>
              <a:t>Shortly after ascending rapidly to the surface of the water while holding his breath, a 29-year-old diver begins coughing up pink, frothy sputum and complains of dyspnea and chest pain. You should suspect and treat this patient for:</a:t>
            </a:r>
          </a:p>
          <a:p>
            <a:pPr marL="1016000" lvl="1" indent="-444500">
              <a:lnSpc>
                <a:spcPct val="90000"/>
              </a:lnSpc>
              <a:spcBef>
                <a:spcPct val="35000"/>
              </a:spcBef>
              <a:buFontTx/>
              <a:buAutoNum type="alphaUcPeriod"/>
            </a:pPr>
            <a:r>
              <a:rPr lang="en-US" altLang="en-US"/>
              <a:t>an air embolism.</a:t>
            </a:r>
          </a:p>
          <a:p>
            <a:pPr marL="1016000" lvl="1" indent="-444500">
              <a:lnSpc>
                <a:spcPct val="90000"/>
              </a:lnSpc>
              <a:spcBef>
                <a:spcPct val="35000"/>
              </a:spcBef>
              <a:buFontTx/>
              <a:buAutoNum type="alphaUcPeriod"/>
            </a:pPr>
            <a:r>
              <a:rPr lang="en-US" altLang="en-US"/>
              <a:t>a pneumothorax.</a:t>
            </a:r>
          </a:p>
          <a:p>
            <a:pPr marL="1016000" lvl="1" indent="-444500">
              <a:lnSpc>
                <a:spcPct val="90000"/>
              </a:lnSpc>
              <a:spcBef>
                <a:spcPct val="35000"/>
              </a:spcBef>
              <a:buFontTx/>
              <a:buAutoNum type="alphaUcPeriod"/>
            </a:pPr>
            <a:r>
              <a:rPr lang="en-US" altLang="en-US"/>
              <a:t>pneumomediastinum.</a:t>
            </a:r>
          </a:p>
          <a:p>
            <a:pPr marL="1016000" lvl="1" indent="-444500">
              <a:lnSpc>
                <a:spcPct val="90000"/>
              </a:lnSpc>
              <a:spcBef>
                <a:spcPct val="35000"/>
              </a:spcBef>
              <a:buFontTx/>
              <a:buAutoNum type="alphaUcPeriod"/>
            </a:pPr>
            <a:r>
              <a:rPr lang="en-US" altLang="en-US"/>
              <a:t>decompression sickness.</a:t>
            </a:r>
          </a:p>
        </p:txBody>
      </p:sp>
    </p:spTree>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a:lnSpc>
                <a:spcPct val="85000"/>
              </a:lnSpc>
            </a:pPr>
            <a:r>
              <a:rPr lang="en-US" altLang="en-US"/>
              <a:t>Review</a:t>
            </a:r>
          </a:p>
        </p:txBody>
      </p:sp>
      <p:sp>
        <p:nvSpPr>
          <p:cNvPr id="190467"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Signs of an air embolism, which present after a person rapidly ascends to the surface of the water while holding his or her breath, include skin mottling, pink froth at the mouth or nose, muscle or joint pain, dyspnea and/or chest pain, dizziness, nausea or vomiting, visual impairment, paralysis or coma, and even cardiac arrest.</a:t>
            </a:r>
          </a:p>
        </p:txBody>
      </p:sp>
    </p:spTree>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91491"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sz="2400"/>
              <a:t>Shortly after ascending rapidly to the surface of the water while holding his breath, a 29-year-old diver begins coughing up pink, frothy sputum and complains of dyspnea and chest pain. You should suspect and treat this patient for:</a:t>
            </a:r>
          </a:p>
          <a:p>
            <a:pPr marL="1016000" lvl="1" indent="-444500">
              <a:spcBef>
                <a:spcPct val="35000"/>
              </a:spcBef>
              <a:buFontTx/>
              <a:buAutoNum type="alphaUcPeriod"/>
            </a:pPr>
            <a:r>
              <a:rPr lang="en-US" altLang="en-US"/>
              <a:t>an air embolism.</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a pneumothorax.</a:t>
            </a:r>
            <a:br>
              <a:rPr lang="en-US" altLang="en-US"/>
            </a:br>
            <a:r>
              <a:rPr lang="en-US" altLang="en-US" b="1"/>
              <a:t>Rationale: </a:t>
            </a:r>
            <a:r>
              <a:rPr lang="en-US" altLang="en-US">
                <a:solidFill>
                  <a:srgbClr val="F37021"/>
                </a:solidFill>
              </a:rPr>
              <a:t>A pneumothorax is a rupture or perforation of the pleura, causing air to leak into the pleural sac.</a:t>
            </a:r>
          </a:p>
        </p:txBody>
      </p:sp>
    </p:spTree>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92515" name="Rectangle 3"/>
          <p:cNvSpPr>
            <a:spLocks noGrp="1" noChangeArrowheads="1"/>
          </p:cNvSpPr>
          <p:nvPr>
            <p:ph type="body" idx="1"/>
          </p:nvPr>
        </p:nvSpPr>
        <p:spPr/>
        <p:txBody>
          <a:bodyPr rIns="228600"/>
          <a:lstStyle/>
          <a:p>
            <a:pPr marL="457200" indent="-457200">
              <a:lnSpc>
                <a:spcPct val="90000"/>
              </a:lnSpc>
              <a:spcBef>
                <a:spcPct val="35000"/>
              </a:spcBef>
              <a:buFontTx/>
              <a:buAutoNum type="arabicPeriod" startAt="9"/>
            </a:pPr>
            <a:r>
              <a:rPr lang="en-US" altLang="en-US" sz="2400"/>
              <a:t>Shortly after ascending rapidly to the surface of the water while holding his breath, a 29-year-old diver begins coughing up pink, frothy sputum and complains of dyspnea and chest pain. You should suspect and treat this patient for:</a:t>
            </a:r>
          </a:p>
          <a:p>
            <a:pPr marL="1016000" lvl="1" indent="-444500">
              <a:lnSpc>
                <a:spcPct val="90000"/>
              </a:lnSpc>
              <a:spcBef>
                <a:spcPct val="20000"/>
              </a:spcBef>
              <a:buFontTx/>
              <a:buAutoNum type="alphaUcPeriod" startAt="3"/>
            </a:pPr>
            <a:r>
              <a:rPr lang="en-US" altLang="en-US"/>
              <a:t>pneumomediastinum.</a:t>
            </a:r>
            <a:br>
              <a:rPr lang="en-US" altLang="en-US"/>
            </a:br>
            <a:r>
              <a:rPr lang="en-US" altLang="en-US" b="1"/>
              <a:t>Rationale: </a:t>
            </a:r>
            <a:r>
              <a:rPr lang="en-US" altLang="en-US">
                <a:solidFill>
                  <a:srgbClr val="F37021"/>
                </a:solidFill>
              </a:rPr>
              <a:t>This is air found in the mediastinum, between the lungs. </a:t>
            </a:r>
          </a:p>
          <a:p>
            <a:pPr marL="1016000" lvl="1" indent="-444500">
              <a:lnSpc>
                <a:spcPct val="90000"/>
              </a:lnSpc>
              <a:spcBef>
                <a:spcPct val="20000"/>
              </a:spcBef>
              <a:buFontTx/>
              <a:buAutoNum type="alphaUcPeriod" startAt="3"/>
            </a:pPr>
            <a:r>
              <a:rPr lang="en-US" altLang="en-US"/>
              <a:t>decompression sickness.</a:t>
            </a:r>
            <a:br>
              <a:rPr lang="en-US" altLang="en-US"/>
            </a:br>
            <a:r>
              <a:rPr lang="en-US" altLang="en-US" b="1"/>
              <a:t>Rationale: </a:t>
            </a:r>
            <a:r>
              <a:rPr lang="en-US" altLang="en-US">
                <a:solidFill>
                  <a:srgbClr val="F37021"/>
                </a:solidFill>
              </a:rPr>
              <a:t>This is a condition marked by joint pain, nausea, loss of motion, and breathing difficulties.</a:t>
            </a:r>
          </a:p>
        </p:txBody>
      </p:sp>
    </p:spTree>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nSpc>
                <a:spcPct val="85000"/>
              </a:lnSpc>
            </a:pPr>
            <a:r>
              <a:rPr lang="en-US" altLang="en-US"/>
              <a:t>Review</a:t>
            </a:r>
          </a:p>
        </p:txBody>
      </p:sp>
      <p:sp>
        <p:nvSpPr>
          <p:cNvPr id="193539" name="Rectangle 3"/>
          <p:cNvSpPr>
            <a:spLocks noGrp="1" noChangeArrowheads="1"/>
          </p:cNvSpPr>
          <p:nvPr>
            <p:ph type="body" idx="1"/>
          </p:nvPr>
        </p:nvSpPr>
        <p:spPr/>
        <p:txBody>
          <a:bodyPr rIns="228600"/>
          <a:lstStyle/>
          <a:p>
            <a:pPr marL="457200" indent="-457200">
              <a:spcBef>
                <a:spcPct val="35000"/>
              </a:spcBef>
              <a:buFontTx/>
              <a:buAutoNum type="arabicPeriod" startAt="10"/>
            </a:pPr>
            <a:r>
              <a:rPr lang="en-US" altLang="en-US" sz="2100"/>
              <a:t>Three ambulances respond to a golf course where a group of six golfers were struck by lighting. Two of the golfers are conscious and alert with superficial skin burns (Group 1). The next two golfers have minor fractures and appear confused (Group 2). The last two golfers are in cardiac arrest (Group 3). According to reverse triage, which group of golfers should be treated FIRST?</a:t>
            </a:r>
          </a:p>
          <a:p>
            <a:pPr marL="1016000" lvl="1" indent="-444500">
              <a:spcBef>
                <a:spcPct val="35000"/>
              </a:spcBef>
              <a:buFontTx/>
              <a:buAutoNum type="alphaUcPeriod"/>
            </a:pPr>
            <a:r>
              <a:rPr lang="en-US" altLang="en-US" sz="2100"/>
              <a:t>Group 1</a:t>
            </a:r>
          </a:p>
          <a:p>
            <a:pPr marL="1016000" lvl="1" indent="-444500">
              <a:spcBef>
                <a:spcPct val="35000"/>
              </a:spcBef>
              <a:buFontTx/>
              <a:buAutoNum type="alphaUcPeriod"/>
            </a:pPr>
            <a:r>
              <a:rPr lang="en-US" altLang="en-US" sz="2100"/>
              <a:t>Group 2</a:t>
            </a:r>
          </a:p>
          <a:p>
            <a:pPr marL="1016000" lvl="1" indent="-444500">
              <a:spcBef>
                <a:spcPct val="35000"/>
              </a:spcBef>
              <a:buFontTx/>
              <a:buAutoNum type="alphaUcPeriod"/>
            </a:pPr>
            <a:r>
              <a:rPr lang="en-US" altLang="en-US" sz="2100"/>
              <a:t>Group 3</a:t>
            </a:r>
          </a:p>
          <a:p>
            <a:pPr marL="1016000" lvl="1" indent="-444500">
              <a:spcBef>
                <a:spcPct val="35000"/>
              </a:spcBef>
              <a:buFontTx/>
              <a:buAutoNum type="alphaUcPeriod"/>
            </a:pPr>
            <a:r>
              <a:rPr lang="en-US" altLang="en-US" sz="2100"/>
              <a:t>Groups 1 and 2; Group 3 should be tagged as deceased</a:t>
            </a:r>
          </a:p>
        </p:txBody>
      </p:sp>
    </p:spTree>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lnSpc>
                <a:spcPct val="85000"/>
              </a:lnSpc>
            </a:pPr>
            <a:r>
              <a:rPr lang="en-US" altLang="en-US"/>
              <a:t>Review</a:t>
            </a:r>
          </a:p>
        </p:txBody>
      </p:sp>
      <p:sp>
        <p:nvSpPr>
          <p:cNvPr id="194563" name="Rectangle 3"/>
          <p:cNvSpPr>
            <a:spLocks noGrp="1" noChangeArrowheads="1"/>
          </p:cNvSpPr>
          <p:nvPr>
            <p:ph type="body" idx="1"/>
          </p:nvPr>
        </p:nvSpPr>
        <p:spPr/>
        <p:txBody>
          <a:bodyPr rIns="228600"/>
          <a:lstStyle/>
          <a:p>
            <a:pPr marL="0" indent="0">
              <a:lnSpc>
                <a:spcPct val="80000"/>
              </a:lnSpc>
              <a:buFontTx/>
              <a:buNone/>
            </a:pPr>
            <a:r>
              <a:rPr lang="en-US" altLang="en-US" b="1"/>
              <a:t>Answer: </a:t>
            </a:r>
            <a:r>
              <a:rPr lang="en-US" altLang="en-US">
                <a:solidFill>
                  <a:srgbClr val="F37021"/>
                </a:solidFill>
              </a:rPr>
              <a:t>C</a:t>
            </a:r>
          </a:p>
          <a:p>
            <a:pPr marL="0" indent="0">
              <a:spcBef>
                <a:spcPct val="35000"/>
              </a:spcBef>
              <a:buFontTx/>
              <a:buNone/>
            </a:pPr>
            <a:r>
              <a:rPr lang="en-US" altLang="en-US" sz="2600" b="1"/>
              <a:t>Rationale: </a:t>
            </a:r>
            <a:r>
              <a:rPr lang="en-US" altLang="en-US" sz="2600"/>
              <a:t>The process of triaging multiple patients who were struck by lightning differs from standard triage; it is called “reverse triage.” If the patients are alive at the scene, survival is likely. Delayed cardiac arrest following a lightning strike is uncommon. If the patients are in cardiac arrest, there is a good chance that they can be resuscitated with early, high-quality CPR and defibrillation. Therefore, Group 3 should be treated first.</a:t>
            </a:r>
          </a:p>
        </p:txBody>
      </p:sp>
    </p:spTree>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95587" name="Rectangle 3"/>
          <p:cNvSpPr>
            <a:spLocks noGrp="1" noChangeArrowheads="1"/>
          </p:cNvSpPr>
          <p:nvPr>
            <p:ph type="body" idx="1"/>
          </p:nvPr>
        </p:nvSpPr>
        <p:spPr/>
        <p:txBody>
          <a:bodyPr rIns="228600"/>
          <a:lstStyle/>
          <a:p>
            <a:pPr marL="457200" indent="-457200">
              <a:lnSpc>
                <a:spcPct val="90000"/>
              </a:lnSpc>
              <a:spcBef>
                <a:spcPct val="35000"/>
              </a:spcBef>
              <a:buFontTx/>
              <a:buAutoNum type="arabicPeriod" startAt="10"/>
            </a:pPr>
            <a:r>
              <a:rPr lang="en-US" altLang="en-US" sz="2000"/>
              <a:t>Three ambulances respond to a golf course where a group of six golfers were struck by lighting. Two of the golfers are conscious and alert with superficial skin burns (Group 1). The next two golfers have minor fractures and appear confused (Group 2). The last two golfers are in cardiac arrest (Group 3). According to reverse triage, which group of golfers should be treated FIRST?</a:t>
            </a:r>
          </a:p>
          <a:p>
            <a:pPr marL="1016000" lvl="1" indent="-444500">
              <a:lnSpc>
                <a:spcPct val="90000"/>
              </a:lnSpc>
              <a:spcBef>
                <a:spcPct val="35000"/>
              </a:spcBef>
              <a:buFontTx/>
              <a:buAutoNum type="alphaUcPeriod"/>
            </a:pPr>
            <a:r>
              <a:rPr lang="en-US" altLang="en-US" sz="2100"/>
              <a:t>Group 1</a:t>
            </a:r>
            <a:br>
              <a:rPr lang="en-US" altLang="en-US" sz="2100"/>
            </a:br>
            <a:r>
              <a:rPr lang="en-US" altLang="en-US" sz="2100" b="1"/>
              <a:t>Rationale: </a:t>
            </a:r>
            <a:r>
              <a:rPr lang="en-US" altLang="en-US" sz="2100">
                <a:solidFill>
                  <a:srgbClr val="F37021"/>
                </a:solidFill>
              </a:rPr>
              <a:t>Delayed cardiac arrest following a lightening strike is uncommon. This group should not deteriorate.</a:t>
            </a:r>
          </a:p>
          <a:p>
            <a:pPr marL="1016000" lvl="1" indent="-444500">
              <a:lnSpc>
                <a:spcPct val="90000"/>
              </a:lnSpc>
              <a:spcBef>
                <a:spcPct val="35000"/>
              </a:spcBef>
              <a:buFontTx/>
              <a:buAutoNum type="alphaUcPeriod"/>
            </a:pPr>
            <a:r>
              <a:rPr lang="en-US" altLang="en-US" sz="2100"/>
              <a:t>Group 2</a:t>
            </a:r>
            <a:br>
              <a:rPr lang="en-US" altLang="en-US" sz="2100"/>
            </a:br>
            <a:r>
              <a:rPr lang="en-US" altLang="en-US" sz="2100" b="1"/>
              <a:t>Rationale: </a:t>
            </a:r>
            <a:r>
              <a:rPr lang="en-US" altLang="en-US" sz="2100">
                <a:solidFill>
                  <a:srgbClr val="F37021"/>
                </a:solidFill>
              </a:rPr>
              <a:t>Delayed cardiac arrest following a lightening strike is uncommon. This group should not deteriorate.</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nSpc>
                <a:spcPct val="85000"/>
              </a:lnSpc>
            </a:pPr>
            <a:r>
              <a:rPr lang="en-US" altLang="en-US"/>
              <a:t>Hypothermia </a:t>
            </a:r>
            <a:r>
              <a:rPr lang="en-US" altLang="en-US" sz="2800" b="0"/>
              <a:t>(4 of 7)</a:t>
            </a:r>
          </a:p>
        </p:txBody>
      </p:sp>
      <p:sp>
        <p:nvSpPr>
          <p:cNvPr id="21507" name="Rectangle 3"/>
          <p:cNvSpPr>
            <a:spLocks noGrp="1" noChangeArrowheads="1"/>
          </p:cNvSpPr>
          <p:nvPr>
            <p:ph type="body" idx="1"/>
          </p:nvPr>
        </p:nvSpPr>
        <p:spPr>
          <a:xfrm>
            <a:off x="5029200" y="1447800"/>
            <a:ext cx="3886200" cy="4800600"/>
          </a:xfrm>
        </p:spPr>
        <p:txBody>
          <a:bodyPr rIns="228600"/>
          <a:lstStyle/>
          <a:p>
            <a:pPr>
              <a:spcBef>
                <a:spcPct val="35000"/>
              </a:spcBef>
            </a:pPr>
            <a:r>
              <a:rPr lang="en-US" altLang="en-US"/>
              <a:t>Assess general temperature.</a:t>
            </a:r>
          </a:p>
          <a:p>
            <a:pPr lvl="1">
              <a:spcBef>
                <a:spcPct val="35000"/>
              </a:spcBef>
            </a:pPr>
            <a:r>
              <a:rPr lang="en-US" altLang="en-US"/>
              <a:t>Pull back your gloves and place the back of your hand on the patient’s abdomen.</a:t>
            </a:r>
          </a:p>
          <a:p>
            <a:pPr lvl="1">
              <a:spcBef>
                <a:spcPct val="35000"/>
              </a:spcBef>
            </a:pPr>
            <a:endParaRPr lang="en-US" altLang="en-US" sz="2200"/>
          </a:p>
        </p:txBody>
      </p:sp>
      <p:pic>
        <p:nvPicPr>
          <p:cNvPr id="21508" name="Picture 5" descr="\\172.16.33.26\Art\OUTPUT\JB LEARNING\EMT_11E_ITK_PPT WORK\Ch32\9781284080179_CH32_CP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905000"/>
            <a:ext cx="44640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154238" y="4749800"/>
            <a:ext cx="2879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smtClean="0">
                <a:solidFill>
                  <a:schemeClr val="bg1"/>
                </a:solidFill>
                <a:latin typeface="+mn-lt"/>
              </a:rPr>
              <a:t>© Jones &amp; Bartlett 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96611" name="Rectangle 3"/>
          <p:cNvSpPr>
            <a:spLocks noGrp="1" noChangeArrowheads="1"/>
          </p:cNvSpPr>
          <p:nvPr>
            <p:ph type="body" idx="1"/>
          </p:nvPr>
        </p:nvSpPr>
        <p:spPr/>
        <p:txBody>
          <a:bodyPr rIns="228600"/>
          <a:lstStyle/>
          <a:p>
            <a:pPr marL="457200" indent="-457200">
              <a:spcBef>
                <a:spcPct val="35000"/>
              </a:spcBef>
              <a:buFontTx/>
              <a:buAutoNum type="arabicPeriod" startAt="10"/>
            </a:pPr>
            <a:r>
              <a:rPr lang="en-US" altLang="en-US" sz="2000"/>
              <a:t>Three ambulances respond to a golf course where a group of six golfers were struck by lighting. Two of the golfers are conscious and alert with superficial skin burns (Group 1). The next two golfers have minor fractures and appear confused (Group 2). The last two golfers are in cardiac arrest (Group 3). According to reverse triage, which group of golfers should be treated FIRST?</a:t>
            </a:r>
          </a:p>
          <a:p>
            <a:pPr marL="1016000" lvl="1" indent="-444500">
              <a:spcBef>
                <a:spcPct val="35000"/>
              </a:spcBef>
              <a:buFontTx/>
              <a:buAutoNum type="alphaUcPeriod" startAt="3"/>
            </a:pPr>
            <a:r>
              <a:rPr lang="en-US" altLang="en-US" sz="2100"/>
              <a:t>Group 3</a:t>
            </a:r>
            <a:br>
              <a:rPr lang="en-US" altLang="en-US" sz="2100"/>
            </a:br>
            <a:r>
              <a:rPr lang="en-US" altLang="en-US" sz="2100" b="1"/>
              <a:t>Rationale: </a:t>
            </a:r>
            <a:r>
              <a:rPr lang="en-US" altLang="en-US" sz="2100">
                <a:solidFill>
                  <a:srgbClr val="F37021"/>
                </a:solidFill>
              </a:rPr>
              <a:t>Correct answer</a:t>
            </a:r>
          </a:p>
          <a:p>
            <a:pPr marL="1016000" lvl="1" indent="-444500">
              <a:spcBef>
                <a:spcPct val="35000"/>
              </a:spcBef>
              <a:buFontTx/>
              <a:buAutoNum type="alphaUcPeriod" startAt="3"/>
            </a:pPr>
            <a:r>
              <a:rPr lang="en-US" altLang="en-US" sz="2100"/>
              <a:t>Groups 1 and 2; Group 3 should be tagged as deceased</a:t>
            </a:r>
            <a:br>
              <a:rPr lang="en-US" altLang="en-US" sz="2100"/>
            </a:br>
            <a:r>
              <a:rPr lang="en-US" altLang="en-US" sz="2100" b="1"/>
              <a:t>Rationale: </a:t>
            </a:r>
            <a:r>
              <a:rPr lang="en-US" altLang="en-US" sz="2100">
                <a:solidFill>
                  <a:srgbClr val="F37021"/>
                </a:solidFill>
              </a:rPr>
              <a:t>Group 3 has a good chance of surviving with quality CPR and defibrillation.</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nSpc>
                <a:spcPct val="85000"/>
              </a:lnSpc>
            </a:pPr>
            <a:r>
              <a:rPr lang="en-US" altLang="en-US"/>
              <a:t>National EMS Education Standard Competencies </a:t>
            </a:r>
            <a:r>
              <a:rPr lang="en-US" altLang="en-US" sz="2800" b="0"/>
              <a:t>(1 of 3)</a:t>
            </a:r>
          </a:p>
        </p:txBody>
      </p:sp>
      <p:sp>
        <p:nvSpPr>
          <p:cNvPr id="4099" name="Rectangle 3"/>
          <p:cNvSpPr>
            <a:spLocks noGrp="1" noChangeArrowheads="1"/>
          </p:cNvSpPr>
          <p:nvPr>
            <p:ph type="body" idx="1"/>
          </p:nvPr>
        </p:nvSpPr>
        <p:spPr/>
        <p:txBody>
          <a:bodyPr rIns="228600"/>
          <a:lstStyle/>
          <a:p>
            <a:pPr marL="0" indent="0">
              <a:buFontTx/>
              <a:buNone/>
            </a:pPr>
            <a:r>
              <a:rPr lang="en-US" altLang="en-US" b="1"/>
              <a:t>Trauma</a:t>
            </a:r>
          </a:p>
          <a:p>
            <a:pPr marL="0" indent="0">
              <a:spcBef>
                <a:spcPct val="35000"/>
              </a:spcBef>
              <a:buFontTx/>
              <a:buNone/>
            </a:pPr>
            <a:r>
              <a:rPr lang="en-US" altLang="en-US"/>
              <a:t>Applies fundamental knowledge to provide basic emergency care and transportation based on assessment findings for an acutely injured patient.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nSpc>
                <a:spcPct val="85000"/>
              </a:lnSpc>
            </a:pPr>
            <a:r>
              <a:rPr lang="en-US" altLang="en-US"/>
              <a:t>Hypothermia </a:t>
            </a:r>
            <a:r>
              <a:rPr lang="en-US" altLang="en-US" sz="2800" b="0"/>
              <a:t>(5 of 7)</a:t>
            </a:r>
          </a:p>
        </p:txBody>
      </p:sp>
      <p:sp>
        <p:nvSpPr>
          <p:cNvPr id="22531" name="Rectangle 3"/>
          <p:cNvSpPr>
            <a:spLocks noGrp="1" noChangeArrowheads="1"/>
          </p:cNvSpPr>
          <p:nvPr>
            <p:ph idx="1"/>
          </p:nvPr>
        </p:nvSpPr>
        <p:spPr/>
        <p:txBody>
          <a:bodyPr rIns="228600"/>
          <a:lstStyle/>
          <a:p>
            <a:pPr>
              <a:spcBef>
                <a:spcPct val="35000"/>
              </a:spcBef>
            </a:pPr>
            <a:r>
              <a:rPr lang="en-US" altLang="en-US"/>
              <a:t>Mild hypothermia</a:t>
            </a:r>
          </a:p>
          <a:p>
            <a:pPr lvl="1">
              <a:spcBef>
                <a:spcPct val="35000"/>
              </a:spcBef>
            </a:pPr>
            <a:r>
              <a:rPr lang="en-US" altLang="en-US"/>
              <a:t>Occurs when the core temperature is between 90</a:t>
            </a:r>
            <a:r>
              <a:rPr lang="en-US" altLang="en-US">
                <a:ea typeface="MS PGothic" charset="-128"/>
              </a:rPr>
              <a:t>°F and 95°F (32°C and 35°C)</a:t>
            </a:r>
          </a:p>
          <a:p>
            <a:pPr lvl="1">
              <a:spcBef>
                <a:spcPct val="35000"/>
              </a:spcBef>
            </a:pPr>
            <a:r>
              <a:rPr lang="en-US" altLang="en-US">
                <a:ea typeface="MS PGothic" charset="-128"/>
              </a:rPr>
              <a:t>Patient is usually alert and shivering</a:t>
            </a:r>
          </a:p>
          <a:p>
            <a:pPr lvl="1">
              <a:spcBef>
                <a:spcPct val="35000"/>
              </a:spcBef>
            </a:pPr>
            <a:r>
              <a:rPr lang="en-US" altLang="en-US">
                <a:ea typeface="MS PGothic" charset="-128"/>
              </a:rPr>
              <a:t>Pulse rate and respirations are rapid.</a:t>
            </a:r>
          </a:p>
          <a:p>
            <a:pPr lvl="1">
              <a:spcBef>
                <a:spcPct val="35000"/>
              </a:spcBef>
            </a:pPr>
            <a:r>
              <a:rPr lang="en-US" altLang="en-US">
                <a:ea typeface="MS PGothic" charset="-128"/>
              </a:rPr>
              <a:t>Skin may appear red, pale, or cyanotic.</a:t>
            </a:r>
          </a:p>
          <a:p>
            <a:pPr lvl="1">
              <a:spcBef>
                <a:spcPct val="35000"/>
              </a:spcBef>
              <a:buFontTx/>
              <a:buNone/>
            </a:pPr>
            <a:endParaRPr lang="en-US" altLang="en-US" sz="2000">
              <a:ea typeface="MS PGothic" charset="-12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nSpc>
                <a:spcPct val="85000"/>
              </a:lnSpc>
            </a:pPr>
            <a:r>
              <a:rPr lang="en-US" altLang="en-US"/>
              <a:t>Hypothermia </a:t>
            </a:r>
            <a:r>
              <a:rPr lang="en-US" altLang="en-US" sz="2800" b="0"/>
              <a:t>(6 of 7)</a:t>
            </a:r>
          </a:p>
        </p:txBody>
      </p:sp>
      <p:sp>
        <p:nvSpPr>
          <p:cNvPr id="23555" name="Rectangle 3"/>
          <p:cNvSpPr>
            <a:spLocks noGrp="1" noChangeArrowheads="1"/>
          </p:cNvSpPr>
          <p:nvPr>
            <p:ph type="body" idx="1"/>
          </p:nvPr>
        </p:nvSpPr>
        <p:spPr>
          <a:xfrm>
            <a:off x="838200" y="1447800"/>
            <a:ext cx="7620000" cy="4800600"/>
          </a:xfrm>
        </p:spPr>
        <p:txBody>
          <a:bodyPr rIns="228600"/>
          <a:lstStyle/>
          <a:p>
            <a:pPr>
              <a:spcBef>
                <a:spcPct val="35000"/>
              </a:spcBef>
            </a:pPr>
            <a:r>
              <a:rPr lang="en-US" altLang="en-US"/>
              <a:t>More severe hypothermia</a:t>
            </a:r>
          </a:p>
          <a:p>
            <a:pPr lvl="1">
              <a:spcBef>
                <a:spcPct val="35000"/>
              </a:spcBef>
            </a:pPr>
            <a:r>
              <a:rPr lang="en-US" altLang="en-US" sz="2500"/>
              <a:t>Occurs when the core temperature is less than 90</a:t>
            </a:r>
            <a:r>
              <a:rPr lang="en-US" altLang="en-US" sz="2500">
                <a:ea typeface="MS PGothic" charset="-128"/>
              </a:rPr>
              <a:t>°F (32°C)</a:t>
            </a:r>
          </a:p>
          <a:p>
            <a:pPr lvl="1">
              <a:spcBef>
                <a:spcPct val="35000"/>
              </a:spcBef>
            </a:pPr>
            <a:r>
              <a:rPr lang="en-US" altLang="en-US" sz="2500">
                <a:ea typeface="MS PGothic" charset="-128"/>
              </a:rPr>
              <a:t>Shivering stops.</a:t>
            </a:r>
          </a:p>
          <a:p>
            <a:pPr lvl="1">
              <a:spcBef>
                <a:spcPct val="35000"/>
              </a:spcBef>
            </a:pPr>
            <a:r>
              <a:rPr lang="en-US" altLang="en-US" sz="2500">
                <a:ea typeface="MS PGothic" charset="-128"/>
              </a:rPr>
              <a:t>Muscular activity decreases.</a:t>
            </a:r>
            <a:endParaRPr lang="en-US" altLang="en-US" sz="2500"/>
          </a:p>
          <a:p>
            <a:pPr>
              <a:spcBef>
                <a:spcPct val="35000"/>
              </a:spcBef>
            </a:pPr>
            <a:r>
              <a:rPr lang="en-US" altLang="en-US"/>
              <a:t>As core temperature drops to 85°F </a:t>
            </a:r>
          </a:p>
          <a:p>
            <a:pPr lvl="1">
              <a:spcBef>
                <a:spcPct val="35000"/>
              </a:spcBef>
            </a:pPr>
            <a:r>
              <a:rPr lang="en-US" altLang="en-US">
                <a:ea typeface="MS PGothic" charset="-128"/>
              </a:rPr>
              <a:t>Patient becomes lethargic and stops fighting the cold</a:t>
            </a:r>
            <a:r>
              <a:rPr lang="en-US" altLang="en-US">
                <a:solidFill>
                  <a:srgbClr val="3366FF"/>
                </a:solidFill>
                <a:ea typeface="MS PGothic" charset="-128"/>
              </a:rPr>
              <a:t>.</a:t>
            </a:r>
            <a:endParaRPr lang="en-US" altLang="en-US">
              <a:ea typeface="MS PGothic" charset="-128"/>
            </a:endParaRPr>
          </a:p>
          <a:p>
            <a:pPr lvl="1">
              <a:spcBef>
                <a:spcPct val="35000"/>
              </a:spcBef>
            </a:pPr>
            <a:r>
              <a:rPr lang="en-US" altLang="en-US">
                <a:ea typeface="MS PGothic" charset="-128"/>
              </a:rPr>
              <a:t>May show impaired judgment</a:t>
            </a:r>
            <a:endParaRPr lang="en-US"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nSpc>
                <a:spcPct val="85000"/>
              </a:lnSpc>
            </a:pPr>
            <a:r>
              <a:rPr lang="en-US" altLang="en-US"/>
              <a:t>Hypothermia </a:t>
            </a:r>
            <a:r>
              <a:rPr lang="en-US" altLang="en-US" sz="2800" b="0"/>
              <a:t>(7 of 7)</a:t>
            </a:r>
          </a:p>
        </p:txBody>
      </p:sp>
      <p:sp>
        <p:nvSpPr>
          <p:cNvPr id="24579" name="Rectangle 3"/>
          <p:cNvSpPr>
            <a:spLocks noGrp="1" noChangeArrowheads="1"/>
          </p:cNvSpPr>
          <p:nvPr>
            <p:ph type="body" idx="1"/>
          </p:nvPr>
        </p:nvSpPr>
        <p:spPr>
          <a:xfrm>
            <a:off x="838200" y="1447800"/>
            <a:ext cx="7620000" cy="4800600"/>
          </a:xfrm>
        </p:spPr>
        <p:txBody>
          <a:bodyPr rIns="228600"/>
          <a:lstStyle/>
          <a:p>
            <a:pPr>
              <a:spcBef>
                <a:spcPct val="35000"/>
              </a:spcBef>
            </a:pPr>
            <a:r>
              <a:rPr lang="en-US" altLang="en-US"/>
              <a:t>If body temperature is 80°F or less </a:t>
            </a:r>
          </a:p>
          <a:p>
            <a:pPr lvl="1">
              <a:spcBef>
                <a:spcPct val="35000"/>
              </a:spcBef>
            </a:pPr>
            <a:r>
              <a:rPr lang="en-US" altLang="en-US"/>
              <a:t>Pulse becomes slower and weaker.</a:t>
            </a:r>
          </a:p>
          <a:p>
            <a:pPr lvl="1">
              <a:spcBef>
                <a:spcPct val="35000"/>
              </a:spcBef>
            </a:pPr>
            <a:r>
              <a:rPr lang="en-US" altLang="en-US"/>
              <a:t>Cardiac dysrhythmias may occur.</a:t>
            </a:r>
          </a:p>
          <a:p>
            <a:pPr lvl="1">
              <a:spcBef>
                <a:spcPct val="35000"/>
              </a:spcBef>
            </a:pPr>
            <a:r>
              <a:rPr lang="en-US" altLang="en-US"/>
              <a:t>Patient may appear dead (or in a coma).</a:t>
            </a:r>
          </a:p>
          <a:p>
            <a:pPr>
              <a:spcBef>
                <a:spcPct val="35000"/>
              </a:spcBef>
            </a:pPr>
            <a:r>
              <a:rPr lang="en-US" altLang="en-US"/>
              <a:t>Never assume a cold, pulseless patient is dead.</a:t>
            </a:r>
          </a:p>
          <a:p>
            <a:pPr lvl="1">
              <a:spcBef>
                <a:spcPct val="35000"/>
              </a:spcBef>
            </a:pPr>
            <a:endParaRPr lang="en-US" altLang="en-US"/>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nSpc>
                <a:spcPct val="85000"/>
              </a:lnSpc>
            </a:pPr>
            <a:r>
              <a:rPr lang="en-US" altLang="en-US"/>
              <a:t>Local Cold Injuries </a:t>
            </a:r>
            <a:r>
              <a:rPr lang="en-US" altLang="en-US" sz="2800" b="0"/>
              <a:t>(1 of 5)</a:t>
            </a:r>
          </a:p>
        </p:txBody>
      </p:sp>
      <p:sp>
        <p:nvSpPr>
          <p:cNvPr id="25603" name="Rectangle 3"/>
          <p:cNvSpPr>
            <a:spLocks noGrp="1" noChangeArrowheads="1"/>
          </p:cNvSpPr>
          <p:nvPr>
            <p:ph idx="1"/>
          </p:nvPr>
        </p:nvSpPr>
        <p:spPr/>
        <p:txBody>
          <a:bodyPr rIns="228600"/>
          <a:lstStyle/>
          <a:p>
            <a:pPr>
              <a:spcBef>
                <a:spcPct val="35000"/>
              </a:spcBef>
            </a:pPr>
            <a:r>
              <a:rPr lang="en-US" altLang="en-US"/>
              <a:t>Most injuries from cold are confined to exposed parts of the body.</a:t>
            </a:r>
          </a:p>
          <a:p>
            <a:pPr lvl="1">
              <a:spcBef>
                <a:spcPct val="35000"/>
              </a:spcBef>
            </a:pPr>
            <a:r>
              <a:rPr lang="en-US" altLang="en-US"/>
              <a:t>Extremities (especially feet</a:t>
            </a:r>
            <a:r>
              <a:rPr lang="en-US" altLang="en-US" b="1"/>
              <a:t> </a:t>
            </a:r>
            <a:r>
              <a:rPr lang="en-US" altLang="en-US"/>
              <a:t>and hands)</a:t>
            </a:r>
          </a:p>
          <a:p>
            <a:pPr lvl="1">
              <a:spcBef>
                <a:spcPct val="35000"/>
              </a:spcBef>
            </a:pPr>
            <a:r>
              <a:rPr lang="en-US" altLang="en-US"/>
              <a:t>Ears</a:t>
            </a:r>
          </a:p>
          <a:p>
            <a:pPr lvl="1">
              <a:spcBef>
                <a:spcPct val="35000"/>
              </a:spcBef>
            </a:pPr>
            <a:r>
              <a:rPr lang="en-US" altLang="en-US"/>
              <a:t>Nose </a:t>
            </a:r>
          </a:p>
          <a:p>
            <a:pPr lvl="1">
              <a:spcBef>
                <a:spcPct val="35000"/>
              </a:spcBef>
            </a:pPr>
            <a:r>
              <a:rPr lang="en-US" altLang="en-US"/>
              <a:t>Face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nSpc>
                <a:spcPct val="85000"/>
              </a:lnSpc>
            </a:pPr>
            <a:r>
              <a:rPr lang="en-US" altLang="en-US"/>
              <a:t>Local Cold Injuries </a:t>
            </a:r>
            <a:r>
              <a:rPr lang="en-US" altLang="en-US" sz="2800" b="0"/>
              <a:t>(2 of 5)</a:t>
            </a:r>
          </a:p>
        </p:txBody>
      </p:sp>
      <p:pic>
        <p:nvPicPr>
          <p:cNvPr id="26627" name="Picture 4" descr="\\172.16.33.26\Art\OUTPUT\JB LEARNING\EMT_11E_ITK_PPT WORK\Ch32\9781284080179_CH32_CP02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600" y="1503363"/>
            <a:ext cx="2411413"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5" descr="\\172.16.33.26\Art\OUTPUT\JB LEARNING\EMT_11E_ITK_PPT WORK\Ch32\9781284080179_CH32_CP02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800" y="1528763"/>
            <a:ext cx="3402013"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6" descr="\\172.16.33.26\Art\OUTPUT\JB LEARNING\EMT_11E_ITK_PPT WORK\Ch32\9781284080179_CH32_CP02C.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4144963"/>
            <a:ext cx="2871788"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p:cNvSpPr>
            <a:spLocks noChangeArrowheads="1"/>
          </p:cNvSpPr>
          <p:nvPr>
            <p:custDataLst>
              <p:tags r:id="rId1"/>
            </p:custDataLst>
          </p:nvPr>
        </p:nvSpPr>
        <p:spPr bwMode="auto">
          <a:xfrm>
            <a:off x="471488" y="3924300"/>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Neil Malcom Winkelmann</a:t>
            </a:r>
            <a:endParaRPr lang="en-US" altLang="en-US" sz="900" dirty="0" smtClean="0">
              <a:solidFill>
                <a:schemeClr val="bg1"/>
              </a:solidFill>
              <a:latin typeface="+mn-lt"/>
            </a:endParaRPr>
          </a:p>
        </p:txBody>
      </p:sp>
      <p:sp>
        <p:nvSpPr>
          <p:cNvPr id="10" name="Rectangle 8"/>
          <p:cNvSpPr>
            <a:spLocks noChangeArrowheads="1"/>
          </p:cNvSpPr>
          <p:nvPr>
            <p:custDataLst>
              <p:tags r:id="rId2"/>
            </p:custDataLst>
          </p:nvPr>
        </p:nvSpPr>
        <p:spPr bwMode="auto">
          <a:xfrm>
            <a:off x="4737100" y="3810000"/>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Dr. P. Marazzi/Science Source</a:t>
            </a:r>
            <a:endParaRPr lang="en-US" altLang="en-US" sz="900" dirty="0" smtClean="0">
              <a:solidFill>
                <a:schemeClr val="bg1"/>
              </a:solidFill>
              <a:latin typeface="+mn-lt"/>
            </a:endParaRPr>
          </a:p>
        </p:txBody>
      </p:sp>
      <p:sp>
        <p:nvSpPr>
          <p:cNvPr id="11" name="Rectangle 8"/>
          <p:cNvSpPr>
            <a:spLocks noChangeArrowheads="1"/>
          </p:cNvSpPr>
          <p:nvPr>
            <p:custDataLst>
              <p:tags r:id="rId3"/>
            </p:custDataLst>
          </p:nvPr>
        </p:nvSpPr>
        <p:spPr bwMode="auto">
          <a:xfrm>
            <a:off x="3619500" y="6253163"/>
            <a:ext cx="28797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Chuck Stewart, MD.</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nSpc>
                <a:spcPct val="85000"/>
              </a:lnSpc>
            </a:pPr>
            <a:r>
              <a:rPr lang="en-US" altLang="en-US"/>
              <a:t>Local Cold Injuries </a:t>
            </a:r>
            <a:r>
              <a:rPr lang="en-US" altLang="en-US" sz="2800" b="0"/>
              <a:t>(3 of 5)</a:t>
            </a:r>
          </a:p>
        </p:txBody>
      </p:sp>
      <p:sp>
        <p:nvSpPr>
          <p:cNvPr id="27651" name="Rectangle 3"/>
          <p:cNvSpPr>
            <a:spLocks noGrp="1" noChangeArrowheads="1"/>
          </p:cNvSpPr>
          <p:nvPr>
            <p:ph type="body" idx="1"/>
          </p:nvPr>
        </p:nvSpPr>
        <p:spPr/>
        <p:txBody>
          <a:bodyPr rIns="228600"/>
          <a:lstStyle/>
          <a:p>
            <a:pPr>
              <a:spcBef>
                <a:spcPct val="35000"/>
              </a:spcBef>
            </a:pPr>
            <a:r>
              <a:rPr lang="en-US" altLang="en-US"/>
              <a:t>Important factors in determining the severity of a local cold injury:</a:t>
            </a:r>
          </a:p>
          <a:p>
            <a:pPr lvl="1">
              <a:spcBef>
                <a:spcPct val="35000"/>
              </a:spcBef>
            </a:pPr>
            <a:r>
              <a:rPr lang="en-US" altLang="en-US"/>
              <a:t>Duration of the exposure</a:t>
            </a:r>
          </a:p>
          <a:p>
            <a:pPr lvl="1">
              <a:spcBef>
                <a:spcPct val="35000"/>
              </a:spcBef>
            </a:pPr>
            <a:r>
              <a:rPr lang="en-US" altLang="en-US"/>
              <a:t>Temperature to which the body part was exposed</a:t>
            </a:r>
          </a:p>
          <a:p>
            <a:pPr lvl="1">
              <a:spcBef>
                <a:spcPct val="35000"/>
              </a:spcBef>
            </a:pPr>
            <a:r>
              <a:rPr lang="en-US" altLang="en-US"/>
              <a:t>Wind velocity during exposure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nSpc>
                <a:spcPct val="85000"/>
              </a:lnSpc>
            </a:pPr>
            <a:r>
              <a:rPr lang="en-US" altLang="en-US"/>
              <a:t>Local Cold Injuries </a:t>
            </a:r>
            <a:r>
              <a:rPr lang="en-US" altLang="en-US" sz="2800" b="0"/>
              <a:t>(4 of 5)</a:t>
            </a:r>
          </a:p>
        </p:txBody>
      </p:sp>
      <p:sp>
        <p:nvSpPr>
          <p:cNvPr id="28675" name="Rectangle 3"/>
          <p:cNvSpPr>
            <a:spLocks noGrp="1" noChangeArrowheads="1"/>
          </p:cNvSpPr>
          <p:nvPr>
            <p:ph type="body" idx="1"/>
          </p:nvPr>
        </p:nvSpPr>
        <p:spPr/>
        <p:txBody>
          <a:bodyPr rIns="228600"/>
          <a:lstStyle/>
          <a:p>
            <a:pPr>
              <a:spcBef>
                <a:spcPct val="35000"/>
              </a:spcBef>
            </a:pPr>
            <a:r>
              <a:rPr lang="en-US" altLang="en-US"/>
              <a:t>You should also investigate underlying factors:</a:t>
            </a:r>
          </a:p>
          <a:p>
            <a:pPr lvl="1">
              <a:spcBef>
                <a:spcPct val="35000"/>
              </a:spcBef>
            </a:pPr>
            <a:r>
              <a:rPr lang="en-US" altLang="en-US"/>
              <a:t>Exposure to wet conditions</a:t>
            </a:r>
          </a:p>
          <a:p>
            <a:pPr lvl="1">
              <a:spcBef>
                <a:spcPct val="35000"/>
              </a:spcBef>
            </a:pPr>
            <a:r>
              <a:rPr lang="en-US" altLang="en-US"/>
              <a:t>Inadequate insulation from cold or wind</a:t>
            </a:r>
          </a:p>
          <a:p>
            <a:pPr lvl="1">
              <a:spcBef>
                <a:spcPct val="35000"/>
              </a:spcBef>
            </a:pPr>
            <a:r>
              <a:rPr lang="en-US" altLang="en-US"/>
              <a:t>Restricted circulation from tight clothing or shoes or circulatory disease</a:t>
            </a:r>
          </a:p>
          <a:p>
            <a:pPr lvl="1">
              <a:spcBef>
                <a:spcPct val="35000"/>
              </a:spcBef>
            </a:pPr>
            <a:r>
              <a:rPr lang="en-US" altLang="en-US"/>
              <a:t>Fatigue</a:t>
            </a:r>
          </a:p>
          <a:p>
            <a:pPr lvl="1">
              <a:spcBef>
                <a:spcPct val="35000"/>
              </a:spcBef>
            </a:pPr>
            <a:r>
              <a:rPr lang="en-US" altLang="en-US"/>
              <a:t>Poor nutrition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nSpc>
                <a:spcPct val="85000"/>
              </a:lnSpc>
            </a:pPr>
            <a:r>
              <a:rPr lang="en-US" altLang="en-US"/>
              <a:t>Local Cold Injuries </a:t>
            </a:r>
            <a:r>
              <a:rPr lang="en-US" altLang="en-US" sz="2800" b="0"/>
              <a:t>(5 of 5)</a:t>
            </a:r>
          </a:p>
        </p:txBody>
      </p:sp>
      <p:sp>
        <p:nvSpPr>
          <p:cNvPr id="29699" name="Rectangle 3"/>
          <p:cNvSpPr>
            <a:spLocks noGrp="1" noChangeArrowheads="1"/>
          </p:cNvSpPr>
          <p:nvPr>
            <p:ph type="body" idx="1"/>
          </p:nvPr>
        </p:nvSpPr>
        <p:spPr/>
        <p:txBody>
          <a:bodyPr rIns="228600"/>
          <a:lstStyle/>
          <a:p>
            <a:pPr>
              <a:spcBef>
                <a:spcPct val="35000"/>
              </a:spcBef>
            </a:pPr>
            <a:r>
              <a:rPr lang="en-US" altLang="en-US"/>
              <a:t>Underlying factors (cont’d):</a:t>
            </a:r>
          </a:p>
          <a:p>
            <a:pPr lvl="1">
              <a:spcBef>
                <a:spcPct val="35000"/>
              </a:spcBef>
            </a:pPr>
            <a:r>
              <a:rPr lang="en-US" altLang="en-US"/>
              <a:t>Alcohol or drug abuse</a:t>
            </a:r>
          </a:p>
          <a:p>
            <a:pPr lvl="1">
              <a:spcBef>
                <a:spcPct val="35000"/>
              </a:spcBef>
            </a:pPr>
            <a:r>
              <a:rPr lang="en-US" altLang="en-US"/>
              <a:t>Hypothermia</a:t>
            </a:r>
          </a:p>
          <a:p>
            <a:pPr lvl="1">
              <a:spcBef>
                <a:spcPct val="35000"/>
              </a:spcBef>
            </a:pPr>
            <a:r>
              <a:rPr lang="en-US" altLang="en-US"/>
              <a:t>Diabetes</a:t>
            </a:r>
          </a:p>
          <a:p>
            <a:pPr lvl="1">
              <a:spcBef>
                <a:spcPct val="35000"/>
              </a:spcBef>
            </a:pPr>
            <a:r>
              <a:rPr lang="en-US" altLang="en-US"/>
              <a:t>Cardiovascular disease</a:t>
            </a:r>
          </a:p>
          <a:p>
            <a:pPr lvl="1">
              <a:spcBef>
                <a:spcPct val="35000"/>
              </a:spcBef>
            </a:pPr>
            <a:r>
              <a:rPr lang="en-US" altLang="en-US"/>
              <a:t>Age</a:t>
            </a:r>
          </a:p>
          <a:p>
            <a:endParaRPr lang="en-US" altLang="en-US" sz="24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nSpc>
                <a:spcPct val="85000"/>
              </a:lnSpc>
            </a:pPr>
            <a:r>
              <a:rPr lang="en-US" altLang="en-US"/>
              <a:t>Frostnip and Immersion Foot </a:t>
            </a:r>
            <a:br>
              <a:rPr lang="en-US" altLang="en-US"/>
            </a:br>
            <a:r>
              <a:rPr lang="en-US" altLang="en-US" sz="2800" b="0"/>
              <a:t>(1 of 3)</a:t>
            </a:r>
          </a:p>
        </p:txBody>
      </p:sp>
      <p:sp>
        <p:nvSpPr>
          <p:cNvPr id="30723" name="Rectangle 3"/>
          <p:cNvSpPr>
            <a:spLocks noGrp="1" noChangeArrowheads="1"/>
          </p:cNvSpPr>
          <p:nvPr>
            <p:ph type="body" idx="1"/>
          </p:nvPr>
        </p:nvSpPr>
        <p:spPr/>
        <p:txBody>
          <a:bodyPr rIns="228600"/>
          <a:lstStyle/>
          <a:p>
            <a:pPr>
              <a:spcBef>
                <a:spcPct val="35000"/>
              </a:spcBef>
            </a:pPr>
            <a:r>
              <a:rPr lang="en-US" altLang="en-US"/>
              <a:t>Frostnip</a:t>
            </a:r>
          </a:p>
          <a:p>
            <a:pPr lvl="1">
              <a:spcBef>
                <a:spcPct val="35000"/>
              </a:spcBef>
            </a:pPr>
            <a:r>
              <a:rPr lang="en-US" altLang="en-US"/>
              <a:t>After prolonged exposure to the cold, skin may freeze while deeper tissues are unaffected.</a:t>
            </a:r>
          </a:p>
          <a:p>
            <a:pPr lvl="1">
              <a:spcBef>
                <a:spcPct val="35000"/>
              </a:spcBef>
            </a:pPr>
            <a:r>
              <a:rPr lang="en-US" altLang="en-US"/>
              <a:t>Usually affects the ear, nose, and fingers</a:t>
            </a:r>
          </a:p>
          <a:p>
            <a:pPr lvl="1">
              <a:spcBef>
                <a:spcPct val="35000"/>
              </a:spcBef>
            </a:pPr>
            <a:r>
              <a:rPr lang="en-US" altLang="en-US"/>
              <a:t>Usually not painful, so the patient often is unaware that a cold injury has occurred</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nSpc>
                <a:spcPct val="85000"/>
              </a:lnSpc>
            </a:pPr>
            <a:r>
              <a:rPr lang="en-US" altLang="en-US"/>
              <a:t>Frostnip and Immersion Foot </a:t>
            </a:r>
            <a:br>
              <a:rPr lang="en-US" altLang="en-US"/>
            </a:br>
            <a:r>
              <a:rPr lang="en-US" altLang="en-US" sz="2800" b="0"/>
              <a:t>(2 of 3)</a:t>
            </a:r>
          </a:p>
        </p:txBody>
      </p:sp>
      <p:sp>
        <p:nvSpPr>
          <p:cNvPr id="31747" name="Rectangle 3"/>
          <p:cNvSpPr>
            <a:spLocks noGrp="1" noChangeArrowheads="1"/>
          </p:cNvSpPr>
          <p:nvPr>
            <p:ph type="body" idx="1"/>
          </p:nvPr>
        </p:nvSpPr>
        <p:spPr/>
        <p:txBody>
          <a:bodyPr rIns="228600"/>
          <a:lstStyle/>
          <a:p>
            <a:pPr>
              <a:spcBef>
                <a:spcPct val="35000"/>
              </a:spcBef>
            </a:pPr>
            <a:r>
              <a:rPr lang="en-US" altLang="en-US"/>
              <a:t>Immersion foot</a:t>
            </a:r>
          </a:p>
          <a:p>
            <a:pPr lvl="1">
              <a:spcBef>
                <a:spcPct val="35000"/>
              </a:spcBef>
            </a:pPr>
            <a:r>
              <a:rPr lang="en-US" altLang="en-US"/>
              <a:t>Occurs after prolonged exposure to cold water</a:t>
            </a:r>
          </a:p>
          <a:p>
            <a:pPr lvl="1">
              <a:spcBef>
                <a:spcPct val="35000"/>
              </a:spcBef>
            </a:pPr>
            <a:r>
              <a:rPr lang="en-US" altLang="en-US"/>
              <a:t>Common in hikers and hunters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3)</a:t>
            </a:r>
          </a:p>
        </p:txBody>
      </p:sp>
      <p:sp>
        <p:nvSpPr>
          <p:cNvPr id="5123" name="Rectangle 3"/>
          <p:cNvSpPr>
            <a:spLocks noGrp="1" noChangeArrowheads="1"/>
          </p:cNvSpPr>
          <p:nvPr>
            <p:ph type="body" idx="1"/>
          </p:nvPr>
        </p:nvSpPr>
        <p:spPr/>
        <p:txBody>
          <a:bodyPr rIns="228600"/>
          <a:lstStyle/>
          <a:p>
            <a:pPr eaLnBrk="1" hangingPunct="1">
              <a:spcBef>
                <a:spcPct val="35000"/>
              </a:spcBef>
              <a:buFontTx/>
              <a:buNone/>
            </a:pPr>
            <a:r>
              <a:rPr lang="en-US" altLang="en-US" b="1"/>
              <a:t>Environmental Emergencies</a:t>
            </a:r>
          </a:p>
          <a:p>
            <a:pPr eaLnBrk="1" hangingPunct="1">
              <a:spcBef>
                <a:spcPct val="35000"/>
              </a:spcBef>
            </a:pPr>
            <a:r>
              <a:rPr lang="en-US" altLang="en-US"/>
              <a:t>Recognition and management of</a:t>
            </a:r>
          </a:p>
          <a:p>
            <a:pPr lvl="1" eaLnBrk="1" hangingPunct="1">
              <a:spcBef>
                <a:spcPct val="35000"/>
              </a:spcBef>
            </a:pPr>
            <a:r>
              <a:rPr lang="en-US" altLang="en-US"/>
              <a:t>Submersion incidents</a:t>
            </a:r>
          </a:p>
          <a:p>
            <a:pPr lvl="1" eaLnBrk="1" hangingPunct="1">
              <a:spcBef>
                <a:spcPct val="35000"/>
              </a:spcBef>
            </a:pPr>
            <a:r>
              <a:rPr lang="en-US" altLang="en-US"/>
              <a:t>Temperature-related illness</a:t>
            </a:r>
          </a:p>
          <a:p>
            <a:pPr eaLnBrk="1" hangingPunct="1">
              <a:spcBef>
                <a:spcPct val="35000"/>
              </a:spcBef>
            </a:pPr>
            <a:r>
              <a:rPr lang="en-US" altLang="en-US"/>
              <a:t>Pathophysiology, assessment, and management of</a:t>
            </a:r>
          </a:p>
          <a:p>
            <a:pPr lvl="1" eaLnBrk="1" hangingPunct="1">
              <a:spcBef>
                <a:spcPct val="35000"/>
              </a:spcBef>
            </a:pPr>
            <a:r>
              <a:rPr lang="en-US" altLang="en-US"/>
              <a:t>Near drowning</a:t>
            </a:r>
          </a:p>
          <a:p>
            <a:pPr lvl="1" eaLnBrk="1" hangingPunct="1">
              <a:spcBef>
                <a:spcPct val="35000"/>
              </a:spcBef>
            </a:pPr>
            <a:r>
              <a:rPr lang="en-US" altLang="en-US"/>
              <a:t>Temperature-related illness</a:t>
            </a:r>
          </a:p>
          <a:p>
            <a:pPr lvl="1" eaLnBrk="1" hangingPunct="1">
              <a:spcBef>
                <a:spcPct val="35000"/>
              </a:spcBef>
            </a:pPr>
            <a:r>
              <a:rPr lang="en-US" altLang="en-US"/>
              <a:t>Bites and envenomations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nSpc>
                <a:spcPct val="85000"/>
              </a:lnSpc>
            </a:pPr>
            <a:r>
              <a:rPr lang="en-US" altLang="en-US"/>
              <a:t>Frostnip and Immersion Foot </a:t>
            </a:r>
            <a:br>
              <a:rPr lang="en-US" altLang="en-US"/>
            </a:br>
            <a:r>
              <a:rPr lang="en-US" altLang="en-US" sz="2800" b="0"/>
              <a:t>(3 of 3)</a:t>
            </a:r>
          </a:p>
        </p:txBody>
      </p:sp>
      <p:sp>
        <p:nvSpPr>
          <p:cNvPr id="32771" name="Rectangle 3"/>
          <p:cNvSpPr>
            <a:spLocks noGrp="1" noChangeArrowheads="1"/>
          </p:cNvSpPr>
          <p:nvPr>
            <p:ph type="body" idx="1"/>
          </p:nvPr>
        </p:nvSpPr>
        <p:spPr/>
        <p:txBody>
          <a:bodyPr rIns="228600"/>
          <a:lstStyle/>
          <a:p>
            <a:pPr>
              <a:spcBef>
                <a:spcPct val="35000"/>
              </a:spcBef>
            </a:pPr>
            <a:r>
              <a:rPr lang="en-US" altLang="en-US"/>
              <a:t>Signs and symptoms </a:t>
            </a:r>
          </a:p>
          <a:p>
            <a:pPr lvl="1">
              <a:spcBef>
                <a:spcPct val="35000"/>
              </a:spcBef>
            </a:pPr>
            <a:r>
              <a:rPr lang="en-US" altLang="en-US"/>
              <a:t>Skin is pale and cold to the touch.</a:t>
            </a:r>
          </a:p>
          <a:p>
            <a:pPr lvl="1">
              <a:spcBef>
                <a:spcPct val="35000"/>
              </a:spcBef>
            </a:pPr>
            <a:r>
              <a:rPr lang="en-US" altLang="en-US"/>
              <a:t>Normal color does not return after palpation of the skin.</a:t>
            </a:r>
          </a:p>
          <a:p>
            <a:pPr lvl="1">
              <a:spcBef>
                <a:spcPct val="35000"/>
              </a:spcBef>
            </a:pPr>
            <a:r>
              <a:rPr lang="en-US" altLang="en-US"/>
              <a:t>The skin of the foot may be wrinkled but can also remain soft.</a:t>
            </a:r>
          </a:p>
          <a:p>
            <a:pPr lvl="1">
              <a:spcBef>
                <a:spcPct val="35000"/>
              </a:spcBef>
            </a:pPr>
            <a:r>
              <a:rPr lang="en-US" altLang="en-US"/>
              <a:t>The patient reports loss of feeling and sensation in the injured area.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nSpc>
                <a:spcPct val="85000"/>
              </a:lnSpc>
            </a:pPr>
            <a:r>
              <a:rPr lang="en-US" altLang="en-US"/>
              <a:t>Frostbite </a:t>
            </a:r>
            <a:r>
              <a:rPr lang="en-US" altLang="en-US" sz="2800" b="0"/>
              <a:t>(1 of 3)</a:t>
            </a:r>
          </a:p>
        </p:txBody>
      </p:sp>
      <p:sp>
        <p:nvSpPr>
          <p:cNvPr id="33795" name="Rectangle 3"/>
          <p:cNvSpPr>
            <a:spLocks noGrp="1" noChangeArrowheads="1"/>
          </p:cNvSpPr>
          <p:nvPr>
            <p:ph type="body" idx="1"/>
          </p:nvPr>
        </p:nvSpPr>
        <p:spPr>
          <a:xfrm>
            <a:off x="4572000" y="1447800"/>
            <a:ext cx="3886200" cy="4800600"/>
          </a:xfrm>
        </p:spPr>
        <p:txBody>
          <a:bodyPr rIns="228600"/>
          <a:lstStyle/>
          <a:p>
            <a:pPr>
              <a:spcBef>
                <a:spcPct val="35000"/>
              </a:spcBef>
            </a:pPr>
            <a:r>
              <a:rPr lang="en-US" altLang="en-US"/>
              <a:t>Most serious local cold injury because the tissues are actually frozen</a:t>
            </a:r>
          </a:p>
          <a:p>
            <a:pPr>
              <a:spcBef>
                <a:spcPct val="35000"/>
              </a:spcBef>
            </a:pPr>
            <a:r>
              <a:rPr lang="en-US" altLang="en-US"/>
              <a:t>Gangrene requires surgical removal of dead tissue.</a:t>
            </a:r>
            <a:endParaRPr lang="en-US" altLang="en-US" b="1">
              <a:solidFill>
                <a:srgbClr val="FFFFFF"/>
              </a:solidFill>
            </a:endParaRPr>
          </a:p>
        </p:txBody>
      </p:sp>
      <p:sp>
        <p:nvSpPr>
          <p:cNvPr id="5" name="Rectangle 8"/>
          <p:cNvSpPr>
            <a:spLocks noChangeArrowheads="1"/>
          </p:cNvSpPr>
          <p:nvPr>
            <p:custDataLst>
              <p:tags r:id="rId1"/>
            </p:custDataLst>
          </p:nvPr>
        </p:nvSpPr>
        <p:spPr bwMode="auto">
          <a:xfrm>
            <a:off x="1285875" y="4673600"/>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Dr. Jack Poland/CDC.</a:t>
            </a:r>
            <a:endParaRPr lang="en-US" altLang="en-US" sz="900" dirty="0" smtClean="0">
              <a:solidFill>
                <a:schemeClr val="bg1"/>
              </a:solidFill>
              <a:latin typeface="+mn-lt"/>
            </a:endParaRPr>
          </a:p>
        </p:txBody>
      </p:sp>
      <p:pic>
        <p:nvPicPr>
          <p:cNvPr id="33797" name="Picture 5" descr="\\172.16.33.26\Art\OUTPUT\JB LEARNING\EMT_11E_ITK_PPT WORK\Ch32\9781284080179_CH32_FIG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1981200"/>
            <a:ext cx="3614738"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nSpc>
                <a:spcPct val="85000"/>
              </a:lnSpc>
            </a:pPr>
            <a:r>
              <a:rPr lang="en-US" altLang="en-US"/>
              <a:t>Frostbite </a:t>
            </a:r>
            <a:r>
              <a:rPr lang="en-US" altLang="en-US" sz="2800" b="0"/>
              <a:t>(2 of 3)</a:t>
            </a:r>
          </a:p>
        </p:txBody>
      </p:sp>
      <p:sp>
        <p:nvSpPr>
          <p:cNvPr id="34819" name="Rectangle 3"/>
          <p:cNvSpPr>
            <a:spLocks noGrp="1" noChangeArrowheads="1"/>
          </p:cNvSpPr>
          <p:nvPr>
            <p:ph type="body" idx="1"/>
          </p:nvPr>
        </p:nvSpPr>
        <p:spPr/>
        <p:txBody>
          <a:bodyPr rIns="228600"/>
          <a:lstStyle/>
          <a:p>
            <a:pPr>
              <a:spcBef>
                <a:spcPct val="35000"/>
              </a:spcBef>
            </a:pPr>
            <a:r>
              <a:rPr lang="en-US" altLang="en-US"/>
              <a:t>Signs and symptoms</a:t>
            </a:r>
          </a:p>
          <a:p>
            <a:pPr lvl="1">
              <a:spcBef>
                <a:spcPct val="35000"/>
              </a:spcBef>
            </a:pPr>
            <a:r>
              <a:rPr lang="en-US" altLang="en-US"/>
              <a:t>Most frostbitten parts are hard and waxy.</a:t>
            </a:r>
          </a:p>
          <a:p>
            <a:pPr lvl="1">
              <a:spcBef>
                <a:spcPct val="35000"/>
              </a:spcBef>
            </a:pPr>
            <a:r>
              <a:rPr lang="en-US" altLang="en-US"/>
              <a:t>The injured part feels firm to frozen as you gently touch it.</a:t>
            </a:r>
          </a:p>
          <a:p>
            <a:pPr lvl="1">
              <a:spcBef>
                <a:spcPct val="35000"/>
              </a:spcBef>
            </a:pPr>
            <a:r>
              <a:rPr lang="en-US" altLang="en-US"/>
              <a:t>Blisters and swelling may be present.</a:t>
            </a:r>
          </a:p>
          <a:p>
            <a:pPr lvl="1">
              <a:spcBef>
                <a:spcPct val="35000"/>
              </a:spcBef>
            </a:pPr>
            <a:r>
              <a:rPr lang="en-US" altLang="en-US"/>
              <a:t>In light-skinned individuals with a deep injury, the skin may appear red with purple and white, or mottled and cyanotic.</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nSpc>
                <a:spcPct val="85000"/>
              </a:lnSpc>
            </a:pPr>
            <a:r>
              <a:rPr lang="en-US" altLang="en-US"/>
              <a:t>Frostbite </a:t>
            </a:r>
            <a:r>
              <a:rPr lang="en-US" altLang="en-US" sz="2800" b="0"/>
              <a:t>(3 of 3)</a:t>
            </a:r>
          </a:p>
        </p:txBody>
      </p:sp>
      <p:sp>
        <p:nvSpPr>
          <p:cNvPr id="35843" name="Rectangle 3"/>
          <p:cNvSpPr>
            <a:spLocks noGrp="1" noChangeArrowheads="1"/>
          </p:cNvSpPr>
          <p:nvPr>
            <p:ph type="body" idx="1"/>
          </p:nvPr>
        </p:nvSpPr>
        <p:spPr/>
        <p:txBody>
          <a:bodyPr rIns="228600"/>
          <a:lstStyle/>
          <a:p>
            <a:pPr>
              <a:spcBef>
                <a:spcPct val="35000"/>
              </a:spcBef>
            </a:pPr>
            <a:r>
              <a:rPr lang="en-US" altLang="en-US"/>
              <a:t>The depth of skin damage will vary.</a:t>
            </a:r>
          </a:p>
          <a:p>
            <a:pPr lvl="1">
              <a:spcBef>
                <a:spcPct val="35000"/>
              </a:spcBef>
            </a:pPr>
            <a:r>
              <a:rPr lang="en-US" altLang="en-US"/>
              <a:t>With superficial frostbite, only the skin is frozen.</a:t>
            </a:r>
          </a:p>
          <a:p>
            <a:pPr lvl="1">
              <a:spcBef>
                <a:spcPct val="35000"/>
              </a:spcBef>
            </a:pPr>
            <a:r>
              <a:rPr lang="en-US" altLang="en-US"/>
              <a:t>With deep frostbite, deeper tissues are frozen.</a:t>
            </a:r>
          </a:p>
          <a:p>
            <a:pPr lvl="1">
              <a:spcBef>
                <a:spcPct val="35000"/>
              </a:spcBef>
            </a:pPr>
            <a:r>
              <a:rPr lang="en-US" altLang="en-US"/>
              <a:t>You may not be able to tell superficial from deep frostbite in the field.</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nSpc>
                <a:spcPct val="85000"/>
              </a:lnSpc>
            </a:pPr>
            <a:r>
              <a:rPr lang="en-US" altLang="en-US"/>
              <a:t>Scene Size-up </a:t>
            </a:r>
            <a:r>
              <a:rPr lang="en-US" altLang="en-US" sz="2800" b="0"/>
              <a:t>(1 of 2)</a:t>
            </a:r>
          </a:p>
        </p:txBody>
      </p:sp>
      <p:sp>
        <p:nvSpPr>
          <p:cNvPr id="36867" name="Content Placeholder 2"/>
          <p:cNvSpPr>
            <a:spLocks noGrp="1"/>
          </p:cNvSpPr>
          <p:nvPr>
            <p:ph type="body" idx="1"/>
          </p:nvPr>
        </p:nvSpPr>
        <p:spPr/>
        <p:txBody>
          <a:bodyPr rIns="228600"/>
          <a:lstStyle/>
          <a:p>
            <a:pPr>
              <a:spcBef>
                <a:spcPct val="35000"/>
              </a:spcBef>
            </a:pPr>
            <a:r>
              <a:rPr lang="en-US" altLang="en-US"/>
              <a:t>Scene safety</a:t>
            </a:r>
          </a:p>
          <a:p>
            <a:pPr lvl="1">
              <a:spcBef>
                <a:spcPct val="35000"/>
              </a:spcBef>
            </a:pPr>
            <a:r>
              <a:rPr lang="en-US" altLang="en-US"/>
              <a:t>Note the environmental conditions.</a:t>
            </a:r>
          </a:p>
          <a:p>
            <a:pPr lvl="1">
              <a:spcBef>
                <a:spcPct val="35000"/>
              </a:spcBef>
            </a:pPr>
            <a:r>
              <a:rPr lang="en-US" altLang="en-US"/>
              <a:t>Ensure that the scene is safe for you and other responders.</a:t>
            </a:r>
          </a:p>
          <a:p>
            <a:pPr lvl="1">
              <a:spcBef>
                <a:spcPct val="35000"/>
              </a:spcBef>
            </a:pPr>
            <a:r>
              <a:rPr lang="en-US" altLang="en-US"/>
              <a:t>Identify safety hazards such as icy roads, mud, or wet grass.</a:t>
            </a:r>
          </a:p>
          <a:p>
            <a:pPr lvl="1">
              <a:spcBef>
                <a:spcPct val="35000"/>
              </a:spcBef>
            </a:pPr>
            <a:r>
              <a:rPr lang="en-US" altLang="en-US"/>
              <a:t>Use appropriate standard precautions.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nSpc>
                <a:spcPct val="85000"/>
              </a:lnSpc>
            </a:pPr>
            <a:r>
              <a:rPr lang="en-US" altLang="en-US"/>
              <a:t>Scene Size-up </a:t>
            </a:r>
            <a:r>
              <a:rPr lang="en-US" altLang="en-US" sz="2800" b="0"/>
              <a:t>(2 of 2)</a:t>
            </a:r>
          </a:p>
        </p:txBody>
      </p:sp>
      <p:sp>
        <p:nvSpPr>
          <p:cNvPr id="37891" name="Rectangle 3"/>
          <p:cNvSpPr>
            <a:spLocks noGrp="1" noChangeArrowheads="1"/>
          </p:cNvSpPr>
          <p:nvPr>
            <p:ph type="body" idx="1"/>
          </p:nvPr>
        </p:nvSpPr>
        <p:spPr/>
        <p:txBody>
          <a:bodyPr rIns="228600"/>
          <a:lstStyle/>
          <a:p>
            <a:pPr>
              <a:spcBef>
                <a:spcPct val="35000"/>
              </a:spcBef>
            </a:pPr>
            <a:r>
              <a:rPr lang="en-US" altLang="en-US"/>
              <a:t>Scene safety (cont’d)</a:t>
            </a:r>
          </a:p>
          <a:p>
            <a:pPr lvl="1">
              <a:spcBef>
                <a:spcPct val="35000"/>
              </a:spcBef>
            </a:pPr>
            <a:r>
              <a:rPr lang="en-US" altLang="en-US"/>
              <a:t>Consider the number of patients.</a:t>
            </a:r>
          </a:p>
          <a:p>
            <a:pPr lvl="1">
              <a:spcBef>
                <a:spcPct val="35000"/>
              </a:spcBef>
            </a:pPr>
            <a:r>
              <a:rPr lang="en-US" altLang="en-US"/>
              <a:t>Summon additional help as quickly as possible.</a:t>
            </a:r>
          </a:p>
          <a:p>
            <a:pPr>
              <a:spcBef>
                <a:spcPct val="35000"/>
              </a:spcBef>
            </a:pPr>
            <a:r>
              <a:rPr lang="en-US" altLang="en-US"/>
              <a:t>Mechanism of injury/nature of illness</a:t>
            </a:r>
          </a:p>
          <a:p>
            <a:pPr lvl="1">
              <a:spcBef>
                <a:spcPct val="35000"/>
              </a:spcBef>
            </a:pPr>
            <a:r>
              <a:rPr lang="en-US" altLang="en-US"/>
              <a:t>Look for indicators of the MOI.</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nSpc>
                <a:spcPct val="85000"/>
              </a:lnSpc>
            </a:pPr>
            <a:r>
              <a:rPr lang="en-US" altLang="en-US"/>
              <a:t>Primary Assessment </a:t>
            </a:r>
            <a:r>
              <a:rPr lang="en-US" altLang="en-US" sz="2800" b="0"/>
              <a:t>(1 of 4) </a:t>
            </a:r>
          </a:p>
        </p:txBody>
      </p:sp>
      <p:sp>
        <p:nvSpPr>
          <p:cNvPr id="38915" name="Content Placeholder 2"/>
          <p:cNvSpPr>
            <a:spLocks noGrp="1"/>
          </p:cNvSpPr>
          <p:nvPr>
            <p:ph type="body" idx="1"/>
          </p:nvPr>
        </p:nvSpPr>
        <p:spPr/>
        <p:txBody>
          <a:bodyPr rIns="228600"/>
          <a:lstStyle/>
          <a:p>
            <a:pPr>
              <a:spcBef>
                <a:spcPct val="35000"/>
              </a:spcBef>
            </a:pPr>
            <a:r>
              <a:rPr lang="en-US" altLang="en-US"/>
              <a:t>Form a general impression.</a:t>
            </a:r>
          </a:p>
          <a:p>
            <a:pPr lvl="1">
              <a:spcBef>
                <a:spcPct val="35000"/>
              </a:spcBef>
            </a:pPr>
            <a:r>
              <a:rPr lang="en-US" altLang="en-US"/>
              <a:t>Perform a rapid scan.</a:t>
            </a:r>
          </a:p>
          <a:p>
            <a:pPr lvl="1">
              <a:spcBef>
                <a:spcPct val="35000"/>
              </a:spcBef>
            </a:pPr>
            <a:r>
              <a:rPr lang="en-US" altLang="en-US"/>
              <a:t>If a life threat exists, treat it.</a:t>
            </a:r>
          </a:p>
          <a:p>
            <a:pPr lvl="1">
              <a:spcBef>
                <a:spcPct val="35000"/>
              </a:spcBef>
            </a:pPr>
            <a:r>
              <a:rPr lang="en-US" altLang="en-US"/>
              <a:t>Check temperature.</a:t>
            </a:r>
          </a:p>
          <a:p>
            <a:pPr lvl="1">
              <a:spcBef>
                <a:spcPct val="35000"/>
              </a:spcBef>
            </a:pPr>
            <a:r>
              <a:rPr lang="en-US" altLang="en-US"/>
              <a:t>Evaluate mental status using the AVPU scale.</a:t>
            </a:r>
          </a:p>
          <a:p>
            <a:pPr lvl="1">
              <a:spcBef>
                <a:spcPct val="35000"/>
              </a:spcBef>
            </a:pPr>
            <a:r>
              <a:rPr lang="en-US" altLang="en-US"/>
              <a:t>An altered mental status can be affected by the intensity of the cold injury.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nSpc>
                <a:spcPct val="85000"/>
              </a:lnSpc>
            </a:pPr>
            <a:r>
              <a:rPr lang="en-US" altLang="en-US"/>
              <a:t>Primary Assessment </a:t>
            </a:r>
            <a:r>
              <a:rPr lang="en-US" altLang="en-US" sz="2800" b="0"/>
              <a:t>(2 of 4)</a:t>
            </a:r>
          </a:p>
        </p:txBody>
      </p:sp>
      <p:sp>
        <p:nvSpPr>
          <p:cNvPr id="39939" name="Rectangle 3"/>
          <p:cNvSpPr>
            <a:spLocks noGrp="1" noChangeArrowheads="1"/>
          </p:cNvSpPr>
          <p:nvPr>
            <p:ph type="body" idx="1"/>
          </p:nvPr>
        </p:nvSpPr>
        <p:spPr/>
        <p:txBody>
          <a:bodyPr rIns="228600"/>
          <a:lstStyle/>
          <a:p>
            <a:pPr>
              <a:spcBef>
                <a:spcPct val="35000"/>
              </a:spcBef>
            </a:pPr>
            <a:r>
              <a:rPr lang="en-US" altLang="en-US"/>
              <a:t>If the patient is in cardiac arrest, begin compressions.</a:t>
            </a:r>
          </a:p>
          <a:p>
            <a:pPr>
              <a:spcBef>
                <a:spcPct val="35000"/>
              </a:spcBef>
            </a:pPr>
            <a:r>
              <a:rPr lang="en-US" altLang="en-US"/>
              <a:t>Airway and breathing</a:t>
            </a:r>
          </a:p>
          <a:p>
            <a:pPr lvl="1">
              <a:spcBef>
                <a:spcPct val="35000"/>
              </a:spcBef>
            </a:pPr>
            <a:r>
              <a:rPr lang="en-US" altLang="en-US"/>
              <a:t>Ensure that the patient has an adequate airway and is breathing.</a:t>
            </a:r>
          </a:p>
          <a:p>
            <a:pPr lvl="1">
              <a:spcBef>
                <a:spcPct val="35000"/>
              </a:spcBef>
            </a:pPr>
            <a:r>
              <a:rPr lang="en-US" altLang="en-US"/>
              <a:t>Warmed, humidified oxygen helps warm the patient from the inside out.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nSpc>
                <a:spcPct val="85000"/>
              </a:lnSpc>
            </a:pPr>
            <a:r>
              <a:rPr lang="en-US" altLang="en-US"/>
              <a:t>Primary Assessment </a:t>
            </a:r>
            <a:r>
              <a:rPr lang="en-US" altLang="en-US" sz="2800" b="0"/>
              <a:t>(3 of 4)</a:t>
            </a:r>
          </a:p>
        </p:txBody>
      </p:sp>
      <p:sp>
        <p:nvSpPr>
          <p:cNvPr id="40963" name="Rectangle 3"/>
          <p:cNvSpPr>
            <a:spLocks noGrp="1" noChangeArrowheads="1"/>
          </p:cNvSpPr>
          <p:nvPr>
            <p:ph type="body" idx="1"/>
          </p:nvPr>
        </p:nvSpPr>
        <p:spPr/>
        <p:txBody>
          <a:bodyPr rIns="228600"/>
          <a:lstStyle/>
          <a:p>
            <a:pPr>
              <a:spcBef>
                <a:spcPct val="35000"/>
              </a:spcBef>
            </a:pPr>
            <a:r>
              <a:rPr lang="en-US" altLang="en-US"/>
              <a:t>Circulation </a:t>
            </a:r>
          </a:p>
          <a:p>
            <a:pPr lvl="1">
              <a:spcBef>
                <a:spcPct val="35000"/>
              </a:spcBef>
            </a:pPr>
            <a:r>
              <a:rPr lang="en-US" altLang="en-US"/>
              <a:t>Palpate for a carotid pulse and wait for up to 60 seconds to decide if the patient is pulseless.</a:t>
            </a:r>
          </a:p>
          <a:p>
            <a:pPr lvl="1">
              <a:spcBef>
                <a:spcPct val="35000"/>
              </a:spcBef>
            </a:pPr>
            <a:r>
              <a:rPr lang="en-US" altLang="en-US"/>
              <a:t>The AHA recommends that CPR be started on a patient who has no detectable pulse or breathing.</a:t>
            </a:r>
          </a:p>
          <a:p>
            <a:pPr lvl="1">
              <a:spcBef>
                <a:spcPct val="35000"/>
              </a:spcBef>
            </a:pPr>
            <a:r>
              <a:rPr lang="en-US" altLang="en-US"/>
              <a:t>Perfusion will be compromised.</a:t>
            </a:r>
          </a:p>
          <a:p>
            <a:pPr lvl="1">
              <a:spcBef>
                <a:spcPct val="35000"/>
              </a:spcBef>
            </a:pPr>
            <a:r>
              <a:rPr lang="en-US" altLang="en-US"/>
              <a:t>Bleeding may be difficult to find.</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nSpc>
                <a:spcPct val="85000"/>
              </a:lnSpc>
            </a:pPr>
            <a:r>
              <a:rPr lang="en-US" altLang="en-US"/>
              <a:t>Primary Assessment </a:t>
            </a:r>
            <a:r>
              <a:rPr lang="en-US" altLang="en-US" sz="2800" b="0"/>
              <a:t>(4 of 4)</a:t>
            </a:r>
          </a:p>
        </p:txBody>
      </p:sp>
      <p:sp>
        <p:nvSpPr>
          <p:cNvPr id="41987" name="Rectangle 3"/>
          <p:cNvSpPr>
            <a:spLocks noGrp="1" noChangeArrowheads="1"/>
          </p:cNvSpPr>
          <p:nvPr>
            <p:ph type="body" idx="1"/>
          </p:nvPr>
        </p:nvSpPr>
        <p:spPr/>
        <p:txBody>
          <a:bodyPr rIns="228600"/>
          <a:lstStyle/>
          <a:p>
            <a:pPr>
              <a:spcBef>
                <a:spcPct val="35000"/>
              </a:spcBef>
            </a:pPr>
            <a:r>
              <a:rPr lang="en-US" altLang="en-US"/>
              <a:t>Transport decision</a:t>
            </a:r>
          </a:p>
          <a:p>
            <a:pPr lvl="1">
              <a:spcBef>
                <a:spcPct val="35000"/>
              </a:spcBef>
            </a:pPr>
            <a:r>
              <a:rPr lang="en-US" altLang="en-US"/>
              <a:t>Complications can include cardiac dysrhythmias and blood clotting abnormalities.</a:t>
            </a:r>
          </a:p>
          <a:p>
            <a:pPr lvl="1">
              <a:spcBef>
                <a:spcPct val="35000"/>
              </a:spcBef>
            </a:pPr>
            <a:r>
              <a:rPr lang="en-US" altLang="en-US"/>
              <a:t>All patients with hypothermia require immediate transport.</a:t>
            </a:r>
          </a:p>
          <a:p>
            <a:pPr lvl="1">
              <a:spcBef>
                <a:spcPct val="35000"/>
              </a:spcBef>
            </a:pPr>
            <a:r>
              <a:rPr lang="en-US" altLang="en-US"/>
              <a:t>Rough handling of a hypothermic patient may cause a cold, slow, weak heart to fibrillate.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(3 of 3)</a:t>
            </a:r>
          </a:p>
        </p:txBody>
      </p:sp>
      <p:sp>
        <p:nvSpPr>
          <p:cNvPr id="6147" name="Rectangle 3"/>
          <p:cNvSpPr>
            <a:spLocks noGrp="1" noChangeArrowheads="1"/>
          </p:cNvSpPr>
          <p:nvPr>
            <p:ph type="body" idx="1"/>
          </p:nvPr>
        </p:nvSpPr>
        <p:spPr/>
        <p:txBody>
          <a:bodyPr rIns="228600"/>
          <a:lstStyle/>
          <a:p>
            <a:pPr eaLnBrk="1" hangingPunct="1">
              <a:spcBef>
                <a:spcPct val="35000"/>
              </a:spcBef>
            </a:pPr>
            <a:r>
              <a:rPr lang="en-US" altLang="en-US"/>
              <a:t>Pathophysiology, assessment, and management of (cont’d)</a:t>
            </a:r>
          </a:p>
          <a:p>
            <a:pPr lvl="1" eaLnBrk="1" hangingPunct="1">
              <a:spcBef>
                <a:spcPct val="35000"/>
              </a:spcBef>
            </a:pPr>
            <a:r>
              <a:rPr lang="en-US" altLang="en-US"/>
              <a:t>Dysbarism</a:t>
            </a:r>
          </a:p>
          <a:p>
            <a:pPr lvl="2" eaLnBrk="1" hangingPunct="1"/>
            <a:r>
              <a:rPr lang="en-US" altLang="en-US" sz="2400"/>
              <a:t>High altitude</a:t>
            </a:r>
          </a:p>
          <a:p>
            <a:pPr lvl="2" eaLnBrk="1" hangingPunct="1"/>
            <a:r>
              <a:rPr lang="en-US" altLang="en-US" sz="2400"/>
              <a:t>Diving injuries</a:t>
            </a:r>
          </a:p>
          <a:p>
            <a:pPr lvl="1" eaLnBrk="1" hangingPunct="1">
              <a:spcBef>
                <a:spcPct val="35000"/>
              </a:spcBef>
            </a:pPr>
            <a:r>
              <a:rPr lang="en-US" altLang="en-US"/>
              <a:t>Electrical injury</a:t>
            </a:r>
          </a:p>
          <a:p>
            <a:pPr lvl="1" eaLnBrk="1" hangingPunct="1">
              <a:spcBef>
                <a:spcPct val="35000"/>
              </a:spcBef>
            </a:pPr>
            <a:r>
              <a:rPr lang="en-US" altLang="en-US"/>
              <a:t>Radiation exposure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pPr>
            <a:r>
              <a:rPr lang="en-US" altLang="en-US"/>
              <a:t>History Taking</a:t>
            </a:r>
          </a:p>
        </p:txBody>
      </p:sp>
      <p:sp>
        <p:nvSpPr>
          <p:cNvPr id="43011" name="Content Placeholder 2"/>
          <p:cNvSpPr>
            <a:spLocks noGrp="1"/>
          </p:cNvSpPr>
          <p:nvPr>
            <p:ph type="body" idx="1"/>
          </p:nvPr>
        </p:nvSpPr>
        <p:spPr/>
        <p:txBody>
          <a:bodyPr rIns="228600"/>
          <a:lstStyle/>
          <a:p>
            <a:pPr>
              <a:spcBef>
                <a:spcPct val="35000"/>
              </a:spcBef>
            </a:pPr>
            <a:r>
              <a:rPr lang="en-US" altLang="en-US"/>
              <a:t>Investigate the chief complaint.</a:t>
            </a:r>
          </a:p>
          <a:p>
            <a:pPr lvl="1">
              <a:spcBef>
                <a:spcPct val="35000"/>
              </a:spcBef>
            </a:pPr>
            <a:r>
              <a:rPr lang="en-US" altLang="en-US"/>
              <a:t>Obtain a medical history.</a:t>
            </a:r>
          </a:p>
          <a:p>
            <a:pPr lvl="1">
              <a:spcBef>
                <a:spcPct val="35000"/>
              </a:spcBef>
            </a:pPr>
            <a:r>
              <a:rPr lang="en-US" altLang="en-US"/>
              <a:t>Be alert for injury-specific signs and symptoms and any pertinent negatives.</a:t>
            </a:r>
          </a:p>
          <a:p>
            <a:pPr>
              <a:spcBef>
                <a:spcPct val="35000"/>
              </a:spcBef>
            </a:pPr>
            <a:r>
              <a:rPr lang="en-US" altLang="en-US"/>
              <a:t>SAMPLE history</a:t>
            </a:r>
          </a:p>
          <a:p>
            <a:pPr lvl="1">
              <a:spcBef>
                <a:spcPct val="35000"/>
              </a:spcBef>
            </a:pPr>
            <a:r>
              <a:rPr lang="en-US" altLang="en-US"/>
              <a:t>Find out how long your patient has been exposed to the cold environment.</a:t>
            </a:r>
          </a:p>
          <a:p>
            <a:pPr lvl="1">
              <a:spcBef>
                <a:spcPct val="35000"/>
              </a:spcBef>
            </a:pPr>
            <a:r>
              <a:rPr lang="en-US" altLang="en-US"/>
              <a:t>Exposures may be short or prolonged.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pPr>
            <a:r>
              <a:rPr lang="en-US" altLang="en-US"/>
              <a:t>Secondary Assessment </a:t>
            </a:r>
            <a:r>
              <a:rPr lang="en-US" altLang="en-US" sz="2800" b="0"/>
              <a:t>(1 of 3)</a:t>
            </a:r>
          </a:p>
        </p:txBody>
      </p:sp>
      <p:sp>
        <p:nvSpPr>
          <p:cNvPr id="44035" name="Content Placeholder 2"/>
          <p:cNvSpPr>
            <a:spLocks noGrp="1"/>
          </p:cNvSpPr>
          <p:nvPr>
            <p:ph type="body" idx="1"/>
          </p:nvPr>
        </p:nvSpPr>
        <p:spPr/>
        <p:txBody>
          <a:bodyPr rIns="228600"/>
          <a:lstStyle/>
          <a:p>
            <a:pPr>
              <a:spcBef>
                <a:spcPct val="35000"/>
              </a:spcBef>
            </a:pPr>
            <a:r>
              <a:rPr lang="en-US" altLang="en-US"/>
              <a:t>Physical examinations</a:t>
            </a:r>
          </a:p>
          <a:p>
            <a:pPr lvl="1">
              <a:spcBef>
                <a:spcPct val="35000"/>
              </a:spcBef>
            </a:pPr>
            <a:r>
              <a:rPr lang="en-US" altLang="en-US"/>
              <a:t>Focus on the severity of hypothermia.</a:t>
            </a:r>
          </a:p>
          <a:p>
            <a:pPr lvl="1">
              <a:spcBef>
                <a:spcPct val="35000"/>
              </a:spcBef>
            </a:pPr>
            <a:r>
              <a:rPr lang="en-US" altLang="en-US"/>
              <a:t>Assess the areas of the body directly affected by cold exposure.</a:t>
            </a:r>
          </a:p>
          <a:p>
            <a:pPr lvl="1">
              <a:spcBef>
                <a:spcPct val="35000"/>
              </a:spcBef>
            </a:pPr>
            <a:r>
              <a:rPr lang="en-US" altLang="en-US"/>
              <a:t>Assess the degree and extent of damage.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nSpc>
                <a:spcPct val="85000"/>
              </a:lnSpc>
            </a:pPr>
            <a:r>
              <a:rPr lang="en-US" altLang="en-US"/>
              <a:t>Secondary Assessment </a:t>
            </a:r>
            <a:r>
              <a:rPr lang="en-US" altLang="en-US" sz="2800" b="0"/>
              <a:t>(2 of 3)</a:t>
            </a:r>
          </a:p>
        </p:txBody>
      </p:sp>
      <p:sp>
        <p:nvSpPr>
          <p:cNvPr id="45059" name="Rectangle 3"/>
          <p:cNvSpPr>
            <a:spLocks noGrp="1" noChangeArrowheads="1"/>
          </p:cNvSpPr>
          <p:nvPr>
            <p:ph type="body" idx="1"/>
          </p:nvPr>
        </p:nvSpPr>
        <p:spPr/>
        <p:txBody>
          <a:bodyPr rIns="228600"/>
          <a:lstStyle/>
          <a:p>
            <a:pPr>
              <a:spcBef>
                <a:spcPct val="35000"/>
              </a:spcBef>
            </a:pPr>
            <a:r>
              <a:rPr lang="en-US" altLang="en-US"/>
              <a:t>Vital signs</a:t>
            </a:r>
          </a:p>
          <a:p>
            <a:pPr lvl="1">
              <a:spcBef>
                <a:spcPct val="35000"/>
              </a:spcBef>
            </a:pPr>
            <a:r>
              <a:rPr lang="en-US" altLang="en-US"/>
              <a:t>May be altered by the effects of hypothermia and can be an indicator of its severity</a:t>
            </a:r>
          </a:p>
          <a:p>
            <a:pPr lvl="1">
              <a:spcBef>
                <a:spcPct val="35000"/>
              </a:spcBef>
            </a:pPr>
            <a:r>
              <a:rPr lang="en-US" altLang="en-US"/>
              <a:t>Respirations may be slow and shallow.</a:t>
            </a:r>
          </a:p>
          <a:p>
            <a:pPr lvl="1">
              <a:spcBef>
                <a:spcPct val="35000"/>
              </a:spcBef>
            </a:pPr>
            <a:r>
              <a:rPr lang="en-US" altLang="en-US"/>
              <a:t>Low blood pressure and a slow pulse indicate moderate to severe hypothermia.</a:t>
            </a:r>
          </a:p>
          <a:p>
            <a:pPr lvl="1">
              <a:spcBef>
                <a:spcPct val="35000"/>
              </a:spcBef>
            </a:pPr>
            <a:r>
              <a:rPr lang="en-US" altLang="en-US"/>
              <a:t>Evaluate for changes in mental status.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nSpc>
                <a:spcPct val="85000"/>
              </a:lnSpc>
            </a:pPr>
            <a:r>
              <a:rPr lang="en-US" altLang="en-US"/>
              <a:t>Secondary Assessment </a:t>
            </a:r>
            <a:r>
              <a:rPr lang="en-US" altLang="en-US" sz="2800" b="0"/>
              <a:t>(3 of 3)</a:t>
            </a:r>
          </a:p>
        </p:txBody>
      </p:sp>
      <p:sp>
        <p:nvSpPr>
          <p:cNvPr id="46083" name="Rectangle 3"/>
          <p:cNvSpPr>
            <a:spLocks noGrp="1" noChangeArrowheads="1"/>
          </p:cNvSpPr>
          <p:nvPr>
            <p:ph type="body" idx="1"/>
          </p:nvPr>
        </p:nvSpPr>
        <p:spPr/>
        <p:txBody>
          <a:bodyPr rIns="228600"/>
          <a:lstStyle/>
          <a:p>
            <a:pPr>
              <a:spcBef>
                <a:spcPct val="35000"/>
              </a:spcBef>
            </a:pPr>
            <a:r>
              <a:rPr lang="en-US" altLang="en-US"/>
              <a:t>Monitoring devices</a:t>
            </a:r>
          </a:p>
          <a:p>
            <a:pPr lvl="1">
              <a:spcBef>
                <a:spcPct val="35000"/>
              </a:spcBef>
            </a:pPr>
            <a:r>
              <a:rPr lang="en-US" altLang="en-US"/>
              <a:t>Determine a core body temperature using a hypothermia thermometer.</a:t>
            </a:r>
          </a:p>
          <a:p>
            <a:pPr lvl="1">
              <a:spcBef>
                <a:spcPct val="35000"/>
              </a:spcBef>
            </a:pPr>
            <a:r>
              <a:rPr lang="en-US" altLang="en-US"/>
              <a:t>Pulse oximetry will often be inaccurate.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nSpc>
                <a:spcPct val="85000"/>
              </a:lnSpc>
            </a:pPr>
            <a:r>
              <a:rPr lang="en-US" altLang="en-US"/>
              <a:t>Reassessment </a:t>
            </a:r>
            <a:r>
              <a:rPr lang="en-US" altLang="en-US" sz="2800" b="0"/>
              <a:t>(1 of 3)</a:t>
            </a:r>
          </a:p>
        </p:txBody>
      </p:sp>
      <p:sp>
        <p:nvSpPr>
          <p:cNvPr id="47107" name="Content Placeholder 2"/>
          <p:cNvSpPr>
            <a:spLocks noGrp="1"/>
          </p:cNvSpPr>
          <p:nvPr>
            <p:ph type="body" idx="1"/>
          </p:nvPr>
        </p:nvSpPr>
        <p:spPr/>
        <p:txBody>
          <a:bodyPr rIns="228600"/>
          <a:lstStyle/>
          <a:p>
            <a:pPr>
              <a:spcBef>
                <a:spcPct val="35000"/>
              </a:spcBef>
            </a:pPr>
            <a:r>
              <a:rPr lang="en-US" altLang="en-US"/>
              <a:t>Repeat the primary assessment.</a:t>
            </a:r>
          </a:p>
          <a:p>
            <a:pPr>
              <a:spcBef>
                <a:spcPct val="35000"/>
              </a:spcBef>
            </a:pPr>
            <a:r>
              <a:rPr lang="en-US" altLang="en-US"/>
              <a:t>Reassess vital signs and the chief complaint.</a:t>
            </a:r>
          </a:p>
          <a:p>
            <a:pPr>
              <a:spcBef>
                <a:spcPct val="35000"/>
              </a:spcBef>
            </a:pPr>
            <a:r>
              <a:rPr lang="en-US" altLang="en-US"/>
              <a:t>Monitor the patient’s level of consciousness and vital signs.</a:t>
            </a:r>
          </a:p>
          <a:p>
            <a:pPr>
              <a:spcBef>
                <a:spcPct val="35000"/>
              </a:spcBef>
            </a:pPr>
            <a:r>
              <a:rPr lang="en-US" altLang="en-US"/>
              <a:t>Rewarming can lead to cardiac dysrhythmias.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nSpc>
                <a:spcPct val="85000"/>
              </a:lnSpc>
            </a:pPr>
            <a:r>
              <a:rPr lang="en-US" altLang="en-US"/>
              <a:t>Reassessment </a:t>
            </a:r>
            <a:r>
              <a:rPr lang="en-US" altLang="en-US" sz="2800" b="0"/>
              <a:t>(2 of 3)</a:t>
            </a:r>
          </a:p>
        </p:txBody>
      </p:sp>
      <p:sp>
        <p:nvSpPr>
          <p:cNvPr id="48131" name="Rectangle 3"/>
          <p:cNvSpPr>
            <a:spLocks noGrp="1" noChangeArrowheads="1"/>
          </p:cNvSpPr>
          <p:nvPr>
            <p:ph type="body" idx="1"/>
          </p:nvPr>
        </p:nvSpPr>
        <p:spPr/>
        <p:txBody>
          <a:bodyPr rIns="228600"/>
          <a:lstStyle/>
          <a:p>
            <a:pPr>
              <a:spcBef>
                <a:spcPct val="35000"/>
              </a:spcBef>
            </a:pPr>
            <a:r>
              <a:rPr lang="en-US" altLang="en-US"/>
              <a:t>Interventions</a:t>
            </a:r>
          </a:p>
          <a:p>
            <a:pPr lvl="1">
              <a:spcBef>
                <a:spcPct val="35000"/>
              </a:spcBef>
            </a:pPr>
            <a:r>
              <a:rPr lang="en-US" altLang="en-US"/>
              <a:t>Review all treatments that have been performed.</a:t>
            </a:r>
          </a:p>
          <a:p>
            <a:pPr lvl="1">
              <a:spcBef>
                <a:spcPct val="35000"/>
              </a:spcBef>
            </a:pPr>
            <a:r>
              <a:rPr lang="en-US" altLang="en-US"/>
              <a:t>Reassess oxygen delivery.</a:t>
            </a:r>
          </a:p>
          <a:p>
            <a:pPr lvl="1">
              <a:spcBef>
                <a:spcPct val="35000"/>
              </a:spcBef>
            </a:pPr>
            <a:r>
              <a:rPr lang="en-US" altLang="en-US"/>
              <a:t>Remove any wet or frozen clothing.</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nSpc>
                <a:spcPct val="85000"/>
              </a:lnSpc>
            </a:pPr>
            <a:r>
              <a:rPr lang="en-US" altLang="en-US"/>
              <a:t>Reassessment </a:t>
            </a:r>
            <a:r>
              <a:rPr lang="en-US" altLang="en-US" sz="2800" b="0"/>
              <a:t>(3 of 3)</a:t>
            </a:r>
          </a:p>
        </p:txBody>
      </p:sp>
      <p:sp>
        <p:nvSpPr>
          <p:cNvPr id="49155" name="Rectangle 3"/>
          <p:cNvSpPr>
            <a:spLocks noGrp="1" noChangeArrowheads="1"/>
          </p:cNvSpPr>
          <p:nvPr>
            <p:ph type="body" idx="1"/>
          </p:nvPr>
        </p:nvSpPr>
        <p:spPr/>
        <p:txBody>
          <a:bodyPr rIns="228600"/>
          <a:lstStyle/>
          <a:p>
            <a:pPr>
              <a:spcBef>
                <a:spcPct val="35000"/>
              </a:spcBef>
            </a:pPr>
            <a:r>
              <a:rPr lang="en-US" altLang="en-US"/>
              <a:t>Communicate all of the information you have gathered to the receiving facility.</a:t>
            </a:r>
          </a:p>
          <a:p>
            <a:pPr lvl="1">
              <a:spcBef>
                <a:spcPct val="35000"/>
              </a:spcBef>
            </a:pPr>
            <a:r>
              <a:rPr lang="en-US" altLang="en-US"/>
              <a:t>Patient’s physical status</a:t>
            </a:r>
          </a:p>
          <a:p>
            <a:pPr lvl="1">
              <a:spcBef>
                <a:spcPct val="35000"/>
              </a:spcBef>
            </a:pPr>
            <a:r>
              <a:rPr lang="en-US" altLang="en-US"/>
              <a:t>Conditions at the scene</a:t>
            </a:r>
          </a:p>
          <a:p>
            <a:pPr lvl="1">
              <a:spcBef>
                <a:spcPct val="35000"/>
              </a:spcBef>
            </a:pPr>
            <a:r>
              <a:rPr lang="en-US" altLang="en-US"/>
              <a:t>Any changes in the patient’s mental status during treatment and transport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nSpc>
                <a:spcPct val="85000"/>
              </a:lnSpc>
            </a:pPr>
            <a:r>
              <a:rPr lang="en-US" altLang="en-US"/>
              <a:t>General Management of Cold Emergencies </a:t>
            </a:r>
            <a:r>
              <a:rPr lang="en-US" altLang="en-US" sz="2800" b="0"/>
              <a:t>(1 of 4)</a:t>
            </a:r>
          </a:p>
        </p:txBody>
      </p:sp>
      <p:sp>
        <p:nvSpPr>
          <p:cNvPr id="50179" name="Rectangle 3"/>
          <p:cNvSpPr>
            <a:spLocks noGrp="1" noChangeArrowheads="1"/>
          </p:cNvSpPr>
          <p:nvPr>
            <p:ph type="body" idx="1"/>
          </p:nvPr>
        </p:nvSpPr>
        <p:spPr>
          <a:xfrm>
            <a:off x="4114800" y="1447800"/>
            <a:ext cx="4343400" cy="4800600"/>
          </a:xfrm>
        </p:spPr>
        <p:txBody>
          <a:bodyPr rIns="228600"/>
          <a:lstStyle/>
          <a:p>
            <a:pPr>
              <a:spcBef>
                <a:spcPct val="15000"/>
              </a:spcBef>
            </a:pPr>
            <a:r>
              <a:rPr lang="en-US" altLang="en-US"/>
              <a:t>Move the patient from the cold environment.</a:t>
            </a:r>
          </a:p>
          <a:p>
            <a:pPr>
              <a:spcBef>
                <a:spcPct val="15000"/>
              </a:spcBef>
            </a:pPr>
            <a:r>
              <a:rPr lang="en-US" altLang="en-US"/>
              <a:t>Remove any wet clothing.</a:t>
            </a:r>
          </a:p>
          <a:p>
            <a:pPr>
              <a:spcBef>
                <a:spcPct val="15000"/>
              </a:spcBef>
            </a:pPr>
            <a:r>
              <a:rPr lang="en-US" altLang="en-US"/>
              <a:t>Place dry blankets over and under the patient.</a:t>
            </a:r>
          </a:p>
        </p:txBody>
      </p:sp>
      <p:sp>
        <p:nvSpPr>
          <p:cNvPr id="5" name="Rectangle 8"/>
          <p:cNvSpPr>
            <a:spLocks noChangeArrowheads="1"/>
          </p:cNvSpPr>
          <p:nvPr>
            <p:custDataLst>
              <p:tags r:id="rId1"/>
            </p:custDataLst>
          </p:nvPr>
        </p:nvSpPr>
        <p:spPr bwMode="auto">
          <a:xfrm>
            <a:off x="355600" y="4051300"/>
            <a:ext cx="4000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eaLnBrk="1" hangingPunct="1">
              <a:lnSpc>
                <a:spcPct val="110000"/>
              </a:lnSpc>
              <a:spcBef>
                <a:spcPct val="20000"/>
              </a:spcBef>
              <a:buFontTx/>
              <a:buNone/>
              <a:defRPr/>
            </a:pPr>
            <a:r>
              <a:rPr lang="en-IN" sz="900" dirty="0">
                <a:solidFill>
                  <a:schemeClr val="bg1"/>
                </a:solidFill>
                <a:latin typeface="+mn-lt"/>
              </a:rPr>
              <a:t>© Jones &amp; Bartlett Learning. Courtesy of MIEMSS.of </a:t>
            </a:r>
            <a:r>
              <a:rPr lang="en-IN" sz="900" dirty="0" smtClean="0">
                <a:solidFill>
                  <a:schemeClr val="bg1"/>
                </a:solidFill>
                <a:latin typeface="+mn-lt"/>
              </a:rPr>
              <a:t>Dr. Jack </a:t>
            </a:r>
            <a:br>
              <a:rPr lang="en-IN" sz="900" dirty="0" smtClean="0">
                <a:solidFill>
                  <a:schemeClr val="bg1"/>
                </a:solidFill>
                <a:latin typeface="+mn-lt"/>
              </a:rPr>
            </a:br>
            <a:r>
              <a:rPr lang="en-IN" sz="900" dirty="0" smtClean="0">
                <a:solidFill>
                  <a:schemeClr val="bg1"/>
                </a:solidFill>
                <a:latin typeface="+mn-lt"/>
              </a:rPr>
              <a:t>Poland/CDC.</a:t>
            </a:r>
            <a:endParaRPr lang="en-US" altLang="en-US" sz="900" dirty="0" smtClean="0">
              <a:solidFill>
                <a:schemeClr val="bg1"/>
              </a:solidFill>
              <a:latin typeface="+mn-lt"/>
            </a:endParaRPr>
          </a:p>
        </p:txBody>
      </p:sp>
      <p:pic>
        <p:nvPicPr>
          <p:cNvPr id="50181" name="Picture 6" descr="\\172.16.33.26\Art\OUTPUT\JB LEARNING\EMT_11E_ITK_PPT WORK\Ch32\9781284080179_CH32_CP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06575"/>
            <a:ext cx="353377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a:lnSpc>
                <a:spcPct val="85000"/>
              </a:lnSpc>
            </a:pPr>
            <a:r>
              <a:rPr lang="en-US" altLang="en-US"/>
              <a:t>General Management of Cold Emergencies </a:t>
            </a:r>
            <a:r>
              <a:rPr lang="en-US" altLang="en-US" sz="2800" b="0"/>
              <a:t>(2 of 4)</a:t>
            </a:r>
          </a:p>
        </p:txBody>
      </p:sp>
      <p:sp>
        <p:nvSpPr>
          <p:cNvPr id="51203" name="Content Placeholder 2"/>
          <p:cNvSpPr>
            <a:spLocks noGrp="1"/>
          </p:cNvSpPr>
          <p:nvPr>
            <p:ph type="body" idx="1"/>
          </p:nvPr>
        </p:nvSpPr>
        <p:spPr/>
        <p:txBody>
          <a:bodyPr rIns="228600"/>
          <a:lstStyle/>
          <a:p>
            <a:pPr>
              <a:spcBef>
                <a:spcPct val="35000"/>
              </a:spcBef>
            </a:pPr>
            <a:r>
              <a:rPr lang="en-US" altLang="en-US"/>
              <a:t>If available, give the patient warm, humidified oxygen.</a:t>
            </a:r>
          </a:p>
          <a:p>
            <a:pPr>
              <a:spcBef>
                <a:spcPct val="35000"/>
              </a:spcBef>
            </a:pPr>
            <a:r>
              <a:rPr lang="en-US" altLang="en-US"/>
              <a:t>Handle the patient gently.</a:t>
            </a:r>
          </a:p>
          <a:p>
            <a:pPr>
              <a:spcBef>
                <a:spcPct val="35000"/>
              </a:spcBef>
            </a:pPr>
            <a:r>
              <a:rPr lang="en-US" altLang="en-US"/>
              <a:t>Do not massage the extremities.</a:t>
            </a:r>
          </a:p>
          <a:p>
            <a:pPr>
              <a:spcBef>
                <a:spcPct val="35000"/>
              </a:spcBef>
            </a:pPr>
            <a:r>
              <a:rPr lang="en-US" altLang="en-US"/>
              <a:t>Do not allow the patient to eat or use any stimulants.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nSpc>
                <a:spcPct val="85000"/>
              </a:lnSpc>
            </a:pPr>
            <a:r>
              <a:rPr lang="en-US" altLang="en-US"/>
              <a:t>General Management of Cold Emergencies </a:t>
            </a:r>
            <a:r>
              <a:rPr lang="en-US" altLang="en-US" sz="2800" b="0"/>
              <a:t>(3 of 4)</a:t>
            </a:r>
          </a:p>
        </p:txBody>
      </p:sp>
      <p:sp>
        <p:nvSpPr>
          <p:cNvPr id="52227" name="Rectangle 3"/>
          <p:cNvSpPr>
            <a:spLocks noGrp="1" noChangeArrowheads="1"/>
          </p:cNvSpPr>
          <p:nvPr>
            <p:ph type="body" idx="1"/>
          </p:nvPr>
        </p:nvSpPr>
        <p:spPr/>
        <p:txBody>
          <a:bodyPr rIns="228600"/>
          <a:lstStyle/>
          <a:p>
            <a:pPr>
              <a:spcBef>
                <a:spcPct val="35000"/>
              </a:spcBef>
            </a:pPr>
            <a:r>
              <a:rPr lang="en-US" altLang="en-US"/>
              <a:t>Mild hypothermia</a:t>
            </a:r>
          </a:p>
          <a:p>
            <a:pPr lvl="1">
              <a:spcBef>
                <a:spcPct val="35000"/>
              </a:spcBef>
            </a:pPr>
            <a:r>
              <a:rPr lang="en-US" altLang="en-US"/>
              <a:t>Patient is alert, shivering, and responds appropriately</a:t>
            </a:r>
            <a:endParaRPr lang="en-US" altLang="en-US">
              <a:ea typeface="MS PGothic" charset="-128"/>
            </a:endParaRPr>
          </a:p>
          <a:p>
            <a:pPr lvl="1">
              <a:spcBef>
                <a:spcPct val="35000"/>
              </a:spcBef>
            </a:pPr>
            <a:r>
              <a:rPr lang="en-US" altLang="en-US">
                <a:ea typeface="MS PGothic" charset="-128"/>
              </a:rPr>
              <a:t>Place the patient in a warm environment and remove wet clothing.</a:t>
            </a:r>
          </a:p>
          <a:p>
            <a:pPr lvl="1">
              <a:spcBef>
                <a:spcPct val="35000"/>
              </a:spcBef>
            </a:pPr>
            <a:r>
              <a:rPr lang="en-US" altLang="en-US">
                <a:ea typeface="MS PGothic" charset="-128"/>
              </a:rPr>
              <a:t>Apply heat packs or hot water bottles to the groin, axillary, and cervical regions.</a:t>
            </a:r>
          </a:p>
          <a:p>
            <a:pPr lvl="1">
              <a:spcBef>
                <a:spcPct val="35000"/>
              </a:spcBef>
            </a:pPr>
            <a:r>
              <a:rPr lang="en-US" altLang="en-US">
                <a:ea typeface="MS PGothic" charset="-128"/>
              </a:rPr>
              <a:t>Give warm fluids by mouth.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nSpc>
                <a:spcPct val="85000"/>
              </a:lnSpc>
            </a:pPr>
            <a:r>
              <a:rPr lang="en-US" altLang="en-US"/>
              <a:t>Introduction </a:t>
            </a:r>
            <a:r>
              <a:rPr lang="en-US" altLang="en-US" sz="2800" b="0"/>
              <a:t>(1 of 2)</a:t>
            </a:r>
          </a:p>
        </p:txBody>
      </p:sp>
      <p:sp>
        <p:nvSpPr>
          <p:cNvPr id="7171" name="Content Placeholder 2"/>
          <p:cNvSpPr>
            <a:spLocks noGrp="1"/>
          </p:cNvSpPr>
          <p:nvPr>
            <p:ph type="body" idx="1"/>
          </p:nvPr>
        </p:nvSpPr>
        <p:spPr/>
        <p:txBody>
          <a:bodyPr rIns="228600"/>
          <a:lstStyle/>
          <a:p>
            <a:pPr>
              <a:spcBef>
                <a:spcPct val="35000"/>
              </a:spcBef>
            </a:pPr>
            <a:r>
              <a:rPr lang="en-US" altLang="en-US"/>
              <a:t>Medical emergencies can result from environmental factors.</a:t>
            </a:r>
          </a:p>
          <a:p>
            <a:pPr>
              <a:spcBef>
                <a:spcPct val="35000"/>
              </a:spcBef>
            </a:pPr>
            <a:r>
              <a:rPr lang="en-US" altLang="en-US"/>
              <a:t>Certain populations are at higher risk</a:t>
            </a:r>
            <a:r>
              <a:rPr lang="en-US" altLang="en-US">
                <a:solidFill>
                  <a:srgbClr val="FF0000"/>
                </a:solidFill>
              </a:rPr>
              <a:t>:</a:t>
            </a:r>
          </a:p>
          <a:p>
            <a:pPr lvl="1">
              <a:spcBef>
                <a:spcPct val="35000"/>
              </a:spcBef>
            </a:pPr>
            <a:r>
              <a:rPr lang="en-US" altLang="en-US"/>
              <a:t>Children</a:t>
            </a:r>
          </a:p>
          <a:p>
            <a:pPr lvl="1">
              <a:spcBef>
                <a:spcPct val="35000"/>
              </a:spcBef>
            </a:pPr>
            <a:r>
              <a:rPr lang="en-US" altLang="en-US"/>
              <a:t>Older people</a:t>
            </a:r>
          </a:p>
          <a:p>
            <a:pPr lvl="1">
              <a:spcBef>
                <a:spcPct val="35000"/>
              </a:spcBef>
            </a:pPr>
            <a:r>
              <a:rPr lang="en-US" altLang="en-US"/>
              <a:t>People with chronic illnesses</a:t>
            </a:r>
          </a:p>
          <a:p>
            <a:pPr lvl="1">
              <a:spcBef>
                <a:spcPct val="35000"/>
              </a:spcBef>
            </a:pPr>
            <a:r>
              <a:rPr lang="en-US" altLang="en-US"/>
              <a:t>Young adults who overexert themselves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lnSpc>
                <a:spcPct val="85000"/>
              </a:lnSpc>
            </a:pPr>
            <a:r>
              <a:rPr lang="en-US" altLang="en-US"/>
              <a:t>General Management of Cold Emergencies </a:t>
            </a:r>
            <a:r>
              <a:rPr lang="en-US" altLang="en-US" sz="2800" b="0"/>
              <a:t>(4 of 4)</a:t>
            </a:r>
          </a:p>
        </p:txBody>
      </p:sp>
      <p:sp>
        <p:nvSpPr>
          <p:cNvPr id="53251" name="Rectangle 3"/>
          <p:cNvSpPr>
            <a:spLocks noGrp="1" noChangeArrowheads="1"/>
          </p:cNvSpPr>
          <p:nvPr>
            <p:ph type="body" idx="1"/>
          </p:nvPr>
        </p:nvSpPr>
        <p:spPr/>
        <p:txBody>
          <a:bodyPr rIns="228600"/>
          <a:lstStyle/>
          <a:p>
            <a:pPr>
              <a:spcBef>
                <a:spcPct val="35000"/>
              </a:spcBef>
            </a:pPr>
            <a:r>
              <a:rPr lang="en-US" altLang="en-US"/>
              <a:t>Moderate or severe hypothermia</a:t>
            </a:r>
          </a:p>
          <a:p>
            <a:pPr lvl="1">
              <a:spcBef>
                <a:spcPct val="35000"/>
              </a:spcBef>
            </a:pPr>
            <a:r>
              <a:rPr lang="en-US" altLang="en-US"/>
              <a:t>Do not try to actively rewarm the patient.</a:t>
            </a:r>
          </a:p>
          <a:p>
            <a:pPr lvl="1">
              <a:spcBef>
                <a:spcPct val="35000"/>
              </a:spcBef>
            </a:pPr>
            <a:r>
              <a:rPr lang="en-US" altLang="en-US"/>
              <a:t>The goal is to prevent further heat loss.</a:t>
            </a:r>
          </a:p>
          <a:p>
            <a:pPr lvl="1">
              <a:spcBef>
                <a:spcPct val="35000"/>
              </a:spcBef>
            </a:pPr>
            <a:r>
              <a:rPr lang="en-US" altLang="en-US"/>
              <a:t>Remove the patient from the cold environment.</a:t>
            </a:r>
          </a:p>
          <a:p>
            <a:pPr lvl="1">
              <a:spcBef>
                <a:spcPct val="35000"/>
              </a:spcBef>
            </a:pPr>
            <a:r>
              <a:rPr lang="en-US" altLang="en-US"/>
              <a:t>Remove wet clothing, cover with a blanket, and transport.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nSpc>
                <a:spcPct val="85000"/>
              </a:lnSpc>
            </a:pPr>
            <a:r>
              <a:rPr lang="en-US" altLang="en-US"/>
              <a:t>Emergency Care of Local Cold Injuries </a:t>
            </a:r>
            <a:r>
              <a:rPr lang="en-US" altLang="en-US" sz="2800" b="0"/>
              <a:t>(1 of 3)</a:t>
            </a:r>
          </a:p>
        </p:txBody>
      </p:sp>
      <p:sp>
        <p:nvSpPr>
          <p:cNvPr id="54275" name="Rectangle 3"/>
          <p:cNvSpPr>
            <a:spLocks noGrp="1" noChangeArrowheads="1"/>
          </p:cNvSpPr>
          <p:nvPr>
            <p:ph type="body" idx="1"/>
          </p:nvPr>
        </p:nvSpPr>
        <p:spPr/>
        <p:txBody>
          <a:bodyPr rIns="228600"/>
          <a:lstStyle/>
          <a:p>
            <a:pPr>
              <a:spcBef>
                <a:spcPct val="35000"/>
              </a:spcBef>
            </a:pPr>
            <a:r>
              <a:rPr lang="en-US" altLang="en-US"/>
              <a:t>Remove the patient from further exposure to the cold.</a:t>
            </a:r>
          </a:p>
          <a:p>
            <a:pPr>
              <a:spcBef>
                <a:spcPct val="35000"/>
              </a:spcBef>
            </a:pPr>
            <a:r>
              <a:rPr lang="en-US" altLang="en-US"/>
              <a:t>Handle the injured part gently, and protect it from further injury.</a:t>
            </a:r>
          </a:p>
          <a:p>
            <a:pPr>
              <a:spcBef>
                <a:spcPct val="35000"/>
              </a:spcBef>
            </a:pPr>
            <a:r>
              <a:rPr lang="en-US" altLang="en-US"/>
              <a:t>Remove any wet or restricting clothing over the injured part.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nSpc>
                <a:spcPct val="85000"/>
              </a:lnSpc>
            </a:pPr>
            <a:r>
              <a:rPr lang="en-US" altLang="en-US"/>
              <a:t>Emergency Care of Local Cold Injuries </a:t>
            </a:r>
            <a:r>
              <a:rPr lang="en-US" altLang="en-US" sz="2800" b="0"/>
              <a:t>(2 of 3)</a:t>
            </a:r>
          </a:p>
        </p:txBody>
      </p:sp>
      <p:sp>
        <p:nvSpPr>
          <p:cNvPr id="55299" name="Rectangle 3"/>
          <p:cNvSpPr>
            <a:spLocks noGrp="1" noChangeArrowheads="1"/>
          </p:cNvSpPr>
          <p:nvPr>
            <p:ph type="body" idx="1"/>
          </p:nvPr>
        </p:nvSpPr>
        <p:spPr/>
        <p:txBody>
          <a:bodyPr rIns="228600"/>
          <a:lstStyle/>
          <a:p>
            <a:pPr>
              <a:spcBef>
                <a:spcPct val="35000"/>
              </a:spcBef>
            </a:pPr>
            <a:r>
              <a:rPr lang="en-US" altLang="en-US"/>
              <a:t>If transport will be delayed, consider active rewarming.</a:t>
            </a:r>
          </a:p>
          <a:p>
            <a:pPr lvl="1">
              <a:spcBef>
                <a:spcPct val="35000"/>
              </a:spcBef>
            </a:pPr>
            <a:r>
              <a:rPr lang="en-US" altLang="en-US"/>
              <a:t>With frostnip, contact with a warm object may be all that is needed.</a:t>
            </a:r>
          </a:p>
          <a:p>
            <a:pPr lvl="1">
              <a:spcBef>
                <a:spcPct val="35000"/>
              </a:spcBef>
            </a:pPr>
            <a:r>
              <a:rPr lang="en-US" altLang="en-US"/>
              <a:t>With immersion foot, remove wet shoes, boots, and socks, and rewarm the foot gradually.</a:t>
            </a:r>
          </a:p>
          <a:p>
            <a:pPr lvl="1">
              <a:spcBef>
                <a:spcPct val="35000"/>
              </a:spcBef>
            </a:pPr>
            <a:r>
              <a:rPr lang="en-US" altLang="en-US"/>
              <a:t>With a late or deep cold injury, do not apply heat or rewarm the part.</a:t>
            </a:r>
          </a:p>
          <a:p>
            <a:pPr lvl="1">
              <a:spcBef>
                <a:spcPct val="35000"/>
              </a:spcBef>
            </a:pPr>
            <a:r>
              <a:rPr lang="en-US" altLang="en-US"/>
              <a:t>Never rub or massage injured tissues.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nSpc>
                <a:spcPct val="85000"/>
              </a:lnSpc>
            </a:pPr>
            <a:r>
              <a:rPr lang="en-US" altLang="en-US"/>
              <a:t>Emergency Care of Local Cold Injuries </a:t>
            </a:r>
            <a:r>
              <a:rPr lang="en-US" altLang="en-US" sz="2800" b="0"/>
              <a:t>(3 of 3)</a:t>
            </a:r>
          </a:p>
        </p:txBody>
      </p:sp>
      <p:sp>
        <p:nvSpPr>
          <p:cNvPr id="56323" name="Rectangle 3"/>
          <p:cNvSpPr>
            <a:spLocks noGrp="1" noChangeArrowheads="1"/>
          </p:cNvSpPr>
          <p:nvPr>
            <p:ph type="body" idx="1"/>
          </p:nvPr>
        </p:nvSpPr>
        <p:spPr/>
        <p:txBody>
          <a:bodyPr rIns="228600"/>
          <a:lstStyle/>
          <a:p>
            <a:pPr>
              <a:spcBef>
                <a:spcPct val="35000"/>
              </a:spcBef>
            </a:pPr>
            <a:r>
              <a:rPr lang="en-US" altLang="en-US"/>
              <a:t>Rewarming in the field</a:t>
            </a:r>
          </a:p>
          <a:p>
            <a:pPr lvl="1">
              <a:spcBef>
                <a:spcPct val="35000"/>
              </a:spcBef>
            </a:pPr>
            <a:r>
              <a:rPr lang="en-US" altLang="en-US"/>
              <a:t>Immerse the frostbitten part in water between 102</a:t>
            </a:r>
            <a:r>
              <a:rPr lang="en-US" altLang="en-US">
                <a:ea typeface="MS PGothic" charset="-128"/>
              </a:rPr>
              <a:t>°F and 104°F.</a:t>
            </a:r>
          </a:p>
          <a:p>
            <a:pPr lvl="1">
              <a:spcBef>
                <a:spcPct val="35000"/>
              </a:spcBef>
            </a:pPr>
            <a:r>
              <a:rPr lang="en-US" altLang="en-US">
                <a:ea typeface="MS PGothic" charset="-128"/>
              </a:rPr>
              <a:t>Dress the area with dry, sterile dressings.</a:t>
            </a:r>
          </a:p>
          <a:p>
            <a:pPr lvl="1">
              <a:spcBef>
                <a:spcPct val="35000"/>
              </a:spcBef>
            </a:pPr>
            <a:r>
              <a:rPr lang="en-US" altLang="en-US">
                <a:ea typeface="MS PGothic" charset="-128"/>
              </a:rPr>
              <a:t>If blisters have formed, do not break them.</a:t>
            </a:r>
          </a:p>
          <a:p>
            <a:pPr lvl="1">
              <a:spcBef>
                <a:spcPct val="35000"/>
              </a:spcBef>
            </a:pPr>
            <a:r>
              <a:rPr lang="en-US" altLang="en-US">
                <a:ea typeface="MS PGothic" charset="-128"/>
              </a:rPr>
              <a:t>Never attempt rewarming if there is any chance that the part may freeze again. </a:t>
            </a:r>
          </a:p>
          <a:p>
            <a:pPr lvl="1">
              <a:spcBef>
                <a:spcPct val="35000"/>
              </a:spcBef>
            </a:pPr>
            <a:endParaRPr lang="en-US" altLang="en-US">
              <a:ea typeface="MS PGothic" charset="-128"/>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nSpc>
                <a:spcPct val="85000"/>
              </a:lnSpc>
            </a:pPr>
            <a:r>
              <a:rPr lang="en-US" altLang="en-US"/>
              <a:t>Cold Exposure and You</a:t>
            </a:r>
          </a:p>
        </p:txBody>
      </p:sp>
      <p:sp>
        <p:nvSpPr>
          <p:cNvPr id="57347" name="Content Placeholder 2"/>
          <p:cNvSpPr>
            <a:spLocks noGrp="1"/>
          </p:cNvSpPr>
          <p:nvPr>
            <p:ph type="body" idx="1"/>
          </p:nvPr>
        </p:nvSpPr>
        <p:spPr/>
        <p:txBody>
          <a:bodyPr rIns="228600"/>
          <a:lstStyle/>
          <a:p>
            <a:pPr>
              <a:spcBef>
                <a:spcPct val="35000"/>
              </a:spcBef>
            </a:pPr>
            <a:r>
              <a:rPr lang="en-US" altLang="en-US"/>
              <a:t>You are at risk for hypothermia if you work in a cold environment.</a:t>
            </a:r>
          </a:p>
          <a:p>
            <a:pPr>
              <a:spcBef>
                <a:spcPct val="35000"/>
              </a:spcBef>
            </a:pPr>
            <a:r>
              <a:rPr lang="en-US" altLang="en-US"/>
              <a:t>If cold weather search-and-rescue is possible in your area, you need:</a:t>
            </a:r>
          </a:p>
          <a:p>
            <a:pPr lvl="1">
              <a:spcBef>
                <a:spcPct val="35000"/>
              </a:spcBef>
            </a:pPr>
            <a:r>
              <a:rPr lang="en-US" altLang="en-US"/>
              <a:t>Survival training</a:t>
            </a:r>
          </a:p>
          <a:p>
            <a:pPr lvl="1">
              <a:spcBef>
                <a:spcPct val="35000"/>
              </a:spcBef>
            </a:pPr>
            <a:r>
              <a:rPr lang="en-US" altLang="en-US"/>
              <a:t>Precautionary tips</a:t>
            </a:r>
          </a:p>
          <a:p>
            <a:pPr>
              <a:spcBef>
                <a:spcPct val="35000"/>
              </a:spcBef>
            </a:pPr>
            <a:r>
              <a:rPr lang="en-US" altLang="en-US"/>
              <a:t>Wear appropriate clothing.</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a:lnSpc>
                <a:spcPct val="85000"/>
              </a:lnSpc>
            </a:pPr>
            <a:r>
              <a:rPr lang="en-US" altLang="en-US"/>
              <a:t>Heat Exposure </a:t>
            </a:r>
            <a:r>
              <a:rPr lang="en-US" altLang="en-US" sz="2800" b="0"/>
              <a:t>(1 of 3)</a:t>
            </a:r>
          </a:p>
        </p:txBody>
      </p:sp>
      <p:sp>
        <p:nvSpPr>
          <p:cNvPr id="58371" name="Content Placeholder 2"/>
          <p:cNvSpPr>
            <a:spLocks noGrp="1"/>
          </p:cNvSpPr>
          <p:nvPr>
            <p:ph type="body" idx="1"/>
          </p:nvPr>
        </p:nvSpPr>
        <p:spPr/>
        <p:txBody>
          <a:bodyPr rIns="228600"/>
          <a:lstStyle/>
          <a:p>
            <a:pPr>
              <a:spcBef>
                <a:spcPct val="35000"/>
              </a:spcBef>
            </a:pPr>
            <a:r>
              <a:rPr lang="en-US" altLang="en-US"/>
              <a:t>In a hot environment, the body tries to rid itself of excess heat.</a:t>
            </a:r>
          </a:p>
          <a:p>
            <a:pPr lvl="1">
              <a:spcBef>
                <a:spcPct val="35000"/>
              </a:spcBef>
            </a:pPr>
            <a:r>
              <a:rPr lang="en-US" altLang="en-US"/>
              <a:t>Sweating (and evaporation of the sweat)</a:t>
            </a:r>
          </a:p>
          <a:p>
            <a:pPr lvl="1">
              <a:spcBef>
                <a:spcPct val="35000"/>
              </a:spcBef>
            </a:pPr>
            <a:r>
              <a:rPr lang="en-US" altLang="en-US"/>
              <a:t>Dilation of skin blood vessels</a:t>
            </a:r>
          </a:p>
          <a:p>
            <a:pPr lvl="1">
              <a:spcBef>
                <a:spcPct val="35000"/>
              </a:spcBef>
            </a:pPr>
            <a:r>
              <a:rPr lang="en-US" altLang="en-US"/>
              <a:t>Removal of clothing and relocation to a cooler environment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a:lnSpc>
                <a:spcPct val="85000"/>
              </a:lnSpc>
            </a:pPr>
            <a:r>
              <a:rPr lang="en-US" altLang="en-US"/>
              <a:t>Heat Exposure </a:t>
            </a:r>
            <a:r>
              <a:rPr lang="en-US" altLang="en-US" sz="2800" b="0"/>
              <a:t>(2 of 3)</a:t>
            </a:r>
          </a:p>
        </p:txBody>
      </p:sp>
      <p:sp>
        <p:nvSpPr>
          <p:cNvPr id="59395" name="Content Placeholder 2"/>
          <p:cNvSpPr>
            <a:spLocks noGrp="1"/>
          </p:cNvSpPr>
          <p:nvPr>
            <p:ph type="body" idx="1"/>
          </p:nvPr>
        </p:nvSpPr>
        <p:spPr/>
        <p:txBody>
          <a:bodyPr rIns="228600"/>
          <a:lstStyle/>
          <a:p>
            <a:pPr>
              <a:spcBef>
                <a:spcPct val="35000"/>
              </a:spcBef>
            </a:pPr>
            <a:r>
              <a:rPr lang="en-US" altLang="en-US"/>
              <a:t>Hyperthermia is a core temperature of 101°F (38.3°C) or higher.</a:t>
            </a:r>
          </a:p>
          <a:p>
            <a:pPr>
              <a:spcBef>
                <a:spcPct val="35000"/>
              </a:spcBef>
            </a:pPr>
            <a:r>
              <a:rPr lang="en-US" altLang="en-US"/>
              <a:t>Risk factors of heat illness:</a:t>
            </a:r>
          </a:p>
          <a:p>
            <a:pPr lvl="1">
              <a:spcBef>
                <a:spcPct val="35000"/>
              </a:spcBef>
            </a:pPr>
            <a:r>
              <a:rPr lang="en-US" altLang="en-US">
                <a:ea typeface="MS PGothic" charset="-128"/>
              </a:rPr>
              <a:t>High air temperature (reduces radiation)</a:t>
            </a:r>
          </a:p>
          <a:p>
            <a:pPr lvl="1">
              <a:spcBef>
                <a:spcPct val="35000"/>
              </a:spcBef>
            </a:pPr>
            <a:r>
              <a:rPr lang="en-US" altLang="en-US">
                <a:ea typeface="MS PGothic" charset="-128"/>
              </a:rPr>
              <a:t>High humidity (reduces evaporation)</a:t>
            </a:r>
          </a:p>
          <a:p>
            <a:pPr lvl="1">
              <a:spcBef>
                <a:spcPct val="35000"/>
              </a:spcBef>
            </a:pPr>
            <a:r>
              <a:rPr lang="en-US" altLang="en-US">
                <a:ea typeface="MS PGothic" charset="-128"/>
              </a:rPr>
              <a:t>Lack of acclimation to the heat</a:t>
            </a:r>
          </a:p>
          <a:p>
            <a:pPr lvl="1">
              <a:spcBef>
                <a:spcPct val="35000"/>
              </a:spcBef>
            </a:pPr>
            <a:r>
              <a:rPr lang="en-US" altLang="en-US">
                <a:ea typeface="MS PGothic" charset="-128"/>
              </a:rPr>
              <a:t>Vigorous exercise (loss of fluid and electrolytes)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nSpc>
                <a:spcPct val="85000"/>
              </a:lnSpc>
            </a:pPr>
            <a:r>
              <a:rPr lang="en-US" altLang="en-US"/>
              <a:t>Heat Exposure </a:t>
            </a:r>
            <a:r>
              <a:rPr lang="en-US" altLang="en-US" sz="2800" b="0"/>
              <a:t>(3 of 3)</a:t>
            </a:r>
          </a:p>
        </p:txBody>
      </p:sp>
      <p:sp>
        <p:nvSpPr>
          <p:cNvPr id="60419" name="Rectangle 3"/>
          <p:cNvSpPr>
            <a:spLocks noGrp="1" noChangeArrowheads="1"/>
          </p:cNvSpPr>
          <p:nvPr>
            <p:ph type="body" idx="1"/>
          </p:nvPr>
        </p:nvSpPr>
        <p:spPr/>
        <p:txBody>
          <a:bodyPr rIns="228600"/>
          <a:lstStyle/>
          <a:p>
            <a:pPr>
              <a:spcBef>
                <a:spcPct val="35000"/>
              </a:spcBef>
            </a:pPr>
            <a:r>
              <a:rPr lang="en-US" altLang="en-US"/>
              <a:t>Persons at greatest risk for heat illnesses are:</a:t>
            </a:r>
          </a:p>
          <a:p>
            <a:pPr lvl="1">
              <a:spcBef>
                <a:spcPct val="35000"/>
              </a:spcBef>
            </a:pPr>
            <a:r>
              <a:rPr lang="en-US" altLang="en-US"/>
              <a:t>Children (especially newborns and infants)</a:t>
            </a:r>
          </a:p>
          <a:p>
            <a:pPr lvl="1">
              <a:spcBef>
                <a:spcPct val="35000"/>
              </a:spcBef>
            </a:pPr>
            <a:r>
              <a:rPr lang="en-US" altLang="en-US"/>
              <a:t>Geriatric patients</a:t>
            </a:r>
          </a:p>
          <a:p>
            <a:pPr lvl="1">
              <a:spcBef>
                <a:spcPct val="35000"/>
              </a:spcBef>
            </a:pPr>
            <a:r>
              <a:rPr lang="en-US" altLang="en-US"/>
              <a:t>Patients with heart disease, COPD, diabetes, dehydration, and obesity</a:t>
            </a:r>
          </a:p>
          <a:p>
            <a:pPr lvl="1">
              <a:spcBef>
                <a:spcPct val="35000"/>
              </a:spcBef>
            </a:pPr>
            <a:r>
              <a:rPr lang="en-US" altLang="en-US"/>
              <a:t>Patients with limited mobility</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r>
              <a:rPr lang="en-US" altLang="en-US"/>
              <a:t>Heat Cramps</a:t>
            </a:r>
          </a:p>
        </p:txBody>
      </p:sp>
      <p:sp>
        <p:nvSpPr>
          <p:cNvPr id="61443" name="Rectangle 5"/>
          <p:cNvSpPr>
            <a:spLocks noGrp="1" noChangeArrowheads="1"/>
          </p:cNvSpPr>
          <p:nvPr>
            <p:ph type="body" idx="1"/>
          </p:nvPr>
        </p:nvSpPr>
        <p:spPr/>
        <p:txBody>
          <a:bodyPr/>
          <a:lstStyle/>
          <a:p>
            <a:r>
              <a:rPr lang="en-US" altLang="en-US"/>
              <a:t>Painful muscle spasms that occur after vigorous exercise</a:t>
            </a:r>
          </a:p>
          <a:p>
            <a:r>
              <a:rPr lang="en-US" altLang="en-US"/>
              <a:t>Do not occur only when it is hot outdoors</a:t>
            </a:r>
          </a:p>
          <a:p>
            <a:r>
              <a:rPr lang="en-US" altLang="en-US"/>
              <a:t>Exact cause is not well understood</a:t>
            </a:r>
          </a:p>
          <a:p>
            <a:r>
              <a:rPr lang="en-US" altLang="en-US"/>
              <a:t>Usually occur in the leg or abdominal muscles</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a:lnSpc>
                <a:spcPct val="85000"/>
              </a:lnSpc>
            </a:pPr>
            <a:r>
              <a:rPr lang="en-US" altLang="en-US"/>
              <a:t>Heat Exhaustion </a:t>
            </a:r>
            <a:r>
              <a:rPr lang="en-US" altLang="en-US" sz="2800" b="0"/>
              <a:t>(1 of 3)</a:t>
            </a:r>
          </a:p>
        </p:txBody>
      </p:sp>
      <p:sp>
        <p:nvSpPr>
          <p:cNvPr id="62467" name="Rectangle 3"/>
          <p:cNvSpPr>
            <a:spLocks noGrp="1" noChangeArrowheads="1"/>
          </p:cNvSpPr>
          <p:nvPr>
            <p:ph type="body" idx="1"/>
          </p:nvPr>
        </p:nvSpPr>
        <p:spPr/>
        <p:txBody>
          <a:bodyPr rIns="228600"/>
          <a:lstStyle/>
          <a:p>
            <a:pPr>
              <a:spcBef>
                <a:spcPct val="35000"/>
              </a:spcBef>
            </a:pPr>
            <a:r>
              <a:rPr lang="en-US" altLang="en-US"/>
              <a:t>Most common illness caused by heat</a:t>
            </a:r>
          </a:p>
          <a:p>
            <a:pPr>
              <a:spcBef>
                <a:spcPct val="35000"/>
              </a:spcBef>
            </a:pPr>
            <a:r>
              <a:rPr lang="en-US" altLang="en-US"/>
              <a:t>Causes:</a:t>
            </a:r>
          </a:p>
          <a:p>
            <a:pPr lvl="1">
              <a:spcBef>
                <a:spcPct val="35000"/>
              </a:spcBef>
            </a:pPr>
            <a:r>
              <a:rPr lang="en-US" altLang="en-US"/>
              <a:t>Heat exposure</a:t>
            </a:r>
          </a:p>
          <a:p>
            <a:pPr lvl="1">
              <a:spcBef>
                <a:spcPct val="35000"/>
              </a:spcBef>
            </a:pPr>
            <a:r>
              <a:rPr lang="en-US" altLang="en-US"/>
              <a:t>Stress</a:t>
            </a:r>
          </a:p>
          <a:p>
            <a:pPr lvl="1">
              <a:spcBef>
                <a:spcPct val="35000"/>
              </a:spcBef>
            </a:pPr>
            <a:r>
              <a:rPr lang="en-US" altLang="en-US"/>
              <a:t>Fatigue</a:t>
            </a:r>
          </a:p>
          <a:p>
            <a:pPr lvl="1">
              <a:spcBef>
                <a:spcPct val="35000"/>
              </a:spcBef>
            </a:pPr>
            <a:r>
              <a:rPr lang="en-US" altLang="en-US"/>
              <a:t>Hypovolemia as the result of the loss of water and electrolytes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nSpc>
                <a:spcPct val="85000"/>
              </a:lnSpc>
            </a:pPr>
            <a:r>
              <a:rPr lang="en-US" altLang="en-US"/>
              <a:t>Introduction </a:t>
            </a:r>
            <a:r>
              <a:rPr lang="en-US" altLang="en-US" sz="2800" b="0"/>
              <a:t>(2 of 2)</a:t>
            </a:r>
          </a:p>
        </p:txBody>
      </p:sp>
      <p:sp>
        <p:nvSpPr>
          <p:cNvPr id="8195" name="Rectangle 3"/>
          <p:cNvSpPr>
            <a:spLocks noGrp="1" noChangeArrowheads="1"/>
          </p:cNvSpPr>
          <p:nvPr>
            <p:ph type="body" idx="1"/>
          </p:nvPr>
        </p:nvSpPr>
        <p:spPr/>
        <p:txBody>
          <a:bodyPr rIns="228600"/>
          <a:lstStyle/>
          <a:p>
            <a:pPr>
              <a:spcBef>
                <a:spcPct val="35000"/>
              </a:spcBef>
            </a:pPr>
            <a:r>
              <a:rPr lang="en-US" altLang="en-US"/>
              <a:t>Environmental emergencies</a:t>
            </a:r>
            <a:r>
              <a:rPr lang="en-US" altLang="en-US" b="1"/>
              <a:t> </a:t>
            </a:r>
            <a:r>
              <a:rPr lang="en-US" altLang="en-US"/>
              <a:t>include:</a:t>
            </a:r>
          </a:p>
          <a:p>
            <a:pPr lvl="1">
              <a:spcBef>
                <a:spcPct val="35000"/>
              </a:spcBef>
            </a:pPr>
            <a:r>
              <a:rPr lang="en-US" altLang="en-US"/>
              <a:t>Heat- and cold-related emergencies</a:t>
            </a:r>
          </a:p>
          <a:p>
            <a:pPr lvl="1">
              <a:spcBef>
                <a:spcPct val="35000"/>
              </a:spcBef>
            </a:pPr>
            <a:r>
              <a:rPr lang="en-US" altLang="en-US"/>
              <a:t>Water emergencies</a:t>
            </a:r>
          </a:p>
          <a:p>
            <a:pPr lvl="1">
              <a:spcBef>
                <a:spcPct val="35000"/>
              </a:spcBef>
            </a:pPr>
            <a:r>
              <a:rPr lang="en-US" altLang="en-US"/>
              <a:t>Pressure-related injuries</a:t>
            </a:r>
          </a:p>
          <a:p>
            <a:pPr lvl="1">
              <a:spcBef>
                <a:spcPct val="35000"/>
              </a:spcBef>
            </a:pPr>
            <a:r>
              <a:rPr lang="en-US" altLang="en-US"/>
              <a:t>Injuries caused by lightning</a:t>
            </a:r>
          </a:p>
          <a:p>
            <a:pPr lvl="1">
              <a:spcBef>
                <a:spcPct val="35000"/>
              </a:spcBef>
            </a:pPr>
            <a:r>
              <a:rPr lang="en-US" altLang="en-US"/>
              <a:t>Envenomation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nSpc>
                <a:spcPct val="85000"/>
              </a:lnSpc>
            </a:pPr>
            <a:r>
              <a:rPr lang="en-US" altLang="en-US"/>
              <a:t>Heat Exhaustion </a:t>
            </a:r>
            <a:r>
              <a:rPr lang="en-US" altLang="en-US" sz="2800" b="0"/>
              <a:t>(2 of 3)</a:t>
            </a:r>
          </a:p>
        </p:txBody>
      </p:sp>
      <p:sp>
        <p:nvSpPr>
          <p:cNvPr id="63491" name="Rectangle 3"/>
          <p:cNvSpPr>
            <a:spLocks noGrp="1" noChangeArrowheads="1"/>
          </p:cNvSpPr>
          <p:nvPr>
            <p:ph type="body" idx="1"/>
          </p:nvPr>
        </p:nvSpPr>
        <p:spPr/>
        <p:txBody>
          <a:bodyPr rIns="228600"/>
          <a:lstStyle/>
          <a:p>
            <a:pPr>
              <a:spcBef>
                <a:spcPct val="35000"/>
              </a:spcBef>
            </a:pPr>
            <a:r>
              <a:rPr lang="en-US" altLang="en-US"/>
              <a:t>Signs and symptoms</a:t>
            </a:r>
          </a:p>
          <a:p>
            <a:pPr lvl="1">
              <a:spcBef>
                <a:spcPct val="35000"/>
              </a:spcBef>
            </a:pPr>
            <a:r>
              <a:rPr lang="en-US" altLang="en-US"/>
              <a:t>Dizziness, weakness, or syncope</a:t>
            </a:r>
          </a:p>
          <a:p>
            <a:pPr lvl="1">
              <a:spcBef>
                <a:spcPct val="35000"/>
              </a:spcBef>
            </a:pPr>
            <a:r>
              <a:rPr lang="en-US" altLang="en-US"/>
              <a:t>Muscle cramping</a:t>
            </a:r>
          </a:p>
          <a:p>
            <a:pPr lvl="1">
              <a:spcBef>
                <a:spcPct val="35000"/>
              </a:spcBef>
            </a:pPr>
            <a:r>
              <a:rPr lang="en-US" altLang="en-US"/>
              <a:t>Onset while working hard or exercising in a hot, humid, or poorly ventilated environment and sweating heavily</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nSpc>
                <a:spcPct val="85000"/>
              </a:lnSpc>
            </a:pPr>
            <a:r>
              <a:rPr lang="en-US" altLang="en-US"/>
              <a:t>Heat Exhaustion </a:t>
            </a:r>
            <a:r>
              <a:rPr lang="en-US" altLang="en-US" sz="2800" b="0"/>
              <a:t>(3 of 3)</a:t>
            </a:r>
          </a:p>
        </p:txBody>
      </p:sp>
      <p:sp>
        <p:nvSpPr>
          <p:cNvPr id="64515" name="Rectangle 3"/>
          <p:cNvSpPr>
            <a:spLocks noGrp="1" noChangeArrowheads="1"/>
          </p:cNvSpPr>
          <p:nvPr>
            <p:ph type="body" idx="1"/>
          </p:nvPr>
        </p:nvSpPr>
        <p:spPr/>
        <p:txBody>
          <a:bodyPr rIns="228600"/>
          <a:lstStyle/>
          <a:p>
            <a:pPr>
              <a:spcBef>
                <a:spcPct val="35000"/>
              </a:spcBef>
            </a:pPr>
            <a:r>
              <a:rPr lang="en-US" altLang="en-US"/>
              <a:t>Signs and symptoms (cont’d)</a:t>
            </a:r>
          </a:p>
          <a:p>
            <a:pPr lvl="1">
              <a:spcBef>
                <a:spcPct val="35000"/>
              </a:spcBef>
            </a:pPr>
            <a:r>
              <a:rPr lang="en-US" altLang="en-US"/>
              <a:t>Onset, even at rest, in the older and infant age groups</a:t>
            </a:r>
          </a:p>
          <a:p>
            <a:pPr lvl="1">
              <a:spcBef>
                <a:spcPct val="35000"/>
              </a:spcBef>
            </a:pPr>
            <a:r>
              <a:rPr lang="en-US" altLang="en-US"/>
              <a:t>Cold, clammy skin with ashen pallor</a:t>
            </a:r>
          </a:p>
          <a:p>
            <a:pPr lvl="1">
              <a:spcBef>
                <a:spcPct val="35000"/>
              </a:spcBef>
            </a:pPr>
            <a:r>
              <a:rPr lang="en-US" altLang="en-US"/>
              <a:t>Dry tongue and thirst</a:t>
            </a:r>
          </a:p>
          <a:p>
            <a:pPr lvl="1">
              <a:spcBef>
                <a:spcPct val="35000"/>
              </a:spcBef>
            </a:pPr>
            <a:r>
              <a:rPr lang="en-US" altLang="en-US"/>
              <a:t>Normal vital signs</a:t>
            </a:r>
          </a:p>
          <a:p>
            <a:pPr lvl="1">
              <a:spcBef>
                <a:spcPct val="35000"/>
              </a:spcBef>
            </a:pPr>
            <a:r>
              <a:rPr lang="en-US" altLang="en-US"/>
              <a:t>Normal or slightly elevated body temperature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nSpc>
                <a:spcPct val="85000"/>
              </a:lnSpc>
            </a:pPr>
            <a:r>
              <a:rPr lang="en-US" altLang="en-US"/>
              <a:t>Heat Stroke </a:t>
            </a:r>
            <a:r>
              <a:rPr lang="en-US" altLang="en-US" sz="2800" b="0"/>
              <a:t>(1 of 4)</a:t>
            </a:r>
          </a:p>
        </p:txBody>
      </p:sp>
      <p:sp>
        <p:nvSpPr>
          <p:cNvPr id="65539" name="Rectangle 3"/>
          <p:cNvSpPr>
            <a:spLocks noGrp="1" noChangeArrowheads="1"/>
          </p:cNvSpPr>
          <p:nvPr>
            <p:ph type="body" idx="1"/>
          </p:nvPr>
        </p:nvSpPr>
        <p:spPr/>
        <p:txBody>
          <a:bodyPr rIns="228600"/>
          <a:lstStyle/>
          <a:p>
            <a:pPr>
              <a:spcBef>
                <a:spcPct val="35000"/>
              </a:spcBef>
            </a:pPr>
            <a:r>
              <a:rPr lang="en-US" altLang="en-US"/>
              <a:t>Least common but most serious illness caused by heat exposure</a:t>
            </a:r>
          </a:p>
          <a:p>
            <a:pPr>
              <a:spcBef>
                <a:spcPct val="35000"/>
              </a:spcBef>
            </a:pPr>
            <a:r>
              <a:rPr lang="en-US" altLang="en-US"/>
              <a:t>Occurs when the body is subjected to more heat than it can handle and normal mechanisms are overwhelmed</a:t>
            </a:r>
          </a:p>
          <a:p>
            <a:pPr>
              <a:spcBef>
                <a:spcPct val="35000"/>
              </a:spcBef>
            </a:pPr>
            <a:r>
              <a:rPr lang="en-US" altLang="en-US"/>
              <a:t>Untreated heat stroke always results in death.</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85000"/>
              </a:lnSpc>
            </a:pPr>
            <a:r>
              <a:rPr lang="en-US" altLang="en-US"/>
              <a:t>Heat Stroke </a:t>
            </a:r>
            <a:r>
              <a:rPr lang="en-US" altLang="en-US" sz="2800" b="0"/>
              <a:t>(2 of 4)</a:t>
            </a:r>
          </a:p>
        </p:txBody>
      </p:sp>
      <p:sp>
        <p:nvSpPr>
          <p:cNvPr id="66563" name="Rectangle 3"/>
          <p:cNvSpPr>
            <a:spLocks noGrp="1" noChangeArrowheads="1"/>
          </p:cNvSpPr>
          <p:nvPr>
            <p:ph type="body" idx="1"/>
          </p:nvPr>
        </p:nvSpPr>
        <p:spPr/>
        <p:txBody>
          <a:bodyPr rIns="228600"/>
          <a:lstStyle/>
          <a:p>
            <a:pPr>
              <a:spcBef>
                <a:spcPct val="35000"/>
              </a:spcBef>
            </a:pPr>
            <a:r>
              <a:rPr lang="en-US" altLang="en-US"/>
              <a:t>Typical onset situations</a:t>
            </a:r>
          </a:p>
          <a:p>
            <a:pPr lvl="1">
              <a:spcBef>
                <a:spcPct val="35000"/>
              </a:spcBef>
            </a:pPr>
            <a:r>
              <a:rPr lang="en-US" altLang="en-US"/>
              <a:t>During vigorous physical activity </a:t>
            </a:r>
          </a:p>
          <a:p>
            <a:pPr lvl="1">
              <a:spcBef>
                <a:spcPct val="35000"/>
              </a:spcBef>
            </a:pPr>
            <a:r>
              <a:rPr lang="en-US" altLang="en-US"/>
              <a:t>Outdoors or in a closed, poorly ventilated, humid space</a:t>
            </a:r>
          </a:p>
          <a:p>
            <a:pPr lvl="1">
              <a:spcBef>
                <a:spcPct val="35000"/>
              </a:spcBef>
            </a:pPr>
            <a:r>
              <a:rPr lang="en-US" altLang="en-US"/>
              <a:t>During heat waves without sufficient air conditioning or poor ventilation</a:t>
            </a:r>
          </a:p>
          <a:p>
            <a:pPr lvl="1">
              <a:spcBef>
                <a:spcPct val="35000"/>
              </a:spcBef>
            </a:pPr>
            <a:r>
              <a:rPr lang="en-US" altLang="en-US"/>
              <a:t>Children left unattended in a locked car on a hot day</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a:lnSpc>
                <a:spcPct val="85000"/>
              </a:lnSpc>
            </a:pPr>
            <a:r>
              <a:rPr lang="en-US" altLang="en-US"/>
              <a:t>Heat Stroke </a:t>
            </a:r>
            <a:r>
              <a:rPr lang="en-US" altLang="en-US" sz="2800" b="0"/>
              <a:t>(3 of 4)</a:t>
            </a:r>
          </a:p>
        </p:txBody>
      </p:sp>
      <p:sp>
        <p:nvSpPr>
          <p:cNvPr id="67587" name="Rectangle 3"/>
          <p:cNvSpPr>
            <a:spLocks noGrp="1" noChangeArrowheads="1"/>
          </p:cNvSpPr>
          <p:nvPr>
            <p:ph type="body" idx="1"/>
          </p:nvPr>
        </p:nvSpPr>
        <p:spPr/>
        <p:txBody>
          <a:bodyPr rIns="228600"/>
          <a:lstStyle/>
          <a:p>
            <a:pPr>
              <a:spcBef>
                <a:spcPct val="35000"/>
              </a:spcBef>
            </a:pPr>
            <a:r>
              <a:rPr lang="en-US" altLang="en-US"/>
              <a:t>Signs and symptoms</a:t>
            </a:r>
          </a:p>
          <a:p>
            <a:pPr lvl="1">
              <a:spcBef>
                <a:spcPct val="35000"/>
              </a:spcBef>
            </a:pPr>
            <a:r>
              <a:rPr lang="en-US" altLang="en-US"/>
              <a:t>Hot, dry, flushed skin</a:t>
            </a:r>
          </a:p>
          <a:p>
            <a:pPr lvl="1">
              <a:spcBef>
                <a:spcPct val="35000"/>
              </a:spcBef>
            </a:pPr>
            <a:r>
              <a:rPr lang="en-US" altLang="en-US"/>
              <a:t>Skin may be moist or wet due to exertion by the patient.</a:t>
            </a:r>
          </a:p>
          <a:p>
            <a:pPr lvl="1">
              <a:spcBef>
                <a:spcPct val="35000"/>
              </a:spcBef>
            </a:pPr>
            <a:r>
              <a:rPr lang="en-US" altLang="en-US"/>
              <a:t>Quickly rising body temperature</a:t>
            </a:r>
          </a:p>
          <a:p>
            <a:pPr lvl="1">
              <a:spcBef>
                <a:spcPct val="35000"/>
              </a:spcBef>
            </a:pPr>
            <a:r>
              <a:rPr lang="en-US" altLang="en-US"/>
              <a:t>Falling level of consciousness </a:t>
            </a:r>
          </a:p>
          <a:p>
            <a:pPr lvl="1">
              <a:spcBef>
                <a:spcPct val="35000"/>
              </a:spcBef>
            </a:pPr>
            <a:r>
              <a:rPr lang="en-US" altLang="en-US"/>
              <a:t>Change in behavior</a:t>
            </a:r>
          </a:p>
          <a:p>
            <a:pPr lvl="1">
              <a:spcBef>
                <a:spcPct val="35000"/>
              </a:spcBef>
            </a:pPr>
            <a:r>
              <a:rPr lang="en-US" altLang="en-US"/>
              <a:t>Unresponsiveness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nSpc>
                <a:spcPct val="85000"/>
              </a:lnSpc>
            </a:pPr>
            <a:r>
              <a:rPr lang="en-US" altLang="en-US"/>
              <a:t>Heat Stroke </a:t>
            </a:r>
            <a:r>
              <a:rPr lang="en-US" altLang="en-US" sz="2800" b="0"/>
              <a:t>(4 of 4)</a:t>
            </a:r>
          </a:p>
        </p:txBody>
      </p:sp>
      <p:sp>
        <p:nvSpPr>
          <p:cNvPr id="68611" name="Rectangle 3"/>
          <p:cNvSpPr>
            <a:spLocks noGrp="1" noChangeArrowheads="1"/>
          </p:cNvSpPr>
          <p:nvPr>
            <p:ph type="body" idx="1"/>
          </p:nvPr>
        </p:nvSpPr>
        <p:spPr/>
        <p:txBody>
          <a:bodyPr rIns="228600"/>
          <a:lstStyle/>
          <a:p>
            <a:pPr>
              <a:spcBef>
                <a:spcPct val="35000"/>
              </a:spcBef>
            </a:pPr>
            <a:r>
              <a:rPr lang="en-US" altLang="en-US"/>
              <a:t>Signs and symptoms (cont’d)</a:t>
            </a:r>
          </a:p>
          <a:p>
            <a:pPr lvl="1">
              <a:spcBef>
                <a:spcPct val="35000"/>
              </a:spcBef>
            </a:pPr>
            <a:r>
              <a:rPr lang="en-US" altLang="en-US"/>
              <a:t>Seizures</a:t>
            </a:r>
          </a:p>
          <a:p>
            <a:pPr lvl="1">
              <a:spcBef>
                <a:spcPct val="35000"/>
              </a:spcBef>
            </a:pPr>
            <a:r>
              <a:rPr lang="en-US" altLang="en-US"/>
              <a:t>Strong, rapid pulse at first, becoming weaker with falling blood pressure</a:t>
            </a:r>
          </a:p>
          <a:p>
            <a:pPr lvl="1">
              <a:spcBef>
                <a:spcPct val="35000"/>
              </a:spcBef>
            </a:pPr>
            <a:r>
              <a:rPr lang="en-US" altLang="en-US"/>
              <a:t>Increasing respiratory rate</a:t>
            </a:r>
          </a:p>
          <a:p>
            <a:pPr lvl="1">
              <a:spcBef>
                <a:spcPct val="35000"/>
              </a:spcBef>
            </a:pPr>
            <a:r>
              <a:rPr lang="en-US" altLang="en-US"/>
              <a:t>Lack of perspiration</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a:lnSpc>
                <a:spcPct val="85000"/>
              </a:lnSpc>
            </a:pPr>
            <a:r>
              <a:rPr lang="en-US" altLang="en-US"/>
              <a:t>Scene Size-up </a:t>
            </a:r>
            <a:r>
              <a:rPr lang="en-US" altLang="en-US" sz="2800" b="0"/>
              <a:t>(1 of 2)</a:t>
            </a:r>
          </a:p>
        </p:txBody>
      </p:sp>
      <p:sp>
        <p:nvSpPr>
          <p:cNvPr id="69635" name="Content Placeholder 2"/>
          <p:cNvSpPr>
            <a:spLocks noGrp="1"/>
          </p:cNvSpPr>
          <p:nvPr>
            <p:ph type="body" idx="1"/>
          </p:nvPr>
        </p:nvSpPr>
        <p:spPr/>
        <p:txBody>
          <a:bodyPr rIns="228600"/>
          <a:lstStyle/>
          <a:p>
            <a:pPr>
              <a:spcBef>
                <a:spcPct val="35000"/>
              </a:spcBef>
            </a:pPr>
            <a:r>
              <a:rPr lang="en-US" altLang="en-US"/>
              <a:t>Scene safety</a:t>
            </a:r>
          </a:p>
          <a:p>
            <a:pPr lvl="1">
              <a:spcBef>
                <a:spcPct val="35000"/>
              </a:spcBef>
            </a:pPr>
            <a:r>
              <a:rPr lang="en-US" altLang="en-US"/>
              <a:t>Perform an environmental assessment.</a:t>
            </a:r>
          </a:p>
          <a:p>
            <a:pPr lvl="1">
              <a:spcBef>
                <a:spcPct val="35000"/>
              </a:spcBef>
            </a:pPr>
            <a:r>
              <a:rPr lang="en-US" altLang="en-US"/>
              <a:t>The heat emergency may be secondary to a medical or trauma emergency.</a:t>
            </a:r>
          </a:p>
          <a:p>
            <a:pPr lvl="1">
              <a:spcBef>
                <a:spcPct val="35000"/>
              </a:spcBef>
            </a:pPr>
            <a:r>
              <a:rPr lang="en-US" altLang="en-US"/>
              <a:t>Consider calling ALS.</a:t>
            </a:r>
          </a:p>
          <a:p>
            <a:pPr lvl="1">
              <a:spcBef>
                <a:spcPct val="35000"/>
              </a:spcBef>
            </a:pPr>
            <a:r>
              <a:rPr lang="en-US" altLang="en-US"/>
              <a:t>Look for indicators of MOI.</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a:lnSpc>
                <a:spcPct val="85000"/>
              </a:lnSpc>
            </a:pPr>
            <a:r>
              <a:rPr lang="en-US" altLang="en-US"/>
              <a:t>Scene Size-up </a:t>
            </a:r>
            <a:r>
              <a:rPr lang="en-US" altLang="en-US" sz="2800" b="0"/>
              <a:t>(2 of 2)</a:t>
            </a:r>
          </a:p>
        </p:txBody>
      </p:sp>
      <p:sp>
        <p:nvSpPr>
          <p:cNvPr id="70659" name="Rectangle 3"/>
          <p:cNvSpPr>
            <a:spLocks noGrp="1" noChangeArrowheads="1"/>
          </p:cNvSpPr>
          <p:nvPr>
            <p:ph type="body" idx="1"/>
          </p:nvPr>
        </p:nvSpPr>
        <p:spPr/>
        <p:txBody>
          <a:bodyPr rIns="228600"/>
          <a:lstStyle/>
          <a:p>
            <a:pPr>
              <a:spcBef>
                <a:spcPct val="35000"/>
              </a:spcBef>
            </a:pPr>
            <a:r>
              <a:rPr lang="en-US" altLang="en-US"/>
              <a:t>If the patient is immersed in a cold-water immersion bath, monitor the patient and assist as necessary. </a:t>
            </a:r>
          </a:p>
          <a:p>
            <a:pPr>
              <a:spcBef>
                <a:spcPct val="35000"/>
              </a:spcBef>
            </a:pPr>
            <a:r>
              <a:rPr lang="en-US" altLang="en-US"/>
              <a:t>Protect yourself from heat and stay hydrated.</a:t>
            </a:r>
          </a:p>
          <a:p>
            <a:pPr>
              <a:spcBef>
                <a:spcPct val="35000"/>
              </a:spcBef>
            </a:pPr>
            <a:r>
              <a:rPr lang="en-US" altLang="en-US"/>
              <a:t>Use appropriate standard precautions, including gloves and eye protection.</a:t>
            </a:r>
          </a:p>
          <a:p>
            <a:pPr marL="457200" lvl="1" indent="0">
              <a:spcBef>
                <a:spcPct val="35000"/>
              </a:spcBef>
              <a:buFontTx/>
              <a:buNone/>
            </a:pPr>
            <a:endParaRPr lang="en-US"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nSpc>
                <a:spcPct val="85000"/>
              </a:lnSpc>
            </a:pPr>
            <a:r>
              <a:rPr lang="en-US" altLang="en-US"/>
              <a:t>Primary Assessment </a:t>
            </a:r>
            <a:r>
              <a:rPr lang="en-US" altLang="en-US" sz="2800" b="0"/>
              <a:t>(1 of 3)</a:t>
            </a:r>
          </a:p>
        </p:txBody>
      </p:sp>
      <p:sp>
        <p:nvSpPr>
          <p:cNvPr id="71683" name="Content Placeholder 2"/>
          <p:cNvSpPr>
            <a:spLocks noGrp="1"/>
          </p:cNvSpPr>
          <p:nvPr>
            <p:ph type="body" idx="1"/>
          </p:nvPr>
        </p:nvSpPr>
        <p:spPr/>
        <p:txBody>
          <a:bodyPr rIns="228600"/>
          <a:lstStyle/>
          <a:p>
            <a:pPr>
              <a:spcBef>
                <a:spcPct val="35000"/>
              </a:spcBef>
            </a:pPr>
            <a:r>
              <a:rPr lang="en-US" altLang="en-US"/>
              <a:t>Form a general impression.</a:t>
            </a:r>
          </a:p>
          <a:p>
            <a:pPr lvl="1">
              <a:spcBef>
                <a:spcPct val="35000"/>
              </a:spcBef>
            </a:pPr>
            <a:r>
              <a:rPr lang="en-US" altLang="en-US"/>
              <a:t>Observe how the patient interacts with you and the environment.</a:t>
            </a:r>
          </a:p>
          <a:p>
            <a:pPr lvl="1">
              <a:spcBef>
                <a:spcPct val="35000"/>
              </a:spcBef>
            </a:pPr>
            <a:r>
              <a:rPr lang="en-US" altLang="en-US"/>
              <a:t>Introduce yourself and ask about the chief complaint.</a:t>
            </a:r>
          </a:p>
          <a:p>
            <a:pPr lvl="1">
              <a:spcBef>
                <a:spcPct val="35000"/>
              </a:spcBef>
            </a:pPr>
            <a:r>
              <a:rPr lang="en-US" altLang="en-US"/>
              <a:t>Perform a rapid scan and avoid tunnel vision.</a:t>
            </a:r>
          </a:p>
          <a:p>
            <a:pPr lvl="1">
              <a:spcBef>
                <a:spcPct val="35000"/>
              </a:spcBef>
            </a:pPr>
            <a:r>
              <a:rPr lang="en-US" altLang="en-US"/>
              <a:t>Assess mental status using AVPU.</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85000"/>
              </a:lnSpc>
            </a:pPr>
            <a:r>
              <a:rPr lang="en-US" altLang="en-US"/>
              <a:t>Primary Assessment </a:t>
            </a:r>
            <a:r>
              <a:rPr lang="en-US" altLang="en-US" sz="2800" b="0"/>
              <a:t>(2 of 3)</a:t>
            </a:r>
          </a:p>
        </p:txBody>
      </p:sp>
      <p:sp>
        <p:nvSpPr>
          <p:cNvPr id="72707" name="Rectangle 3"/>
          <p:cNvSpPr>
            <a:spLocks noGrp="1" noChangeArrowheads="1"/>
          </p:cNvSpPr>
          <p:nvPr>
            <p:ph type="body" idx="1"/>
          </p:nvPr>
        </p:nvSpPr>
        <p:spPr/>
        <p:txBody>
          <a:bodyPr rIns="228600"/>
          <a:lstStyle/>
          <a:p>
            <a:pPr>
              <a:spcBef>
                <a:spcPct val="35000"/>
              </a:spcBef>
            </a:pPr>
            <a:r>
              <a:rPr lang="en-US" altLang="en-US"/>
              <a:t>Airway and breathing</a:t>
            </a:r>
          </a:p>
          <a:p>
            <a:pPr lvl="1">
              <a:spcBef>
                <a:spcPct val="35000"/>
              </a:spcBef>
            </a:pPr>
            <a:r>
              <a:rPr lang="en-US" altLang="en-US"/>
              <a:t>Unless the patient is unresponsive, the airway should be patent.</a:t>
            </a:r>
          </a:p>
          <a:p>
            <a:pPr lvl="1">
              <a:spcBef>
                <a:spcPct val="35000"/>
              </a:spcBef>
            </a:pPr>
            <a:r>
              <a:rPr lang="en-US" altLang="en-US"/>
              <a:t>Nausea and vomiting may occur.</a:t>
            </a:r>
          </a:p>
          <a:p>
            <a:pPr lvl="1">
              <a:spcBef>
                <a:spcPct val="35000"/>
              </a:spcBef>
            </a:pPr>
            <a:r>
              <a:rPr lang="en-US" altLang="en-US"/>
              <a:t>Position the patient to protect the airway.</a:t>
            </a:r>
          </a:p>
          <a:p>
            <a:pPr lvl="1">
              <a:spcBef>
                <a:spcPct val="35000"/>
              </a:spcBef>
            </a:pPr>
            <a:r>
              <a:rPr lang="en-US" altLang="en-US"/>
              <a:t>Consider spinal immobilization.</a:t>
            </a:r>
          </a:p>
          <a:p>
            <a:pPr lvl="1">
              <a:spcBef>
                <a:spcPct val="35000"/>
              </a:spcBef>
            </a:pPr>
            <a:r>
              <a:rPr lang="en-US" altLang="en-US"/>
              <a:t>If unresponsive, insert an airway and provide bag-valve mask ventilations.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nSpc>
                <a:spcPct val="85000"/>
              </a:lnSpc>
            </a:pPr>
            <a:r>
              <a:rPr lang="en-US" altLang="en-US"/>
              <a:t>Factors Affecting Exposure </a:t>
            </a:r>
            <a:br>
              <a:rPr lang="en-US" altLang="en-US"/>
            </a:br>
            <a:r>
              <a:rPr lang="en-US" altLang="en-US" sz="2800" b="0"/>
              <a:t>(1 of 4)</a:t>
            </a:r>
          </a:p>
        </p:txBody>
      </p:sp>
      <p:sp>
        <p:nvSpPr>
          <p:cNvPr id="9219" name="Content Placeholder 2"/>
          <p:cNvSpPr>
            <a:spLocks noGrp="1"/>
          </p:cNvSpPr>
          <p:nvPr>
            <p:ph type="body" idx="1"/>
          </p:nvPr>
        </p:nvSpPr>
        <p:spPr/>
        <p:txBody>
          <a:bodyPr rIns="228600"/>
          <a:lstStyle/>
          <a:p>
            <a:pPr>
              <a:spcBef>
                <a:spcPct val="35000"/>
              </a:spcBef>
            </a:pPr>
            <a:r>
              <a:rPr lang="en-US" altLang="en-US"/>
              <a:t>Physical condition</a:t>
            </a:r>
          </a:p>
          <a:p>
            <a:pPr lvl="1">
              <a:spcBef>
                <a:spcPct val="35000"/>
              </a:spcBef>
            </a:pPr>
            <a:r>
              <a:rPr lang="en-US" altLang="en-US"/>
              <a:t>Patients who are ill or in poor physical condition will not tolerate extreme temperatures well.</a:t>
            </a:r>
          </a:p>
          <a:p>
            <a:pPr>
              <a:spcBef>
                <a:spcPct val="35000"/>
              </a:spcBef>
            </a:pPr>
            <a:r>
              <a:rPr lang="en-US" altLang="en-US"/>
              <a:t>Age</a:t>
            </a:r>
          </a:p>
          <a:p>
            <a:pPr lvl="1">
              <a:spcBef>
                <a:spcPct val="35000"/>
              </a:spcBef>
            </a:pPr>
            <a:r>
              <a:rPr lang="en-US" altLang="en-US"/>
              <a:t>Infants, children, and older adults are more likely to experience temperature-related illness</a:t>
            </a:r>
            <a:r>
              <a:rPr lang="en-US" altLang="en-US">
                <a:solidFill>
                  <a:srgbClr val="FF0000"/>
                </a:solidFill>
              </a:rPr>
              <a:t>.</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lnSpc>
                <a:spcPct val="85000"/>
              </a:lnSpc>
            </a:pPr>
            <a:r>
              <a:rPr lang="en-US" altLang="en-US"/>
              <a:t>Primary Assessment </a:t>
            </a:r>
            <a:r>
              <a:rPr lang="en-US" altLang="en-US" sz="2800" b="0"/>
              <a:t>(3 of 3)</a:t>
            </a:r>
          </a:p>
        </p:txBody>
      </p:sp>
      <p:sp>
        <p:nvSpPr>
          <p:cNvPr id="73731" name="Rectangle 3"/>
          <p:cNvSpPr>
            <a:spLocks noGrp="1" noChangeArrowheads="1"/>
          </p:cNvSpPr>
          <p:nvPr>
            <p:ph type="body" idx="1"/>
          </p:nvPr>
        </p:nvSpPr>
        <p:spPr>
          <a:xfrm>
            <a:off x="4495800" y="1447800"/>
            <a:ext cx="4038600" cy="4800600"/>
          </a:xfrm>
        </p:spPr>
        <p:txBody>
          <a:bodyPr rIns="228600"/>
          <a:lstStyle/>
          <a:p>
            <a:pPr>
              <a:spcBef>
                <a:spcPct val="35000"/>
              </a:spcBef>
            </a:pPr>
            <a:r>
              <a:rPr lang="en-US" altLang="en-US"/>
              <a:t>Circulation</a:t>
            </a:r>
          </a:p>
          <a:p>
            <a:pPr lvl="1">
              <a:spcBef>
                <a:spcPct val="35000"/>
              </a:spcBef>
            </a:pPr>
            <a:r>
              <a:rPr lang="en-US" altLang="en-US"/>
              <a:t>If adequate, assess for perfusion and bleeding.</a:t>
            </a:r>
          </a:p>
          <a:p>
            <a:pPr lvl="1">
              <a:spcBef>
                <a:spcPct val="35000"/>
              </a:spcBef>
            </a:pPr>
            <a:r>
              <a:rPr lang="en-US" altLang="en-US"/>
              <a:t>Assess the patient’s skin condition.</a:t>
            </a:r>
          </a:p>
          <a:p>
            <a:pPr lvl="1">
              <a:spcBef>
                <a:spcPct val="35000"/>
              </a:spcBef>
            </a:pPr>
            <a:r>
              <a:rPr lang="en-US" altLang="en-US"/>
              <a:t>Treat for shock.</a:t>
            </a:r>
          </a:p>
        </p:txBody>
      </p:sp>
      <p:sp>
        <p:nvSpPr>
          <p:cNvPr id="7" name="Rectangle 8"/>
          <p:cNvSpPr>
            <a:spLocks noChangeArrowheads="1"/>
          </p:cNvSpPr>
          <p:nvPr>
            <p:custDataLst>
              <p:tags r:id="rId1"/>
            </p:custDataLst>
          </p:nvPr>
        </p:nvSpPr>
        <p:spPr bwMode="auto">
          <a:xfrm>
            <a:off x="520700" y="4310063"/>
            <a:ext cx="40005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&amp; Bartlett Learning. </a:t>
            </a:r>
            <a:endParaRPr lang="en-US" altLang="en-US" sz="900" dirty="0" smtClean="0">
              <a:solidFill>
                <a:schemeClr val="bg1"/>
              </a:solidFill>
              <a:latin typeface="+mn-lt"/>
            </a:endParaRPr>
          </a:p>
        </p:txBody>
      </p:sp>
      <p:pic>
        <p:nvPicPr>
          <p:cNvPr id="73733" name="Picture 6" descr="\\172.16.33.26\Art\OUTPUT\JB LEARNING\EMT_11E_ITK_PPT WORK\Ch32\9781284080179_CH32_CPT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800" y="1701800"/>
            <a:ext cx="3990975"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a:lnSpc>
                <a:spcPct val="85000"/>
              </a:lnSpc>
            </a:pPr>
            <a:r>
              <a:rPr lang="en-US" altLang="en-US"/>
              <a:t>History Taking </a:t>
            </a:r>
            <a:r>
              <a:rPr lang="en-US" altLang="en-US" sz="2800" b="0"/>
              <a:t>(1 of 2)</a:t>
            </a:r>
          </a:p>
        </p:txBody>
      </p:sp>
      <p:sp>
        <p:nvSpPr>
          <p:cNvPr id="74755" name="Content Placeholder 2"/>
          <p:cNvSpPr>
            <a:spLocks noGrp="1"/>
          </p:cNvSpPr>
          <p:nvPr>
            <p:ph type="body" idx="1"/>
          </p:nvPr>
        </p:nvSpPr>
        <p:spPr/>
        <p:txBody>
          <a:bodyPr rIns="228600"/>
          <a:lstStyle/>
          <a:p>
            <a:pPr>
              <a:spcBef>
                <a:spcPct val="35000"/>
              </a:spcBef>
            </a:pPr>
            <a:r>
              <a:rPr lang="en-US" altLang="en-US"/>
              <a:t>Investigate the chief complaint.</a:t>
            </a:r>
          </a:p>
          <a:p>
            <a:pPr lvl="1">
              <a:spcBef>
                <a:spcPct val="35000"/>
              </a:spcBef>
            </a:pPr>
            <a:r>
              <a:rPr lang="en-US" altLang="en-US"/>
              <a:t>Be alert for injury-specific signs and symptoms. </a:t>
            </a:r>
          </a:p>
          <a:p>
            <a:pPr lvl="2"/>
            <a:r>
              <a:rPr lang="en-US" altLang="en-US" sz="2400"/>
              <a:t>Absence of perspiration</a:t>
            </a:r>
          </a:p>
          <a:p>
            <a:pPr lvl="2"/>
            <a:r>
              <a:rPr lang="en-US" altLang="en-US" sz="2400"/>
              <a:t>Decreased level of consciousness</a:t>
            </a:r>
          </a:p>
          <a:p>
            <a:pPr lvl="2"/>
            <a:r>
              <a:rPr lang="en-US" altLang="en-US" sz="2400"/>
              <a:t>Confusion</a:t>
            </a:r>
          </a:p>
          <a:p>
            <a:pPr lvl="2"/>
            <a:r>
              <a:rPr lang="en-US" altLang="en-US" sz="2400"/>
              <a:t>Muscle cramping</a:t>
            </a:r>
          </a:p>
          <a:p>
            <a:pPr lvl="2"/>
            <a:r>
              <a:rPr lang="en-US" altLang="en-US" sz="2400"/>
              <a:t>Nausea</a:t>
            </a:r>
          </a:p>
          <a:p>
            <a:pPr lvl="2"/>
            <a:r>
              <a:rPr lang="en-US" altLang="en-US" sz="2400"/>
              <a:t>Vomiting</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a:lnSpc>
                <a:spcPct val="85000"/>
              </a:lnSpc>
            </a:pPr>
            <a:r>
              <a:rPr lang="en-US" altLang="en-US"/>
              <a:t>History Taking </a:t>
            </a:r>
            <a:r>
              <a:rPr lang="en-US" altLang="en-US" sz="2800" b="0"/>
              <a:t>(2 of 2)</a:t>
            </a:r>
          </a:p>
        </p:txBody>
      </p:sp>
      <p:sp>
        <p:nvSpPr>
          <p:cNvPr id="75779" name="Content Placeholder 2"/>
          <p:cNvSpPr>
            <a:spLocks noGrp="1"/>
          </p:cNvSpPr>
          <p:nvPr>
            <p:ph type="body" idx="1"/>
          </p:nvPr>
        </p:nvSpPr>
        <p:spPr/>
        <p:txBody>
          <a:bodyPr rIns="228600"/>
          <a:lstStyle/>
          <a:p>
            <a:pPr>
              <a:spcBef>
                <a:spcPct val="35000"/>
              </a:spcBef>
            </a:pPr>
            <a:r>
              <a:rPr lang="en-US" altLang="en-US"/>
              <a:t>SAMPLE History</a:t>
            </a:r>
          </a:p>
          <a:p>
            <a:pPr lvl="1">
              <a:spcBef>
                <a:spcPct val="35000"/>
              </a:spcBef>
            </a:pPr>
            <a:r>
              <a:rPr lang="en-US" altLang="en-US"/>
              <a:t>Note any activities, conditions, or medications.</a:t>
            </a:r>
          </a:p>
          <a:p>
            <a:pPr lvl="2"/>
            <a:r>
              <a:rPr lang="en-US" altLang="en-US" sz="2400"/>
              <a:t>Inadequate oral intake</a:t>
            </a:r>
          </a:p>
          <a:p>
            <a:pPr lvl="2"/>
            <a:r>
              <a:rPr lang="en-US" altLang="en-US" sz="2400"/>
              <a:t>Diuretics</a:t>
            </a:r>
          </a:p>
          <a:p>
            <a:pPr lvl="2"/>
            <a:r>
              <a:rPr lang="en-US" altLang="en-US" sz="2400"/>
              <a:t>Medications</a:t>
            </a:r>
          </a:p>
          <a:p>
            <a:pPr lvl="1">
              <a:spcBef>
                <a:spcPct val="35000"/>
              </a:spcBef>
            </a:pPr>
            <a:r>
              <a:rPr lang="en-US" altLang="en-US"/>
              <a:t>Determine exposure to heat and humidity and activities prior to onset.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pPr>
            <a:r>
              <a:rPr lang="en-US" altLang="en-US"/>
              <a:t>Secondary Assessment </a:t>
            </a:r>
            <a:r>
              <a:rPr lang="en-US" altLang="en-US" sz="2800" b="0"/>
              <a:t>(1 of 2)</a:t>
            </a:r>
          </a:p>
        </p:txBody>
      </p:sp>
      <p:sp>
        <p:nvSpPr>
          <p:cNvPr id="76803" name="Content Placeholder 2"/>
          <p:cNvSpPr>
            <a:spLocks noGrp="1"/>
          </p:cNvSpPr>
          <p:nvPr>
            <p:ph type="body" idx="1"/>
          </p:nvPr>
        </p:nvSpPr>
        <p:spPr/>
        <p:txBody>
          <a:bodyPr rIns="228600"/>
          <a:lstStyle/>
          <a:p>
            <a:pPr>
              <a:spcBef>
                <a:spcPct val="35000"/>
              </a:spcBef>
            </a:pPr>
            <a:r>
              <a:rPr lang="en-US" altLang="en-US"/>
              <a:t>Physical examinations</a:t>
            </a:r>
          </a:p>
          <a:p>
            <a:pPr lvl="1">
              <a:spcBef>
                <a:spcPct val="35000"/>
              </a:spcBef>
            </a:pPr>
            <a:r>
              <a:rPr lang="en-US" altLang="en-US"/>
              <a:t>Assess the patient for muscle cramps or confusion.</a:t>
            </a:r>
          </a:p>
          <a:p>
            <a:pPr lvl="1">
              <a:spcBef>
                <a:spcPct val="35000"/>
              </a:spcBef>
            </a:pPr>
            <a:r>
              <a:rPr lang="en-US" altLang="en-US"/>
              <a:t>Examine the patient’s mental status and vital signs.</a:t>
            </a:r>
          </a:p>
          <a:p>
            <a:pPr lvl="1">
              <a:spcBef>
                <a:spcPct val="35000"/>
              </a:spcBef>
            </a:pPr>
            <a:r>
              <a:rPr lang="en-US" altLang="en-US"/>
              <a:t>Pay special attention to skin temperature, turgor, and level of moisture. </a:t>
            </a:r>
          </a:p>
          <a:p>
            <a:pPr lvl="1">
              <a:spcBef>
                <a:spcPct val="35000"/>
              </a:spcBef>
            </a:pPr>
            <a:r>
              <a:rPr lang="en-US" altLang="en-US"/>
              <a:t>Perform a careful neurologic examination.</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a:lnSpc>
                <a:spcPct val="85000"/>
              </a:lnSpc>
            </a:pPr>
            <a:r>
              <a:rPr lang="en-US" altLang="en-US"/>
              <a:t>Secondary Assessment </a:t>
            </a:r>
            <a:r>
              <a:rPr lang="en-US" altLang="en-US" sz="2800" b="0"/>
              <a:t>(2 of 2)</a:t>
            </a:r>
          </a:p>
        </p:txBody>
      </p:sp>
      <p:sp>
        <p:nvSpPr>
          <p:cNvPr id="77827" name="Content Placeholder 2"/>
          <p:cNvSpPr>
            <a:spLocks noGrp="1"/>
          </p:cNvSpPr>
          <p:nvPr>
            <p:ph type="body" idx="1"/>
          </p:nvPr>
        </p:nvSpPr>
        <p:spPr/>
        <p:txBody>
          <a:bodyPr rIns="228600"/>
          <a:lstStyle/>
          <a:p>
            <a:pPr>
              <a:spcBef>
                <a:spcPct val="35000"/>
              </a:spcBef>
            </a:pPr>
            <a:r>
              <a:rPr lang="en-US" altLang="en-US"/>
              <a:t>Vital signs</a:t>
            </a:r>
          </a:p>
          <a:p>
            <a:pPr lvl="1">
              <a:spcBef>
                <a:spcPct val="35000"/>
              </a:spcBef>
            </a:pPr>
            <a:r>
              <a:rPr lang="en-US" altLang="en-US"/>
              <a:t>Patients who are hyperthermic will be tachycardic and tachypneic.</a:t>
            </a:r>
          </a:p>
          <a:p>
            <a:pPr lvl="1">
              <a:spcBef>
                <a:spcPct val="35000"/>
              </a:spcBef>
            </a:pPr>
            <a:r>
              <a:rPr lang="en-US" altLang="en-US"/>
              <a:t>Falling blood pressure indicates that the patient is going into shock.</a:t>
            </a:r>
          </a:p>
          <a:p>
            <a:pPr lvl="1">
              <a:spcBef>
                <a:spcPct val="35000"/>
              </a:spcBef>
            </a:pPr>
            <a:r>
              <a:rPr lang="en-US" altLang="en-US"/>
              <a:t>In heat exhaustion, the skin temperature may be normal or cool and clammy.</a:t>
            </a:r>
          </a:p>
          <a:p>
            <a:pPr lvl="1">
              <a:spcBef>
                <a:spcPct val="35000"/>
              </a:spcBef>
            </a:pPr>
            <a:r>
              <a:rPr lang="en-US" altLang="en-US"/>
              <a:t>In heat stroke, the skin is hot.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a:lnSpc>
                <a:spcPct val="85000"/>
              </a:lnSpc>
            </a:pPr>
            <a:r>
              <a:rPr lang="en-US" altLang="en-US"/>
              <a:t>Reassessment </a:t>
            </a:r>
            <a:r>
              <a:rPr lang="en-US" altLang="en-US" sz="2800" b="0"/>
              <a:t>(1 of 2)</a:t>
            </a:r>
          </a:p>
        </p:txBody>
      </p:sp>
      <p:sp>
        <p:nvSpPr>
          <p:cNvPr id="78851" name="Content Placeholder 2"/>
          <p:cNvSpPr>
            <a:spLocks noGrp="1"/>
          </p:cNvSpPr>
          <p:nvPr>
            <p:ph type="body" idx="1"/>
          </p:nvPr>
        </p:nvSpPr>
        <p:spPr/>
        <p:txBody>
          <a:bodyPr rIns="228600"/>
          <a:lstStyle/>
          <a:p>
            <a:pPr>
              <a:spcBef>
                <a:spcPct val="35000"/>
              </a:spcBef>
            </a:pPr>
            <a:r>
              <a:rPr lang="en-US" altLang="en-US"/>
              <a:t>Watch for deterioration</a:t>
            </a:r>
          </a:p>
          <a:p>
            <a:pPr>
              <a:spcBef>
                <a:spcPct val="35000"/>
              </a:spcBef>
            </a:pPr>
            <a:r>
              <a:rPr lang="en-US" altLang="en-US"/>
              <a:t>Patients with symptoms of heat stroke should be transported immediately.</a:t>
            </a:r>
          </a:p>
          <a:p>
            <a:pPr>
              <a:spcBef>
                <a:spcPct val="35000"/>
              </a:spcBef>
            </a:pPr>
            <a:r>
              <a:rPr lang="en-US" altLang="en-US"/>
              <a:t>Monitor vital signs at least every 5 minutes.</a:t>
            </a:r>
          </a:p>
          <a:p>
            <a:pPr>
              <a:spcBef>
                <a:spcPct val="35000"/>
              </a:spcBef>
            </a:pPr>
            <a:r>
              <a:rPr lang="en-US" altLang="en-US"/>
              <a:t>Evaluate the effectiveness of interventions. </a:t>
            </a:r>
          </a:p>
          <a:p>
            <a:pPr>
              <a:spcBef>
                <a:spcPct val="35000"/>
              </a:spcBef>
            </a:pPr>
            <a:r>
              <a:rPr lang="en-US" altLang="en-US"/>
              <a:t>Be careful not to overcool a patient.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a:lnSpc>
                <a:spcPct val="85000"/>
              </a:lnSpc>
            </a:pPr>
            <a:r>
              <a:rPr lang="en-US" altLang="en-US"/>
              <a:t>Reassessment </a:t>
            </a:r>
            <a:r>
              <a:rPr lang="en-US" altLang="en-US" sz="2800" b="0"/>
              <a:t>(2 of 2)</a:t>
            </a:r>
          </a:p>
        </p:txBody>
      </p:sp>
      <p:sp>
        <p:nvSpPr>
          <p:cNvPr id="79875" name="Rectangle 3"/>
          <p:cNvSpPr>
            <a:spLocks noGrp="1" noChangeArrowheads="1"/>
          </p:cNvSpPr>
          <p:nvPr>
            <p:ph type="body" idx="1"/>
          </p:nvPr>
        </p:nvSpPr>
        <p:spPr/>
        <p:txBody>
          <a:bodyPr rIns="228600"/>
          <a:lstStyle/>
          <a:p>
            <a:pPr>
              <a:spcBef>
                <a:spcPct val="35000"/>
              </a:spcBef>
            </a:pPr>
            <a:r>
              <a:rPr lang="en-US" altLang="en-US"/>
              <a:t>Communication and documentation</a:t>
            </a:r>
          </a:p>
          <a:p>
            <a:pPr lvl="1">
              <a:spcBef>
                <a:spcPct val="35000"/>
              </a:spcBef>
            </a:pPr>
            <a:r>
              <a:rPr lang="en-US" altLang="en-US"/>
              <a:t>Inform the staff at the receiving facility early on that your patient is experiencing a heat stroke.</a:t>
            </a:r>
          </a:p>
          <a:p>
            <a:pPr lvl="1">
              <a:spcBef>
                <a:spcPct val="35000"/>
              </a:spcBef>
            </a:pPr>
            <a:r>
              <a:rPr lang="en-US" altLang="en-US"/>
              <a:t>Additional resources may be required.</a:t>
            </a:r>
          </a:p>
          <a:p>
            <a:pPr lvl="1">
              <a:spcBef>
                <a:spcPct val="35000"/>
              </a:spcBef>
            </a:pPr>
            <a:r>
              <a:rPr lang="en-US" altLang="en-US"/>
              <a:t>Document environmental conditions and the activities the patient was performing prior to onset.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a:lnSpc>
                <a:spcPct val="85000"/>
              </a:lnSpc>
            </a:pPr>
            <a:r>
              <a:rPr lang="en-US" altLang="en-US"/>
              <a:t>Management of Heat Emergencies </a:t>
            </a:r>
            <a:r>
              <a:rPr lang="en-US" altLang="en-US" sz="2800" b="0"/>
              <a:t>(1 of 3)</a:t>
            </a:r>
          </a:p>
        </p:txBody>
      </p:sp>
      <p:sp>
        <p:nvSpPr>
          <p:cNvPr id="80899" name="Content Placeholder 2"/>
          <p:cNvSpPr>
            <a:spLocks noGrp="1"/>
          </p:cNvSpPr>
          <p:nvPr>
            <p:ph type="body" idx="1"/>
          </p:nvPr>
        </p:nvSpPr>
        <p:spPr/>
        <p:txBody>
          <a:bodyPr rIns="228600"/>
          <a:lstStyle/>
          <a:p>
            <a:pPr>
              <a:spcBef>
                <a:spcPct val="35000"/>
              </a:spcBef>
            </a:pPr>
            <a:r>
              <a:rPr lang="en-US" altLang="en-US"/>
              <a:t>Heat cramps</a:t>
            </a:r>
          </a:p>
          <a:p>
            <a:pPr lvl="1">
              <a:spcBef>
                <a:spcPct val="35000"/>
              </a:spcBef>
            </a:pPr>
            <a:r>
              <a:rPr lang="en-US" altLang="en-US"/>
              <a:t>Remove the patient from the hot environment and loosen clothing.</a:t>
            </a:r>
          </a:p>
          <a:p>
            <a:pPr lvl="1">
              <a:spcBef>
                <a:spcPct val="35000"/>
              </a:spcBef>
            </a:pPr>
            <a:r>
              <a:rPr lang="en-US" altLang="en-US"/>
              <a:t>Administer high-flow oxygen</a:t>
            </a:r>
            <a:r>
              <a:rPr lang="en-US" altLang="en-US" b="1"/>
              <a:t> </a:t>
            </a:r>
            <a:r>
              <a:rPr lang="en-US" altLang="en-US"/>
              <a:t>if indicated.</a:t>
            </a:r>
          </a:p>
          <a:p>
            <a:pPr lvl="1">
              <a:spcBef>
                <a:spcPct val="35000"/>
              </a:spcBef>
            </a:pPr>
            <a:r>
              <a:rPr lang="en-US" altLang="en-US"/>
              <a:t>Rest the cramping muscles. </a:t>
            </a:r>
          </a:p>
          <a:p>
            <a:pPr lvl="1">
              <a:spcBef>
                <a:spcPct val="35000"/>
              </a:spcBef>
            </a:pPr>
            <a:r>
              <a:rPr lang="en-US" altLang="en-US"/>
              <a:t>Replace fluids by mouth.</a:t>
            </a:r>
          </a:p>
          <a:p>
            <a:pPr lvl="1">
              <a:spcBef>
                <a:spcPct val="35000"/>
              </a:spcBef>
            </a:pPr>
            <a:r>
              <a:rPr lang="en-US" altLang="en-US"/>
              <a:t>Cool the patient with water spray or mist.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a:lnSpc>
                <a:spcPct val="85000"/>
              </a:lnSpc>
            </a:pPr>
            <a:r>
              <a:rPr lang="en-US" altLang="en-US"/>
              <a:t>Management of Heat Emergencies </a:t>
            </a:r>
            <a:r>
              <a:rPr lang="en-US" altLang="en-US" sz="2800" b="0"/>
              <a:t>(2 of 3)</a:t>
            </a:r>
          </a:p>
        </p:txBody>
      </p:sp>
      <p:sp>
        <p:nvSpPr>
          <p:cNvPr id="81923" name="Content Placeholder 2"/>
          <p:cNvSpPr>
            <a:spLocks noGrp="1"/>
          </p:cNvSpPr>
          <p:nvPr>
            <p:ph type="body" idx="1"/>
          </p:nvPr>
        </p:nvSpPr>
        <p:spPr/>
        <p:txBody>
          <a:bodyPr rIns="228600"/>
          <a:lstStyle/>
          <a:p>
            <a:pPr>
              <a:spcBef>
                <a:spcPct val="35000"/>
              </a:spcBef>
            </a:pPr>
            <a:r>
              <a:rPr lang="en-US" altLang="en-US"/>
              <a:t>Heat stroke</a:t>
            </a:r>
          </a:p>
          <a:p>
            <a:pPr lvl="1">
              <a:spcBef>
                <a:spcPct val="35000"/>
              </a:spcBef>
            </a:pPr>
            <a:r>
              <a:rPr lang="en-US" altLang="en-US"/>
              <a:t>Move the patient out of the hot environment and into the ambulance.</a:t>
            </a:r>
          </a:p>
          <a:p>
            <a:pPr lvl="1">
              <a:spcBef>
                <a:spcPct val="35000"/>
              </a:spcBef>
            </a:pPr>
            <a:r>
              <a:rPr lang="en-US" altLang="en-US"/>
              <a:t>Set air conditioning to maximum cooling.</a:t>
            </a:r>
          </a:p>
          <a:p>
            <a:pPr lvl="1">
              <a:spcBef>
                <a:spcPct val="35000"/>
              </a:spcBef>
            </a:pPr>
            <a:r>
              <a:rPr lang="en-US" altLang="en-US"/>
              <a:t>Remove the patient’s clothing.</a:t>
            </a:r>
            <a:endParaRPr lang="en-US" altLang="en-US" b="1"/>
          </a:p>
          <a:p>
            <a:pPr lvl="1">
              <a:spcBef>
                <a:spcPct val="35000"/>
              </a:spcBef>
            </a:pPr>
            <a:r>
              <a:rPr lang="en-US" altLang="en-US"/>
              <a:t>Administer high-flow oxygen if indicated.</a:t>
            </a:r>
          </a:p>
          <a:p>
            <a:pPr lvl="1">
              <a:spcBef>
                <a:spcPct val="35000"/>
              </a:spcBef>
            </a:pPr>
            <a:r>
              <a:rPr lang="en-US" altLang="en-US"/>
              <a:t>Assist ventilations as needed.</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a:lnSpc>
                <a:spcPct val="85000"/>
              </a:lnSpc>
            </a:pPr>
            <a:r>
              <a:rPr lang="en-US" altLang="en-US"/>
              <a:t>Management of Heat Emergencies </a:t>
            </a:r>
            <a:r>
              <a:rPr lang="en-US" altLang="en-US" sz="2800" b="0"/>
              <a:t>(3 of 3)</a:t>
            </a:r>
          </a:p>
        </p:txBody>
      </p:sp>
      <p:sp>
        <p:nvSpPr>
          <p:cNvPr id="82947" name="Content Placeholder 2"/>
          <p:cNvSpPr>
            <a:spLocks noGrp="1"/>
          </p:cNvSpPr>
          <p:nvPr>
            <p:ph type="body" idx="1"/>
          </p:nvPr>
        </p:nvSpPr>
        <p:spPr/>
        <p:txBody>
          <a:bodyPr rIns="228600"/>
          <a:lstStyle/>
          <a:p>
            <a:pPr>
              <a:spcBef>
                <a:spcPct val="35000"/>
              </a:spcBef>
            </a:pPr>
            <a:r>
              <a:rPr lang="en-US" altLang="en-US"/>
              <a:t>Heat stroke (cont’d)</a:t>
            </a:r>
          </a:p>
          <a:p>
            <a:pPr lvl="1">
              <a:spcBef>
                <a:spcPct val="35000"/>
              </a:spcBef>
            </a:pPr>
            <a:r>
              <a:rPr lang="en-US" altLang="en-US"/>
              <a:t>Cover the patient with wet towels or sheets.</a:t>
            </a:r>
          </a:p>
          <a:p>
            <a:pPr lvl="1">
              <a:spcBef>
                <a:spcPct val="35000"/>
              </a:spcBef>
            </a:pPr>
            <a:r>
              <a:rPr lang="en-US" altLang="en-US"/>
              <a:t>Aggressively fan the patient.</a:t>
            </a:r>
            <a:endParaRPr lang="en-US" altLang="en-US" b="1"/>
          </a:p>
          <a:p>
            <a:pPr lvl="1">
              <a:spcBef>
                <a:spcPct val="35000"/>
              </a:spcBef>
            </a:pPr>
            <a:r>
              <a:rPr lang="en-US" altLang="en-US"/>
              <a:t>Exclude other causes of altered mental status.</a:t>
            </a:r>
          </a:p>
          <a:p>
            <a:pPr lvl="1">
              <a:spcBef>
                <a:spcPct val="35000"/>
              </a:spcBef>
            </a:pPr>
            <a:r>
              <a:rPr lang="en-US" altLang="en-US"/>
              <a:t>Check blood glucose level if possible.</a:t>
            </a:r>
          </a:p>
          <a:p>
            <a:pPr lvl="1">
              <a:spcBef>
                <a:spcPct val="35000"/>
              </a:spcBef>
            </a:pPr>
            <a:r>
              <a:rPr lang="en-US" altLang="en-US"/>
              <a:t>Transport immediately to the hospital.</a:t>
            </a:r>
          </a:p>
          <a:p>
            <a:pPr lvl="1">
              <a:spcBef>
                <a:spcPct val="35000"/>
              </a:spcBef>
            </a:pPr>
            <a:r>
              <a:rPr lang="en-US" altLang="en-US"/>
              <a:t>Notify the hospital.</a:t>
            </a:r>
          </a:p>
          <a:p>
            <a:pPr lvl="1">
              <a:spcBef>
                <a:spcPct val="35000"/>
              </a:spcBef>
            </a:pPr>
            <a:r>
              <a:rPr lang="en-US" altLang="en-US"/>
              <a:t>Call for ALS if the patient begins to shiver.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nSpc>
                <a:spcPct val="85000"/>
              </a:lnSpc>
            </a:pPr>
            <a:r>
              <a:rPr lang="en-US" altLang="en-US"/>
              <a:t>Factors Affecting Exposure </a:t>
            </a:r>
            <a:br>
              <a:rPr lang="en-US" altLang="en-US"/>
            </a:br>
            <a:r>
              <a:rPr lang="en-US" altLang="en-US" sz="2800" b="0"/>
              <a:t>(2 of 4)</a:t>
            </a:r>
          </a:p>
        </p:txBody>
      </p:sp>
      <p:sp>
        <p:nvSpPr>
          <p:cNvPr id="10243" name="Rectangle 3"/>
          <p:cNvSpPr>
            <a:spLocks noGrp="1" noChangeArrowheads="1"/>
          </p:cNvSpPr>
          <p:nvPr>
            <p:ph type="body" idx="1"/>
          </p:nvPr>
        </p:nvSpPr>
        <p:spPr/>
        <p:txBody>
          <a:bodyPr rIns="228600"/>
          <a:lstStyle/>
          <a:p>
            <a:pPr>
              <a:spcBef>
                <a:spcPct val="35000"/>
              </a:spcBef>
            </a:pPr>
            <a:r>
              <a:rPr lang="en-US" altLang="en-US"/>
              <a:t>Nutrition and hydration</a:t>
            </a:r>
          </a:p>
          <a:p>
            <a:pPr lvl="1">
              <a:spcBef>
                <a:spcPct val="35000"/>
              </a:spcBef>
            </a:pPr>
            <a:r>
              <a:rPr lang="en-US" altLang="en-US"/>
              <a:t>A lack of food or water will aggravate hot or cold stress.</a:t>
            </a:r>
          </a:p>
          <a:p>
            <a:pPr lvl="1">
              <a:spcBef>
                <a:spcPct val="35000"/>
              </a:spcBef>
            </a:pPr>
            <a:r>
              <a:rPr lang="en-US" altLang="en-US"/>
              <a:t>Alcohol will change the body’s ability to regulate temperature.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a:lnSpc>
                <a:spcPct val="85000"/>
              </a:lnSpc>
            </a:pPr>
            <a:r>
              <a:rPr lang="en-US" altLang="en-US"/>
              <a:t>Drowning </a:t>
            </a:r>
            <a:r>
              <a:rPr lang="en-US" altLang="en-US" sz="2800" b="0"/>
              <a:t>(1 of 2)</a:t>
            </a:r>
          </a:p>
        </p:txBody>
      </p:sp>
      <p:sp>
        <p:nvSpPr>
          <p:cNvPr id="83971" name="Content Placeholder 2"/>
          <p:cNvSpPr>
            <a:spLocks noGrp="1"/>
          </p:cNvSpPr>
          <p:nvPr>
            <p:ph type="body" idx="1"/>
          </p:nvPr>
        </p:nvSpPr>
        <p:spPr/>
        <p:txBody>
          <a:bodyPr rIns="228600"/>
          <a:lstStyle/>
          <a:p>
            <a:pPr>
              <a:spcBef>
                <a:spcPct val="35000"/>
              </a:spcBef>
            </a:pPr>
            <a:r>
              <a:rPr lang="en-US" altLang="en-US"/>
              <a:t>Process of experiencing respiratory impairment from submersion or immersion in liquid</a:t>
            </a:r>
          </a:p>
          <a:p>
            <a:pPr>
              <a:spcBef>
                <a:spcPct val="35000"/>
              </a:spcBef>
            </a:pPr>
            <a:r>
              <a:rPr lang="en-US" altLang="en-US"/>
              <a:t>Some agencies may still use the term “near drowning” to refer to a patient who survives at least 24 hours after suffocation in water</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a:lnSpc>
                <a:spcPct val="85000"/>
              </a:lnSpc>
            </a:pPr>
            <a:r>
              <a:rPr lang="en-US" altLang="en-US"/>
              <a:t>Drowning </a:t>
            </a:r>
            <a:r>
              <a:rPr lang="en-US" altLang="en-US" sz="2800" b="0"/>
              <a:t>(2 of 2)</a:t>
            </a:r>
          </a:p>
        </p:txBody>
      </p:sp>
      <p:sp>
        <p:nvSpPr>
          <p:cNvPr id="84995" name="Content Placeholder 2"/>
          <p:cNvSpPr>
            <a:spLocks noGrp="1"/>
          </p:cNvSpPr>
          <p:nvPr>
            <p:ph type="body" idx="1"/>
          </p:nvPr>
        </p:nvSpPr>
        <p:spPr/>
        <p:txBody>
          <a:bodyPr rIns="228600"/>
          <a:lstStyle/>
          <a:p>
            <a:pPr>
              <a:spcBef>
                <a:spcPct val="35000"/>
              </a:spcBef>
            </a:pPr>
            <a:r>
              <a:rPr lang="en-US" altLang="en-US"/>
              <a:t>Risk factors</a:t>
            </a:r>
          </a:p>
          <a:p>
            <a:pPr lvl="1">
              <a:spcBef>
                <a:spcPct val="35000"/>
              </a:spcBef>
            </a:pPr>
            <a:r>
              <a:rPr lang="en-US" altLang="en-US"/>
              <a:t>Alcohol consumption</a:t>
            </a:r>
          </a:p>
          <a:p>
            <a:pPr lvl="1">
              <a:spcBef>
                <a:spcPct val="35000"/>
              </a:spcBef>
            </a:pPr>
            <a:r>
              <a:rPr lang="en-US" altLang="en-US"/>
              <a:t>Preexisting seizure disorders</a:t>
            </a:r>
          </a:p>
          <a:p>
            <a:pPr lvl="1">
              <a:spcBef>
                <a:spcPct val="35000"/>
              </a:spcBef>
            </a:pPr>
            <a:r>
              <a:rPr lang="en-US" altLang="en-US"/>
              <a:t>Geriatric patients with cardiovascular disease</a:t>
            </a:r>
          </a:p>
          <a:p>
            <a:pPr lvl="1">
              <a:spcBef>
                <a:spcPct val="35000"/>
              </a:spcBef>
            </a:pPr>
            <a:r>
              <a:rPr lang="en-US" altLang="en-US"/>
              <a:t>Unsupervised access to water</a:t>
            </a:r>
          </a:p>
          <a:p>
            <a:pPr>
              <a:spcBef>
                <a:spcPct val="35000"/>
              </a:spcBef>
            </a:pPr>
            <a:r>
              <a:rPr lang="en-US" altLang="en-US"/>
              <a:t>Laryngospasm</a:t>
            </a:r>
          </a:p>
          <a:p>
            <a:pPr lvl="1">
              <a:spcBef>
                <a:spcPct val="35000"/>
              </a:spcBef>
            </a:pPr>
            <a:r>
              <a:rPr lang="en-US" altLang="en-US"/>
              <a:t>Inhaling water causes the muscles of the larynx and vocal cords to spasm</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4"/>
          <p:cNvSpPr>
            <a:spLocks noGrp="1" noChangeArrowheads="1"/>
          </p:cNvSpPr>
          <p:nvPr>
            <p:ph type="title"/>
          </p:nvPr>
        </p:nvSpPr>
        <p:spPr/>
        <p:txBody>
          <a:bodyPr/>
          <a:lstStyle/>
          <a:p>
            <a:r>
              <a:rPr lang="en-US" altLang="en-US"/>
              <a:t>Spinal Injuries in Submersion Incidents </a:t>
            </a:r>
            <a:r>
              <a:rPr lang="en-US" altLang="en-US" sz="2800" b="0"/>
              <a:t>(1 of 2)</a:t>
            </a:r>
          </a:p>
        </p:txBody>
      </p:sp>
      <p:sp>
        <p:nvSpPr>
          <p:cNvPr id="86019" name="Rectangle 5"/>
          <p:cNvSpPr>
            <a:spLocks noGrp="1" noChangeArrowheads="1"/>
          </p:cNvSpPr>
          <p:nvPr>
            <p:ph type="body" idx="1"/>
          </p:nvPr>
        </p:nvSpPr>
        <p:spPr/>
        <p:txBody>
          <a:bodyPr/>
          <a:lstStyle/>
          <a:p>
            <a:r>
              <a:rPr lang="en-US" altLang="en-US"/>
              <a:t>Submersion incidents may be complicated by spinal fractures and spinal cord injuries.</a:t>
            </a:r>
          </a:p>
          <a:p>
            <a:r>
              <a:rPr lang="en-US" altLang="en-US"/>
              <a:t>Assume spinal injury if:</a:t>
            </a:r>
          </a:p>
          <a:p>
            <a:pPr lvl="1"/>
            <a:r>
              <a:rPr lang="en-US" altLang="en-US"/>
              <a:t>Submersion resulted from a diving mishap or fall.</a:t>
            </a:r>
          </a:p>
          <a:p>
            <a:pPr lvl="1"/>
            <a:r>
              <a:rPr lang="en-US" altLang="en-US"/>
              <a:t>The patient is unconscious.</a:t>
            </a:r>
          </a:p>
          <a:p>
            <a:pPr lvl="1"/>
            <a:r>
              <a:rPr lang="en-US" altLang="en-US"/>
              <a:t>The patient complains of weakness, paralysis, or numbness.</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type="body" idx="1"/>
          </p:nvPr>
        </p:nvSpPr>
        <p:spPr/>
        <p:txBody>
          <a:bodyPr rIns="228600"/>
          <a:lstStyle/>
          <a:p>
            <a:pPr>
              <a:spcBef>
                <a:spcPct val="35000"/>
              </a:spcBef>
            </a:pPr>
            <a:r>
              <a:rPr lang="en-US" altLang="en-US"/>
              <a:t>Most spinal injuries in diving incidents affect the cervical spine.</a:t>
            </a:r>
          </a:p>
          <a:p>
            <a:pPr>
              <a:spcBef>
                <a:spcPct val="35000"/>
              </a:spcBef>
            </a:pPr>
            <a:r>
              <a:rPr lang="en-US" altLang="en-US"/>
              <a:t>Stabilize the suspected injury while the patient is still in the water.</a:t>
            </a:r>
          </a:p>
        </p:txBody>
      </p:sp>
      <p:sp>
        <p:nvSpPr>
          <p:cNvPr id="87043" name="Rectangle 4"/>
          <p:cNvSpPr>
            <a:spLocks noGrp="1" noChangeArrowheads="1"/>
          </p:cNvSpPr>
          <p:nvPr>
            <p:ph type="title"/>
          </p:nvPr>
        </p:nvSpPr>
        <p:spPr/>
        <p:txBody>
          <a:bodyPr/>
          <a:lstStyle/>
          <a:p>
            <a:r>
              <a:rPr lang="en-US" altLang="en-US"/>
              <a:t>Spinal Injuries in Submersion Incidents </a:t>
            </a:r>
            <a:r>
              <a:rPr lang="en-US" altLang="en-US" sz="2800" b="0"/>
              <a:t>(2 of 2)</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altLang="en-US"/>
              <a:t>Safety</a:t>
            </a:r>
          </a:p>
        </p:txBody>
      </p:sp>
      <p:sp>
        <p:nvSpPr>
          <p:cNvPr id="88067" name="Content Placeholder 2"/>
          <p:cNvSpPr>
            <a:spLocks noGrp="1"/>
          </p:cNvSpPr>
          <p:nvPr>
            <p:ph sz="half" idx="1"/>
          </p:nvPr>
        </p:nvSpPr>
        <p:spPr/>
        <p:txBody>
          <a:bodyPr/>
          <a:lstStyle/>
          <a:p>
            <a:r>
              <a:rPr lang="en-US" altLang="en-US"/>
              <a:t>Water rescues are usually handled by specialized rescue personnel.</a:t>
            </a:r>
          </a:p>
          <a:p>
            <a:r>
              <a:rPr lang="en-US" altLang="en-US"/>
              <a:t>“Reach, throw, and row, and only then go.”</a:t>
            </a:r>
          </a:p>
          <a:p>
            <a:pPr>
              <a:buFontTx/>
              <a:buNone/>
            </a:pPr>
            <a:endParaRPr lang="en-US" altLang="en-US"/>
          </a:p>
        </p:txBody>
      </p:sp>
      <p:pic>
        <p:nvPicPr>
          <p:cNvPr id="88068" name="Picture 5" descr="\\172.16.33.26\Art\OUTPUT\JB LEARNING\EMT_11E_ITK_PPT WORK\Ch32\9781284080179_CH32_CP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74663"/>
            <a:ext cx="1657350" cy="590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rot="5400000">
            <a:off x="7144544" y="5547519"/>
            <a:ext cx="1628775" cy="230187"/>
          </a:xfrm>
          <a:prstGeom prst="rect">
            <a:avLst/>
          </a:prstGeom>
        </p:spPr>
        <p:txBody>
          <a:bodyPr wrap="none">
            <a:spAutoFit/>
          </a:bodyPr>
          <a:lstStyle/>
          <a:p>
            <a:pPr>
              <a:defRPr/>
            </a:pPr>
            <a:r>
              <a:rPr lang="en-IN" sz="900" dirty="0">
                <a:solidFill>
                  <a:schemeClr val="bg1"/>
                </a:solidFill>
                <a:latin typeface="+mj-lt"/>
              </a:rPr>
              <a:t>© Jones &amp; Bartlett Learning.</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nSpc>
                <a:spcPct val="85000"/>
              </a:lnSpc>
            </a:pPr>
            <a:r>
              <a:rPr lang="en-US" altLang="en-US"/>
              <a:t>Recovery Techniques</a:t>
            </a:r>
          </a:p>
        </p:txBody>
      </p:sp>
      <p:sp>
        <p:nvSpPr>
          <p:cNvPr id="89091" name="Rectangle 3"/>
          <p:cNvSpPr>
            <a:spLocks noGrp="1" noChangeArrowheads="1"/>
          </p:cNvSpPr>
          <p:nvPr>
            <p:ph type="body" idx="1"/>
          </p:nvPr>
        </p:nvSpPr>
        <p:spPr/>
        <p:txBody>
          <a:bodyPr rIns="228600"/>
          <a:lstStyle/>
          <a:p>
            <a:pPr>
              <a:spcBef>
                <a:spcPct val="35000"/>
              </a:spcBef>
            </a:pPr>
            <a:r>
              <a:rPr lang="en-US" altLang="en-US"/>
              <a:t>If the patient is not floating or visible in the water, an organized rescue effort is necessary.</a:t>
            </a:r>
          </a:p>
          <a:p>
            <a:pPr>
              <a:spcBef>
                <a:spcPct val="35000"/>
              </a:spcBef>
            </a:pPr>
            <a:r>
              <a:rPr lang="en-US" altLang="en-US"/>
              <a:t>Specialized personnel are required, with snorkel, mask, and scuba gear.</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a:lnSpc>
                <a:spcPct val="85000"/>
              </a:lnSpc>
            </a:pPr>
            <a:r>
              <a:rPr lang="en-US" altLang="en-US"/>
              <a:t>Resuscitation Efforts</a:t>
            </a:r>
          </a:p>
        </p:txBody>
      </p:sp>
      <p:sp>
        <p:nvSpPr>
          <p:cNvPr id="90115" name="Rectangle 3"/>
          <p:cNvSpPr>
            <a:spLocks noGrp="1" noChangeArrowheads="1"/>
          </p:cNvSpPr>
          <p:nvPr>
            <p:ph type="body" idx="1"/>
          </p:nvPr>
        </p:nvSpPr>
        <p:spPr/>
        <p:txBody>
          <a:bodyPr rIns="228600"/>
          <a:lstStyle/>
          <a:p>
            <a:pPr>
              <a:spcBef>
                <a:spcPct val="35000"/>
              </a:spcBef>
            </a:pPr>
            <a:r>
              <a:rPr lang="en-US" altLang="en-US"/>
              <a:t>Never give up on resuscitating a cold-water drowning victim.</a:t>
            </a:r>
          </a:p>
          <a:p>
            <a:pPr lvl="1">
              <a:spcBef>
                <a:spcPct val="35000"/>
              </a:spcBef>
            </a:pPr>
            <a:r>
              <a:rPr lang="en-US" altLang="en-US"/>
              <a:t>Hypothermia can protect vital organs from the lack of oxygen.</a:t>
            </a:r>
          </a:p>
          <a:p>
            <a:pPr>
              <a:spcBef>
                <a:spcPct val="35000"/>
              </a:spcBef>
            </a:pPr>
            <a:r>
              <a:rPr lang="en-US" altLang="en-US"/>
              <a:t>The diving reflex may cause immediate bradycardia.</a:t>
            </a:r>
          </a:p>
          <a:p>
            <a:pPr lvl="1">
              <a:spcBef>
                <a:spcPct val="35000"/>
              </a:spcBef>
            </a:pPr>
            <a:r>
              <a:rPr lang="en-US" altLang="en-US"/>
              <a:t>Slowing of the heart rate caused by submersion in cold water</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lnSpc>
                <a:spcPct val="85000"/>
              </a:lnSpc>
            </a:pPr>
            <a:r>
              <a:rPr lang="en-US" altLang="en-US"/>
              <a:t>Descent Emergencies </a:t>
            </a:r>
            <a:r>
              <a:rPr lang="en-US" altLang="en-US" sz="2800" b="0"/>
              <a:t>(1 of 2)</a:t>
            </a:r>
          </a:p>
        </p:txBody>
      </p:sp>
      <p:sp>
        <p:nvSpPr>
          <p:cNvPr id="91139" name="Rectangle 3"/>
          <p:cNvSpPr>
            <a:spLocks noGrp="1" noChangeArrowheads="1"/>
          </p:cNvSpPr>
          <p:nvPr>
            <p:ph type="body" idx="1"/>
          </p:nvPr>
        </p:nvSpPr>
        <p:spPr/>
        <p:txBody>
          <a:bodyPr rIns="228600"/>
          <a:lstStyle/>
          <a:p>
            <a:pPr>
              <a:spcBef>
                <a:spcPct val="35000"/>
              </a:spcBef>
            </a:pPr>
            <a:r>
              <a:rPr lang="en-US" altLang="en-US"/>
              <a:t>Caused by the sudden increase in pressure as the person dives deeper into the water</a:t>
            </a:r>
          </a:p>
          <a:p>
            <a:pPr>
              <a:spcBef>
                <a:spcPct val="35000"/>
              </a:spcBef>
            </a:pPr>
            <a:r>
              <a:rPr lang="en-US" altLang="en-US"/>
              <a:t>Typical areas affected</a:t>
            </a:r>
          </a:p>
          <a:p>
            <a:pPr lvl="1">
              <a:spcBef>
                <a:spcPct val="35000"/>
              </a:spcBef>
            </a:pPr>
            <a:r>
              <a:rPr lang="en-US" altLang="en-US"/>
              <a:t>Lungs</a:t>
            </a:r>
          </a:p>
          <a:p>
            <a:pPr lvl="1">
              <a:spcBef>
                <a:spcPct val="35000"/>
              </a:spcBef>
            </a:pPr>
            <a:r>
              <a:rPr lang="en-US" altLang="en-US"/>
              <a:t>Sinus cavities</a:t>
            </a:r>
          </a:p>
          <a:p>
            <a:pPr lvl="1">
              <a:spcBef>
                <a:spcPct val="35000"/>
              </a:spcBef>
            </a:pPr>
            <a:r>
              <a:rPr lang="en-US" altLang="en-US"/>
              <a:t>Middle ear</a:t>
            </a:r>
          </a:p>
          <a:p>
            <a:pPr lvl="1">
              <a:spcBef>
                <a:spcPct val="35000"/>
              </a:spcBef>
            </a:pPr>
            <a:r>
              <a:rPr lang="en-US" altLang="en-US"/>
              <a:t>Teeth</a:t>
            </a:r>
          </a:p>
          <a:p>
            <a:pPr lvl="1">
              <a:spcBef>
                <a:spcPct val="35000"/>
              </a:spcBef>
            </a:pPr>
            <a:r>
              <a:rPr lang="en-US" altLang="en-US"/>
              <a:t>Face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nSpc>
                <a:spcPct val="85000"/>
              </a:lnSpc>
            </a:pPr>
            <a:r>
              <a:rPr lang="en-US" altLang="en-US"/>
              <a:t>Descent Emergencies </a:t>
            </a:r>
            <a:r>
              <a:rPr lang="en-US" altLang="en-US" sz="2800" b="0"/>
              <a:t>(2 of 2)</a:t>
            </a:r>
          </a:p>
        </p:txBody>
      </p:sp>
      <p:sp>
        <p:nvSpPr>
          <p:cNvPr id="92163" name="Rectangle 3"/>
          <p:cNvSpPr>
            <a:spLocks noGrp="1" noChangeArrowheads="1"/>
          </p:cNvSpPr>
          <p:nvPr>
            <p:ph type="body" idx="1"/>
          </p:nvPr>
        </p:nvSpPr>
        <p:spPr/>
        <p:txBody>
          <a:bodyPr rIns="228600"/>
          <a:lstStyle/>
          <a:p>
            <a:pPr>
              <a:spcBef>
                <a:spcPct val="35000"/>
              </a:spcBef>
            </a:pPr>
            <a:r>
              <a:rPr lang="en-US" altLang="en-US"/>
              <a:t>The pain forces the diver to return to the surface to equalize the pressures, and the problem clears up by itself.</a:t>
            </a:r>
          </a:p>
          <a:p>
            <a:pPr>
              <a:spcBef>
                <a:spcPct val="35000"/>
              </a:spcBef>
            </a:pPr>
            <a:r>
              <a:rPr lang="en-US" altLang="en-US"/>
              <a:t>Perforated tympanic membrane</a:t>
            </a:r>
          </a:p>
          <a:p>
            <a:pPr lvl="1">
              <a:spcBef>
                <a:spcPct val="35000"/>
              </a:spcBef>
            </a:pPr>
            <a:r>
              <a:rPr lang="en-US" altLang="en-US"/>
              <a:t>Cold water may enter the middle ear through a ruptured eardrum.</a:t>
            </a:r>
          </a:p>
          <a:p>
            <a:pPr lvl="1">
              <a:spcBef>
                <a:spcPct val="35000"/>
              </a:spcBef>
            </a:pPr>
            <a:r>
              <a:rPr lang="en-US" altLang="en-US"/>
              <a:t>The diver may lose his or her balance, shoot to the surface, and run into ascent problems.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a:lnSpc>
                <a:spcPct val="85000"/>
              </a:lnSpc>
            </a:pPr>
            <a:r>
              <a:rPr lang="en-US" altLang="en-US"/>
              <a:t>Emergencies at the Bottom</a:t>
            </a:r>
          </a:p>
        </p:txBody>
      </p:sp>
      <p:sp>
        <p:nvSpPr>
          <p:cNvPr id="93187" name="Rectangle 3"/>
          <p:cNvSpPr>
            <a:spLocks noGrp="1" noChangeArrowheads="1"/>
          </p:cNvSpPr>
          <p:nvPr>
            <p:ph type="body" idx="1"/>
          </p:nvPr>
        </p:nvSpPr>
        <p:spPr/>
        <p:txBody>
          <a:bodyPr rIns="228600"/>
          <a:lstStyle/>
          <a:p>
            <a:pPr>
              <a:spcBef>
                <a:spcPct val="35000"/>
              </a:spcBef>
            </a:pPr>
            <a:r>
              <a:rPr lang="en-US" altLang="en-US"/>
              <a:t>Rarely occur</a:t>
            </a:r>
          </a:p>
          <a:p>
            <a:pPr>
              <a:spcBef>
                <a:spcPct val="35000"/>
              </a:spcBef>
            </a:pPr>
            <a:r>
              <a:rPr lang="en-US" altLang="en-US"/>
              <a:t>Caused by faulty connections in the diving gear</a:t>
            </a:r>
          </a:p>
          <a:p>
            <a:pPr lvl="1">
              <a:spcBef>
                <a:spcPct val="35000"/>
              </a:spcBef>
            </a:pPr>
            <a:r>
              <a:rPr lang="en-US" altLang="en-US"/>
              <a:t>Inadequate mixing of oxygen and carbon dioxide in the air the diver breathes</a:t>
            </a:r>
          </a:p>
          <a:p>
            <a:pPr lvl="1">
              <a:spcBef>
                <a:spcPct val="35000"/>
              </a:spcBef>
            </a:pPr>
            <a:r>
              <a:rPr lang="en-US" altLang="en-US"/>
              <a:t>Accidental feeding of poisonous carbon monoxide into the breathing apparatus</a:t>
            </a:r>
          </a:p>
          <a:p>
            <a:pPr>
              <a:spcBef>
                <a:spcPct val="35000"/>
              </a:spcBef>
            </a:pPr>
            <a:r>
              <a:rPr lang="en-US" altLang="en-US"/>
              <a:t>Can cause drowning or rapid ascent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nSpc>
                <a:spcPct val="85000"/>
              </a:lnSpc>
            </a:pPr>
            <a:r>
              <a:rPr lang="en-US" altLang="en-US"/>
              <a:t>Factors Affecting Exposure </a:t>
            </a:r>
            <a:br>
              <a:rPr lang="en-US" altLang="en-US"/>
            </a:br>
            <a:r>
              <a:rPr lang="en-US" altLang="en-US" sz="2800" b="0"/>
              <a:t>(3 of 4)</a:t>
            </a:r>
          </a:p>
        </p:txBody>
      </p:sp>
      <p:sp>
        <p:nvSpPr>
          <p:cNvPr id="11267" name="Rectangle 3"/>
          <p:cNvSpPr>
            <a:spLocks noGrp="1" noChangeArrowheads="1"/>
          </p:cNvSpPr>
          <p:nvPr>
            <p:ph type="body" idx="1"/>
          </p:nvPr>
        </p:nvSpPr>
        <p:spPr/>
        <p:txBody>
          <a:bodyPr rIns="228600"/>
          <a:lstStyle/>
          <a:p>
            <a:pPr>
              <a:spcBef>
                <a:spcPct val="35000"/>
              </a:spcBef>
            </a:pPr>
            <a:r>
              <a:rPr lang="en-US" altLang="en-US"/>
              <a:t>Environmental conditions</a:t>
            </a:r>
          </a:p>
          <a:p>
            <a:pPr lvl="1">
              <a:spcBef>
                <a:spcPct val="35000"/>
              </a:spcBef>
            </a:pPr>
            <a:r>
              <a:rPr lang="en-US" altLang="en-US"/>
              <a:t>Conditions that can complicate environmental situations:</a:t>
            </a:r>
          </a:p>
          <a:p>
            <a:pPr lvl="2"/>
            <a:r>
              <a:rPr lang="en-US" altLang="en-US" sz="2400"/>
              <a:t>Air temperature</a:t>
            </a:r>
          </a:p>
          <a:p>
            <a:pPr lvl="2"/>
            <a:r>
              <a:rPr lang="en-US" altLang="en-US" sz="2400"/>
              <a:t>Humidity level</a:t>
            </a:r>
          </a:p>
          <a:p>
            <a:pPr lvl="2"/>
            <a:r>
              <a:rPr lang="en-US" altLang="en-US" sz="2400"/>
              <a:t>Wind</a:t>
            </a:r>
          </a:p>
          <a:p>
            <a:pPr lvl="1">
              <a:spcBef>
                <a:spcPct val="35000"/>
              </a:spcBef>
            </a:pPr>
            <a:r>
              <a:rPr lang="en-US" altLang="en-US"/>
              <a:t>Extremes in temperature and humidity are not needed to produce injuries.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nSpc>
                <a:spcPct val="85000"/>
              </a:lnSpc>
            </a:pPr>
            <a:r>
              <a:rPr lang="en-US" altLang="en-US"/>
              <a:t>Ascent Emergencies </a:t>
            </a:r>
            <a:r>
              <a:rPr lang="en-US" altLang="en-US" sz="2800" b="0"/>
              <a:t>(1 of 5)</a:t>
            </a:r>
          </a:p>
        </p:txBody>
      </p:sp>
      <p:sp>
        <p:nvSpPr>
          <p:cNvPr id="94211" name="Rectangle 3"/>
          <p:cNvSpPr>
            <a:spLocks noGrp="1" noChangeArrowheads="1"/>
          </p:cNvSpPr>
          <p:nvPr>
            <p:ph type="body" idx="1"/>
          </p:nvPr>
        </p:nvSpPr>
        <p:spPr/>
        <p:txBody>
          <a:bodyPr rIns="228600"/>
          <a:lstStyle/>
          <a:p>
            <a:pPr>
              <a:spcBef>
                <a:spcPct val="35000"/>
              </a:spcBef>
            </a:pPr>
            <a:r>
              <a:rPr lang="en-US" altLang="en-US"/>
              <a:t>Usually requires aggressive resuscitation</a:t>
            </a:r>
          </a:p>
          <a:p>
            <a:pPr>
              <a:spcBef>
                <a:spcPct val="35000"/>
              </a:spcBef>
            </a:pPr>
            <a:r>
              <a:rPr lang="en-US" altLang="en-US"/>
              <a:t>Air embolism</a:t>
            </a:r>
          </a:p>
          <a:p>
            <a:pPr lvl="1">
              <a:spcBef>
                <a:spcPct val="35000"/>
              </a:spcBef>
            </a:pPr>
            <a:r>
              <a:rPr lang="en-US" altLang="en-US"/>
              <a:t>Most dangerous and most common scuba diving emergency</a:t>
            </a:r>
          </a:p>
          <a:p>
            <a:pPr lvl="1">
              <a:spcBef>
                <a:spcPct val="35000"/>
              </a:spcBef>
            </a:pPr>
            <a:r>
              <a:rPr lang="en-US" altLang="en-US"/>
              <a:t>Bubbles of air in the blood vessels</a:t>
            </a:r>
          </a:p>
          <a:p>
            <a:pPr lvl="1">
              <a:spcBef>
                <a:spcPct val="35000"/>
              </a:spcBef>
            </a:pPr>
            <a:r>
              <a:rPr lang="en-US" altLang="en-US"/>
              <a:t>Air pressure in the lungs remains at a high level while pressure on the chest decreases.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lnSpc>
                <a:spcPct val="85000"/>
              </a:lnSpc>
            </a:pPr>
            <a:r>
              <a:rPr lang="en-US" altLang="en-US"/>
              <a:t>Ascent Emergencies </a:t>
            </a:r>
            <a:r>
              <a:rPr lang="en-US" altLang="en-US" sz="2800" b="0"/>
              <a:t>(2 of 5)</a:t>
            </a:r>
          </a:p>
        </p:txBody>
      </p:sp>
      <p:sp>
        <p:nvSpPr>
          <p:cNvPr id="95235" name="Rectangle 3"/>
          <p:cNvSpPr>
            <a:spLocks noGrp="1" noChangeArrowheads="1"/>
          </p:cNvSpPr>
          <p:nvPr>
            <p:ph type="body" idx="1"/>
          </p:nvPr>
        </p:nvSpPr>
        <p:spPr/>
        <p:txBody>
          <a:bodyPr rIns="228600"/>
          <a:lstStyle/>
          <a:p>
            <a:pPr>
              <a:spcBef>
                <a:spcPct val="35000"/>
              </a:spcBef>
            </a:pPr>
            <a:r>
              <a:rPr lang="en-US" altLang="en-US"/>
              <a:t>Decompression sickness</a:t>
            </a:r>
          </a:p>
          <a:p>
            <a:pPr lvl="1">
              <a:spcBef>
                <a:spcPct val="35000"/>
              </a:spcBef>
            </a:pPr>
            <a:r>
              <a:rPr lang="en-US" altLang="en-US"/>
              <a:t>“The bends”</a:t>
            </a:r>
          </a:p>
          <a:p>
            <a:pPr lvl="1">
              <a:spcBef>
                <a:spcPct val="35000"/>
              </a:spcBef>
            </a:pPr>
            <a:r>
              <a:rPr lang="en-US" altLang="en-US"/>
              <a:t>Bubbles of gas, especially nitrogen, obstruct the blood vessels.</a:t>
            </a:r>
          </a:p>
          <a:p>
            <a:pPr lvl="1">
              <a:spcBef>
                <a:spcPct val="35000"/>
              </a:spcBef>
            </a:pPr>
            <a:r>
              <a:rPr lang="en-US" altLang="en-US"/>
              <a:t>Conditions that can cause the bends:</a:t>
            </a:r>
          </a:p>
          <a:p>
            <a:pPr lvl="2"/>
            <a:r>
              <a:rPr lang="en-US" altLang="en-US" sz="2400"/>
              <a:t>Too rapid an ascent from a dive</a:t>
            </a:r>
          </a:p>
          <a:p>
            <a:pPr lvl="2"/>
            <a:r>
              <a:rPr lang="en-US" altLang="en-US" sz="2400"/>
              <a:t>Too long of a dive at too deep of a depth</a:t>
            </a:r>
          </a:p>
          <a:p>
            <a:pPr lvl="2"/>
            <a:r>
              <a:rPr lang="en-US" altLang="en-US" sz="2400"/>
              <a:t>Repeated dives within a short period</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a:lnSpc>
                <a:spcPct val="85000"/>
              </a:lnSpc>
            </a:pPr>
            <a:r>
              <a:rPr lang="en-US" altLang="en-US"/>
              <a:t>Ascent Emergencies </a:t>
            </a:r>
            <a:r>
              <a:rPr lang="en-US" altLang="en-US" sz="2800" b="0"/>
              <a:t>(3 of 5)</a:t>
            </a:r>
          </a:p>
        </p:txBody>
      </p:sp>
      <p:sp>
        <p:nvSpPr>
          <p:cNvPr id="96259" name="Rectangle 3"/>
          <p:cNvSpPr>
            <a:spLocks noGrp="1" noChangeArrowheads="1"/>
          </p:cNvSpPr>
          <p:nvPr>
            <p:ph type="body" idx="1"/>
          </p:nvPr>
        </p:nvSpPr>
        <p:spPr/>
        <p:txBody>
          <a:bodyPr rIns="228600"/>
          <a:lstStyle/>
          <a:p>
            <a:pPr>
              <a:spcBef>
                <a:spcPct val="35000"/>
              </a:spcBef>
            </a:pPr>
            <a:r>
              <a:rPr lang="en-US" altLang="en-US"/>
              <a:t>Decompression sickness (cont’d)</a:t>
            </a:r>
          </a:p>
          <a:p>
            <a:pPr lvl="1">
              <a:spcBef>
                <a:spcPct val="35000"/>
              </a:spcBef>
            </a:pPr>
            <a:r>
              <a:rPr lang="en-US" altLang="en-US"/>
              <a:t>Complications</a:t>
            </a:r>
          </a:p>
          <a:p>
            <a:pPr lvl="2"/>
            <a:r>
              <a:rPr lang="en-US" altLang="en-US" sz="2400"/>
              <a:t>Blockage of tiny blood vessels</a:t>
            </a:r>
          </a:p>
          <a:p>
            <a:pPr lvl="2"/>
            <a:r>
              <a:rPr lang="en-US" altLang="en-US" sz="2400"/>
              <a:t>Depriving parts of the body of their normal blood supply</a:t>
            </a:r>
          </a:p>
          <a:p>
            <a:pPr lvl="2"/>
            <a:r>
              <a:rPr lang="en-US" altLang="en-US" sz="2400"/>
              <a:t>Severe pain in certain tissues or spaces</a:t>
            </a:r>
          </a:p>
          <a:p>
            <a:pPr lvl="1">
              <a:spcBef>
                <a:spcPct val="35000"/>
              </a:spcBef>
            </a:pPr>
            <a:r>
              <a:rPr lang="en-US" altLang="en-US"/>
              <a:t>Signs and symptoms</a:t>
            </a:r>
          </a:p>
          <a:p>
            <a:pPr lvl="2"/>
            <a:r>
              <a:rPr lang="en-US" altLang="en-US" sz="2400"/>
              <a:t>Abdominal/joint pain so severe that the patient doubles up</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a:lnSpc>
                <a:spcPct val="85000"/>
              </a:lnSpc>
            </a:pPr>
            <a:r>
              <a:rPr lang="en-US" altLang="en-US"/>
              <a:t>Ascent Emergencies </a:t>
            </a:r>
            <a:r>
              <a:rPr lang="en-US" altLang="en-US" sz="2800" b="0"/>
              <a:t>(4 of 5)</a:t>
            </a:r>
          </a:p>
        </p:txBody>
      </p:sp>
      <p:sp>
        <p:nvSpPr>
          <p:cNvPr id="97283" name="Rectangle 3"/>
          <p:cNvSpPr>
            <a:spLocks noGrp="1" noChangeArrowheads="1"/>
          </p:cNvSpPr>
          <p:nvPr>
            <p:ph type="body" idx="1"/>
          </p:nvPr>
        </p:nvSpPr>
        <p:spPr/>
        <p:txBody>
          <a:bodyPr rIns="228600"/>
          <a:lstStyle/>
          <a:p>
            <a:pPr>
              <a:spcBef>
                <a:spcPct val="35000"/>
              </a:spcBef>
            </a:pPr>
            <a:r>
              <a:rPr lang="en-US" altLang="en-US"/>
              <a:t>You may find it difficult to distinguish between air embolism and decompression sickness.</a:t>
            </a:r>
          </a:p>
          <a:p>
            <a:pPr lvl="1">
              <a:spcBef>
                <a:spcPct val="35000"/>
              </a:spcBef>
            </a:pPr>
            <a:r>
              <a:rPr lang="en-US" altLang="en-US"/>
              <a:t>Air embolism generally occurs immediately on return to the surface.</a:t>
            </a:r>
          </a:p>
          <a:p>
            <a:pPr lvl="1">
              <a:spcBef>
                <a:spcPct val="35000"/>
              </a:spcBef>
            </a:pPr>
            <a:r>
              <a:rPr lang="en-US" altLang="en-US"/>
              <a:t>Symptoms of decompression sickness may not occur for several hours.</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pPr>
            <a:r>
              <a:rPr lang="en-US" altLang="en-US"/>
              <a:t>Ascent Emergencies </a:t>
            </a:r>
            <a:r>
              <a:rPr lang="en-US" altLang="en-US" sz="2800" b="0"/>
              <a:t>(5 of 5)</a:t>
            </a:r>
          </a:p>
        </p:txBody>
      </p:sp>
      <p:sp>
        <p:nvSpPr>
          <p:cNvPr id="98307" name="Rectangle 3"/>
          <p:cNvSpPr>
            <a:spLocks noGrp="1" noChangeArrowheads="1"/>
          </p:cNvSpPr>
          <p:nvPr>
            <p:ph type="body" idx="1"/>
          </p:nvPr>
        </p:nvSpPr>
        <p:spPr>
          <a:xfrm>
            <a:off x="4267200" y="1447800"/>
            <a:ext cx="4191000" cy="4800600"/>
          </a:xfrm>
        </p:spPr>
        <p:txBody>
          <a:bodyPr rIns="228600"/>
          <a:lstStyle/>
          <a:p>
            <a:pPr>
              <a:spcBef>
                <a:spcPct val="35000"/>
              </a:spcBef>
            </a:pPr>
            <a:r>
              <a:rPr lang="en-US" altLang="en-US"/>
              <a:t>Treatment is the same for both.</a:t>
            </a:r>
          </a:p>
          <a:p>
            <a:pPr lvl="1">
              <a:spcBef>
                <a:spcPct val="35000"/>
              </a:spcBef>
            </a:pPr>
            <a:r>
              <a:rPr lang="en-US" altLang="en-US"/>
              <a:t>Basic life support (BLS)</a:t>
            </a:r>
          </a:p>
          <a:p>
            <a:pPr lvl="1">
              <a:spcBef>
                <a:spcPct val="35000"/>
              </a:spcBef>
            </a:pPr>
            <a:r>
              <a:rPr lang="en-US" altLang="en-US"/>
              <a:t>Recompression in a hyperbaric chamber</a:t>
            </a:r>
          </a:p>
        </p:txBody>
      </p:sp>
      <p:sp>
        <p:nvSpPr>
          <p:cNvPr id="5" name="Rectangle 8"/>
          <p:cNvSpPr>
            <a:spLocks noChangeArrowheads="1"/>
          </p:cNvSpPr>
          <p:nvPr>
            <p:custDataLst>
              <p:tags r:id="rId1"/>
            </p:custDataLst>
          </p:nvPr>
        </p:nvSpPr>
        <p:spPr bwMode="auto">
          <a:xfrm>
            <a:off x="381000" y="4013200"/>
            <a:ext cx="40005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Perry Baromedical Corporation</a:t>
            </a:r>
            <a:endParaRPr lang="en-US" altLang="en-US" sz="900" dirty="0" smtClean="0">
              <a:solidFill>
                <a:schemeClr val="bg1"/>
              </a:solidFill>
              <a:latin typeface="+mn-lt"/>
            </a:endParaRPr>
          </a:p>
        </p:txBody>
      </p:sp>
      <p:pic>
        <p:nvPicPr>
          <p:cNvPr id="98309" name="Picture 5" descr="\\172.16.33.26\Art\OUTPUT\JB LEARNING\EMT_11E_ITK_PPT WORK\Ch32\9781284080179_CH32_FIG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1663700"/>
            <a:ext cx="3708400"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a:lnSpc>
                <a:spcPct val="85000"/>
              </a:lnSpc>
            </a:pPr>
            <a:r>
              <a:rPr lang="en-US" altLang="en-US"/>
              <a:t>Scene Size-up</a:t>
            </a:r>
            <a:endParaRPr lang="en-US" altLang="en-US" sz="2800" b="0"/>
          </a:p>
        </p:txBody>
      </p:sp>
      <p:sp>
        <p:nvSpPr>
          <p:cNvPr id="99331" name="Rectangle 3"/>
          <p:cNvSpPr>
            <a:spLocks noGrp="1" noChangeArrowheads="1"/>
          </p:cNvSpPr>
          <p:nvPr>
            <p:ph type="body" idx="1"/>
          </p:nvPr>
        </p:nvSpPr>
        <p:spPr/>
        <p:txBody>
          <a:bodyPr rIns="228600"/>
          <a:lstStyle/>
          <a:p>
            <a:pPr>
              <a:spcBef>
                <a:spcPct val="35000"/>
              </a:spcBef>
            </a:pPr>
            <a:r>
              <a:rPr lang="en-US" altLang="en-US"/>
              <a:t>Scene safety</a:t>
            </a:r>
          </a:p>
          <a:p>
            <a:pPr lvl="1">
              <a:spcBef>
                <a:spcPct val="35000"/>
              </a:spcBef>
            </a:pPr>
            <a:r>
              <a:rPr lang="en-US" altLang="en-US"/>
              <a:t>Gloves and eye protection</a:t>
            </a:r>
          </a:p>
          <a:p>
            <a:pPr lvl="1">
              <a:spcBef>
                <a:spcPct val="35000"/>
              </a:spcBef>
            </a:pPr>
            <a:r>
              <a:rPr lang="en-US" altLang="en-US"/>
              <a:t>Never drive through moving water; be cautious driving through still water.</a:t>
            </a:r>
          </a:p>
          <a:p>
            <a:pPr lvl="1">
              <a:spcBef>
                <a:spcPct val="35000"/>
              </a:spcBef>
            </a:pPr>
            <a:r>
              <a:rPr lang="en-US" altLang="en-US"/>
              <a:t>Never attempt a water rescue without proper training and equipment.</a:t>
            </a:r>
          </a:p>
          <a:p>
            <a:pPr lvl="1">
              <a:spcBef>
                <a:spcPct val="35000"/>
              </a:spcBef>
            </a:pPr>
            <a:r>
              <a:rPr lang="en-US" altLang="en-US"/>
              <a:t>Consider trauma and spinal immobilization.</a:t>
            </a:r>
          </a:p>
          <a:p>
            <a:pPr lvl="1">
              <a:spcBef>
                <a:spcPct val="35000"/>
              </a:spcBef>
            </a:pPr>
            <a:r>
              <a:rPr lang="en-US" altLang="en-US">
                <a:ea typeface="MS PGothic" charset="-128"/>
              </a:rPr>
              <a:t>Check for additional patients.</a:t>
            </a:r>
            <a:r>
              <a:rPr lang="en-US" altLang="en-US"/>
              <a:t> </a:t>
            </a:r>
          </a:p>
          <a:p>
            <a:endParaRPr lang="en-US" altLang="en-US" sz="24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a:lnSpc>
                <a:spcPct val="85000"/>
              </a:lnSpc>
            </a:pPr>
            <a:r>
              <a:rPr lang="en-US" altLang="en-US"/>
              <a:t>Primary Assessment </a:t>
            </a:r>
            <a:r>
              <a:rPr lang="en-US" altLang="en-US" sz="2800" b="0"/>
              <a:t>(1 of 4)</a:t>
            </a:r>
          </a:p>
        </p:txBody>
      </p:sp>
      <p:sp>
        <p:nvSpPr>
          <p:cNvPr id="100355" name="Rectangle 3"/>
          <p:cNvSpPr>
            <a:spLocks noGrp="1" noChangeArrowheads="1"/>
          </p:cNvSpPr>
          <p:nvPr>
            <p:ph type="body" idx="1"/>
          </p:nvPr>
        </p:nvSpPr>
        <p:spPr/>
        <p:txBody>
          <a:bodyPr rIns="228600"/>
          <a:lstStyle/>
          <a:p>
            <a:pPr>
              <a:spcBef>
                <a:spcPct val="35000"/>
              </a:spcBef>
            </a:pPr>
            <a:r>
              <a:rPr lang="en-US" altLang="en-US"/>
              <a:t>Form a general impression.</a:t>
            </a:r>
          </a:p>
          <a:p>
            <a:pPr lvl="1">
              <a:spcBef>
                <a:spcPct val="35000"/>
              </a:spcBef>
            </a:pPr>
            <a:r>
              <a:rPr lang="en-US" altLang="en-US"/>
              <a:t>Pay attention to chest pain, dyspnea, and complaints of sensory changes.</a:t>
            </a:r>
          </a:p>
          <a:p>
            <a:pPr lvl="1">
              <a:spcBef>
                <a:spcPct val="35000"/>
              </a:spcBef>
            </a:pPr>
            <a:r>
              <a:rPr lang="en-US" altLang="en-US"/>
              <a:t>Determine level of consciousness using the AVPU scale.</a:t>
            </a:r>
          </a:p>
          <a:p>
            <a:pPr lvl="1">
              <a:spcBef>
                <a:spcPct val="35000"/>
              </a:spcBef>
            </a:pPr>
            <a:r>
              <a:rPr lang="en-US" altLang="en-US"/>
              <a:t>Be suspicious of drug or alcohol use.</a:t>
            </a:r>
          </a:p>
          <a:p>
            <a:pPr>
              <a:spcBef>
                <a:spcPct val="35000"/>
              </a:spcBef>
            </a:pPr>
            <a:r>
              <a:rPr lang="en-US" altLang="en-US"/>
              <a:t>Airway and breathing</a:t>
            </a:r>
          </a:p>
          <a:p>
            <a:pPr lvl="1">
              <a:spcBef>
                <a:spcPct val="35000"/>
              </a:spcBef>
            </a:pPr>
            <a:r>
              <a:rPr lang="en-US" altLang="en-US"/>
              <a:t>Open the airway and assess breathing in unresponsive patients.</a:t>
            </a:r>
          </a:p>
          <a:p>
            <a:endParaRPr lang="en-US" altLang="en-US" sz="240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lnSpc>
                <a:spcPct val="85000"/>
              </a:lnSpc>
            </a:pPr>
            <a:r>
              <a:rPr lang="en-US" altLang="en-US"/>
              <a:t>Primary Assessment </a:t>
            </a:r>
            <a:r>
              <a:rPr lang="en-US" altLang="en-US" sz="2800" b="0"/>
              <a:t>(2 of 4)</a:t>
            </a:r>
          </a:p>
        </p:txBody>
      </p:sp>
      <p:sp>
        <p:nvSpPr>
          <p:cNvPr id="101379" name="Rectangle 3"/>
          <p:cNvSpPr>
            <a:spLocks noGrp="1" noChangeArrowheads="1"/>
          </p:cNvSpPr>
          <p:nvPr>
            <p:ph type="body" idx="1"/>
          </p:nvPr>
        </p:nvSpPr>
        <p:spPr/>
        <p:txBody>
          <a:bodyPr rIns="228600"/>
          <a:lstStyle/>
          <a:p>
            <a:pPr>
              <a:spcBef>
                <a:spcPct val="35000"/>
              </a:spcBef>
            </a:pPr>
            <a:r>
              <a:rPr lang="en-US" altLang="en-US"/>
              <a:t>Airway and breathing (cont’d)</a:t>
            </a:r>
          </a:p>
          <a:p>
            <a:pPr lvl="1">
              <a:spcBef>
                <a:spcPct val="35000"/>
              </a:spcBef>
            </a:pPr>
            <a:r>
              <a:rPr lang="en-US" altLang="en-US"/>
              <a:t>Consider spinal trauma and take appropriate actions.</a:t>
            </a:r>
          </a:p>
          <a:p>
            <a:pPr lvl="1">
              <a:spcBef>
                <a:spcPct val="35000"/>
              </a:spcBef>
            </a:pPr>
            <a:r>
              <a:rPr lang="en-US" altLang="en-US"/>
              <a:t>Suction if the patient has vomited.</a:t>
            </a:r>
          </a:p>
          <a:p>
            <a:pPr lvl="1">
              <a:spcBef>
                <a:spcPct val="35000"/>
              </a:spcBef>
            </a:pPr>
            <a:r>
              <a:rPr lang="en-US" altLang="en-US"/>
              <a:t>Provide ventilations with a bag-valve mask for inadequate breathing. </a:t>
            </a:r>
          </a:p>
          <a:p>
            <a:pPr lvl="1">
              <a:spcBef>
                <a:spcPct val="35000"/>
              </a:spcBef>
            </a:pPr>
            <a:r>
              <a:rPr lang="en-US" altLang="en-US"/>
              <a:t>If the patient is responsive, provide high-flow oxygen with a nonrebreathing mask.</a:t>
            </a:r>
          </a:p>
          <a:p>
            <a:pPr lvl="1">
              <a:spcBef>
                <a:spcPct val="35000"/>
              </a:spcBef>
            </a:pPr>
            <a:r>
              <a:rPr lang="en-US" altLang="en-US"/>
              <a:t>Auscultate and monitor breath sounds.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lnSpc>
                <a:spcPct val="85000"/>
              </a:lnSpc>
            </a:pPr>
            <a:r>
              <a:rPr lang="en-US" altLang="en-US"/>
              <a:t>Primary Assessment </a:t>
            </a:r>
            <a:r>
              <a:rPr lang="en-US" altLang="en-US" sz="2800" b="0"/>
              <a:t>(3 of 4)</a:t>
            </a:r>
          </a:p>
        </p:txBody>
      </p:sp>
      <p:sp>
        <p:nvSpPr>
          <p:cNvPr id="102403" name="Rectangle 3"/>
          <p:cNvSpPr>
            <a:spLocks noGrp="1" noChangeArrowheads="1"/>
          </p:cNvSpPr>
          <p:nvPr>
            <p:ph type="body" idx="1"/>
          </p:nvPr>
        </p:nvSpPr>
        <p:spPr/>
        <p:txBody>
          <a:bodyPr rIns="228600"/>
          <a:lstStyle/>
          <a:p>
            <a:pPr>
              <a:spcBef>
                <a:spcPct val="35000"/>
              </a:spcBef>
            </a:pPr>
            <a:r>
              <a:rPr lang="en-US" altLang="en-US"/>
              <a:t>Circulation</a:t>
            </a:r>
          </a:p>
          <a:p>
            <a:pPr lvl="1">
              <a:spcBef>
                <a:spcPct val="35000"/>
              </a:spcBef>
            </a:pPr>
            <a:r>
              <a:rPr lang="en-US" altLang="en-US"/>
              <a:t>It may be difficult to find a pulse.</a:t>
            </a:r>
          </a:p>
          <a:p>
            <a:pPr lvl="1">
              <a:spcBef>
                <a:spcPct val="35000"/>
              </a:spcBef>
            </a:pPr>
            <a:r>
              <a:rPr lang="en-US" altLang="en-US"/>
              <a:t>If the pulse is unmeasurable, the patient may be in cardiac arrest.</a:t>
            </a:r>
          </a:p>
          <a:p>
            <a:pPr lvl="1">
              <a:spcBef>
                <a:spcPct val="35000"/>
              </a:spcBef>
            </a:pPr>
            <a:r>
              <a:rPr lang="en-US" altLang="en-US"/>
              <a:t>Begin CPR and apply your AED.</a:t>
            </a:r>
          </a:p>
          <a:p>
            <a:pPr lvl="1">
              <a:spcBef>
                <a:spcPct val="35000"/>
              </a:spcBef>
            </a:pPr>
            <a:r>
              <a:rPr lang="en-US" altLang="en-US"/>
              <a:t>Evaluate for shock and perfusion.</a:t>
            </a:r>
          </a:p>
          <a:p>
            <a:pPr lvl="1">
              <a:spcBef>
                <a:spcPct val="35000"/>
              </a:spcBef>
            </a:pPr>
            <a:r>
              <a:rPr lang="en-US" altLang="en-US"/>
              <a:t>If the MOI suggests trauma, assess for bleeding and treat appropriately.</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a:t>Primary Assessment </a:t>
            </a:r>
            <a:r>
              <a:rPr lang="en-US" altLang="en-US" sz="2800" b="0"/>
              <a:t>(4 of 4)</a:t>
            </a:r>
          </a:p>
        </p:txBody>
      </p:sp>
      <p:sp>
        <p:nvSpPr>
          <p:cNvPr id="103427" name="Rectangle 3"/>
          <p:cNvSpPr>
            <a:spLocks noGrp="1" noChangeArrowheads="1"/>
          </p:cNvSpPr>
          <p:nvPr>
            <p:ph type="body" idx="1"/>
          </p:nvPr>
        </p:nvSpPr>
        <p:spPr/>
        <p:txBody>
          <a:bodyPr rIns="228600"/>
          <a:lstStyle/>
          <a:p>
            <a:pPr>
              <a:spcBef>
                <a:spcPct val="35000"/>
              </a:spcBef>
            </a:pPr>
            <a:r>
              <a:rPr lang="en-US" altLang="en-US"/>
              <a:t>Transport decision</a:t>
            </a:r>
          </a:p>
          <a:p>
            <a:pPr lvl="1">
              <a:spcBef>
                <a:spcPct val="35000"/>
              </a:spcBef>
            </a:pPr>
            <a:r>
              <a:rPr lang="en-US" altLang="en-US"/>
              <a:t>Always transport near-drowning patients to the hospital.</a:t>
            </a:r>
          </a:p>
          <a:p>
            <a:pPr lvl="1">
              <a:spcBef>
                <a:spcPct val="35000"/>
              </a:spcBef>
            </a:pPr>
            <a:r>
              <a:rPr lang="en-US" altLang="en-US"/>
              <a:t>Inhalation of any amount of fluid can lead to delayed complications.</a:t>
            </a:r>
          </a:p>
          <a:p>
            <a:pPr lvl="1">
              <a:spcBef>
                <a:spcPct val="35000"/>
              </a:spcBef>
            </a:pPr>
            <a:r>
              <a:rPr lang="en-US" altLang="en-US"/>
              <a:t>Decompression sickness and air embolism must be treated in a recompression chamber.</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0.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4.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5.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6.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7.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8.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9.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0.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4.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5.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6.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7.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8.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9.xml><?xml version="1.0" encoding="utf-8"?>
<p:tagLst xmlns:a="http://schemas.openxmlformats.org/drawingml/2006/main" xmlns:r="http://schemas.openxmlformats.org/officeDocument/2006/relationships" xmlns:p="http://schemas.openxmlformats.org/presentationml/2006/main">
  <p:tag name="STICKYSTYLE" val="Credit line"/>
</p:tagLst>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alpha val="27000"/>
          </a:srgbClr>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spDef>
    <a:lnDef>
      <a:spPr bwMode="auto">
        <a:xfrm>
          <a:off x="0" y="0"/>
          <a:ext cx="1" cy="1"/>
        </a:xfrm>
        <a:custGeom>
          <a:avLst/>
          <a:gdLst/>
          <a:ahLst/>
          <a:cxnLst/>
          <a:rect l="0" t="0" r="0" b="0"/>
          <a:pathLst/>
        </a:custGeom>
        <a:solidFill>
          <a:srgbClr val="00FFFF">
            <a:alpha val="27000"/>
          </a:srgbClr>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3807</TotalTime>
  <Words>11263</Words>
  <Application>Microsoft Office PowerPoint</Application>
  <PresentationFormat>On-screen Show (4:3)</PresentationFormat>
  <Paragraphs>2548</Paragraphs>
  <Slides>190</Slides>
  <Notes>186</Notes>
  <HiddenSlides>0</HiddenSlides>
  <MMClips>0</MMClips>
  <ScaleCrop>false</ScaleCrop>
  <HeadingPairs>
    <vt:vector size="4" baseType="variant">
      <vt:variant>
        <vt:lpstr>Theme</vt:lpstr>
      </vt:variant>
      <vt:variant>
        <vt:i4>1</vt:i4>
      </vt:variant>
      <vt:variant>
        <vt:lpstr>Slide Titles</vt:lpstr>
      </vt:variant>
      <vt:variant>
        <vt:i4>190</vt:i4>
      </vt:variant>
    </vt:vector>
  </HeadingPairs>
  <TitlesOfParts>
    <vt:vector size="191" baseType="lpstr">
      <vt:lpstr>design_template</vt:lpstr>
      <vt:lpstr>PowerPoint Presentation</vt:lpstr>
      <vt:lpstr>National EMS Education Standard Competencies (1 of 3)</vt:lpstr>
      <vt:lpstr>National EMS Education Standard Competencies (2 of 3)</vt:lpstr>
      <vt:lpstr>National EMS Education Standard Competencies (3 of 3)</vt:lpstr>
      <vt:lpstr>Introduction (1 of 2)</vt:lpstr>
      <vt:lpstr>Introduction (2 of 2)</vt:lpstr>
      <vt:lpstr>Factors Affecting Exposure  (1 of 4)</vt:lpstr>
      <vt:lpstr>Factors Affecting Exposure  (2 of 4)</vt:lpstr>
      <vt:lpstr>Factors Affecting Exposure  (3 of 4)</vt:lpstr>
      <vt:lpstr>Factors Affecting Exposure  (4 of 4)</vt:lpstr>
      <vt:lpstr>Cold Exposure (1 of 5)</vt:lpstr>
      <vt:lpstr>Cold Exposure (2 of 5)</vt:lpstr>
      <vt:lpstr>Cold Exposure (3 of 5)</vt:lpstr>
      <vt:lpstr>Cold Exposure (4 of 5)</vt:lpstr>
      <vt:lpstr>Cold Exposure (5 of 5)</vt:lpstr>
      <vt:lpstr>Hypothermia (1 of 7)</vt:lpstr>
      <vt:lpstr>Hypothermia (2 of 7)</vt:lpstr>
      <vt:lpstr>Hypothermia (3 of 7)</vt:lpstr>
      <vt:lpstr>Hypothermia (4 of 7)</vt:lpstr>
      <vt:lpstr>Hypothermia (5 of 7)</vt:lpstr>
      <vt:lpstr>Hypothermia (6 of 7)</vt:lpstr>
      <vt:lpstr>Hypothermia (7 of 7)</vt:lpstr>
      <vt:lpstr>Local Cold Injuries (1 of 5)</vt:lpstr>
      <vt:lpstr>Local Cold Injuries (2 of 5)</vt:lpstr>
      <vt:lpstr>Local Cold Injuries (3 of 5)</vt:lpstr>
      <vt:lpstr>Local Cold Injuries (4 of 5)</vt:lpstr>
      <vt:lpstr>Local Cold Injuries (5 of 5)</vt:lpstr>
      <vt:lpstr>Frostnip and Immersion Foot  (1 of 3)</vt:lpstr>
      <vt:lpstr>Frostnip and Immersion Foot  (2 of 3)</vt:lpstr>
      <vt:lpstr>Frostnip and Immersion Foot  (3 of 3)</vt:lpstr>
      <vt:lpstr>Frostbite (1 of 3)</vt:lpstr>
      <vt:lpstr>Frostbite (2 of 3)</vt:lpstr>
      <vt:lpstr>Frostbite (3 of 3)</vt:lpstr>
      <vt:lpstr>Scene Size-up (1 of 2)</vt:lpstr>
      <vt:lpstr>Scene Size-up (2 of 2)</vt:lpstr>
      <vt:lpstr>Primary Assessment (1 of 4) </vt:lpstr>
      <vt:lpstr>Primary Assessment (2 of 4)</vt:lpstr>
      <vt:lpstr>Primary Assessment (3 of 4)</vt:lpstr>
      <vt:lpstr>Primary Assessment (4 of 4)</vt:lpstr>
      <vt:lpstr>History Taking</vt:lpstr>
      <vt:lpstr>Secondary Assessment (1 of 3)</vt:lpstr>
      <vt:lpstr>Secondary Assessment (2 of 3)</vt:lpstr>
      <vt:lpstr>Secondary Assessment (3 of 3)</vt:lpstr>
      <vt:lpstr>Reassessment (1 of 3)</vt:lpstr>
      <vt:lpstr>Reassessment (2 of 3)</vt:lpstr>
      <vt:lpstr>Reassessment (3 of 3)</vt:lpstr>
      <vt:lpstr>General Management of Cold Emergencies (1 of 4)</vt:lpstr>
      <vt:lpstr>General Management of Cold Emergencies (2 of 4)</vt:lpstr>
      <vt:lpstr>General Management of Cold Emergencies (3 of 4)</vt:lpstr>
      <vt:lpstr>General Management of Cold Emergencies (4 of 4)</vt:lpstr>
      <vt:lpstr>Emergency Care of Local Cold Injuries (1 of 3)</vt:lpstr>
      <vt:lpstr>Emergency Care of Local Cold Injuries (2 of 3)</vt:lpstr>
      <vt:lpstr>Emergency Care of Local Cold Injuries (3 of 3)</vt:lpstr>
      <vt:lpstr>Cold Exposure and You</vt:lpstr>
      <vt:lpstr>Heat Exposure (1 of 3)</vt:lpstr>
      <vt:lpstr>Heat Exposure (2 of 3)</vt:lpstr>
      <vt:lpstr>Heat Exposure (3 of 3)</vt:lpstr>
      <vt:lpstr>Heat Cramps</vt:lpstr>
      <vt:lpstr>Heat Exhaustion (1 of 3)</vt:lpstr>
      <vt:lpstr>Heat Exhaustion (2 of 3)</vt:lpstr>
      <vt:lpstr>Heat Exhaustion (3 of 3)</vt:lpstr>
      <vt:lpstr>Heat Stroke (1 of 4)</vt:lpstr>
      <vt:lpstr>Heat Stroke (2 of 4)</vt:lpstr>
      <vt:lpstr>Heat Stroke (3 of 4)</vt:lpstr>
      <vt:lpstr>Heat Stroke (4 of 4)</vt:lpstr>
      <vt:lpstr>Scene Size-up (1 of 2)</vt:lpstr>
      <vt:lpstr>Scene Size-up (2 of 2)</vt:lpstr>
      <vt:lpstr>Primary Assessment (1 of 3)</vt:lpstr>
      <vt:lpstr>Primary Assessment (2 of 3)</vt:lpstr>
      <vt:lpstr>Primary Assessment (3 of 3)</vt:lpstr>
      <vt:lpstr>History Taking (1 of 2)</vt:lpstr>
      <vt:lpstr>History Taking (2 of 2)</vt:lpstr>
      <vt:lpstr>Secondary Assessment (1 of 2)</vt:lpstr>
      <vt:lpstr>Secondary Assessment (2 of 2)</vt:lpstr>
      <vt:lpstr>Reassessment (1 of 2)</vt:lpstr>
      <vt:lpstr>Reassessment (2 of 2)</vt:lpstr>
      <vt:lpstr>Management of Heat Emergencies (1 of 3)</vt:lpstr>
      <vt:lpstr>Management of Heat Emergencies (2 of 3)</vt:lpstr>
      <vt:lpstr>Management of Heat Emergencies (3 of 3)</vt:lpstr>
      <vt:lpstr>Drowning (1 of 2)</vt:lpstr>
      <vt:lpstr>Drowning (2 of 2)</vt:lpstr>
      <vt:lpstr>Spinal Injuries in Submersion Incidents (1 of 2)</vt:lpstr>
      <vt:lpstr>Spinal Injuries in Submersion Incidents (2 of 2)</vt:lpstr>
      <vt:lpstr>Safety</vt:lpstr>
      <vt:lpstr>Recovery Techniques</vt:lpstr>
      <vt:lpstr>Resuscitation Efforts</vt:lpstr>
      <vt:lpstr>Descent Emergencies (1 of 2)</vt:lpstr>
      <vt:lpstr>Descent Emergencies (2 of 2)</vt:lpstr>
      <vt:lpstr>Emergencies at the Bottom</vt:lpstr>
      <vt:lpstr>Ascent Emergencies (1 of 5)</vt:lpstr>
      <vt:lpstr>Ascent Emergencies (2 of 5)</vt:lpstr>
      <vt:lpstr>Ascent Emergencies (3 of 5)</vt:lpstr>
      <vt:lpstr>Ascent Emergencies (4 of 5)</vt:lpstr>
      <vt:lpstr>Ascent Emergencies (5 of 5)</vt:lpstr>
      <vt:lpstr>Scene Size-up</vt:lpstr>
      <vt:lpstr>Primary Assessment (1 of 4)</vt:lpstr>
      <vt:lpstr>Primary Assessment (2 of 4)</vt:lpstr>
      <vt:lpstr>Primary Assessment (3 of 4)</vt:lpstr>
      <vt:lpstr>Primary Assessment (4 of 4)</vt:lpstr>
      <vt:lpstr>History Taking</vt:lpstr>
      <vt:lpstr>Secondary Assessment (1 of 3)</vt:lpstr>
      <vt:lpstr>Secondary Assessment (2 of 3)</vt:lpstr>
      <vt:lpstr>Secondary Assessment (3 of 3)</vt:lpstr>
      <vt:lpstr>Reassessment (1 of 3)</vt:lpstr>
      <vt:lpstr>Reassessment (3 of 3)</vt:lpstr>
      <vt:lpstr>Emergency Care for Drowning or Diving Emergencies (1 of 2)</vt:lpstr>
      <vt:lpstr>Emergency Care for Drowning or Diving Emergencies (2 of 2)</vt:lpstr>
      <vt:lpstr>Other Water Hazards</vt:lpstr>
      <vt:lpstr>Prevention</vt:lpstr>
      <vt:lpstr>High Altitude (1 of 6)</vt:lpstr>
      <vt:lpstr>High Altitude (2 of 6)</vt:lpstr>
      <vt:lpstr>High Altitude (3 of 6)</vt:lpstr>
      <vt:lpstr>High Altitude (4 of 6)</vt:lpstr>
      <vt:lpstr>High Altitude (5 of 6)</vt:lpstr>
      <vt:lpstr>High Altitude (6 of 6)</vt:lpstr>
      <vt:lpstr>Lightning (1 of 4)</vt:lpstr>
      <vt:lpstr>Lightning (2 of 4)</vt:lpstr>
      <vt:lpstr>Lightning (3 of 4)</vt:lpstr>
      <vt:lpstr>Lightning (4 of 4)</vt:lpstr>
      <vt:lpstr>Spider Bites</vt:lpstr>
      <vt:lpstr>Black Widow Spider (1 of 4)</vt:lpstr>
      <vt:lpstr>Black Widow Spider (2 of 4)</vt:lpstr>
      <vt:lpstr>Black Widow Spider (3 of 4)</vt:lpstr>
      <vt:lpstr>Black Widow Spider (4 of 4)</vt:lpstr>
      <vt:lpstr>Brown Recluse Spider (1 of 2)</vt:lpstr>
      <vt:lpstr>Brown Recluse Spider (2 of 2)</vt:lpstr>
      <vt:lpstr>Hymenoptera Stings</vt:lpstr>
      <vt:lpstr>Snakebites (1 of 3)</vt:lpstr>
      <vt:lpstr>Snakebites (2 of 3)</vt:lpstr>
      <vt:lpstr>Snakebites (3 of 3)</vt:lpstr>
      <vt:lpstr>Pit Vipers (1 of 7)</vt:lpstr>
      <vt:lpstr>Pit Vipers (2 of 7)</vt:lpstr>
      <vt:lpstr>Pit Vipers (3 of 7)</vt:lpstr>
      <vt:lpstr>Pit Vipers (4 of 7)</vt:lpstr>
      <vt:lpstr>Pit Vipers (5 of 7)</vt:lpstr>
      <vt:lpstr>Pit Vipers (6 of 7)</vt:lpstr>
      <vt:lpstr>Pit Vipers (7 of 7)</vt:lpstr>
      <vt:lpstr>Coral Snakes (1 of 2)</vt:lpstr>
      <vt:lpstr>Coral Snakes (2 of 2)</vt:lpstr>
      <vt:lpstr>Scorpion Stings (1 of 3)</vt:lpstr>
      <vt:lpstr>Scorpion Stings (2 of 3)</vt:lpstr>
      <vt:lpstr>Scorpion Stings (3 of 3)</vt:lpstr>
      <vt:lpstr>Tick Bites (1 of 5)</vt:lpstr>
      <vt:lpstr>Tick Bites (2 of 5)</vt:lpstr>
      <vt:lpstr>Tick Bites (3 of 5)</vt:lpstr>
      <vt:lpstr>Tick Bites (4 of 5)</vt:lpstr>
      <vt:lpstr>Tick Bites (5 of 5)</vt:lpstr>
      <vt:lpstr>Injuries From Marine Animals  (1 of 4)</vt:lpstr>
      <vt:lpstr>Injuries From Marine Animals  (2 of 4)</vt:lpstr>
      <vt:lpstr>Injuries From Marine Animals  (3 of 4)</vt:lpstr>
      <vt:lpstr>Injuries From Marine Animals  (4 of 4)</vt:lpstr>
      <vt:lpstr>Review</vt:lpstr>
      <vt:lpstr>Review</vt:lpstr>
      <vt:lpstr>Review (1 of 2)</vt:lpstr>
      <vt:lpstr>Review (2 of 2)</vt:lpstr>
      <vt:lpstr>Review</vt:lpstr>
      <vt:lpstr>Review</vt:lpstr>
      <vt:lpstr>Review (1 of 2)</vt:lpstr>
      <vt:lpstr>Review (2 of 2)</vt:lpstr>
      <vt:lpstr>Review</vt:lpstr>
      <vt:lpstr>Review</vt:lpstr>
      <vt:lpstr>Review</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278</cp:revision>
  <dcterms:created xsi:type="dcterms:W3CDTF">2002-02-12T20:19:46Z</dcterms:created>
  <dcterms:modified xsi:type="dcterms:W3CDTF">2018-01-08T20:08:33Z</dcterms:modified>
</cp:coreProperties>
</file>