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2.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3.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4.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tags/tag7.xml" ContentType="application/vnd.openxmlformats-officedocument.presentationml.tags+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tags/tag8.xml" ContentType="application/vnd.openxmlformats-officedocument.presentationml.tags+xml"/>
  <Override PartName="/ppt/notesSlides/notesSlide80.xml" ContentType="application/vnd.openxmlformats-officedocument.presentationml.notesSlide+xml"/>
  <Override PartName="/ppt/tags/tag9.xml" ContentType="application/vnd.openxmlformats-officedocument.presentationml.tags+xml"/>
  <Override PartName="/ppt/notesSlides/notesSlide81.xml" ContentType="application/vnd.openxmlformats-officedocument.presentationml.notesSlide+xml"/>
  <Override PartName="/ppt/tags/tag10.xml" ContentType="application/vnd.openxmlformats-officedocument.presentationml.tags+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tags/tag11.xml" ContentType="application/vnd.openxmlformats-officedocument.presentationml.tags+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tags/tag12.xml" ContentType="application/vnd.openxmlformats-officedocument.presentationml.tags+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41"/>
  </p:notesMasterIdLst>
  <p:handoutMasterIdLst>
    <p:handoutMasterId r:id="rId142"/>
  </p:handoutMasterIdLst>
  <p:sldIdLst>
    <p:sldId id="278" r:id="rId2"/>
    <p:sldId id="261" r:id="rId3"/>
    <p:sldId id="335" r:id="rId4"/>
    <p:sldId id="536" r:id="rId5"/>
    <p:sldId id="396" r:id="rId6"/>
    <p:sldId id="441" r:id="rId7"/>
    <p:sldId id="472" r:id="rId8"/>
    <p:sldId id="473" r:id="rId9"/>
    <p:sldId id="397" r:id="rId10"/>
    <p:sldId id="398" r:id="rId11"/>
    <p:sldId id="442" r:id="rId12"/>
    <p:sldId id="443" r:id="rId13"/>
    <p:sldId id="444" r:id="rId14"/>
    <p:sldId id="445" r:id="rId15"/>
    <p:sldId id="414" r:id="rId16"/>
    <p:sldId id="399" r:id="rId17"/>
    <p:sldId id="447" r:id="rId18"/>
    <p:sldId id="400" r:id="rId19"/>
    <p:sldId id="448" r:id="rId20"/>
    <p:sldId id="475" r:id="rId21"/>
    <p:sldId id="476" r:id="rId22"/>
    <p:sldId id="477" r:id="rId23"/>
    <p:sldId id="478" r:id="rId24"/>
    <p:sldId id="401" r:id="rId25"/>
    <p:sldId id="449" r:id="rId26"/>
    <p:sldId id="402" r:id="rId27"/>
    <p:sldId id="403" r:id="rId28"/>
    <p:sldId id="404" r:id="rId29"/>
    <p:sldId id="405" r:id="rId30"/>
    <p:sldId id="450" r:id="rId31"/>
    <p:sldId id="406" r:id="rId32"/>
    <p:sldId id="451" r:id="rId33"/>
    <p:sldId id="407" r:id="rId34"/>
    <p:sldId id="452" r:id="rId35"/>
    <p:sldId id="453" r:id="rId36"/>
    <p:sldId id="454" r:id="rId37"/>
    <p:sldId id="456" r:id="rId38"/>
    <p:sldId id="457" r:id="rId39"/>
    <p:sldId id="458" r:id="rId40"/>
    <p:sldId id="408" r:id="rId41"/>
    <p:sldId id="479" r:id="rId42"/>
    <p:sldId id="409" r:id="rId43"/>
    <p:sldId id="480" r:id="rId44"/>
    <p:sldId id="459" r:id="rId45"/>
    <p:sldId id="460" r:id="rId46"/>
    <p:sldId id="548" r:id="rId47"/>
    <p:sldId id="461" r:id="rId48"/>
    <p:sldId id="462" r:id="rId49"/>
    <p:sldId id="537" r:id="rId50"/>
    <p:sldId id="481" r:id="rId51"/>
    <p:sldId id="410" r:id="rId52"/>
    <p:sldId id="482" r:id="rId53"/>
    <p:sldId id="559" r:id="rId54"/>
    <p:sldId id="483" r:id="rId55"/>
    <p:sldId id="484" r:id="rId56"/>
    <p:sldId id="485" r:id="rId57"/>
    <p:sldId id="486" r:id="rId58"/>
    <p:sldId id="487" r:id="rId59"/>
    <p:sldId id="549" r:id="rId60"/>
    <p:sldId id="411" r:id="rId61"/>
    <p:sldId id="416" r:id="rId62"/>
    <p:sldId id="488" r:id="rId63"/>
    <p:sldId id="550" r:id="rId64"/>
    <p:sldId id="560" r:id="rId65"/>
    <p:sldId id="489" r:id="rId66"/>
    <p:sldId id="419" r:id="rId67"/>
    <p:sldId id="490" r:id="rId68"/>
    <p:sldId id="420" r:id="rId69"/>
    <p:sldId id="463" r:id="rId70"/>
    <p:sldId id="561" r:id="rId71"/>
    <p:sldId id="426" r:id="rId72"/>
    <p:sldId id="464" r:id="rId73"/>
    <p:sldId id="421" r:id="rId74"/>
    <p:sldId id="422" r:id="rId75"/>
    <p:sldId id="465" r:id="rId76"/>
    <p:sldId id="551" r:id="rId77"/>
    <p:sldId id="552" r:id="rId78"/>
    <p:sldId id="553" r:id="rId79"/>
    <p:sldId id="554" r:id="rId80"/>
    <p:sldId id="491" r:id="rId81"/>
    <p:sldId id="492" r:id="rId82"/>
    <p:sldId id="555" r:id="rId83"/>
    <p:sldId id="493" r:id="rId84"/>
    <p:sldId id="494" r:id="rId85"/>
    <p:sldId id="424" r:id="rId86"/>
    <p:sldId id="497" r:id="rId87"/>
    <p:sldId id="466" r:id="rId88"/>
    <p:sldId id="501" r:id="rId89"/>
    <p:sldId id="562" r:id="rId90"/>
    <p:sldId id="558" r:id="rId91"/>
    <p:sldId id="556" r:id="rId92"/>
    <p:sldId id="557" r:id="rId93"/>
    <p:sldId id="467" r:id="rId94"/>
    <p:sldId id="502" r:id="rId95"/>
    <p:sldId id="468" r:id="rId96"/>
    <p:sldId id="503" r:id="rId97"/>
    <p:sldId id="504" r:id="rId98"/>
    <p:sldId id="469" r:id="rId99"/>
    <p:sldId id="470" r:id="rId100"/>
    <p:sldId id="505" r:id="rId101"/>
    <p:sldId id="471" r:id="rId102"/>
    <p:sldId id="506" r:id="rId103"/>
    <p:sldId id="507" r:id="rId104"/>
    <p:sldId id="508" r:id="rId105"/>
    <p:sldId id="538" r:id="rId106"/>
    <p:sldId id="509" r:id="rId107"/>
    <p:sldId id="510" r:id="rId108"/>
    <p:sldId id="511" r:id="rId109"/>
    <p:sldId id="539" r:id="rId110"/>
    <p:sldId id="524" r:id="rId111"/>
    <p:sldId id="525" r:id="rId112"/>
    <p:sldId id="526" r:id="rId113"/>
    <p:sldId id="540" r:id="rId114"/>
    <p:sldId id="515" r:id="rId115"/>
    <p:sldId id="516" r:id="rId116"/>
    <p:sldId id="517" r:id="rId117"/>
    <p:sldId id="541" r:id="rId118"/>
    <p:sldId id="521" r:id="rId119"/>
    <p:sldId id="523" r:id="rId120"/>
    <p:sldId id="522" r:id="rId121"/>
    <p:sldId id="542" r:id="rId122"/>
    <p:sldId id="518" r:id="rId123"/>
    <p:sldId id="519" r:id="rId124"/>
    <p:sldId id="520" r:id="rId125"/>
    <p:sldId id="543" r:id="rId126"/>
    <p:sldId id="512" r:id="rId127"/>
    <p:sldId id="513" r:id="rId128"/>
    <p:sldId id="514" r:id="rId129"/>
    <p:sldId id="544" r:id="rId130"/>
    <p:sldId id="527" r:id="rId131"/>
    <p:sldId id="528" r:id="rId132"/>
    <p:sldId id="529" r:id="rId133"/>
    <p:sldId id="533" r:id="rId134"/>
    <p:sldId id="534" r:id="rId135"/>
    <p:sldId id="535" r:id="rId136"/>
    <p:sldId id="530" r:id="rId137"/>
    <p:sldId id="531" r:id="rId138"/>
    <p:sldId id="532" r:id="rId139"/>
    <p:sldId id="546" r:id="rId140"/>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Times New Roman" charset="0"/>
        <a:ea typeface="ヒラギノ角ゴ Pro W3" charset="-128"/>
        <a:cs typeface="+mn-cs"/>
      </a:defRPr>
    </a:lvl1pPr>
    <a:lvl2pPr marL="457200" algn="ctr" rtl="0" fontAlgn="base">
      <a:spcBef>
        <a:spcPct val="0"/>
      </a:spcBef>
      <a:spcAft>
        <a:spcPct val="0"/>
      </a:spcAft>
      <a:defRPr sz="2400" kern="1200">
        <a:solidFill>
          <a:schemeClr val="tx1"/>
        </a:solidFill>
        <a:latin typeface="Times New Roman" charset="0"/>
        <a:ea typeface="ヒラギノ角ゴ Pro W3" charset="-128"/>
        <a:cs typeface="+mn-cs"/>
      </a:defRPr>
    </a:lvl2pPr>
    <a:lvl3pPr marL="914400" algn="ctr" rtl="0" fontAlgn="base">
      <a:spcBef>
        <a:spcPct val="0"/>
      </a:spcBef>
      <a:spcAft>
        <a:spcPct val="0"/>
      </a:spcAft>
      <a:defRPr sz="2400" kern="1200">
        <a:solidFill>
          <a:schemeClr val="tx1"/>
        </a:solidFill>
        <a:latin typeface="Times New Roman" charset="0"/>
        <a:ea typeface="ヒラギノ角ゴ Pro W3" charset="-128"/>
        <a:cs typeface="+mn-cs"/>
      </a:defRPr>
    </a:lvl3pPr>
    <a:lvl4pPr marL="1371600" algn="ctr" rtl="0" fontAlgn="base">
      <a:spcBef>
        <a:spcPct val="0"/>
      </a:spcBef>
      <a:spcAft>
        <a:spcPct val="0"/>
      </a:spcAft>
      <a:defRPr sz="2400" kern="1200">
        <a:solidFill>
          <a:schemeClr val="tx1"/>
        </a:solidFill>
        <a:latin typeface="Times New Roman" charset="0"/>
        <a:ea typeface="ヒラギノ角ゴ Pro W3" charset="-128"/>
        <a:cs typeface="+mn-cs"/>
      </a:defRPr>
    </a:lvl4pPr>
    <a:lvl5pPr marL="1828800" algn="ctr" rtl="0" fontAlgn="base">
      <a:spcBef>
        <a:spcPct val="0"/>
      </a:spcBef>
      <a:spcAft>
        <a:spcPct val="0"/>
      </a:spcAft>
      <a:defRPr sz="2400" kern="1200">
        <a:solidFill>
          <a:schemeClr val="tx1"/>
        </a:solidFill>
        <a:latin typeface="Times New Roman" charset="0"/>
        <a:ea typeface="ヒラギノ角ゴ Pro W3" charset="-128"/>
        <a:cs typeface="+mn-cs"/>
      </a:defRPr>
    </a:lvl5pPr>
    <a:lvl6pPr marL="2286000" algn="l" defTabSz="914400" rtl="0" eaLnBrk="1" latinLnBrk="0" hangingPunct="1">
      <a:defRPr sz="2400" kern="1200">
        <a:solidFill>
          <a:schemeClr val="tx1"/>
        </a:solidFill>
        <a:latin typeface="Times New Roman" charset="0"/>
        <a:ea typeface="ヒラギノ角ゴ Pro W3" charset="-128"/>
        <a:cs typeface="+mn-cs"/>
      </a:defRPr>
    </a:lvl6pPr>
    <a:lvl7pPr marL="2743200" algn="l" defTabSz="914400" rtl="0" eaLnBrk="1" latinLnBrk="0" hangingPunct="1">
      <a:defRPr sz="2400" kern="1200">
        <a:solidFill>
          <a:schemeClr val="tx1"/>
        </a:solidFill>
        <a:latin typeface="Times New Roman" charset="0"/>
        <a:ea typeface="ヒラギノ角ゴ Pro W3" charset="-128"/>
        <a:cs typeface="+mn-cs"/>
      </a:defRPr>
    </a:lvl7pPr>
    <a:lvl8pPr marL="3200400" algn="l" defTabSz="914400" rtl="0" eaLnBrk="1" latinLnBrk="0" hangingPunct="1">
      <a:defRPr sz="2400" kern="1200">
        <a:solidFill>
          <a:schemeClr val="tx1"/>
        </a:solidFill>
        <a:latin typeface="Times New Roman" charset="0"/>
        <a:ea typeface="ヒラギノ角ゴ Pro W3" charset="-128"/>
        <a:cs typeface="+mn-cs"/>
      </a:defRPr>
    </a:lvl8pPr>
    <a:lvl9pPr marL="3657600" algn="l" defTabSz="914400" rtl="0" eaLnBrk="1" latinLnBrk="0" hangingPunct="1">
      <a:defRPr sz="2400" kern="1200">
        <a:solidFill>
          <a:schemeClr val="tx1"/>
        </a:solidFill>
        <a:latin typeface="Times New Roman" charset="0"/>
        <a:ea typeface="ヒラギノ角ゴ Pro W3"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F37021"/>
    <a:srgbClr val="8C0051"/>
    <a:srgbClr val="FAA61A"/>
    <a:srgbClr val="00652E"/>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491" autoAdjust="0"/>
    <p:restoredTop sz="71409" autoAdjust="0"/>
  </p:normalViewPr>
  <p:slideViewPr>
    <p:cSldViewPr>
      <p:cViewPr>
        <p:scale>
          <a:sx n="50" d="100"/>
          <a:sy n="50" d="100"/>
        </p:scale>
        <p:origin x="-2448" y="-4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792"/>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viewProps" Target="view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notesMaster" Target="notesMasters/notesMaster1.xml"/><Relationship Id="rId14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dirty="0">
                <a:latin typeface="Times New Roman" pitchFamily="18" charset="0"/>
                <a:ea typeface="+mn-ea"/>
                <a:cs typeface="+mn-cs"/>
              </a:defRPr>
            </a:lvl1pPr>
          </a:lstStyle>
          <a:p>
            <a:pPr>
              <a:defRPr/>
            </a:pPr>
            <a:endParaRPr lang="en-US"/>
          </a:p>
        </p:txBody>
      </p:sp>
      <p:sp>
        <p:nvSpPr>
          <p:cNvPr id="21507"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dirty="0">
                <a:latin typeface="Times New Roman" pitchFamily="18" charset="0"/>
                <a:ea typeface="+mn-ea"/>
                <a:cs typeface="+mn-cs"/>
              </a:defRPr>
            </a:lvl1pPr>
          </a:lstStyle>
          <a:p>
            <a:pPr>
              <a:defRPr/>
            </a:pPr>
            <a:endParaRPr lang="en-US"/>
          </a:p>
        </p:txBody>
      </p:sp>
      <p:sp>
        <p:nvSpPr>
          <p:cNvPr id="21508"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dirty="0">
                <a:latin typeface="Times New Roman" pitchFamily="18" charset="0"/>
                <a:ea typeface="+mn-ea"/>
                <a:cs typeface="+mn-cs"/>
              </a:defRPr>
            </a:lvl1pPr>
          </a:lstStyle>
          <a:p>
            <a:pPr>
              <a:defRPr/>
            </a:pPr>
            <a:endParaRPr lang="en-US"/>
          </a:p>
        </p:txBody>
      </p:sp>
      <p:sp>
        <p:nvSpPr>
          <p:cNvPr id="21509"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A76F9D1A-19D0-624B-A25D-2E13356B60B0}" type="slidenum">
              <a:rPr lang="en-US" altLang="en-US"/>
              <a:pPr/>
              <a:t>‹#›</a:t>
            </a:fld>
            <a:endParaRPr lang="en-US" altLang="en-US"/>
          </a:p>
        </p:txBody>
      </p:sp>
    </p:spTree>
    <p:extLst>
      <p:ext uri="{BB962C8B-B14F-4D97-AF65-F5344CB8AC3E}">
        <p14:creationId xmlns:p14="http://schemas.microsoft.com/office/powerpoint/2010/main" val="11192382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dirty="0">
                <a:latin typeface="Times New Roman" pitchFamily="18" charset="0"/>
                <a:ea typeface="+mn-ea"/>
                <a:cs typeface="+mn-cs"/>
              </a:defRPr>
            </a:lvl1pPr>
          </a:lstStyle>
          <a:p>
            <a:pPr>
              <a:defRPr/>
            </a:pPr>
            <a:endParaRPr lang="en-US"/>
          </a:p>
        </p:txBody>
      </p:sp>
      <p:sp>
        <p:nvSpPr>
          <p:cNvPr id="1638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dirty="0">
                <a:latin typeface="Times New Roman" pitchFamily="18" charset="0"/>
                <a:ea typeface="+mn-ea"/>
                <a:cs typeface="+mn-cs"/>
              </a:defRPr>
            </a:lvl1pPr>
          </a:lstStyle>
          <a:p>
            <a:pPr>
              <a:defRPr/>
            </a:pPr>
            <a:endParaRPr lang="en-US"/>
          </a:p>
        </p:txBody>
      </p:sp>
      <p:sp>
        <p:nvSpPr>
          <p:cNvPr id="14438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638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639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dirty="0">
                <a:latin typeface="Times New Roman" pitchFamily="18" charset="0"/>
                <a:ea typeface="+mn-ea"/>
                <a:cs typeface="+mn-cs"/>
              </a:defRPr>
            </a:lvl1pPr>
          </a:lstStyle>
          <a:p>
            <a:pPr>
              <a:defRPr/>
            </a:pPr>
            <a:endParaRPr lang="en-US"/>
          </a:p>
        </p:txBody>
      </p:sp>
      <p:sp>
        <p:nvSpPr>
          <p:cNvPr id="1639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D0EAD4B3-D258-9D4E-BF30-979F19D33C03}" type="slidenum">
              <a:rPr lang="en-US" altLang="en-US"/>
              <a:pPr/>
              <a:t>‹#›</a:t>
            </a:fld>
            <a:endParaRPr lang="en-US" altLang="en-US"/>
          </a:p>
        </p:txBody>
      </p:sp>
    </p:spTree>
    <p:extLst>
      <p:ext uri="{BB962C8B-B14F-4D97-AF65-F5344CB8AC3E}">
        <p14:creationId xmlns:p14="http://schemas.microsoft.com/office/powerpoint/2010/main" val="40625749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Slide Image Placeholder 1"/>
          <p:cNvSpPr>
            <a:spLocks noGrp="1" noRot="1" noChangeAspect="1" noTextEdit="1"/>
          </p:cNvSpPr>
          <p:nvPr>
            <p:ph type="sldImg"/>
          </p:nvPr>
        </p:nvSpPr>
        <p:spPr>
          <a:ln/>
        </p:spPr>
      </p:sp>
      <p:sp>
        <p:nvSpPr>
          <p:cNvPr id="145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Chapter 17: Neurologic Emergencies </a:t>
            </a:r>
          </a:p>
        </p:txBody>
      </p:sp>
      <p:sp>
        <p:nvSpPr>
          <p:cNvPr id="145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5B40B345-56D6-E047-9F77-4736D0AC6D3B}" type="slidenum">
              <a:rPr lang="en-US" altLang="en-US" sz="1200"/>
              <a:pPr eaLnBrk="1" hangingPunct="1"/>
              <a:t>1</a:t>
            </a:fld>
            <a:endParaRPr lang="en-US" altLang="en-US" sz="1200"/>
          </a:p>
        </p:txBody>
      </p:sp>
    </p:spTree>
    <p:extLst>
      <p:ext uri="{BB962C8B-B14F-4D97-AF65-F5344CB8AC3E}">
        <p14:creationId xmlns:p14="http://schemas.microsoft.com/office/powerpoint/2010/main" val="12282725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Slide Image Placeholder 1"/>
          <p:cNvSpPr>
            <a:spLocks noGrp="1" noRot="1" noChangeAspect="1" noTextEdit="1"/>
          </p:cNvSpPr>
          <p:nvPr>
            <p:ph type="sldImg"/>
          </p:nvPr>
        </p:nvSpPr>
        <p:spPr>
          <a:ln/>
        </p:spPr>
      </p:sp>
      <p:sp>
        <p:nvSpPr>
          <p:cNvPr id="1546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The figure on this slide illustrates the three major parts of the brain: the cerebrum, the cerebellum, and the brain stem.</a:t>
            </a:r>
          </a:p>
        </p:txBody>
      </p:sp>
      <p:sp>
        <p:nvSpPr>
          <p:cNvPr id="1546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2DEB50CF-6D8D-1F40-A13B-87663B0569A5}" type="slidenum">
              <a:rPr lang="en-US" altLang="en-US" sz="1200"/>
              <a:pPr eaLnBrk="1" hangingPunct="1"/>
              <a:t>10</a:t>
            </a:fld>
            <a:endParaRPr lang="en-US" altLang="en-US" sz="1200"/>
          </a:p>
        </p:txBody>
      </p:sp>
    </p:spTree>
    <p:extLst>
      <p:ext uri="{BB962C8B-B14F-4D97-AF65-F5344CB8AC3E}">
        <p14:creationId xmlns:p14="http://schemas.microsoft.com/office/powerpoint/2010/main" val="204720362"/>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Slide Image Placeholder 1"/>
          <p:cNvSpPr>
            <a:spLocks noGrp="1" noRot="1" noChangeAspect="1" noTextEdit="1"/>
          </p:cNvSpPr>
          <p:nvPr>
            <p:ph type="sldImg"/>
          </p:nvPr>
        </p:nvSpPr>
        <p:spPr>
          <a:ln/>
        </p:spPr>
      </p:sp>
      <p:sp>
        <p:nvSpPr>
          <p:cNvPr id="2467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3. Not every patient who has had a seizure wants to be transported.</a:t>
            </a:r>
            <a:endParaRPr lang="en-IN" altLang="en-US">
              <a:latin typeface="Times New Roman" charset="0"/>
              <a:ea typeface="MS PGothic" charset="-128"/>
            </a:endParaRPr>
          </a:p>
          <a:p>
            <a:r>
              <a:rPr lang="en-US" altLang="en-US">
                <a:latin typeface="Times New Roman" charset="0"/>
                <a:ea typeface="MS PGothic" charset="-128"/>
              </a:rPr>
              <a:t>	a. It is usually in the patient’s best interest to be evaluated by a physician.</a:t>
            </a:r>
            <a:endParaRPr lang="en-IN" altLang="en-US">
              <a:latin typeface="Times New Roman" charset="0"/>
              <a:ea typeface="MS PGothic" charset="-128"/>
            </a:endParaRPr>
          </a:p>
          <a:p>
            <a:r>
              <a:rPr lang="en-US" altLang="en-US">
                <a:latin typeface="Times New Roman" charset="0"/>
                <a:ea typeface="MS PGothic" charset="-128"/>
              </a:rPr>
              <a:t>	b. Your goal is to encourage the patient to be seen by a physician.</a:t>
            </a:r>
            <a:endParaRPr lang="en-IN" altLang="en-US">
              <a:latin typeface="Times New Roman" charset="0"/>
              <a:ea typeface="MS PGothic" charset="-128"/>
            </a:endParaRPr>
          </a:p>
          <a:p>
            <a:r>
              <a:rPr lang="en-US" altLang="en-US">
                <a:latin typeface="Times New Roman" charset="0"/>
                <a:ea typeface="MS PGothic" charset="-128"/>
              </a:rPr>
              <a:t>	c. Be prepared to discuss the situation with the hospital staff.</a:t>
            </a:r>
            <a:endParaRPr lang="en-IN" altLang="en-US">
              <a:latin typeface="Times New Roman" charset="0"/>
              <a:ea typeface="MS PGothic" charset="-128"/>
            </a:endParaRPr>
          </a:p>
          <a:p>
            <a:r>
              <a:rPr lang="en-US" altLang="en-US">
                <a:latin typeface="Times New Roman" charset="0"/>
                <a:ea typeface="MS PGothic" charset="-128"/>
              </a:rPr>
              <a:t>	d. If the patient still refuses transport, ask yourself the following questions:</a:t>
            </a:r>
            <a:endParaRPr lang="en-IN" altLang="en-US">
              <a:latin typeface="Times New Roman" charset="0"/>
              <a:ea typeface="MS PGothic" charset="-128"/>
            </a:endParaRPr>
          </a:p>
          <a:p>
            <a:r>
              <a:rPr lang="en-US" altLang="en-US">
                <a:latin typeface="Times New Roman" charset="0"/>
                <a:ea typeface="MS PGothic" charset="-128"/>
              </a:rPr>
              <a:t>		i. Is the patient awake and completely oriented after a seizure (GCS score of 15)?</a:t>
            </a:r>
            <a:endParaRPr lang="en-IN" altLang="en-US">
              <a:latin typeface="Times New Roman" charset="0"/>
              <a:ea typeface="MS PGothic" charset="-128"/>
            </a:endParaRPr>
          </a:p>
          <a:p>
            <a:r>
              <a:rPr lang="en-US" altLang="en-US">
                <a:latin typeface="Times New Roman" charset="0"/>
                <a:ea typeface="MS PGothic" charset="-128"/>
              </a:rPr>
              <a:t>		ii. Does your assessment reveal no indication of trauma or complications from the seizure?</a:t>
            </a:r>
            <a:endParaRPr lang="en-IN" altLang="en-US">
              <a:latin typeface="Times New Roman" charset="0"/>
              <a:ea typeface="MS PGothic" charset="-128"/>
            </a:endParaRPr>
          </a:p>
          <a:p>
            <a:r>
              <a:rPr lang="en-US" altLang="en-US">
                <a:latin typeface="Times New Roman" charset="0"/>
                <a:ea typeface="MS PGothic" charset="-128"/>
              </a:rPr>
              <a:t>		iii. Has the patient ever had a seizure before?</a:t>
            </a:r>
            <a:endParaRPr lang="en-IN" altLang="en-US">
              <a:latin typeface="Times New Roman" charset="0"/>
              <a:ea typeface="MS PGothic" charset="-128"/>
            </a:endParaRPr>
          </a:p>
          <a:p>
            <a:r>
              <a:rPr lang="en-US" altLang="en-US">
                <a:latin typeface="Times New Roman" charset="0"/>
                <a:ea typeface="MS PGothic" charset="-128"/>
              </a:rPr>
              <a:t>		iv. Was this seizure the “usual” seizure in every way (length, activity, recovery)?</a:t>
            </a:r>
            <a:endParaRPr lang="en-IN" altLang="en-US">
              <a:latin typeface="Times New Roman" charset="0"/>
              <a:ea typeface="MS PGothic" charset="-128"/>
            </a:endParaRPr>
          </a:p>
          <a:p>
            <a:r>
              <a:rPr lang="en-US" altLang="en-US">
                <a:latin typeface="Times New Roman" charset="0"/>
                <a:ea typeface="MS PGothic" charset="-128"/>
              </a:rPr>
              <a:t>		v. Is the patient currently being treated with medications and receiving regular evaluations by a physician?</a:t>
            </a:r>
            <a:endParaRPr lang="en-IN" altLang="en-US">
              <a:latin typeface="Times New Roman" charset="0"/>
              <a:ea typeface="MS PGothic" charset="-128"/>
            </a:endParaRPr>
          </a:p>
        </p:txBody>
      </p:sp>
      <p:sp>
        <p:nvSpPr>
          <p:cNvPr id="2467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9062D61A-61A8-C745-BBEE-A829212A61A5}" type="slidenum">
              <a:rPr lang="en-US" altLang="en-US" sz="1200"/>
              <a:pPr eaLnBrk="1" hangingPunct="1"/>
              <a:t>100</a:t>
            </a:fld>
            <a:endParaRPr lang="en-US" altLang="en-US" sz="1200"/>
          </a:p>
        </p:txBody>
      </p:sp>
    </p:spTree>
    <p:extLst>
      <p:ext uri="{BB962C8B-B14F-4D97-AF65-F5344CB8AC3E}">
        <p14:creationId xmlns:p14="http://schemas.microsoft.com/office/powerpoint/2010/main" val="520411101"/>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Slide Image Placeholder 1"/>
          <p:cNvSpPr>
            <a:spLocks noGrp="1" noRot="1" noChangeAspect="1" noTextEdit="1"/>
          </p:cNvSpPr>
          <p:nvPr>
            <p:ph type="sldImg"/>
          </p:nvPr>
        </p:nvSpPr>
        <p:spPr>
          <a:ln/>
        </p:spPr>
      </p:sp>
      <p:sp>
        <p:nvSpPr>
          <p:cNvPr id="2478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D. Altered mental status</a:t>
            </a:r>
            <a:endParaRPr lang="en-IN" altLang="en-US" b="1">
              <a:latin typeface="Times New Roman" charset="0"/>
              <a:ea typeface="MS PGothic" charset="-128"/>
            </a:endParaRPr>
          </a:p>
          <a:p>
            <a:r>
              <a:rPr lang="en-US" altLang="en-US">
                <a:latin typeface="Times New Roman" charset="0"/>
                <a:ea typeface="MS PGothic" charset="-128"/>
              </a:rPr>
              <a:t>	1. Signs and symptoms vary from simple confusion to coma.</a:t>
            </a:r>
            <a:endParaRPr lang="en-IN" altLang="en-US">
              <a:latin typeface="Times New Roman" charset="0"/>
              <a:ea typeface="MS PGothic" charset="-128"/>
            </a:endParaRPr>
          </a:p>
          <a:p>
            <a:r>
              <a:rPr lang="en-US" altLang="en-US">
                <a:latin typeface="Times New Roman" charset="0"/>
                <a:ea typeface="MS PGothic" charset="-128"/>
              </a:rPr>
              <a:t>	2. Regardless of the signs and symptoms, altered mental status is always an emergency that requires immediate attention, even if the cause appears to be intoxication or minor head trauma.</a:t>
            </a:r>
            <a:endParaRPr lang="en-IN" altLang="en-US">
              <a:latin typeface="Times New Roman" charset="0"/>
              <a:ea typeface="MS PGothic" charset="-128"/>
            </a:endParaRPr>
          </a:p>
        </p:txBody>
      </p:sp>
      <p:sp>
        <p:nvSpPr>
          <p:cNvPr id="2478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4EA16A15-D9A6-6A4F-87F9-195DBEEC205D}" type="slidenum">
              <a:rPr lang="en-US" altLang="en-US" sz="1200"/>
              <a:pPr eaLnBrk="1" hangingPunct="1"/>
              <a:t>101</a:t>
            </a:fld>
            <a:endParaRPr lang="en-US" altLang="en-US" sz="1200"/>
          </a:p>
        </p:txBody>
      </p:sp>
    </p:spTree>
    <p:extLst>
      <p:ext uri="{BB962C8B-B14F-4D97-AF65-F5344CB8AC3E}">
        <p14:creationId xmlns:p14="http://schemas.microsoft.com/office/powerpoint/2010/main" val="19959639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p:cNvSpPr>
            <a:spLocks noGrp="1" noRot="1" noChangeAspect="1" noTextEdit="1"/>
          </p:cNvSpPr>
          <p:nvPr>
            <p:ph type="sldImg"/>
          </p:nvPr>
        </p:nvSpPr>
        <p:spPr>
          <a:ln/>
        </p:spPr>
      </p:sp>
      <p:sp>
        <p:nvSpPr>
          <p:cNvPr id="1556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b. The brain stem controls the most basic functions.</a:t>
            </a:r>
            <a:endParaRPr lang="en-IN" altLang="en-US">
              <a:latin typeface="Times New Roman" charset="0"/>
              <a:ea typeface="MS PGothic" charset="-128"/>
            </a:endParaRPr>
          </a:p>
          <a:p>
            <a:r>
              <a:rPr lang="en-US" altLang="en-US">
                <a:latin typeface="Times New Roman" charset="0"/>
                <a:ea typeface="MS PGothic" charset="-128"/>
              </a:rPr>
              <a:t>	i. Breathing, blood pressure, swallowing, pupil constriction</a:t>
            </a:r>
            <a:endParaRPr lang="en-IN" altLang="en-US">
              <a:latin typeface="Times New Roman" charset="0"/>
              <a:ea typeface="MS PGothic" charset="-128"/>
            </a:endParaRPr>
          </a:p>
          <a:p>
            <a:r>
              <a:rPr lang="en-US" altLang="en-US">
                <a:latin typeface="Times New Roman" charset="0"/>
                <a:ea typeface="MS PGothic" charset="-128"/>
              </a:rPr>
              <a:t>c. The cerebellum controls muscle and body coordination.</a:t>
            </a:r>
            <a:endParaRPr lang="en-IN" altLang="en-US">
              <a:latin typeface="Times New Roman" charset="0"/>
              <a:ea typeface="MS PGothic" charset="-128"/>
            </a:endParaRPr>
          </a:p>
          <a:p>
            <a:r>
              <a:rPr lang="en-US" altLang="en-US">
                <a:latin typeface="Times New Roman" charset="0"/>
                <a:ea typeface="MS PGothic" charset="-128"/>
              </a:rPr>
              <a:t>	i. Walking, writing, picking up a coin, playing the piano</a:t>
            </a:r>
            <a:endParaRPr lang="en-IN" altLang="en-US">
              <a:latin typeface="Times New Roman" charset="0"/>
              <a:ea typeface="MS PGothic" charset="-128"/>
            </a:endParaRPr>
          </a:p>
        </p:txBody>
      </p:sp>
      <p:sp>
        <p:nvSpPr>
          <p:cNvPr id="1556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4CD1F4A6-D860-0644-9FB3-3C68B681041B}" type="slidenum">
              <a:rPr lang="en-US" altLang="en-US" sz="1200"/>
              <a:pPr eaLnBrk="1" hangingPunct="1"/>
              <a:t>11</a:t>
            </a:fld>
            <a:endParaRPr lang="en-US" altLang="en-US" sz="1200"/>
          </a:p>
        </p:txBody>
      </p:sp>
    </p:spTree>
    <p:extLst>
      <p:ext uri="{BB962C8B-B14F-4D97-AF65-F5344CB8AC3E}">
        <p14:creationId xmlns:p14="http://schemas.microsoft.com/office/powerpoint/2010/main" val="4663216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Slide Image Placeholder 1"/>
          <p:cNvSpPr>
            <a:spLocks noGrp="1" noRot="1" noChangeAspect="1" noTextEdit="1"/>
          </p:cNvSpPr>
          <p:nvPr>
            <p:ph type="sldImg"/>
          </p:nvPr>
        </p:nvSpPr>
        <p:spPr>
          <a:ln/>
        </p:spPr>
      </p:sp>
      <p:sp>
        <p:nvSpPr>
          <p:cNvPr id="156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r>
              <a:rPr lang="en-US" altLang="en-US">
                <a:latin typeface="Times New Roman" charset="0"/>
                <a:ea typeface="MS PGothic" charset="-128"/>
              </a:rPr>
              <a:t>	</a:t>
            </a:r>
          </a:p>
          <a:p>
            <a:r>
              <a:rPr lang="en-US" altLang="en-US">
                <a:latin typeface="Times New Roman" charset="0"/>
                <a:ea typeface="MS PGothic" charset="-128"/>
              </a:rPr>
              <a:t>d. The cerebrum, located above the cerebellum, is divided into right and left hemispheres.</a:t>
            </a:r>
            <a:endParaRPr lang="en-IN" altLang="en-US">
              <a:latin typeface="Times New Roman" charset="0"/>
              <a:ea typeface="MS PGothic" charset="-128"/>
            </a:endParaRPr>
          </a:p>
          <a:p>
            <a:r>
              <a:rPr lang="en-US" altLang="en-US">
                <a:latin typeface="Times New Roman" charset="0"/>
                <a:ea typeface="MS PGothic" charset="-128"/>
              </a:rPr>
              <a:t>	i. Each controls activities on the opposite side of the body.</a:t>
            </a:r>
            <a:endParaRPr lang="en-IN" altLang="en-US">
              <a:latin typeface="Times New Roman" charset="0"/>
              <a:ea typeface="MS PGothic" charset="-128"/>
            </a:endParaRPr>
          </a:p>
          <a:p>
            <a:r>
              <a:rPr lang="en-US" altLang="en-US">
                <a:latin typeface="Times New Roman" charset="0"/>
                <a:ea typeface="MS PGothic" charset="-128"/>
              </a:rPr>
              <a:t>	ii. The front of the cerebrum controls emotion and thought.</a:t>
            </a:r>
            <a:endParaRPr lang="en-IN" altLang="en-US">
              <a:latin typeface="Times New Roman" charset="0"/>
              <a:ea typeface="MS PGothic" charset="-128"/>
            </a:endParaRPr>
          </a:p>
          <a:p>
            <a:r>
              <a:rPr lang="en-US" altLang="en-US">
                <a:latin typeface="Times New Roman" charset="0"/>
                <a:ea typeface="MS PGothic" charset="-128"/>
              </a:rPr>
              <a:t>	iii. The middle part controls sensation and movement.</a:t>
            </a:r>
            <a:endParaRPr lang="en-IN" altLang="en-US">
              <a:latin typeface="Times New Roman" charset="0"/>
              <a:ea typeface="MS PGothic" charset="-128"/>
            </a:endParaRPr>
          </a:p>
          <a:p>
            <a:r>
              <a:rPr lang="en-US" altLang="en-US">
                <a:latin typeface="Times New Roman" charset="0"/>
                <a:ea typeface="MS PGothic" charset="-128"/>
              </a:rPr>
              <a:t>	iv. The back part processes sight.</a:t>
            </a:r>
            <a:endParaRPr lang="en-IN" altLang="en-US">
              <a:latin typeface="Times New Roman" charset="0"/>
              <a:ea typeface="MS PGothic" charset="-128"/>
            </a:endParaRPr>
          </a:p>
        </p:txBody>
      </p:sp>
      <p:sp>
        <p:nvSpPr>
          <p:cNvPr id="1566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48907E24-DE13-794B-B904-A2171377BA40}" type="slidenum">
              <a:rPr lang="en-US" altLang="en-US" sz="1200"/>
              <a:pPr eaLnBrk="1" hangingPunct="1"/>
              <a:t>12</a:t>
            </a:fld>
            <a:endParaRPr lang="en-US" altLang="en-US" sz="1200"/>
          </a:p>
        </p:txBody>
      </p:sp>
    </p:spTree>
    <p:extLst>
      <p:ext uri="{BB962C8B-B14F-4D97-AF65-F5344CB8AC3E}">
        <p14:creationId xmlns:p14="http://schemas.microsoft.com/office/powerpoint/2010/main" val="12999755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p:cNvSpPr>
            <a:spLocks noGrp="1" noRot="1" noChangeAspect="1" noTextEdit="1"/>
          </p:cNvSpPr>
          <p:nvPr>
            <p:ph type="sldImg"/>
          </p:nvPr>
        </p:nvSpPr>
        <p:spPr>
          <a:ln/>
        </p:spPr>
      </p:sp>
      <p:sp>
        <p:nvSpPr>
          <p:cNvPr id="157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		v. In most people, speech is controlled on the left side of the brain near the middle of the cerebrum.</a:t>
            </a:r>
            <a:endParaRPr lang="en-IN" altLang="en-US">
              <a:latin typeface="Times New Roman" charset="0"/>
              <a:ea typeface="MS PGothic" charset="-128"/>
            </a:endParaRPr>
          </a:p>
          <a:p>
            <a:r>
              <a:rPr lang="en-US" altLang="en-US">
                <a:latin typeface="Times New Roman" charset="0"/>
                <a:ea typeface="MS PGothic" charset="-128"/>
              </a:rPr>
              <a:t>B. Messages sent to and from the brain travel through nerves.</a:t>
            </a:r>
            <a:endParaRPr lang="en-IN" altLang="en-US" b="1">
              <a:latin typeface="Times New Roman" charset="0"/>
              <a:ea typeface="MS PGothic" charset="-128"/>
            </a:endParaRPr>
          </a:p>
          <a:p>
            <a:r>
              <a:rPr lang="en-US" altLang="en-US">
                <a:latin typeface="Times New Roman" charset="0"/>
                <a:ea typeface="MS PGothic" charset="-128"/>
              </a:rPr>
              <a:t>	1. Twelve cranial nerves run directly from the brain to parts of the head.</a:t>
            </a:r>
            <a:endParaRPr lang="en-IN" altLang="en-US">
              <a:latin typeface="Times New Roman" charset="0"/>
              <a:ea typeface="MS PGothic" charset="-128"/>
            </a:endParaRPr>
          </a:p>
          <a:p>
            <a:r>
              <a:rPr lang="en-US" altLang="en-US">
                <a:latin typeface="Times New Roman" charset="0"/>
                <a:ea typeface="MS PGothic" charset="-128"/>
              </a:rPr>
              <a:t>		a. Eyes, ears, nose, and face</a:t>
            </a:r>
            <a:endParaRPr lang="en-IN" altLang="en-US">
              <a:latin typeface="Times New Roman" charset="0"/>
              <a:ea typeface="MS PGothic" charset="-128"/>
            </a:endParaRPr>
          </a:p>
        </p:txBody>
      </p:sp>
      <p:sp>
        <p:nvSpPr>
          <p:cNvPr id="1577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78AC64F2-A976-9D4B-A449-E6FBD0891ED9}" type="slidenum">
              <a:rPr lang="en-US" altLang="en-US" sz="1200"/>
              <a:pPr eaLnBrk="1" hangingPunct="1"/>
              <a:t>13</a:t>
            </a:fld>
            <a:endParaRPr lang="en-US" altLang="en-US" sz="1200"/>
          </a:p>
        </p:txBody>
      </p:sp>
    </p:spTree>
    <p:extLst>
      <p:ext uri="{BB962C8B-B14F-4D97-AF65-F5344CB8AC3E}">
        <p14:creationId xmlns:p14="http://schemas.microsoft.com/office/powerpoint/2010/main" val="1908980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Slide Image Placeholder 1"/>
          <p:cNvSpPr>
            <a:spLocks noGrp="1" noRot="1" noChangeAspect="1" noTextEdit="1"/>
          </p:cNvSpPr>
          <p:nvPr>
            <p:ph type="sldImg"/>
          </p:nvPr>
        </p:nvSpPr>
        <p:spPr>
          <a:ln/>
        </p:spPr>
      </p:sp>
      <p:sp>
        <p:nvSpPr>
          <p:cNvPr id="1587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r>
              <a:rPr lang="en-US" altLang="en-US">
                <a:latin typeface="Times New Roman" charset="0"/>
                <a:ea typeface="MS PGothic" charset="-128"/>
              </a:rPr>
              <a:t>  </a:t>
            </a:r>
          </a:p>
          <a:p>
            <a:r>
              <a:rPr lang="en-US" altLang="en-US">
                <a:latin typeface="Times New Roman" charset="0"/>
                <a:ea typeface="MS PGothic" charset="-128"/>
              </a:rPr>
              <a:t>2. The rest of the nerves join in the spinal cord and exit the brain through a large opening in the base of the skull called the foramen magnum.</a:t>
            </a:r>
            <a:endParaRPr lang="en-IN" altLang="en-US">
              <a:latin typeface="Times New Roman" charset="0"/>
              <a:ea typeface="MS PGothic" charset="-128"/>
            </a:endParaRPr>
          </a:p>
          <a:p>
            <a:r>
              <a:rPr lang="en-US" altLang="en-US">
                <a:latin typeface="Times New Roman" charset="0"/>
                <a:ea typeface="MS PGothic" charset="-128"/>
              </a:rPr>
              <a:t>3. At each vertebra in the neck and back, two nerves branch out.</a:t>
            </a:r>
            <a:endParaRPr lang="en-IN" altLang="en-US">
              <a:latin typeface="Times New Roman" charset="0"/>
              <a:ea typeface="MS PGothic" charset="-128"/>
            </a:endParaRPr>
          </a:p>
          <a:p>
            <a:r>
              <a:rPr lang="en-US" altLang="en-US">
                <a:latin typeface="Times New Roman" charset="0"/>
                <a:ea typeface="MS PGothic" charset="-128"/>
              </a:rPr>
              <a:t>	a. These are called spinal nerves.</a:t>
            </a:r>
            <a:endParaRPr lang="en-IN" altLang="en-US">
              <a:latin typeface="Times New Roman" charset="0"/>
              <a:ea typeface="MS PGothic" charset="-128"/>
            </a:endParaRPr>
          </a:p>
          <a:p>
            <a:r>
              <a:rPr lang="en-US" altLang="en-US">
                <a:latin typeface="Times New Roman" charset="0"/>
                <a:ea typeface="MS PGothic" charset="-128"/>
              </a:rPr>
              <a:t>	b. They carry signals to and from the body.</a:t>
            </a:r>
            <a:endParaRPr lang="en-IN" altLang="en-US">
              <a:latin typeface="Times New Roman" charset="0"/>
              <a:ea typeface="MS PGothic" charset="-128"/>
            </a:endParaRPr>
          </a:p>
        </p:txBody>
      </p:sp>
      <p:sp>
        <p:nvSpPr>
          <p:cNvPr id="1587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B018DF36-03D6-AA4B-B833-2EEEA8599598}" type="slidenum">
              <a:rPr lang="en-US" altLang="en-US" sz="1200"/>
              <a:pPr eaLnBrk="1" hangingPunct="1"/>
              <a:t>14</a:t>
            </a:fld>
            <a:endParaRPr lang="en-US" altLang="en-US" sz="1200"/>
          </a:p>
        </p:txBody>
      </p:sp>
    </p:spTree>
    <p:extLst>
      <p:ext uri="{BB962C8B-B14F-4D97-AF65-F5344CB8AC3E}">
        <p14:creationId xmlns:p14="http://schemas.microsoft.com/office/powerpoint/2010/main" val="831426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Slide Image Placeholder 1"/>
          <p:cNvSpPr>
            <a:spLocks noGrp="1" noRot="1" noChangeAspect="1" noTextEdit="1"/>
          </p:cNvSpPr>
          <p:nvPr>
            <p:ph type="sldImg"/>
          </p:nvPr>
        </p:nvSpPr>
        <p:spPr>
          <a:ln/>
        </p:spPr>
      </p:sp>
      <p:sp>
        <p:nvSpPr>
          <p:cNvPr id="1597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The figure on this slide illustrates the intersection of the skull and spinal cord. The spinal cord exits the skull at the foramen magnum, and two nerves branch out of the spinal cord at each vertebra in the neck and back.</a:t>
            </a:r>
          </a:p>
        </p:txBody>
      </p:sp>
      <p:sp>
        <p:nvSpPr>
          <p:cNvPr id="1597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E80C2492-F1B6-4543-93F8-2682A811FEA2}" type="slidenum">
              <a:rPr lang="en-US" altLang="en-US" sz="1200"/>
              <a:pPr eaLnBrk="1" hangingPunct="1"/>
              <a:t>15</a:t>
            </a:fld>
            <a:endParaRPr lang="en-US" altLang="en-US" sz="1200"/>
          </a:p>
        </p:txBody>
      </p:sp>
    </p:spTree>
    <p:extLst>
      <p:ext uri="{BB962C8B-B14F-4D97-AF65-F5344CB8AC3E}">
        <p14:creationId xmlns:p14="http://schemas.microsoft.com/office/powerpoint/2010/main" val="15134589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Slide Image Placeholder 1"/>
          <p:cNvSpPr>
            <a:spLocks noGrp="1" noRot="1" noChangeAspect="1" noTextEdit="1"/>
          </p:cNvSpPr>
          <p:nvPr>
            <p:ph type="sldImg"/>
          </p:nvPr>
        </p:nvSpPr>
        <p:spPr>
          <a:ln/>
        </p:spPr>
      </p:sp>
      <p:sp>
        <p:nvSpPr>
          <p:cNvPr id="1607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III. Pathophysiology</a:t>
            </a:r>
          </a:p>
          <a:p>
            <a:r>
              <a:rPr lang="en-US" altLang="en-US">
                <a:latin typeface="Times New Roman" charset="0"/>
                <a:ea typeface="MS PGothic" charset="-128"/>
              </a:rPr>
              <a:t>A. Many different disorders may cause brain dysfunction and may affect the patient’s:</a:t>
            </a:r>
            <a:endParaRPr lang="en-IN" altLang="en-US" b="1">
              <a:latin typeface="Times New Roman" charset="0"/>
              <a:ea typeface="MS PGothic" charset="-128"/>
            </a:endParaRPr>
          </a:p>
          <a:p>
            <a:r>
              <a:rPr lang="en-US" altLang="en-US">
                <a:latin typeface="Times New Roman" charset="0"/>
                <a:ea typeface="MS PGothic" charset="-128"/>
              </a:rPr>
              <a:t>	1. Level of consciousness</a:t>
            </a:r>
            <a:endParaRPr lang="en-IN" altLang="en-US">
              <a:latin typeface="Times New Roman" charset="0"/>
              <a:ea typeface="MS PGothic" charset="-128"/>
            </a:endParaRPr>
          </a:p>
          <a:p>
            <a:r>
              <a:rPr lang="en-US" altLang="en-US">
                <a:latin typeface="Times New Roman" charset="0"/>
                <a:ea typeface="MS PGothic" charset="-128"/>
              </a:rPr>
              <a:t>	2. Speech</a:t>
            </a:r>
            <a:endParaRPr lang="en-IN" altLang="en-US">
              <a:latin typeface="Times New Roman" charset="0"/>
              <a:ea typeface="MS PGothic" charset="-128"/>
            </a:endParaRPr>
          </a:p>
          <a:p>
            <a:r>
              <a:rPr lang="en-US" altLang="en-US">
                <a:latin typeface="Times New Roman" charset="0"/>
                <a:ea typeface="MS PGothic" charset="-128"/>
              </a:rPr>
              <a:t>	3. Voluntary muscle control</a:t>
            </a:r>
            <a:endParaRPr lang="en-IN" altLang="en-US">
              <a:latin typeface="Times New Roman" charset="0"/>
              <a:ea typeface="MS PGothic" charset="-128"/>
            </a:endParaRPr>
          </a:p>
          <a:p>
            <a:r>
              <a:rPr lang="en-US" altLang="en-US">
                <a:latin typeface="Times New Roman" charset="0"/>
                <a:ea typeface="MS PGothic" charset="-128"/>
              </a:rPr>
              <a:t>B. The brain is most sensitive to changes in oxygen, glucose, and temperature levels.</a:t>
            </a:r>
            <a:endParaRPr lang="en-IN" altLang="en-US" b="1">
              <a:latin typeface="Times New Roman" charset="0"/>
              <a:ea typeface="MS PGothic" charset="-128"/>
            </a:endParaRPr>
          </a:p>
        </p:txBody>
      </p:sp>
      <p:sp>
        <p:nvSpPr>
          <p:cNvPr id="1607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C2E33D40-7FDE-0C44-A182-25DA6B60B5A4}" type="slidenum">
              <a:rPr lang="en-US" altLang="en-US" sz="1200"/>
              <a:pPr eaLnBrk="1" hangingPunct="1"/>
              <a:t>16</a:t>
            </a:fld>
            <a:endParaRPr lang="en-US" altLang="en-US" sz="1200"/>
          </a:p>
        </p:txBody>
      </p:sp>
    </p:spTree>
    <p:extLst>
      <p:ext uri="{BB962C8B-B14F-4D97-AF65-F5344CB8AC3E}">
        <p14:creationId xmlns:p14="http://schemas.microsoft.com/office/powerpoint/2010/main" val="19076357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Slide Image Placeholder 1"/>
          <p:cNvSpPr>
            <a:spLocks noGrp="1" noRot="1" noChangeAspect="1" noTextEdit="1"/>
          </p:cNvSpPr>
          <p:nvPr>
            <p:ph type="sldImg"/>
          </p:nvPr>
        </p:nvSpPr>
        <p:spPr>
          <a:ln/>
        </p:spPr>
      </p:sp>
      <p:sp>
        <p:nvSpPr>
          <p:cNvPr id="1617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r>
              <a:rPr lang="en-US" altLang="en-US">
                <a:latin typeface="Times New Roman" charset="0"/>
                <a:ea typeface="MS PGothic" charset="-128"/>
              </a:rPr>
              <a:t>    </a:t>
            </a:r>
          </a:p>
          <a:p>
            <a:r>
              <a:rPr lang="en-US" altLang="en-US">
                <a:latin typeface="Times New Roman" charset="0"/>
                <a:ea typeface="MS PGothic" charset="-128"/>
              </a:rPr>
              <a:t>1. A significant change in any one of these levels will result in a neurologic change.</a:t>
            </a:r>
            <a:endParaRPr lang="en-IN" altLang="en-US">
              <a:latin typeface="Times New Roman" charset="0"/>
              <a:ea typeface="MS PGothic" charset="-128"/>
            </a:endParaRPr>
          </a:p>
          <a:p>
            <a:r>
              <a:rPr lang="en-US" altLang="en-US">
                <a:latin typeface="Times New Roman" charset="0"/>
                <a:ea typeface="MS PGothic" charset="-128"/>
              </a:rPr>
              <a:t>2. General rule:</a:t>
            </a:r>
            <a:endParaRPr lang="en-IN" altLang="en-US">
              <a:latin typeface="Times New Roman" charset="0"/>
              <a:ea typeface="MS PGothic" charset="-128"/>
            </a:endParaRPr>
          </a:p>
          <a:p>
            <a:r>
              <a:rPr lang="en-US" altLang="en-US">
                <a:latin typeface="Times New Roman" charset="0"/>
                <a:ea typeface="MS PGothic" charset="-128"/>
              </a:rPr>
              <a:t>	a. If a problem is caused primarily by disorders in the heart and lungs, the entire brain will be affected.</a:t>
            </a:r>
            <a:endParaRPr lang="en-IN" altLang="en-US">
              <a:latin typeface="Times New Roman" charset="0"/>
              <a:ea typeface="MS PGothic" charset="-128"/>
            </a:endParaRPr>
          </a:p>
          <a:p>
            <a:r>
              <a:rPr lang="en-US" altLang="en-US">
                <a:latin typeface="Times New Roman" charset="0"/>
                <a:ea typeface="MS PGothic" charset="-128"/>
              </a:rPr>
              <a:t>	b. If the primary problem is in the brain, only part of the brain is affected.</a:t>
            </a:r>
            <a:endParaRPr lang="en-IN" altLang="en-US">
              <a:latin typeface="Times New Roman" charset="0"/>
              <a:ea typeface="MS PGothic" charset="-128"/>
            </a:endParaRPr>
          </a:p>
          <a:p>
            <a:endParaRPr lang="en-US" altLang="en-US">
              <a:latin typeface="Times New Roman" charset="0"/>
              <a:ea typeface="MS PGothic" charset="-128"/>
            </a:endParaRPr>
          </a:p>
        </p:txBody>
      </p:sp>
      <p:sp>
        <p:nvSpPr>
          <p:cNvPr id="1617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1984FD7E-0850-9544-86A7-9CE72A1B28AC}" type="slidenum">
              <a:rPr lang="en-US" altLang="en-US" sz="1200"/>
              <a:pPr eaLnBrk="1" hangingPunct="1"/>
              <a:t>17</a:t>
            </a:fld>
            <a:endParaRPr lang="en-US" altLang="en-US" sz="1200"/>
          </a:p>
        </p:txBody>
      </p:sp>
    </p:spTree>
    <p:extLst>
      <p:ext uri="{BB962C8B-B14F-4D97-AF65-F5344CB8AC3E}">
        <p14:creationId xmlns:p14="http://schemas.microsoft.com/office/powerpoint/2010/main" val="18502303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Slide Image Placeholder 1"/>
          <p:cNvSpPr>
            <a:spLocks noGrp="1" noRot="1" noChangeAspect="1" noTextEdit="1"/>
          </p:cNvSpPr>
          <p:nvPr>
            <p:ph type="sldImg"/>
          </p:nvPr>
        </p:nvSpPr>
        <p:spPr>
          <a:ln/>
        </p:spPr>
      </p:sp>
      <p:sp>
        <p:nvSpPr>
          <p:cNvPr id="1628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IV. Headache</a:t>
            </a:r>
          </a:p>
          <a:p>
            <a:r>
              <a:rPr lang="en-US" altLang="en-US">
                <a:latin typeface="Times New Roman" charset="0"/>
                <a:ea typeface="MS PGothic" charset="-128"/>
              </a:rPr>
              <a:t>A. One of the most common complaints you will hear from your patients in terms of pain is headache.</a:t>
            </a:r>
            <a:endParaRPr lang="en-IN" altLang="en-US" b="1">
              <a:latin typeface="Times New Roman" charset="0"/>
              <a:ea typeface="MS PGothic" charset="-128"/>
            </a:endParaRPr>
          </a:p>
          <a:p>
            <a:r>
              <a:rPr lang="en-US" altLang="en-US">
                <a:latin typeface="Times New Roman" charset="0"/>
                <a:ea typeface="MS PGothic" charset="-128"/>
              </a:rPr>
              <a:t>	1. Headache can be a symptom of another condition or it can be a neurologic condition on its own.</a:t>
            </a:r>
            <a:endParaRPr lang="en-IN" altLang="en-US">
              <a:latin typeface="Times New Roman" charset="0"/>
              <a:ea typeface="MS PGothic" charset="-128"/>
            </a:endParaRPr>
          </a:p>
          <a:p>
            <a:r>
              <a:rPr lang="en-US" altLang="en-US">
                <a:latin typeface="Times New Roman" charset="0"/>
                <a:ea typeface="MS PGothic" charset="-128"/>
              </a:rPr>
              <a:t>	2. Only a small percentage of headaches are caused by a serious medical condition.</a:t>
            </a:r>
            <a:endParaRPr lang="en-IN" altLang="en-US">
              <a:latin typeface="Times New Roman" charset="0"/>
              <a:ea typeface="MS PGothic" charset="-128"/>
            </a:endParaRPr>
          </a:p>
        </p:txBody>
      </p:sp>
      <p:sp>
        <p:nvSpPr>
          <p:cNvPr id="1628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94C23C86-857C-8C4F-BDC8-2DB46E0764D4}" type="slidenum">
              <a:rPr lang="en-US" altLang="en-US" sz="1200"/>
              <a:pPr eaLnBrk="1" hangingPunct="1"/>
              <a:t>18</a:t>
            </a:fld>
            <a:endParaRPr lang="en-US" altLang="en-US" sz="1200"/>
          </a:p>
        </p:txBody>
      </p:sp>
    </p:spTree>
    <p:extLst>
      <p:ext uri="{BB962C8B-B14F-4D97-AF65-F5344CB8AC3E}">
        <p14:creationId xmlns:p14="http://schemas.microsoft.com/office/powerpoint/2010/main" val="12590906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Slide Image Placeholder 1"/>
          <p:cNvSpPr>
            <a:spLocks noGrp="1" noRot="1" noChangeAspect="1" noTextEdit="1"/>
          </p:cNvSpPr>
          <p:nvPr>
            <p:ph type="sldImg"/>
          </p:nvPr>
        </p:nvSpPr>
        <p:spPr>
          <a:ln/>
        </p:spPr>
      </p:sp>
      <p:sp>
        <p:nvSpPr>
          <p:cNvPr id="1638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B. Tension headaches, migraines, and sinus headaches are the most common types.</a:t>
            </a:r>
            <a:endParaRPr lang="en-IN" altLang="en-US" b="1">
              <a:latin typeface="Times New Roman" charset="0"/>
              <a:ea typeface="MS PGothic" charset="-128"/>
            </a:endParaRPr>
          </a:p>
          <a:p>
            <a:r>
              <a:rPr lang="en-US" altLang="en-US">
                <a:latin typeface="Times New Roman" charset="0"/>
                <a:ea typeface="MS PGothic" charset="-128"/>
              </a:rPr>
              <a:t>	1. These are not life threatening.</a:t>
            </a:r>
            <a:endParaRPr lang="en-IN" altLang="en-US">
              <a:latin typeface="Times New Roman" charset="0"/>
              <a:ea typeface="MS PGothic" charset="-128"/>
            </a:endParaRPr>
          </a:p>
        </p:txBody>
      </p:sp>
      <p:sp>
        <p:nvSpPr>
          <p:cNvPr id="1638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BCD33545-3AFE-8442-809E-5367303B8F9D}" type="slidenum">
              <a:rPr lang="en-US" altLang="en-US" sz="1200"/>
              <a:pPr eaLnBrk="1" hangingPunct="1"/>
              <a:t>19</a:t>
            </a:fld>
            <a:endParaRPr lang="en-US" altLang="en-US" sz="1200"/>
          </a:p>
        </p:txBody>
      </p:sp>
    </p:spTree>
    <p:extLst>
      <p:ext uri="{BB962C8B-B14F-4D97-AF65-F5344CB8AC3E}">
        <p14:creationId xmlns:p14="http://schemas.microsoft.com/office/powerpoint/2010/main" val="2322936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Slide Image Placeholder 1"/>
          <p:cNvSpPr>
            <a:spLocks noGrp="1" noRot="1" noChangeAspect="1" noTextEdit="1"/>
          </p:cNvSpPr>
          <p:nvPr>
            <p:ph type="sldImg"/>
          </p:nvPr>
        </p:nvSpPr>
        <p:spPr>
          <a:ln/>
        </p:spPr>
      </p:sp>
      <p:sp>
        <p:nvSpPr>
          <p:cNvPr id="146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National EMS Education Standard Competencies</a:t>
            </a:r>
          </a:p>
          <a:p>
            <a:endParaRPr lang="en-US" altLang="en-US">
              <a:latin typeface="Times New Roman" charset="0"/>
              <a:ea typeface="MS PGothic" charset="-128"/>
            </a:endParaRPr>
          </a:p>
          <a:p>
            <a:r>
              <a:rPr lang="en-US" altLang="en-US">
                <a:latin typeface="Times New Roman" charset="0"/>
                <a:ea typeface="MS PGothic" charset="-128"/>
              </a:rPr>
              <a:t>Medicine</a:t>
            </a:r>
          </a:p>
          <a:p>
            <a:r>
              <a:rPr lang="en-US" altLang="en-US">
                <a:latin typeface="Times New Roman" charset="0"/>
                <a:ea typeface="MS PGothic" charset="-128"/>
              </a:rPr>
              <a:t>Applies fundamental knowledge to provide basic emergency care and transportation based on assessment findings for an acutely ill patient.</a:t>
            </a:r>
          </a:p>
          <a:p>
            <a:endParaRPr lang="en-US" altLang="en-US">
              <a:latin typeface="Times New Roman" charset="0"/>
              <a:ea typeface="MS PGothic" charset="-128"/>
            </a:endParaRPr>
          </a:p>
        </p:txBody>
      </p:sp>
      <p:sp>
        <p:nvSpPr>
          <p:cNvPr id="1464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E345F564-B763-5F47-8406-0F96F1221D8E}" type="slidenum">
              <a:rPr lang="en-US" altLang="en-US" sz="1200"/>
              <a:pPr eaLnBrk="1" hangingPunct="1"/>
              <a:t>2</a:t>
            </a:fld>
            <a:endParaRPr lang="en-US" altLang="en-US" sz="1200"/>
          </a:p>
        </p:txBody>
      </p:sp>
    </p:spTree>
    <p:extLst>
      <p:ext uri="{BB962C8B-B14F-4D97-AF65-F5344CB8AC3E}">
        <p14:creationId xmlns:p14="http://schemas.microsoft.com/office/powerpoint/2010/main" val="19645883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Slide Image Placeholder 1"/>
          <p:cNvSpPr>
            <a:spLocks noGrp="1" noRot="1" noChangeAspect="1" noTextEdit="1"/>
          </p:cNvSpPr>
          <p:nvPr>
            <p:ph type="sldImg"/>
          </p:nvPr>
        </p:nvSpPr>
        <p:spPr>
          <a:ln/>
        </p:spPr>
      </p:sp>
      <p:sp>
        <p:nvSpPr>
          <p:cNvPr id="1648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r>
              <a:rPr lang="en-US" altLang="en-US">
                <a:latin typeface="Times New Roman" charset="0"/>
                <a:ea typeface="MS PGothic" charset="-128"/>
              </a:rPr>
              <a:t>    </a:t>
            </a:r>
          </a:p>
          <a:p>
            <a:r>
              <a:rPr lang="en-US" altLang="en-US">
                <a:latin typeface="Times New Roman" charset="0"/>
                <a:ea typeface="MS PGothic" charset="-128"/>
              </a:rPr>
              <a:t>2. Tension headaches</a:t>
            </a:r>
            <a:endParaRPr lang="en-IN" altLang="en-US">
              <a:latin typeface="Times New Roman" charset="0"/>
              <a:ea typeface="MS PGothic" charset="-128"/>
            </a:endParaRPr>
          </a:p>
          <a:p>
            <a:r>
              <a:rPr lang="en-US" altLang="en-US">
                <a:latin typeface="Times New Roman" charset="0"/>
                <a:ea typeface="MS PGothic" charset="-128"/>
              </a:rPr>
              <a:t>	a. These headaches are caused by muscle contractions in the head and neck and are attributed to stress.</a:t>
            </a:r>
            <a:endParaRPr lang="en-IN" altLang="en-US">
              <a:latin typeface="Times New Roman" charset="0"/>
              <a:ea typeface="MS PGothic" charset="-128"/>
            </a:endParaRPr>
          </a:p>
          <a:p>
            <a:r>
              <a:rPr lang="en-US" altLang="en-US">
                <a:latin typeface="Times New Roman" charset="0"/>
                <a:ea typeface="MS PGothic" charset="-128"/>
              </a:rPr>
              <a:t>	b. The pain is usually described as squeezing, dull, or as an ache.</a:t>
            </a:r>
            <a:endParaRPr lang="en-IN" altLang="en-US">
              <a:latin typeface="Times New Roman" charset="0"/>
              <a:ea typeface="MS PGothic" charset="-128"/>
            </a:endParaRPr>
          </a:p>
          <a:p>
            <a:r>
              <a:rPr lang="en-US" altLang="en-US">
                <a:latin typeface="Times New Roman" charset="0"/>
                <a:ea typeface="MS PGothic" charset="-128"/>
              </a:rPr>
              <a:t>	c. Usually do not require medical attention</a:t>
            </a:r>
            <a:endParaRPr lang="en-IN" altLang="en-US">
              <a:latin typeface="Times New Roman" charset="0"/>
              <a:ea typeface="MS PGothic" charset="-128"/>
            </a:endParaRPr>
          </a:p>
        </p:txBody>
      </p:sp>
      <p:sp>
        <p:nvSpPr>
          <p:cNvPr id="164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22E9578E-D053-BC4A-9928-E5CD4041B963}" type="slidenum">
              <a:rPr lang="en-US" altLang="en-US" sz="1200"/>
              <a:pPr eaLnBrk="1" hangingPunct="1"/>
              <a:t>20</a:t>
            </a:fld>
            <a:endParaRPr lang="en-US" altLang="en-US" sz="1200"/>
          </a:p>
        </p:txBody>
      </p:sp>
    </p:spTree>
    <p:extLst>
      <p:ext uri="{BB962C8B-B14F-4D97-AF65-F5344CB8AC3E}">
        <p14:creationId xmlns:p14="http://schemas.microsoft.com/office/powerpoint/2010/main" val="340044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Slide Image Placeholder 1"/>
          <p:cNvSpPr>
            <a:spLocks noGrp="1" noRot="1" noChangeAspect="1" noTextEdit="1"/>
          </p:cNvSpPr>
          <p:nvPr>
            <p:ph type="sldImg"/>
          </p:nvPr>
        </p:nvSpPr>
        <p:spPr>
          <a:ln/>
        </p:spPr>
      </p:sp>
      <p:sp>
        <p:nvSpPr>
          <p:cNvPr id="1658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C. Migraine headaches</a:t>
            </a:r>
            <a:endParaRPr lang="en-IN" altLang="en-US" b="1">
              <a:latin typeface="Times New Roman" charset="0"/>
              <a:ea typeface="MS PGothic" charset="-128"/>
            </a:endParaRPr>
          </a:p>
          <a:p>
            <a:r>
              <a:rPr lang="en-US" altLang="en-US">
                <a:latin typeface="Times New Roman" charset="0"/>
                <a:ea typeface="MS PGothic" charset="-128"/>
              </a:rPr>
              <a:t>	1. They are thought to be caused by changes in the blood vessel size in the base of the brain.</a:t>
            </a:r>
            <a:endParaRPr lang="en-IN" altLang="en-US">
              <a:latin typeface="Times New Roman" charset="0"/>
              <a:ea typeface="MS PGothic" charset="-128"/>
            </a:endParaRPr>
          </a:p>
          <a:p>
            <a:r>
              <a:rPr lang="en-US" altLang="en-US">
                <a:latin typeface="Times New Roman" charset="0"/>
                <a:ea typeface="MS PGothic" charset="-128"/>
              </a:rPr>
              <a:t>	2. Both adults and children can experience migraines.</a:t>
            </a:r>
            <a:endParaRPr lang="en-IN" altLang="en-US">
              <a:latin typeface="Times New Roman" charset="0"/>
              <a:ea typeface="MS PGothic" charset="-128"/>
            </a:endParaRPr>
          </a:p>
          <a:p>
            <a:r>
              <a:rPr lang="en-US" altLang="en-US">
                <a:latin typeface="Times New Roman" charset="0"/>
                <a:ea typeface="MS PGothic" charset="-128"/>
              </a:rPr>
              <a:t>	3. Women are three times as likely as men to experience migraines.</a:t>
            </a:r>
            <a:endParaRPr lang="en-IN" altLang="en-US">
              <a:latin typeface="Times New Roman" charset="0"/>
              <a:ea typeface="MS PGothic" charset="-128"/>
            </a:endParaRPr>
          </a:p>
          <a:p>
            <a:r>
              <a:rPr lang="en-US" altLang="en-US">
                <a:latin typeface="Times New Roman" charset="0"/>
                <a:ea typeface="MS PGothic" charset="-128"/>
              </a:rPr>
              <a:t>	4. The pain is usually described as pounding, throbbing, and pulsating.</a:t>
            </a:r>
            <a:endParaRPr lang="en-IN" altLang="en-US">
              <a:latin typeface="Times New Roman" charset="0"/>
              <a:ea typeface="MS PGothic" charset="-128"/>
            </a:endParaRPr>
          </a:p>
          <a:p>
            <a:r>
              <a:rPr lang="en-US" altLang="en-US">
                <a:latin typeface="Times New Roman" charset="0"/>
                <a:ea typeface="MS PGothic" charset="-128"/>
              </a:rPr>
              <a:t>	5. Migraines are often associated with nausea and vomiting and may be preceded by visual warning signs such as flashing lights or partial vision loss.</a:t>
            </a:r>
            <a:endParaRPr lang="en-IN" altLang="en-US">
              <a:latin typeface="Times New Roman" charset="0"/>
              <a:ea typeface="MS PGothic" charset="-128"/>
            </a:endParaRPr>
          </a:p>
          <a:p>
            <a:r>
              <a:rPr lang="en-US" altLang="en-US">
                <a:latin typeface="Times New Roman" charset="0"/>
                <a:ea typeface="MS PGothic" charset="-128"/>
              </a:rPr>
              <a:t>	6. Migraine headaches can last for several hours to days.</a:t>
            </a:r>
            <a:endParaRPr lang="en-IN" altLang="en-US">
              <a:latin typeface="Times New Roman" charset="0"/>
              <a:ea typeface="MS PGothic" charset="-128"/>
            </a:endParaRPr>
          </a:p>
        </p:txBody>
      </p:sp>
      <p:sp>
        <p:nvSpPr>
          <p:cNvPr id="1658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87F74931-420F-684A-B918-098A97A8007F}" type="slidenum">
              <a:rPr lang="en-US" altLang="en-US" sz="1200"/>
              <a:pPr eaLnBrk="1" hangingPunct="1"/>
              <a:t>21</a:t>
            </a:fld>
            <a:endParaRPr lang="en-US" altLang="en-US" sz="1200"/>
          </a:p>
        </p:txBody>
      </p:sp>
    </p:spTree>
    <p:extLst>
      <p:ext uri="{BB962C8B-B14F-4D97-AF65-F5344CB8AC3E}">
        <p14:creationId xmlns:p14="http://schemas.microsoft.com/office/powerpoint/2010/main" val="2823427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Slide Image Placeholder 1"/>
          <p:cNvSpPr>
            <a:spLocks noGrp="1" noRot="1" noChangeAspect="1" noTextEdit="1"/>
          </p:cNvSpPr>
          <p:nvPr>
            <p:ph type="sldImg"/>
          </p:nvPr>
        </p:nvSpPr>
        <p:spPr>
          <a:ln/>
        </p:spPr>
      </p:sp>
      <p:sp>
        <p:nvSpPr>
          <p:cNvPr id="166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D. Sinus headaches are caused by pressure that is the result of fluid accumulation in the sinus cavities.</a:t>
            </a:r>
            <a:endParaRPr lang="en-IN" altLang="en-US" b="1">
              <a:latin typeface="Times New Roman" charset="0"/>
              <a:ea typeface="MS PGothic" charset="-128"/>
            </a:endParaRPr>
          </a:p>
          <a:p>
            <a:r>
              <a:rPr lang="en-US" altLang="en-US">
                <a:latin typeface="Times New Roman" charset="0"/>
                <a:ea typeface="MS PGothic" charset="-128"/>
              </a:rPr>
              <a:t>	1. Patients may also have cold-like signs and symptoms of nasal congestion, cough, and fever.</a:t>
            </a:r>
            <a:endParaRPr lang="en-IN" altLang="en-US">
              <a:latin typeface="Times New Roman" charset="0"/>
              <a:ea typeface="MS PGothic" charset="-128"/>
            </a:endParaRPr>
          </a:p>
          <a:p>
            <a:r>
              <a:rPr lang="en-US" altLang="en-US">
                <a:latin typeface="Times New Roman" charset="0"/>
                <a:ea typeface="MS PGothic" charset="-128"/>
              </a:rPr>
              <a:t>	2. Prehospital emergency care is not required.</a:t>
            </a:r>
            <a:endParaRPr lang="en-IN" altLang="en-US">
              <a:latin typeface="Times New Roman" charset="0"/>
              <a:ea typeface="MS PGothic" charset="-128"/>
            </a:endParaRPr>
          </a:p>
        </p:txBody>
      </p:sp>
      <p:sp>
        <p:nvSpPr>
          <p:cNvPr id="1669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8171DEB6-038D-9E47-A047-4A6E93EC732B}" type="slidenum">
              <a:rPr lang="en-US" altLang="en-US" sz="1200"/>
              <a:pPr eaLnBrk="1" hangingPunct="1"/>
              <a:t>22</a:t>
            </a:fld>
            <a:endParaRPr lang="en-US" altLang="en-US" sz="1200"/>
          </a:p>
        </p:txBody>
      </p:sp>
    </p:spTree>
    <p:extLst>
      <p:ext uri="{BB962C8B-B14F-4D97-AF65-F5344CB8AC3E}">
        <p14:creationId xmlns:p14="http://schemas.microsoft.com/office/powerpoint/2010/main" val="15429205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Slide Image Placeholder 1"/>
          <p:cNvSpPr>
            <a:spLocks noGrp="1" noRot="1" noChangeAspect="1" noTextEdit="1"/>
          </p:cNvSpPr>
          <p:nvPr>
            <p:ph type="sldImg"/>
          </p:nvPr>
        </p:nvSpPr>
        <p:spPr>
          <a:ln/>
        </p:spPr>
      </p:sp>
      <p:sp>
        <p:nvSpPr>
          <p:cNvPr id="1679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E. Serious conditions that include headache as a symptom are hemorrhagic stroke (bleeding in the brain), brain tumor, and meningitis.</a:t>
            </a:r>
            <a:endParaRPr lang="en-IN" altLang="en-US" b="1">
              <a:latin typeface="Times New Roman" charset="0"/>
              <a:ea typeface="MS PGothic" charset="-128"/>
            </a:endParaRPr>
          </a:p>
          <a:p>
            <a:r>
              <a:rPr lang="en-US" altLang="en-US">
                <a:latin typeface="Times New Roman" charset="0"/>
                <a:ea typeface="MS PGothic" charset="-128"/>
              </a:rPr>
              <a:t>	1. You should be concerned if the patient complains of a sudden-onset, severe headache or a sudden-onset headache that has associated symptoms.</a:t>
            </a:r>
            <a:endParaRPr lang="en-IN" altLang="en-US">
              <a:latin typeface="Times New Roman" charset="0"/>
              <a:ea typeface="MS PGothic" charset="-128"/>
            </a:endParaRPr>
          </a:p>
          <a:p>
            <a:r>
              <a:rPr lang="en-US" altLang="en-US">
                <a:latin typeface="Times New Roman" charset="0"/>
                <a:ea typeface="MS PGothic" charset="-128"/>
              </a:rPr>
              <a:t>	2. You should suspect a stroke in patients with a severe headache, seizures, and altered mental status.</a:t>
            </a:r>
            <a:endParaRPr lang="en-IN" altLang="en-US">
              <a:latin typeface="Times New Roman" charset="0"/>
              <a:ea typeface="MS PGothic" charset="-128"/>
            </a:endParaRPr>
          </a:p>
          <a:p>
            <a:r>
              <a:rPr lang="en-US" altLang="en-US">
                <a:latin typeface="Times New Roman" charset="0"/>
                <a:ea typeface="MS PGothic" charset="-128"/>
              </a:rPr>
              <a:t>	3. Signs of increased intracranial pressure (ICP) include headache, vomiting, altered mental status, and seizures.</a:t>
            </a:r>
            <a:endParaRPr lang="en-IN" altLang="en-US">
              <a:latin typeface="Times New Roman" charset="0"/>
              <a:ea typeface="MS PGothic" charset="-128"/>
            </a:endParaRPr>
          </a:p>
          <a:p>
            <a:r>
              <a:rPr lang="en-US" altLang="en-US">
                <a:latin typeface="Times New Roman" charset="0"/>
                <a:ea typeface="MS PGothic" charset="-128"/>
              </a:rPr>
              <a:t>	4. Increasing ICP may be caused by a hemorrhagic stroke, tumor, or recent head trauma.</a:t>
            </a:r>
            <a:endParaRPr lang="en-IN" altLang="en-US">
              <a:latin typeface="Times New Roman" charset="0"/>
              <a:ea typeface="MS PGothic" charset="-128"/>
            </a:endParaRPr>
          </a:p>
          <a:p>
            <a:r>
              <a:rPr lang="en-US" altLang="en-US">
                <a:latin typeface="Times New Roman" charset="0"/>
                <a:ea typeface="MS PGothic" charset="-128"/>
              </a:rPr>
              <a:t>	5. Your patient assessment should include asking the patient if he or she has experienced any recent head trauma.</a:t>
            </a:r>
            <a:endParaRPr lang="en-IN" altLang="en-US">
              <a:latin typeface="Times New Roman" charset="0"/>
              <a:ea typeface="MS PGothic" charset="-128"/>
            </a:endParaRPr>
          </a:p>
          <a:p>
            <a:r>
              <a:rPr lang="en-US" altLang="en-US">
                <a:latin typeface="Times New Roman" charset="0"/>
                <a:ea typeface="MS PGothic" charset="-128"/>
              </a:rPr>
              <a:t>	6. Consider not using lights and siren during transport.</a:t>
            </a:r>
            <a:endParaRPr lang="en-IN" altLang="en-US">
              <a:latin typeface="Times New Roman" charset="0"/>
              <a:ea typeface="MS PGothic" charset="-128"/>
            </a:endParaRPr>
          </a:p>
        </p:txBody>
      </p:sp>
      <p:sp>
        <p:nvSpPr>
          <p:cNvPr id="1679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2BDBD6F2-3475-3B46-A074-DF9B9C75DFB0}" type="slidenum">
              <a:rPr lang="en-US" altLang="en-US" sz="1200"/>
              <a:pPr eaLnBrk="1" hangingPunct="1"/>
              <a:t>23</a:t>
            </a:fld>
            <a:endParaRPr lang="en-US" altLang="en-US" sz="1200"/>
          </a:p>
        </p:txBody>
      </p:sp>
    </p:spTree>
    <p:extLst>
      <p:ext uri="{BB962C8B-B14F-4D97-AF65-F5344CB8AC3E}">
        <p14:creationId xmlns:p14="http://schemas.microsoft.com/office/powerpoint/2010/main" val="9998227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Slide Image Placeholder 1"/>
          <p:cNvSpPr>
            <a:spLocks noGrp="1" noRot="1" noChangeAspect="1" noTextEdit="1"/>
          </p:cNvSpPr>
          <p:nvPr>
            <p:ph type="sldImg"/>
          </p:nvPr>
        </p:nvSpPr>
        <p:spPr>
          <a:ln/>
        </p:spPr>
      </p:sp>
      <p:sp>
        <p:nvSpPr>
          <p:cNvPr id="1689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V. Stroke</a:t>
            </a:r>
          </a:p>
          <a:p>
            <a:r>
              <a:rPr lang="en-US" altLang="en-US">
                <a:latin typeface="Times New Roman" charset="0"/>
                <a:ea typeface="MS PGothic" charset="-128"/>
              </a:rPr>
              <a:t>A. A cerebrovascular accident (CVA), or stroke, is an interruption of blood flow to an area within the brain that results in the loss of brain function.</a:t>
            </a:r>
            <a:endParaRPr lang="en-IN" altLang="en-US" b="1">
              <a:latin typeface="Times New Roman" charset="0"/>
              <a:ea typeface="MS PGothic" charset="-128"/>
            </a:endParaRPr>
          </a:p>
          <a:p>
            <a:r>
              <a:rPr lang="en-US" altLang="en-US">
                <a:latin typeface="Times New Roman" charset="0"/>
                <a:ea typeface="MS PGothic" charset="-128"/>
              </a:rPr>
              <a:t>	1. Lacking oxygen, brain cells stop functioning and begin to die within minutes.</a:t>
            </a:r>
            <a:endParaRPr lang="en-IN" altLang="en-US">
              <a:latin typeface="Times New Roman" charset="0"/>
              <a:ea typeface="MS PGothic" charset="-128"/>
            </a:endParaRPr>
          </a:p>
          <a:p>
            <a:r>
              <a:rPr lang="en-US" altLang="en-US">
                <a:latin typeface="Times New Roman" charset="0"/>
                <a:ea typeface="MS PGothic" charset="-128"/>
              </a:rPr>
              <a:t>	2. Once brain cells die, not much can be done.</a:t>
            </a:r>
            <a:endParaRPr lang="en-IN" altLang="en-US">
              <a:latin typeface="Times New Roman" charset="0"/>
              <a:ea typeface="MS PGothic" charset="-128"/>
            </a:endParaRPr>
          </a:p>
        </p:txBody>
      </p:sp>
      <p:sp>
        <p:nvSpPr>
          <p:cNvPr id="1689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E0609E68-D08F-8B44-96BF-99A8C25DFDC7}" type="slidenum">
              <a:rPr lang="en-US" altLang="en-US" sz="1200"/>
              <a:pPr eaLnBrk="1" hangingPunct="1"/>
              <a:t>24</a:t>
            </a:fld>
            <a:endParaRPr lang="en-US" altLang="en-US" sz="1200"/>
          </a:p>
        </p:txBody>
      </p:sp>
    </p:spTree>
    <p:extLst>
      <p:ext uri="{BB962C8B-B14F-4D97-AF65-F5344CB8AC3E}">
        <p14:creationId xmlns:p14="http://schemas.microsoft.com/office/powerpoint/2010/main" val="21094429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Slide Image Placeholder 1"/>
          <p:cNvSpPr>
            <a:spLocks noGrp="1" noRot="1" noChangeAspect="1" noTextEdit="1"/>
          </p:cNvSpPr>
          <p:nvPr>
            <p:ph type="sldImg"/>
          </p:nvPr>
        </p:nvSpPr>
        <p:spPr>
          <a:ln/>
        </p:spPr>
      </p:sp>
      <p:sp>
        <p:nvSpPr>
          <p:cNvPr id="1699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r>
              <a:rPr lang="en-US" altLang="en-US">
                <a:latin typeface="Times New Roman" charset="0"/>
                <a:ea typeface="MS PGothic" charset="-128"/>
              </a:rPr>
              <a:t> </a:t>
            </a:r>
          </a:p>
          <a:p>
            <a:r>
              <a:rPr lang="en-US" altLang="en-US">
                <a:latin typeface="Times New Roman" charset="0"/>
                <a:ea typeface="MS PGothic" charset="-128"/>
              </a:rPr>
              <a:t>	3. Brain cells develop ischemia, the reduction in blood supply that results in inadequate oxygen being supplied to the cells, causing those cells to stop functioning properly.</a:t>
            </a:r>
            <a:endParaRPr lang="en-IN" altLang="en-US">
              <a:latin typeface="Times New Roman" charset="0"/>
              <a:ea typeface="MS PGothic" charset="-128"/>
            </a:endParaRPr>
          </a:p>
          <a:p>
            <a:r>
              <a:rPr lang="en-US" altLang="en-US">
                <a:latin typeface="Times New Roman" charset="0"/>
                <a:ea typeface="MS PGothic" charset="-128"/>
              </a:rPr>
              <a:t>	4. It may take several hours or more for cell death to occur, because small trickles of blood may be keeping ischemic cells alive.</a:t>
            </a:r>
            <a:endParaRPr lang="en-IN" altLang="en-US">
              <a:latin typeface="Times New Roman" charset="0"/>
              <a:ea typeface="MS PGothic" charset="-128"/>
            </a:endParaRPr>
          </a:p>
          <a:p>
            <a:r>
              <a:rPr lang="en-US" altLang="en-US">
                <a:latin typeface="Times New Roman" charset="0"/>
                <a:ea typeface="MS PGothic" charset="-128"/>
              </a:rPr>
              <a:t>	5. With prompt restoration of blood flow, the cells will not die, and function can be preserved or restored.</a:t>
            </a:r>
            <a:endParaRPr lang="en-IN" altLang="en-US">
              <a:latin typeface="Times New Roman" charset="0"/>
              <a:ea typeface="MS PGothic" charset="-128"/>
            </a:endParaRPr>
          </a:p>
          <a:p>
            <a:r>
              <a:rPr lang="en-US" altLang="en-US">
                <a:latin typeface="Times New Roman" charset="0"/>
                <a:ea typeface="MS PGothic" charset="-128"/>
              </a:rPr>
              <a:t>B. Types of stroke</a:t>
            </a:r>
            <a:endParaRPr lang="en-IN" altLang="en-US" b="1">
              <a:latin typeface="Times New Roman" charset="0"/>
              <a:ea typeface="MS PGothic" charset="-128"/>
            </a:endParaRPr>
          </a:p>
          <a:p>
            <a:r>
              <a:rPr lang="en-US" altLang="en-US">
                <a:latin typeface="Times New Roman" charset="0"/>
                <a:ea typeface="MS PGothic" charset="-128"/>
              </a:rPr>
              <a:t>	1. There are two main types of stroke: ischemic and hemorrhagic.</a:t>
            </a:r>
            <a:endParaRPr lang="en-IN" altLang="en-US">
              <a:latin typeface="Times New Roman" charset="0"/>
              <a:ea typeface="MS PGothic" charset="-128"/>
            </a:endParaRPr>
          </a:p>
          <a:p>
            <a:r>
              <a:rPr lang="en-US" altLang="en-US">
                <a:latin typeface="Times New Roman" charset="0"/>
                <a:ea typeface="MS PGothic" charset="-128"/>
              </a:rPr>
              <a:t>		a. An ischemic stroke occurs when blood flow through the cerebral arteries is blocked.</a:t>
            </a:r>
            <a:endParaRPr lang="en-IN" altLang="en-US">
              <a:latin typeface="Times New Roman" charset="0"/>
              <a:ea typeface="MS PGothic" charset="-128"/>
            </a:endParaRPr>
          </a:p>
          <a:p>
            <a:r>
              <a:rPr lang="en-US" altLang="en-US">
                <a:latin typeface="Times New Roman" charset="0"/>
                <a:ea typeface="MS PGothic" charset="-128"/>
              </a:rPr>
              <a:t>		b. In hemorrhagic stroke, a blood vessel ruptures and the accumulated blood causes increased pressure in the brain.</a:t>
            </a:r>
            <a:endParaRPr lang="en-IN" altLang="en-US">
              <a:latin typeface="Times New Roman" charset="0"/>
              <a:ea typeface="MS PGothic" charset="-128"/>
            </a:endParaRPr>
          </a:p>
        </p:txBody>
      </p:sp>
      <p:sp>
        <p:nvSpPr>
          <p:cNvPr id="1699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3CD796B0-364D-994B-B153-0FF774AE0406}" type="slidenum">
              <a:rPr lang="en-US" altLang="en-US" sz="1200"/>
              <a:pPr eaLnBrk="1" hangingPunct="1"/>
              <a:t>25</a:t>
            </a:fld>
            <a:endParaRPr lang="en-US" altLang="en-US" sz="1200"/>
          </a:p>
        </p:txBody>
      </p:sp>
    </p:spTree>
    <p:extLst>
      <p:ext uri="{BB962C8B-B14F-4D97-AF65-F5344CB8AC3E}">
        <p14:creationId xmlns:p14="http://schemas.microsoft.com/office/powerpoint/2010/main" val="6000650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Slide Image Placeholder 1"/>
          <p:cNvSpPr>
            <a:spLocks noGrp="1" noRot="1" noChangeAspect="1" noTextEdit="1"/>
          </p:cNvSpPr>
          <p:nvPr>
            <p:ph type="sldImg"/>
          </p:nvPr>
        </p:nvSpPr>
        <p:spPr>
          <a:ln/>
        </p:spPr>
      </p:sp>
      <p:sp>
        <p:nvSpPr>
          <p:cNvPr id="1710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r>
              <a:rPr lang="en-US" altLang="en-US">
                <a:latin typeface="Times New Roman" charset="0"/>
                <a:ea typeface="MS PGothic" charset="-128"/>
              </a:rPr>
              <a:t> </a:t>
            </a:r>
          </a:p>
          <a:p>
            <a:r>
              <a:rPr lang="en-US" altLang="en-US">
                <a:latin typeface="Times New Roman" charset="0"/>
                <a:ea typeface="MS PGothic" charset="-128"/>
              </a:rPr>
              <a:t>2. Ischemic stroke</a:t>
            </a:r>
            <a:endParaRPr lang="en-IN" altLang="en-US">
              <a:latin typeface="Times New Roman" charset="0"/>
              <a:ea typeface="MS PGothic" charset="-128"/>
            </a:endParaRPr>
          </a:p>
          <a:p>
            <a:r>
              <a:rPr lang="en-US" altLang="en-US">
                <a:latin typeface="Times New Roman" charset="0"/>
                <a:ea typeface="MS PGothic" charset="-128"/>
              </a:rPr>
              <a:t>	a. Most common, according to the American Stroke Association, accounting for more than 80% of strokes</a:t>
            </a:r>
            <a:endParaRPr lang="en-IN" altLang="en-US">
              <a:latin typeface="Times New Roman" charset="0"/>
              <a:ea typeface="MS PGothic" charset="-128"/>
            </a:endParaRPr>
          </a:p>
          <a:p>
            <a:r>
              <a:rPr lang="en-US" altLang="en-US">
                <a:latin typeface="Times New Roman" charset="0"/>
                <a:ea typeface="MS PGothic" charset="-128"/>
              </a:rPr>
              <a:t>	b. When blood flow to a particular part of the brain is stopped by a blockage (blood clot) inside a blood vessel</a:t>
            </a:r>
            <a:endParaRPr lang="en-IN" altLang="en-US">
              <a:latin typeface="Times New Roman" charset="0"/>
              <a:ea typeface="MS PGothic" charset="-128"/>
            </a:endParaRPr>
          </a:p>
          <a:p>
            <a:r>
              <a:rPr lang="en-US" altLang="en-US">
                <a:latin typeface="Times New Roman" charset="0"/>
                <a:ea typeface="MS PGothic" charset="-128"/>
              </a:rPr>
              <a:t>	c. This blockage can be due to thrombosis, where a clot forms at the site of blockage, or due to an embolus, where the clot forms in a remote area and then travels to the site of blockage.</a:t>
            </a:r>
            <a:endParaRPr lang="en-IN" altLang="en-US">
              <a:latin typeface="Times New Roman" charset="0"/>
              <a:ea typeface="MS PGothic" charset="-128"/>
            </a:endParaRPr>
          </a:p>
          <a:p>
            <a:r>
              <a:rPr lang="en-US" altLang="en-US">
                <a:latin typeface="Times New Roman" charset="0"/>
                <a:ea typeface="MS PGothic" charset="-128"/>
              </a:rPr>
              <a:t>	d. Symptoms may range from nothing at all to complete paralysis.</a:t>
            </a:r>
            <a:endParaRPr lang="en-IN" altLang="en-US">
              <a:latin typeface="Times New Roman" charset="0"/>
              <a:ea typeface="MS PGothic" charset="-128"/>
            </a:endParaRPr>
          </a:p>
          <a:p>
            <a:r>
              <a:rPr lang="en-US" altLang="en-US">
                <a:latin typeface="Times New Roman" charset="0"/>
                <a:ea typeface="MS PGothic" charset="-128"/>
              </a:rPr>
              <a:t>	e. Atherosclerosis in the blood vessels is often the cause of ischemic stroke.</a:t>
            </a:r>
            <a:endParaRPr lang="en-IN" altLang="en-US">
              <a:latin typeface="Times New Roman" charset="0"/>
              <a:ea typeface="MS PGothic" charset="-128"/>
            </a:endParaRPr>
          </a:p>
        </p:txBody>
      </p:sp>
      <p:sp>
        <p:nvSpPr>
          <p:cNvPr id="1710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1141B8A1-9D85-AF48-AC69-47A145568333}" type="slidenum">
              <a:rPr lang="en-US" altLang="en-US" sz="1200"/>
              <a:pPr eaLnBrk="1" hangingPunct="1"/>
              <a:t>26</a:t>
            </a:fld>
            <a:endParaRPr lang="en-US" altLang="en-US" sz="1200"/>
          </a:p>
        </p:txBody>
      </p:sp>
    </p:spTree>
    <p:extLst>
      <p:ext uri="{BB962C8B-B14F-4D97-AF65-F5344CB8AC3E}">
        <p14:creationId xmlns:p14="http://schemas.microsoft.com/office/powerpoint/2010/main" val="71091258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Slide Image Placeholder 1"/>
          <p:cNvSpPr>
            <a:spLocks noGrp="1" noRot="1" noChangeAspect="1" noTextEdit="1"/>
          </p:cNvSpPr>
          <p:nvPr>
            <p:ph type="sldImg"/>
          </p:nvPr>
        </p:nvSpPr>
        <p:spPr>
          <a:ln/>
        </p:spPr>
      </p:sp>
      <p:sp>
        <p:nvSpPr>
          <p:cNvPr id="1720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	i. Disorder in which calcium and cholesterol build up, forming a plaque inside the walls of the blood vessels</a:t>
            </a:r>
            <a:endParaRPr lang="en-IN" altLang="en-US">
              <a:latin typeface="Times New Roman" charset="0"/>
              <a:ea typeface="MS PGothic" charset="-128"/>
            </a:endParaRPr>
          </a:p>
          <a:p>
            <a:r>
              <a:rPr lang="en-US" altLang="en-US">
                <a:latin typeface="Times New Roman" charset="0"/>
                <a:ea typeface="MS PGothic" charset="-128"/>
              </a:rPr>
              <a:t>	ii. This plaque may obstruct blood flow and interfere with the vessel’s ability to dilate.</a:t>
            </a:r>
            <a:endParaRPr lang="en-IN" altLang="en-US">
              <a:latin typeface="Times New Roman" charset="0"/>
              <a:ea typeface="MS PGothic" charset="-128"/>
            </a:endParaRPr>
          </a:p>
          <a:p>
            <a:r>
              <a:rPr lang="en-US" altLang="en-US">
                <a:latin typeface="Times New Roman" charset="0"/>
                <a:ea typeface="MS PGothic" charset="-128"/>
              </a:rPr>
              <a:t>	iii. Eventually, it causes complete occlusion of an artery.</a:t>
            </a:r>
            <a:endParaRPr lang="en-IN" altLang="en-US">
              <a:latin typeface="Times New Roman" charset="0"/>
              <a:ea typeface="MS PGothic" charset="-128"/>
            </a:endParaRPr>
          </a:p>
          <a:p>
            <a:r>
              <a:rPr lang="en-US" altLang="en-US">
                <a:latin typeface="Times New Roman" charset="0"/>
                <a:ea typeface="MS PGothic" charset="-128"/>
              </a:rPr>
              <a:t>	iv. Even if the blockage in the carotid artery is not complete, smaller pieces of the clot may embolize deep into the brain and become lodged in a smaller branch of a blood vessel, blocking blood flow.</a:t>
            </a:r>
            <a:endParaRPr lang="en-IN" altLang="en-US">
              <a:latin typeface="Times New Roman" charset="0"/>
              <a:ea typeface="MS PGothic" charset="-128"/>
            </a:endParaRPr>
          </a:p>
        </p:txBody>
      </p:sp>
      <p:sp>
        <p:nvSpPr>
          <p:cNvPr id="1720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CDDEB748-E950-1849-B693-24AB96404455}" type="slidenum">
              <a:rPr lang="en-US" altLang="en-US" sz="1200"/>
              <a:pPr eaLnBrk="1" hangingPunct="1"/>
              <a:t>27</a:t>
            </a:fld>
            <a:endParaRPr lang="en-US" altLang="en-US" sz="1200"/>
          </a:p>
        </p:txBody>
      </p:sp>
    </p:spTree>
    <p:extLst>
      <p:ext uri="{BB962C8B-B14F-4D97-AF65-F5344CB8AC3E}">
        <p14:creationId xmlns:p14="http://schemas.microsoft.com/office/powerpoint/2010/main" val="185622060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Slide Image Placeholder 1"/>
          <p:cNvSpPr>
            <a:spLocks noGrp="1" noRot="1" noChangeAspect="1" noTextEdit="1"/>
          </p:cNvSpPr>
          <p:nvPr>
            <p:ph type="sldImg"/>
          </p:nvPr>
        </p:nvSpPr>
        <p:spPr>
          <a:ln/>
        </p:spPr>
      </p:sp>
      <p:sp>
        <p:nvSpPr>
          <p:cNvPr id="173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3. Hemorrhagic stroke</a:t>
            </a:r>
            <a:endParaRPr lang="en-IN" altLang="en-US">
              <a:latin typeface="Times New Roman" charset="0"/>
              <a:ea typeface="MS PGothic" charset="-128"/>
            </a:endParaRPr>
          </a:p>
          <a:p>
            <a:r>
              <a:rPr lang="en-US" altLang="en-US">
                <a:latin typeface="Times New Roman" charset="0"/>
                <a:ea typeface="MS PGothic" charset="-128"/>
              </a:rPr>
              <a:t>	a. Accounts for 13% of strokes, according to the American Stroke Association.</a:t>
            </a:r>
            <a:endParaRPr lang="en-IN" altLang="en-US">
              <a:latin typeface="Times New Roman" charset="0"/>
              <a:ea typeface="MS PGothic" charset="-128"/>
            </a:endParaRPr>
          </a:p>
          <a:p>
            <a:r>
              <a:rPr lang="en-US" altLang="en-US">
                <a:latin typeface="Times New Roman" charset="0"/>
                <a:ea typeface="MS PGothic" charset="-128"/>
              </a:rPr>
              <a:t>	b. Results from bleeding inside the brain</a:t>
            </a:r>
            <a:endParaRPr lang="en-IN" altLang="en-US">
              <a:latin typeface="Times New Roman" charset="0"/>
              <a:ea typeface="MS PGothic" charset="-128"/>
            </a:endParaRPr>
          </a:p>
          <a:p>
            <a:r>
              <a:rPr lang="en-US" altLang="en-US">
                <a:latin typeface="Times New Roman" charset="0"/>
                <a:ea typeface="MS PGothic" charset="-128"/>
              </a:rPr>
              <a:t>		i. Blood forms a clot, which compresses the brain tissue next to it.</a:t>
            </a:r>
            <a:endParaRPr lang="en-IN" altLang="en-US">
              <a:latin typeface="Times New Roman" charset="0"/>
              <a:ea typeface="MS PGothic" charset="-128"/>
            </a:endParaRPr>
          </a:p>
          <a:p>
            <a:r>
              <a:rPr lang="en-US" altLang="en-US">
                <a:latin typeface="Times New Roman" charset="0"/>
                <a:ea typeface="MS PGothic" charset="-128"/>
              </a:rPr>
              <a:t>		ii. This compression prevents oxygenated blood from getting into the area, and the brain cells begin to die.</a:t>
            </a:r>
            <a:endParaRPr lang="en-IN" altLang="en-US">
              <a:latin typeface="Times New Roman" charset="0"/>
              <a:ea typeface="MS PGothic" charset="-128"/>
            </a:endParaRPr>
          </a:p>
          <a:p>
            <a:r>
              <a:rPr lang="en-US" altLang="en-US">
                <a:latin typeface="Times New Roman" charset="0"/>
                <a:ea typeface="MS PGothic" charset="-128"/>
              </a:rPr>
              <a:t>	c. Cerebral hemorrhages are often fatal.</a:t>
            </a:r>
            <a:endParaRPr lang="en-IN" altLang="en-US">
              <a:latin typeface="Times New Roman" charset="0"/>
              <a:ea typeface="MS PGothic" charset="-128"/>
            </a:endParaRPr>
          </a:p>
          <a:p>
            <a:r>
              <a:rPr lang="en-US" altLang="en-US">
                <a:latin typeface="Times New Roman" charset="0"/>
                <a:ea typeface="MS PGothic" charset="-128"/>
              </a:rPr>
              <a:t>	d. People at high risk include those experiencing stress or exertion.</a:t>
            </a:r>
            <a:endParaRPr lang="en-IN" altLang="en-US">
              <a:latin typeface="Times New Roman" charset="0"/>
              <a:ea typeface="MS PGothic" charset="-128"/>
            </a:endParaRPr>
          </a:p>
          <a:p>
            <a:r>
              <a:rPr lang="en-US" altLang="en-US">
                <a:latin typeface="Times New Roman" charset="0"/>
                <a:ea typeface="MS PGothic" charset="-128"/>
              </a:rPr>
              <a:t>	e. People at highest risk are those who have very high blood pressure or long-term elevated blood pressure that is not treated.</a:t>
            </a:r>
            <a:endParaRPr lang="en-IN" altLang="en-US">
              <a:latin typeface="Times New Roman" charset="0"/>
              <a:ea typeface="MS PGothic" charset="-128"/>
            </a:endParaRPr>
          </a:p>
          <a:p>
            <a:r>
              <a:rPr lang="en-US" altLang="en-US">
                <a:latin typeface="Times New Roman" charset="0"/>
                <a:ea typeface="MS PGothic" charset="-128"/>
              </a:rPr>
              <a:t>		i. Blood vessels in the brain weaken.</a:t>
            </a:r>
            <a:endParaRPr lang="en-IN" altLang="en-US">
              <a:latin typeface="Times New Roman" charset="0"/>
              <a:ea typeface="MS PGothic" charset="-128"/>
            </a:endParaRPr>
          </a:p>
          <a:p>
            <a:r>
              <a:rPr lang="en-US" altLang="en-US">
                <a:latin typeface="Times New Roman" charset="0"/>
                <a:ea typeface="MS PGothic" charset="-128"/>
              </a:rPr>
              <a:t>		ii. If a vessel ruptures, the bleeding in the brain will increase the pressure inside the cranium.</a:t>
            </a:r>
            <a:endParaRPr lang="en-IN" altLang="en-US">
              <a:latin typeface="Times New Roman" charset="0"/>
              <a:ea typeface="MS PGothic" charset="-128"/>
            </a:endParaRPr>
          </a:p>
        </p:txBody>
      </p:sp>
      <p:sp>
        <p:nvSpPr>
          <p:cNvPr id="1730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A5779645-BC5E-1C49-B90D-18FA563E0DF3}" type="slidenum">
              <a:rPr lang="en-US" altLang="en-US" sz="1200"/>
              <a:pPr eaLnBrk="1" hangingPunct="1"/>
              <a:t>28</a:t>
            </a:fld>
            <a:endParaRPr lang="en-US" altLang="en-US" sz="1200"/>
          </a:p>
        </p:txBody>
      </p:sp>
    </p:spTree>
    <p:extLst>
      <p:ext uri="{BB962C8B-B14F-4D97-AF65-F5344CB8AC3E}">
        <p14:creationId xmlns:p14="http://schemas.microsoft.com/office/powerpoint/2010/main" val="100478507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Slide Image Placeholder 1"/>
          <p:cNvSpPr>
            <a:spLocks noGrp="1" noRot="1" noChangeAspect="1" noTextEdit="1"/>
          </p:cNvSpPr>
          <p:nvPr>
            <p:ph type="sldImg"/>
          </p:nvPr>
        </p:nvSpPr>
        <p:spPr>
          <a:ln/>
        </p:spPr>
      </p:sp>
      <p:sp>
        <p:nvSpPr>
          <p:cNvPr id="174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f. An aneurysm is a swelling or enlargement of the wall of an artery resulting from a defect or weakening of the arterial wall.</a:t>
            </a:r>
            <a:endParaRPr lang="en-IN" altLang="en-US">
              <a:latin typeface="Times New Roman" charset="0"/>
              <a:ea typeface="MS PGothic" charset="-128"/>
            </a:endParaRPr>
          </a:p>
        </p:txBody>
      </p:sp>
      <p:sp>
        <p:nvSpPr>
          <p:cNvPr id="1740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2A8EDC82-96F5-5446-99F3-5A86EB89CE35}" type="slidenum">
              <a:rPr lang="en-US" altLang="en-US" sz="1200"/>
              <a:pPr eaLnBrk="1" hangingPunct="1"/>
              <a:t>29</a:t>
            </a:fld>
            <a:endParaRPr lang="en-US" altLang="en-US" sz="1200"/>
          </a:p>
        </p:txBody>
      </p:sp>
    </p:spTree>
    <p:extLst>
      <p:ext uri="{BB962C8B-B14F-4D97-AF65-F5344CB8AC3E}">
        <p14:creationId xmlns:p14="http://schemas.microsoft.com/office/powerpoint/2010/main" val="17588055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Slide Image Placeholder 1"/>
          <p:cNvSpPr>
            <a:spLocks noGrp="1" noRot="1" noChangeAspect="1" noTextEdit="1"/>
          </p:cNvSpPr>
          <p:nvPr>
            <p:ph type="sldImg"/>
          </p:nvPr>
        </p:nvSpPr>
        <p:spPr>
          <a:ln/>
        </p:spPr>
      </p:sp>
      <p:sp>
        <p:nvSpPr>
          <p:cNvPr id="1474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National EMS Education Standard Competencies </a:t>
            </a:r>
          </a:p>
          <a:p>
            <a:endParaRPr lang="en-US" altLang="en-US" b="1" i="1">
              <a:latin typeface="Times New Roman" charset="0"/>
              <a:ea typeface="MS PGothic" charset="-128"/>
            </a:endParaRPr>
          </a:p>
          <a:p>
            <a:r>
              <a:rPr lang="en-US" altLang="en-US">
                <a:latin typeface="Times New Roman" charset="0"/>
                <a:ea typeface="MS PGothic" charset="-128"/>
              </a:rPr>
              <a:t>Neurology</a:t>
            </a:r>
          </a:p>
          <a:p>
            <a:r>
              <a:rPr lang="en-US" altLang="en-US">
                <a:latin typeface="Times New Roman" charset="0"/>
                <a:ea typeface="MS PGothic" charset="-128"/>
              </a:rPr>
              <a:t>Anatomy, presentations, and management of</a:t>
            </a:r>
          </a:p>
          <a:p>
            <a:r>
              <a:rPr lang="en-US" altLang="en-US">
                <a:latin typeface="Times New Roman" charset="0"/>
                <a:ea typeface="MS PGothic" charset="-128"/>
              </a:rPr>
              <a:t>• Decreased level of responsiveness</a:t>
            </a:r>
          </a:p>
          <a:p>
            <a:r>
              <a:rPr lang="en-US" altLang="en-US">
                <a:latin typeface="Times New Roman" charset="0"/>
                <a:ea typeface="MS PGothic" charset="-128"/>
              </a:rPr>
              <a:t>• Seizure </a:t>
            </a:r>
          </a:p>
          <a:p>
            <a:r>
              <a:rPr lang="en-US" altLang="en-US">
                <a:latin typeface="Times New Roman" charset="0"/>
                <a:ea typeface="MS PGothic" charset="-128"/>
              </a:rPr>
              <a:t>• Stroke</a:t>
            </a:r>
          </a:p>
        </p:txBody>
      </p:sp>
      <p:sp>
        <p:nvSpPr>
          <p:cNvPr id="1474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8B71D25D-F084-5845-9890-CBD31484E64D}" type="slidenum">
              <a:rPr lang="en-US" altLang="en-US" sz="1200"/>
              <a:pPr eaLnBrk="1" hangingPunct="1"/>
              <a:t>3</a:t>
            </a:fld>
            <a:endParaRPr lang="en-US" altLang="en-US" sz="1200"/>
          </a:p>
        </p:txBody>
      </p:sp>
    </p:spTree>
    <p:extLst>
      <p:ext uri="{BB962C8B-B14F-4D97-AF65-F5344CB8AC3E}">
        <p14:creationId xmlns:p14="http://schemas.microsoft.com/office/powerpoint/2010/main" val="12754770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Slide Image Placeholder 1"/>
          <p:cNvSpPr>
            <a:spLocks noGrp="1" noRot="1" noChangeAspect="1" noTextEdit="1"/>
          </p:cNvSpPr>
          <p:nvPr>
            <p:ph type="sldImg"/>
          </p:nvPr>
        </p:nvSpPr>
        <p:spPr>
          <a:ln/>
        </p:spPr>
      </p:sp>
      <p:sp>
        <p:nvSpPr>
          <p:cNvPr id="1751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g. A symptom may be the sudden onset of a severe headache.</a:t>
            </a:r>
            <a:endParaRPr lang="en-IN" altLang="en-US">
              <a:latin typeface="Times New Roman" charset="0"/>
              <a:ea typeface="MS PGothic" charset="-128"/>
            </a:endParaRPr>
          </a:p>
          <a:p>
            <a:r>
              <a:rPr lang="en-US" altLang="en-US">
                <a:latin typeface="Times New Roman" charset="0"/>
                <a:ea typeface="MS PGothic" charset="-128"/>
              </a:rPr>
              <a:t>h. When a hemorrhagic stroke occurs in an otherwise healthy young person, it is likely caused by a weakness in a blood vessel called a berry aneurysm.</a:t>
            </a:r>
            <a:endParaRPr lang="en-IN" altLang="en-US">
              <a:latin typeface="Times New Roman" charset="0"/>
              <a:ea typeface="MS PGothic" charset="-128"/>
            </a:endParaRPr>
          </a:p>
          <a:p>
            <a:r>
              <a:rPr lang="en-US" altLang="en-US">
                <a:latin typeface="Times New Roman" charset="0"/>
                <a:ea typeface="MS PGothic" charset="-128"/>
              </a:rPr>
              <a:t>i. Surgical repair may be possible if care is sought immediately.</a:t>
            </a:r>
            <a:endParaRPr lang="en-IN" altLang="en-US">
              <a:latin typeface="Times New Roman" charset="0"/>
              <a:ea typeface="MS PGothic" charset="-128"/>
            </a:endParaRPr>
          </a:p>
        </p:txBody>
      </p:sp>
      <p:sp>
        <p:nvSpPr>
          <p:cNvPr id="1751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1CC0818E-0A8D-104A-9191-292ABED569C4}" type="slidenum">
              <a:rPr lang="en-US" altLang="en-US" sz="1200"/>
              <a:pPr eaLnBrk="1" hangingPunct="1"/>
              <a:t>30</a:t>
            </a:fld>
            <a:endParaRPr lang="en-US" altLang="en-US" sz="1200"/>
          </a:p>
        </p:txBody>
      </p:sp>
    </p:spTree>
    <p:extLst>
      <p:ext uri="{BB962C8B-B14F-4D97-AF65-F5344CB8AC3E}">
        <p14:creationId xmlns:p14="http://schemas.microsoft.com/office/powerpoint/2010/main" val="13247789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Slide Image Placeholder 1"/>
          <p:cNvSpPr>
            <a:spLocks noGrp="1" noRot="1" noChangeAspect="1" noTextEdit="1"/>
          </p:cNvSpPr>
          <p:nvPr>
            <p:ph type="sldImg"/>
          </p:nvPr>
        </p:nvSpPr>
        <p:spPr>
          <a:ln/>
        </p:spPr>
      </p:sp>
      <p:sp>
        <p:nvSpPr>
          <p:cNvPr id="1761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r>
              <a:rPr lang="en-US" altLang="en-US">
                <a:latin typeface="Times New Roman" charset="0"/>
                <a:ea typeface="MS PGothic" charset="-128"/>
              </a:rPr>
              <a:t> </a:t>
            </a:r>
          </a:p>
          <a:p>
            <a:r>
              <a:rPr lang="en-US" altLang="en-US">
                <a:latin typeface="Times New Roman" charset="0"/>
                <a:ea typeface="MS PGothic" charset="-128"/>
              </a:rPr>
              <a:t>4. Transient ischemic attack (TIA)</a:t>
            </a:r>
            <a:endParaRPr lang="en-IN" altLang="en-US">
              <a:latin typeface="Times New Roman" charset="0"/>
              <a:ea typeface="MS PGothic" charset="-128"/>
            </a:endParaRPr>
          </a:p>
          <a:p>
            <a:r>
              <a:rPr lang="en-US" altLang="en-US">
                <a:latin typeface="Times New Roman" charset="0"/>
                <a:ea typeface="MS PGothic" charset="-128"/>
              </a:rPr>
              <a:t>	a. When blood flow to the brain is obstructed due to atherosclerosis or a small blood clot, the patient may exhibit signs of a stroke.</a:t>
            </a:r>
            <a:endParaRPr lang="en-IN" altLang="en-US">
              <a:latin typeface="Times New Roman" charset="0"/>
              <a:ea typeface="MS PGothic" charset="-128"/>
            </a:endParaRPr>
          </a:p>
          <a:p>
            <a:r>
              <a:rPr lang="en-US" altLang="en-US">
                <a:latin typeface="Times New Roman" charset="0"/>
                <a:ea typeface="MS PGothic" charset="-128"/>
              </a:rPr>
              <a:t>	b. When stroke-like symptoms go away on their own in less than 24 hours, the event is called a transient ischemic attack.</a:t>
            </a:r>
            <a:endParaRPr lang="en-IN" altLang="en-US">
              <a:latin typeface="Times New Roman" charset="0"/>
              <a:ea typeface="MS PGothic" charset="-128"/>
            </a:endParaRPr>
          </a:p>
          <a:p>
            <a:r>
              <a:rPr lang="en-US" altLang="en-US">
                <a:latin typeface="Times New Roman" charset="0"/>
                <a:ea typeface="MS PGothic" charset="-128"/>
              </a:rPr>
              <a:t>		i. Some patients call these mini-strokes.</a:t>
            </a:r>
            <a:endParaRPr lang="en-IN" altLang="en-US">
              <a:latin typeface="Times New Roman" charset="0"/>
              <a:ea typeface="MS PGothic" charset="-128"/>
            </a:endParaRPr>
          </a:p>
          <a:p>
            <a:r>
              <a:rPr lang="en-US" altLang="en-US">
                <a:latin typeface="Times New Roman" charset="0"/>
                <a:ea typeface="MS PGothic" charset="-128"/>
              </a:rPr>
              <a:t>	c. No actual death of tissue occurs with a TIA.</a:t>
            </a:r>
            <a:endParaRPr lang="en-IN" altLang="en-US">
              <a:latin typeface="Times New Roman" charset="0"/>
              <a:ea typeface="MS PGothic" charset="-128"/>
            </a:endParaRPr>
          </a:p>
        </p:txBody>
      </p:sp>
      <p:sp>
        <p:nvSpPr>
          <p:cNvPr id="1761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AC856752-FE8B-0F4E-B901-3EC702B9A984}" type="slidenum">
              <a:rPr lang="en-US" altLang="en-US" sz="1200"/>
              <a:pPr eaLnBrk="1" hangingPunct="1"/>
              <a:t>31</a:t>
            </a:fld>
            <a:endParaRPr lang="en-US" altLang="en-US" sz="1200"/>
          </a:p>
        </p:txBody>
      </p:sp>
    </p:spTree>
    <p:extLst>
      <p:ext uri="{BB962C8B-B14F-4D97-AF65-F5344CB8AC3E}">
        <p14:creationId xmlns:p14="http://schemas.microsoft.com/office/powerpoint/2010/main" val="176292297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Slide Image Placeholder 1"/>
          <p:cNvSpPr>
            <a:spLocks noGrp="1" noRot="1" noChangeAspect="1" noTextEdit="1"/>
          </p:cNvSpPr>
          <p:nvPr>
            <p:ph type="sldImg"/>
          </p:nvPr>
        </p:nvSpPr>
        <p:spPr>
          <a:ln/>
        </p:spPr>
      </p:sp>
      <p:sp>
        <p:nvSpPr>
          <p:cNvPr id="1771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d. Because symptoms of a TIA can last up to 24 hours, you may not be able to differentiate between a stroke and a TIA.</a:t>
            </a:r>
            <a:endParaRPr lang="en-IN" altLang="en-US">
              <a:latin typeface="Times New Roman" charset="0"/>
              <a:ea typeface="MS PGothic" charset="-128"/>
            </a:endParaRPr>
          </a:p>
          <a:p>
            <a:r>
              <a:rPr lang="en-US" altLang="en-US">
                <a:latin typeface="Times New Roman" charset="0"/>
                <a:ea typeface="MS PGothic" charset="-128"/>
              </a:rPr>
              <a:t>e. Although most patients with TIAs do well, every TIA is an emergency.</a:t>
            </a:r>
            <a:endParaRPr lang="en-IN" altLang="en-US">
              <a:latin typeface="Times New Roman" charset="0"/>
              <a:ea typeface="MS PGothic" charset="-128"/>
            </a:endParaRPr>
          </a:p>
          <a:p>
            <a:r>
              <a:rPr lang="en-US" altLang="en-US">
                <a:latin typeface="Times New Roman" charset="0"/>
                <a:ea typeface="MS PGothic" charset="-128"/>
              </a:rPr>
              <a:t>f. It may be a warning sign that a more significant stroke may occur in the future.</a:t>
            </a:r>
            <a:endParaRPr lang="en-IN" altLang="en-US">
              <a:latin typeface="Times New Roman" charset="0"/>
              <a:ea typeface="MS PGothic" charset="-128"/>
            </a:endParaRPr>
          </a:p>
          <a:p>
            <a:r>
              <a:rPr lang="en-US" altLang="en-US">
                <a:latin typeface="Times New Roman" charset="0"/>
                <a:ea typeface="MS PGothic" charset="-128"/>
              </a:rPr>
              <a:t>	i. About one third of patients who have a TIA will experience a stroke soon after.</a:t>
            </a:r>
            <a:endParaRPr lang="en-IN" altLang="en-US">
              <a:latin typeface="Times New Roman" charset="0"/>
              <a:ea typeface="MS PGothic" charset="-128"/>
            </a:endParaRPr>
          </a:p>
          <a:p>
            <a:r>
              <a:rPr lang="en-US" altLang="en-US">
                <a:latin typeface="Times New Roman" charset="0"/>
                <a:ea typeface="MS PGothic" charset="-128"/>
              </a:rPr>
              <a:t>	ii. All patients with a TIA should be evaluated by a physician.</a:t>
            </a:r>
            <a:endParaRPr lang="en-IN" altLang="en-US">
              <a:latin typeface="Times New Roman" charset="0"/>
              <a:ea typeface="MS PGothic" charset="-128"/>
            </a:endParaRPr>
          </a:p>
        </p:txBody>
      </p:sp>
      <p:sp>
        <p:nvSpPr>
          <p:cNvPr id="1771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4F62191A-770E-FD40-94D5-AF3C766B4C29}" type="slidenum">
              <a:rPr lang="en-US" altLang="en-US" sz="1200"/>
              <a:pPr eaLnBrk="1" hangingPunct="1"/>
              <a:t>32</a:t>
            </a:fld>
            <a:endParaRPr lang="en-US" altLang="en-US" sz="1200"/>
          </a:p>
        </p:txBody>
      </p:sp>
    </p:spTree>
    <p:extLst>
      <p:ext uri="{BB962C8B-B14F-4D97-AF65-F5344CB8AC3E}">
        <p14:creationId xmlns:p14="http://schemas.microsoft.com/office/powerpoint/2010/main" val="61452955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Slide Image Placeholder 1"/>
          <p:cNvSpPr>
            <a:spLocks noGrp="1" noRot="1" noChangeAspect="1" noTextEdit="1"/>
          </p:cNvSpPr>
          <p:nvPr>
            <p:ph type="sldImg"/>
          </p:nvPr>
        </p:nvSpPr>
        <p:spPr>
          <a:ln/>
        </p:spPr>
      </p:sp>
      <p:sp>
        <p:nvSpPr>
          <p:cNvPr id="1781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C. Signs and symptoms of stroke</a:t>
            </a:r>
            <a:endParaRPr lang="en-IN" altLang="en-US" b="1">
              <a:latin typeface="Times New Roman" charset="0"/>
              <a:ea typeface="MS PGothic" charset="-128"/>
            </a:endParaRPr>
          </a:p>
          <a:p>
            <a:r>
              <a:rPr lang="en-US" altLang="en-US">
                <a:latin typeface="Times New Roman" charset="0"/>
                <a:ea typeface="MS PGothic" charset="-128"/>
              </a:rPr>
              <a:t>	1. General signs and symptoms include the following:</a:t>
            </a:r>
            <a:endParaRPr lang="en-IN" altLang="en-US">
              <a:latin typeface="Times New Roman" charset="0"/>
              <a:ea typeface="MS PGothic" charset="-128"/>
            </a:endParaRPr>
          </a:p>
          <a:p>
            <a:r>
              <a:rPr lang="en-US" altLang="en-US">
                <a:latin typeface="Times New Roman" charset="0"/>
                <a:ea typeface="MS PGothic" charset="-128"/>
              </a:rPr>
              <a:t>		a. Facial drooping</a:t>
            </a:r>
            <a:endParaRPr lang="en-IN" altLang="en-US">
              <a:latin typeface="Times New Roman" charset="0"/>
              <a:ea typeface="MS PGothic" charset="-128"/>
            </a:endParaRPr>
          </a:p>
          <a:p>
            <a:r>
              <a:rPr lang="en-US" altLang="en-US">
                <a:latin typeface="Times New Roman" charset="0"/>
                <a:ea typeface="MS PGothic" charset="-128"/>
              </a:rPr>
              <a:t>		b. Sudden weakness or numbness in the face, arm, leg, or one side of the body</a:t>
            </a:r>
            <a:endParaRPr lang="en-IN" altLang="en-US">
              <a:latin typeface="Times New Roman" charset="0"/>
              <a:ea typeface="MS PGothic" charset="-128"/>
            </a:endParaRPr>
          </a:p>
          <a:p>
            <a:r>
              <a:rPr lang="en-US" altLang="en-US">
                <a:latin typeface="Times New Roman" charset="0"/>
                <a:ea typeface="MS PGothic" charset="-128"/>
              </a:rPr>
              <a:t>		c. Decreased or absent movement and sensation on one side of the body</a:t>
            </a:r>
            <a:endParaRPr lang="en-IN" altLang="en-US">
              <a:latin typeface="Times New Roman" charset="0"/>
              <a:ea typeface="MS PGothic" charset="-128"/>
            </a:endParaRPr>
          </a:p>
          <a:p>
            <a:r>
              <a:rPr lang="en-US" altLang="en-US">
                <a:latin typeface="Times New Roman" charset="0"/>
                <a:ea typeface="MS PGothic" charset="-128"/>
              </a:rPr>
              <a:t>		d. Lack of muscle coordination (ataxia) or loss of balance</a:t>
            </a:r>
            <a:endParaRPr lang="en-IN" altLang="en-US">
              <a:latin typeface="Times New Roman" charset="0"/>
              <a:ea typeface="MS PGothic" charset="-128"/>
            </a:endParaRPr>
          </a:p>
        </p:txBody>
      </p:sp>
      <p:sp>
        <p:nvSpPr>
          <p:cNvPr id="1781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4EEFD554-A0CD-5144-81D3-D69AF2FBC733}" type="slidenum">
              <a:rPr lang="en-US" altLang="en-US" sz="1200"/>
              <a:pPr eaLnBrk="1" hangingPunct="1"/>
              <a:t>33</a:t>
            </a:fld>
            <a:endParaRPr lang="en-US" altLang="en-US" sz="1200"/>
          </a:p>
        </p:txBody>
      </p:sp>
    </p:spTree>
    <p:extLst>
      <p:ext uri="{BB962C8B-B14F-4D97-AF65-F5344CB8AC3E}">
        <p14:creationId xmlns:p14="http://schemas.microsoft.com/office/powerpoint/2010/main" val="114932204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Slide Image Placeholder 1"/>
          <p:cNvSpPr>
            <a:spLocks noGrp="1" noRot="1" noChangeAspect="1" noTextEdit="1"/>
          </p:cNvSpPr>
          <p:nvPr>
            <p:ph type="sldImg"/>
          </p:nvPr>
        </p:nvSpPr>
        <p:spPr>
          <a:ln/>
        </p:spPr>
      </p:sp>
      <p:sp>
        <p:nvSpPr>
          <p:cNvPr id="1792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e. Sudden vision loss in one eye, or blurred and double vision</a:t>
            </a:r>
            <a:endParaRPr lang="en-IN" altLang="en-US">
              <a:latin typeface="Times New Roman" charset="0"/>
              <a:ea typeface="MS PGothic" charset="-128"/>
            </a:endParaRPr>
          </a:p>
          <a:p>
            <a:r>
              <a:rPr lang="en-US" altLang="en-US">
                <a:latin typeface="Times New Roman" charset="0"/>
                <a:ea typeface="MS PGothic" charset="-128"/>
              </a:rPr>
              <a:t>f. Difficulty swallowing</a:t>
            </a:r>
            <a:endParaRPr lang="en-IN" altLang="en-US">
              <a:latin typeface="Times New Roman" charset="0"/>
              <a:ea typeface="MS PGothic" charset="-128"/>
            </a:endParaRPr>
          </a:p>
          <a:p>
            <a:r>
              <a:rPr lang="en-US" altLang="en-US">
                <a:latin typeface="Times New Roman" charset="0"/>
                <a:ea typeface="MS PGothic" charset="-128"/>
              </a:rPr>
              <a:t>g. Decreased level of responsiveness</a:t>
            </a:r>
            <a:endParaRPr lang="en-IN" altLang="en-US">
              <a:latin typeface="Times New Roman" charset="0"/>
              <a:ea typeface="MS PGothic" charset="-128"/>
            </a:endParaRPr>
          </a:p>
          <a:p>
            <a:r>
              <a:rPr lang="en-US" altLang="en-US">
                <a:latin typeface="Times New Roman" charset="0"/>
                <a:ea typeface="MS PGothic" charset="-128"/>
              </a:rPr>
              <a:t>h. Speech disorders</a:t>
            </a:r>
            <a:endParaRPr lang="en-IN" altLang="en-US">
              <a:latin typeface="Times New Roman" charset="0"/>
              <a:ea typeface="MS PGothic" charset="-128"/>
            </a:endParaRPr>
          </a:p>
        </p:txBody>
      </p:sp>
      <p:sp>
        <p:nvSpPr>
          <p:cNvPr id="1792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69D81A95-0D6D-5841-9997-4AE8CB8CD21B}" type="slidenum">
              <a:rPr lang="en-US" altLang="en-US" sz="1200"/>
              <a:pPr eaLnBrk="1" hangingPunct="1"/>
              <a:t>34</a:t>
            </a:fld>
            <a:endParaRPr lang="en-US" altLang="en-US" sz="1200"/>
          </a:p>
        </p:txBody>
      </p:sp>
    </p:spTree>
    <p:extLst>
      <p:ext uri="{BB962C8B-B14F-4D97-AF65-F5344CB8AC3E}">
        <p14:creationId xmlns:p14="http://schemas.microsoft.com/office/powerpoint/2010/main" val="4013832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Slide Image Placeholder 1"/>
          <p:cNvSpPr>
            <a:spLocks noGrp="1" noRot="1" noChangeAspect="1" noTextEdit="1"/>
          </p:cNvSpPr>
          <p:nvPr>
            <p:ph type="sldImg"/>
          </p:nvPr>
        </p:nvSpPr>
        <p:spPr>
          <a:ln/>
        </p:spPr>
      </p:sp>
      <p:sp>
        <p:nvSpPr>
          <p:cNvPr id="1802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i. Aphasia: difficulty expressing thoughts or inability to use the right words (expressive aphasia) or difficulty understanding spoken words (receptive aphasia)</a:t>
            </a:r>
            <a:endParaRPr lang="en-IN" altLang="en-US">
              <a:latin typeface="Times New Roman" charset="0"/>
              <a:ea typeface="MS PGothic" charset="-128"/>
            </a:endParaRPr>
          </a:p>
          <a:p>
            <a:r>
              <a:rPr lang="en-US" altLang="en-US">
                <a:latin typeface="Times New Roman" charset="0"/>
                <a:ea typeface="MS PGothic" charset="-128"/>
              </a:rPr>
              <a:t>j. Slurred speech (dysarthria)</a:t>
            </a:r>
            <a:endParaRPr lang="en-IN" altLang="en-US">
              <a:latin typeface="Times New Roman" charset="0"/>
              <a:ea typeface="MS PGothic" charset="-128"/>
            </a:endParaRPr>
          </a:p>
          <a:p>
            <a:r>
              <a:rPr lang="en-US" altLang="en-US">
                <a:latin typeface="Times New Roman" charset="0"/>
                <a:ea typeface="MS PGothic" charset="-128"/>
              </a:rPr>
              <a:t>k. Sudden and severe headache</a:t>
            </a:r>
            <a:endParaRPr lang="en-IN" altLang="en-US">
              <a:latin typeface="Times New Roman" charset="0"/>
              <a:ea typeface="MS PGothic" charset="-128"/>
            </a:endParaRPr>
          </a:p>
          <a:p>
            <a:r>
              <a:rPr lang="fr-FR" altLang="en-US">
                <a:latin typeface="Times New Roman" charset="0"/>
                <a:ea typeface="MS PGothic" charset="-128"/>
              </a:rPr>
              <a:t>l. Confusion</a:t>
            </a:r>
            <a:endParaRPr lang="en-IN" altLang="en-US">
              <a:latin typeface="Times New Roman" charset="0"/>
              <a:ea typeface="MS PGothic" charset="-128"/>
            </a:endParaRPr>
          </a:p>
          <a:p>
            <a:r>
              <a:rPr lang="fr-FR" altLang="en-US">
                <a:latin typeface="Times New Roman" charset="0"/>
                <a:ea typeface="MS PGothic" charset="-128"/>
              </a:rPr>
              <a:t>m. Dizziness</a:t>
            </a:r>
            <a:endParaRPr lang="en-IN" altLang="en-US">
              <a:latin typeface="Times New Roman" charset="0"/>
              <a:ea typeface="MS PGothic" charset="-128"/>
            </a:endParaRPr>
          </a:p>
        </p:txBody>
      </p:sp>
      <p:sp>
        <p:nvSpPr>
          <p:cNvPr id="1802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4EA62595-00DB-174B-8D31-22383B504947}" type="slidenum">
              <a:rPr lang="en-US" altLang="en-US" sz="1200"/>
              <a:pPr eaLnBrk="1" hangingPunct="1"/>
              <a:t>35</a:t>
            </a:fld>
            <a:endParaRPr lang="en-US" altLang="en-US" sz="1200"/>
          </a:p>
        </p:txBody>
      </p:sp>
    </p:spTree>
    <p:extLst>
      <p:ext uri="{BB962C8B-B14F-4D97-AF65-F5344CB8AC3E}">
        <p14:creationId xmlns:p14="http://schemas.microsoft.com/office/powerpoint/2010/main" val="29491269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Slide Image Placeholder 1"/>
          <p:cNvSpPr>
            <a:spLocks noGrp="1" noRot="1" noChangeAspect="1" noTextEdit="1"/>
          </p:cNvSpPr>
          <p:nvPr>
            <p:ph type="sldImg"/>
          </p:nvPr>
        </p:nvSpPr>
        <p:spPr>
          <a:ln/>
        </p:spPr>
      </p:sp>
      <p:sp>
        <p:nvSpPr>
          <p:cNvPr id="1812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r>
              <a:rPr lang="en-US" altLang="en-US">
                <a:latin typeface="Times New Roman" charset="0"/>
                <a:ea typeface="MS PGothic" charset="-128"/>
              </a:rPr>
              <a:t>	</a:t>
            </a:r>
          </a:p>
          <a:p>
            <a:r>
              <a:rPr lang="en-US" altLang="en-US">
                <a:latin typeface="Times New Roman" charset="0"/>
                <a:ea typeface="MS PGothic" charset="-128"/>
              </a:rPr>
              <a:t>n. Weakness</a:t>
            </a:r>
            <a:endParaRPr lang="en-IN" altLang="en-US">
              <a:latin typeface="Times New Roman" charset="0"/>
              <a:ea typeface="MS PGothic" charset="-128"/>
            </a:endParaRPr>
          </a:p>
          <a:p>
            <a:r>
              <a:rPr lang="en-US" altLang="en-US">
                <a:latin typeface="Times New Roman" charset="0"/>
                <a:ea typeface="MS PGothic" charset="-128"/>
              </a:rPr>
              <a:t>o. Combativeness</a:t>
            </a:r>
            <a:endParaRPr lang="en-IN" altLang="en-US">
              <a:latin typeface="Times New Roman" charset="0"/>
              <a:ea typeface="MS PGothic" charset="-128"/>
            </a:endParaRPr>
          </a:p>
          <a:p>
            <a:r>
              <a:rPr lang="en-US" altLang="en-US">
                <a:latin typeface="Times New Roman" charset="0"/>
                <a:ea typeface="MS PGothic" charset="-128"/>
              </a:rPr>
              <a:t>p. Restlessness</a:t>
            </a:r>
            <a:endParaRPr lang="en-IN" altLang="en-US">
              <a:latin typeface="Times New Roman" charset="0"/>
              <a:ea typeface="MS PGothic" charset="-128"/>
            </a:endParaRPr>
          </a:p>
          <a:p>
            <a:r>
              <a:rPr lang="fr-FR" altLang="en-US">
                <a:latin typeface="Times New Roman" charset="0"/>
                <a:ea typeface="MS PGothic" charset="-128"/>
              </a:rPr>
              <a:t>q. Tongue deviation</a:t>
            </a:r>
            <a:endParaRPr lang="en-IN" altLang="en-US">
              <a:latin typeface="Times New Roman" charset="0"/>
              <a:ea typeface="MS PGothic" charset="-128"/>
            </a:endParaRPr>
          </a:p>
          <a:p>
            <a:r>
              <a:rPr lang="fr-FR" altLang="en-US">
                <a:latin typeface="Times New Roman" charset="0"/>
                <a:ea typeface="MS PGothic" charset="-128"/>
              </a:rPr>
              <a:t>r. Coma</a:t>
            </a:r>
            <a:endParaRPr lang="en-IN" altLang="en-US">
              <a:latin typeface="Times New Roman" charset="0"/>
              <a:ea typeface="MS PGothic" charset="-128"/>
            </a:endParaRPr>
          </a:p>
        </p:txBody>
      </p:sp>
      <p:sp>
        <p:nvSpPr>
          <p:cNvPr id="1812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84C5085A-68B6-544E-BDEF-9A2106DAA4F9}" type="slidenum">
              <a:rPr lang="en-US" altLang="en-US" sz="1200"/>
              <a:pPr eaLnBrk="1" hangingPunct="1"/>
              <a:t>36</a:t>
            </a:fld>
            <a:endParaRPr lang="en-US" altLang="en-US" sz="1200"/>
          </a:p>
        </p:txBody>
      </p:sp>
    </p:spTree>
    <p:extLst>
      <p:ext uri="{BB962C8B-B14F-4D97-AF65-F5344CB8AC3E}">
        <p14:creationId xmlns:p14="http://schemas.microsoft.com/office/powerpoint/2010/main" val="20542439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Slide Image Placeholder 1"/>
          <p:cNvSpPr>
            <a:spLocks noGrp="1" noRot="1" noChangeAspect="1" noTextEdit="1"/>
          </p:cNvSpPr>
          <p:nvPr>
            <p:ph type="sldImg"/>
          </p:nvPr>
        </p:nvSpPr>
        <p:spPr>
          <a:ln/>
        </p:spPr>
      </p:sp>
      <p:sp>
        <p:nvSpPr>
          <p:cNvPr id="1822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r>
              <a:rPr lang="en-US" altLang="en-US">
                <a:latin typeface="Times New Roman" charset="0"/>
                <a:ea typeface="MS PGothic" charset="-128"/>
              </a:rPr>
              <a:t>  </a:t>
            </a:r>
          </a:p>
          <a:p>
            <a:r>
              <a:rPr lang="en-US" altLang="en-US">
                <a:latin typeface="Times New Roman" charset="0"/>
                <a:ea typeface="MS PGothic" charset="-128"/>
              </a:rPr>
              <a:t>2. Left hemisphere</a:t>
            </a:r>
            <a:endParaRPr lang="en-IN" altLang="en-US">
              <a:latin typeface="Times New Roman" charset="0"/>
              <a:ea typeface="MS PGothic" charset="-128"/>
            </a:endParaRPr>
          </a:p>
          <a:p>
            <a:r>
              <a:rPr lang="en-US" altLang="en-US">
                <a:latin typeface="Times New Roman" charset="0"/>
                <a:ea typeface="MS PGothic" charset="-128"/>
              </a:rPr>
              <a:t>	a. Stroke in the left cerebral hemisphere may cause aphasia.</a:t>
            </a:r>
            <a:endParaRPr lang="en-IN" altLang="en-US">
              <a:latin typeface="Times New Roman" charset="0"/>
              <a:ea typeface="MS PGothic" charset="-128"/>
            </a:endParaRPr>
          </a:p>
          <a:p>
            <a:r>
              <a:rPr lang="en-US" altLang="en-US">
                <a:latin typeface="Times New Roman" charset="0"/>
                <a:ea typeface="MS PGothic" charset="-128"/>
              </a:rPr>
              <a:t>		i. Aphasia is the inability to produce or understand speech.</a:t>
            </a:r>
            <a:endParaRPr lang="en-IN" altLang="en-US">
              <a:latin typeface="Times New Roman" charset="0"/>
              <a:ea typeface="MS PGothic" charset="-128"/>
            </a:endParaRPr>
          </a:p>
          <a:p>
            <a:r>
              <a:rPr lang="en-US" altLang="en-US">
                <a:latin typeface="Times New Roman" charset="0"/>
                <a:ea typeface="MS PGothic" charset="-128"/>
              </a:rPr>
              <a:t>		ii. Speech problems can vary widely.</a:t>
            </a:r>
            <a:endParaRPr lang="en-IN" altLang="en-US">
              <a:latin typeface="Times New Roman" charset="0"/>
              <a:ea typeface="MS PGothic" charset="-128"/>
            </a:endParaRPr>
          </a:p>
          <a:p>
            <a:r>
              <a:rPr lang="en-US" altLang="en-US">
                <a:latin typeface="Times New Roman" charset="0"/>
                <a:ea typeface="MS PGothic" charset="-128"/>
              </a:rPr>
              <a:t>	b. Strokes that affect the left side of the brain can also cause paralysis of the right side of the body.</a:t>
            </a:r>
            <a:endParaRPr lang="en-IN" altLang="en-US">
              <a:latin typeface="Times New Roman" charset="0"/>
              <a:ea typeface="MS PGothic" charset="-128"/>
            </a:endParaRPr>
          </a:p>
        </p:txBody>
      </p:sp>
      <p:sp>
        <p:nvSpPr>
          <p:cNvPr id="1822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2C14BDD5-E7B8-2143-8222-4FAC7A7B9861}" type="slidenum">
              <a:rPr lang="en-US" altLang="en-US" sz="1200"/>
              <a:pPr eaLnBrk="1" hangingPunct="1"/>
              <a:t>37</a:t>
            </a:fld>
            <a:endParaRPr lang="en-US" altLang="en-US" sz="1200"/>
          </a:p>
        </p:txBody>
      </p:sp>
    </p:spTree>
    <p:extLst>
      <p:ext uri="{BB962C8B-B14F-4D97-AF65-F5344CB8AC3E}">
        <p14:creationId xmlns:p14="http://schemas.microsoft.com/office/powerpoint/2010/main" val="156160284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Slide Image Placeholder 1"/>
          <p:cNvSpPr>
            <a:spLocks noGrp="1" noRot="1" noChangeAspect="1" noTextEdit="1"/>
          </p:cNvSpPr>
          <p:nvPr>
            <p:ph type="sldImg"/>
          </p:nvPr>
        </p:nvSpPr>
        <p:spPr>
          <a:ln/>
        </p:spPr>
      </p:sp>
      <p:sp>
        <p:nvSpPr>
          <p:cNvPr id="1832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3. Right hemisphere</a:t>
            </a:r>
            <a:endParaRPr lang="en-IN" altLang="en-US">
              <a:latin typeface="Times New Roman" charset="0"/>
              <a:ea typeface="MS PGothic" charset="-128"/>
            </a:endParaRPr>
          </a:p>
          <a:p>
            <a:r>
              <a:rPr lang="en-US" altLang="en-US">
                <a:latin typeface="Times New Roman" charset="0"/>
                <a:ea typeface="MS PGothic" charset="-128"/>
              </a:rPr>
              <a:t>	a. Strokes that affect the right side of the brain can cause paralysis of the left side of the body.</a:t>
            </a:r>
            <a:endParaRPr lang="en-IN" altLang="en-US">
              <a:latin typeface="Times New Roman" charset="0"/>
              <a:ea typeface="MS PGothic" charset="-128"/>
            </a:endParaRPr>
          </a:p>
          <a:p>
            <a:r>
              <a:rPr lang="en-US" altLang="en-US">
                <a:latin typeface="Times New Roman" charset="0"/>
                <a:ea typeface="MS PGothic" charset="-128"/>
              </a:rPr>
              <a:t>	b. Usually, patients will understand language and be able to speak, but their words may be slurred and hard to understand.</a:t>
            </a:r>
            <a:endParaRPr lang="en-IN" altLang="en-US">
              <a:latin typeface="Times New Roman" charset="0"/>
              <a:ea typeface="MS PGothic" charset="-128"/>
            </a:endParaRPr>
          </a:p>
          <a:p>
            <a:r>
              <a:rPr lang="en-US" altLang="en-US">
                <a:latin typeface="Times New Roman" charset="0"/>
                <a:ea typeface="MS PGothic" charset="-128"/>
              </a:rPr>
              <a:t>	c. Patients may be oblivious to their problem; this symptom is called neglect.</a:t>
            </a:r>
            <a:endParaRPr lang="en-IN" altLang="en-US">
              <a:latin typeface="Times New Roman" charset="0"/>
              <a:ea typeface="MS PGothic" charset="-128"/>
            </a:endParaRPr>
          </a:p>
          <a:p>
            <a:r>
              <a:rPr lang="en-US" altLang="en-US">
                <a:latin typeface="Times New Roman" charset="0"/>
                <a:ea typeface="MS PGothic" charset="-128"/>
              </a:rPr>
              <a:t>		i. Patients with a problem affecting the back part of the cerebrum may neglect certain parts of their vision.</a:t>
            </a:r>
            <a:endParaRPr lang="en-IN" altLang="en-US">
              <a:latin typeface="Times New Roman" charset="0"/>
              <a:ea typeface="MS PGothic" charset="-128"/>
            </a:endParaRPr>
          </a:p>
          <a:p>
            <a:r>
              <a:rPr lang="en-US" altLang="en-US">
                <a:latin typeface="Times New Roman" charset="0"/>
                <a:ea typeface="MS PGothic" charset="-128"/>
              </a:rPr>
              <a:t>	d. Neglect and lack of pain cause many patients to delay seeking help.</a:t>
            </a:r>
            <a:endParaRPr lang="en-IN" altLang="en-US">
              <a:latin typeface="Times New Roman" charset="0"/>
              <a:ea typeface="MS PGothic" charset="-128"/>
            </a:endParaRPr>
          </a:p>
        </p:txBody>
      </p:sp>
      <p:sp>
        <p:nvSpPr>
          <p:cNvPr id="1833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76D96691-F7A2-B241-8B7E-7B9A95DF2381}" type="slidenum">
              <a:rPr lang="en-US" altLang="en-US" sz="1200"/>
              <a:pPr eaLnBrk="1" hangingPunct="1"/>
              <a:t>38</a:t>
            </a:fld>
            <a:endParaRPr lang="en-US" altLang="en-US" sz="1200"/>
          </a:p>
        </p:txBody>
      </p:sp>
    </p:spTree>
    <p:extLst>
      <p:ext uri="{BB962C8B-B14F-4D97-AF65-F5344CB8AC3E}">
        <p14:creationId xmlns:p14="http://schemas.microsoft.com/office/powerpoint/2010/main" val="146133231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Slide Image Placeholder 1"/>
          <p:cNvSpPr>
            <a:spLocks noGrp="1" noRot="1" noChangeAspect="1" noTextEdit="1"/>
          </p:cNvSpPr>
          <p:nvPr>
            <p:ph type="sldImg"/>
          </p:nvPr>
        </p:nvSpPr>
        <p:spPr>
          <a:ln/>
        </p:spPr>
      </p:sp>
      <p:sp>
        <p:nvSpPr>
          <p:cNvPr id="1843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r>
              <a:rPr lang="en-US" altLang="en-US">
                <a:latin typeface="Times New Roman" charset="0"/>
                <a:ea typeface="MS PGothic" charset="-128"/>
              </a:rPr>
              <a:t>  </a:t>
            </a:r>
          </a:p>
          <a:p>
            <a:r>
              <a:rPr lang="en-US" altLang="en-US">
                <a:latin typeface="Times New Roman" charset="0"/>
                <a:ea typeface="MS PGothic" charset="-128"/>
              </a:rPr>
              <a:t>4. Bleeding in the brain</a:t>
            </a:r>
            <a:endParaRPr lang="en-IN" altLang="en-US">
              <a:latin typeface="Times New Roman" charset="0"/>
              <a:ea typeface="MS PGothic" charset="-128"/>
            </a:endParaRPr>
          </a:p>
          <a:p>
            <a:r>
              <a:rPr lang="en-US" altLang="en-US">
                <a:latin typeface="Times New Roman" charset="0"/>
                <a:ea typeface="MS PGothic" charset="-128"/>
              </a:rPr>
              <a:t>	a. Patients may have very high blood pressure.</a:t>
            </a:r>
            <a:endParaRPr lang="en-IN" altLang="en-US">
              <a:latin typeface="Times New Roman" charset="0"/>
              <a:ea typeface="MS PGothic" charset="-128"/>
            </a:endParaRPr>
          </a:p>
          <a:p>
            <a:r>
              <a:rPr lang="en-US" altLang="en-US">
                <a:latin typeface="Times New Roman" charset="0"/>
                <a:ea typeface="MS PGothic" charset="-128"/>
              </a:rPr>
              <a:t>		i. May be the cause </a:t>
            </a:r>
            <a:r>
              <a:rPr lang="en-US" altLang="en-US" i="1">
                <a:latin typeface="Times New Roman" charset="0"/>
                <a:ea typeface="MS PGothic" charset="-128"/>
              </a:rPr>
              <a:t>of </a:t>
            </a:r>
            <a:r>
              <a:rPr lang="en-US" altLang="en-US">
                <a:latin typeface="Times New Roman" charset="0"/>
                <a:ea typeface="MS PGothic" charset="-128"/>
              </a:rPr>
              <a:t>the bleeding</a:t>
            </a:r>
            <a:endParaRPr lang="en-IN" altLang="en-US">
              <a:latin typeface="Times New Roman" charset="0"/>
              <a:ea typeface="MS PGothic" charset="-128"/>
            </a:endParaRPr>
          </a:p>
          <a:p>
            <a:r>
              <a:rPr lang="en-US" altLang="en-US">
                <a:latin typeface="Times New Roman" charset="0"/>
                <a:ea typeface="MS PGothic" charset="-128"/>
              </a:rPr>
              <a:t>		ii. May be caused </a:t>
            </a:r>
            <a:r>
              <a:rPr lang="en-US" altLang="en-US" i="1">
                <a:latin typeface="Times New Roman" charset="0"/>
                <a:ea typeface="MS PGothic" charset="-128"/>
              </a:rPr>
              <a:t>by</a:t>
            </a:r>
            <a:r>
              <a:rPr lang="en-US" altLang="en-US">
                <a:latin typeface="Times New Roman" charset="0"/>
                <a:ea typeface="MS PGothic" charset="-128"/>
              </a:rPr>
              <a:t> the bleeding, as a compensatory response</a:t>
            </a:r>
            <a:endParaRPr lang="en-IN" altLang="en-US">
              <a:latin typeface="Times New Roman" charset="0"/>
              <a:ea typeface="MS PGothic" charset="-128"/>
            </a:endParaRPr>
          </a:p>
          <a:p>
            <a:r>
              <a:rPr lang="en-US" altLang="en-US">
                <a:latin typeface="Times New Roman" charset="0"/>
                <a:ea typeface="MS PGothic" charset="-128"/>
              </a:rPr>
              <a:t>	b. A trend of increasing blood pressure is an important sign, as the body must increase the blood pressure to get blood to the brain’s tissues.</a:t>
            </a:r>
            <a:endParaRPr lang="en-IN" altLang="en-US">
              <a:latin typeface="Times New Roman" charset="0"/>
              <a:ea typeface="MS PGothic" charset="-128"/>
            </a:endParaRPr>
          </a:p>
          <a:p>
            <a:r>
              <a:rPr lang="en-US" altLang="en-US">
                <a:latin typeface="Times New Roman" charset="0"/>
                <a:ea typeface="MS PGothic" charset="-128"/>
              </a:rPr>
              <a:t>	c. Significant drops in blood pressure may occur as the patient’s condition worsens.</a:t>
            </a:r>
            <a:endParaRPr lang="en-IN" altLang="en-US">
              <a:latin typeface="Times New Roman" charset="0"/>
              <a:ea typeface="MS PGothic" charset="-128"/>
            </a:endParaRPr>
          </a:p>
          <a:p>
            <a:r>
              <a:rPr lang="en-US" altLang="en-US">
                <a:latin typeface="Times New Roman" charset="0"/>
                <a:ea typeface="MS PGothic" charset="-128"/>
              </a:rPr>
              <a:t>	d. Monitoring the blood pressure for changes in these patients is very important.</a:t>
            </a:r>
            <a:endParaRPr lang="en-IN" altLang="en-US">
              <a:latin typeface="Times New Roman" charset="0"/>
              <a:ea typeface="MS PGothic" charset="-128"/>
            </a:endParaRPr>
          </a:p>
        </p:txBody>
      </p:sp>
      <p:sp>
        <p:nvSpPr>
          <p:cNvPr id="1843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E9F381D7-94BD-354C-85E4-7C3CFDECA0F2}" type="slidenum">
              <a:rPr lang="en-US" altLang="en-US" sz="1200"/>
              <a:pPr eaLnBrk="1" hangingPunct="1"/>
              <a:t>39</a:t>
            </a:fld>
            <a:endParaRPr lang="en-US" altLang="en-US" sz="1200"/>
          </a:p>
        </p:txBody>
      </p:sp>
    </p:spTree>
    <p:extLst>
      <p:ext uri="{BB962C8B-B14F-4D97-AF65-F5344CB8AC3E}">
        <p14:creationId xmlns:p14="http://schemas.microsoft.com/office/powerpoint/2010/main" val="19892143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Slide Image Placeholder 1"/>
          <p:cNvSpPr>
            <a:spLocks noGrp="1" noRot="1" noChangeAspect="1" noTextEdit="1"/>
          </p:cNvSpPr>
          <p:nvPr>
            <p:ph type="sldImg"/>
          </p:nvPr>
        </p:nvSpPr>
        <p:spPr>
          <a:ln/>
        </p:spPr>
      </p:sp>
      <p:sp>
        <p:nvSpPr>
          <p:cNvPr id="1484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National EMS Education Standard Competencies </a:t>
            </a:r>
          </a:p>
          <a:p>
            <a:endParaRPr lang="en-US" altLang="en-US">
              <a:latin typeface="Times New Roman" charset="0"/>
              <a:ea typeface="MS PGothic" charset="-128"/>
            </a:endParaRPr>
          </a:p>
          <a:p>
            <a:r>
              <a:rPr lang="en-US" altLang="en-US">
                <a:latin typeface="Times New Roman" charset="0"/>
                <a:ea typeface="MS PGothic" charset="-128"/>
              </a:rPr>
              <a:t>Anatomy, physiology, pathophysiology, assessment, and management of</a:t>
            </a:r>
          </a:p>
          <a:p>
            <a:r>
              <a:rPr lang="en-US" altLang="en-US">
                <a:latin typeface="Times New Roman" charset="0"/>
                <a:ea typeface="MS PGothic" charset="-128"/>
              </a:rPr>
              <a:t>• Stroke/transient ischemic attack </a:t>
            </a:r>
          </a:p>
          <a:p>
            <a:r>
              <a:rPr lang="en-US" altLang="en-US">
                <a:latin typeface="Times New Roman" charset="0"/>
                <a:ea typeface="MS PGothic" charset="-128"/>
              </a:rPr>
              <a:t>• Seizure </a:t>
            </a:r>
          </a:p>
          <a:p>
            <a:r>
              <a:rPr lang="en-US" altLang="en-US">
                <a:latin typeface="Times New Roman" charset="0"/>
                <a:ea typeface="MS PGothic" charset="-128"/>
              </a:rPr>
              <a:t>• Status epilepticus </a:t>
            </a:r>
          </a:p>
          <a:p>
            <a:r>
              <a:rPr lang="en-US" altLang="en-US">
                <a:latin typeface="Times New Roman" charset="0"/>
                <a:ea typeface="MS PGothic" charset="-128"/>
              </a:rPr>
              <a:t>• Headache </a:t>
            </a:r>
          </a:p>
        </p:txBody>
      </p:sp>
      <p:sp>
        <p:nvSpPr>
          <p:cNvPr id="1484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1CC22AAE-0E36-544E-8335-A0C61BEFE21A}" type="slidenum">
              <a:rPr lang="en-US" altLang="en-US" sz="1200"/>
              <a:pPr eaLnBrk="1" hangingPunct="1"/>
              <a:t>4</a:t>
            </a:fld>
            <a:endParaRPr lang="en-US" altLang="en-US" sz="1200"/>
          </a:p>
        </p:txBody>
      </p:sp>
    </p:spTree>
    <p:extLst>
      <p:ext uri="{BB962C8B-B14F-4D97-AF65-F5344CB8AC3E}">
        <p14:creationId xmlns:p14="http://schemas.microsoft.com/office/powerpoint/2010/main" val="76165366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Slide Image Placeholder 1"/>
          <p:cNvSpPr>
            <a:spLocks noGrp="1" noRot="1" noChangeAspect="1" noTextEdit="1"/>
          </p:cNvSpPr>
          <p:nvPr>
            <p:ph type="sldImg"/>
          </p:nvPr>
        </p:nvSpPr>
        <p:spPr>
          <a:ln/>
        </p:spPr>
      </p:sp>
      <p:sp>
        <p:nvSpPr>
          <p:cNvPr id="1853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D. Conditions that may mimic stroke</a:t>
            </a:r>
            <a:endParaRPr lang="en-IN" altLang="en-US" b="1">
              <a:latin typeface="Times New Roman" charset="0"/>
              <a:ea typeface="MS PGothic" charset="-128"/>
            </a:endParaRPr>
          </a:p>
          <a:p>
            <a:r>
              <a:rPr lang="en-US" altLang="en-US">
                <a:latin typeface="Times New Roman" charset="0"/>
                <a:ea typeface="MS PGothic" charset="-128"/>
              </a:rPr>
              <a:t>	1. Hypoglycemia</a:t>
            </a:r>
            <a:endParaRPr lang="en-IN" altLang="en-US">
              <a:latin typeface="Times New Roman" charset="0"/>
              <a:ea typeface="MS PGothic" charset="-128"/>
            </a:endParaRPr>
          </a:p>
          <a:p>
            <a:r>
              <a:rPr lang="en-US" altLang="en-US">
                <a:latin typeface="Times New Roman" charset="0"/>
                <a:ea typeface="MS PGothic" charset="-128"/>
              </a:rPr>
              <a:t>		a. Not enough blood glucose</a:t>
            </a:r>
            <a:endParaRPr lang="en-IN" altLang="en-US">
              <a:latin typeface="Times New Roman" charset="0"/>
              <a:ea typeface="MS PGothic" charset="-128"/>
            </a:endParaRPr>
          </a:p>
          <a:p>
            <a:r>
              <a:rPr lang="en-US" altLang="en-US">
                <a:latin typeface="Times New Roman" charset="0"/>
                <a:ea typeface="MS PGothic" charset="-128"/>
              </a:rPr>
              <a:t>	2. Postictal state</a:t>
            </a:r>
            <a:endParaRPr lang="en-IN" altLang="en-US">
              <a:latin typeface="Times New Roman" charset="0"/>
              <a:ea typeface="MS PGothic" charset="-128"/>
            </a:endParaRPr>
          </a:p>
          <a:p>
            <a:r>
              <a:rPr lang="en-US" altLang="en-US">
                <a:latin typeface="Times New Roman" charset="0"/>
                <a:ea typeface="MS PGothic" charset="-128"/>
              </a:rPr>
              <a:t>		a. Period following seizure that lasts between 5 and 30 minutes, characterized by labored respirations and some degree of altered mental status</a:t>
            </a:r>
            <a:endParaRPr lang="en-IN" altLang="en-US">
              <a:latin typeface="Times New Roman" charset="0"/>
              <a:ea typeface="MS PGothic" charset="-128"/>
            </a:endParaRPr>
          </a:p>
          <a:p>
            <a:r>
              <a:rPr lang="en-US" altLang="en-US">
                <a:latin typeface="Times New Roman" charset="0"/>
                <a:ea typeface="MS PGothic" charset="-128"/>
              </a:rPr>
              <a:t>	3. Subdural or epidural bleeding</a:t>
            </a:r>
            <a:endParaRPr lang="en-IN" altLang="en-US">
              <a:latin typeface="Times New Roman" charset="0"/>
              <a:ea typeface="MS PGothic" charset="-128"/>
            </a:endParaRPr>
          </a:p>
          <a:p>
            <a:r>
              <a:rPr lang="en-US" altLang="en-US">
                <a:latin typeface="Times New Roman" charset="0"/>
                <a:ea typeface="MS PGothic" charset="-128"/>
              </a:rPr>
              <a:t>		a. A collection of blood near the skull that presses on the brain</a:t>
            </a:r>
            <a:endParaRPr lang="en-IN" altLang="en-US">
              <a:latin typeface="Times New Roman" charset="0"/>
              <a:ea typeface="MS PGothic" charset="-128"/>
            </a:endParaRPr>
          </a:p>
        </p:txBody>
      </p:sp>
      <p:sp>
        <p:nvSpPr>
          <p:cNvPr id="1853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3A6C8369-1C5A-964D-AC11-6099E07B7E36}" type="slidenum">
              <a:rPr lang="en-US" altLang="en-US" sz="1200"/>
              <a:pPr eaLnBrk="1" hangingPunct="1"/>
              <a:t>40</a:t>
            </a:fld>
            <a:endParaRPr lang="en-US" altLang="en-US" sz="1200"/>
          </a:p>
        </p:txBody>
      </p:sp>
    </p:spTree>
    <p:extLst>
      <p:ext uri="{BB962C8B-B14F-4D97-AF65-F5344CB8AC3E}">
        <p14:creationId xmlns:p14="http://schemas.microsoft.com/office/powerpoint/2010/main" val="69942444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Slide Image Placeholder 1"/>
          <p:cNvSpPr>
            <a:spLocks noGrp="1" noRot="1" noChangeAspect="1" noTextEdit="1"/>
          </p:cNvSpPr>
          <p:nvPr>
            <p:ph type="sldImg"/>
          </p:nvPr>
        </p:nvSpPr>
        <p:spPr>
          <a:ln/>
        </p:spPr>
      </p:sp>
      <p:sp>
        <p:nvSpPr>
          <p:cNvPr id="1863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The figure on this slide illustrates intracranial bleeding. Trauma to the head may result in intracranial bleeding. Bleeding outside the dura and under the skull is called epidural bleeding, and bleeding beneath the dura but outside the brain is called subdural bleeding.</a:t>
            </a:r>
          </a:p>
        </p:txBody>
      </p:sp>
      <p:sp>
        <p:nvSpPr>
          <p:cNvPr id="1863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969E4437-E360-6C49-8A2A-6926A1FBB9F0}" type="slidenum">
              <a:rPr lang="en-US" altLang="en-US" sz="1200"/>
              <a:pPr eaLnBrk="1" hangingPunct="1"/>
              <a:t>41</a:t>
            </a:fld>
            <a:endParaRPr lang="en-US" altLang="en-US" sz="1200"/>
          </a:p>
        </p:txBody>
      </p:sp>
    </p:spTree>
    <p:extLst>
      <p:ext uri="{BB962C8B-B14F-4D97-AF65-F5344CB8AC3E}">
        <p14:creationId xmlns:p14="http://schemas.microsoft.com/office/powerpoint/2010/main" val="20486638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Slide Image Placeholder 1"/>
          <p:cNvSpPr>
            <a:spLocks noGrp="1" noRot="1" noChangeAspect="1" noTextEdit="1"/>
          </p:cNvSpPr>
          <p:nvPr>
            <p:ph type="sldImg"/>
          </p:nvPr>
        </p:nvSpPr>
        <p:spPr>
          <a:ln/>
        </p:spPr>
      </p:sp>
      <p:sp>
        <p:nvSpPr>
          <p:cNvPr id="1873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VI. Seizures</a:t>
            </a:r>
          </a:p>
          <a:p>
            <a:r>
              <a:rPr lang="en-US" altLang="en-US">
                <a:latin typeface="Times New Roman" charset="0"/>
                <a:ea typeface="MS PGothic" charset="-128"/>
              </a:rPr>
              <a:t>A. A seizure is a neurologic episode caused by a surge of electrical activity in the brain.</a:t>
            </a:r>
            <a:endParaRPr lang="en-IN" altLang="en-US" b="1">
              <a:latin typeface="Times New Roman" charset="0"/>
              <a:ea typeface="MS PGothic" charset="-128"/>
            </a:endParaRPr>
          </a:p>
          <a:p>
            <a:r>
              <a:rPr lang="en-US" altLang="en-US">
                <a:latin typeface="Times New Roman" charset="0"/>
                <a:ea typeface="MS PGothic" charset="-128"/>
              </a:rPr>
              <a:t>	1. Can take the form of a convulsion, characterized by generalized uncoordinated muscle activity, and/or can be associated with a temporary alteration in consciousness.</a:t>
            </a:r>
            <a:endParaRPr lang="en-IN" altLang="en-US" b="1">
              <a:latin typeface="Times New Roman" charset="0"/>
              <a:ea typeface="MS PGothic" charset="-128"/>
            </a:endParaRPr>
          </a:p>
          <a:p>
            <a:r>
              <a:rPr lang="en-US" altLang="en-US">
                <a:latin typeface="Times New Roman" charset="0"/>
                <a:ea typeface="MS PGothic" charset="-128"/>
              </a:rPr>
              <a:t>	2. In the United States, it is estimated that 2 to 3 million people have epilepsy, a common cause of seizures.</a:t>
            </a:r>
            <a:endParaRPr lang="en-IN" altLang="en-US">
              <a:latin typeface="Times New Roman" charset="0"/>
              <a:ea typeface="MS PGothic" charset="-128"/>
            </a:endParaRPr>
          </a:p>
          <a:p>
            <a:r>
              <a:rPr lang="en-US" altLang="en-US">
                <a:latin typeface="Times New Roman" charset="0"/>
                <a:ea typeface="MS PGothic" charset="-128"/>
              </a:rPr>
              <a:t>	3. Seizures are classified into two basic groups: generalized and partial (focal).</a:t>
            </a:r>
            <a:endParaRPr lang="en-IN" altLang="en-US">
              <a:latin typeface="Times New Roman" charset="0"/>
              <a:ea typeface="MS PGothic" charset="-128"/>
            </a:endParaRPr>
          </a:p>
        </p:txBody>
      </p:sp>
      <p:sp>
        <p:nvSpPr>
          <p:cNvPr id="1873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80A56FF2-E754-9043-BB79-15996474147D}" type="slidenum">
              <a:rPr lang="en-US" altLang="en-US" sz="1200"/>
              <a:pPr eaLnBrk="1" hangingPunct="1"/>
              <a:t>42</a:t>
            </a:fld>
            <a:endParaRPr lang="en-US" altLang="en-US" sz="1200"/>
          </a:p>
        </p:txBody>
      </p:sp>
    </p:spTree>
    <p:extLst>
      <p:ext uri="{BB962C8B-B14F-4D97-AF65-F5344CB8AC3E}">
        <p14:creationId xmlns:p14="http://schemas.microsoft.com/office/powerpoint/2010/main" val="128870368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Slide Image Placeholder 1"/>
          <p:cNvSpPr>
            <a:spLocks noGrp="1" noRot="1" noChangeAspect="1" noTextEdit="1"/>
          </p:cNvSpPr>
          <p:nvPr>
            <p:ph type="sldImg"/>
          </p:nvPr>
        </p:nvSpPr>
        <p:spPr>
          <a:ln/>
        </p:spPr>
      </p:sp>
      <p:sp>
        <p:nvSpPr>
          <p:cNvPr id="1884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r>
              <a:rPr lang="en-US" altLang="en-US">
                <a:latin typeface="Times New Roman" charset="0"/>
                <a:ea typeface="MS PGothic" charset="-128"/>
              </a:rPr>
              <a:t> </a:t>
            </a:r>
          </a:p>
          <a:p>
            <a:r>
              <a:rPr lang="en-US" altLang="en-US">
                <a:latin typeface="Times New Roman" charset="0"/>
                <a:ea typeface="MS PGothic" charset="-128"/>
              </a:rPr>
              <a:t>4. Generalized (tonic-clonic) seizure</a:t>
            </a:r>
            <a:endParaRPr lang="en-IN" altLang="en-US">
              <a:latin typeface="Times New Roman" charset="0"/>
              <a:ea typeface="MS PGothic" charset="-128"/>
            </a:endParaRPr>
          </a:p>
          <a:p>
            <a:r>
              <a:rPr lang="en-US" altLang="en-US">
                <a:latin typeface="Times New Roman" charset="0"/>
                <a:ea typeface="MS PGothic" charset="-128"/>
              </a:rPr>
              <a:t>	a. This type of seizure results from abnormal electrical discharges from large areas of the brain, usually involving both hemispheres.</a:t>
            </a:r>
            <a:endParaRPr lang="en-IN" altLang="en-US">
              <a:latin typeface="Times New Roman" charset="0"/>
              <a:ea typeface="MS PGothic" charset="-128"/>
            </a:endParaRPr>
          </a:p>
          <a:p>
            <a:r>
              <a:rPr lang="en-US" altLang="en-US">
                <a:latin typeface="Times New Roman" charset="0"/>
                <a:ea typeface="MS PGothic" charset="-128"/>
              </a:rPr>
              <a:t>	b. Typically characterized by unconsciousness and a generalized severe twitching of all muscles that lasts several minutes or longer.</a:t>
            </a:r>
            <a:endParaRPr lang="en-IN" altLang="en-US">
              <a:latin typeface="Times New Roman" charset="0"/>
              <a:ea typeface="MS PGothic" charset="-128"/>
            </a:endParaRPr>
          </a:p>
          <a:p>
            <a:r>
              <a:rPr lang="en-US" altLang="en-US">
                <a:latin typeface="Times New Roman" charset="0"/>
                <a:ea typeface="MS PGothic" charset="-128"/>
              </a:rPr>
              <a:t>	c. In other cases, the seizure may simply be characterized by a brief lapse of consciousness in which the patient seems to stare and not respond to anyone.</a:t>
            </a:r>
            <a:endParaRPr lang="en-IN" altLang="en-US">
              <a:latin typeface="Times New Roman" charset="0"/>
              <a:ea typeface="MS PGothic" charset="-128"/>
            </a:endParaRPr>
          </a:p>
          <a:p>
            <a:r>
              <a:rPr lang="en-US" altLang="en-US">
                <a:latin typeface="Times New Roman" charset="0"/>
                <a:ea typeface="MS PGothic" charset="-128"/>
              </a:rPr>
              <a:t>		i. This type of seizure does not involve any changes in motor activity.</a:t>
            </a:r>
            <a:endParaRPr lang="en-IN" altLang="en-US">
              <a:latin typeface="Times New Roman" charset="0"/>
              <a:ea typeface="MS PGothic" charset="-128"/>
            </a:endParaRPr>
          </a:p>
          <a:p>
            <a:r>
              <a:rPr lang="en-US" altLang="en-US">
                <a:latin typeface="Times New Roman" charset="0"/>
                <a:ea typeface="MS PGothic" charset="-128"/>
              </a:rPr>
              <a:t>		ii. Called a petit mal or absence seizure</a:t>
            </a:r>
            <a:endParaRPr lang="en-IN" altLang="en-US">
              <a:latin typeface="Times New Roman" charset="0"/>
              <a:ea typeface="MS PGothic" charset="-128"/>
            </a:endParaRPr>
          </a:p>
        </p:txBody>
      </p:sp>
      <p:sp>
        <p:nvSpPr>
          <p:cNvPr id="1884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D7911279-711A-4B42-ADE3-632AD800A2EF}" type="slidenum">
              <a:rPr lang="en-US" altLang="en-US" sz="1200"/>
              <a:pPr eaLnBrk="1" hangingPunct="1"/>
              <a:t>43</a:t>
            </a:fld>
            <a:endParaRPr lang="en-US" altLang="en-US" sz="1200"/>
          </a:p>
        </p:txBody>
      </p:sp>
    </p:spTree>
    <p:extLst>
      <p:ext uri="{BB962C8B-B14F-4D97-AF65-F5344CB8AC3E}">
        <p14:creationId xmlns:p14="http://schemas.microsoft.com/office/powerpoint/2010/main" val="187027060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Slide Image Placeholder 1"/>
          <p:cNvSpPr>
            <a:spLocks noGrp="1" noRot="1" noChangeAspect="1" noTextEdit="1"/>
          </p:cNvSpPr>
          <p:nvPr>
            <p:ph type="sldImg"/>
          </p:nvPr>
        </p:nvSpPr>
        <p:spPr>
          <a:ln/>
        </p:spPr>
      </p:sp>
      <p:sp>
        <p:nvSpPr>
          <p:cNvPr id="1894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5. Partial (focal) seizure</a:t>
            </a:r>
            <a:endParaRPr lang="en-IN" altLang="en-US">
              <a:latin typeface="Times New Roman" charset="0"/>
              <a:ea typeface="MS PGothic" charset="-128"/>
            </a:endParaRPr>
          </a:p>
          <a:p>
            <a:r>
              <a:rPr lang="en-US" altLang="en-US">
                <a:latin typeface="Times New Roman" charset="0"/>
                <a:ea typeface="MS PGothic" charset="-128"/>
              </a:rPr>
              <a:t>	a. Begins in one part of the brain and is classified as simple or complex</a:t>
            </a:r>
            <a:endParaRPr lang="en-IN" altLang="en-US">
              <a:latin typeface="Times New Roman" charset="0"/>
              <a:ea typeface="MS PGothic" charset="-128"/>
            </a:endParaRPr>
          </a:p>
          <a:p>
            <a:r>
              <a:rPr lang="en-US" altLang="en-US">
                <a:latin typeface="Times New Roman" charset="0"/>
                <a:ea typeface="MS PGothic" charset="-128"/>
              </a:rPr>
              <a:t>	b. Simple partial seizure</a:t>
            </a:r>
            <a:endParaRPr lang="en-IN" altLang="en-US">
              <a:latin typeface="Times New Roman" charset="0"/>
              <a:ea typeface="MS PGothic" charset="-128"/>
            </a:endParaRPr>
          </a:p>
          <a:p>
            <a:r>
              <a:rPr lang="en-US" altLang="en-US">
                <a:latin typeface="Times New Roman" charset="0"/>
                <a:ea typeface="MS PGothic" charset="-128"/>
              </a:rPr>
              <a:t>		i. No change in the patient’s level of consciousness</a:t>
            </a:r>
            <a:endParaRPr lang="en-IN" altLang="en-US">
              <a:latin typeface="Times New Roman" charset="0"/>
              <a:ea typeface="MS PGothic" charset="-128"/>
            </a:endParaRPr>
          </a:p>
          <a:p>
            <a:r>
              <a:rPr lang="en-US" altLang="en-US">
                <a:latin typeface="Times New Roman" charset="0"/>
                <a:ea typeface="MS PGothic" charset="-128"/>
              </a:rPr>
              <a:t>		ii. Patients may have numbness, weakness, dizziness, visual changes, or unusual smells and tastes</a:t>
            </a:r>
            <a:endParaRPr lang="en-IN" altLang="en-US">
              <a:latin typeface="Times New Roman" charset="0"/>
              <a:ea typeface="MS PGothic" charset="-128"/>
            </a:endParaRPr>
          </a:p>
          <a:p>
            <a:r>
              <a:rPr lang="en-US" altLang="en-US">
                <a:latin typeface="Times New Roman" charset="0"/>
                <a:ea typeface="MS PGothic" charset="-128"/>
              </a:rPr>
              <a:t>		iii. May also cause some twitching or brief paralysis</a:t>
            </a:r>
            <a:endParaRPr lang="en-IN" altLang="en-US">
              <a:latin typeface="Times New Roman" charset="0"/>
              <a:ea typeface="MS PGothic" charset="-128"/>
            </a:endParaRPr>
          </a:p>
        </p:txBody>
      </p:sp>
      <p:sp>
        <p:nvSpPr>
          <p:cNvPr id="1894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3EC7D4BB-A72E-7144-A933-31DA213BF61C}" type="slidenum">
              <a:rPr lang="en-US" altLang="en-US" sz="1200"/>
              <a:pPr eaLnBrk="1" hangingPunct="1"/>
              <a:t>44</a:t>
            </a:fld>
            <a:endParaRPr lang="en-US" altLang="en-US" sz="1200"/>
          </a:p>
        </p:txBody>
      </p:sp>
    </p:spTree>
    <p:extLst>
      <p:ext uri="{BB962C8B-B14F-4D97-AF65-F5344CB8AC3E}">
        <p14:creationId xmlns:p14="http://schemas.microsoft.com/office/powerpoint/2010/main" val="91995071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Slide Image Placeholder 1"/>
          <p:cNvSpPr>
            <a:spLocks noGrp="1" noRot="1" noChangeAspect="1" noTextEdit="1"/>
          </p:cNvSpPr>
          <p:nvPr>
            <p:ph type="sldImg"/>
          </p:nvPr>
        </p:nvSpPr>
        <p:spPr>
          <a:ln/>
        </p:spPr>
      </p:sp>
      <p:sp>
        <p:nvSpPr>
          <p:cNvPr id="1904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c. Complex partial seizure</a:t>
            </a:r>
            <a:endParaRPr lang="en-IN" altLang="en-US">
              <a:latin typeface="Times New Roman" charset="0"/>
              <a:ea typeface="MS PGothic" charset="-128"/>
            </a:endParaRPr>
          </a:p>
          <a:p>
            <a:r>
              <a:rPr lang="en-US" altLang="en-US">
                <a:latin typeface="Times New Roman" charset="0"/>
                <a:ea typeface="MS PGothic" charset="-128"/>
              </a:rPr>
              <a:t>	i. The patient has an altered mental status and does not interact normally with his or her environment.</a:t>
            </a:r>
            <a:endParaRPr lang="en-IN" altLang="en-US">
              <a:latin typeface="Times New Roman" charset="0"/>
              <a:ea typeface="MS PGothic" charset="-128"/>
            </a:endParaRPr>
          </a:p>
          <a:p>
            <a:r>
              <a:rPr lang="en-US" altLang="en-US">
                <a:latin typeface="Times New Roman" charset="0"/>
                <a:ea typeface="MS PGothic" charset="-128"/>
              </a:rPr>
              <a:t>	ii. Results from abnormal discharges from the temporal lobe of the brain</a:t>
            </a:r>
            <a:endParaRPr lang="en-IN" altLang="en-US">
              <a:latin typeface="Times New Roman" charset="0"/>
              <a:ea typeface="MS PGothic" charset="-128"/>
            </a:endParaRPr>
          </a:p>
          <a:p>
            <a:r>
              <a:rPr lang="en-US" altLang="en-US">
                <a:latin typeface="Times New Roman" charset="0"/>
                <a:ea typeface="MS PGothic" charset="-128"/>
              </a:rPr>
              <a:t>	iii. Other characteristics may be lip smacking, eye blinking, and isolated jerking.</a:t>
            </a:r>
            <a:endParaRPr lang="en-IN" altLang="en-US">
              <a:latin typeface="Times New Roman" charset="0"/>
              <a:ea typeface="MS PGothic" charset="-128"/>
            </a:endParaRPr>
          </a:p>
          <a:p>
            <a:r>
              <a:rPr lang="en-US" altLang="en-US">
                <a:latin typeface="Times New Roman" charset="0"/>
                <a:ea typeface="MS PGothic" charset="-128"/>
              </a:rPr>
              <a:t>	iv. Patients also may experience unpleasant smells and visual hallucinations, exhibit uncontrollable fear, or perform repetitive physical behavior.</a:t>
            </a:r>
            <a:endParaRPr lang="en-IN" altLang="en-US">
              <a:latin typeface="Times New Roman" charset="0"/>
              <a:ea typeface="MS PGothic" charset="-128"/>
            </a:endParaRPr>
          </a:p>
        </p:txBody>
      </p:sp>
      <p:sp>
        <p:nvSpPr>
          <p:cNvPr id="1904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902367F1-A85D-BC43-A0C3-E376C00F43A3}" type="slidenum">
              <a:rPr lang="en-US" altLang="en-US" sz="1200"/>
              <a:pPr eaLnBrk="1" hangingPunct="1"/>
              <a:t>45</a:t>
            </a:fld>
            <a:endParaRPr lang="en-US" altLang="en-US" sz="1200"/>
          </a:p>
        </p:txBody>
      </p:sp>
    </p:spTree>
    <p:extLst>
      <p:ext uri="{BB962C8B-B14F-4D97-AF65-F5344CB8AC3E}">
        <p14:creationId xmlns:p14="http://schemas.microsoft.com/office/powerpoint/2010/main" val="187680821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Slide Image Placeholder 1"/>
          <p:cNvSpPr>
            <a:spLocks noGrp="1" noRot="1" noChangeAspect="1" noTextEdit="1"/>
          </p:cNvSpPr>
          <p:nvPr>
            <p:ph type="sldImg"/>
          </p:nvPr>
        </p:nvSpPr>
        <p:spPr>
          <a:ln/>
        </p:spPr>
      </p:sp>
      <p:sp>
        <p:nvSpPr>
          <p:cNvPr id="1914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r>
              <a:rPr lang="en-US" altLang="en-US">
                <a:latin typeface="Times New Roman" charset="0"/>
                <a:ea typeface="MS PGothic" charset="-128"/>
              </a:rPr>
              <a:t>  </a:t>
            </a:r>
          </a:p>
          <a:p>
            <a:r>
              <a:rPr lang="en-US" altLang="en-US">
                <a:latin typeface="Times New Roman" charset="0"/>
                <a:ea typeface="MS PGothic" charset="-128"/>
              </a:rPr>
              <a:t>6. Patients may experience an aura prior to a seizure.</a:t>
            </a:r>
            <a:endParaRPr lang="en-IN" altLang="en-US">
              <a:latin typeface="Times New Roman" charset="0"/>
              <a:ea typeface="MS PGothic" charset="-128"/>
            </a:endParaRPr>
          </a:p>
          <a:p>
            <a:r>
              <a:rPr lang="en-US" altLang="en-US">
                <a:latin typeface="Times New Roman" charset="0"/>
                <a:ea typeface="MS PGothic" charset="-128"/>
              </a:rPr>
              <a:t>	a. Can include visual changes (flashing lights or blind spots in the field of vision) or hallucinations (seeing, hearing, or smelling things that are not actually present).</a:t>
            </a:r>
            <a:endParaRPr lang="en-IN" altLang="en-US">
              <a:latin typeface="Times New Roman" charset="0"/>
              <a:ea typeface="MS PGothic" charset="-128"/>
            </a:endParaRPr>
          </a:p>
          <a:p>
            <a:r>
              <a:rPr lang="en-US" altLang="en-US">
                <a:latin typeface="Times New Roman" charset="0"/>
                <a:ea typeface="MS PGothic" charset="-128"/>
              </a:rPr>
              <a:t>	b. People with a history of seizures recognize their auras and usually take steps to minimize injury, such as sitting or lying down.</a:t>
            </a:r>
            <a:endParaRPr lang="en-IN" altLang="en-US">
              <a:latin typeface="Times New Roman" charset="0"/>
              <a:ea typeface="MS PGothic" charset="-128"/>
            </a:endParaRPr>
          </a:p>
          <a:p>
            <a:r>
              <a:rPr lang="en-US" altLang="en-US">
                <a:latin typeface="Times New Roman" charset="0"/>
                <a:ea typeface="MS PGothic" charset="-128"/>
              </a:rPr>
              <a:t>	c. Auras do not occur prior to every seizure, and not all patients with a seizure disorder experience an aura.</a:t>
            </a:r>
            <a:endParaRPr lang="en-IN" altLang="en-US">
              <a:latin typeface="Times New Roman" charset="0"/>
              <a:ea typeface="MS PGothic" charset="-128"/>
            </a:endParaRPr>
          </a:p>
        </p:txBody>
      </p:sp>
      <p:sp>
        <p:nvSpPr>
          <p:cNvPr id="1914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8E1133F9-AB74-7449-879C-83A5AB959F12}" type="slidenum">
              <a:rPr lang="en-US" altLang="en-US" sz="1200"/>
              <a:pPr eaLnBrk="1" hangingPunct="1"/>
              <a:t>46</a:t>
            </a:fld>
            <a:endParaRPr lang="en-US" altLang="en-US" sz="1200"/>
          </a:p>
        </p:txBody>
      </p:sp>
    </p:spTree>
    <p:extLst>
      <p:ext uri="{BB962C8B-B14F-4D97-AF65-F5344CB8AC3E}">
        <p14:creationId xmlns:p14="http://schemas.microsoft.com/office/powerpoint/2010/main" val="127589598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Slide Image Placeholder 1"/>
          <p:cNvSpPr>
            <a:spLocks noGrp="1" noRot="1" noChangeAspect="1" noTextEdit="1"/>
          </p:cNvSpPr>
          <p:nvPr>
            <p:ph type="sldImg"/>
          </p:nvPr>
        </p:nvSpPr>
        <p:spPr>
          <a:ln/>
        </p:spPr>
      </p:sp>
      <p:sp>
        <p:nvSpPr>
          <p:cNvPr id="1925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7. Generalized seizure</a:t>
            </a:r>
            <a:endParaRPr lang="en-IN" altLang="en-US">
              <a:latin typeface="Times New Roman" charset="0"/>
              <a:ea typeface="MS PGothic" charset="-128"/>
            </a:endParaRPr>
          </a:p>
          <a:p>
            <a:r>
              <a:rPr lang="en-US" altLang="en-US">
                <a:latin typeface="Times New Roman" charset="0"/>
                <a:ea typeface="MS PGothic" charset="-128"/>
              </a:rPr>
              <a:t>	a. Characterized by sudden loss of consciousness followed by chaotic muscle movement and tone, and apnea.</a:t>
            </a:r>
            <a:endParaRPr lang="en-IN" altLang="en-US">
              <a:latin typeface="Times New Roman" charset="0"/>
              <a:ea typeface="MS PGothic" charset="-128"/>
            </a:endParaRPr>
          </a:p>
          <a:p>
            <a:r>
              <a:rPr lang="en-US" altLang="en-US">
                <a:latin typeface="Times New Roman" charset="0"/>
                <a:ea typeface="MS PGothic" charset="-128"/>
              </a:rPr>
              <a:t>	b. During a generalized seizure, a patient may exhibit bilateral muscle movement characterized by a cycle of muscle rigidity and relaxation usually lasting 1 to 3 minutes.</a:t>
            </a:r>
            <a:endParaRPr lang="en-IN" altLang="en-US">
              <a:latin typeface="Times New Roman" charset="0"/>
              <a:ea typeface="MS PGothic" charset="-128"/>
            </a:endParaRPr>
          </a:p>
        </p:txBody>
      </p:sp>
      <p:sp>
        <p:nvSpPr>
          <p:cNvPr id="1925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4F6C5759-5EF0-E143-A141-24ED87C7876C}" type="slidenum">
              <a:rPr lang="en-US" altLang="en-US" sz="1200"/>
              <a:pPr eaLnBrk="1" hangingPunct="1"/>
              <a:t>47</a:t>
            </a:fld>
            <a:endParaRPr lang="en-US" altLang="en-US" sz="1200"/>
          </a:p>
        </p:txBody>
      </p:sp>
    </p:spTree>
    <p:extLst>
      <p:ext uri="{BB962C8B-B14F-4D97-AF65-F5344CB8AC3E}">
        <p14:creationId xmlns:p14="http://schemas.microsoft.com/office/powerpoint/2010/main" val="135957098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Slide Image Placeholder 1"/>
          <p:cNvSpPr>
            <a:spLocks noGrp="1" noRot="1" noChangeAspect="1" noTextEdit="1"/>
          </p:cNvSpPr>
          <p:nvPr>
            <p:ph type="sldImg"/>
          </p:nvPr>
        </p:nvSpPr>
        <p:spPr>
          <a:ln/>
        </p:spPr>
      </p:sp>
      <p:sp>
        <p:nvSpPr>
          <p:cNvPr id="1935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r>
              <a:rPr lang="en-US" altLang="en-US">
                <a:latin typeface="Times New Roman" charset="0"/>
                <a:ea typeface="MS PGothic" charset="-128"/>
              </a:rPr>
              <a:t>	</a:t>
            </a:r>
          </a:p>
          <a:p>
            <a:r>
              <a:rPr lang="en-US" altLang="en-US">
                <a:latin typeface="Times New Roman" charset="0"/>
                <a:ea typeface="MS PGothic" charset="-128"/>
              </a:rPr>
              <a:t>i. The patient exhibits tachycardia, hyperventilation, sweating, and intense salivation.</a:t>
            </a:r>
            <a:endParaRPr lang="en-IN" altLang="en-US">
              <a:latin typeface="Times New Roman" charset="0"/>
              <a:ea typeface="MS PGothic" charset="-128"/>
            </a:endParaRPr>
          </a:p>
          <a:p>
            <a:r>
              <a:rPr lang="en-US" altLang="en-US">
                <a:latin typeface="Times New Roman" charset="0"/>
                <a:ea typeface="MS PGothic" charset="-128"/>
              </a:rPr>
              <a:t>ii. Most seizures last 3 to 5 minutes.</a:t>
            </a:r>
            <a:endParaRPr lang="en-IN" altLang="en-US">
              <a:latin typeface="Times New Roman" charset="0"/>
              <a:ea typeface="MS PGothic" charset="-128"/>
            </a:endParaRPr>
          </a:p>
          <a:p>
            <a:r>
              <a:rPr lang="en-US" altLang="en-US">
                <a:latin typeface="Times New Roman" charset="0"/>
                <a:ea typeface="MS PGothic" charset="-128"/>
              </a:rPr>
              <a:t>iii. A postictal state (5 to 30 minutes) follows, in which the patient is unresponsive at first and gradually regains consciousness.</a:t>
            </a:r>
            <a:endParaRPr lang="en-IN" altLang="en-US">
              <a:latin typeface="Times New Roman" charset="0"/>
              <a:ea typeface="MS PGothic" charset="-128"/>
            </a:endParaRPr>
          </a:p>
        </p:txBody>
      </p:sp>
      <p:sp>
        <p:nvSpPr>
          <p:cNvPr id="1935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56DED75A-43B0-5F47-8D99-C3FDDAA4CB72}" type="slidenum">
              <a:rPr lang="en-US" altLang="en-US" sz="1200"/>
              <a:pPr eaLnBrk="1" hangingPunct="1"/>
              <a:t>48</a:t>
            </a:fld>
            <a:endParaRPr lang="en-US" altLang="en-US" sz="1200"/>
          </a:p>
        </p:txBody>
      </p:sp>
    </p:spTree>
    <p:extLst>
      <p:ext uri="{BB962C8B-B14F-4D97-AF65-F5344CB8AC3E}">
        <p14:creationId xmlns:p14="http://schemas.microsoft.com/office/powerpoint/2010/main" val="108355762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Slide Image Placeholder 1"/>
          <p:cNvSpPr>
            <a:spLocks noGrp="1" noRot="1" noChangeAspect="1" noTextEdit="1"/>
          </p:cNvSpPr>
          <p:nvPr>
            <p:ph type="sldImg"/>
          </p:nvPr>
        </p:nvSpPr>
        <p:spPr>
          <a:ln/>
        </p:spPr>
      </p:sp>
      <p:sp>
        <p:nvSpPr>
          <p:cNvPr id="1945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r>
              <a:rPr lang="en-US" altLang="en-US">
                <a:latin typeface="Times New Roman" charset="0"/>
                <a:ea typeface="MS PGothic" charset="-128"/>
              </a:rPr>
              <a:t> </a:t>
            </a:r>
          </a:p>
          <a:p>
            <a:r>
              <a:rPr lang="en-US" altLang="en-US">
                <a:latin typeface="Times New Roman" charset="0"/>
                <a:ea typeface="MS PGothic" charset="-128"/>
              </a:rPr>
              <a:t>8. In contrast, an absence (formerly called petit mal) seizure may last for just seconds, after which the patient fully recovers with only a brief lapse of memory of the event.</a:t>
            </a:r>
            <a:endParaRPr lang="en-IN" altLang="en-US" b="1">
              <a:latin typeface="Times New Roman" charset="0"/>
              <a:ea typeface="MS PGothic" charset="-128"/>
            </a:endParaRPr>
          </a:p>
        </p:txBody>
      </p:sp>
      <p:sp>
        <p:nvSpPr>
          <p:cNvPr id="1945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D5A4296D-CF86-EA46-847C-5D2DC615349A}" type="slidenum">
              <a:rPr lang="en-US" altLang="en-US" sz="1200"/>
              <a:pPr eaLnBrk="1" hangingPunct="1"/>
              <a:t>49</a:t>
            </a:fld>
            <a:endParaRPr lang="en-US" altLang="en-US" sz="1200"/>
          </a:p>
        </p:txBody>
      </p:sp>
    </p:spTree>
    <p:extLst>
      <p:ext uri="{BB962C8B-B14F-4D97-AF65-F5344CB8AC3E}">
        <p14:creationId xmlns:p14="http://schemas.microsoft.com/office/powerpoint/2010/main" val="6916263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Slide Image Placeholder 1"/>
          <p:cNvSpPr>
            <a:spLocks noGrp="1" noRot="1" noChangeAspect="1" noTextEdit="1"/>
          </p:cNvSpPr>
          <p:nvPr>
            <p:ph type="sldImg"/>
          </p:nvPr>
        </p:nvSpPr>
        <p:spPr>
          <a:ln/>
        </p:spPr>
      </p:sp>
      <p:sp>
        <p:nvSpPr>
          <p:cNvPr id="150531" name="Notes Placehold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en-US" altLang="en-US" dirty="0" smtClean="0">
                <a:ea typeface="+mn-ea"/>
              </a:rPr>
              <a:t>Lecture Outline </a:t>
            </a:r>
          </a:p>
          <a:p>
            <a:pPr>
              <a:defRPr/>
            </a:pPr>
            <a:endParaRPr lang="en-US" altLang="en-US" dirty="0" smtClean="0">
              <a:ea typeface="+mn-ea"/>
            </a:endParaRPr>
          </a:p>
          <a:p>
            <a:pPr>
              <a:defRPr/>
            </a:pPr>
            <a:r>
              <a:rPr lang="en-US" altLang="en-US" dirty="0" smtClean="0">
                <a:ea typeface="+mn-ea"/>
              </a:rPr>
              <a:t>I. Introduction</a:t>
            </a:r>
          </a:p>
          <a:p>
            <a:pPr>
              <a:defRPr/>
            </a:pPr>
            <a:r>
              <a:rPr lang="en-US" dirty="0" smtClean="0"/>
              <a:t>A. Stroke is the fifth-leading cause of death and the leading cause of adult disability in the United States, according to the American Stroke Association.</a:t>
            </a:r>
            <a:endParaRPr lang="en-IN" b="1" dirty="0" smtClean="0"/>
          </a:p>
          <a:p>
            <a:pPr>
              <a:defRPr/>
            </a:pPr>
            <a:r>
              <a:rPr lang="en-US" dirty="0" smtClean="0"/>
              <a:t>	1. It is common in geriatric patients.</a:t>
            </a:r>
            <a:endParaRPr lang="en-IN" dirty="0" smtClean="0"/>
          </a:p>
        </p:txBody>
      </p:sp>
      <p:sp>
        <p:nvSpPr>
          <p:cNvPr id="1495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8BDB96D9-8030-D14A-8CAF-CFF9B467074E}" type="slidenum">
              <a:rPr lang="en-US" altLang="en-US" sz="1200"/>
              <a:pPr eaLnBrk="1" hangingPunct="1"/>
              <a:t>5</a:t>
            </a:fld>
            <a:endParaRPr lang="en-US" altLang="en-US" sz="1200"/>
          </a:p>
        </p:txBody>
      </p:sp>
    </p:spTree>
    <p:extLst>
      <p:ext uri="{BB962C8B-B14F-4D97-AF65-F5344CB8AC3E}">
        <p14:creationId xmlns:p14="http://schemas.microsoft.com/office/powerpoint/2010/main" val="211056111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Slide Image Placeholder 1"/>
          <p:cNvSpPr>
            <a:spLocks noGrp="1" noRot="1" noChangeAspect="1" noTextEdit="1"/>
          </p:cNvSpPr>
          <p:nvPr>
            <p:ph type="sldImg"/>
          </p:nvPr>
        </p:nvSpPr>
        <p:spPr>
          <a:ln/>
        </p:spPr>
      </p:sp>
      <p:sp>
        <p:nvSpPr>
          <p:cNvPr id="1955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r>
              <a:rPr lang="en-US" altLang="en-US">
                <a:latin typeface="Times New Roman" charset="0"/>
                <a:ea typeface="MS PGothic" charset="-128"/>
              </a:rPr>
              <a:t> </a:t>
            </a:r>
          </a:p>
          <a:p>
            <a:r>
              <a:rPr lang="en-US" altLang="en-US">
                <a:latin typeface="Times New Roman" charset="0"/>
                <a:ea typeface="MS PGothic" charset="-128"/>
              </a:rPr>
              <a:t>9. Seizures lasting more than 5 minutes are likely to progress to status epilepticus.</a:t>
            </a:r>
            <a:endParaRPr lang="en-IN" altLang="en-US">
              <a:latin typeface="Times New Roman" charset="0"/>
              <a:ea typeface="MS PGothic" charset="-128"/>
            </a:endParaRPr>
          </a:p>
          <a:p>
            <a:r>
              <a:rPr lang="en-US" altLang="en-US">
                <a:latin typeface="Times New Roman" charset="0"/>
                <a:ea typeface="MS PGothic" charset="-128"/>
              </a:rPr>
              <a:t>	a. Seizures that continue every few minutes without the person regaining consciousness or last longer than 30 minutes are referred to as status epilepticus.</a:t>
            </a:r>
            <a:endParaRPr lang="en-IN" altLang="en-US">
              <a:latin typeface="Times New Roman" charset="0"/>
              <a:ea typeface="MS PGothic" charset="-128"/>
            </a:endParaRPr>
          </a:p>
        </p:txBody>
      </p:sp>
      <p:sp>
        <p:nvSpPr>
          <p:cNvPr id="1955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E7F11581-BA5D-1C4E-BB2B-8A31B29F6E7B}" type="slidenum">
              <a:rPr lang="en-US" altLang="en-US" sz="1200"/>
              <a:pPr eaLnBrk="1" hangingPunct="1"/>
              <a:t>50</a:t>
            </a:fld>
            <a:endParaRPr lang="en-US" altLang="en-US" sz="1200"/>
          </a:p>
        </p:txBody>
      </p:sp>
    </p:spTree>
    <p:extLst>
      <p:ext uri="{BB962C8B-B14F-4D97-AF65-F5344CB8AC3E}">
        <p14:creationId xmlns:p14="http://schemas.microsoft.com/office/powerpoint/2010/main" val="198330639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Slide Image Placeholder 1"/>
          <p:cNvSpPr>
            <a:spLocks noGrp="1" noRot="1" noChangeAspect="1" noTextEdit="1"/>
          </p:cNvSpPr>
          <p:nvPr>
            <p:ph type="sldImg"/>
          </p:nvPr>
        </p:nvSpPr>
        <p:spPr>
          <a:ln/>
        </p:spPr>
      </p:sp>
      <p:sp>
        <p:nvSpPr>
          <p:cNvPr id="1966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B. Causes of seizures</a:t>
            </a:r>
            <a:endParaRPr lang="en-IN" altLang="en-US" b="1">
              <a:latin typeface="Times New Roman" charset="0"/>
              <a:ea typeface="MS PGothic" charset="-128"/>
            </a:endParaRPr>
          </a:p>
          <a:p>
            <a:r>
              <a:rPr lang="en-US" altLang="en-US">
                <a:latin typeface="Times New Roman" charset="0"/>
                <a:ea typeface="MS PGothic" charset="-128"/>
              </a:rPr>
              <a:t>	1. Some seizure disorders, such as epilepsy, are congenital.</a:t>
            </a:r>
            <a:endParaRPr lang="en-IN" altLang="en-US">
              <a:latin typeface="Times New Roman" charset="0"/>
              <a:ea typeface="MS PGothic" charset="-128"/>
            </a:endParaRPr>
          </a:p>
          <a:p>
            <a:r>
              <a:rPr lang="en-US" altLang="en-US">
                <a:latin typeface="Times New Roman" charset="0"/>
                <a:ea typeface="MS PGothic" charset="-128"/>
              </a:rPr>
              <a:t>	2. Others may be caused by:</a:t>
            </a:r>
            <a:endParaRPr lang="en-IN" altLang="en-US">
              <a:latin typeface="Times New Roman" charset="0"/>
              <a:ea typeface="MS PGothic" charset="-128"/>
            </a:endParaRPr>
          </a:p>
          <a:p>
            <a:r>
              <a:rPr lang="en-US" altLang="en-US">
                <a:latin typeface="Times New Roman" charset="0"/>
                <a:ea typeface="MS PGothic" charset="-128"/>
              </a:rPr>
              <a:t>		a. High fever</a:t>
            </a:r>
            <a:endParaRPr lang="en-IN" altLang="en-US">
              <a:latin typeface="Times New Roman" charset="0"/>
              <a:ea typeface="MS PGothic" charset="-128"/>
            </a:endParaRPr>
          </a:p>
          <a:p>
            <a:r>
              <a:rPr lang="en-US" altLang="en-US">
                <a:latin typeface="Times New Roman" charset="0"/>
                <a:ea typeface="MS PGothic" charset="-128"/>
              </a:rPr>
              <a:t>		b. Structural problems in the brain</a:t>
            </a:r>
            <a:endParaRPr lang="en-IN" altLang="en-US">
              <a:latin typeface="Times New Roman" charset="0"/>
              <a:ea typeface="MS PGothic" charset="-128"/>
            </a:endParaRPr>
          </a:p>
          <a:p>
            <a:r>
              <a:rPr lang="en-US" altLang="en-US">
                <a:latin typeface="Times New Roman" charset="0"/>
                <a:ea typeface="MS PGothic" charset="-128"/>
              </a:rPr>
              <a:t>		c. Metabolic or chemical problems in the body</a:t>
            </a:r>
            <a:endParaRPr lang="en-IN" altLang="en-US">
              <a:latin typeface="Times New Roman" charset="0"/>
              <a:ea typeface="MS PGothic" charset="-128"/>
            </a:endParaRPr>
          </a:p>
          <a:p>
            <a:r>
              <a:rPr lang="en-US" altLang="en-US">
                <a:latin typeface="Times New Roman" charset="0"/>
                <a:ea typeface="MS PGothic" charset="-128"/>
              </a:rPr>
              <a:t>		d. Idiopathic (cause cannot be determined)</a:t>
            </a:r>
            <a:endParaRPr lang="en-IN" altLang="en-US">
              <a:latin typeface="Times New Roman" charset="0"/>
              <a:ea typeface="MS PGothic" charset="-128"/>
            </a:endParaRPr>
          </a:p>
        </p:txBody>
      </p:sp>
      <p:sp>
        <p:nvSpPr>
          <p:cNvPr id="1966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62213037-02AD-6F43-81F9-07A70B22045F}" type="slidenum">
              <a:rPr lang="en-US" altLang="en-US" sz="1200"/>
              <a:pPr eaLnBrk="1" hangingPunct="1"/>
              <a:t>51</a:t>
            </a:fld>
            <a:endParaRPr lang="en-US" altLang="en-US" sz="1200"/>
          </a:p>
        </p:txBody>
      </p:sp>
    </p:spTree>
    <p:extLst>
      <p:ext uri="{BB962C8B-B14F-4D97-AF65-F5344CB8AC3E}">
        <p14:creationId xmlns:p14="http://schemas.microsoft.com/office/powerpoint/2010/main" val="18939522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Slide Image Placeholder 1"/>
          <p:cNvSpPr>
            <a:spLocks noGrp="1" noRot="1" noChangeAspect="1" noTextEdit="1"/>
          </p:cNvSpPr>
          <p:nvPr>
            <p:ph type="sldImg"/>
          </p:nvPr>
        </p:nvSpPr>
        <p:spPr>
          <a:ln/>
        </p:spPr>
      </p:sp>
      <p:sp>
        <p:nvSpPr>
          <p:cNvPr id="1976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r>
              <a:rPr lang="en-US" altLang="en-US">
                <a:latin typeface="Times New Roman" charset="0"/>
                <a:ea typeface="MS PGothic" charset="-128"/>
              </a:rPr>
              <a:t> </a:t>
            </a:r>
          </a:p>
          <a:p>
            <a:r>
              <a:rPr lang="en-US" altLang="en-US">
                <a:latin typeface="Times New Roman" charset="0"/>
                <a:ea typeface="MS PGothic" charset="-128"/>
              </a:rPr>
              <a:t>3. Epileptic seizures usually can be controlled with medications.</a:t>
            </a:r>
            <a:endParaRPr lang="en-IN" altLang="en-US">
              <a:latin typeface="Times New Roman" charset="0"/>
              <a:ea typeface="MS PGothic" charset="-128"/>
            </a:endParaRPr>
          </a:p>
          <a:p>
            <a:r>
              <a:rPr lang="en-US" altLang="en-US">
                <a:latin typeface="Times New Roman" charset="0"/>
                <a:ea typeface="MS PGothic" charset="-128"/>
              </a:rPr>
              <a:t>	a. Medications used most often to treat seizures include:</a:t>
            </a:r>
            <a:endParaRPr lang="en-IN" altLang="en-US">
              <a:latin typeface="Times New Roman" charset="0"/>
              <a:ea typeface="MS PGothic" charset="-128"/>
            </a:endParaRPr>
          </a:p>
          <a:p>
            <a:r>
              <a:rPr lang="en-US" altLang="en-US">
                <a:latin typeface="Times New Roman" charset="0"/>
                <a:ea typeface="MS PGothic" charset="-128"/>
              </a:rPr>
              <a:t>		i. Levetiracetam (Keppra)</a:t>
            </a:r>
            <a:endParaRPr lang="en-IN" altLang="en-US">
              <a:latin typeface="Times New Roman" charset="0"/>
              <a:ea typeface="MS PGothic" charset="-128"/>
            </a:endParaRPr>
          </a:p>
          <a:p>
            <a:r>
              <a:rPr lang="en-US" altLang="en-US">
                <a:latin typeface="Times New Roman" charset="0"/>
                <a:ea typeface="MS PGothic" charset="-128"/>
              </a:rPr>
              <a:t>		ii. Phenytoin (Dilantin)</a:t>
            </a:r>
            <a:endParaRPr lang="en-IN" altLang="en-US">
              <a:latin typeface="Times New Roman" charset="0"/>
              <a:ea typeface="MS PGothic" charset="-128"/>
            </a:endParaRPr>
          </a:p>
          <a:p>
            <a:r>
              <a:rPr lang="en-US" altLang="en-US">
                <a:latin typeface="Times New Roman" charset="0"/>
                <a:ea typeface="MS PGothic" charset="-128"/>
              </a:rPr>
              <a:t>		iii. Phenobarbital</a:t>
            </a:r>
            <a:endParaRPr lang="en-IN" altLang="en-US">
              <a:latin typeface="Times New Roman" charset="0"/>
              <a:ea typeface="MS PGothic" charset="-128"/>
            </a:endParaRPr>
          </a:p>
          <a:p>
            <a:r>
              <a:rPr lang="en-US" altLang="en-US">
                <a:latin typeface="Times New Roman" charset="0"/>
                <a:ea typeface="MS PGothic" charset="-128"/>
              </a:rPr>
              <a:t>		iv. Carbamazepine (Tegretol)</a:t>
            </a:r>
            <a:endParaRPr lang="en-IN" altLang="en-US">
              <a:latin typeface="Times New Roman" charset="0"/>
              <a:ea typeface="MS PGothic" charset="-128"/>
            </a:endParaRPr>
          </a:p>
          <a:p>
            <a:r>
              <a:rPr lang="en-US" altLang="en-US">
                <a:latin typeface="Times New Roman" charset="0"/>
                <a:ea typeface="MS PGothic" charset="-128"/>
              </a:rPr>
              <a:t>		v. Valproate (Depakote)</a:t>
            </a:r>
            <a:endParaRPr lang="en-IN" altLang="en-US">
              <a:latin typeface="Times New Roman" charset="0"/>
              <a:ea typeface="MS PGothic" charset="-128"/>
            </a:endParaRPr>
          </a:p>
          <a:p>
            <a:r>
              <a:rPr lang="en-US" altLang="en-US">
                <a:latin typeface="Times New Roman" charset="0"/>
                <a:ea typeface="MS PGothic" charset="-128"/>
              </a:rPr>
              <a:t>		vi. Topiramate (Topamax)</a:t>
            </a:r>
            <a:endParaRPr lang="en-IN" altLang="en-US">
              <a:latin typeface="Times New Roman" charset="0"/>
              <a:ea typeface="MS PGothic" charset="-128"/>
            </a:endParaRPr>
          </a:p>
          <a:p>
            <a:r>
              <a:rPr lang="en-US" altLang="en-US">
                <a:latin typeface="Times New Roman" charset="0"/>
                <a:ea typeface="MS PGothic" charset="-128"/>
              </a:rPr>
              <a:t>		vii. Clonazepam (Klonopin)</a:t>
            </a:r>
            <a:endParaRPr lang="en-IN" altLang="en-US">
              <a:latin typeface="Times New Roman" charset="0"/>
              <a:ea typeface="MS PGothic" charset="-128"/>
            </a:endParaRPr>
          </a:p>
        </p:txBody>
      </p:sp>
      <p:sp>
        <p:nvSpPr>
          <p:cNvPr id="1976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7E87E9C2-DA2F-B542-90EA-B9D7343F4A44}" type="slidenum">
              <a:rPr lang="en-US" altLang="en-US" sz="1200"/>
              <a:pPr eaLnBrk="1" hangingPunct="1"/>
              <a:t>52</a:t>
            </a:fld>
            <a:endParaRPr lang="en-US" altLang="en-US" sz="1200"/>
          </a:p>
        </p:txBody>
      </p:sp>
    </p:spTree>
    <p:extLst>
      <p:ext uri="{BB962C8B-B14F-4D97-AF65-F5344CB8AC3E}">
        <p14:creationId xmlns:p14="http://schemas.microsoft.com/office/powerpoint/2010/main" val="59476491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Slide Image Placeholder 1"/>
          <p:cNvSpPr>
            <a:spLocks noGrp="1" noRot="1" noChangeAspect="1" noTextEdit="1"/>
          </p:cNvSpPr>
          <p:nvPr>
            <p:ph type="sldImg"/>
          </p:nvPr>
        </p:nvSpPr>
        <p:spPr>
          <a:ln/>
        </p:spPr>
      </p:sp>
      <p:sp>
        <p:nvSpPr>
          <p:cNvPr id="1986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4. Seizures may also be caused by an abnormal area in the brain (structural cause), such as:</a:t>
            </a:r>
            <a:endParaRPr lang="en-IN" altLang="en-US">
              <a:latin typeface="Times New Roman" charset="0"/>
              <a:ea typeface="MS PGothic" charset="-128"/>
            </a:endParaRPr>
          </a:p>
          <a:p>
            <a:r>
              <a:rPr lang="en-US" altLang="en-US">
                <a:latin typeface="Times New Roman" charset="0"/>
                <a:ea typeface="MS PGothic" charset="-128"/>
              </a:rPr>
              <a:t>	a. A benign or cancerous tumor</a:t>
            </a:r>
            <a:endParaRPr lang="en-IN" altLang="en-US">
              <a:latin typeface="Times New Roman" charset="0"/>
              <a:ea typeface="MS PGothic" charset="-128"/>
            </a:endParaRPr>
          </a:p>
          <a:p>
            <a:r>
              <a:rPr lang="en-US" altLang="en-US">
                <a:latin typeface="Times New Roman" charset="0"/>
                <a:ea typeface="MS PGothic" charset="-128"/>
              </a:rPr>
              <a:t>	b. An infection (brain abscess, meningitis)</a:t>
            </a:r>
            <a:endParaRPr lang="en-IN" altLang="en-US">
              <a:latin typeface="Times New Roman" charset="0"/>
              <a:ea typeface="MS PGothic" charset="-128"/>
            </a:endParaRPr>
          </a:p>
          <a:p>
            <a:r>
              <a:rPr lang="en-US" altLang="en-US">
                <a:latin typeface="Times New Roman" charset="0"/>
                <a:ea typeface="MS PGothic" charset="-128"/>
              </a:rPr>
              <a:t>	c. Scar tissue from some type of injury</a:t>
            </a:r>
            <a:endParaRPr lang="en-IN" altLang="en-US">
              <a:latin typeface="Times New Roman" charset="0"/>
              <a:ea typeface="MS PGothic" charset="-128"/>
            </a:endParaRPr>
          </a:p>
        </p:txBody>
      </p:sp>
      <p:sp>
        <p:nvSpPr>
          <p:cNvPr id="1986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3E5AD0D3-9871-0F40-A933-B41998929E53}" type="slidenum">
              <a:rPr lang="en-US" altLang="en-US" sz="1200"/>
              <a:pPr eaLnBrk="1" hangingPunct="1"/>
              <a:t>53</a:t>
            </a:fld>
            <a:endParaRPr lang="en-US" altLang="en-US" sz="1200"/>
          </a:p>
        </p:txBody>
      </p:sp>
    </p:spTree>
    <p:extLst>
      <p:ext uri="{BB962C8B-B14F-4D97-AF65-F5344CB8AC3E}">
        <p14:creationId xmlns:p14="http://schemas.microsoft.com/office/powerpoint/2010/main" val="182501646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Slide Image Placeholder 1"/>
          <p:cNvSpPr>
            <a:spLocks noGrp="1" noRot="1" noChangeAspect="1" noTextEdit="1"/>
          </p:cNvSpPr>
          <p:nvPr>
            <p:ph type="sldImg"/>
          </p:nvPr>
        </p:nvSpPr>
        <p:spPr>
          <a:ln/>
        </p:spPr>
      </p:sp>
      <p:sp>
        <p:nvSpPr>
          <p:cNvPr id="1996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r>
              <a:rPr lang="en-US" altLang="en-US">
                <a:latin typeface="Times New Roman" charset="0"/>
                <a:ea typeface="MS PGothic" charset="-128"/>
              </a:rPr>
              <a:t>  </a:t>
            </a:r>
          </a:p>
          <a:p>
            <a:r>
              <a:rPr lang="en-US" altLang="en-US">
                <a:latin typeface="Times New Roman" charset="0"/>
                <a:ea typeface="MS PGothic" charset="-128"/>
              </a:rPr>
              <a:t>5. Seizures from a metabolic cause can result from:</a:t>
            </a:r>
            <a:endParaRPr lang="en-IN" altLang="en-US">
              <a:latin typeface="Times New Roman" charset="0"/>
              <a:ea typeface="MS PGothic" charset="-128"/>
            </a:endParaRPr>
          </a:p>
          <a:p>
            <a:r>
              <a:rPr lang="en-US" altLang="en-US">
                <a:latin typeface="Times New Roman" charset="0"/>
                <a:ea typeface="MS PGothic" charset="-128"/>
              </a:rPr>
              <a:t>	a. Abnormal levels of certain blood chemicals</a:t>
            </a:r>
            <a:endParaRPr lang="en-IN" altLang="en-US">
              <a:latin typeface="Times New Roman" charset="0"/>
              <a:ea typeface="MS PGothic" charset="-128"/>
            </a:endParaRPr>
          </a:p>
          <a:p>
            <a:r>
              <a:rPr lang="en-US" altLang="en-US">
                <a:latin typeface="Times New Roman" charset="0"/>
                <a:ea typeface="MS PGothic" charset="-128"/>
              </a:rPr>
              <a:t>	b. Hypoglycemia</a:t>
            </a:r>
            <a:endParaRPr lang="en-IN" altLang="en-US">
              <a:latin typeface="Times New Roman" charset="0"/>
              <a:ea typeface="MS PGothic" charset="-128"/>
            </a:endParaRPr>
          </a:p>
          <a:p>
            <a:r>
              <a:rPr lang="en-US" altLang="en-US">
                <a:latin typeface="Times New Roman" charset="0"/>
                <a:ea typeface="MS PGothic" charset="-128"/>
              </a:rPr>
              <a:t>	c. Poisons</a:t>
            </a:r>
            <a:endParaRPr lang="en-IN" altLang="en-US">
              <a:latin typeface="Times New Roman" charset="0"/>
              <a:ea typeface="MS PGothic" charset="-128"/>
            </a:endParaRPr>
          </a:p>
          <a:p>
            <a:r>
              <a:rPr lang="en-US" altLang="en-US">
                <a:latin typeface="Times New Roman" charset="0"/>
                <a:ea typeface="MS PGothic" charset="-128"/>
              </a:rPr>
              <a:t>	d. Drug overdoses</a:t>
            </a:r>
            <a:endParaRPr lang="en-IN" altLang="en-US">
              <a:latin typeface="Times New Roman" charset="0"/>
              <a:ea typeface="MS PGothic" charset="-128"/>
            </a:endParaRPr>
          </a:p>
          <a:p>
            <a:r>
              <a:rPr lang="en-US" altLang="en-US">
                <a:latin typeface="Times New Roman" charset="0"/>
                <a:ea typeface="MS PGothic" charset="-128"/>
              </a:rPr>
              <a:t>	e. Sudden withdrawal from routine heavy alcohol or sedative drug use</a:t>
            </a:r>
            <a:endParaRPr lang="en-IN" altLang="en-US">
              <a:latin typeface="Times New Roman" charset="0"/>
              <a:ea typeface="MS PGothic" charset="-128"/>
            </a:endParaRPr>
          </a:p>
          <a:p>
            <a:r>
              <a:rPr lang="en-US" altLang="en-US">
                <a:latin typeface="Times New Roman" charset="0"/>
                <a:ea typeface="MS PGothic" charset="-128"/>
              </a:rPr>
              <a:t>	f. Prescribed medications</a:t>
            </a:r>
            <a:endParaRPr lang="en-IN" altLang="en-US">
              <a:latin typeface="Times New Roman" charset="0"/>
              <a:ea typeface="MS PGothic" charset="-128"/>
            </a:endParaRPr>
          </a:p>
          <a:p>
            <a:r>
              <a:rPr lang="en-US" altLang="en-US">
                <a:latin typeface="Times New Roman" charset="0"/>
                <a:ea typeface="MS PGothic" charset="-128"/>
              </a:rPr>
              <a:t>6. Seizures can also result from sudden high fevers, particularly in children.</a:t>
            </a:r>
            <a:endParaRPr lang="en-IN" altLang="en-US">
              <a:latin typeface="Times New Roman" charset="0"/>
              <a:ea typeface="MS PGothic" charset="-128"/>
            </a:endParaRPr>
          </a:p>
          <a:p>
            <a:r>
              <a:rPr lang="en-US" altLang="en-US">
                <a:latin typeface="Times New Roman" charset="0"/>
                <a:ea typeface="MS PGothic" charset="-128"/>
              </a:rPr>
              <a:t>	a. Known as febrile seizures</a:t>
            </a:r>
            <a:endParaRPr lang="en-IN" altLang="en-US">
              <a:latin typeface="Times New Roman" charset="0"/>
              <a:ea typeface="MS PGothic" charset="-128"/>
            </a:endParaRPr>
          </a:p>
          <a:p>
            <a:r>
              <a:rPr lang="en-US" altLang="en-US">
                <a:latin typeface="Times New Roman" charset="0"/>
                <a:ea typeface="MS PGothic" charset="-128"/>
              </a:rPr>
              <a:t>	b. Always transport a child who has had a febrile seizure for evaluation at a hospital; it is possible a second seizure may occur.</a:t>
            </a:r>
            <a:endParaRPr lang="en-IN" altLang="en-US">
              <a:latin typeface="Times New Roman" charset="0"/>
              <a:ea typeface="MS PGothic" charset="-128"/>
            </a:endParaRPr>
          </a:p>
        </p:txBody>
      </p:sp>
      <p:sp>
        <p:nvSpPr>
          <p:cNvPr id="1996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1CFB40C9-32C4-ED41-85E6-F0B4439AFF82}" type="slidenum">
              <a:rPr lang="en-US" altLang="en-US" sz="1200"/>
              <a:pPr eaLnBrk="1" hangingPunct="1"/>
              <a:t>54</a:t>
            </a:fld>
            <a:endParaRPr lang="en-US" altLang="en-US" sz="1200"/>
          </a:p>
        </p:txBody>
      </p:sp>
    </p:spTree>
    <p:extLst>
      <p:ext uri="{BB962C8B-B14F-4D97-AF65-F5344CB8AC3E}">
        <p14:creationId xmlns:p14="http://schemas.microsoft.com/office/powerpoint/2010/main" val="54271311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Slide Image Placeholder 1"/>
          <p:cNvSpPr>
            <a:spLocks noGrp="1" noRot="1" noChangeAspect="1" noTextEdit="1"/>
          </p:cNvSpPr>
          <p:nvPr>
            <p:ph type="sldImg"/>
          </p:nvPr>
        </p:nvSpPr>
        <p:spPr>
          <a:ln/>
        </p:spPr>
      </p:sp>
      <p:sp>
        <p:nvSpPr>
          <p:cNvPr id="2007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C. The importance of recognizing seizures</a:t>
            </a:r>
            <a:endParaRPr lang="en-IN" altLang="en-US" b="1">
              <a:latin typeface="Times New Roman" charset="0"/>
              <a:ea typeface="MS PGothic" charset="-128"/>
            </a:endParaRPr>
          </a:p>
          <a:p>
            <a:r>
              <a:rPr lang="en-US" altLang="en-US">
                <a:latin typeface="Times New Roman" charset="0"/>
                <a:ea typeface="MS PGothic" charset="-128"/>
              </a:rPr>
              <a:t>	1. You must recognize when a seizure is occurring and whether this episode differs from previous ones.</a:t>
            </a:r>
            <a:endParaRPr lang="en-IN" altLang="en-US">
              <a:latin typeface="Times New Roman" charset="0"/>
              <a:ea typeface="MS PGothic" charset="-128"/>
            </a:endParaRPr>
          </a:p>
          <a:p>
            <a:r>
              <a:rPr lang="en-US" altLang="en-US">
                <a:latin typeface="Times New Roman" charset="0"/>
                <a:ea typeface="MS PGothic" charset="-128"/>
              </a:rPr>
              <a:t>		a. Patient may turn cyanotic from a lack of oxygen in the blood.</a:t>
            </a:r>
            <a:endParaRPr lang="en-IN" altLang="en-US">
              <a:latin typeface="Times New Roman" charset="0"/>
              <a:ea typeface="MS PGothic" charset="-128"/>
            </a:endParaRPr>
          </a:p>
          <a:p>
            <a:r>
              <a:rPr lang="en-US" altLang="en-US">
                <a:latin typeface="Times New Roman" charset="0"/>
                <a:ea typeface="MS PGothic" charset="-128"/>
              </a:rPr>
              <a:t>		b. Seizures may prevent the patient from breathing normally.</a:t>
            </a:r>
            <a:endParaRPr lang="en-IN" altLang="en-US">
              <a:latin typeface="Times New Roman" charset="0"/>
              <a:ea typeface="MS PGothic" charset="-128"/>
            </a:endParaRPr>
          </a:p>
          <a:p>
            <a:r>
              <a:rPr lang="en-US" altLang="en-US">
                <a:latin typeface="Times New Roman" charset="0"/>
                <a:ea typeface="MS PGothic" charset="-128"/>
              </a:rPr>
              <a:t>		c. In a patient with diabetes, the blood glucose level may decrease.</a:t>
            </a:r>
            <a:endParaRPr lang="en-IN" altLang="en-US">
              <a:latin typeface="Times New Roman" charset="0"/>
              <a:ea typeface="MS PGothic" charset="-128"/>
            </a:endParaRPr>
          </a:p>
          <a:p>
            <a:r>
              <a:rPr lang="en-US" altLang="en-US">
                <a:latin typeface="Times New Roman" charset="0"/>
                <a:ea typeface="MS PGothic" charset="-128"/>
              </a:rPr>
              <a:t>			i. If your local protocol allows, closely monitor blood glucose levels after a patient with diabetes has a seizure.</a:t>
            </a:r>
            <a:endParaRPr lang="en-IN" altLang="en-US">
              <a:latin typeface="Times New Roman" charset="0"/>
              <a:ea typeface="MS PGothic" charset="-128"/>
            </a:endParaRPr>
          </a:p>
        </p:txBody>
      </p:sp>
      <p:sp>
        <p:nvSpPr>
          <p:cNvPr id="2007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FD8DF6ED-50B1-B044-B451-A688D80EE25D}" type="slidenum">
              <a:rPr lang="en-US" altLang="en-US" sz="1200"/>
              <a:pPr eaLnBrk="1" hangingPunct="1"/>
              <a:t>55</a:t>
            </a:fld>
            <a:endParaRPr lang="en-US" altLang="en-US" sz="1200"/>
          </a:p>
        </p:txBody>
      </p:sp>
    </p:spTree>
    <p:extLst>
      <p:ext uri="{BB962C8B-B14F-4D97-AF65-F5344CB8AC3E}">
        <p14:creationId xmlns:p14="http://schemas.microsoft.com/office/powerpoint/2010/main" val="101634222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Slide Image Placeholder 1"/>
          <p:cNvSpPr>
            <a:spLocks noGrp="1" noRot="1" noChangeAspect="1" noTextEdit="1"/>
          </p:cNvSpPr>
          <p:nvPr>
            <p:ph type="sldImg"/>
          </p:nvPr>
        </p:nvSpPr>
        <p:spPr>
          <a:ln/>
        </p:spPr>
      </p:sp>
      <p:sp>
        <p:nvSpPr>
          <p:cNvPr id="2017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r>
              <a:rPr lang="en-US" altLang="en-US">
                <a:latin typeface="Times New Roman" charset="0"/>
                <a:ea typeface="MS PGothic" charset="-128"/>
              </a:rPr>
              <a:t> </a:t>
            </a:r>
          </a:p>
          <a:p>
            <a:r>
              <a:rPr lang="en-US" altLang="en-US">
                <a:latin typeface="Times New Roman" charset="0"/>
                <a:ea typeface="MS PGothic" charset="-128"/>
              </a:rPr>
              <a:t>2. You must look at other problems associated with the seizure.</a:t>
            </a:r>
            <a:endParaRPr lang="en-IN" altLang="en-US">
              <a:latin typeface="Times New Roman" charset="0"/>
              <a:ea typeface="MS PGothic" charset="-128"/>
            </a:endParaRPr>
          </a:p>
          <a:p>
            <a:r>
              <a:rPr lang="en-US" altLang="en-US">
                <a:latin typeface="Times New Roman" charset="0"/>
                <a:ea typeface="MS PGothic" charset="-128"/>
              </a:rPr>
              <a:t>	a. Patients who have fallen during a seizure may have a head injury.</a:t>
            </a:r>
            <a:endParaRPr lang="en-IN" altLang="en-US">
              <a:latin typeface="Times New Roman" charset="0"/>
              <a:ea typeface="MS PGothic" charset="-128"/>
            </a:endParaRPr>
          </a:p>
          <a:p>
            <a:r>
              <a:rPr lang="en-US" altLang="en-US">
                <a:latin typeface="Times New Roman" charset="0"/>
                <a:ea typeface="MS PGothic" charset="-128"/>
              </a:rPr>
              <a:t>	b. Patients having a generalized seizure also may experience incontinence.</a:t>
            </a:r>
            <a:endParaRPr lang="en-IN" altLang="en-US">
              <a:latin typeface="Times New Roman" charset="0"/>
              <a:ea typeface="MS PGothic" charset="-128"/>
            </a:endParaRPr>
          </a:p>
        </p:txBody>
      </p:sp>
      <p:sp>
        <p:nvSpPr>
          <p:cNvPr id="2017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8CB51DBF-E816-B246-AD62-B44E68CE9BA4}" type="slidenum">
              <a:rPr lang="en-US" altLang="en-US" sz="1200"/>
              <a:pPr eaLnBrk="1" hangingPunct="1"/>
              <a:t>56</a:t>
            </a:fld>
            <a:endParaRPr lang="en-US" altLang="en-US" sz="1200"/>
          </a:p>
        </p:txBody>
      </p:sp>
    </p:spTree>
    <p:extLst>
      <p:ext uri="{BB962C8B-B14F-4D97-AF65-F5344CB8AC3E}">
        <p14:creationId xmlns:p14="http://schemas.microsoft.com/office/powerpoint/2010/main" val="57883053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Slide Image Placeholder 1"/>
          <p:cNvSpPr>
            <a:spLocks noGrp="1" noRot="1" noChangeAspect="1" noTextEdit="1"/>
          </p:cNvSpPr>
          <p:nvPr>
            <p:ph type="sldImg"/>
          </p:nvPr>
        </p:nvSpPr>
        <p:spPr>
          <a:ln/>
        </p:spPr>
      </p:sp>
      <p:sp>
        <p:nvSpPr>
          <p:cNvPr id="2027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D. The postictal state</a:t>
            </a:r>
            <a:endParaRPr lang="en-IN" altLang="en-US" b="1">
              <a:latin typeface="Times New Roman" charset="0"/>
              <a:ea typeface="MS PGothic" charset="-128"/>
            </a:endParaRPr>
          </a:p>
          <a:p>
            <a:r>
              <a:rPr lang="en-US" altLang="en-US">
                <a:latin typeface="Times New Roman" charset="0"/>
                <a:ea typeface="MS PGothic" charset="-128"/>
              </a:rPr>
              <a:t>	1. Once a seizure has stopped, the patient’s muscles relax, becoming almost flaccid, or floppy, and the breathing becomes labored (fast and deep).</a:t>
            </a:r>
            <a:endParaRPr lang="en-IN" altLang="en-US">
              <a:latin typeface="Times New Roman" charset="0"/>
              <a:ea typeface="MS PGothic" charset="-128"/>
            </a:endParaRPr>
          </a:p>
          <a:p>
            <a:r>
              <a:rPr lang="en-US" altLang="en-US">
                <a:latin typeface="Times New Roman" charset="0"/>
                <a:ea typeface="MS PGothic" charset="-128"/>
              </a:rPr>
              <a:t>		a. This breathing pattern helps the body balance the acidity in the bloodstream.</a:t>
            </a:r>
            <a:endParaRPr lang="en-IN" altLang="en-US">
              <a:latin typeface="Times New Roman" charset="0"/>
              <a:ea typeface="MS PGothic" charset="-128"/>
            </a:endParaRPr>
          </a:p>
          <a:p>
            <a:r>
              <a:rPr lang="en-US" altLang="en-US">
                <a:latin typeface="Times New Roman" charset="0"/>
                <a:ea typeface="MS PGothic" charset="-128"/>
              </a:rPr>
              <a:t>		b. With normal circulation and liver function, the patient will begin to breathe more normally within minutes.</a:t>
            </a:r>
            <a:endParaRPr lang="en-IN" altLang="en-US">
              <a:latin typeface="Times New Roman" charset="0"/>
              <a:ea typeface="MS PGothic" charset="-128"/>
            </a:endParaRPr>
          </a:p>
        </p:txBody>
      </p:sp>
      <p:sp>
        <p:nvSpPr>
          <p:cNvPr id="2027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D1711D1C-10B9-0A45-9D49-97C1A621DF92}" type="slidenum">
              <a:rPr lang="en-US" altLang="en-US" sz="1200"/>
              <a:pPr eaLnBrk="1" hangingPunct="1"/>
              <a:t>57</a:t>
            </a:fld>
            <a:endParaRPr lang="en-US" altLang="en-US" sz="1200"/>
          </a:p>
        </p:txBody>
      </p:sp>
    </p:spTree>
    <p:extLst>
      <p:ext uri="{BB962C8B-B14F-4D97-AF65-F5344CB8AC3E}">
        <p14:creationId xmlns:p14="http://schemas.microsoft.com/office/powerpoint/2010/main" val="30379680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Slide Image Placeholder 1"/>
          <p:cNvSpPr>
            <a:spLocks noGrp="1" noRot="1" noChangeAspect="1" noTextEdit="1"/>
          </p:cNvSpPr>
          <p:nvPr>
            <p:ph type="sldImg"/>
          </p:nvPr>
        </p:nvSpPr>
        <p:spPr>
          <a:ln/>
        </p:spPr>
      </p:sp>
      <p:sp>
        <p:nvSpPr>
          <p:cNvPr id="2037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r>
              <a:rPr lang="en-US" altLang="en-US">
                <a:latin typeface="Times New Roman" charset="0"/>
                <a:ea typeface="MS PGothic" charset="-128"/>
              </a:rPr>
              <a:t>  </a:t>
            </a:r>
          </a:p>
          <a:p>
            <a:r>
              <a:rPr lang="en-US" altLang="en-US">
                <a:latin typeface="Times New Roman" charset="0"/>
                <a:ea typeface="MS PGothic" charset="-128"/>
              </a:rPr>
              <a:t>2. In some situations, the postictal state may be characterized by hemiparesis, or weakness on one side of the body, resembling a stroke.</a:t>
            </a:r>
            <a:endParaRPr lang="en-IN" altLang="en-US">
              <a:latin typeface="Times New Roman" charset="0"/>
              <a:ea typeface="MS PGothic" charset="-128"/>
            </a:endParaRPr>
          </a:p>
          <a:p>
            <a:r>
              <a:rPr lang="en-US" altLang="en-US">
                <a:latin typeface="Times New Roman" charset="0"/>
                <a:ea typeface="MS PGothic" charset="-128"/>
              </a:rPr>
              <a:t>3. The postictal state is most commonly characterized by lethargy and confusion.</a:t>
            </a:r>
            <a:endParaRPr lang="en-IN" altLang="en-US">
              <a:latin typeface="Times New Roman" charset="0"/>
              <a:ea typeface="MS PGothic" charset="-128"/>
            </a:endParaRPr>
          </a:p>
          <a:p>
            <a:r>
              <a:rPr lang="en-US" altLang="en-US">
                <a:latin typeface="Times New Roman" charset="0"/>
                <a:ea typeface="MS PGothic" charset="-128"/>
              </a:rPr>
              <a:t>	a. The patient may be combative.</a:t>
            </a:r>
            <a:endParaRPr lang="en-IN" altLang="en-US">
              <a:latin typeface="Times New Roman" charset="0"/>
              <a:ea typeface="MS PGothic" charset="-128"/>
            </a:endParaRPr>
          </a:p>
          <a:p>
            <a:r>
              <a:rPr lang="en-US" altLang="en-US">
                <a:latin typeface="Times New Roman" charset="0"/>
                <a:ea typeface="MS PGothic" charset="-128"/>
              </a:rPr>
              <a:t>	b. You must be prepared for these circumstances.</a:t>
            </a:r>
            <a:endParaRPr lang="en-IN" altLang="en-US">
              <a:latin typeface="Times New Roman" charset="0"/>
              <a:ea typeface="MS PGothic" charset="-128"/>
            </a:endParaRPr>
          </a:p>
          <a:p>
            <a:r>
              <a:rPr lang="en-US" altLang="en-US">
                <a:latin typeface="Times New Roman" charset="0"/>
                <a:ea typeface="MS PGothic" charset="-128"/>
              </a:rPr>
              <a:t>4. If the patient’s condition does not improve, you should consider other possible underlying conditions.</a:t>
            </a:r>
            <a:endParaRPr lang="en-IN" altLang="en-US">
              <a:latin typeface="Times New Roman" charset="0"/>
              <a:ea typeface="MS PGothic" charset="-128"/>
            </a:endParaRPr>
          </a:p>
          <a:p>
            <a:r>
              <a:rPr lang="en-US" altLang="en-US">
                <a:latin typeface="Times New Roman" charset="0"/>
                <a:ea typeface="MS PGothic" charset="-128"/>
              </a:rPr>
              <a:t>	a. Hypoglycemia</a:t>
            </a:r>
            <a:endParaRPr lang="en-IN" altLang="en-US">
              <a:latin typeface="Times New Roman" charset="0"/>
              <a:ea typeface="MS PGothic" charset="-128"/>
            </a:endParaRPr>
          </a:p>
          <a:p>
            <a:r>
              <a:rPr lang="en-US" altLang="en-US">
                <a:latin typeface="Times New Roman" charset="0"/>
                <a:ea typeface="MS PGothic" charset="-128"/>
              </a:rPr>
              <a:t>	b. Infection</a:t>
            </a:r>
            <a:endParaRPr lang="en-IN" altLang="en-US">
              <a:latin typeface="Times New Roman" charset="0"/>
              <a:ea typeface="MS PGothic" charset="-128"/>
            </a:endParaRPr>
          </a:p>
        </p:txBody>
      </p:sp>
      <p:sp>
        <p:nvSpPr>
          <p:cNvPr id="2037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812691FC-68A0-144A-A2C8-C5D1F5CEDD53}" type="slidenum">
              <a:rPr lang="en-US" altLang="en-US" sz="1200"/>
              <a:pPr eaLnBrk="1" hangingPunct="1"/>
              <a:t>58</a:t>
            </a:fld>
            <a:endParaRPr lang="en-US" altLang="en-US" sz="1200"/>
          </a:p>
        </p:txBody>
      </p:sp>
    </p:spTree>
    <p:extLst>
      <p:ext uri="{BB962C8B-B14F-4D97-AF65-F5344CB8AC3E}">
        <p14:creationId xmlns:p14="http://schemas.microsoft.com/office/powerpoint/2010/main" val="134418868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Slide Image Placeholder 1"/>
          <p:cNvSpPr>
            <a:spLocks noGrp="1" noRot="1" noChangeAspect="1" noTextEdit="1"/>
          </p:cNvSpPr>
          <p:nvPr>
            <p:ph type="sldImg"/>
          </p:nvPr>
        </p:nvSpPr>
        <p:spPr>
          <a:ln/>
        </p:spPr>
      </p:sp>
      <p:sp>
        <p:nvSpPr>
          <p:cNvPr id="2048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E. Syncope</a:t>
            </a:r>
            <a:endParaRPr lang="en-IN" altLang="en-US">
              <a:latin typeface="Times New Roman" charset="0"/>
              <a:ea typeface="MS PGothic" charset="-128"/>
            </a:endParaRPr>
          </a:p>
          <a:p>
            <a:r>
              <a:rPr lang="en-US" altLang="en-US">
                <a:latin typeface="Times New Roman" charset="0"/>
                <a:ea typeface="MS PGothic" charset="-128"/>
              </a:rPr>
              <a:t>	1. Seizures are often mistaken for syncope (fainting).</a:t>
            </a:r>
            <a:endParaRPr lang="en-IN" altLang="en-US">
              <a:latin typeface="Times New Roman" charset="0"/>
              <a:ea typeface="MS PGothic" charset="-128"/>
            </a:endParaRPr>
          </a:p>
          <a:p>
            <a:r>
              <a:rPr lang="en-US" altLang="en-US">
                <a:latin typeface="Times New Roman" charset="0"/>
                <a:ea typeface="MS PGothic" charset="-128"/>
              </a:rPr>
              <a:t>		a. Fainting typically occurs while the patient is standing.</a:t>
            </a:r>
            <a:endParaRPr lang="en-IN" altLang="en-US">
              <a:latin typeface="Times New Roman" charset="0"/>
              <a:ea typeface="MS PGothic" charset="-128"/>
            </a:endParaRPr>
          </a:p>
          <a:p>
            <a:r>
              <a:rPr lang="en-US" altLang="en-US">
                <a:latin typeface="Times New Roman" charset="0"/>
                <a:ea typeface="MS PGothic" charset="-128"/>
              </a:rPr>
              <a:t>		b. Seizures may occur in any position.</a:t>
            </a:r>
            <a:endParaRPr lang="en-IN" altLang="en-US">
              <a:latin typeface="Times New Roman" charset="0"/>
              <a:ea typeface="MS PGothic" charset="-128"/>
            </a:endParaRPr>
          </a:p>
          <a:p>
            <a:r>
              <a:rPr lang="en-US" altLang="en-US">
                <a:latin typeface="Times New Roman" charset="0"/>
                <a:ea typeface="MS PGothic" charset="-128"/>
              </a:rPr>
              <a:t>		c. Fainting is not associated with a postictal state.</a:t>
            </a:r>
            <a:endParaRPr lang="en-IN" altLang="en-US">
              <a:latin typeface="Times New Roman" charset="0"/>
              <a:ea typeface="MS PGothic" charset="-128"/>
            </a:endParaRPr>
          </a:p>
        </p:txBody>
      </p:sp>
      <p:sp>
        <p:nvSpPr>
          <p:cNvPr id="2048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1A86225E-30FD-BD46-9389-60BDB423F2ED}" type="slidenum">
              <a:rPr lang="en-US" altLang="en-US" sz="1200"/>
              <a:pPr eaLnBrk="1" hangingPunct="1"/>
              <a:t>59</a:t>
            </a:fld>
            <a:endParaRPr lang="en-US" altLang="en-US" sz="1200"/>
          </a:p>
        </p:txBody>
      </p:sp>
    </p:spTree>
    <p:extLst>
      <p:ext uri="{BB962C8B-B14F-4D97-AF65-F5344CB8AC3E}">
        <p14:creationId xmlns:p14="http://schemas.microsoft.com/office/powerpoint/2010/main" val="2511951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Slide Image Placeholder 1"/>
          <p:cNvSpPr>
            <a:spLocks noGrp="1" noRot="1" noChangeAspect="1" noTextEdit="1"/>
          </p:cNvSpPr>
          <p:nvPr>
            <p:ph type="sldImg"/>
          </p:nvPr>
        </p:nvSpPr>
        <p:spPr>
          <a:ln/>
        </p:spPr>
      </p:sp>
      <p:sp>
        <p:nvSpPr>
          <p:cNvPr id="1505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r>
              <a:rPr lang="en-US" altLang="en-US">
                <a:latin typeface="Times New Roman" charset="0"/>
                <a:ea typeface="MS PGothic" charset="-128"/>
              </a:rPr>
              <a:t> </a:t>
            </a:r>
          </a:p>
          <a:p>
            <a:r>
              <a:rPr lang="en-US" altLang="en-US">
                <a:latin typeface="Times New Roman" charset="0"/>
                <a:ea typeface="MS PGothic" charset="-128"/>
              </a:rPr>
              <a:t>2. Contributing factors for stroke include family history and race.</a:t>
            </a:r>
            <a:endParaRPr lang="en-IN" altLang="en-US">
              <a:latin typeface="Times New Roman" charset="0"/>
              <a:ea typeface="MS PGothic" charset="-128"/>
            </a:endParaRPr>
          </a:p>
          <a:p>
            <a:r>
              <a:rPr lang="en-US" altLang="en-US">
                <a:latin typeface="Times New Roman" charset="0"/>
                <a:ea typeface="MS PGothic" charset="-128"/>
              </a:rPr>
              <a:t>	a. African Americans, Hispanics, and Asians have a higher risk of stroke.</a:t>
            </a:r>
            <a:endParaRPr lang="en-IN" altLang="en-US">
              <a:latin typeface="Times New Roman" charset="0"/>
              <a:ea typeface="MS PGothic" charset="-128"/>
            </a:endParaRPr>
          </a:p>
          <a:p>
            <a:r>
              <a:rPr lang="en-US" altLang="en-US">
                <a:latin typeface="Times New Roman" charset="0"/>
                <a:ea typeface="MS PGothic" charset="-128"/>
              </a:rPr>
              <a:t>3. Treatments are available for stroke.</a:t>
            </a:r>
            <a:endParaRPr lang="en-IN" altLang="en-US">
              <a:latin typeface="Times New Roman" charset="0"/>
              <a:ea typeface="MS PGothic" charset="-128"/>
            </a:endParaRPr>
          </a:p>
          <a:p>
            <a:r>
              <a:rPr lang="en-US" altLang="en-US">
                <a:latin typeface="Times New Roman" charset="0"/>
                <a:ea typeface="MS PGothic" charset="-128"/>
              </a:rPr>
              <a:t>	a. Many hospitals are certified stroke centers.</a:t>
            </a:r>
            <a:endParaRPr lang="en-IN" altLang="en-US">
              <a:latin typeface="Times New Roman" charset="0"/>
              <a:ea typeface="MS PGothic" charset="-128"/>
            </a:endParaRPr>
          </a:p>
          <a:p>
            <a:r>
              <a:rPr lang="en-US" altLang="en-US">
                <a:latin typeface="Times New Roman" charset="0"/>
                <a:ea typeface="MS PGothic" charset="-128"/>
              </a:rPr>
              <a:t>	b. Rapid transport is vital.</a:t>
            </a:r>
            <a:endParaRPr lang="en-IN" altLang="en-US">
              <a:latin typeface="Times New Roman" charset="0"/>
              <a:ea typeface="MS PGothic" charset="-128"/>
            </a:endParaRPr>
          </a:p>
        </p:txBody>
      </p:sp>
      <p:sp>
        <p:nvSpPr>
          <p:cNvPr id="150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8E95E324-5473-CD4B-A886-2FC4A5DF016C}" type="slidenum">
              <a:rPr lang="en-US" altLang="en-US" sz="1200"/>
              <a:pPr eaLnBrk="1" hangingPunct="1"/>
              <a:t>6</a:t>
            </a:fld>
            <a:endParaRPr lang="en-US" altLang="en-US" sz="1200"/>
          </a:p>
        </p:txBody>
      </p:sp>
    </p:spTree>
    <p:extLst>
      <p:ext uri="{BB962C8B-B14F-4D97-AF65-F5344CB8AC3E}">
        <p14:creationId xmlns:p14="http://schemas.microsoft.com/office/powerpoint/2010/main" val="6576185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Slide Image Placeholder 1"/>
          <p:cNvSpPr>
            <a:spLocks noGrp="1" noRot="1" noChangeAspect="1" noTextEdit="1"/>
          </p:cNvSpPr>
          <p:nvPr>
            <p:ph type="sldImg"/>
          </p:nvPr>
        </p:nvSpPr>
        <p:spPr>
          <a:ln/>
        </p:spPr>
      </p:sp>
      <p:sp>
        <p:nvSpPr>
          <p:cNvPr id="2058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VII. Altered Mental Status</a:t>
            </a:r>
          </a:p>
          <a:p>
            <a:r>
              <a:rPr lang="en-US" altLang="en-US">
                <a:latin typeface="Times New Roman" charset="0"/>
                <a:ea typeface="MS PGothic" charset="-128"/>
              </a:rPr>
              <a:t>A. Aside from stroke and seizures, the most common type of neurologic emergency that you will encounter is a patient with an altered mental status.</a:t>
            </a:r>
            <a:endParaRPr lang="en-IN" altLang="en-US" b="1">
              <a:latin typeface="Times New Roman" charset="0"/>
              <a:ea typeface="MS PGothic" charset="-128"/>
            </a:endParaRPr>
          </a:p>
          <a:p>
            <a:r>
              <a:rPr lang="en-US" altLang="en-US">
                <a:latin typeface="Times New Roman" charset="0"/>
                <a:ea typeface="MS PGothic" charset="-128"/>
              </a:rPr>
              <a:t>	1. The patient is not thinking clearly or is incapable of being aroused.</a:t>
            </a:r>
            <a:endParaRPr lang="en-IN" altLang="en-US">
              <a:latin typeface="Times New Roman" charset="0"/>
              <a:ea typeface="MS PGothic" charset="-128"/>
            </a:endParaRPr>
          </a:p>
          <a:p>
            <a:r>
              <a:rPr lang="en-US" altLang="en-US">
                <a:latin typeface="Times New Roman" charset="0"/>
                <a:ea typeface="MS PGothic" charset="-128"/>
              </a:rPr>
              <a:t>	2. In some cases, the patient will be unconscious; in others, the patient may be alert but confused.</a:t>
            </a:r>
            <a:endParaRPr lang="en-IN" altLang="en-US">
              <a:latin typeface="Times New Roman" charset="0"/>
              <a:ea typeface="MS PGothic" charset="-128"/>
            </a:endParaRPr>
          </a:p>
        </p:txBody>
      </p:sp>
      <p:sp>
        <p:nvSpPr>
          <p:cNvPr id="2058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4337E090-FC33-C246-9A65-3FDEC87793D9}" type="slidenum">
              <a:rPr lang="en-US" altLang="en-US" sz="1200"/>
              <a:pPr eaLnBrk="1" hangingPunct="1"/>
              <a:t>60</a:t>
            </a:fld>
            <a:endParaRPr lang="en-US" altLang="en-US" sz="1200"/>
          </a:p>
        </p:txBody>
      </p:sp>
    </p:spTree>
    <p:extLst>
      <p:ext uri="{BB962C8B-B14F-4D97-AF65-F5344CB8AC3E}">
        <p14:creationId xmlns:p14="http://schemas.microsoft.com/office/powerpoint/2010/main" val="203113313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Slide Image Placeholder 1"/>
          <p:cNvSpPr>
            <a:spLocks noGrp="1" noRot="1" noChangeAspect="1" noTextEdit="1"/>
          </p:cNvSpPr>
          <p:nvPr>
            <p:ph type="sldImg"/>
          </p:nvPr>
        </p:nvSpPr>
        <p:spPr>
          <a:ln/>
        </p:spPr>
      </p:sp>
      <p:sp>
        <p:nvSpPr>
          <p:cNvPr id="2068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3. Causes include:</a:t>
            </a:r>
            <a:endParaRPr lang="en-IN" altLang="en-US">
              <a:latin typeface="Times New Roman" charset="0"/>
              <a:ea typeface="MS PGothic" charset="-128"/>
            </a:endParaRPr>
          </a:p>
          <a:p>
            <a:r>
              <a:rPr lang="en-US" altLang="en-US">
                <a:latin typeface="Times New Roman" charset="0"/>
                <a:ea typeface="MS PGothic" charset="-128"/>
              </a:rPr>
              <a:t>	a. Hypoglycemia</a:t>
            </a:r>
            <a:endParaRPr lang="en-IN" altLang="en-US">
              <a:latin typeface="Times New Roman" charset="0"/>
              <a:ea typeface="MS PGothic" charset="-128"/>
            </a:endParaRPr>
          </a:p>
          <a:p>
            <a:r>
              <a:rPr lang="en-US" altLang="en-US">
                <a:latin typeface="Times New Roman" charset="0"/>
                <a:ea typeface="MS PGothic" charset="-128"/>
              </a:rPr>
              <a:t>	b. Hypoxemia</a:t>
            </a:r>
            <a:endParaRPr lang="en-IN" altLang="en-US">
              <a:latin typeface="Times New Roman" charset="0"/>
              <a:ea typeface="MS PGothic" charset="-128"/>
            </a:endParaRPr>
          </a:p>
          <a:p>
            <a:r>
              <a:rPr lang="en-US" altLang="en-US">
                <a:latin typeface="Times New Roman" charset="0"/>
                <a:ea typeface="MS PGothic" charset="-128"/>
              </a:rPr>
              <a:t>	c. Intoxication</a:t>
            </a:r>
            <a:endParaRPr lang="en-IN" altLang="en-US">
              <a:latin typeface="Times New Roman" charset="0"/>
              <a:ea typeface="MS PGothic" charset="-128"/>
            </a:endParaRPr>
          </a:p>
          <a:p>
            <a:r>
              <a:rPr lang="en-US" altLang="en-US">
                <a:latin typeface="Times New Roman" charset="0"/>
                <a:ea typeface="MS PGothic" charset="-128"/>
              </a:rPr>
              <a:t>	d. Delirium</a:t>
            </a:r>
            <a:endParaRPr lang="en-IN" altLang="en-US">
              <a:latin typeface="Times New Roman" charset="0"/>
              <a:ea typeface="MS PGothic" charset="-128"/>
            </a:endParaRPr>
          </a:p>
          <a:p>
            <a:r>
              <a:rPr lang="en-US" altLang="en-US">
                <a:latin typeface="Times New Roman" charset="0"/>
                <a:ea typeface="MS PGothic" charset="-128"/>
              </a:rPr>
              <a:t>	e. Drug overdose</a:t>
            </a:r>
            <a:endParaRPr lang="en-IN" altLang="en-US">
              <a:latin typeface="Times New Roman" charset="0"/>
              <a:ea typeface="MS PGothic" charset="-128"/>
            </a:endParaRPr>
          </a:p>
          <a:p>
            <a:r>
              <a:rPr lang="en-US" altLang="en-US">
                <a:latin typeface="Times New Roman" charset="0"/>
                <a:ea typeface="MS PGothic" charset="-128"/>
              </a:rPr>
              <a:t>	f. Unrecognized head injury</a:t>
            </a:r>
            <a:endParaRPr lang="en-IN" altLang="en-US">
              <a:latin typeface="Times New Roman" charset="0"/>
              <a:ea typeface="MS PGothic" charset="-128"/>
            </a:endParaRPr>
          </a:p>
          <a:p>
            <a:r>
              <a:rPr lang="en-US" altLang="en-US">
                <a:latin typeface="Times New Roman" charset="0"/>
                <a:ea typeface="MS PGothic" charset="-128"/>
              </a:rPr>
              <a:t>	g. Brain infection</a:t>
            </a:r>
            <a:endParaRPr lang="en-IN" altLang="en-US">
              <a:latin typeface="Times New Roman" charset="0"/>
              <a:ea typeface="MS PGothic" charset="-128"/>
            </a:endParaRPr>
          </a:p>
          <a:p>
            <a:r>
              <a:rPr lang="en-US" altLang="en-US">
                <a:latin typeface="Times New Roman" charset="0"/>
                <a:ea typeface="MS PGothic" charset="-128"/>
              </a:rPr>
              <a:t>	h. Body temperature abnormality</a:t>
            </a:r>
            <a:endParaRPr lang="en-IN" altLang="en-US">
              <a:latin typeface="Times New Roman" charset="0"/>
              <a:ea typeface="MS PGothic" charset="-128"/>
            </a:endParaRPr>
          </a:p>
          <a:p>
            <a:r>
              <a:rPr lang="en-US" altLang="en-US">
                <a:latin typeface="Times New Roman" charset="0"/>
                <a:ea typeface="MS PGothic" charset="-128"/>
              </a:rPr>
              <a:t>	i. Brain tumor</a:t>
            </a:r>
            <a:endParaRPr lang="en-IN" altLang="en-US">
              <a:latin typeface="Times New Roman" charset="0"/>
              <a:ea typeface="MS PGothic" charset="-128"/>
            </a:endParaRPr>
          </a:p>
          <a:p>
            <a:r>
              <a:rPr lang="en-US" altLang="en-US">
                <a:latin typeface="Times New Roman" charset="0"/>
                <a:ea typeface="MS PGothic" charset="-128"/>
              </a:rPr>
              <a:t>	j. Overdose and/or poisoning</a:t>
            </a:r>
            <a:endParaRPr lang="en-IN" altLang="en-US">
              <a:latin typeface="Times New Roman" charset="0"/>
              <a:ea typeface="MS PGothic" charset="-128"/>
            </a:endParaRPr>
          </a:p>
          <a:p>
            <a:r>
              <a:rPr lang="en-US" altLang="en-US">
                <a:latin typeface="Times New Roman" charset="0"/>
                <a:ea typeface="MS PGothic" charset="-128"/>
              </a:rPr>
              <a:t>B. Causes of altered mental status</a:t>
            </a:r>
            <a:endParaRPr lang="en-IN" altLang="en-US" b="1">
              <a:latin typeface="Times New Roman" charset="0"/>
              <a:ea typeface="MS PGothic" charset="-128"/>
            </a:endParaRPr>
          </a:p>
          <a:p>
            <a:r>
              <a:rPr lang="en-US" altLang="en-US">
                <a:latin typeface="Times New Roman" charset="0"/>
                <a:ea typeface="MS PGothic" charset="-128"/>
              </a:rPr>
              <a:t>	1. Hypoglycemia</a:t>
            </a:r>
            <a:endParaRPr lang="en-IN" altLang="en-US">
              <a:latin typeface="Times New Roman" charset="0"/>
              <a:ea typeface="MS PGothic" charset="-128"/>
            </a:endParaRPr>
          </a:p>
          <a:p>
            <a:r>
              <a:rPr lang="en-US" altLang="en-US">
                <a:latin typeface="Times New Roman" charset="0"/>
                <a:ea typeface="MS PGothic" charset="-128"/>
              </a:rPr>
              <a:t>		a. Patients can have signs and symptoms that mimic stroke and seizures.</a:t>
            </a:r>
            <a:endParaRPr lang="en-IN" altLang="en-US">
              <a:latin typeface="Times New Roman" charset="0"/>
              <a:ea typeface="MS PGothic" charset="-128"/>
            </a:endParaRPr>
          </a:p>
          <a:p>
            <a:r>
              <a:rPr lang="en-US" altLang="en-US">
                <a:latin typeface="Times New Roman" charset="0"/>
                <a:ea typeface="MS PGothic" charset="-128"/>
              </a:rPr>
              <a:t>			i. In these cases, the patient may have hemiparesis, similar to what occurs as a result of a stroke.</a:t>
            </a:r>
            <a:endParaRPr lang="en-IN" altLang="en-US">
              <a:latin typeface="Times New Roman" charset="0"/>
              <a:ea typeface="MS PGothic" charset="-128"/>
            </a:endParaRPr>
          </a:p>
          <a:p>
            <a:r>
              <a:rPr lang="en-US" altLang="en-US">
                <a:latin typeface="Times New Roman" charset="0"/>
                <a:ea typeface="MS PGothic" charset="-128"/>
              </a:rPr>
              <a:t>			ii. The principal difference is that a patient who has had a stroke may be alert and attempting to communicate normally, whereas a patient with hypoglycemia almost always has an altered or decreased level of consciousness.</a:t>
            </a:r>
            <a:endParaRPr lang="en-IN" altLang="en-US">
              <a:latin typeface="Times New Roman" charset="0"/>
              <a:ea typeface="MS PGothic" charset="-128"/>
            </a:endParaRPr>
          </a:p>
        </p:txBody>
      </p:sp>
      <p:sp>
        <p:nvSpPr>
          <p:cNvPr id="2068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9BF94A20-A6B5-B44D-A31F-692B24BF8309}" type="slidenum">
              <a:rPr lang="en-US" altLang="en-US" sz="1200"/>
              <a:pPr eaLnBrk="1" hangingPunct="1"/>
              <a:t>61</a:t>
            </a:fld>
            <a:endParaRPr lang="en-US" altLang="en-US" sz="1200"/>
          </a:p>
        </p:txBody>
      </p:sp>
    </p:spTree>
    <p:extLst>
      <p:ext uri="{BB962C8B-B14F-4D97-AF65-F5344CB8AC3E}">
        <p14:creationId xmlns:p14="http://schemas.microsoft.com/office/powerpoint/2010/main" val="85453042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Slide Image Placeholder 1"/>
          <p:cNvSpPr>
            <a:spLocks noGrp="1" noRot="1" noChangeAspect="1" noTextEdit="1"/>
          </p:cNvSpPr>
          <p:nvPr>
            <p:ph type="sldImg"/>
          </p:nvPr>
        </p:nvSpPr>
        <p:spPr>
          <a:ln/>
        </p:spPr>
      </p:sp>
      <p:sp>
        <p:nvSpPr>
          <p:cNvPr id="2078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r>
              <a:rPr lang="en-US" altLang="en-US">
                <a:latin typeface="Times New Roman" charset="0"/>
                <a:ea typeface="MS PGothic" charset="-128"/>
              </a:rPr>
              <a:t>	</a:t>
            </a:r>
          </a:p>
          <a:p>
            <a:r>
              <a:rPr lang="en-US" altLang="en-US">
                <a:latin typeface="Times New Roman" charset="0"/>
                <a:ea typeface="MS PGothic" charset="-128"/>
              </a:rPr>
              <a:t>b. Patients with hypoglycemia commonly, but not always, take medications that lower the blood glucose level.</a:t>
            </a:r>
            <a:endParaRPr lang="en-IN" altLang="en-US">
              <a:latin typeface="Times New Roman" charset="0"/>
              <a:ea typeface="MS PGothic" charset="-128"/>
            </a:endParaRPr>
          </a:p>
          <a:p>
            <a:r>
              <a:rPr lang="en-US" altLang="en-US">
                <a:latin typeface="Times New Roman" charset="0"/>
                <a:ea typeface="MS PGothic" charset="-128"/>
              </a:rPr>
              <a:t>c. Patients with hypoglycemia can also experience seizures.</a:t>
            </a:r>
            <a:endParaRPr lang="en-IN" altLang="en-US">
              <a:latin typeface="Times New Roman" charset="0"/>
              <a:ea typeface="MS PGothic" charset="-128"/>
            </a:endParaRPr>
          </a:p>
          <a:p>
            <a:r>
              <a:rPr lang="en-US" altLang="en-US">
                <a:latin typeface="Times New Roman" charset="0"/>
                <a:ea typeface="MS PGothic" charset="-128"/>
              </a:rPr>
              <a:t>	i. The mental status of a patient with hypoglycemia is not likely to improve, even after several minutes.</a:t>
            </a:r>
            <a:endParaRPr lang="en-IN" altLang="en-US">
              <a:latin typeface="Times New Roman" charset="0"/>
              <a:ea typeface="MS PGothic" charset="-128"/>
            </a:endParaRPr>
          </a:p>
          <a:p>
            <a:r>
              <a:rPr lang="en-US" altLang="en-US">
                <a:latin typeface="Times New Roman" charset="0"/>
                <a:ea typeface="MS PGothic" charset="-128"/>
              </a:rPr>
              <a:t>d. Consider hypoglycemia in a patient who has altered mental status after an injury such as a motor vehicle crash.</a:t>
            </a:r>
            <a:endParaRPr lang="en-IN" altLang="en-US">
              <a:latin typeface="Times New Roman" charset="0"/>
              <a:ea typeface="MS PGothic" charset="-128"/>
            </a:endParaRPr>
          </a:p>
        </p:txBody>
      </p:sp>
      <p:sp>
        <p:nvSpPr>
          <p:cNvPr id="2078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06AD7B7F-0C5E-FE4C-9EAD-7F1ABBC3AD46}" type="slidenum">
              <a:rPr lang="en-US" altLang="en-US" sz="1200"/>
              <a:pPr eaLnBrk="1" hangingPunct="1"/>
              <a:t>62</a:t>
            </a:fld>
            <a:endParaRPr lang="en-US" altLang="en-US" sz="1200"/>
          </a:p>
        </p:txBody>
      </p:sp>
    </p:spTree>
    <p:extLst>
      <p:ext uri="{BB962C8B-B14F-4D97-AF65-F5344CB8AC3E}">
        <p14:creationId xmlns:p14="http://schemas.microsoft.com/office/powerpoint/2010/main" val="186972229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Slide Image Placeholder 1"/>
          <p:cNvSpPr>
            <a:spLocks noGrp="1" noRot="1" noChangeAspect="1" noTextEdit="1"/>
          </p:cNvSpPr>
          <p:nvPr>
            <p:ph type="sldImg"/>
          </p:nvPr>
        </p:nvSpPr>
        <p:spPr>
          <a:ln/>
        </p:spPr>
      </p:sp>
      <p:sp>
        <p:nvSpPr>
          <p:cNvPr id="2088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r>
              <a:rPr lang="en-US" altLang="en-US">
                <a:latin typeface="Times New Roman" charset="0"/>
                <a:ea typeface="MS PGothic" charset="-128"/>
              </a:rPr>
              <a:t>  </a:t>
            </a:r>
          </a:p>
          <a:p>
            <a:r>
              <a:rPr lang="en-US" altLang="en-US">
                <a:latin typeface="Times New Roman" charset="0"/>
                <a:ea typeface="MS PGothic" charset="-128"/>
              </a:rPr>
              <a:t>2. Delirium</a:t>
            </a:r>
            <a:endParaRPr lang="en-IN" altLang="en-US">
              <a:latin typeface="Times New Roman" charset="0"/>
              <a:ea typeface="MS PGothic" charset="-128"/>
            </a:endParaRPr>
          </a:p>
          <a:p>
            <a:r>
              <a:rPr lang="en-US" altLang="en-US">
                <a:latin typeface="Times New Roman" charset="0"/>
                <a:ea typeface="MS PGothic" charset="-128"/>
              </a:rPr>
              <a:t>	a. Delirium is a symptom, not a disease.</a:t>
            </a:r>
            <a:endParaRPr lang="en-IN" altLang="en-US">
              <a:latin typeface="Times New Roman" charset="0"/>
              <a:ea typeface="MS PGothic" charset="-128"/>
            </a:endParaRPr>
          </a:p>
          <a:p>
            <a:r>
              <a:rPr lang="en-US" altLang="en-US">
                <a:latin typeface="Times New Roman" charset="0"/>
                <a:ea typeface="MS PGothic" charset="-128"/>
              </a:rPr>
              <a:t>	b. Presents as a new complaint, rather than a long-standing alteration in behavior.</a:t>
            </a:r>
            <a:endParaRPr lang="en-IN" altLang="en-US">
              <a:latin typeface="Times New Roman" charset="0"/>
              <a:ea typeface="MS PGothic" charset="-128"/>
            </a:endParaRPr>
          </a:p>
          <a:p>
            <a:r>
              <a:rPr lang="en-US" altLang="en-US">
                <a:latin typeface="Times New Roman" charset="0"/>
                <a:ea typeface="MS PGothic" charset="-128"/>
              </a:rPr>
              <a:t>	c. Temporary state that often has a physical or mental cause</a:t>
            </a:r>
            <a:endParaRPr lang="en-IN" altLang="en-US">
              <a:latin typeface="Times New Roman" charset="0"/>
              <a:ea typeface="MS PGothic" charset="-128"/>
            </a:endParaRPr>
          </a:p>
          <a:p>
            <a:r>
              <a:rPr lang="en-US" altLang="en-US">
                <a:latin typeface="Times New Roman" charset="0"/>
                <a:ea typeface="MS PGothic" charset="-128"/>
              </a:rPr>
              <a:t>		i. Infection</a:t>
            </a:r>
            <a:endParaRPr lang="en-IN" altLang="en-US">
              <a:latin typeface="Times New Roman" charset="0"/>
              <a:ea typeface="MS PGothic" charset="-128"/>
            </a:endParaRPr>
          </a:p>
          <a:p>
            <a:r>
              <a:rPr lang="en-US" altLang="en-US">
                <a:latin typeface="Times New Roman" charset="0"/>
                <a:ea typeface="MS PGothic" charset="-128"/>
              </a:rPr>
              <a:t>		ii. Changes in medications</a:t>
            </a:r>
            <a:endParaRPr lang="en-IN" altLang="en-US">
              <a:latin typeface="Times New Roman" charset="0"/>
              <a:ea typeface="MS PGothic" charset="-128"/>
            </a:endParaRPr>
          </a:p>
          <a:p>
            <a:r>
              <a:rPr lang="en-US" altLang="en-US">
                <a:latin typeface="Times New Roman" charset="0"/>
                <a:ea typeface="MS PGothic" charset="-128"/>
              </a:rPr>
              <a:t>		iii. Hypoxia</a:t>
            </a:r>
            <a:endParaRPr lang="en-IN" altLang="en-US">
              <a:latin typeface="Times New Roman" charset="0"/>
              <a:ea typeface="MS PGothic" charset="-128"/>
            </a:endParaRPr>
          </a:p>
          <a:p>
            <a:r>
              <a:rPr lang="en-US" altLang="en-US">
                <a:latin typeface="Times New Roman" charset="0"/>
                <a:ea typeface="MS PGothic" charset="-128"/>
              </a:rPr>
              <a:t>	d. May be reversed with proper treatment</a:t>
            </a:r>
            <a:endParaRPr lang="en-IN" altLang="en-US">
              <a:latin typeface="Times New Roman" charset="0"/>
              <a:ea typeface="MS PGothic" charset="-128"/>
            </a:endParaRPr>
          </a:p>
        </p:txBody>
      </p:sp>
      <p:sp>
        <p:nvSpPr>
          <p:cNvPr id="2089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C99B9320-7EAE-134C-828A-4E8CB05CBE01}" type="slidenum">
              <a:rPr lang="en-US" altLang="en-US" sz="1200"/>
              <a:pPr eaLnBrk="1" hangingPunct="1"/>
              <a:t>63</a:t>
            </a:fld>
            <a:endParaRPr lang="en-US" altLang="en-US" sz="1200"/>
          </a:p>
        </p:txBody>
      </p:sp>
    </p:spTree>
    <p:extLst>
      <p:ext uri="{BB962C8B-B14F-4D97-AF65-F5344CB8AC3E}">
        <p14:creationId xmlns:p14="http://schemas.microsoft.com/office/powerpoint/2010/main" val="29437190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Slide Image Placeholder 1"/>
          <p:cNvSpPr>
            <a:spLocks noGrp="1" noRot="1" noChangeAspect="1" noTextEdit="1"/>
          </p:cNvSpPr>
          <p:nvPr>
            <p:ph type="sldImg"/>
          </p:nvPr>
        </p:nvSpPr>
        <p:spPr>
          <a:ln/>
        </p:spPr>
      </p:sp>
      <p:sp>
        <p:nvSpPr>
          <p:cNvPr id="2099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r>
              <a:rPr lang="en-US" altLang="en-US">
                <a:latin typeface="Times New Roman" charset="0"/>
                <a:ea typeface="MS PGothic" charset="-128"/>
              </a:rPr>
              <a:t>	</a:t>
            </a:r>
          </a:p>
          <a:p>
            <a:r>
              <a:rPr lang="en-US" altLang="en-US">
                <a:latin typeface="Times New Roman" charset="0"/>
                <a:ea typeface="MS PGothic" charset="-128"/>
              </a:rPr>
              <a:t>e. Signs and symptoms include:</a:t>
            </a:r>
            <a:endParaRPr lang="en-IN" altLang="en-US">
              <a:latin typeface="Times New Roman" charset="0"/>
              <a:ea typeface="MS PGothic" charset="-128"/>
            </a:endParaRPr>
          </a:p>
          <a:p>
            <a:r>
              <a:rPr lang="en-US" altLang="en-US">
                <a:latin typeface="Times New Roman" charset="0"/>
                <a:ea typeface="MS PGothic" charset="-128"/>
              </a:rPr>
              <a:t>	i. Confusion and disorientation</a:t>
            </a:r>
            <a:endParaRPr lang="en-IN" altLang="en-US">
              <a:latin typeface="Times New Roman" charset="0"/>
              <a:ea typeface="MS PGothic" charset="-128"/>
            </a:endParaRPr>
          </a:p>
          <a:p>
            <a:r>
              <a:rPr lang="en-US" altLang="en-US">
                <a:latin typeface="Times New Roman" charset="0"/>
                <a:ea typeface="MS PGothic" charset="-128"/>
              </a:rPr>
              <a:t>	ii. Disorganized thoughts</a:t>
            </a:r>
            <a:endParaRPr lang="en-IN" altLang="en-US">
              <a:latin typeface="Times New Roman" charset="0"/>
              <a:ea typeface="MS PGothic" charset="-128"/>
            </a:endParaRPr>
          </a:p>
          <a:p>
            <a:r>
              <a:rPr lang="en-US" altLang="en-US">
                <a:latin typeface="Times New Roman" charset="0"/>
                <a:ea typeface="MS PGothic" charset="-128"/>
              </a:rPr>
              <a:t>	iii. Inattention</a:t>
            </a:r>
            <a:endParaRPr lang="en-IN" altLang="en-US">
              <a:latin typeface="Times New Roman" charset="0"/>
              <a:ea typeface="MS PGothic" charset="-128"/>
            </a:endParaRPr>
          </a:p>
          <a:p>
            <a:r>
              <a:rPr lang="en-US" altLang="en-US">
                <a:latin typeface="Times New Roman" charset="0"/>
                <a:ea typeface="MS PGothic" charset="-128"/>
              </a:rPr>
              <a:t>	iv. Memory loss</a:t>
            </a:r>
            <a:endParaRPr lang="en-IN" altLang="en-US">
              <a:latin typeface="Times New Roman" charset="0"/>
              <a:ea typeface="MS PGothic" charset="-128"/>
            </a:endParaRPr>
          </a:p>
          <a:p>
            <a:r>
              <a:rPr lang="en-US" altLang="en-US">
                <a:latin typeface="Times New Roman" charset="0"/>
                <a:ea typeface="MS PGothic" charset="-128"/>
              </a:rPr>
              <a:t>	v. Striking changes in personality and affect</a:t>
            </a:r>
            <a:endParaRPr lang="en-IN" altLang="en-US">
              <a:latin typeface="Times New Roman" charset="0"/>
              <a:ea typeface="MS PGothic" charset="-128"/>
            </a:endParaRPr>
          </a:p>
          <a:p>
            <a:r>
              <a:rPr lang="en-US" altLang="en-US">
                <a:latin typeface="Times New Roman" charset="0"/>
                <a:ea typeface="MS PGothic" charset="-128"/>
              </a:rPr>
              <a:t>	vi. Hallucinations</a:t>
            </a:r>
            <a:endParaRPr lang="en-IN" altLang="en-US">
              <a:latin typeface="Times New Roman" charset="0"/>
              <a:ea typeface="MS PGothic" charset="-128"/>
            </a:endParaRPr>
          </a:p>
          <a:p>
            <a:r>
              <a:rPr lang="en-US" altLang="en-US">
                <a:latin typeface="Times New Roman" charset="0"/>
                <a:ea typeface="MS PGothic" charset="-128"/>
              </a:rPr>
              <a:t>	vii. Delusions</a:t>
            </a:r>
            <a:endParaRPr lang="en-IN" altLang="en-US">
              <a:latin typeface="Times New Roman" charset="0"/>
              <a:ea typeface="MS PGothic" charset="-128"/>
            </a:endParaRPr>
          </a:p>
          <a:p>
            <a:r>
              <a:rPr lang="en-US" altLang="en-US">
                <a:latin typeface="Times New Roman" charset="0"/>
                <a:ea typeface="MS PGothic" charset="-128"/>
              </a:rPr>
              <a:t>	viii. Decreased level of consciousness</a:t>
            </a:r>
            <a:endParaRPr lang="en-IN" altLang="en-US">
              <a:latin typeface="Times New Roman" charset="0"/>
              <a:ea typeface="MS PGothic" charset="-128"/>
            </a:endParaRPr>
          </a:p>
          <a:p>
            <a:r>
              <a:rPr lang="en-US" altLang="en-US">
                <a:latin typeface="Times New Roman" charset="0"/>
                <a:ea typeface="MS PGothic" charset="-128"/>
              </a:rPr>
              <a:t>f. The patient may experience rapid alteration between mental states such as lethargy and agitation.</a:t>
            </a:r>
            <a:endParaRPr lang="en-IN" altLang="en-US">
              <a:latin typeface="Times New Roman" charset="0"/>
              <a:ea typeface="MS PGothic" charset="-128"/>
            </a:endParaRPr>
          </a:p>
          <a:p>
            <a:r>
              <a:rPr lang="en-US" altLang="en-US">
                <a:latin typeface="Times New Roman" charset="0"/>
                <a:ea typeface="MS PGothic" charset="-128"/>
              </a:rPr>
              <a:t>g. Symptoms of delirium may mimic intoxication, drug abuse, or severe psychological disorders such as schizophrenia.</a:t>
            </a:r>
            <a:endParaRPr lang="en-IN" altLang="en-US">
              <a:latin typeface="Times New Roman" charset="0"/>
              <a:ea typeface="MS PGothic" charset="-128"/>
            </a:endParaRPr>
          </a:p>
          <a:p>
            <a:r>
              <a:rPr lang="en-US" altLang="en-US">
                <a:latin typeface="Times New Roman" charset="0"/>
                <a:ea typeface="MS PGothic" charset="-128"/>
              </a:rPr>
              <a:t>h. Delirium is discussed in detail in Chapter 35, </a:t>
            </a:r>
            <a:r>
              <a:rPr lang="en-US" altLang="en-US" i="1">
                <a:latin typeface="Times New Roman" charset="0"/>
                <a:ea typeface="MS PGothic" charset="-128"/>
              </a:rPr>
              <a:t>Geriatric Emergencies</a:t>
            </a:r>
            <a:r>
              <a:rPr lang="en-US" altLang="en-US">
                <a:latin typeface="Times New Roman" charset="0"/>
                <a:ea typeface="MS PGothic" charset="-128"/>
              </a:rPr>
              <a:t>.</a:t>
            </a:r>
            <a:endParaRPr lang="en-IN" altLang="en-US">
              <a:latin typeface="Times New Roman" charset="0"/>
              <a:ea typeface="MS PGothic" charset="-128"/>
            </a:endParaRPr>
          </a:p>
        </p:txBody>
      </p:sp>
      <p:sp>
        <p:nvSpPr>
          <p:cNvPr id="2099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63DC79AA-5309-FE44-8947-096561A46764}" type="slidenum">
              <a:rPr lang="en-US" altLang="en-US" sz="1200"/>
              <a:pPr eaLnBrk="1" hangingPunct="1"/>
              <a:t>64</a:t>
            </a:fld>
            <a:endParaRPr lang="en-US" altLang="en-US" sz="1200"/>
          </a:p>
        </p:txBody>
      </p:sp>
    </p:spTree>
    <p:extLst>
      <p:ext uri="{BB962C8B-B14F-4D97-AF65-F5344CB8AC3E}">
        <p14:creationId xmlns:p14="http://schemas.microsoft.com/office/powerpoint/2010/main" val="185368425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Slide Image Placeholder 1"/>
          <p:cNvSpPr>
            <a:spLocks noGrp="1" noRot="1" noChangeAspect="1" noTextEdit="1"/>
          </p:cNvSpPr>
          <p:nvPr>
            <p:ph type="sldImg"/>
          </p:nvPr>
        </p:nvSpPr>
        <p:spPr>
          <a:ln/>
        </p:spPr>
      </p:sp>
      <p:sp>
        <p:nvSpPr>
          <p:cNvPr id="2109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r>
              <a:rPr lang="en-US" altLang="en-US">
                <a:latin typeface="Times New Roman" charset="0"/>
                <a:ea typeface="MS PGothic" charset="-128"/>
              </a:rPr>
              <a:t> </a:t>
            </a:r>
          </a:p>
          <a:p>
            <a:r>
              <a:rPr lang="en-US" altLang="en-US">
                <a:latin typeface="Times New Roman" charset="0"/>
                <a:ea typeface="MS PGothic" charset="-128"/>
              </a:rPr>
              <a:t>3. Other causes of altered mental status</a:t>
            </a:r>
            <a:endParaRPr lang="en-IN" altLang="en-US">
              <a:latin typeface="Times New Roman" charset="0"/>
              <a:ea typeface="MS PGothic" charset="-128"/>
            </a:endParaRPr>
          </a:p>
          <a:p>
            <a:r>
              <a:rPr lang="en-US" altLang="en-US">
                <a:latin typeface="Times New Roman" charset="0"/>
                <a:ea typeface="MS PGothic" charset="-128"/>
              </a:rPr>
              <a:t>	a. Consideration of other possibilities becomes important because a patient with altered mental status may be combative and refuse treatment and transport.</a:t>
            </a:r>
            <a:endParaRPr lang="en-IN" altLang="en-US">
              <a:latin typeface="Times New Roman" charset="0"/>
              <a:ea typeface="MS PGothic" charset="-128"/>
            </a:endParaRPr>
          </a:p>
          <a:p>
            <a:r>
              <a:rPr lang="en-US" altLang="en-US">
                <a:latin typeface="Times New Roman" charset="0"/>
                <a:ea typeface="MS PGothic" charset="-128"/>
              </a:rPr>
              <a:t>	b. Unrecognized head injury</a:t>
            </a:r>
            <a:endParaRPr lang="en-IN" altLang="en-US">
              <a:latin typeface="Times New Roman" charset="0"/>
              <a:ea typeface="MS PGothic" charset="-128"/>
            </a:endParaRPr>
          </a:p>
          <a:p>
            <a:r>
              <a:rPr lang="en-US" altLang="en-US">
                <a:latin typeface="Times New Roman" charset="0"/>
                <a:ea typeface="MS PGothic" charset="-128"/>
              </a:rPr>
              <a:t>	c. In most cases, a patient who appears intoxicated is just that; however, you must consider other problems.</a:t>
            </a:r>
            <a:endParaRPr lang="en-IN" altLang="en-US">
              <a:latin typeface="Times New Roman" charset="0"/>
              <a:ea typeface="MS PGothic" charset="-128"/>
            </a:endParaRPr>
          </a:p>
          <a:p>
            <a:r>
              <a:rPr lang="en-US" altLang="en-US">
                <a:latin typeface="Times New Roman" charset="0"/>
                <a:ea typeface="MS PGothic" charset="-128"/>
              </a:rPr>
              <a:t>	d. Psychological disorders and medication complications are also possible causes.</a:t>
            </a:r>
            <a:endParaRPr lang="en-IN" altLang="en-US">
              <a:latin typeface="Times New Roman" charset="0"/>
              <a:ea typeface="MS PGothic" charset="-128"/>
            </a:endParaRPr>
          </a:p>
          <a:p>
            <a:r>
              <a:rPr lang="en-US" altLang="en-US">
                <a:latin typeface="Times New Roman" charset="0"/>
                <a:ea typeface="MS PGothic" charset="-128"/>
              </a:rPr>
              <a:t>	e. Infections may cause altered mental status, particularly those involving the brain or bloodstream.</a:t>
            </a:r>
            <a:endParaRPr lang="en-IN" altLang="en-US">
              <a:latin typeface="Times New Roman" charset="0"/>
              <a:ea typeface="MS PGothic" charset="-128"/>
            </a:endParaRPr>
          </a:p>
        </p:txBody>
      </p:sp>
      <p:sp>
        <p:nvSpPr>
          <p:cNvPr id="2109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0221C44D-FFBC-1244-8401-9C5619F981FC}" type="slidenum">
              <a:rPr lang="en-US" altLang="en-US" sz="1200"/>
              <a:pPr eaLnBrk="1" hangingPunct="1"/>
              <a:t>65</a:t>
            </a:fld>
            <a:endParaRPr lang="en-US" altLang="en-US" sz="1200"/>
          </a:p>
        </p:txBody>
      </p:sp>
    </p:spTree>
    <p:extLst>
      <p:ext uri="{BB962C8B-B14F-4D97-AF65-F5344CB8AC3E}">
        <p14:creationId xmlns:p14="http://schemas.microsoft.com/office/powerpoint/2010/main" val="1326073984"/>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Slide Image Placeholder 1"/>
          <p:cNvSpPr>
            <a:spLocks noGrp="1" noRot="1" noChangeAspect="1" noTextEdit="1"/>
          </p:cNvSpPr>
          <p:nvPr>
            <p:ph type="sldImg"/>
          </p:nvPr>
        </p:nvSpPr>
        <p:spPr>
          <a:ln/>
        </p:spPr>
      </p:sp>
      <p:sp>
        <p:nvSpPr>
          <p:cNvPr id="2119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VIII. Patient Assessment</a:t>
            </a:r>
          </a:p>
          <a:p>
            <a:r>
              <a:rPr lang="en-US" altLang="en-US">
                <a:latin typeface="Times New Roman" charset="0"/>
                <a:ea typeface="MS PGothic" charset="-128"/>
              </a:rPr>
              <a:t>A. Scene size-up</a:t>
            </a:r>
            <a:endParaRPr lang="en-IN" altLang="en-US" b="1">
              <a:latin typeface="Times New Roman" charset="0"/>
              <a:ea typeface="MS PGothic" charset="-128"/>
            </a:endParaRPr>
          </a:p>
          <a:p>
            <a:r>
              <a:rPr lang="en-US" altLang="en-US">
                <a:latin typeface="Times New Roman" charset="0"/>
                <a:ea typeface="MS PGothic" charset="-128"/>
              </a:rPr>
              <a:t>	1. Scene safety</a:t>
            </a:r>
            <a:endParaRPr lang="en-IN" altLang="en-US">
              <a:latin typeface="Times New Roman" charset="0"/>
              <a:ea typeface="MS PGothic" charset="-128"/>
            </a:endParaRPr>
          </a:p>
          <a:p>
            <a:r>
              <a:rPr lang="en-US" altLang="en-US">
                <a:latin typeface="Times New Roman" charset="0"/>
                <a:ea typeface="MS PGothic" charset="-128"/>
              </a:rPr>
              <a:t>		a. In some calls to the dispatcher, the description of the patient’s signs and symptoms will provide a fairly good idea of what the problem may be and the dispatcher will be able to convey this information to the responding crew.</a:t>
            </a:r>
            <a:endParaRPr lang="en-IN" altLang="en-US">
              <a:latin typeface="Times New Roman" charset="0"/>
              <a:ea typeface="MS PGothic" charset="-128"/>
            </a:endParaRPr>
          </a:p>
          <a:p>
            <a:r>
              <a:rPr lang="en-US" altLang="en-US">
                <a:latin typeface="Times New Roman" charset="0"/>
                <a:ea typeface="MS PGothic" charset="-128"/>
              </a:rPr>
              <a:t>		b. Patients with altered mental status may exhibit a wide range of signs and symptoms and behaviors.</a:t>
            </a:r>
            <a:endParaRPr lang="en-IN" altLang="en-US">
              <a:latin typeface="Times New Roman" charset="0"/>
              <a:ea typeface="MS PGothic" charset="-128"/>
            </a:endParaRPr>
          </a:p>
          <a:p>
            <a:r>
              <a:rPr lang="en-US" altLang="en-US">
                <a:latin typeface="Times New Roman" charset="0"/>
                <a:ea typeface="MS PGothic" charset="-128"/>
              </a:rPr>
              <a:t>		c. The most significant difference between an altered mental status and other emergencies is that your patient cannot tell you reliably what is wrong.</a:t>
            </a:r>
            <a:endParaRPr lang="en-IN" altLang="en-US">
              <a:latin typeface="Times New Roman" charset="0"/>
              <a:ea typeface="MS PGothic" charset="-128"/>
            </a:endParaRPr>
          </a:p>
          <a:p>
            <a:r>
              <a:rPr lang="en-US" altLang="en-US">
                <a:latin typeface="Times New Roman" charset="0"/>
                <a:ea typeface="MS PGothic" charset="-128"/>
              </a:rPr>
              <a:t>		d. Do not be distracted by the seriousness of the situation or by frightened family members.</a:t>
            </a:r>
            <a:endParaRPr lang="en-IN" altLang="en-US">
              <a:latin typeface="Times New Roman" charset="0"/>
              <a:ea typeface="MS PGothic" charset="-128"/>
            </a:endParaRPr>
          </a:p>
          <a:p>
            <a:r>
              <a:rPr lang="en-US" altLang="en-US">
                <a:latin typeface="Times New Roman" charset="0"/>
                <a:ea typeface="MS PGothic" charset="-128"/>
              </a:rPr>
              <a:t>		e. Look first for threats to your safety, and follow standard precautions.</a:t>
            </a:r>
            <a:endParaRPr lang="en-IN" altLang="en-US">
              <a:latin typeface="Times New Roman" charset="0"/>
              <a:ea typeface="MS PGothic" charset="-128"/>
            </a:endParaRPr>
          </a:p>
          <a:p>
            <a:r>
              <a:rPr lang="en-US" altLang="en-US">
                <a:latin typeface="Times New Roman" charset="0"/>
                <a:ea typeface="MS PGothic" charset="-128"/>
              </a:rPr>
              <a:t>		f. Consider the need for spinal immobilization based on dispatch information and your assessment of the scene.</a:t>
            </a:r>
            <a:endParaRPr lang="en-IN" altLang="en-US">
              <a:latin typeface="Times New Roman" charset="0"/>
              <a:ea typeface="MS PGothic" charset="-128"/>
            </a:endParaRPr>
          </a:p>
          <a:p>
            <a:r>
              <a:rPr lang="en-US" altLang="en-US">
                <a:latin typeface="Times New Roman" charset="0"/>
                <a:ea typeface="MS PGothic" charset="-128"/>
              </a:rPr>
              <a:t>		g. Call for additional resources early.</a:t>
            </a:r>
            <a:endParaRPr lang="en-IN" altLang="en-US">
              <a:latin typeface="Times New Roman" charset="0"/>
              <a:ea typeface="MS PGothic" charset="-128"/>
            </a:endParaRPr>
          </a:p>
        </p:txBody>
      </p:sp>
      <p:sp>
        <p:nvSpPr>
          <p:cNvPr id="2119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A868A610-407C-4A45-9474-94FAC37C01CB}" type="slidenum">
              <a:rPr lang="en-US" altLang="en-US" sz="1200"/>
              <a:pPr eaLnBrk="1" hangingPunct="1"/>
              <a:t>66</a:t>
            </a:fld>
            <a:endParaRPr lang="en-US" altLang="en-US" sz="1200"/>
          </a:p>
        </p:txBody>
      </p:sp>
    </p:spTree>
    <p:extLst>
      <p:ext uri="{BB962C8B-B14F-4D97-AF65-F5344CB8AC3E}">
        <p14:creationId xmlns:p14="http://schemas.microsoft.com/office/powerpoint/2010/main" val="740160522"/>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Slide Image Placeholder 1"/>
          <p:cNvSpPr>
            <a:spLocks noGrp="1" noRot="1" noChangeAspect="1" noTextEdit="1"/>
          </p:cNvSpPr>
          <p:nvPr>
            <p:ph type="sldImg"/>
          </p:nvPr>
        </p:nvSpPr>
        <p:spPr>
          <a:ln/>
        </p:spPr>
      </p:sp>
      <p:sp>
        <p:nvSpPr>
          <p:cNvPr id="2129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r>
              <a:rPr lang="en-US" altLang="en-US">
                <a:latin typeface="Times New Roman" charset="0"/>
                <a:ea typeface="MS PGothic" charset="-128"/>
              </a:rPr>
              <a:t> </a:t>
            </a:r>
          </a:p>
          <a:p>
            <a:r>
              <a:rPr lang="en-US" altLang="en-US">
                <a:latin typeface="Times New Roman" charset="0"/>
                <a:ea typeface="MS PGothic" charset="-128"/>
              </a:rPr>
              <a:t>2. Mechanism of injury/nature of illness</a:t>
            </a:r>
            <a:endParaRPr lang="en-IN" altLang="en-US">
              <a:latin typeface="Times New Roman" charset="0"/>
              <a:ea typeface="MS PGothic" charset="-128"/>
            </a:endParaRPr>
          </a:p>
          <a:p>
            <a:r>
              <a:rPr lang="en-US" altLang="en-US">
                <a:latin typeface="Times New Roman" charset="0"/>
                <a:ea typeface="MS PGothic" charset="-128"/>
              </a:rPr>
              <a:t>	a. Look for clues to help you determine the nature of illness.</a:t>
            </a:r>
            <a:endParaRPr lang="en-IN" altLang="en-US">
              <a:latin typeface="Times New Roman" charset="0"/>
              <a:ea typeface="MS PGothic" charset="-128"/>
            </a:endParaRPr>
          </a:p>
          <a:p>
            <a:r>
              <a:rPr lang="en-US" altLang="en-US">
                <a:latin typeface="Times New Roman" charset="0"/>
                <a:ea typeface="MS PGothic" charset="-128"/>
              </a:rPr>
              <a:t>	b. There are special considerations for a patient with a suspected neurologic emergency:</a:t>
            </a:r>
            <a:endParaRPr lang="en-IN" altLang="en-US">
              <a:latin typeface="Times New Roman" charset="0"/>
              <a:ea typeface="MS PGothic" charset="-128"/>
            </a:endParaRPr>
          </a:p>
          <a:p>
            <a:r>
              <a:rPr lang="en-US" altLang="en-US">
                <a:latin typeface="Times New Roman" charset="0"/>
                <a:ea typeface="MS PGothic" charset="-128"/>
              </a:rPr>
              <a:t>		i. An evaluation of the environment, assessing for any signs of potential trauma</a:t>
            </a:r>
            <a:endParaRPr lang="en-IN" altLang="en-US">
              <a:latin typeface="Times New Roman" charset="0"/>
              <a:ea typeface="MS PGothic" charset="-128"/>
            </a:endParaRPr>
          </a:p>
          <a:p>
            <a:r>
              <a:rPr lang="en-US" altLang="en-US">
                <a:latin typeface="Times New Roman" charset="0"/>
                <a:ea typeface="MS PGothic" charset="-128"/>
              </a:rPr>
              <a:t>		ii. Indications of a previous medical condition</a:t>
            </a:r>
            <a:endParaRPr lang="en-IN" altLang="en-US">
              <a:latin typeface="Times New Roman" charset="0"/>
              <a:ea typeface="MS PGothic" charset="-128"/>
            </a:endParaRPr>
          </a:p>
          <a:p>
            <a:r>
              <a:rPr lang="en-US" altLang="en-US">
                <a:latin typeface="Times New Roman" charset="0"/>
                <a:ea typeface="MS PGothic" charset="-128"/>
              </a:rPr>
              <a:t>		iii. Evidence of a seizure</a:t>
            </a:r>
            <a:endParaRPr lang="en-IN" altLang="en-US">
              <a:latin typeface="Times New Roman" charset="0"/>
              <a:ea typeface="MS PGothic" charset="-128"/>
            </a:endParaRPr>
          </a:p>
          <a:p>
            <a:r>
              <a:rPr lang="en-US" altLang="en-US">
                <a:latin typeface="Times New Roman" charset="0"/>
                <a:ea typeface="MS PGothic" charset="-128"/>
              </a:rPr>
              <a:t>		iv. Ask family when was the last time the patient appeared normal.</a:t>
            </a:r>
            <a:endParaRPr lang="en-IN" altLang="en-US">
              <a:latin typeface="Times New Roman" charset="0"/>
              <a:ea typeface="MS PGothic" charset="-128"/>
            </a:endParaRPr>
          </a:p>
        </p:txBody>
      </p:sp>
      <p:sp>
        <p:nvSpPr>
          <p:cNvPr id="2129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445600E1-47EC-8B49-8445-2177022C59F7}" type="slidenum">
              <a:rPr lang="en-US" altLang="en-US" sz="1200"/>
              <a:pPr eaLnBrk="1" hangingPunct="1"/>
              <a:t>67</a:t>
            </a:fld>
            <a:endParaRPr lang="en-US" altLang="en-US" sz="1200"/>
          </a:p>
        </p:txBody>
      </p:sp>
    </p:spTree>
    <p:extLst>
      <p:ext uri="{BB962C8B-B14F-4D97-AF65-F5344CB8AC3E}">
        <p14:creationId xmlns:p14="http://schemas.microsoft.com/office/powerpoint/2010/main" val="165260983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Slide Image Placeholder 1"/>
          <p:cNvSpPr>
            <a:spLocks noGrp="1" noRot="1" noChangeAspect="1" noTextEdit="1"/>
          </p:cNvSpPr>
          <p:nvPr>
            <p:ph type="sldImg"/>
          </p:nvPr>
        </p:nvSpPr>
        <p:spPr>
          <a:ln/>
        </p:spPr>
      </p:sp>
      <p:sp>
        <p:nvSpPr>
          <p:cNvPr id="2140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B. Primary assessment</a:t>
            </a:r>
            <a:endParaRPr lang="en-IN" altLang="en-US" b="1">
              <a:latin typeface="Times New Roman" charset="0"/>
              <a:ea typeface="MS PGothic" charset="-128"/>
            </a:endParaRPr>
          </a:p>
          <a:p>
            <a:r>
              <a:rPr lang="en-US" altLang="en-US">
                <a:latin typeface="Times New Roman" charset="0"/>
                <a:ea typeface="MS PGothic" charset="-128"/>
              </a:rPr>
              <a:t>	1. Remember that your first priority is to look for and treat life-threatening conditions.</a:t>
            </a:r>
            <a:endParaRPr lang="en-IN" altLang="en-US">
              <a:latin typeface="Times New Roman" charset="0"/>
              <a:ea typeface="MS PGothic" charset="-128"/>
            </a:endParaRPr>
          </a:p>
          <a:p>
            <a:r>
              <a:rPr lang="en-US" altLang="en-US">
                <a:latin typeface="Times New Roman" charset="0"/>
                <a:ea typeface="MS PGothic" charset="-128"/>
              </a:rPr>
              <a:t>	2. Perform a rapid exam.</a:t>
            </a:r>
            <a:endParaRPr lang="en-IN" altLang="en-US">
              <a:latin typeface="Times New Roman" charset="0"/>
              <a:ea typeface="MS PGothic" charset="-128"/>
            </a:endParaRPr>
          </a:p>
          <a:p>
            <a:r>
              <a:rPr lang="en-US" altLang="en-US">
                <a:latin typeface="Times New Roman" charset="0"/>
                <a:ea typeface="MS PGothic" charset="-128"/>
              </a:rPr>
              <a:t>	3. As you approach the patient:</a:t>
            </a:r>
            <a:endParaRPr lang="en-IN" altLang="en-US">
              <a:latin typeface="Times New Roman" charset="0"/>
              <a:ea typeface="MS PGothic" charset="-128"/>
            </a:endParaRPr>
          </a:p>
          <a:p>
            <a:r>
              <a:rPr lang="en-US" altLang="en-US">
                <a:latin typeface="Times New Roman" charset="0"/>
                <a:ea typeface="MS PGothic" charset="-128"/>
              </a:rPr>
              <a:t>		a. Gather information from the scene.</a:t>
            </a:r>
            <a:endParaRPr lang="en-IN" altLang="en-US">
              <a:latin typeface="Times New Roman" charset="0"/>
              <a:ea typeface="MS PGothic" charset="-128"/>
            </a:endParaRPr>
          </a:p>
          <a:p>
            <a:r>
              <a:rPr lang="en-US" altLang="en-US">
                <a:latin typeface="Times New Roman" charset="0"/>
                <a:ea typeface="MS PGothic" charset="-128"/>
              </a:rPr>
              <a:t>		b. Note the patient’s body position and level of consciousness.</a:t>
            </a:r>
            <a:endParaRPr lang="en-IN" altLang="en-US">
              <a:latin typeface="Times New Roman" charset="0"/>
              <a:ea typeface="MS PGothic" charset="-128"/>
            </a:endParaRPr>
          </a:p>
          <a:p>
            <a:r>
              <a:rPr lang="en-US" altLang="en-US">
                <a:latin typeface="Times New Roman" charset="0"/>
                <a:ea typeface="MS PGothic" charset="-128"/>
              </a:rPr>
              <a:t>		c. This initial impression will help you determine the severity of the situation</a:t>
            </a:r>
            <a:endParaRPr lang="en-IN" altLang="en-US">
              <a:latin typeface="Times New Roman" charset="0"/>
              <a:ea typeface="MS PGothic" charset="-128"/>
            </a:endParaRPr>
          </a:p>
          <a:p>
            <a:r>
              <a:rPr lang="en-US" altLang="en-US">
                <a:latin typeface="Times New Roman" charset="0"/>
                <a:ea typeface="MS PGothic" charset="-128"/>
              </a:rPr>
              <a:t>		d. You should be able to tell if a seizure is still taking place.</a:t>
            </a:r>
            <a:endParaRPr lang="en-IN" altLang="en-US">
              <a:latin typeface="Times New Roman" charset="0"/>
              <a:ea typeface="MS PGothic" charset="-128"/>
            </a:endParaRPr>
          </a:p>
          <a:p>
            <a:r>
              <a:rPr lang="en-US" altLang="en-US">
                <a:latin typeface="Times New Roman" charset="0"/>
                <a:ea typeface="MS PGothic" charset="-128"/>
              </a:rPr>
              <a:t>			i. Unless you are stationed extremely close to the scene, most seizures will be over by the time you arrive.</a:t>
            </a:r>
            <a:endParaRPr lang="en-IN" altLang="en-US">
              <a:latin typeface="Times New Roman" charset="0"/>
              <a:ea typeface="MS PGothic" charset="-128"/>
            </a:endParaRPr>
          </a:p>
          <a:p>
            <a:r>
              <a:rPr lang="en-US" altLang="en-US">
                <a:latin typeface="Times New Roman" charset="0"/>
                <a:ea typeface="MS PGothic" charset="-128"/>
              </a:rPr>
              <a:t>			ii. If the seizure is still occurring, status epilepticus may be present.</a:t>
            </a:r>
            <a:endParaRPr lang="en-IN" altLang="en-US">
              <a:latin typeface="Times New Roman" charset="0"/>
              <a:ea typeface="MS PGothic" charset="-128"/>
            </a:endParaRPr>
          </a:p>
          <a:p>
            <a:r>
              <a:rPr lang="en-US" altLang="en-US">
                <a:latin typeface="Times New Roman" charset="0"/>
                <a:ea typeface="MS PGothic" charset="-128"/>
              </a:rPr>
              <a:t>		e. Use the AVPU scale.</a:t>
            </a:r>
            <a:endParaRPr lang="en-IN" altLang="en-US">
              <a:latin typeface="Times New Roman" charset="0"/>
              <a:ea typeface="MS PGothic" charset="-128"/>
            </a:endParaRPr>
          </a:p>
        </p:txBody>
      </p:sp>
      <p:sp>
        <p:nvSpPr>
          <p:cNvPr id="2140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C60C645A-B6A7-6B4B-A8FC-5B9471AA22E7}" type="slidenum">
              <a:rPr lang="en-US" altLang="en-US" sz="1200"/>
              <a:pPr eaLnBrk="1" hangingPunct="1"/>
              <a:t>68</a:t>
            </a:fld>
            <a:endParaRPr lang="en-US" altLang="en-US" sz="1200"/>
          </a:p>
        </p:txBody>
      </p:sp>
    </p:spTree>
    <p:extLst>
      <p:ext uri="{BB962C8B-B14F-4D97-AF65-F5344CB8AC3E}">
        <p14:creationId xmlns:p14="http://schemas.microsoft.com/office/powerpoint/2010/main" val="200740615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Slide Image Placeholder 1"/>
          <p:cNvSpPr>
            <a:spLocks noGrp="1" noRot="1" noChangeAspect="1" noTextEdit="1"/>
          </p:cNvSpPr>
          <p:nvPr>
            <p:ph type="sldImg"/>
          </p:nvPr>
        </p:nvSpPr>
        <p:spPr>
          <a:ln/>
        </p:spPr>
      </p:sp>
      <p:sp>
        <p:nvSpPr>
          <p:cNvPr id="2150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4. Airway and breathing</a:t>
            </a:r>
            <a:endParaRPr lang="en-IN" altLang="en-US">
              <a:latin typeface="Times New Roman" charset="0"/>
              <a:ea typeface="MS PGothic" charset="-128"/>
            </a:endParaRPr>
          </a:p>
          <a:p>
            <a:r>
              <a:rPr lang="en-US" altLang="en-US">
                <a:latin typeface="Times New Roman" charset="0"/>
                <a:ea typeface="MS PGothic" charset="-128"/>
              </a:rPr>
              <a:t>	a. Stroke patients may have difficulty swallowing and are at risk for choking on their own saliva.</a:t>
            </a:r>
            <a:endParaRPr lang="en-IN" altLang="en-US">
              <a:latin typeface="Times New Roman" charset="0"/>
              <a:ea typeface="MS PGothic" charset="-128"/>
            </a:endParaRPr>
          </a:p>
          <a:p>
            <a:r>
              <a:rPr lang="en-US" altLang="en-US">
                <a:latin typeface="Times New Roman" charset="0"/>
                <a:ea typeface="MS PGothic" charset="-128"/>
              </a:rPr>
              <a:t>	b. Evaluate the airway of an unresponsive patient to make sure it is patent and will remain so.</a:t>
            </a:r>
            <a:endParaRPr lang="en-IN" altLang="en-US">
              <a:latin typeface="Times New Roman" charset="0"/>
              <a:ea typeface="MS PGothic" charset="-128"/>
            </a:endParaRPr>
          </a:p>
          <a:p>
            <a:r>
              <a:rPr lang="en-US" altLang="en-US">
                <a:latin typeface="Times New Roman" charset="0"/>
                <a:ea typeface="MS PGothic" charset="-128"/>
              </a:rPr>
              <a:t>	c. Be prepared to provide suction.</a:t>
            </a:r>
            <a:endParaRPr lang="en-IN" altLang="en-US">
              <a:latin typeface="Times New Roman" charset="0"/>
              <a:ea typeface="MS PGothic" charset="-128"/>
            </a:endParaRPr>
          </a:p>
          <a:p>
            <a:r>
              <a:rPr lang="en-US" altLang="en-US">
                <a:latin typeface="Times New Roman" charset="0"/>
                <a:ea typeface="MS PGothic" charset="-128"/>
              </a:rPr>
              <a:t>	d. Position the patient to prevent aspiration.</a:t>
            </a:r>
            <a:endParaRPr lang="en-IN" altLang="en-US">
              <a:latin typeface="Times New Roman" charset="0"/>
              <a:ea typeface="MS PGothic" charset="-128"/>
            </a:endParaRPr>
          </a:p>
          <a:p>
            <a:r>
              <a:rPr lang="en-US" altLang="en-US">
                <a:latin typeface="Times New Roman" charset="0"/>
                <a:ea typeface="MS PGothic" charset="-128"/>
              </a:rPr>
              <a:t>	e. Check for foreign body obstruction.</a:t>
            </a:r>
            <a:endParaRPr lang="en-IN" altLang="en-US">
              <a:latin typeface="Times New Roman" charset="0"/>
              <a:ea typeface="MS PGothic" charset="-128"/>
            </a:endParaRPr>
          </a:p>
          <a:p>
            <a:r>
              <a:rPr lang="en-US" altLang="en-US">
                <a:latin typeface="Times New Roman" charset="0"/>
                <a:ea typeface="MS PGothic" charset="-128"/>
              </a:rPr>
              <a:t>	f. Assess the patient’s breathing.</a:t>
            </a:r>
            <a:endParaRPr lang="en-IN" altLang="en-US">
              <a:latin typeface="Times New Roman" charset="0"/>
              <a:ea typeface="MS PGothic" charset="-128"/>
            </a:endParaRPr>
          </a:p>
          <a:p>
            <a:r>
              <a:rPr lang="en-US" altLang="en-US">
                <a:latin typeface="Times New Roman" charset="0"/>
                <a:ea typeface="MS PGothic" charset="-128"/>
              </a:rPr>
              <a:t>		i. All patients with an altered mental status, regardless of the cause, should receive high-flow oxygen.</a:t>
            </a:r>
            <a:endParaRPr lang="en-IN" altLang="en-US">
              <a:latin typeface="Times New Roman" charset="0"/>
              <a:ea typeface="MS PGothic" charset="-128"/>
            </a:endParaRPr>
          </a:p>
        </p:txBody>
      </p:sp>
      <p:sp>
        <p:nvSpPr>
          <p:cNvPr id="2150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62DCCBFF-9BD0-3F4F-8B57-26337F5031CB}" type="slidenum">
              <a:rPr lang="en-US" altLang="en-US" sz="1200"/>
              <a:pPr eaLnBrk="1" hangingPunct="1"/>
              <a:t>69</a:t>
            </a:fld>
            <a:endParaRPr lang="en-US" altLang="en-US" sz="1200"/>
          </a:p>
        </p:txBody>
      </p:sp>
    </p:spTree>
    <p:extLst>
      <p:ext uri="{BB962C8B-B14F-4D97-AF65-F5344CB8AC3E}">
        <p14:creationId xmlns:p14="http://schemas.microsoft.com/office/powerpoint/2010/main" val="15072199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Slide Image Placeholder 1"/>
          <p:cNvSpPr>
            <a:spLocks noGrp="1" noRot="1" noChangeAspect="1" noTextEdit="1"/>
          </p:cNvSpPr>
          <p:nvPr>
            <p:ph type="sldImg"/>
          </p:nvPr>
        </p:nvSpPr>
        <p:spPr>
          <a:ln/>
        </p:spPr>
      </p:sp>
      <p:sp>
        <p:nvSpPr>
          <p:cNvPr id="1515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B. Seizures and altered mental status may also occur when there is a disorder in the brain.</a:t>
            </a:r>
            <a:endParaRPr lang="en-IN" altLang="en-US" b="1">
              <a:latin typeface="Times New Roman" charset="0"/>
              <a:ea typeface="MS PGothic" charset="-128"/>
            </a:endParaRPr>
          </a:p>
          <a:p>
            <a:r>
              <a:rPr lang="en-US" altLang="en-US">
                <a:latin typeface="Times New Roman" charset="0"/>
                <a:ea typeface="MS PGothic" charset="-128"/>
              </a:rPr>
              <a:t>	1. Seizures may occur as a result of:</a:t>
            </a:r>
            <a:endParaRPr lang="en-IN" altLang="en-US">
              <a:latin typeface="Times New Roman" charset="0"/>
              <a:ea typeface="MS PGothic" charset="-128"/>
            </a:endParaRPr>
          </a:p>
          <a:p>
            <a:r>
              <a:rPr lang="en-US" altLang="en-US">
                <a:latin typeface="Times New Roman" charset="0"/>
                <a:ea typeface="MS PGothic" charset="-128"/>
              </a:rPr>
              <a:t>		a. A recent or prior head injury</a:t>
            </a:r>
            <a:endParaRPr lang="en-IN" altLang="en-US">
              <a:latin typeface="Times New Roman" charset="0"/>
              <a:ea typeface="MS PGothic" charset="-128"/>
            </a:endParaRPr>
          </a:p>
          <a:p>
            <a:r>
              <a:rPr lang="en-US" altLang="en-US">
                <a:latin typeface="Times New Roman" charset="0"/>
                <a:ea typeface="MS PGothic" charset="-128"/>
              </a:rPr>
              <a:t>		b. A brain tumor</a:t>
            </a:r>
            <a:endParaRPr lang="en-IN" altLang="en-US">
              <a:latin typeface="Times New Roman" charset="0"/>
              <a:ea typeface="MS PGothic" charset="-128"/>
            </a:endParaRPr>
          </a:p>
          <a:p>
            <a:r>
              <a:rPr lang="en-US" altLang="en-US">
                <a:latin typeface="Times New Roman" charset="0"/>
                <a:ea typeface="MS PGothic" charset="-128"/>
              </a:rPr>
              <a:t>		c. A metabolic problem</a:t>
            </a:r>
            <a:endParaRPr lang="en-IN" altLang="en-US">
              <a:latin typeface="Times New Roman" charset="0"/>
              <a:ea typeface="MS PGothic" charset="-128"/>
            </a:endParaRPr>
          </a:p>
          <a:p>
            <a:r>
              <a:rPr lang="en-US" altLang="en-US">
                <a:latin typeface="Times New Roman" charset="0"/>
                <a:ea typeface="MS PGothic" charset="-128"/>
              </a:rPr>
              <a:t>		d. Fever</a:t>
            </a:r>
            <a:endParaRPr lang="en-IN" altLang="en-US">
              <a:latin typeface="Times New Roman" charset="0"/>
              <a:ea typeface="MS PGothic" charset="-128"/>
            </a:endParaRPr>
          </a:p>
          <a:p>
            <a:r>
              <a:rPr lang="en-US" altLang="en-US">
                <a:latin typeface="Times New Roman" charset="0"/>
                <a:ea typeface="MS PGothic" charset="-128"/>
              </a:rPr>
              <a:t>		e. A genetic disposition</a:t>
            </a:r>
            <a:endParaRPr lang="en-IN" altLang="en-US">
              <a:latin typeface="Times New Roman" charset="0"/>
              <a:ea typeface="MS PGothic" charset="-128"/>
            </a:endParaRPr>
          </a:p>
        </p:txBody>
      </p:sp>
      <p:sp>
        <p:nvSpPr>
          <p:cNvPr id="1515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7DB41815-8789-954A-A123-487D0A536160}" type="slidenum">
              <a:rPr lang="en-US" altLang="en-US" sz="1200"/>
              <a:pPr eaLnBrk="1" hangingPunct="1"/>
              <a:t>7</a:t>
            </a:fld>
            <a:endParaRPr lang="en-US" altLang="en-US" sz="1200"/>
          </a:p>
        </p:txBody>
      </p:sp>
    </p:spTree>
    <p:extLst>
      <p:ext uri="{BB962C8B-B14F-4D97-AF65-F5344CB8AC3E}">
        <p14:creationId xmlns:p14="http://schemas.microsoft.com/office/powerpoint/2010/main" val="1452852006"/>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Slide Image Placeholder 1"/>
          <p:cNvSpPr>
            <a:spLocks noGrp="1" noRot="1" noChangeAspect="1" noTextEdit="1"/>
          </p:cNvSpPr>
          <p:nvPr>
            <p:ph type="sldImg"/>
          </p:nvPr>
        </p:nvSpPr>
        <p:spPr>
          <a:ln/>
        </p:spPr>
      </p:sp>
      <p:sp>
        <p:nvSpPr>
          <p:cNvPr id="2160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g. It is important to ventilate the patient at the appropriate rate with the proper volume.</a:t>
            </a:r>
            <a:endParaRPr lang="en-IN" altLang="en-US">
              <a:latin typeface="Times New Roman" charset="0"/>
              <a:ea typeface="MS PGothic" charset="-128"/>
            </a:endParaRPr>
          </a:p>
          <a:p>
            <a:r>
              <a:rPr lang="en-US" altLang="en-US">
                <a:latin typeface="Times New Roman" charset="0"/>
                <a:ea typeface="MS PGothic" charset="-128"/>
              </a:rPr>
              <a:t>	i. Deliver each breath during a period of 1 second at a rate of 10 to 12 breaths/min.</a:t>
            </a:r>
            <a:endParaRPr lang="en-IN" altLang="en-US">
              <a:latin typeface="Times New Roman" charset="0"/>
              <a:ea typeface="MS PGothic" charset="-128"/>
            </a:endParaRPr>
          </a:p>
          <a:p>
            <a:r>
              <a:rPr lang="en-US" altLang="en-US">
                <a:latin typeface="Times New Roman" charset="0"/>
                <a:ea typeface="MS PGothic" charset="-128"/>
              </a:rPr>
              <a:t>	ii. Do not hyperventilate the patient.</a:t>
            </a:r>
            <a:endParaRPr lang="en-IN" altLang="en-US">
              <a:latin typeface="Times New Roman" charset="0"/>
              <a:ea typeface="MS PGothic" charset="-128"/>
            </a:endParaRPr>
          </a:p>
          <a:p>
            <a:r>
              <a:rPr lang="en-US" altLang="en-US">
                <a:latin typeface="Times New Roman" charset="0"/>
                <a:ea typeface="MS PGothic" charset="-128"/>
              </a:rPr>
              <a:t>h. Hyperventilation may have several negative consequences.</a:t>
            </a:r>
            <a:endParaRPr lang="en-IN" altLang="en-US">
              <a:latin typeface="Times New Roman" charset="0"/>
              <a:ea typeface="MS PGothic" charset="-128"/>
            </a:endParaRPr>
          </a:p>
          <a:p>
            <a:r>
              <a:rPr lang="en-US" altLang="en-US">
                <a:latin typeface="Times New Roman" charset="0"/>
                <a:ea typeface="MS PGothic" charset="-128"/>
              </a:rPr>
              <a:t>	i. Overinflates the lungs, which can impair blood return to the right atrium and cause a decrease in cardiac output</a:t>
            </a:r>
            <a:endParaRPr lang="en-IN" altLang="en-US">
              <a:latin typeface="Times New Roman" charset="0"/>
              <a:ea typeface="MS PGothic" charset="-128"/>
            </a:endParaRPr>
          </a:p>
          <a:p>
            <a:r>
              <a:rPr lang="en-US" altLang="en-US">
                <a:latin typeface="Times New Roman" charset="0"/>
                <a:ea typeface="MS PGothic" charset="-128"/>
              </a:rPr>
              <a:t>	ii. Increases the risks of regurgitation and aspiration.</a:t>
            </a:r>
            <a:endParaRPr lang="en-IN" altLang="en-US">
              <a:latin typeface="Times New Roman" charset="0"/>
              <a:ea typeface="MS PGothic" charset="-128"/>
            </a:endParaRPr>
          </a:p>
          <a:p>
            <a:r>
              <a:rPr lang="en-US" altLang="en-US">
                <a:latin typeface="Times New Roman" charset="0"/>
                <a:ea typeface="MS PGothic" charset="-128"/>
              </a:rPr>
              <a:t>	iii. May cause severe injury in patients with intracerebral bleeding and increased intracranial pressure, causing cerebral vasoconstriction, which shunts blood (and oxygen) away from the brain, causing further injury to the brain.</a:t>
            </a:r>
            <a:endParaRPr lang="en-IN" altLang="en-US">
              <a:latin typeface="Times New Roman" charset="0"/>
              <a:ea typeface="MS PGothic" charset="-128"/>
            </a:endParaRPr>
          </a:p>
        </p:txBody>
      </p:sp>
      <p:sp>
        <p:nvSpPr>
          <p:cNvPr id="2160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B8402E4C-36D1-4143-ADBD-21703DD99B8A}" type="slidenum">
              <a:rPr lang="en-US" altLang="en-US" sz="1200"/>
              <a:pPr eaLnBrk="1" hangingPunct="1"/>
              <a:t>70</a:t>
            </a:fld>
            <a:endParaRPr lang="en-US" altLang="en-US" sz="1200"/>
          </a:p>
        </p:txBody>
      </p:sp>
    </p:spTree>
    <p:extLst>
      <p:ext uri="{BB962C8B-B14F-4D97-AF65-F5344CB8AC3E}">
        <p14:creationId xmlns:p14="http://schemas.microsoft.com/office/powerpoint/2010/main" val="128481989"/>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Slide Image Placeholder 1"/>
          <p:cNvSpPr>
            <a:spLocks noGrp="1" noRot="1" noChangeAspect="1" noTextEdit="1"/>
          </p:cNvSpPr>
          <p:nvPr>
            <p:ph type="sldImg"/>
          </p:nvPr>
        </p:nvSpPr>
        <p:spPr>
          <a:ln/>
        </p:spPr>
      </p:sp>
      <p:sp>
        <p:nvSpPr>
          <p:cNvPr id="2170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r>
              <a:rPr lang="en-US" altLang="en-US">
                <a:latin typeface="Times New Roman" charset="0"/>
                <a:ea typeface="MS PGothic" charset="-128"/>
              </a:rPr>
              <a:t> </a:t>
            </a:r>
          </a:p>
          <a:p>
            <a:r>
              <a:rPr lang="en-US" altLang="en-US">
                <a:latin typeface="Times New Roman" charset="0"/>
                <a:ea typeface="MS PGothic" charset="-128"/>
              </a:rPr>
              <a:t>5. Circulation</a:t>
            </a:r>
            <a:endParaRPr lang="en-IN" altLang="en-US">
              <a:latin typeface="Times New Roman" charset="0"/>
              <a:ea typeface="MS PGothic" charset="-128"/>
            </a:endParaRPr>
          </a:p>
          <a:p>
            <a:r>
              <a:rPr lang="en-US" altLang="en-US">
                <a:latin typeface="Times New Roman" charset="0"/>
                <a:ea typeface="MS PGothic" charset="-128"/>
              </a:rPr>
              <a:t>	a. Begin by checking the pulse if the patient is unresponsive.</a:t>
            </a:r>
            <a:endParaRPr lang="en-IN" altLang="en-US">
              <a:latin typeface="Times New Roman" charset="0"/>
              <a:ea typeface="MS PGothic" charset="-128"/>
            </a:endParaRPr>
          </a:p>
          <a:p>
            <a:r>
              <a:rPr lang="en-US" altLang="en-US">
                <a:latin typeface="Times New Roman" charset="0"/>
                <a:ea typeface="MS PGothic" charset="-128"/>
              </a:rPr>
              <a:t>	b. If no pulse is found, immediately begin CPR and attach an AED.</a:t>
            </a:r>
            <a:endParaRPr lang="en-IN" altLang="en-US">
              <a:latin typeface="Times New Roman" charset="0"/>
              <a:ea typeface="MS PGothic" charset="-128"/>
            </a:endParaRPr>
          </a:p>
          <a:p>
            <a:r>
              <a:rPr lang="en-US" altLang="en-US">
                <a:latin typeface="Times New Roman" charset="0"/>
                <a:ea typeface="MS PGothic" charset="-128"/>
              </a:rPr>
              <a:t>	c. If the patient is responsive, determine if the pulse is fast or slow, weak or strong.</a:t>
            </a:r>
            <a:endParaRPr lang="en-IN" altLang="en-US">
              <a:latin typeface="Times New Roman" charset="0"/>
              <a:ea typeface="MS PGothic" charset="-128"/>
            </a:endParaRPr>
          </a:p>
          <a:p>
            <a:r>
              <a:rPr lang="en-US" altLang="en-US">
                <a:latin typeface="Times New Roman" charset="0"/>
                <a:ea typeface="MS PGothic" charset="-128"/>
              </a:rPr>
              <a:t>	d. Evaluate the patient quickly for external bleeding.</a:t>
            </a:r>
            <a:endParaRPr lang="en-IN" altLang="en-US">
              <a:latin typeface="Times New Roman" charset="0"/>
              <a:ea typeface="MS PGothic" charset="-128"/>
            </a:endParaRPr>
          </a:p>
        </p:txBody>
      </p:sp>
      <p:sp>
        <p:nvSpPr>
          <p:cNvPr id="2170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A076E055-4E0C-2542-9BC0-2C3EFA64D4D4}" type="slidenum">
              <a:rPr lang="en-US" altLang="en-US" sz="1200"/>
              <a:pPr eaLnBrk="1" hangingPunct="1"/>
              <a:t>71</a:t>
            </a:fld>
            <a:endParaRPr lang="en-US" altLang="en-US" sz="1200"/>
          </a:p>
        </p:txBody>
      </p:sp>
    </p:spTree>
    <p:extLst>
      <p:ext uri="{BB962C8B-B14F-4D97-AF65-F5344CB8AC3E}">
        <p14:creationId xmlns:p14="http://schemas.microsoft.com/office/powerpoint/2010/main" val="1175723888"/>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Slide Image Placeholder 1"/>
          <p:cNvSpPr>
            <a:spLocks noGrp="1" noRot="1" noChangeAspect="1" noTextEdit="1"/>
          </p:cNvSpPr>
          <p:nvPr>
            <p:ph type="sldImg"/>
          </p:nvPr>
        </p:nvSpPr>
        <p:spPr>
          <a:ln/>
        </p:spPr>
      </p:sp>
      <p:sp>
        <p:nvSpPr>
          <p:cNvPr id="2181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r>
              <a:rPr lang="en-US" altLang="en-US">
                <a:latin typeface="Times New Roman" charset="0"/>
                <a:ea typeface="MS PGothic" charset="-128"/>
              </a:rPr>
              <a:t>  </a:t>
            </a:r>
          </a:p>
          <a:p>
            <a:r>
              <a:rPr lang="en-US" altLang="en-US">
                <a:latin typeface="Times New Roman" charset="0"/>
                <a:ea typeface="MS PGothic" charset="-128"/>
              </a:rPr>
              <a:t>6. Transport decision</a:t>
            </a:r>
            <a:endParaRPr lang="en-IN" altLang="en-US">
              <a:latin typeface="Times New Roman" charset="0"/>
              <a:ea typeface="MS PGothic" charset="-128"/>
            </a:endParaRPr>
          </a:p>
          <a:p>
            <a:r>
              <a:rPr lang="en-US" altLang="en-US">
                <a:latin typeface="Times New Roman" charset="0"/>
                <a:ea typeface="MS PGothic" charset="-128"/>
              </a:rPr>
              <a:t>	a. Establish your priorities based on your assessment of the patient’s level of consciousness and ABCs.</a:t>
            </a:r>
            <a:endParaRPr lang="en-IN" altLang="en-US">
              <a:latin typeface="Times New Roman" charset="0"/>
              <a:ea typeface="MS PGothic" charset="-128"/>
            </a:endParaRPr>
          </a:p>
          <a:p>
            <a:r>
              <a:rPr lang="en-US" altLang="en-US">
                <a:latin typeface="Times New Roman" charset="0"/>
                <a:ea typeface="MS PGothic" charset="-128"/>
              </a:rPr>
              <a:t>	b. If you suspect the patient is having a stroke, you should rapidly transport the patient to an appropriate facility.</a:t>
            </a:r>
            <a:endParaRPr lang="en-IN" altLang="en-US">
              <a:latin typeface="Times New Roman" charset="0"/>
              <a:ea typeface="MS PGothic" charset="-128"/>
            </a:endParaRPr>
          </a:p>
        </p:txBody>
      </p:sp>
      <p:sp>
        <p:nvSpPr>
          <p:cNvPr id="2181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5FAD9BEB-04D8-2548-87C2-C6622E580D41}" type="slidenum">
              <a:rPr lang="en-US" altLang="en-US" sz="1200"/>
              <a:pPr eaLnBrk="1" hangingPunct="1"/>
              <a:t>72</a:t>
            </a:fld>
            <a:endParaRPr lang="en-US" altLang="en-US" sz="1200"/>
          </a:p>
        </p:txBody>
      </p:sp>
    </p:spTree>
    <p:extLst>
      <p:ext uri="{BB962C8B-B14F-4D97-AF65-F5344CB8AC3E}">
        <p14:creationId xmlns:p14="http://schemas.microsoft.com/office/powerpoint/2010/main" val="139434956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Slide Image Placeholder 1"/>
          <p:cNvSpPr>
            <a:spLocks noGrp="1" noRot="1" noChangeAspect="1" noTextEdit="1"/>
          </p:cNvSpPr>
          <p:nvPr>
            <p:ph type="sldImg"/>
          </p:nvPr>
        </p:nvSpPr>
        <p:spPr>
          <a:ln/>
        </p:spPr>
      </p:sp>
      <p:sp>
        <p:nvSpPr>
          <p:cNvPr id="2191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C. History taking</a:t>
            </a:r>
            <a:endParaRPr lang="en-IN" altLang="en-US" b="1">
              <a:latin typeface="Times New Roman" charset="0"/>
              <a:ea typeface="MS PGothic" charset="-128"/>
            </a:endParaRPr>
          </a:p>
          <a:p>
            <a:r>
              <a:rPr lang="en-US" altLang="en-US">
                <a:latin typeface="Times New Roman" charset="0"/>
                <a:ea typeface="MS PGothic" charset="-128"/>
              </a:rPr>
              <a:t>	1. Investigate the chief complaint.</a:t>
            </a:r>
            <a:endParaRPr lang="en-IN" altLang="en-US">
              <a:latin typeface="Times New Roman" charset="0"/>
              <a:ea typeface="MS PGothic" charset="-128"/>
            </a:endParaRPr>
          </a:p>
          <a:p>
            <a:r>
              <a:rPr lang="en-US" altLang="en-US">
                <a:latin typeface="Times New Roman" charset="0"/>
                <a:ea typeface="MS PGothic" charset="-128"/>
              </a:rPr>
              <a:t>		a. If the patient is unresponsive, gather any history of the present illness from family or bystanders.</a:t>
            </a:r>
            <a:endParaRPr lang="en-IN" altLang="en-US">
              <a:latin typeface="Times New Roman" charset="0"/>
              <a:ea typeface="MS PGothic" charset="-128"/>
            </a:endParaRPr>
          </a:p>
          <a:p>
            <a:r>
              <a:rPr lang="en-US" altLang="en-US">
                <a:latin typeface="Times New Roman" charset="0"/>
                <a:ea typeface="MS PGothic" charset="-128"/>
              </a:rPr>
              <a:t>		b. If no one is around, quickly look for explanations for the altered mental status, such as a stroke (hemiparalysis or one-sided weakness) or seizure (incontinence or bitten tongue).</a:t>
            </a:r>
            <a:endParaRPr lang="en-IN" altLang="en-US">
              <a:latin typeface="Times New Roman" charset="0"/>
              <a:ea typeface="MS PGothic" charset="-128"/>
            </a:endParaRPr>
          </a:p>
          <a:p>
            <a:r>
              <a:rPr lang="en-US" altLang="en-US">
                <a:latin typeface="Times New Roman" charset="0"/>
                <a:ea typeface="MS PGothic" charset="-128"/>
              </a:rPr>
              <a:t>		c. In a responsive patient, ask him or her what happened.</a:t>
            </a:r>
            <a:endParaRPr lang="en-IN" altLang="en-US">
              <a:latin typeface="Times New Roman" charset="0"/>
              <a:ea typeface="MS PGothic" charset="-128"/>
            </a:endParaRPr>
          </a:p>
          <a:p>
            <a:r>
              <a:rPr lang="en-US" altLang="en-US">
                <a:latin typeface="Times New Roman" charset="0"/>
                <a:ea typeface="MS PGothic" charset="-128"/>
              </a:rPr>
              <a:t>		d. Evaluate the patient’s speech.</a:t>
            </a:r>
            <a:endParaRPr lang="en-IN" altLang="en-US">
              <a:latin typeface="Times New Roman" charset="0"/>
              <a:ea typeface="MS PGothic" charset="-128"/>
            </a:endParaRPr>
          </a:p>
        </p:txBody>
      </p:sp>
      <p:sp>
        <p:nvSpPr>
          <p:cNvPr id="2191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32F4DABB-9B27-4A41-9E30-DC8D4DCE9935}" type="slidenum">
              <a:rPr lang="en-US" altLang="en-US" sz="1200"/>
              <a:pPr eaLnBrk="1" hangingPunct="1"/>
              <a:t>73</a:t>
            </a:fld>
            <a:endParaRPr lang="en-US" altLang="en-US" sz="1200"/>
          </a:p>
        </p:txBody>
      </p:sp>
    </p:spTree>
    <p:extLst>
      <p:ext uri="{BB962C8B-B14F-4D97-AF65-F5344CB8AC3E}">
        <p14:creationId xmlns:p14="http://schemas.microsoft.com/office/powerpoint/2010/main" val="1491650119"/>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Slide Image Placeholder 1"/>
          <p:cNvSpPr>
            <a:spLocks noGrp="1" noRot="1" noChangeAspect="1" noTextEdit="1"/>
          </p:cNvSpPr>
          <p:nvPr>
            <p:ph type="sldImg"/>
          </p:nvPr>
        </p:nvSpPr>
        <p:spPr>
          <a:ln/>
        </p:spPr>
      </p:sp>
      <p:sp>
        <p:nvSpPr>
          <p:cNvPr id="2201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e. Gather a SAMPLE history.</a:t>
            </a:r>
            <a:endParaRPr lang="en-IN" altLang="en-US">
              <a:latin typeface="Times New Roman" charset="0"/>
              <a:ea typeface="MS PGothic" charset="-128"/>
            </a:endParaRPr>
          </a:p>
          <a:p>
            <a:r>
              <a:rPr lang="en-US" altLang="en-US">
                <a:latin typeface="Times New Roman" charset="0"/>
                <a:ea typeface="MS PGothic" charset="-128"/>
              </a:rPr>
              <a:t>	i. Remember that time can be critical in a neurologic emergency.</a:t>
            </a:r>
            <a:endParaRPr lang="en-IN" altLang="en-US">
              <a:latin typeface="Times New Roman" charset="0"/>
              <a:ea typeface="MS PGothic" charset="-128"/>
            </a:endParaRPr>
          </a:p>
          <a:p>
            <a:r>
              <a:rPr lang="en-US" altLang="en-US">
                <a:latin typeface="Times New Roman" charset="0"/>
                <a:ea typeface="MS PGothic" charset="-128"/>
              </a:rPr>
              <a:t>	ii. Make a special effort to determine the exact time that the patient last appeared to be healthy.</a:t>
            </a:r>
            <a:endParaRPr lang="en-IN" altLang="en-US">
              <a:latin typeface="Times New Roman" charset="0"/>
              <a:ea typeface="MS PGothic" charset="-128"/>
            </a:endParaRPr>
          </a:p>
          <a:p>
            <a:r>
              <a:rPr lang="en-US" altLang="en-US">
                <a:latin typeface="Times New Roman" charset="0"/>
                <a:ea typeface="MS PGothic" charset="-128"/>
              </a:rPr>
              <a:t>	iii. Collect or list all medications the patient has taken.</a:t>
            </a:r>
            <a:endParaRPr lang="en-IN" altLang="en-US">
              <a:latin typeface="Times New Roman" charset="0"/>
              <a:ea typeface="MS PGothic" charset="-128"/>
            </a:endParaRPr>
          </a:p>
          <a:p>
            <a:r>
              <a:rPr lang="en-US" altLang="en-US">
                <a:latin typeface="Times New Roman" charset="0"/>
                <a:ea typeface="MS PGothic" charset="-128"/>
              </a:rPr>
              <a:t>	iv. Patients who have had a stroke may appear to be unconscious and unable to speak, but they may still be able to hear and understand what is taking place.</a:t>
            </a:r>
            <a:endParaRPr lang="en-IN" altLang="en-US">
              <a:latin typeface="Times New Roman" charset="0"/>
              <a:ea typeface="MS PGothic" charset="-128"/>
            </a:endParaRPr>
          </a:p>
          <a:p>
            <a:r>
              <a:rPr lang="en-US" altLang="en-US">
                <a:latin typeface="Times New Roman" charset="0"/>
                <a:ea typeface="MS PGothic" charset="-128"/>
              </a:rPr>
              <a:t>	v. Try to establish effective communication.</a:t>
            </a:r>
            <a:endParaRPr lang="en-IN" altLang="en-US">
              <a:latin typeface="Times New Roman" charset="0"/>
              <a:ea typeface="MS PGothic" charset="-128"/>
            </a:endParaRPr>
          </a:p>
          <a:p>
            <a:r>
              <a:rPr lang="en-US" altLang="en-US">
                <a:latin typeface="Times New Roman" charset="0"/>
                <a:ea typeface="MS PGothic" charset="-128"/>
              </a:rPr>
              <a:t>	vi. Your history should reveal if the patient has a history of seizures.</a:t>
            </a:r>
            <a:endParaRPr lang="en-IN" altLang="en-US">
              <a:latin typeface="Times New Roman" charset="0"/>
              <a:ea typeface="MS PGothic" charset="-128"/>
            </a:endParaRPr>
          </a:p>
          <a:p>
            <a:r>
              <a:rPr lang="en-US" altLang="en-US">
                <a:latin typeface="Times New Roman" charset="0"/>
                <a:ea typeface="MS PGothic" charset="-128"/>
              </a:rPr>
              <a:t>	vii. Find out if this episode differs from previous episodes and what medications the patient takes.</a:t>
            </a:r>
            <a:endParaRPr lang="en-IN" altLang="en-US">
              <a:latin typeface="Times New Roman" charset="0"/>
              <a:ea typeface="MS PGothic" charset="-128"/>
            </a:endParaRPr>
          </a:p>
          <a:p>
            <a:r>
              <a:rPr lang="en-US" altLang="en-US">
                <a:latin typeface="Times New Roman" charset="0"/>
                <a:ea typeface="MS PGothic" charset="-128"/>
              </a:rPr>
              <a:t>		a. Note medications used to treat a seizure disorder.</a:t>
            </a:r>
            <a:endParaRPr lang="en-IN" altLang="en-US">
              <a:latin typeface="Times New Roman" charset="0"/>
              <a:ea typeface="MS PGothic" charset="-128"/>
            </a:endParaRPr>
          </a:p>
          <a:p>
            <a:r>
              <a:rPr lang="en-US" altLang="en-US">
                <a:latin typeface="Times New Roman" charset="0"/>
                <a:ea typeface="MS PGothic" charset="-128"/>
              </a:rPr>
              <a:t>	viii. If the patient does not have a history, a serious condition should be suspected.</a:t>
            </a:r>
            <a:endParaRPr lang="en-IN" altLang="en-US">
              <a:latin typeface="Times New Roman" charset="0"/>
              <a:ea typeface="MS PGothic" charset="-128"/>
            </a:endParaRPr>
          </a:p>
        </p:txBody>
      </p:sp>
      <p:sp>
        <p:nvSpPr>
          <p:cNvPr id="2201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5CEC8ED6-D7CB-CC47-ACCD-5D23FAE99038}" type="slidenum">
              <a:rPr lang="en-US" altLang="en-US" sz="1200"/>
              <a:pPr eaLnBrk="1" hangingPunct="1"/>
              <a:t>74</a:t>
            </a:fld>
            <a:endParaRPr lang="en-US" altLang="en-US" sz="1200"/>
          </a:p>
        </p:txBody>
      </p:sp>
    </p:spTree>
    <p:extLst>
      <p:ext uri="{BB962C8B-B14F-4D97-AF65-F5344CB8AC3E}">
        <p14:creationId xmlns:p14="http://schemas.microsoft.com/office/powerpoint/2010/main" val="439454955"/>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Slide Image Placeholder 1"/>
          <p:cNvSpPr>
            <a:spLocks noGrp="1" noRot="1" noChangeAspect="1" noTextEdit="1"/>
          </p:cNvSpPr>
          <p:nvPr>
            <p:ph type="sldImg"/>
          </p:nvPr>
        </p:nvSpPr>
        <p:spPr>
          <a:ln/>
        </p:spPr>
      </p:sp>
      <p:sp>
        <p:nvSpPr>
          <p:cNvPr id="2211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D. Secondary assessment</a:t>
            </a:r>
            <a:endParaRPr lang="en-IN" altLang="en-US" b="1">
              <a:latin typeface="Times New Roman" charset="0"/>
              <a:ea typeface="MS PGothic" charset="-128"/>
            </a:endParaRPr>
          </a:p>
          <a:p>
            <a:r>
              <a:rPr lang="en-US" altLang="en-US">
                <a:latin typeface="Times New Roman" charset="0"/>
                <a:ea typeface="MS PGothic" charset="-128"/>
              </a:rPr>
              <a:t>	1. Physical examinations</a:t>
            </a:r>
            <a:endParaRPr lang="en-IN" altLang="en-US">
              <a:latin typeface="Times New Roman" charset="0"/>
              <a:ea typeface="MS PGothic" charset="-128"/>
            </a:endParaRPr>
          </a:p>
          <a:p>
            <a:r>
              <a:rPr lang="en-US" altLang="en-US">
                <a:latin typeface="Times New Roman" charset="0"/>
                <a:ea typeface="MS PGothic" charset="-128"/>
              </a:rPr>
              <a:t>		a. Your assessment should continue with a secondary assessment of the entire body, paying special attention to the system involved.</a:t>
            </a:r>
            <a:endParaRPr lang="en-IN" altLang="en-US">
              <a:latin typeface="Times New Roman" charset="0"/>
              <a:ea typeface="MS PGothic" charset="-128"/>
            </a:endParaRPr>
          </a:p>
          <a:p>
            <a:r>
              <a:rPr lang="en-US" altLang="en-US">
                <a:latin typeface="Times New Roman" charset="0"/>
                <a:ea typeface="MS PGothic" charset="-128"/>
              </a:rPr>
              <a:t>		b. If you suspect your patient is having a stroke, direct particular attention to your neurologic assessment.</a:t>
            </a:r>
            <a:endParaRPr lang="en-IN" altLang="en-US">
              <a:latin typeface="Times New Roman" charset="0"/>
              <a:ea typeface="MS PGothic" charset="-128"/>
            </a:endParaRPr>
          </a:p>
        </p:txBody>
      </p:sp>
      <p:sp>
        <p:nvSpPr>
          <p:cNvPr id="2211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D0944BB4-42FF-CB4D-B432-1CF3BCB3249D}" type="slidenum">
              <a:rPr lang="en-US" altLang="en-US" sz="1200"/>
              <a:pPr eaLnBrk="1" hangingPunct="1"/>
              <a:t>75</a:t>
            </a:fld>
            <a:endParaRPr lang="en-US" altLang="en-US" sz="1200"/>
          </a:p>
        </p:txBody>
      </p:sp>
    </p:spTree>
    <p:extLst>
      <p:ext uri="{BB962C8B-B14F-4D97-AF65-F5344CB8AC3E}">
        <p14:creationId xmlns:p14="http://schemas.microsoft.com/office/powerpoint/2010/main" val="723166652"/>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Slide Image Placeholder 1"/>
          <p:cNvSpPr>
            <a:spLocks noGrp="1" noRot="1" noChangeAspect="1" noTextEdit="1"/>
          </p:cNvSpPr>
          <p:nvPr>
            <p:ph type="sldImg"/>
          </p:nvPr>
        </p:nvSpPr>
        <p:spPr>
          <a:ln/>
        </p:spPr>
      </p:sp>
      <p:sp>
        <p:nvSpPr>
          <p:cNvPr id="2222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r>
              <a:rPr lang="en-US" altLang="en-US">
                <a:latin typeface="Times New Roman" charset="0"/>
                <a:ea typeface="MS PGothic" charset="-128"/>
              </a:rPr>
              <a:t>  </a:t>
            </a:r>
          </a:p>
          <a:p>
            <a:r>
              <a:rPr lang="en-US" altLang="en-US">
                <a:latin typeface="Times New Roman" charset="0"/>
                <a:ea typeface="MS PGothic" charset="-128"/>
              </a:rPr>
              <a:t>2. Vital signs</a:t>
            </a:r>
            <a:endParaRPr lang="en-IN" altLang="en-US">
              <a:latin typeface="Times New Roman" charset="0"/>
              <a:ea typeface="MS PGothic" charset="-128"/>
            </a:endParaRPr>
          </a:p>
          <a:p>
            <a:r>
              <a:rPr lang="en-US" altLang="en-US">
                <a:latin typeface="Times New Roman" charset="0"/>
                <a:ea typeface="MS PGothic" charset="-128"/>
              </a:rPr>
              <a:t>	a. Patients with significant intracranial bleeding may have a great deal of pressure in the skull that is compressing the brain.</a:t>
            </a:r>
            <a:endParaRPr lang="en-IN" altLang="en-US">
              <a:latin typeface="Times New Roman" charset="0"/>
              <a:ea typeface="MS PGothic" charset="-128"/>
            </a:endParaRPr>
          </a:p>
          <a:p>
            <a:r>
              <a:rPr lang="en-US" altLang="en-US">
                <a:latin typeface="Times New Roman" charset="0"/>
                <a:ea typeface="MS PGothic" charset="-128"/>
              </a:rPr>
              <a:t>		i. This slows the pulse and causes respirations to be erratic.</a:t>
            </a:r>
            <a:endParaRPr lang="en-IN" altLang="en-US">
              <a:latin typeface="Times New Roman" charset="0"/>
              <a:ea typeface="MS PGothic" charset="-128"/>
            </a:endParaRPr>
          </a:p>
          <a:p>
            <a:r>
              <a:rPr lang="en-US" altLang="en-US">
                <a:latin typeface="Times New Roman" charset="0"/>
                <a:ea typeface="MS PGothic" charset="-128"/>
              </a:rPr>
              <a:t>		ii. Blood pressure is usually high to compensate for poor perfusion in the brain.</a:t>
            </a:r>
            <a:endParaRPr lang="en-IN" altLang="en-US">
              <a:latin typeface="Times New Roman" charset="0"/>
              <a:ea typeface="MS PGothic" charset="-128"/>
            </a:endParaRPr>
          </a:p>
          <a:p>
            <a:r>
              <a:rPr lang="en-US" altLang="en-US">
                <a:latin typeface="Times New Roman" charset="0"/>
                <a:ea typeface="MS PGothic" charset="-128"/>
              </a:rPr>
              <a:t>		iii. Unequal pupil size and reactivity indicate significant bleeding and pressure on the brain.</a:t>
            </a:r>
            <a:endParaRPr lang="en-IN" altLang="en-US">
              <a:latin typeface="Times New Roman" charset="0"/>
              <a:ea typeface="MS PGothic" charset="-128"/>
            </a:endParaRPr>
          </a:p>
        </p:txBody>
      </p:sp>
      <p:sp>
        <p:nvSpPr>
          <p:cNvPr id="2222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AD2823A8-2E1F-FA4B-9B9D-B7DD73FF0613}" type="slidenum">
              <a:rPr lang="en-US" altLang="en-US" sz="1200"/>
              <a:pPr eaLnBrk="1" hangingPunct="1"/>
              <a:t>76</a:t>
            </a:fld>
            <a:endParaRPr lang="en-US" altLang="en-US" sz="1200"/>
          </a:p>
        </p:txBody>
      </p:sp>
    </p:spTree>
    <p:extLst>
      <p:ext uri="{BB962C8B-B14F-4D97-AF65-F5344CB8AC3E}">
        <p14:creationId xmlns:p14="http://schemas.microsoft.com/office/powerpoint/2010/main" val="1651961791"/>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Slide Image Placeholder 1"/>
          <p:cNvSpPr>
            <a:spLocks noGrp="1" noRot="1" noChangeAspect="1" noTextEdit="1"/>
          </p:cNvSpPr>
          <p:nvPr>
            <p:ph type="sldImg"/>
          </p:nvPr>
        </p:nvSpPr>
        <p:spPr>
          <a:ln/>
        </p:spPr>
      </p:sp>
      <p:sp>
        <p:nvSpPr>
          <p:cNvPr id="2232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b. If the patient has an altered mental status, you should check the glucose level if you have the equipment available.</a:t>
            </a:r>
            <a:endParaRPr lang="en-IN" altLang="en-US">
              <a:latin typeface="Times New Roman" charset="0"/>
              <a:ea typeface="MS PGothic" charset="-128"/>
            </a:endParaRPr>
          </a:p>
          <a:p>
            <a:r>
              <a:rPr lang="en-US" altLang="en-US">
                <a:latin typeface="Times New Roman" charset="0"/>
                <a:ea typeface="MS PGothic" charset="-128"/>
              </a:rPr>
              <a:t>c. During most active seizures, it is impossible to evaluate vital signs and this should not be your priority.</a:t>
            </a:r>
            <a:endParaRPr lang="en-IN" altLang="en-US">
              <a:latin typeface="Times New Roman" charset="0"/>
              <a:ea typeface="MS PGothic" charset="-128"/>
            </a:endParaRPr>
          </a:p>
          <a:p>
            <a:r>
              <a:rPr lang="en-US" altLang="en-US">
                <a:latin typeface="Times New Roman" charset="0"/>
                <a:ea typeface="MS PGothic" charset="-128"/>
              </a:rPr>
              <a:t>d. In most cases, vital signs of a patient in a postictal state will be close to normal limits.</a:t>
            </a:r>
            <a:endParaRPr lang="en-IN" altLang="en-US">
              <a:latin typeface="Times New Roman" charset="0"/>
              <a:ea typeface="MS PGothic" charset="-128"/>
            </a:endParaRPr>
          </a:p>
          <a:p>
            <a:r>
              <a:rPr lang="en-US" altLang="en-US">
                <a:latin typeface="Times New Roman" charset="0"/>
                <a:ea typeface="MS PGothic" charset="-128"/>
              </a:rPr>
              <a:t>e. Monitoring devices</a:t>
            </a:r>
            <a:endParaRPr lang="en-IN" altLang="en-US">
              <a:latin typeface="Times New Roman" charset="0"/>
              <a:ea typeface="MS PGothic" charset="-128"/>
            </a:endParaRPr>
          </a:p>
          <a:p>
            <a:r>
              <a:rPr lang="en-US" altLang="en-US">
                <a:latin typeface="Times New Roman" charset="0"/>
                <a:ea typeface="MS PGothic" charset="-128"/>
              </a:rPr>
              <a:t>	i. Use a portable blood glucose monitor to check blood glucose levels.</a:t>
            </a:r>
            <a:endParaRPr lang="en-IN" altLang="en-US">
              <a:latin typeface="Times New Roman" charset="0"/>
              <a:ea typeface="MS PGothic" charset="-128"/>
            </a:endParaRPr>
          </a:p>
          <a:p>
            <a:r>
              <a:rPr lang="en-US" altLang="en-US">
                <a:latin typeface="Times New Roman" charset="0"/>
                <a:ea typeface="MS PGothic" charset="-128"/>
              </a:rPr>
              <a:t>	ii. You may also use noninvasive blood pressure methods to monitor blood pressure.</a:t>
            </a:r>
            <a:endParaRPr lang="en-IN" altLang="en-US">
              <a:latin typeface="Times New Roman" charset="0"/>
              <a:ea typeface="MS PGothic" charset="-128"/>
            </a:endParaRPr>
          </a:p>
        </p:txBody>
      </p:sp>
      <p:sp>
        <p:nvSpPr>
          <p:cNvPr id="2232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D6DD5326-EFAD-FA4B-9160-27A5F75336BC}" type="slidenum">
              <a:rPr lang="en-US" altLang="en-US" sz="1200"/>
              <a:pPr eaLnBrk="1" hangingPunct="1"/>
              <a:t>77</a:t>
            </a:fld>
            <a:endParaRPr lang="en-US" altLang="en-US" sz="1200"/>
          </a:p>
        </p:txBody>
      </p:sp>
    </p:spTree>
    <p:extLst>
      <p:ext uri="{BB962C8B-B14F-4D97-AF65-F5344CB8AC3E}">
        <p14:creationId xmlns:p14="http://schemas.microsoft.com/office/powerpoint/2010/main" val="185323292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Slide Image Placeholder 1"/>
          <p:cNvSpPr>
            <a:spLocks noGrp="1" noRot="1" noChangeAspect="1" noTextEdit="1"/>
          </p:cNvSpPr>
          <p:nvPr>
            <p:ph type="sldImg"/>
          </p:nvPr>
        </p:nvSpPr>
        <p:spPr>
          <a:ln/>
        </p:spPr>
      </p:sp>
      <p:sp>
        <p:nvSpPr>
          <p:cNvPr id="2242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r>
              <a:rPr lang="en-US" altLang="en-US">
                <a:latin typeface="Times New Roman" charset="0"/>
                <a:ea typeface="MS PGothic" charset="-128"/>
              </a:rPr>
              <a:t>  </a:t>
            </a:r>
          </a:p>
          <a:p>
            <a:r>
              <a:rPr lang="en-US" altLang="en-US">
                <a:latin typeface="Times New Roman" charset="0"/>
                <a:ea typeface="MS PGothic" charset="-128"/>
              </a:rPr>
              <a:t>3. Stroke assessment</a:t>
            </a:r>
            <a:endParaRPr lang="en-IN" altLang="en-US">
              <a:latin typeface="Times New Roman" charset="0"/>
              <a:ea typeface="MS PGothic" charset="-128"/>
            </a:endParaRPr>
          </a:p>
          <a:p>
            <a:r>
              <a:rPr lang="en-US" altLang="en-US">
                <a:latin typeface="Times New Roman" charset="0"/>
                <a:ea typeface="MS PGothic" charset="-128"/>
              </a:rPr>
              <a:t>	a. Rapidly identify stroke in the field with a stroke scale.</a:t>
            </a:r>
            <a:endParaRPr lang="en-IN" altLang="en-US">
              <a:latin typeface="Times New Roman" charset="0"/>
              <a:ea typeface="MS PGothic" charset="-128"/>
            </a:endParaRPr>
          </a:p>
          <a:p>
            <a:r>
              <a:rPr lang="en-US" altLang="en-US">
                <a:latin typeface="Times New Roman" charset="0"/>
                <a:ea typeface="MS PGothic" charset="-128"/>
              </a:rPr>
              <a:t>	b. Stroke scales evaluate the face, arms, and speech.</a:t>
            </a:r>
            <a:endParaRPr lang="en-IN" altLang="en-US">
              <a:latin typeface="Times New Roman" charset="0"/>
              <a:ea typeface="MS PGothic" charset="-128"/>
            </a:endParaRPr>
          </a:p>
          <a:p>
            <a:r>
              <a:rPr lang="en-US" altLang="en-US">
                <a:latin typeface="Times New Roman" charset="0"/>
                <a:ea typeface="MS PGothic" charset="-128"/>
              </a:rPr>
              <a:t>	c. The Cincinnati Prehospital Stroke Scale and the Los Angeles Prehospital Stroke Screen are commonly used.</a:t>
            </a:r>
            <a:endParaRPr lang="en-IN" altLang="en-US">
              <a:latin typeface="Times New Roman" charset="0"/>
              <a:ea typeface="MS PGothic" charset="-128"/>
            </a:endParaRPr>
          </a:p>
          <a:p>
            <a:r>
              <a:rPr lang="en-US" altLang="en-US">
                <a:latin typeface="Times New Roman" charset="0"/>
                <a:ea typeface="MS PGothic" charset="-128"/>
              </a:rPr>
              <a:t>		i. To test speech, ask the patient to repeat a simple phrase.</a:t>
            </a:r>
            <a:endParaRPr lang="en-IN" altLang="en-US">
              <a:latin typeface="Times New Roman" charset="0"/>
              <a:ea typeface="MS PGothic" charset="-128"/>
            </a:endParaRPr>
          </a:p>
          <a:p>
            <a:r>
              <a:rPr lang="en-US" altLang="en-US">
                <a:latin typeface="Times New Roman" charset="0"/>
                <a:ea typeface="MS PGothic" charset="-128"/>
              </a:rPr>
              <a:t>		ii. To test facial movement, ask the patient to smile, showing his or her teeth.</a:t>
            </a:r>
            <a:endParaRPr lang="en-IN" altLang="en-US">
              <a:latin typeface="Times New Roman" charset="0"/>
              <a:ea typeface="MS PGothic" charset="-128"/>
            </a:endParaRPr>
          </a:p>
          <a:p>
            <a:r>
              <a:rPr lang="en-US" altLang="en-US">
                <a:latin typeface="Times New Roman" charset="0"/>
                <a:ea typeface="MS PGothic" charset="-128"/>
              </a:rPr>
              <a:t>		iii. To test arm movement, ask the patient to hold both arms in front of his or her body, palms up toward the sky, with eyes closed and without moving.</a:t>
            </a:r>
            <a:endParaRPr lang="en-IN" altLang="en-US">
              <a:latin typeface="Times New Roman" charset="0"/>
              <a:ea typeface="MS PGothic" charset="-128"/>
            </a:endParaRPr>
          </a:p>
          <a:p>
            <a:r>
              <a:rPr lang="en-US" altLang="en-US">
                <a:latin typeface="Times New Roman" charset="0"/>
                <a:ea typeface="MS PGothic" charset="-128"/>
              </a:rPr>
              <a:t>	d. 3-Item Stroke Severity Scale (LAG)</a:t>
            </a:r>
            <a:endParaRPr lang="en-IN" altLang="en-US">
              <a:latin typeface="Times New Roman" charset="0"/>
              <a:ea typeface="MS PGothic" charset="-128"/>
            </a:endParaRPr>
          </a:p>
          <a:p>
            <a:r>
              <a:rPr lang="en-US" altLang="en-US">
                <a:latin typeface="Times New Roman" charset="0"/>
                <a:ea typeface="MS PGothic" charset="-128"/>
              </a:rPr>
              <a:t>		i. Looks specifically at three items—level of consciousness, arm drift (motor function), and gaze.</a:t>
            </a:r>
            <a:endParaRPr lang="en-IN" altLang="en-US">
              <a:latin typeface="Times New Roman" charset="0"/>
              <a:ea typeface="MS PGothic" charset="-128"/>
            </a:endParaRPr>
          </a:p>
        </p:txBody>
      </p:sp>
      <p:sp>
        <p:nvSpPr>
          <p:cNvPr id="2242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0B70AD5F-6188-0948-AFA3-73FE40DDFDF0}" type="slidenum">
              <a:rPr lang="en-US" altLang="en-US" sz="1200"/>
              <a:pPr eaLnBrk="1" hangingPunct="1"/>
              <a:t>78</a:t>
            </a:fld>
            <a:endParaRPr lang="en-US" altLang="en-US" sz="1200"/>
          </a:p>
        </p:txBody>
      </p:sp>
    </p:spTree>
    <p:extLst>
      <p:ext uri="{BB962C8B-B14F-4D97-AF65-F5344CB8AC3E}">
        <p14:creationId xmlns:p14="http://schemas.microsoft.com/office/powerpoint/2010/main" val="182887159"/>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Slide Image Placeholder 1"/>
          <p:cNvSpPr>
            <a:spLocks noGrp="1" noRot="1" noChangeAspect="1" noTextEdit="1"/>
          </p:cNvSpPr>
          <p:nvPr>
            <p:ph type="sldImg"/>
          </p:nvPr>
        </p:nvSpPr>
        <p:spPr>
          <a:ln/>
        </p:spPr>
      </p:sp>
      <p:sp>
        <p:nvSpPr>
          <p:cNvPr id="2252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e. FAST mnemonic</a:t>
            </a:r>
            <a:endParaRPr lang="en-IN" altLang="en-US">
              <a:latin typeface="Times New Roman" charset="0"/>
              <a:ea typeface="MS PGothic" charset="-128"/>
            </a:endParaRPr>
          </a:p>
          <a:p>
            <a:r>
              <a:rPr lang="en-US" altLang="en-US">
                <a:latin typeface="Times New Roman" charset="0"/>
                <a:ea typeface="MS PGothic" charset="-128"/>
              </a:rPr>
              <a:t>	i. Facial droop</a:t>
            </a:r>
            <a:endParaRPr lang="en-IN" altLang="en-US">
              <a:latin typeface="Times New Roman" charset="0"/>
              <a:ea typeface="MS PGothic" charset="-128"/>
            </a:endParaRPr>
          </a:p>
          <a:p>
            <a:r>
              <a:rPr lang="en-US" altLang="en-US">
                <a:latin typeface="Times New Roman" charset="0"/>
                <a:ea typeface="MS PGothic" charset="-128"/>
              </a:rPr>
              <a:t>	ii. Arm drift</a:t>
            </a:r>
            <a:endParaRPr lang="en-IN" altLang="en-US">
              <a:latin typeface="Times New Roman" charset="0"/>
              <a:ea typeface="MS PGothic" charset="-128"/>
            </a:endParaRPr>
          </a:p>
          <a:p>
            <a:r>
              <a:rPr lang="en-US" altLang="en-US">
                <a:latin typeface="Times New Roman" charset="0"/>
                <a:ea typeface="MS PGothic" charset="-128"/>
              </a:rPr>
              <a:t>	iii. Speech</a:t>
            </a:r>
            <a:endParaRPr lang="en-IN" altLang="en-US">
              <a:latin typeface="Times New Roman" charset="0"/>
              <a:ea typeface="MS PGothic" charset="-128"/>
            </a:endParaRPr>
          </a:p>
          <a:p>
            <a:r>
              <a:rPr lang="en-US" altLang="en-US">
                <a:latin typeface="Times New Roman" charset="0"/>
                <a:ea typeface="MS PGothic" charset="-128"/>
              </a:rPr>
              <a:t>	iv. Time (the time the patient last acted normally)</a:t>
            </a:r>
            <a:endParaRPr lang="en-IN" altLang="en-US">
              <a:latin typeface="Times New Roman" charset="0"/>
              <a:ea typeface="MS PGothic" charset="-128"/>
            </a:endParaRPr>
          </a:p>
        </p:txBody>
      </p:sp>
      <p:sp>
        <p:nvSpPr>
          <p:cNvPr id="2252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9374B4D7-72C9-4F46-89DA-D02E292C0642}" type="slidenum">
              <a:rPr lang="en-US" altLang="en-US" sz="1200"/>
              <a:pPr eaLnBrk="1" hangingPunct="1"/>
              <a:t>79</a:t>
            </a:fld>
            <a:endParaRPr lang="en-US" altLang="en-US" sz="1200"/>
          </a:p>
        </p:txBody>
      </p:sp>
    </p:spTree>
    <p:extLst>
      <p:ext uri="{BB962C8B-B14F-4D97-AF65-F5344CB8AC3E}">
        <p14:creationId xmlns:p14="http://schemas.microsoft.com/office/powerpoint/2010/main" val="7353824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Slide Image Placeholder 1"/>
          <p:cNvSpPr>
            <a:spLocks noGrp="1" noRot="1" noChangeAspect="1" noTextEdit="1"/>
          </p:cNvSpPr>
          <p:nvPr>
            <p:ph type="sldImg"/>
          </p:nvPr>
        </p:nvSpPr>
        <p:spPr>
          <a:ln/>
        </p:spPr>
      </p:sp>
      <p:sp>
        <p:nvSpPr>
          <p:cNvPr id="1525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r>
              <a:rPr lang="en-US" altLang="en-US">
                <a:latin typeface="Times New Roman" charset="0"/>
                <a:ea typeface="MS PGothic" charset="-128"/>
              </a:rPr>
              <a:t>    </a:t>
            </a:r>
          </a:p>
          <a:p>
            <a:r>
              <a:rPr lang="en-US" altLang="en-US">
                <a:latin typeface="Times New Roman" charset="0"/>
                <a:ea typeface="MS PGothic" charset="-128"/>
              </a:rPr>
              <a:t>2. Altered mental status is a common presentation in patients with a wide variety of medical problems.</a:t>
            </a:r>
            <a:endParaRPr lang="en-IN" altLang="en-US">
              <a:latin typeface="Times New Roman" charset="0"/>
              <a:ea typeface="MS PGothic" charset="-128"/>
            </a:endParaRPr>
          </a:p>
          <a:p>
            <a:r>
              <a:rPr lang="en-US" altLang="en-US">
                <a:latin typeface="Times New Roman" charset="0"/>
                <a:ea typeface="MS PGothic" charset="-128"/>
              </a:rPr>
              <a:t>	a. Possible causes include:</a:t>
            </a:r>
            <a:endParaRPr lang="en-IN" altLang="en-US">
              <a:latin typeface="Times New Roman" charset="0"/>
              <a:ea typeface="MS PGothic" charset="-128"/>
            </a:endParaRPr>
          </a:p>
          <a:p>
            <a:r>
              <a:rPr lang="en-US" altLang="en-US">
                <a:latin typeface="Times New Roman" charset="0"/>
                <a:ea typeface="MS PGothic" charset="-128"/>
              </a:rPr>
              <a:t>		i. Intoxication</a:t>
            </a:r>
            <a:endParaRPr lang="en-IN" altLang="en-US">
              <a:latin typeface="Times New Roman" charset="0"/>
              <a:ea typeface="MS PGothic" charset="-128"/>
            </a:endParaRPr>
          </a:p>
          <a:p>
            <a:r>
              <a:rPr lang="en-US" altLang="en-US">
                <a:latin typeface="Times New Roman" charset="0"/>
                <a:ea typeface="MS PGothic" charset="-128"/>
              </a:rPr>
              <a:t>		ii. Head injury</a:t>
            </a:r>
            <a:endParaRPr lang="en-IN" altLang="en-US">
              <a:latin typeface="Times New Roman" charset="0"/>
              <a:ea typeface="MS PGothic" charset="-128"/>
            </a:endParaRPr>
          </a:p>
          <a:p>
            <a:r>
              <a:rPr lang="en-US" altLang="en-US">
                <a:latin typeface="Times New Roman" charset="0"/>
                <a:ea typeface="MS PGothic" charset="-128"/>
              </a:rPr>
              <a:t>		iii. Hypoxia</a:t>
            </a:r>
            <a:endParaRPr lang="en-IN" altLang="en-US">
              <a:latin typeface="Times New Roman" charset="0"/>
              <a:ea typeface="MS PGothic" charset="-128"/>
            </a:endParaRPr>
          </a:p>
          <a:p>
            <a:r>
              <a:rPr lang="en-US" altLang="en-US">
                <a:latin typeface="Times New Roman" charset="0"/>
                <a:ea typeface="MS PGothic" charset="-128"/>
              </a:rPr>
              <a:t>		iv. Stroke</a:t>
            </a:r>
            <a:endParaRPr lang="en-IN" altLang="en-US">
              <a:latin typeface="Times New Roman" charset="0"/>
              <a:ea typeface="MS PGothic" charset="-128"/>
            </a:endParaRPr>
          </a:p>
          <a:p>
            <a:r>
              <a:rPr lang="en-US" altLang="en-US">
                <a:latin typeface="Times New Roman" charset="0"/>
                <a:ea typeface="MS PGothic" charset="-128"/>
              </a:rPr>
              <a:t>		v. Metabolic disturbances</a:t>
            </a:r>
            <a:endParaRPr lang="en-IN" altLang="en-US">
              <a:latin typeface="Times New Roman" charset="0"/>
              <a:ea typeface="MS PGothic" charset="-128"/>
            </a:endParaRPr>
          </a:p>
          <a:p>
            <a:r>
              <a:rPr lang="en-US" altLang="en-US">
                <a:latin typeface="Times New Roman" charset="0"/>
                <a:ea typeface="MS PGothic" charset="-128"/>
              </a:rPr>
              <a:t>	b. Treatment varies widely.</a:t>
            </a:r>
            <a:endParaRPr lang="en-IN" altLang="en-US">
              <a:latin typeface="Times New Roman" charset="0"/>
              <a:ea typeface="MS PGothic" charset="-128"/>
            </a:endParaRPr>
          </a:p>
        </p:txBody>
      </p:sp>
      <p:sp>
        <p:nvSpPr>
          <p:cNvPr id="1525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2EA49D4D-3375-2F4A-AFB6-A8F92CCB89E1}" type="slidenum">
              <a:rPr lang="en-US" altLang="en-US" sz="1200"/>
              <a:pPr eaLnBrk="1" hangingPunct="1"/>
              <a:t>8</a:t>
            </a:fld>
            <a:endParaRPr lang="en-US" altLang="en-US" sz="1200"/>
          </a:p>
        </p:txBody>
      </p:sp>
    </p:spTree>
    <p:extLst>
      <p:ext uri="{BB962C8B-B14F-4D97-AF65-F5344CB8AC3E}">
        <p14:creationId xmlns:p14="http://schemas.microsoft.com/office/powerpoint/2010/main" val="1194598452"/>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Slide Image Placeholder 1"/>
          <p:cNvSpPr>
            <a:spLocks noGrp="1" noRot="1" noChangeAspect="1" noTextEdit="1"/>
          </p:cNvSpPr>
          <p:nvPr>
            <p:ph type="sldImg"/>
          </p:nvPr>
        </p:nvSpPr>
        <p:spPr>
          <a:ln/>
        </p:spPr>
      </p:sp>
      <p:sp>
        <p:nvSpPr>
          <p:cNvPr id="2263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The table on this slide displays the Cincinnati Prehospital Stroke Scale.  </a:t>
            </a:r>
          </a:p>
        </p:txBody>
      </p:sp>
      <p:sp>
        <p:nvSpPr>
          <p:cNvPr id="2263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3B96112B-F55C-F14D-B766-095C2467F53A}" type="slidenum">
              <a:rPr lang="en-US" altLang="en-US" sz="1200"/>
              <a:pPr eaLnBrk="1" hangingPunct="1"/>
              <a:t>80</a:t>
            </a:fld>
            <a:endParaRPr lang="en-US" altLang="en-US" sz="1200"/>
          </a:p>
        </p:txBody>
      </p:sp>
    </p:spTree>
    <p:extLst>
      <p:ext uri="{BB962C8B-B14F-4D97-AF65-F5344CB8AC3E}">
        <p14:creationId xmlns:p14="http://schemas.microsoft.com/office/powerpoint/2010/main" val="804549507"/>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Slide Image Placeholder 1"/>
          <p:cNvSpPr>
            <a:spLocks noGrp="1" noRot="1" noChangeAspect="1" noTextEdit="1"/>
          </p:cNvSpPr>
          <p:nvPr>
            <p:ph type="sldImg"/>
          </p:nvPr>
        </p:nvSpPr>
        <p:spPr>
          <a:ln/>
        </p:spPr>
      </p:sp>
      <p:sp>
        <p:nvSpPr>
          <p:cNvPr id="2273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The table on this slide displays the Los Angeles Prehospital Stroke Screen.  </a:t>
            </a:r>
          </a:p>
        </p:txBody>
      </p:sp>
      <p:sp>
        <p:nvSpPr>
          <p:cNvPr id="2273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7E1202C0-08F4-E14B-85C0-FF5A648958B6}" type="slidenum">
              <a:rPr lang="en-US" altLang="en-US" sz="1200"/>
              <a:pPr eaLnBrk="1" hangingPunct="1"/>
              <a:t>81</a:t>
            </a:fld>
            <a:endParaRPr lang="en-US" altLang="en-US" sz="1200"/>
          </a:p>
        </p:txBody>
      </p:sp>
    </p:spTree>
    <p:extLst>
      <p:ext uri="{BB962C8B-B14F-4D97-AF65-F5344CB8AC3E}">
        <p14:creationId xmlns:p14="http://schemas.microsoft.com/office/powerpoint/2010/main" val="1506522637"/>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Slide Image Placeholder 1"/>
          <p:cNvSpPr>
            <a:spLocks noGrp="1" noRot="1" noChangeAspect="1" noTextEdit="1"/>
          </p:cNvSpPr>
          <p:nvPr>
            <p:ph type="sldImg"/>
          </p:nvPr>
        </p:nvSpPr>
        <p:spPr>
          <a:ln/>
        </p:spPr>
      </p:sp>
      <p:sp>
        <p:nvSpPr>
          <p:cNvPr id="2283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The table on this slide displays the 3-Item Stroke Severity Scale (LAG).  </a:t>
            </a:r>
          </a:p>
        </p:txBody>
      </p:sp>
      <p:sp>
        <p:nvSpPr>
          <p:cNvPr id="2283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9BAF41BA-2080-C847-B84E-37086FED3A51}" type="slidenum">
              <a:rPr lang="en-US" altLang="en-US" sz="1200"/>
              <a:pPr eaLnBrk="1" hangingPunct="1"/>
              <a:t>82</a:t>
            </a:fld>
            <a:endParaRPr lang="en-US" altLang="en-US" sz="1200"/>
          </a:p>
        </p:txBody>
      </p:sp>
    </p:spTree>
    <p:extLst>
      <p:ext uri="{BB962C8B-B14F-4D97-AF65-F5344CB8AC3E}">
        <p14:creationId xmlns:p14="http://schemas.microsoft.com/office/powerpoint/2010/main" val="1293761929"/>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Slide Image Placeholder 1"/>
          <p:cNvSpPr>
            <a:spLocks noGrp="1" noRot="1" noChangeAspect="1" noTextEdit="1"/>
          </p:cNvSpPr>
          <p:nvPr>
            <p:ph type="sldImg"/>
          </p:nvPr>
        </p:nvSpPr>
        <p:spPr>
          <a:ln/>
        </p:spPr>
      </p:sp>
      <p:sp>
        <p:nvSpPr>
          <p:cNvPr id="2293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r>
              <a:rPr lang="en-US" altLang="en-US">
                <a:latin typeface="Times New Roman" charset="0"/>
                <a:ea typeface="MS PGothic" charset="-128"/>
              </a:rPr>
              <a:t>	</a:t>
            </a:r>
          </a:p>
          <a:p>
            <a:r>
              <a:rPr lang="en-US" altLang="en-US">
                <a:latin typeface="Times New Roman" charset="0"/>
                <a:ea typeface="MS PGothic" charset="-128"/>
              </a:rPr>
              <a:t>f. All patients with an altered mental status should also have a Glasgow Coma Scale (GCS) score calculated.</a:t>
            </a:r>
            <a:endParaRPr lang="en-IN" altLang="en-US">
              <a:latin typeface="Times New Roman" charset="0"/>
              <a:ea typeface="MS PGothic" charset="-128"/>
            </a:endParaRPr>
          </a:p>
        </p:txBody>
      </p:sp>
      <p:sp>
        <p:nvSpPr>
          <p:cNvPr id="2293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54DC2662-32F2-0C40-839F-0F83FE770867}" type="slidenum">
              <a:rPr lang="en-US" altLang="en-US" sz="1200"/>
              <a:pPr eaLnBrk="1" hangingPunct="1"/>
              <a:t>83</a:t>
            </a:fld>
            <a:endParaRPr lang="en-US" altLang="en-US" sz="1200"/>
          </a:p>
        </p:txBody>
      </p:sp>
    </p:spTree>
    <p:extLst>
      <p:ext uri="{BB962C8B-B14F-4D97-AF65-F5344CB8AC3E}">
        <p14:creationId xmlns:p14="http://schemas.microsoft.com/office/powerpoint/2010/main" val="984814828"/>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Slide Image Placeholder 1"/>
          <p:cNvSpPr>
            <a:spLocks noGrp="1" noRot="1" noChangeAspect="1" noTextEdit="1"/>
          </p:cNvSpPr>
          <p:nvPr>
            <p:ph type="sldImg"/>
          </p:nvPr>
        </p:nvSpPr>
        <p:spPr>
          <a:ln/>
        </p:spPr>
      </p:sp>
      <p:sp>
        <p:nvSpPr>
          <p:cNvPr id="2304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The table on this slide displays the Glasgow Coma Scale (GCS).  </a:t>
            </a:r>
          </a:p>
        </p:txBody>
      </p:sp>
      <p:sp>
        <p:nvSpPr>
          <p:cNvPr id="2304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FC040355-18AC-AF4D-9892-5ADE596E937F}" type="slidenum">
              <a:rPr lang="en-US" altLang="en-US" sz="1200"/>
              <a:pPr eaLnBrk="1" hangingPunct="1"/>
              <a:t>84</a:t>
            </a:fld>
            <a:endParaRPr lang="en-US" altLang="en-US" sz="1200"/>
          </a:p>
        </p:txBody>
      </p:sp>
    </p:spTree>
    <p:extLst>
      <p:ext uri="{BB962C8B-B14F-4D97-AF65-F5344CB8AC3E}">
        <p14:creationId xmlns:p14="http://schemas.microsoft.com/office/powerpoint/2010/main" val="1126346767"/>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Slide Image Placeholder 1"/>
          <p:cNvSpPr>
            <a:spLocks noGrp="1" noRot="1" noChangeAspect="1" noTextEdit="1"/>
          </p:cNvSpPr>
          <p:nvPr>
            <p:ph type="sldImg"/>
          </p:nvPr>
        </p:nvSpPr>
        <p:spPr>
          <a:ln/>
        </p:spPr>
      </p:sp>
      <p:sp>
        <p:nvSpPr>
          <p:cNvPr id="2314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E. Reassessment</a:t>
            </a:r>
            <a:endParaRPr lang="en-IN" altLang="en-US" b="1">
              <a:latin typeface="Times New Roman" charset="0"/>
              <a:ea typeface="MS PGothic" charset="-128"/>
            </a:endParaRPr>
          </a:p>
          <a:p>
            <a:r>
              <a:rPr lang="en-US" altLang="en-US">
                <a:latin typeface="Times New Roman" charset="0"/>
                <a:ea typeface="MS PGothic" charset="-128"/>
              </a:rPr>
              <a:t>	1. Focus on reassessing the ABCs, vital signs, and interventions provided so far.</a:t>
            </a:r>
            <a:endParaRPr lang="en-IN" altLang="en-US">
              <a:latin typeface="Times New Roman" charset="0"/>
              <a:ea typeface="MS PGothic" charset="-128"/>
            </a:endParaRPr>
          </a:p>
          <a:p>
            <a:r>
              <a:rPr lang="en-US" altLang="en-US">
                <a:latin typeface="Times New Roman" charset="0"/>
                <a:ea typeface="MS PGothic" charset="-128"/>
              </a:rPr>
              <a:t>		a. Patients who have had a stroke can lose their airway or stop breathing without warning.</a:t>
            </a:r>
            <a:endParaRPr lang="en-IN" altLang="en-US">
              <a:latin typeface="Times New Roman" charset="0"/>
              <a:ea typeface="MS PGothic" charset="-128"/>
            </a:endParaRPr>
          </a:p>
          <a:p>
            <a:r>
              <a:rPr lang="en-US" altLang="en-US">
                <a:latin typeface="Times New Roman" charset="0"/>
                <a:ea typeface="MS PGothic" charset="-128"/>
              </a:rPr>
              <a:t>	2. Interventions</a:t>
            </a:r>
            <a:endParaRPr lang="en-IN" altLang="en-US">
              <a:latin typeface="Times New Roman" charset="0"/>
              <a:ea typeface="MS PGothic" charset="-128"/>
            </a:endParaRPr>
          </a:p>
          <a:p>
            <a:r>
              <a:rPr lang="en-US" altLang="en-US">
                <a:latin typeface="Times New Roman" charset="0"/>
                <a:ea typeface="MS PGothic" charset="-128"/>
              </a:rPr>
              <a:t>		a. Multiple interventions may be necessary.</a:t>
            </a:r>
            <a:endParaRPr lang="en-IN" altLang="en-US">
              <a:latin typeface="Times New Roman" charset="0"/>
              <a:ea typeface="MS PGothic" charset="-128"/>
            </a:endParaRPr>
          </a:p>
        </p:txBody>
      </p:sp>
      <p:sp>
        <p:nvSpPr>
          <p:cNvPr id="2314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FD689D6F-D4DE-D24C-B3F0-4DF61A5BB03D}" type="slidenum">
              <a:rPr lang="en-US" altLang="en-US" sz="1200"/>
              <a:pPr eaLnBrk="1" hangingPunct="1"/>
              <a:t>85</a:t>
            </a:fld>
            <a:endParaRPr lang="en-US" altLang="en-US" sz="1200"/>
          </a:p>
        </p:txBody>
      </p:sp>
    </p:spTree>
    <p:extLst>
      <p:ext uri="{BB962C8B-B14F-4D97-AF65-F5344CB8AC3E}">
        <p14:creationId xmlns:p14="http://schemas.microsoft.com/office/powerpoint/2010/main" val="441764664"/>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Slide Image Placeholder 1"/>
          <p:cNvSpPr>
            <a:spLocks noGrp="1" noRot="1" noChangeAspect="1" noTextEdit="1"/>
          </p:cNvSpPr>
          <p:nvPr>
            <p:ph type="sldImg"/>
          </p:nvPr>
        </p:nvSpPr>
        <p:spPr>
          <a:ln/>
        </p:spPr>
      </p:sp>
      <p:sp>
        <p:nvSpPr>
          <p:cNvPr id="2324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	i. Airway adjuncts</a:t>
            </a:r>
            <a:endParaRPr lang="en-IN" altLang="en-US">
              <a:latin typeface="Times New Roman" charset="0"/>
              <a:ea typeface="MS PGothic" charset="-128"/>
            </a:endParaRPr>
          </a:p>
          <a:p>
            <a:r>
              <a:rPr lang="en-US" altLang="en-US">
                <a:latin typeface="Times New Roman" charset="0"/>
                <a:ea typeface="MS PGothic" charset="-128"/>
              </a:rPr>
              <a:t>	ii. Positive-pressure ventilations</a:t>
            </a:r>
            <a:endParaRPr lang="en-IN" altLang="en-US">
              <a:latin typeface="Times New Roman" charset="0"/>
              <a:ea typeface="MS PGothic" charset="-128"/>
            </a:endParaRPr>
          </a:p>
          <a:p>
            <a:r>
              <a:rPr lang="en-US" altLang="en-US">
                <a:latin typeface="Times New Roman" charset="0"/>
                <a:ea typeface="MS PGothic" charset="-128"/>
              </a:rPr>
              <a:t>	iii. Other treatments</a:t>
            </a:r>
            <a:endParaRPr lang="en-IN" altLang="en-US">
              <a:latin typeface="Times New Roman" charset="0"/>
              <a:ea typeface="MS PGothic" charset="-128"/>
            </a:endParaRPr>
          </a:p>
          <a:p>
            <a:r>
              <a:rPr lang="en-US" altLang="en-US">
                <a:latin typeface="Times New Roman" charset="0"/>
                <a:ea typeface="MS PGothic" charset="-128"/>
              </a:rPr>
              <a:t>	iv. If an intervention is not working, try something else.</a:t>
            </a:r>
            <a:endParaRPr lang="en-IN" altLang="en-US">
              <a:latin typeface="Times New Roman" charset="0"/>
              <a:ea typeface="MS PGothic" charset="-128"/>
            </a:endParaRPr>
          </a:p>
          <a:p>
            <a:r>
              <a:rPr lang="en-US" altLang="en-US">
                <a:latin typeface="Times New Roman" charset="0"/>
                <a:ea typeface="MS PGothic" charset="-128"/>
              </a:rPr>
              <a:t>b. Compare baseline information with updated information.</a:t>
            </a:r>
            <a:endParaRPr lang="en-IN" altLang="en-US">
              <a:latin typeface="Times New Roman" charset="0"/>
              <a:ea typeface="MS PGothic" charset="-128"/>
            </a:endParaRPr>
          </a:p>
          <a:p>
            <a:r>
              <a:rPr lang="en-US" altLang="en-US">
                <a:latin typeface="Times New Roman" charset="0"/>
                <a:ea typeface="MS PGothic" charset="-128"/>
              </a:rPr>
              <a:t>c. Notify the receiving facility of your patient’s chief complaint and your assessment findings.</a:t>
            </a:r>
            <a:endParaRPr lang="en-IN" altLang="en-US">
              <a:latin typeface="Times New Roman" charset="0"/>
              <a:ea typeface="MS PGothic" charset="-128"/>
            </a:endParaRPr>
          </a:p>
        </p:txBody>
      </p:sp>
      <p:sp>
        <p:nvSpPr>
          <p:cNvPr id="2324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D197BB2F-6537-CD44-9917-FD639814EFEC}" type="slidenum">
              <a:rPr lang="en-US" altLang="en-US" sz="1200"/>
              <a:pPr eaLnBrk="1" hangingPunct="1"/>
              <a:t>86</a:t>
            </a:fld>
            <a:endParaRPr lang="en-US" altLang="en-US" sz="1200"/>
          </a:p>
        </p:txBody>
      </p:sp>
    </p:spTree>
    <p:extLst>
      <p:ext uri="{BB962C8B-B14F-4D97-AF65-F5344CB8AC3E}">
        <p14:creationId xmlns:p14="http://schemas.microsoft.com/office/powerpoint/2010/main" val="887740169"/>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Slide Image Placeholder 1"/>
          <p:cNvSpPr>
            <a:spLocks noGrp="1" noRot="1" noChangeAspect="1" noTextEdit="1"/>
          </p:cNvSpPr>
          <p:nvPr>
            <p:ph type="sldImg"/>
          </p:nvPr>
        </p:nvSpPr>
        <p:spPr>
          <a:ln/>
        </p:spPr>
      </p:sp>
      <p:sp>
        <p:nvSpPr>
          <p:cNvPr id="2334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r>
              <a:rPr lang="en-US" altLang="en-US">
                <a:latin typeface="Times New Roman" charset="0"/>
                <a:ea typeface="MS PGothic" charset="-128"/>
              </a:rPr>
              <a:t>		</a:t>
            </a:r>
          </a:p>
          <a:p>
            <a:r>
              <a:rPr lang="en-US" altLang="en-US">
                <a:latin typeface="Times New Roman" charset="0"/>
                <a:ea typeface="MS PGothic" charset="-128"/>
              </a:rPr>
              <a:t>i. Local protocol will tell you if the designated stroke centers in your call area want you to call in a “stroke alert” for patients you have assessed and found to be having a stroke.</a:t>
            </a:r>
            <a:endParaRPr lang="en-IN" altLang="en-US">
              <a:latin typeface="Times New Roman" charset="0"/>
              <a:ea typeface="MS PGothic" charset="-128"/>
            </a:endParaRPr>
          </a:p>
          <a:p>
            <a:r>
              <a:rPr lang="en-US" altLang="en-US">
                <a:latin typeface="Times New Roman" charset="0"/>
                <a:ea typeface="MS PGothic" charset="-128"/>
              </a:rPr>
              <a:t>ii. Report the time the patient last appeared to be healthy.</a:t>
            </a:r>
            <a:endParaRPr lang="en-IN" altLang="en-US">
              <a:latin typeface="Times New Roman" charset="0"/>
              <a:ea typeface="MS PGothic" charset="-128"/>
            </a:endParaRPr>
          </a:p>
          <a:p>
            <a:r>
              <a:rPr lang="en-US" altLang="en-US">
                <a:latin typeface="Times New Roman" charset="0"/>
                <a:ea typeface="MS PGothic" charset="-128"/>
              </a:rPr>
              <a:t>iii. Report the findings of your neurologic examination and the time you anticipate arriving at the hospital.</a:t>
            </a:r>
            <a:endParaRPr lang="en-IN" altLang="en-US">
              <a:latin typeface="Times New Roman" charset="0"/>
              <a:ea typeface="MS PGothic" charset="-128"/>
            </a:endParaRPr>
          </a:p>
        </p:txBody>
      </p:sp>
      <p:sp>
        <p:nvSpPr>
          <p:cNvPr id="2334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85A165A4-0D40-0140-880E-34757C286561}" type="slidenum">
              <a:rPr lang="en-US" altLang="en-US" sz="1200"/>
              <a:pPr eaLnBrk="1" hangingPunct="1"/>
              <a:t>87</a:t>
            </a:fld>
            <a:endParaRPr lang="en-US" altLang="en-US" sz="1200"/>
          </a:p>
        </p:txBody>
      </p:sp>
    </p:spTree>
    <p:extLst>
      <p:ext uri="{BB962C8B-B14F-4D97-AF65-F5344CB8AC3E}">
        <p14:creationId xmlns:p14="http://schemas.microsoft.com/office/powerpoint/2010/main" val="1680124674"/>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Slide Image Placeholder 1"/>
          <p:cNvSpPr>
            <a:spLocks noGrp="1" noRot="1" noChangeAspect="1" noTextEdit="1"/>
          </p:cNvSpPr>
          <p:nvPr>
            <p:ph type="sldImg"/>
          </p:nvPr>
        </p:nvSpPr>
        <p:spPr>
          <a:ln/>
        </p:spPr>
      </p:sp>
      <p:sp>
        <p:nvSpPr>
          <p:cNvPr id="2344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r>
              <a:rPr lang="en-US" altLang="en-US">
                <a:latin typeface="Times New Roman" charset="0"/>
                <a:ea typeface="MS PGothic" charset="-128"/>
              </a:rPr>
              <a:t>	</a:t>
            </a:r>
          </a:p>
          <a:p>
            <a:r>
              <a:rPr lang="en-US" altLang="en-US">
                <a:latin typeface="Times New Roman" charset="0"/>
                <a:ea typeface="MS PGothic" charset="-128"/>
              </a:rPr>
              <a:t>d. For patients who have had a seizure, give a description of the seizure activity if known.</a:t>
            </a:r>
            <a:endParaRPr lang="en-IN" altLang="en-US">
              <a:latin typeface="Times New Roman" charset="0"/>
              <a:ea typeface="MS PGothic" charset="-128"/>
            </a:endParaRPr>
          </a:p>
          <a:p>
            <a:r>
              <a:rPr lang="en-US" altLang="en-US">
                <a:latin typeface="Times New Roman" charset="0"/>
                <a:ea typeface="MS PGothic" charset="-128"/>
              </a:rPr>
              <a:t>	i. If the patient has a history of seizure activity, determine how often the seizures occur and if there is any history of status epilepticus.</a:t>
            </a:r>
            <a:endParaRPr lang="en-IN" altLang="en-US">
              <a:latin typeface="Times New Roman" charset="0"/>
              <a:ea typeface="MS PGothic" charset="-128"/>
            </a:endParaRPr>
          </a:p>
          <a:p>
            <a:r>
              <a:rPr lang="en-US" altLang="en-US">
                <a:latin typeface="Times New Roman" charset="0"/>
                <a:ea typeface="MS PGothic" charset="-128"/>
              </a:rPr>
              <a:t>e. Document interventions and the patient’s response.</a:t>
            </a:r>
            <a:endParaRPr lang="en-IN" altLang="en-US">
              <a:latin typeface="Times New Roman" charset="0"/>
              <a:ea typeface="MS PGothic" charset="-128"/>
            </a:endParaRPr>
          </a:p>
        </p:txBody>
      </p:sp>
      <p:sp>
        <p:nvSpPr>
          <p:cNvPr id="2345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7A91863C-D309-A648-A805-E1992A3A46AA}" type="slidenum">
              <a:rPr lang="en-US" altLang="en-US" sz="1200"/>
              <a:pPr eaLnBrk="1" hangingPunct="1"/>
              <a:t>88</a:t>
            </a:fld>
            <a:endParaRPr lang="en-US" altLang="en-US" sz="1200"/>
          </a:p>
        </p:txBody>
      </p:sp>
    </p:spTree>
    <p:extLst>
      <p:ext uri="{BB962C8B-B14F-4D97-AF65-F5344CB8AC3E}">
        <p14:creationId xmlns:p14="http://schemas.microsoft.com/office/powerpoint/2010/main" val="592921515"/>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Slide Image Placeholder 1"/>
          <p:cNvSpPr>
            <a:spLocks noGrp="1" noRot="1" noChangeAspect="1" noTextEdit="1"/>
          </p:cNvSpPr>
          <p:nvPr>
            <p:ph type="sldImg"/>
          </p:nvPr>
        </p:nvSpPr>
        <p:spPr>
          <a:ln/>
        </p:spPr>
      </p:sp>
      <p:sp>
        <p:nvSpPr>
          <p:cNvPr id="2355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IX. Emergency Medical Care</a:t>
            </a:r>
          </a:p>
          <a:p>
            <a:r>
              <a:rPr lang="en-US" altLang="en-US">
                <a:latin typeface="Times New Roman" charset="0"/>
                <a:ea typeface="MS PGothic" charset="-128"/>
              </a:rPr>
              <a:t>A. General</a:t>
            </a:r>
            <a:endParaRPr lang="en-IN" altLang="en-US" b="1">
              <a:latin typeface="Times New Roman" charset="0"/>
              <a:ea typeface="MS PGothic" charset="-128"/>
            </a:endParaRPr>
          </a:p>
          <a:p>
            <a:r>
              <a:rPr lang="en-US" altLang="en-US">
                <a:latin typeface="Times New Roman" charset="0"/>
                <a:ea typeface="MS PGothic" charset="-128"/>
              </a:rPr>
              <a:t>	1. Some conditions are easier to identify with treatment options that are readily available.</a:t>
            </a:r>
            <a:endParaRPr lang="en-IN" altLang="en-US">
              <a:latin typeface="Times New Roman" charset="0"/>
              <a:ea typeface="MS PGothic" charset="-128"/>
            </a:endParaRPr>
          </a:p>
          <a:p>
            <a:r>
              <a:rPr lang="en-US" altLang="en-US">
                <a:latin typeface="Times New Roman" charset="0"/>
                <a:ea typeface="MS PGothic" charset="-128"/>
              </a:rPr>
              <a:t>	2. The cause of other neurologic emergencies may not always be obvious to you.</a:t>
            </a:r>
            <a:endParaRPr lang="en-IN" altLang="en-US">
              <a:latin typeface="Times New Roman" charset="0"/>
              <a:ea typeface="MS PGothic" charset="-128"/>
            </a:endParaRPr>
          </a:p>
          <a:p>
            <a:r>
              <a:rPr lang="en-US" altLang="en-US">
                <a:latin typeface="Times New Roman" charset="0"/>
                <a:ea typeface="MS PGothic" charset="-128"/>
              </a:rPr>
              <a:t>		a. This may make it difficult for you to provide definitive treatment in the field.</a:t>
            </a:r>
            <a:endParaRPr lang="en-IN" altLang="en-US">
              <a:latin typeface="Times New Roman" charset="0"/>
              <a:ea typeface="MS PGothic" charset="-128"/>
            </a:endParaRPr>
          </a:p>
          <a:p>
            <a:r>
              <a:rPr lang="en-US" altLang="en-US">
                <a:latin typeface="Times New Roman" charset="0"/>
                <a:ea typeface="MS PGothic" charset="-128"/>
              </a:rPr>
              <a:t>	3. In most patients with a suspected stroke, physicians in the emergency department need to determine whether there is bleeding in the brain.</a:t>
            </a:r>
            <a:endParaRPr lang="en-IN" altLang="en-US">
              <a:latin typeface="Times New Roman" charset="0"/>
              <a:ea typeface="MS PGothic" charset="-128"/>
            </a:endParaRPr>
          </a:p>
          <a:p>
            <a:r>
              <a:rPr lang="en-US" altLang="en-US">
                <a:latin typeface="Times New Roman" charset="0"/>
                <a:ea typeface="MS PGothic" charset="-128"/>
              </a:rPr>
              <a:t>		a. The only reliable way to tell is with a CT scan of the head.</a:t>
            </a:r>
            <a:endParaRPr lang="en-IN" altLang="en-US">
              <a:latin typeface="Times New Roman" charset="0"/>
              <a:ea typeface="MS PGothic" charset="-128"/>
            </a:endParaRPr>
          </a:p>
          <a:p>
            <a:r>
              <a:rPr lang="en-US" altLang="en-US">
                <a:latin typeface="Times New Roman" charset="0"/>
                <a:ea typeface="MS PGothic" charset="-128"/>
              </a:rPr>
              <a:t>			i. If there is no bleeding, the patient may be a candidate for blood clot–dissolving medication.</a:t>
            </a:r>
            <a:endParaRPr lang="en-IN" altLang="en-US">
              <a:latin typeface="Times New Roman" charset="0"/>
              <a:ea typeface="MS PGothic" charset="-128"/>
            </a:endParaRPr>
          </a:p>
          <a:p>
            <a:r>
              <a:rPr lang="en-US" altLang="en-US">
                <a:latin typeface="Times New Roman" charset="0"/>
                <a:ea typeface="MS PGothic" charset="-128"/>
              </a:rPr>
              <a:t>			ii. If bleeding is present, this medication will increase bleeding with disastrous consequences.</a:t>
            </a:r>
            <a:endParaRPr lang="en-IN" altLang="en-US">
              <a:latin typeface="Times New Roman" charset="0"/>
              <a:ea typeface="MS PGothic" charset="-128"/>
            </a:endParaRPr>
          </a:p>
        </p:txBody>
      </p:sp>
      <p:sp>
        <p:nvSpPr>
          <p:cNvPr id="2355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D01703ED-7519-D14D-A440-FAC88E0B59AC}" type="slidenum">
              <a:rPr lang="en-US" altLang="en-US" sz="1200"/>
              <a:pPr eaLnBrk="1" hangingPunct="1"/>
              <a:t>89</a:t>
            </a:fld>
            <a:endParaRPr lang="en-US" altLang="en-US" sz="1200"/>
          </a:p>
        </p:txBody>
      </p:sp>
    </p:spTree>
    <p:extLst>
      <p:ext uri="{BB962C8B-B14F-4D97-AF65-F5344CB8AC3E}">
        <p14:creationId xmlns:p14="http://schemas.microsoft.com/office/powerpoint/2010/main" val="9077805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Slide Image Placeholder 1"/>
          <p:cNvSpPr>
            <a:spLocks noGrp="1" noRot="1" noChangeAspect="1" noTextEdit="1"/>
          </p:cNvSpPr>
          <p:nvPr>
            <p:ph type="sldImg"/>
          </p:nvPr>
        </p:nvSpPr>
        <p:spPr>
          <a:ln/>
        </p:spPr>
      </p:sp>
      <p:sp>
        <p:nvSpPr>
          <p:cNvPr id="153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II. Anatomy and Physiology</a:t>
            </a:r>
          </a:p>
          <a:p>
            <a:r>
              <a:rPr lang="en-US" altLang="en-US">
                <a:latin typeface="Times New Roman" charset="0"/>
                <a:ea typeface="MS PGothic" charset="-128"/>
              </a:rPr>
              <a:t>A. The brain is the body’s computer.</a:t>
            </a:r>
            <a:endParaRPr lang="en-IN" altLang="en-US" b="1">
              <a:latin typeface="Times New Roman" charset="0"/>
              <a:ea typeface="MS PGothic" charset="-128"/>
            </a:endParaRPr>
          </a:p>
          <a:p>
            <a:r>
              <a:rPr lang="en-US" altLang="en-US">
                <a:latin typeface="Times New Roman" charset="0"/>
                <a:ea typeface="MS PGothic" charset="-128"/>
              </a:rPr>
              <a:t>	1. It controls breathing, speech, and all other body functions.</a:t>
            </a:r>
            <a:endParaRPr lang="en-IN" altLang="en-US">
              <a:latin typeface="Times New Roman" charset="0"/>
              <a:ea typeface="MS PGothic" charset="-128"/>
            </a:endParaRPr>
          </a:p>
          <a:p>
            <a:r>
              <a:rPr lang="en-US" altLang="en-US">
                <a:latin typeface="Times New Roman" charset="0"/>
                <a:ea typeface="MS PGothic" charset="-128"/>
              </a:rPr>
              <a:t>	2. There are three major parts: brain stem, cerebellum, and cerebrum.</a:t>
            </a:r>
            <a:endParaRPr lang="en-IN" altLang="en-US">
              <a:latin typeface="Times New Roman" charset="0"/>
              <a:ea typeface="MS PGothic" charset="-128"/>
            </a:endParaRPr>
          </a:p>
          <a:p>
            <a:r>
              <a:rPr lang="en-US" altLang="en-US">
                <a:latin typeface="Times New Roman" charset="0"/>
                <a:ea typeface="MS PGothic" charset="-128"/>
              </a:rPr>
              <a:t>		a. The cerebrum is the largest part.</a:t>
            </a:r>
            <a:endParaRPr lang="en-IN" altLang="en-US">
              <a:latin typeface="Times New Roman" charset="0"/>
              <a:ea typeface="MS PGothic" charset="-128"/>
            </a:endParaRPr>
          </a:p>
        </p:txBody>
      </p:sp>
      <p:sp>
        <p:nvSpPr>
          <p:cNvPr id="153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67C69CD0-14A4-0241-8E14-395FE941B32D}" type="slidenum">
              <a:rPr lang="en-US" altLang="en-US" sz="1200"/>
              <a:pPr eaLnBrk="1" hangingPunct="1"/>
              <a:t>9</a:t>
            </a:fld>
            <a:endParaRPr lang="en-US" altLang="en-US" sz="1200"/>
          </a:p>
        </p:txBody>
      </p:sp>
    </p:spTree>
    <p:extLst>
      <p:ext uri="{BB962C8B-B14F-4D97-AF65-F5344CB8AC3E}">
        <p14:creationId xmlns:p14="http://schemas.microsoft.com/office/powerpoint/2010/main" val="791566961"/>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Slide Image Placeholder 1"/>
          <p:cNvSpPr>
            <a:spLocks noGrp="1" noRot="1" noChangeAspect="1" noTextEdit="1"/>
          </p:cNvSpPr>
          <p:nvPr>
            <p:ph type="sldImg"/>
          </p:nvPr>
        </p:nvSpPr>
        <p:spPr>
          <a:ln/>
        </p:spPr>
      </p:sp>
      <p:sp>
        <p:nvSpPr>
          <p:cNvPr id="2365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r>
              <a:rPr lang="en-US" altLang="en-US">
                <a:latin typeface="Times New Roman" charset="0"/>
                <a:ea typeface="MS PGothic" charset="-128"/>
              </a:rPr>
              <a:t>	</a:t>
            </a:r>
          </a:p>
          <a:p>
            <a:r>
              <a:rPr lang="en-US" altLang="en-US">
                <a:latin typeface="Times New Roman" charset="0"/>
                <a:ea typeface="MS PGothic" charset="-128"/>
              </a:rPr>
              <a:t>b. Some EMS systems designate specific hospitals, typically accredited stroke hospitals, for patients who may be having a stroke.</a:t>
            </a:r>
            <a:endParaRPr lang="en-IN" altLang="en-US">
              <a:latin typeface="Times New Roman" charset="0"/>
              <a:ea typeface="MS PGothic" charset="-128"/>
            </a:endParaRPr>
          </a:p>
          <a:p>
            <a:r>
              <a:rPr lang="en-US" altLang="en-US">
                <a:latin typeface="Times New Roman" charset="0"/>
                <a:ea typeface="MS PGothic" charset="-128"/>
              </a:rPr>
              <a:t>c. Notify the hospital staff as early as possible if you have a “stroke alert” patient.</a:t>
            </a:r>
            <a:endParaRPr lang="en-IN" altLang="en-US">
              <a:latin typeface="Times New Roman" charset="0"/>
              <a:ea typeface="MS PGothic" charset="-128"/>
            </a:endParaRPr>
          </a:p>
          <a:p>
            <a:r>
              <a:rPr lang="en-US" altLang="en-US">
                <a:latin typeface="Times New Roman" charset="0"/>
                <a:ea typeface="MS PGothic" charset="-128"/>
              </a:rPr>
              <a:t>d. Only a limited number of treatments are available that are effective if started more than 3 hours after the stroke began.</a:t>
            </a:r>
            <a:endParaRPr lang="en-IN" altLang="en-US">
              <a:latin typeface="Times New Roman" charset="0"/>
              <a:ea typeface="MS PGothic" charset="-128"/>
            </a:endParaRPr>
          </a:p>
          <a:p>
            <a:r>
              <a:rPr lang="en-US" altLang="en-US">
                <a:latin typeface="Times New Roman" charset="0"/>
                <a:ea typeface="MS PGothic" charset="-128"/>
              </a:rPr>
              <a:t>	i. Notify the hospital regarding the last time the patient was known to be without their current signs and symptoms of stroke.</a:t>
            </a:r>
            <a:endParaRPr lang="en-IN" altLang="en-US">
              <a:latin typeface="Times New Roman" charset="0"/>
              <a:ea typeface="MS PGothic" charset="-128"/>
            </a:endParaRPr>
          </a:p>
        </p:txBody>
      </p:sp>
      <p:sp>
        <p:nvSpPr>
          <p:cNvPr id="2365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48EEDF6A-A221-2E43-B06B-C428687B000E}" type="slidenum">
              <a:rPr lang="en-US" altLang="en-US" sz="1200"/>
              <a:pPr eaLnBrk="1" hangingPunct="1"/>
              <a:t>90</a:t>
            </a:fld>
            <a:endParaRPr lang="en-US" altLang="en-US" sz="1200"/>
          </a:p>
        </p:txBody>
      </p:sp>
    </p:spTree>
    <p:extLst>
      <p:ext uri="{BB962C8B-B14F-4D97-AF65-F5344CB8AC3E}">
        <p14:creationId xmlns:p14="http://schemas.microsoft.com/office/powerpoint/2010/main" val="1343455387"/>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Slide Image Placeholder 1"/>
          <p:cNvSpPr>
            <a:spLocks noGrp="1" noRot="1" noChangeAspect="1" noTextEdit="1"/>
          </p:cNvSpPr>
          <p:nvPr>
            <p:ph type="sldImg"/>
          </p:nvPr>
        </p:nvSpPr>
        <p:spPr>
          <a:ln/>
        </p:spPr>
      </p:sp>
      <p:sp>
        <p:nvSpPr>
          <p:cNvPr id="2375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r>
              <a:rPr lang="en-US" altLang="en-US">
                <a:latin typeface="Times New Roman" charset="0"/>
                <a:ea typeface="MS PGothic" charset="-128"/>
              </a:rPr>
              <a:t>     </a:t>
            </a:r>
          </a:p>
          <a:p>
            <a:r>
              <a:rPr lang="en-US" altLang="en-US">
                <a:latin typeface="Times New Roman" charset="0"/>
                <a:ea typeface="MS PGothic" charset="-128"/>
              </a:rPr>
              <a:t>4. Patients who have had a seizure require definitive evaluation and treatment in the hospital.  </a:t>
            </a:r>
          </a:p>
          <a:p>
            <a:r>
              <a:rPr lang="en-US" altLang="en-US">
                <a:latin typeface="Times New Roman" charset="0"/>
                <a:ea typeface="MS PGothic" charset="-128"/>
              </a:rPr>
              <a:t>	a. Supplemental oxygen is strongly advised.</a:t>
            </a:r>
          </a:p>
          <a:p>
            <a:r>
              <a:rPr lang="en-US" altLang="en-US">
                <a:latin typeface="Times New Roman" charset="0"/>
                <a:ea typeface="MS PGothic" charset="-128"/>
              </a:rPr>
              <a:t>	b. Most seizures will not require a significant amount of intervention on your part.</a:t>
            </a:r>
          </a:p>
          <a:p>
            <a:r>
              <a:rPr lang="en-US" altLang="en-US">
                <a:latin typeface="Times New Roman" charset="0"/>
                <a:ea typeface="MS PGothic" charset="-128"/>
              </a:rPr>
              <a:t>	c. For patients who are having a seizure:</a:t>
            </a:r>
          </a:p>
          <a:p>
            <a:r>
              <a:rPr lang="en-US" altLang="en-US">
                <a:latin typeface="Times New Roman" charset="0"/>
                <a:ea typeface="MS PGothic" charset="-128"/>
              </a:rPr>
              <a:t>		i. Protect them from harm.</a:t>
            </a:r>
          </a:p>
          <a:p>
            <a:r>
              <a:rPr lang="en-US" altLang="en-US">
                <a:latin typeface="Times New Roman" charset="0"/>
                <a:ea typeface="MS PGothic" charset="-128"/>
              </a:rPr>
              <a:t>		ii. Maintain a clear airway by suctioning.</a:t>
            </a:r>
          </a:p>
          <a:p>
            <a:r>
              <a:rPr lang="en-US" altLang="en-US">
                <a:latin typeface="Times New Roman" charset="0"/>
                <a:ea typeface="MS PGothic" charset="-128"/>
              </a:rPr>
              <a:t>		iii. Provide oxygen as quickly as possible.</a:t>
            </a:r>
          </a:p>
          <a:p>
            <a:r>
              <a:rPr lang="en-US" altLang="en-US">
                <a:latin typeface="Times New Roman" charset="0"/>
                <a:ea typeface="MS PGothic" charset="-128"/>
              </a:rPr>
              <a:t>		iv. If head or neck trauma is suspected, provide spinal immobilization</a:t>
            </a:r>
          </a:p>
        </p:txBody>
      </p:sp>
      <p:sp>
        <p:nvSpPr>
          <p:cNvPr id="2375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0DC41A54-EDE5-1048-B34D-3C59EEB379F4}" type="slidenum">
              <a:rPr lang="en-US" altLang="en-US" sz="1200"/>
              <a:pPr eaLnBrk="1" hangingPunct="1"/>
              <a:t>91</a:t>
            </a:fld>
            <a:endParaRPr lang="en-US" altLang="en-US" sz="1200"/>
          </a:p>
        </p:txBody>
      </p:sp>
    </p:spTree>
    <p:extLst>
      <p:ext uri="{BB962C8B-B14F-4D97-AF65-F5344CB8AC3E}">
        <p14:creationId xmlns:p14="http://schemas.microsoft.com/office/powerpoint/2010/main" val="811624751"/>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Slide Image Placeholder 1"/>
          <p:cNvSpPr>
            <a:spLocks noGrp="1" noRot="1" noChangeAspect="1" noTextEdit="1"/>
          </p:cNvSpPr>
          <p:nvPr>
            <p:ph type="sldImg"/>
          </p:nvPr>
        </p:nvSpPr>
        <p:spPr>
          <a:ln/>
        </p:spPr>
      </p:sp>
      <p:sp>
        <p:nvSpPr>
          <p:cNvPr id="2385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d. For patients who continue to have a seizure, as in status epilepticus:</a:t>
            </a:r>
            <a:endParaRPr lang="en-IN" altLang="en-US">
              <a:latin typeface="Times New Roman" charset="0"/>
              <a:ea typeface="MS PGothic" charset="-128"/>
            </a:endParaRPr>
          </a:p>
          <a:p>
            <a:r>
              <a:rPr lang="en-US" altLang="en-US">
                <a:latin typeface="Times New Roman" charset="0"/>
                <a:ea typeface="MS PGothic" charset="-128"/>
              </a:rPr>
              <a:t>	i. Suction the airway.</a:t>
            </a:r>
            <a:endParaRPr lang="en-IN" altLang="en-US">
              <a:latin typeface="Times New Roman" charset="0"/>
              <a:ea typeface="MS PGothic" charset="-128"/>
            </a:endParaRPr>
          </a:p>
          <a:p>
            <a:r>
              <a:rPr lang="en-US" altLang="en-US">
                <a:latin typeface="Times New Roman" charset="0"/>
                <a:ea typeface="MS PGothic" charset="-128"/>
              </a:rPr>
              <a:t>	</a:t>
            </a:r>
            <a:r>
              <a:rPr lang="fr-FR" altLang="en-US">
                <a:latin typeface="Times New Roman" charset="0"/>
                <a:ea typeface="MS PGothic" charset="-128"/>
              </a:rPr>
              <a:t>ii. Provide positive-pressure ventilations.</a:t>
            </a:r>
            <a:endParaRPr lang="en-IN" altLang="en-US">
              <a:latin typeface="Times New Roman" charset="0"/>
              <a:ea typeface="MS PGothic" charset="-128"/>
            </a:endParaRPr>
          </a:p>
          <a:p>
            <a:r>
              <a:rPr lang="fr-FR" altLang="en-US">
                <a:latin typeface="Times New Roman" charset="0"/>
                <a:ea typeface="MS PGothic" charset="-128"/>
              </a:rPr>
              <a:t>	</a:t>
            </a:r>
            <a:r>
              <a:rPr lang="en-US" altLang="en-US">
                <a:latin typeface="Times New Roman" charset="0"/>
                <a:ea typeface="MS PGothic" charset="-128"/>
              </a:rPr>
              <a:t>iii. Transport quickly to the hospital.</a:t>
            </a:r>
            <a:endParaRPr lang="en-IN" altLang="en-US">
              <a:latin typeface="Times New Roman" charset="0"/>
              <a:ea typeface="MS PGothic" charset="-128"/>
            </a:endParaRPr>
          </a:p>
          <a:p>
            <a:r>
              <a:rPr lang="en-US" altLang="en-US">
                <a:latin typeface="Times New Roman" charset="0"/>
                <a:ea typeface="MS PGothic" charset="-128"/>
              </a:rPr>
              <a:t>	iv. Rendezvous with ALS, if possible.</a:t>
            </a:r>
            <a:endParaRPr lang="en-IN" altLang="en-US">
              <a:latin typeface="Times New Roman" charset="0"/>
              <a:ea typeface="MS PGothic" charset="-128"/>
            </a:endParaRPr>
          </a:p>
        </p:txBody>
      </p:sp>
      <p:sp>
        <p:nvSpPr>
          <p:cNvPr id="2385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A2462300-A273-6141-ACA6-81A179C04FFE}" type="slidenum">
              <a:rPr lang="en-US" altLang="en-US" sz="1200"/>
              <a:pPr eaLnBrk="1" hangingPunct="1"/>
              <a:t>92</a:t>
            </a:fld>
            <a:endParaRPr lang="en-US" altLang="en-US" sz="1200"/>
          </a:p>
        </p:txBody>
      </p:sp>
    </p:spTree>
    <p:extLst>
      <p:ext uri="{BB962C8B-B14F-4D97-AF65-F5344CB8AC3E}">
        <p14:creationId xmlns:p14="http://schemas.microsoft.com/office/powerpoint/2010/main" val="161064313"/>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Slide Image Placeholder 1"/>
          <p:cNvSpPr>
            <a:spLocks noGrp="1" noRot="1" noChangeAspect="1" noTextEdit="1"/>
          </p:cNvSpPr>
          <p:nvPr>
            <p:ph type="sldImg"/>
          </p:nvPr>
        </p:nvSpPr>
        <p:spPr>
          <a:ln/>
        </p:spPr>
      </p:sp>
      <p:sp>
        <p:nvSpPr>
          <p:cNvPr id="2396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B. Headache</a:t>
            </a:r>
            <a:endParaRPr lang="en-IN" altLang="en-US" b="1">
              <a:latin typeface="Times New Roman" charset="0"/>
              <a:ea typeface="MS PGothic" charset="-128"/>
            </a:endParaRPr>
          </a:p>
          <a:p>
            <a:r>
              <a:rPr lang="en-US" altLang="en-US">
                <a:latin typeface="Times New Roman" charset="0"/>
                <a:ea typeface="MS PGothic" charset="-128"/>
              </a:rPr>
              <a:t>	1. Most headaches are harmless and do not require emergency medical care.</a:t>
            </a:r>
            <a:endParaRPr lang="en-IN" altLang="en-US">
              <a:latin typeface="Times New Roman" charset="0"/>
              <a:ea typeface="MS PGothic" charset="-128"/>
            </a:endParaRPr>
          </a:p>
          <a:p>
            <a:r>
              <a:rPr lang="en-US" altLang="en-US">
                <a:latin typeface="Times New Roman" charset="0"/>
                <a:ea typeface="MS PGothic" charset="-128"/>
              </a:rPr>
              <a:t>	2. You should be concerned if the patient complains of:</a:t>
            </a:r>
            <a:endParaRPr lang="en-IN" altLang="en-US">
              <a:latin typeface="Times New Roman" charset="0"/>
              <a:ea typeface="MS PGothic" charset="-128"/>
            </a:endParaRPr>
          </a:p>
          <a:p>
            <a:r>
              <a:rPr lang="en-US" altLang="en-US">
                <a:latin typeface="Times New Roman" charset="0"/>
                <a:ea typeface="MS PGothic" charset="-128"/>
              </a:rPr>
              <a:t>		a. A sudden-onset, severe headache</a:t>
            </a:r>
            <a:endParaRPr lang="en-IN" altLang="en-US">
              <a:latin typeface="Times New Roman" charset="0"/>
              <a:ea typeface="MS PGothic" charset="-128"/>
            </a:endParaRPr>
          </a:p>
          <a:p>
            <a:r>
              <a:rPr lang="en-US" altLang="en-US">
                <a:latin typeface="Times New Roman" charset="0"/>
                <a:ea typeface="MS PGothic" charset="-128"/>
              </a:rPr>
              <a:t>		b. A sudden headache with fever, seizures, altered mental status, or following trauma</a:t>
            </a:r>
            <a:endParaRPr lang="en-IN" altLang="en-US">
              <a:latin typeface="Times New Roman" charset="0"/>
              <a:ea typeface="MS PGothic" charset="-128"/>
            </a:endParaRPr>
          </a:p>
        </p:txBody>
      </p:sp>
      <p:sp>
        <p:nvSpPr>
          <p:cNvPr id="2396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497BE1A6-8408-5145-96F9-E882A606D3F5}" type="slidenum">
              <a:rPr lang="en-US" altLang="en-US" sz="1200"/>
              <a:pPr eaLnBrk="1" hangingPunct="1"/>
              <a:t>93</a:t>
            </a:fld>
            <a:endParaRPr lang="en-US" altLang="en-US" sz="1200"/>
          </a:p>
        </p:txBody>
      </p:sp>
    </p:spTree>
    <p:extLst>
      <p:ext uri="{BB962C8B-B14F-4D97-AF65-F5344CB8AC3E}">
        <p14:creationId xmlns:p14="http://schemas.microsoft.com/office/powerpoint/2010/main" val="1178513371"/>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Slide Image Placeholder 1"/>
          <p:cNvSpPr>
            <a:spLocks noGrp="1" noRot="1" noChangeAspect="1" noTextEdit="1"/>
          </p:cNvSpPr>
          <p:nvPr>
            <p:ph type="sldImg"/>
          </p:nvPr>
        </p:nvSpPr>
        <p:spPr>
          <a:ln/>
        </p:spPr>
      </p:sp>
      <p:sp>
        <p:nvSpPr>
          <p:cNvPr id="2406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r>
              <a:rPr lang="en-US" altLang="en-US">
                <a:latin typeface="Times New Roman" charset="0"/>
                <a:ea typeface="MS PGothic" charset="-128"/>
              </a:rPr>
              <a:t>    </a:t>
            </a:r>
          </a:p>
          <a:p>
            <a:r>
              <a:rPr lang="en-US" altLang="en-US">
                <a:latin typeface="Times New Roman" charset="0"/>
                <a:ea typeface="MS PGothic" charset="-128"/>
              </a:rPr>
              <a:t>3. Migraine</a:t>
            </a:r>
            <a:endParaRPr lang="en-IN" altLang="en-US">
              <a:latin typeface="Times New Roman" charset="0"/>
              <a:ea typeface="MS PGothic" charset="-128"/>
            </a:endParaRPr>
          </a:p>
          <a:p>
            <a:r>
              <a:rPr lang="en-US" altLang="en-US">
                <a:latin typeface="Times New Roman" charset="0"/>
                <a:ea typeface="MS PGothic" charset="-128"/>
              </a:rPr>
              <a:t>	a. Always assess the patient for other signs and symptoms that might indicate a more serious condition.</a:t>
            </a:r>
            <a:endParaRPr lang="en-IN" altLang="en-US">
              <a:latin typeface="Times New Roman" charset="0"/>
              <a:ea typeface="MS PGothic" charset="-128"/>
            </a:endParaRPr>
          </a:p>
          <a:p>
            <a:r>
              <a:rPr lang="en-US" altLang="en-US">
                <a:latin typeface="Times New Roman" charset="0"/>
                <a:ea typeface="MS PGothic" charset="-128"/>
              </a:rPr>
              <a:t>	b. Apply high-flow oxygen, if tolerated.</a:t>
            </a:r>
            <a:endParaRPr lang="en-IN" altLang="en-US">
              <a:latin typeface="Times New Roman" charset="0"/>
              <a:ea typeface="MS PGothic" charset="-128"/>
            </a:endParaRPr>
          </a:p>
          <a:p>
            <a:r>
              <a:rPr lang="en-US" altLang="en-US">
                <a:latin typeface="Times New Roman" charset="0"/>
                <a:ea typeface="MS PGothic" charset="-128"/>
              </a:rPr>
              <a:t>	c. Provide a darkened and quiet environment.</a:t>
            </a:r>
            <a:endParaRPr lang="en-IN" altLang="en-US">
              <a:latin typeface="Times New Roman" charset="0"/>
              <a:ea typeface="MS PGothic" charset="-128"/>
            </a:endParaRPr>
          </a:p>
          <a:p>
            <a:r>
              <a:rPr lang="en-US" altLang="en-US">
                <a:latin typeface="Times New Roman" charset="0"/>
                <a:ea typeface="MS PGothic" charset="-128"/>
              </a:rPr>
              <a:t>	d. Do not use lights and sirens during transport.</a:t>
            </a:r>
            <a:endParaRPr lang="en-IN" altLang="en-US">
              <a:latin typeface="Times New Roman" charset="0"/>
              <a:ea typeface="MS PGothic" charset="-128"/>
            </a:endParaRPr>
          </a:p>
        </p:txBody>
      </p:sp>
      <p:sp>
        <p:nvSpPr>
          <p:cNvPr id="2406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0DE0B099-5069-A34B-A338-E8B9052F1323}" type="slidenum">
              <a:rPr lang="en-US" altLang="en-US" sz="1200"/>
              <a:pPr eaLnBrk="1" hangingPunct="1"/>
              <a:t>94</a:t>
            </a:fld>
            <a:endParaRPr lang="en-US" altLang="en-US" sz="1200"/>
          </a:p>
        </p:txBody>
      </p:sp>
    </p:spTree>
    <p:extLst>
      <p:ext uri="{BB962C8B-B14F-4D97-AF65-F5344CB8AC3E}">
        <p14:creationId xmlns:p14="http://schemas.microsoft.com/office/powerpoint/2010/main" val="1032550116"/>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Slide Image Placeholder 1"/>
          <p:cNvSpPr>
            <a:spLocks noGrp="1" noRot="1" noChangeAspect="1" noTextEdit="1"/>
          </p:cNvSpPr>
          <p:nvPr>
            <p:ph type="sldImg"/>
          </p:nvPr>
        </p:nvSpPr>
        <p:spPr>
          <a:ln/>
        </p:spPr>
      </p:sp>
      <p:sp>
        <p:nvSpPr>
          <p:cNvPr id="241667" name="Notes Placehold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en-US" altLang="en-US" dirty="0" smtClean="0"/>
              <a:t>Lecture Outline </a:t>
            </a:r>
          </a:p>
          <a:p>
            <a:pPr>
              <a:defRPr/>
            </a:pPr>
            <a:endParaRPr lang="en-US" altLang="en-US" dirty="0" smtClean="0"/>
          </a:p>
          <a:p>
            <a:pPr>
              <a:defRPr/>
            </a:pPr>
            <a:r>
              <a:rPr lang="en-US" dirty="0" smtClean="0"/>
              <a:t>B. Stroke</a:t>
            </a:r>
            <a:endParaRPr lang="en-IN" b="1" dirty="0" smtClean="0"/>
          </a:p>
          <a:p>
            <a:pPr>
              <a:defRPr/>
            </a:pPr>
            <a:r>
              <a:rPr lang="en-US" dirty="0" smtClean="0"/>
              <a:t>	1. Support the ABCs and provide rapid transport to a stroke center.</a:t>
            </a:r>
            <a:endParaRPr lang="en-IN" dirty="0" smtClean="0"/>
          </a:p>
          <a:p>
            <a:pPr>
              <a:defRPr/>
            </a:pPr>
            <a:r>
              <a:rPr lang="en-US" dirty="0" smtClean="0"/>
              <a:t>	2. The patient may require manual airway positioning.</a:t>
            </a:r>
            <a:endParaRPr lang="en-IN" dirty="0" smtClean="0"/>
          </a:p>
          <a:p>
            <a:pPr>
              <a:defRPr/>
            </a:pPr>
            <a:r>
              <a:rPr lang="en-US" dirty="0" smtClean="0"/>
              <a:t>	3. Use suction as needed and monitor the patient’s oxygen saturation with a pulse oximeter.</a:t>
            </a:r>
            <a:endParaRPr lang="en-IN" dirty="0" smtClean="0"/>
          </a:p>
          <a:p>
            <a:pPr>
              <a:defRPr/>
            </a:pPr>
            <a:r>
              <a:rPr lang="en-US" dirty="0" smtClean="0"/>
              <a:t>		a. Maintain a Sp</a:t>
            </a:r>
            <a:r>
              <a:rPr lang="en-US" cap="small" dirty="0" smtClean="0"/>
              <a:t>o</a:t>
            </a:r>
            <a:r>
              <a:rPr lang="en-US" baseline="-25000" dirty="0" smtClean="0"/>
              <a:t>2</a:t>
            </a:r>
            <a:r>
              <a:rPr lang="en-US" dirty="0" smtClean="0"/>
              <a:t> level of at least 94%.</a:t>
            </a:r>
            <a:endParaRPr lang="en-IN" dirty="0" smtClean="0"/>
          </a:p>
          <a:p>
            <a:pPr>
              <a:defRPr/>
            </a:pPr>
            <a:r>
              <a:rPr lang="en-US" dirty="0" smtClean="0"/>
              <a:t>	4. Routine use of oxygen therapy is not recommended unless the patient is experiencing respiratory distress or is showing signs of hypoxia.</a:t>
            </a:r>
            <a:endParaRPr lang="en-IN" dirty="0"/>
          </a:p>
        </p:txBody>
      </p:sp>
      <p:sp>
        <p:nvSpPr>
          <p:cNvPr id="2416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34ACF4AB-4586-314F-8204-1AFD7021D3FA}" type="slidenum">
              <a:rPr lang="en-US" altLang="en-US" sz="1200"/>
              <a:pPr eaLnBrk="1" hangingPunct="1"/>
              <a:t>95</a:t>
            </a:fld>
            <a:endParaRPr lang="en-US" altLang="en-US" sz="1200"/>
          </a:p>
        </p:txBody>
      </p:sp>
    </p:spTree>
    <p:extLst>
      <p:ext uri="{BB962C8B-B14F-4D97-AF65-F5344CB8AC3E}">
        <p14:creationId xmlns:p14="http://schemas.microsoft.com/office/powerpoint/2010/main" val="254448205"/>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Slide Image Placeholder 1"/>
          <p:cNvSpPr>
            <a:spLocks noGrp="1" noRot="1" noChangeAspect="1" noTextEdit="1"/>
          </p:cNvSpPr>
          <p:nvPr>
            <p:ph type="sldImg"/>
          </p:nvPr>
        </p:nvSpPr>
        <p:spPr>
          <a:ln/>
        </p:spPr>
      </p:sp>
      <p:sp>
        <p:nvSpPr>
          <p:cNvPr id="2426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r>
              <a:rPr lang="en-US" altLang="en-US">
                <a:latin typeface="Times New Roman" charset="0"/>
                <a:ea typeface="MS PGothic" charset="-128"/>
              </a:rPr>
              <a:t>   </a:t>
            </a:r>
          </a:p>
          <a:p>
            <a:r>
              <a:rPr lang="en-US" altLang="en-US">
                <a:latin typeface="Times New Roman" charset="0"/>
                <a:ea typeface="MS PGothic" charset="-128"/>
              </a:rPr>
              <a:t>5. A patient’s paralyzed extremities will require protection from harm.</a:t>
            </a:r>
            <a:endParaRPr lang="en-IN" altLang="en-US">
              <a:latin typeface="Times New Roman" charset="0"/>
              <a:ea typeface="MS PGothic" charset="-128"/>
            </a:endParaRPr>
          </a:p>
          <a:p>
            <a:r>
              <a:rPr lang="en-US" altLang="en-US">
                <a:latin typeface="Times New Roman" charset="0"/>
                <a:ea typeface="MS PGothic" charset="-128"/>
              </a:rPr>
              <a:t>6. Continuously talk to the patient and inform him or her of what is going on.</a:t>
            </a:r>
            <a:endParaRPr lang="en-IN" altLang="en-US">
              <a:latin typeface="Times New Roman" charset="0"/>
              <a:ea typeface="MS PGothic" charset="-128"/>
            </a:endParaRPr>
          </a:p>
          <a:p>
            <a:r>
              <a:rPr lang="en-US" altLang="en-US">
                <a:latin typeface="Times New Roman" charset="0"/>
                <a:ea typeface="MS PGothic" charset="-128"/>
              </a:rPr>
              <a:t>7. Thrombolytic therapy (blood clot–dissolving drugs) and methods to mechanically remove the blood clot may reverse stroke symptoms and even stop the stroke if given within 3 hours (drugs) or 6 hours (mechanical methods).</a:t>
            </a:r>
            <a:endParaRPr lang="en-IN" altLang="en-US">
              <a:latin typeface="Times New Roman" charset="0"/>
              <a:ea typeface="MS PGothic" charset="-128"/>
            </a:endParaRPr>
          </a:p>
          <a:p>
            <a:r>
              <a:rPr lang="en-US" altLang="en-US">
                <a:latin typeface="Times New Roman" charset="0"/>
                <a:ea typeface="MS PGothic" charset="-128"/>
              </a:rPr>
              <a:t>8. Comprehensive stroke centers are able to offer advanced stroke care and in some cases may be able to provide thrombolytic therapy even after the 3- and 6-hour window.</a:t>
            </a:r>
            <a:endParaRPr lang="en-IN" altLang="en-US">
              <a:latin typeface="Times New Roman" charset="0"/>
              <a:ea typeface="MS PGothic" charset="-128"/>
            </a:endParaRPr>
          </a:p>
          <a:p>
            <a:r>
              <a:rPr lang="en-US" altLang="en-US">
                <a:latin typeface="Times New Roman" charset="0"/>
                <a:ea typeface="MS PGothic" charset="-128"/>
              </a:rPr>
              <a:t>	a. Proceed under the assumption that an area of the brain can still be saved.</a:t>
            </a:r>
            <a:endParaRPr lang="en-IN" altLang="en-US">
              <a:latin typeface="Times New Roman" charset="0"/>
              <a:ea typeface="MS PGothic" charset="-128"/>
            </a:endParaRPr>
          </a:p>
          <a:p>
            <a:r>
              <a:rPr lang="en-US" altLang="en-US">
                <a:latin typeface="Times New Roman" charset="0"/>
                <a:ea typeface="MS PGothic" charset="-128"/>
              </a:rPr>
              <a:t>	b. The sooner the treatment is done, the better the patient’s prognosis.</a:t>
            </a:r>
            <a:endParaRPr lang="en-IN" altLang="en-US">
              <a:latin typeface="Times New Roman" charset="0"/>
              <a:ea typeface="MS PGothic" charset="-128"/>
            </a:endParaRPr>
          </a:p>
        </p:txBody>
      </p:sp>
      <p:sp>
        <p:nvSpPr>
          <p:cNvPr id="2426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FA00C13C-4DA2-0D41-A57D-EB662212FF17}" type="slidenum">
              <a:rPr lang="en-US" altLang="en-US" sz="1200"/>
              <a:pPr eaLnBrk="1" hangingPunct="1"/>
              <a:t>96</a:t>
            </a:fld>
            <a:endParaRPr lang="en-US" altLang="en-US" sz="1200"/>
          </a:p>
        </p:txBody>
      </p:sp>
    </p:spTree>
    <p:extLst>
      <p:ext uri="{BB962C8B-B14F-4D97-AF65-F5344CB8AC3E}">
        <p14:creationId xmlns:p14="http://schemas.microsoft.com/office/powerpoint/2010/main" val="871040258"/>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Slide Image Placeholder 1"/>
          <p:cNvSpPr>
            <a:spLocks noGrp="1" noRot="1" noChangeAspect="1" noTextEdit="1"/>
          </p:cNvSpPr>
          <p:nvPr>
            <p:ph type="sldImg"/>
          </p:nvPr>
        </p:nvSpPr>
        <p:spPr>
          <a:ln/>
        </p:spPr>
      </p:sp>
      <p:sp>
        <p:nvSpPr>
          <p:cNvPr id="2437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r>
              <a:rPr lang="en-US" altLang="en-US">
                <a:latin typeface="Times New Roman" charset="0"/>
                <a:ea typeface="MS PGothic" charset="-128"/>
              </a:rPr>
              <a:t>  </a:t>
            </a:r>
          </a:p>
          <a:p>
            <a:r>
              <a:rPr lang="en-US" altLang="en-US">
                <a:latin typeface="Times New Roman" charset="0"/>
                <a:ea typeface="MS PGothic" charset="-128"/>
              </a:rPr>
              <a:t>9. Spend as little time at the scene as possible.</a:t>
            </a:r>
            <a:endParaRPr lang="en-IN" altLang="en-US">
              <a:latin typeface="Times New Roman" charset="0"/>
              <a:ea typeface="MS PGothic" charset="-128"/>
            </a:endParaRPr>
          </a:p>
          <a:p>
            <a:r>
              <a:rPr lang="en-US" altLang="en-US">
                <a:latin typeface="Times New Roman" charset="0"/>
                <a:ea typeface="MS PGothic" charset="-128"/>
              </a:rPr>
              <a:t>	a. Stroke is an emergency, and “time is brain.”</a:t>
            </a:r>
            <a:endParaRPr lang="en-IN" altLang="en-US">
              <a:latin typeface="Times New Roman" charset="0"/>
              <a:ea typeface="MS PGothic" charset="-128"/>
            </a:endParaRPr>
          </a:p>
          <a:p>
            <a:r>
              <a:rPr lang="en-US" altLang="en-US">
                <a:latin typeface="Times New Roman" charset="0"/>
                <a:ea typeface="MS PGothic" charset="-128"/>
              </a:rPr>
              <a:t>	b. If possible, transport to a designated stroke center.</a:t>
            </a:r>
            <a:endParaRPr lang="en-IN" altLang="en-US">
              <a:latin typeface="Times New Roman" charset="0"/>
              <a:ea typeface="MS PGothic" charset="-128"/>
            </a:endParaRPr>
          </a:p>
        </p:txBody>
      </p:sp>
      <p:sp>
        <p:nvSpPr>
          <p:cNvPr id="2437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125AFD5A-3DD4-234C-B684-88024ECE141F}" type="slidenum">
              <a:rPr lang="en-US" altLang="en-US" sz="1200"/>
              <a:pPr eaLnBrk="1" hangingPunct="1"/>
              <a:t>97</a:t>
            </a:fld>
            <a:endParaRPr lang="en-US" altLang="en-US" sz="1200"/>
          </a:p>
        </p:txBody>
      </p:sp>
    </p:spTree>
    <p:extLst>
      <p:ext uri="{BB962C8B-B14F-4D97-AF65-F5344CB8AC3E}">
        <p14:creationId xmlns:p14="http://schemas.microsoft.com/office/powerpoint/2010/main" val="177594607"/>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Slide Image Placeholder 1"/>
          <p:cNvSpPr>
            <a:spLocks noGrp="1" noRot="1" noChangeAspect="1" noTextEdit="1"/>
          </p:cNvSpPr>
          <p:nvPr>
            <p:ph type="sldImg"/>
          </p:nvPr>
        </p:nvSpPr>
        <p:spPr>
          <a:ln/>
        </p:spPr>
      </p:sp>
      <p:sp>
        <p:nvSpPr>
          <p:cNvPr id="2447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C. Seizure</a:t>
            </a:r>
            <a:endParaRPr lang="en-IN" altLang="en-US" b="1">
              <a:latin typeface="Times New Roman" charset="0"/>
              <a:ea typeface="MS PGothic" charset="-128"/>
            </a:endParaRPr>
          </a:p>
          <a:p>
            <a:r>
              <a:rPr lang="en-US" altLang="en-US">
                <a:latin typeface="Times New Roman" charset="0"/>
                <a:ea typeface="MS PGothic" charset="-128"/>
              </a:rPr>
              <a:t>	1. The patient may be in postictal state upon your arrival.</a:t>
            </a:r>
            <a:endParaRPr lang="en-IN" altLang="en-US">
              <a:latin typeface="Times New Roman" charset="0"/>
              <a:ea typeface="MS PGothic" charset="-128"/>
            </a:endParaRPr>
          </a:p>
          <a:p>
            <a:r>
              <a:rPr lang="en-US" altLang="en-US">
                <a:latin typeface="Times New Roman" charset="0"/>
                <a:ea typeface="MS PGothic" charset="-128"/>
              </a:rPr>
              <a:t>	2. Alternatively, the patient may still be having the seizure.</a:t>
            </a:r>
            <a:endParaRPr lang="en-IN" altLang="en-US">
              <a:latin typeface="Times New Roman" charset="0"/>
              <a:ea typeface="MS PGothic" charset="-128"/>
            </a:endParaRPr>
          </a:p>
          <a:p>
            <a:r>
              <a:rPr lang="en-US" altLang="en-US">
                <a:latin typeface="Times New Roman" charset="0"/>
                <a:ea typeface="MS PGothic" charset="-128"/>
              </a:rPr>
              <a:t>		a. Continue to assess and treat ABCs.</a:t>
            </a:r>
            <a:endParaRPr lang="en-IN" altLang="en-US">
              <a:latin typeface="Times New Roman" charset="0"/>
              <a:ea typeface="MS PGothic" charset="-128"/>
            </a:endParaRPr>
          </a:p>
          <a:p>
            <a:r>
              <a:rPr lang="en-US" altLang="en-US">
                <a:latin typeface="Times New Roman" charset="0"/>
                <a:ea typeface="MS PGothic" charset="-128"/>
              </a:rPr>
              <a:t>		b. Try administering oxygen.</a:t>
            </a:r>
            <a:endParaRPr lang="en-IN" altLang="en-US">
              <a:latin typeface="Times New Roman" charset="0"/>
              <a:ea typeface="MS PGothic" charset="-128"/>
            </a:endParaRPr>
          </a:p>
        </p:txBody>
      </p:sp>
      <p:sp>
        <p:nvSpPr>
          <p:cNvPr id="2447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FC7BC3A2-EF3B-BB49-BA54-5E22EE3ED859}" type="slidenum">
              <a:rPr lang="en-US" altLang="en-US" sz="1200"/>
              <a:pPr eaLnBrk="1" hangingPunct="1"/>
              <a:t>98</a:t>
            </a:fld>
            <a:endParaRPr lang="en-US" altLang="en-US" sz="1200"/>
          </a:p>
        </p:txBody>
      </p:sp>
    </p:spTree>
    <p:extLst>
      <p:ext uri="{BB962C8B-B14F-4D97-AF65-F5344CB8AC3E}">
        <p14:creationId xmlns:p14="http://schemas.microsoft.com/office/powerpoint/2010/main" val="1977774166"/>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Slide Image Placeholder 1"/>
          <p:cNvSpPr>
            <a:spLocks noGrp="1" noRot="1" noChangeAspect="1" noTextEdit="1"/>
          </p:cNvSpPr>
          <p:nvPr>
            <p:ph type="sldImg"/>
          </p:nvPr>
        </p:nvSpPr>
        <p:spPr>
          <a:ln/>
        </p:spPr>
      </p:sp>
      <p:sp>
        <p:nvSpPr>
          <p:cNvPr id="2457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ea typeface="MS PGothic" charset="-128"/>
              </a:rPr>
              <a:t>Lecture Outline </a:t>
            </a:r>
          </a:p>
          <a:p>
            <a:endParaRPr lang="en-US" altLang="en-US">
              <a:latin typeface="Times New Roman" charset="0"/>
              <a:ea typeface="MS PGothic" charset="-128"/>
            </a:endParaRPr>
          </a:p>
          <a:p>
            <a:r>
              <a:rPr lang="en-US" altLang="en-US">
                <a:latin typeface="Times New Roman" charset="0"/>
                <a:ea typeface="MS PGothic" charset="-128"/>
              </a:rPr>
              <a:t>c. It is difficult to safely prepare a patient for transport who is having a seizure.</a:t>
            </a:r>
            <a:endParaRPr lang="en-IN" altLang="en-US">
              <a:latin typeface="Times New Roman" charset="0"/>
              <a:ea typeface="MS PGothic" charset="-128"/>
            </a:endParaRPr>
          </a:p>
          <a:p>
            <a:r>
              <a:rPr lang="en-US" altLang="en-US">
                <a:latin typeface="Times New Roman" charset="0"/>
                <a:ea typeface="MS PGothic" charset="-128"/>
              </a:rPr>
              <a:t>	i. Assess for trauma.</a:t>
            </a:r>
            <a:endParaRPr lang="en-IN" altLang="en-US">
              <a:latin typeface="Times New Roman" charset="0"/>
              <a:ea typeface="MS PGothic" charset="-128"/>
            </a:endParaRPr>
          </a:p>
          <a:p>
            <a:r>
              <a:rPr lang="en-US" altLang="en-US">
                <a:latin typeface="Times New Roman" charset="0"/>
                <a:ea typeface="MS PGothic" charset="-128"/>
              </a:rPr>
              <a:t>	ii. Use spinal immobilization if indicated.</a:t>
            </a:r>
            <a:endParaRPr lang="en-IN" altLang="en-US">
              <a:latin typeface="Times New Roman" charset="0"/>
              <a:ea typeface="MS PGothic" charset="-128"/>
            </a:endParaRPr>
          </a:p>
          <a:p>
            <a:r>
              <a:rPr lang="en-US" altLang="en-US">
                <a:latin typeface="Times New Roman" charset="0"/>
                <a:ea typeface="MS PGothic" charset="-128"/>
              </a:rPr>
              <a:t>	iii. Never attempt to restrain a patient having a seizure.</a:t>
            </a:r>
            <a:endParaRPr lang="en-IN" altLang="en-US">
              <a:latin typeface="Times New Roman" charset="0"/>
              <a:ea typeface="MS PGothic" charset="-128"/>
            </a:endParaRPr>
          </a:p>
        </p:txBody>
      </p:sp>
      <p:sp>
        <p:nvSpPr>
          <p:cNvPr id="2457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ヒラギノ角ゴ Pro W3" charset="-128"/>
              </a:defRPr>
            </a:lvl1pPr>
            <a:lvl2pPr marL="742950" indent="-285750" eaLnBrk="0" hangingPunct="0">
              <a:defRPr sz="2400">
                <a:solidFill>
                  <a:schemeClr val="tx1"/>
                </a:solidFill>
                <a:latin typeface="Times New Roman" charset="0"/>
                <a:ea typeface="ヒラギノ角ゴ Pro W3" charset="-128"/>
              </a:defRPr>
            </a:lvl2pPr>
            <a:lvl3pPr marL="1143000" indent="-228600" eaLnBrk="0" hangingPunct="0">
              <a:defRPr sz="2400">
                <a:solidFill>
                  <a:schemeClr val="tx1"/>
                </a:solidFill>
                <a:latin typeface="Times New Roman" charset="0"/>
                <a:ea typeface="ヒラギノ角ゴ Pro W3" charset="-128"/>
              </a:defRPr>
            </a:lvl3pPr>
            <a:lvl4pPr marL="1600200" indent="-228600" eaLnBrk="0" hangingPunct="0">
              <a:defRPr sz="2400">
                <a:solidFill>
                  <a:schemeClr val="tx1"/>
                </a:solidFill>
                <a:latin typeface="Times New Roman" charset="0"/>
                <a:ea typeface="ヒラギノ角ゴ Pro W3" charset="-128"/>
              </a:defRPr>
            </a:lvl4pPr>
            <a:lvl5pPr marL="2057400" indent="-228600" eaLnBrk="0" hangingPunct="0">
              <a:defRPr sz="2400">
                <a:solidFill>
                  <a:schemeClr val="tx1"/>
                </a:solidFill>
                <a:latin typeface="Times New Roman" charset="0"/>
                <a:ea typeface="ヒラギノ角ゴ Pro W3" charset="-128"/>
              </a:defRPr>
            </a:lvl5pPr>
            <a:lvl6pPr marL="2514600" indent="-228600" algn="ctr" eaLnBrk="0" fontAlgn="base" hangingPunct="0">
              <a:spcBef>
                <a:spcPct val="0"/>
              </a:spcBef>
              <a:spcAft>
                <a:spcPct val="0"/>
              </a:spcAft>
              <a:defRPr sz="2400">
                <a:solidFill>
                  <a:schemeClr val="tx1"/>
                </a:solidFill>
                <a:latin typeface="Times New Roman" charset="0"/>
                <a:ea typeface="ヒラギノ角ゴ Pro W3" charset="-128"/>
              </a:defRPr>
            </a:lvl6pPr>
            <a:lvl7pPr marL="2971800" indent="-228600" algn="ctr" eaLnBrk="0" fontAlgn="base" hangingPunct="0">
              <a:spcBef>
                <a:spcPct val="0"/>
              </a:spcBef>
              <a:spcAft>
                <a:spcPct val="0"/>
              </a:spcAft>
              <a:defRPr sz="2400">
                <a:solidFill>
                  <a:schemeClr val="tx1"/>
                </a:solidFill>
                <a:latin typeface="Times New Roman" charset="0"/>
                <a:ea typeface="ヒラギノ角ゴ Pro W3" charset="-128"/>
              </a:defRPr>
            </a:lvl7pPr>
            <a:lvl8pPr marL="3429000" indent="-228600" algn="ctr" eaLnBrk="0" fontAlgn="base" hangingPunct="0">
              <a:spcBef>
                <a:spcPct val="0"/>
              </a:spcBef>
              <a:spcAft>
                <a:spcPct val="0"/>
              </a:spcAft>
              <a:defRPr sz="2400">
                <a:solidFill>
                  <a:schemeClr val="tx1"/>
                </a:solidFill>
                <a:latin typeface="Times New Roman" charset="0"/>
                <a:ea typeface="ヒラギノ角ゴ Pro W3" charset="-128"/>
              </a:defRPr>
            </a:lvl8pPr>
            <a:lvl9pPr marL="3886200" indent="-228600" algn="ctr" eaLnBrk="0" fontAlgn="base" hangingPunct="0">
              <a:spcBef>
                <a:spcPct val="0"/>
              </a:spcBef>
              <a:spcAft>
                <a:spcPct val="0"/>
              </a:spcAft>
              <a:defRPr sz="2400">
                <a:solidFill>
                  <a:schemeClr val="tx1"/>
                </a:solidFill>
                <a:latin typeface="Times New Roman" charset="0"/>
                <a:ea typeface="ヒラギノ角ゴ Pro W3" charset="-128"/>
              </a:defRPr>
            </a:lvl9pPr>
          </a:lstStyle>
          <a:p>
            <a:pPr eaLnBrk="1" hangingPunct="1"/>
            <a:fld id="{19A87740-FF30-A648-B602-F431D13CF30F}" type="slidenum">
              <a:rPr lang="en-US" altLang="en-US" sz="1200"/>
              <a:pPr eaLnBrk="1" hangingPunct="1"/>
              <a:t>99</a:t>
            </a:fld>
            <a:endParaRPr lang="en-US" altLang="en-US" sz="1200"/>
          </a:p>
        </p:txBody>
      </p:sp>
    </p:spTree>
    <p:extLst>
      <p:ext uri="{BB962C8B-B14F-4D97-AF65-F5344CB8AC3E}">
        <p14:creationId xmlns:p14="http://schemas.microsoft.com/office/powerpoint/2010/main" val="16985196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83299" name="Rectangle 3"/>
          <p:cNvSpPr>
            <a:spLocks noGrp="1" noChangeArrowheads="1"/>
          </p:cNvSpPr>
          <p:nvPr>
            <p:ph type="subTitle" idx="1"/>
          </p:nvPr>
        </p:nvSpPr>
        <p:spPr>
          <a:xfrm>
            <a:off x="4343400" y="3657600"/>
            <a:ext cx="4876800" cy="1752600"/>
          </a:xfrm>
          <a:gradFill rotWithShape="0">
            <a:gsLst>
              <a:gs pos="0">
                <a:srgbClr val="66CCFF">
                  <a:alpha val="89999"/>
                </a:srgbClr>
              </a:gs>
              <a:gs pos="100000">
                <a:srgbClr val="0080FF">
                  <a:alpha val="14000"/>
                </a:srgbClr>
              </a:gs>
            </a:gsLst>
            <a:lin ang="2700000" scaled="1"/>
          </a:gradFill>
          <a:ln w="9525">
            <a:noFill/>
          </a:ln>
          <a:extLst>
            <a:ext uri="{91240B29-F687-4F45-9708-019B960494DF}">
              <a14:hiddenLine xmlns:a14="http://schemas.microsoft.com/office/drawing/2010/main" w="9525" algn="ctr">
                <a:solidFill>
                  <a:srgbClr val="B3B3B3">
                    <a:alpha val="39999"/>
                  </a:srgbClr>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137160" bIns="45720"/>
          <a:lstStyle>
            <a:lvl1pPr marL="0" indent="0">
              <a:lnSpc>
                <a:spcPct val="105000"/>
              </a:lnSpc>
              <a:buFontTx/>
              <a:buNone/>
              <a:defRPr sz="3200" b="1">
                <a:solidFill>
                  <a:schemeClr val="bg1"/>
                </a:solidFill>
              </a:defRPr>
            </a:lvl1pPr>
          </a:lstStyle>
          <a:p>
            <a:pPr lvl="0"/>
            <a:r>
              <a:rPr lang="en-US" noProof="0" smtClean="0"/>
              <a:t>Click to edit Master subtitle style</a:t>
            </a:r>
          </a:p>
        </p:txBody>
      </p:sp>
      <p:sp>
        <p:nvSpPr>
          <p:cNvPr id="128003" name="Rectangle 2"/>
          <p:cNvSpPr>
            <a:spLocks noGrp="1" noChangeArrowheads="1"/>
          </p:cNvSpPr>
          <p:nvPr>
            <p:ph type="ctrTitle"/>
          </p:nvPr>
        </p:nvSpPr>
        <p:spPr>
          <a:xfrm>
            <a:off x="4572000" y="2362200"/>
            <a:ext cx="4343400" cy="990600"/>
          </a:xfrm>
        </p:spPr>
        <p:txBody>
          <a:bodyPr lIns="228600" anchor="t"/>
          <a:lstStyle>
            <a:lvl1pPr algn="l">
              <a:defRPr>
                <a:effectLst>
                  <a:outerShdw blurRad="38100" dist="38100" dir="2700000" algn="tl">
                    <a:srgbClr val="C0C0C0"/>
                  </a:outerShdw>
                </a:effectLst>
              </a:defRPr>
            </a:lvl1pPr>
          </a:lstStyle>
          <a:p>
            <a:pPr lvl="0"/>
            <a:r>
              <a:rPr lang="en-US" noProof="0" smtClean="0"/>
              <a:t>Click to edit Master title style</a:t>
            </a:r>
          </a:p>
        </p:txBody>
      </p:sp>
    </p:spTree>
    <p:extLst>
      <p:ext uri="{BB962C8B-B14F-4D97-AF65-F5344CB8AC3E}">
        <p14:creationId xmlns:p14="http://schemas.microsoft.com/office/powerpoint/2010/main" val="323604074"/>
      </p:ext>
    </p:extLst>
  </p:cSld>
  <p:clrMapOvr>
    <a:masterClrMapping/>
  </p:clrMapOvr>
  <p:hf sldNum="0"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209509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601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228600"/>
            <a:ext cx="5676900" cy="601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02519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effectLst/>
        </p:spPr>
        <p:txBody>
          <a:bodyPr/>
          <a:lstStyle>
            <a:lvl1pPr>
              <a:defRPr>
                <a:solidFill>
                  <a:srgbClr val="F37021"/>
                </a:solidFill>
              </a:defRPr>
            </a:lvl1pPr>
          </a:lstStyle>
          <a:p>
            <a:r>
              <a:rPr lang="en-US" dirty="0" smtClean="0"/>
              <a:t>Click to edit Master title style</a:t>
            </a:r>
            <a:endParaRPr lang="en-US" dirty="0"/>
          </a:p>
        </p:txBody>
      </p:sp>
      <p:sp>
        <p:nvSpPr>
          <p:cNvPr id="3" name="Content Placeholder 2"/>
          <p:cNvSpPr>
            <a:spLocks noGrp="1"/>
          </p:cNvSpPr>
          <p:nvPr>
            <p:ph idx="1"/>
          </p:nvPr>
        </p:nvSpPr>
        <p:spPr>
          <a:noFill/>
          <a:ln>
            <a:noFill/>
          </a:ln>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3850775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50443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478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478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850442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962096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effectLst/>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1173425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94637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023898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77209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685800" y="1447800"/>
            <a:ext cx="7772400" cy="4800600"/>
          </a:xfrm>
          <a:prstGeom prst="rect">
            <a:avLst/>
          </a:prstGeom>
          <a:solidFill>
            <a:schemeClr val="bg1">
              <a:alpha val="39999"/>
            </a:schemeClr>
          </a:solidFill>
          <a:ln w="19050">
            <a:solidFill>
              <a:srgbClr val="B3B3B3">
                <a:alpha val="39999"/>
              </a:srgbClr>
            </a:solidFill>
            <a:miter lim="800000"/>
            <a:headEnd/>
            <a:tailEnd/>
          </a:ln>
        </p:spPr>
        <p:txBody>
          <a:bodyPr vert="horz" wrap="square" lIns="228600" tIns="182880" rIns="91440" bIns="9144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28003" name="Rectangle 2"/>
          <p:cNvSpPr>
            <a:spLocks noGrp="1" noChangeArrowheads="1"/>
          </p:cNvSpPr>
          <p:nvPr>
            <p:ph type="title"/>
          </p:nvPr>
        </p:nvSpPr>
        <p:spPr bwMode="auto">
          <a:xfrm>
            <a:off x="685800" y="228600"/>
            <a:ext cx="7772400" cy="914400"/>
          </a:xfrm>
          <a:prstGeom prst="rect">
            <a:avLst/>
          </a:prstGeom>
          <a:noFill/>
          <a:ln>
            <a:noFill/>
          </a:ln>
          <a:effectLst>
            <a:outerShdw blurRad="25400" dist="12700" dir="2700000" algn="ctr" rotWithShape="0">
              <a:schemeClr val="tx1">
                <a:alpha val="73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sldNum="0" hdr="0" dt="0"/>
  <p:txStyles>
    <p:titleStyle>
      <a:lvl1pPr algn="ctr" rtl="0" eaLnBrk="0" fontAlgn="base" hangingPunct="0">
        <a:lnSpc>
          <a:spcPct val="90000"/>
        </a:lnSpc>
        <a:spcBef>
          <a:spcPct val="0"/>
        </a:spcBef>
        <a:spcAft>
          <a:spcPct val="0"/>
        </a:spcAft>
        <a:defRPr sz="4000" b="1">
          <a:solidFill>
            <a:srgbClr val="F37021"/>
          </a:solidFill>
          <a:latin typeface="+mj-lt"/>
          <a:ea typeface="+mj-ea"/>
          <a:cs typeface="ヒラギノ角ゴ Pro W3" charset="0"/>
        </a:defRPr>
      </a:lvl1pPr>
      <a:lvl2pPr algn="ctr" rtl="0" eaLnBrk="0" fontAlgn="base" hangingPunct="0">
        <a:lnSpc>
          <a:spcPct val="90000"/>
        </a:lnSpc>
        <a:spcBef>
          <a:spcPct val="0"/>
        </a:spcBef>
        <a:spcAft>
          <a:spcPct val="0"/>
        </a:spcAft>
        <a:defRPr sz="4000" b="1">
          <a:solidFill>
            <a:srgbClr val="F37021"/>
          </a:solidFill>
          <a:latin typeface="Arial" charset="0"/>
          <a:ea typeface="ヒラギノ角ゴ Pro W3" pitchFamily="1" charset="-128"/>
          <a:cs typeface="ヒラギノ角ゴ Pro W3" charset="0"/>
        </a:defRPr>
      </a:lvl2pPr>
      <a:lvl3pPr algn="ctr" rtl="0" eaLnBrk="0" fontAlgn="base" hangingPunct="0">
        <a:lnSpc>
          <a:spcPct val="90000"/>
        </a:lnSpc>
        <a:spcBef>
          <a:spcPct val="0"/>
        </a:spcBef>
        <a:spcAft>
          <a:spcPct val="0"/>
        </a:spcAft>
        <a:defRPr sz="4000" b="1">
          <a:solidFill>
            <a:srgbClr val="F37021"/>
          </a:solidFill>
          <a:latin typeface="Arial" charset="0"/>
          <a:ea typeface="ヒラギノ角ゴ Pro W3" pitchFamily="1" charset="-128"/>
          <a:cs typeface="ヒラギノ角ゴ Pro W3" charset="0"/>
        </a:defRPr>
      </a:lvl3pPr>
      <a:lvl4pPr algn="ctr" rtl="0" eaLnBrk="0" fontAlgn="base" hangingPunct="0">
        <a:lnSpc>
          <a:spcPct val="90000"/>
        </a:lnSpc>
        <a:spcBef>
          <a:spcPct val="0"/>
        </a:spcBef>
        <a:spcAft>
          <a:spcPct val="0"/>
        </a:spcAft>
        <a:defRPr sz="4000" b="1">
          <a:solidFill>
            <a:srgbClr val="F37021"/>
          </a:solidFill>
          <a:latin typeface="Arial" charset="0"/>
          <a:ea typeface="ヒラギノ角ゴ Pro W3" pitchFamily="1" charset="-128"/>
          <a:cs typeface="ヒラギノ角ゴ Pro W3" charset="0"/>
        </a:defRPr>
      </a:lvl4pPr>
      <a:lvl5pPr algn="ctr" rtl="0" eaLnBrk="0" fontAlgn="base" hangingPunct="0">
        <a:lnSpc>
          <a:spcPct val="90000"/>
        </a:lnSpc>
        <a:spcBef>
          <a:spcPct val="0"/>
        </a:spcBef>
        <a:spcAft>
          <a:spcPct val="0"/>
        </a:spcAft>
        <a:defRPr sz="4000" b="1">
          <a:solidFill>
            <a:srgbClr val="F37021"/>
          </a:solidFill>
          <a:latin typeface="Arial" charset="0"/>
          <a:ea typeface="ヒラギノ角ゴ Pro W3" pitchFamily="1" charset="-128"/>
          <a:cs typeface="ヒラギノ角ゴ Pro W3" charset="0"/>
        </a:defRPr>
      </a:lvl5pPr>
      <a:lvl6pPr marL="457200" algn="ctr" rtl="0" eaLnBrk="0" fontAlgn="base" hangingPunct="0">
        <a:lnSpc>
          <a:spcPct val="90000"/>
        </a:lnSpc>
        <a:spcBef>
          <a:spcPct val="0"/>
        </a:spcBef>
        <a:spcAft>
          <a:spcPct val="0"/>
        </a:spcAft>
        <a:defRPr sz="4000" b="1">
          <a:solidFill>
            <a:srgbClr val="F37021"/>
          </a:solidFill>
          <a:latin typeface="Arial" charset="0"/>
          <a:ea typeface="ヒラギノ角ゴ Pro W3" pitchFamily="1" charset="-128"/>
        </a:defRPr>
      </a:lvl6pPr>
      <a:lvl7pPr marL="914400" algn="ctr" rtl="0" eaLnBrk="0" fontAlgn="base" hangingPunct="0">
        <a:lnSpc>
          <a:spcPct val="90000"/>
        </a:lnSpc>
        <a:spcBef>
          <a:spcPct val="0"/>
        </a:spcBef>
        <a:spcAft>
          <a:spcPct val="0"/>
        </a:spcAft>
        <a:defRPr sz="4000" b="1">
          <a:solidFill>
            <a:srgbClr val="F37021"/>
          </a:solidFill>
          <a:latin typeface="Arial" charset="0"/>
          <a:ea typeface="ヒラギノ角ゴ Pro W3" pitchFamily="1" charset="-128"/>
        </a:defRPr>
      </a:lvl7pPr>
      <a:lvl8pPr marL="1371600" algn="ctr" rtl="0" eaLnBrk="0" fontAlgn="base" hangingPunct="0">
        <a:lnSpc>
          <a:spcPct val="90000"/>
        </a:lnSpc>
        <a:spcBef>
          <a:spcPct val="0"/>
        </a:spcBef>
        <a:spcAft>
          <a:spcPct val="0"/>
        </a:spcAft>
        <a:defRPr sz="4000" b="1">
          <a:solidFill>
            <a:srgbClr val="F37021"/>
          </a:solidFill>
          <a:latin typeface="Arial" charset="0"/>
          <a:ea typeface="ヒラギノ角ゴ Pro W3" pitchFamily="1" charset="-128"/>
        </a:defRPr>
      </a:lvl8pPr>
      <a:lvl9pPr marL="1828800" algn="ctr" rtl="0" eaLnBrk="0" fontAlgn="base" hangingPunct="0">
        <a:lnSpc>
          <a:spcPct val="90000"/>
        </a:lnSpc>
        <a:spcBef>
          <a:spcPct val="0"/>
        </a:spcBef>
        <a:spcAft>
          <a:spcPct val="0"/>
        </a:spcAft>
        <a:defRPr sz="4000" b="1">
          <a:solidFill>
            <a:srgbClr val="F37021"/>
          </a:solidFill>
          <a:latin typeface="Arial" charset="0"/>
          <a:ea typeface="ヒラギノ角ゴ Pro W3" pitchFamily="1" charset="-128"/>
        </a:defRPr>
      </a:lvl9pPr>
    </p:titleStyle>
    <p:bodyStyle>
      <a:lvl1pPr marL="342900" indent="-342900" algn="l" rtl="0" eaLnBrk="0" fontAlgn="base" hangingPunct="0">
        <a:spcBef>
          <a:spcPct val="50000"/>
        </a:spcBef>
        <a:spcAft>
          <a:spcPct val="0"/>
        </a:spcAft>
        <a:buClr>
          <a:srgbClr val="F37021"/>
        </a:buClr>
        <a:buChar char="•"/>
        <a:defRPr sz="2800">
          <a:solidFill>
            <a:schemeClr val="tx1"/>
          </a:solidFill>
          <a:latin typeface="+mn-lt"/>
          <a:ea typeface="+mn-ea"/>
          <a:cs typeface="ヒラギノ角ゴ Pro W3" charset="0"/>
        </a:defRPr>
      </a:lvl1pPr>
      <a:lvl2pPr marL="800100" indent="-342900" algn="l" rtl="0" eaLnBrk="0" fontAlgn="base" hangingPunct="0">
        <a:spcBef>
          <a:spcPct val="25000"/>
        </a:spcBef>
        <a:spcAft>
          <a:spcPct val="0"/>
        </a:spcAft>
        <a:buClr>
          <a:srgbClr val="F37021"/>
        </a:buClr>
        <a:buChar char="–"/>
        <a:defRPr sz="2400">
          <a:solidFill>
            <a:schemeClr val="tx1"/>
          </a:solidFill>
          <a:latin typeface="+mn-lt"/>
          <a:ea typeface="+mn-ea"/>
          <a:cs typeface="ヒラギノ角ゴ Pro W3" charset="0"/>
        </a:defRPr>
      </a:lvl2pPr>
      <a:lvl3pPr marL="1143000" indent="-228600" algn="l" rtl="0" eaLnBrk="0" fontAlgn="base" hangingPunct="0">
        <a:spcBef>
          <a:spcPct val="25000"/>
        </a:spcBef>
        <a:spcAft>
          <a:spcPct val="0"/>
        </a:spcAft>
        <a:buClr>
          <a:srgbClr val="F37021"/>
        </a:buClr>
        <a:buChar char="•"/>
        <a:defRPr sz="2200">
          <a:solidFill>
            <a:schemeClr val="tx1"/>
          </a:solidFill>
          <a:latin typeface="+mn-lt"/>
          <a:ea typeface="+mn-ea"/>
          <a:cs typeface="ヒラギノ角ゴ Pro W3" charset="0"/>
        </a:defRPr>
      </a:lvl3pPr>
      <a:lvl4pPr marL="1600200" indent="-228600" algn="l" rtl="0" eaLnBrk="0" fontAlgn="base" hangingPunct="0">
        <a:spcBef>
          <a:spcPct val="25000"/>
        </a:spcBef>
        <a:spcAft>
          <a:spcPct val="0"/>
        </a:spcAft>
        <a:buChar char="–"/>
        <a:defRPr sz="2000">
          <a:solidFill>
            <a:schemeClr val="tx1"/>
          </a:solidFill>
          <a:latin typeface="+mn-lt"/>
          <a:ea typeface="+mn-ea"/>
          <a:cs typeface="ヒラギノ角ゴ Pro W3" charset="0"/>
        </a:defRPr>
      </a:lvl4pPr>
      <a:lvl5pPr marL="2057400" indent="-228600" algn="l" rtl="0" eaLnBrk="0" fontAlgn="base" hangingPunct="0">
        <a:spcBef>
          <a:spcPct val="25000"/>
        </a:spcBef>
        <a:spcAft>
          <a:spcPct val="0"/>
        </a:spcAft>
        <a:buChar char="»"/>
        <a:defRPr sz="2000">
          <a:solidFill>
            <a:schemeClr val="tx1"/>
          </a:solidFill>
          <a:latin typeface="+mn-lt"/>
          <a:ea typeface="+mn-ea"/>
          <a:cs typeface="ヒラギノ角ゴ Pro W3" charset="0"/>
        </a:defRPr>
      </a:lvl5pPr>
      <a:lvl6pPr marL="2514600" indent="-228600" algn="l" rtl="0" eaLnBrk="0" fontAlgn="base" hangingPunct="0">
        <a:spcBef>
          <a:spcPct val="25000"/>
        </a:spcBef>
        <a:spcAft>
          <a:spcPct val="0"/>
        </a:spcAft>
        <a:buChar char="»"/>
        <a:defRPr sz="2000">
          <a:solidFill>
            <a:schemeClr val="tx1"/>
          </a:solidFill>
          <a:latin typeface="+mn-lt"/>
          <a:ea typeface="+mn-ea"/>
        </a:defRPr>
      </a:lvl6pPr>
      <a:lvl7pPr marL="2971800" indent="-228600" algn="l" rtl="0" eaLnBrk="0" fontAlgn="base" hangingPunct="0">
        <a:spcBef>
          <a:spcPct val="25000"/>
        </a:spcBef>
        <a:spcAft>
          <a:spcPct val="0"/>
        </a:spcAft>
        <a:buChar char="»"/>
        <a:defRPr sz="2000">
          <a:solidFill>
            <a:schemeClr val="tx1"/>
          </a:solidFill>
          <a:latin typeface="+mn-lt"/>
          <a:ea typeface="+mn-ea"/>
        </a:defRPr>
      </a:lvl7pPr>
      <a:lvl8pPr marL="3429000" indent="-228600" algn="l" rtl="0" eaLnBrk="0" fontAlgn="base" hangingPunct="0">
        <a:spcBef>
          <a:spcPct val="25000"/>
        </a:spcBef>
        <a:spcAft>
          <a:spcPct val="0"/>
        </a:spcAft>
        <a:buChar char="»"/>
        <a:defRPr sz="2000">
          <a:solidFill>
            <a:schemeClr val="tx1"/>
          </a:solidFill>
          <a:latin typeface="+mn-lt"/>
          <a:ea typeface="+mn-ea"/>
        </a:defRPr>
      </a:lvl8pPr>
      <a:lvl9pPr marL="3886200" indent="-228600" algn="l" rtl="0" eaLnBrk="0" fontAlgn="base" hangingPunct="0">
        <a:spcBef>
          <a:spcPct val="25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6.xml"/><Relationship Id="rId1" Type="http://schemas.openxmlformats.org/officeDocument/2006/relationships/tags" Target="../tags/tag1.xml"/><Relationship Id="rId4" Type="http://schemas.openxmlformats.org/officeDocument/2006/relationships/image" Target="../media/image3.jpeg"/></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6.xml"/><Relationship Id="rId1" Type="http://schemas.openxmlformats.org/officeDocument/2006/relationships/tags" Target="../tags/tag2.xml"/><Relationship Id="rId4" Type="http://schemas.openxmlformats.org/officeDocument/2006/relationships/image" Target="../media/image4.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image" Target="../media/image5.jpe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tags" Target="../tags/tag4.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9.jpe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notesSlide" Target="../notesSlides/notesSlide80.xml"/><Relationship Id="rId2" Type="http://schemas.openxmlformats.org/officeDocument/2006/relationships/slideLayout" Target="../slideLayouts/slideLayout6.xml"/><Relationship Id="rId1" Type="http://schemas.openxmlformats.org/officeDocument/2006/relationships/tags" Target="../tags/tag8.xml"/><Relationship Id="rId4" Type="http://schemas.openxmlformats.org/officeDocument/2006/relationships/image" Target="../media/image10.jpeg"/></Relationships>
</file>

<file path=ppt/slides/_rels/slide81.xml.rels><?xml version="1.0" encoding="UTF-8" standalone="yes"?>
<Relationships xmlns="http://schemas.openxmlformats.org/package/2006/relationships"><Relationship Id="rId3" Type="http://schemas.openxmlformats.org/officeDocument/2006/relationships/notesSlide" Target="../notesSlides/notesSlide81.xml"/><Relationship Id="rId2" Type="http://schemas.openxmlformats.org/officeDocument/2006/relationships/slideLayout" Target="../slideLayouts/slideLayout6.xml"/><Relationship Id="rId1" Type="http://schemas.openxmlformats.org/officeDocument/2006/relationships/tags" Target="../tags/tag9.xml"/><Relationship Id="rId4" Type="http://schemas.openxmlformats.org/officeDocument/2006/relationships/image" Target="../media/image11.jpeg"/></Relationships>
</file>

<file path=ppt/slides/_rels/slide82.xml.rels><?xml version="1.0" encoding="UTF-8" standalone="yes"?>
<Relationships xmlns="http://schemas.openxmlformats.org/package/2006/relationships"><Relationship Id="rId3" Type="http://schemas.openxmlformats.org/officeDocument/2006/relationships/notesSlide" Target="../notesSlides/notesSlide82.xml"/><Relationship Id="rId2" Type="http://schemas.openxmlformats.org/officeDocument/2006/relationships/slideLayout" Target="../slideLayouts/slideLayout6.xml"/><Relationship Id="rId1" Type="http://schemas.openxmlformats.org/officeDocument/2006/relationships/tags" Target="../tags/tag10.xml"/><Relationship Id="rId4" Type="http://schemas.openxmlformats.org/officeDocument/2006/relationships/image" Target="../media/image12.jpeg"/></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notesSlide" Target="../notesSlides/notesSlide84.xml"/><Relationship Id="rId2" Type="http://schemas.openxmlformats.org/officeDocument/2006/relationships/slideLayout" Target="../slideLayouts/slideLayout6.xml"/><Relationship Id="rId1" Type="http://schemas.openxmlformats.org/officeDocument/2006/relationships/tags" Target="../tags/tag11.xml"/><Relationship Id="rId4" Type="http://schemas.openxmlformats.org/officeDocument/2006/relationships/image" Target="../media/image13.jpeg"/></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notesSlide" Target="../notesSlides/notesSlide90.xml"/><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image" Target="../media/image14.jpeg"/></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 name="Rectangle 7"/>
          <p:cNvSpPr>
            <a:spLocks noGrp="1" noChangeArrowheads="1"/>
          </p:cNvSpPr>
          <p:nvPr>
            <p:ph type="subTitle" idx="1"/>
          </p:nvPr>
        </p:nvSpPr>
        <p:spPr>
          <a:xfrm>
            <a:off x="0" y="3352800"/>
            <a:ext cx="9144000" cy="1981200"/>
          </a:xfrm>
          <a:gradFill>
            <a:gsLst>
              <a:gs pos="0">
                <a:srgbClr val="66CCFF">
                  <a:alpha val="89998"/>
                </a:srgbClr>
              </a:gs>
              <a:gs pos="100000">
                <a:srgbClr val="0080FF">
                  <a:alpha val="14000"/>
                </a:srgbClr>
              </a:gs>
            </a:gsLst>
          </a:gradFill>
          <a:ln w="19050"/>
          <a:extLst>
            <a:ext uri="{91240B29-F687-4F45-9708-019B960494DF}">
              <a14:hiddenLine xmlns:a14="http://schemas.microsoft.com/office/drawing/2010/main" w="9525">
                <a:solidFill>
                  <a:srgbClr val="B3B3B3">
                    <a:alpha val="39999"/>
                  </a:srgbClr>
                </a:solidFill>
                <a:miter lim="800000"/>
                <a:headEnd/>
                <a:tailEnd/>
              </a14:hiddenLine>
            </a:ext>
          </a:extLst>
        </p:spPr>
        <p:txBody>
          <a:bodyPr/>
          <a:lstStyle/>
          <a:p>
            <a:endParaRPr lang="en-US" altLang="en-US" sz="100"/>
          </a:p>
          <a:p>
            <a:pPr algn="ctr">
              <a:spcBef>
                <a:spcPts val="2500"/>
              </a:spcBef>
            </a:pPr>
            <a:r>
              <a:rPr lang="en-US" altLang="en-US" sz="4000"/>
              <a:t>Chapter 17</a:t>
            </a:r>
          </a:p>
          <a:p>
            <a:pPr algn="ctr">
              <a:spcBef>
                <a:spcPts val="200"/>
              </a:spcBef>
            </a:pPr>
            <a:r>
              <a:rPr lang="en-US" altLang="en-US"/>
              <a:t>Neurologic Emergencies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a:lnSpc>
                <a:spcPct val="85000"/>
              </a:lnSpc>
              <a:defRPr/>
            </a:pPr>
            <a:r>
              <a:rPr lang="en-US" dirty="0" smtClean="0">
                <a:cs typeface="+mj-cs"/>
              </a:rPr>
              <a:t>Anatomy and Physiology </a:t>
            </a:r>
            <a:r>
              <a:rPr lang="en-US" sz="2800" b="0" dirty="0" smtClean="0">
                <a:cs typeface="+mj-cs"/>
              </a:rPr>
              <a:t>(2 of 7)</a:t>
            </a:r>
          </a:p>
        </p:txBody>
      </p:sp>
      <p:pic>
        <p:nvPicPr>
          <p:cNvPr id="11267" name="Picture 4" descr="\\172.16.33.26\Art\OUTPUT\JB LEARNING\EMT_11E_ITK_PPT WORK\Ch17\9781284080179_CH17_CP0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1295400"/>
            <a:ext cx="5715000" cy="454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8"/>
          <p:cNvSpPr>
            <a:spLocks noChangeArrowheads="1"/>
          </p:cNvSpPr>
          <p:nvPr>
            <p:custDataLst>
              <p:tags r:id="rId1"/>
            </p:custDataLst>
          </p:nvPr>
        </p:nvSpPr>
        <p:spPr bwMode="auto">
          <a:xfrm>
            <a:off x="4689475" y="5861050"/>
            <a:ext cx="28797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50000"/>
              </a:spcBef>
              <a:buClr>
                <a:srgbClr val="F37021"/>
              </a:buClr>
              <a:buChar char="•"/>
              <a:defRPr sz="2800">
                <a:solidFill>
                  <a:schemeClr val="tx1"/>
                </a:solidFill>
                <a:latin typeface="Arial" charset="0"/>
                <a:ea typeface="ヒラギノ角ゴ Pro W3" pitchFamily="1" charset="-128"/>
              </a:defRPr>
            </a:lvl1pPr>
            <a:lvl2pPr marL="742950" indent="-285750" algn="l" eaLnBrk="0" hangingPunct="0">
              <a:spcBef>
                <a:spcPct val="25000"/>
              </a:spcBef>
              <a:buClr>
                <a:srgbClr val="F37021"/>
              </a:buClr>
              <a:buChar char="–"/>
              <a:defRPr sz="2400">
                <a:solidFill>
                  <a:schemeClr val="tx1"/>
                </a:solidFill>
                <a:latin typeface="Arial" charset="0"/>
                <a:ea typeface="ヒラギノ角ゴ Pro W3" pitchFamily="1" charset="-128"/>
              </a:defRPr>
            </a:lvl2pPr>
            <a:lvl3pPr marL="1143000" indent="-228600" algn="l" eaLnBrk="0" hangingPunct="0">
              <a:spcBef>
                <a:spcPct val="25000"/>
              </a:spcBef>
              <a:buClr>
                <a:srgbClr val="F37021"/>
              </a:buClr>
              <a:buChar char="•"/>
              <a:defRPr sz="2200">
                <a:solidFill>
                  <a:schemeClr val="tx1"/>
                </a:solidFill>
                <a:latin typeface="Arial" charset="0"/>
                <a:ea typeface="ヒラギノ角ゴ Pro W3" pitchFamily="1" charset="-128"/>
              </a:defRPr>
            </a:lvl3pPr>
            <a:lvl4pPr marL="1600200" indent="-228600" algn="l" eaLnBrk="0" hangingPunct="0">
              <a:spcBef>
                <a:spcPct val="25000"/>
              </a:spcBef>
              <a:buChar char="–"/>
              <a:defRPr sz="2000">
                <a:solidFill>
                  <a:schemeClr val="tx1"/>
                </a:solidFill>
                <a:latin typeface="Arial" charset="0"/>
                <a:ea typeface="ヒラギノ角ゴ Pro W3" pitchFamily="1" charset="-128"/>
              </a:defRPr>
            </a:lvl4pPr>
            <a:lvl5pPr marL="2057400" indent="-228600" algn="l" eaLnBrk="0" hangingPunct="0">
              <a:spcBef>
                <a:spcPct val="25000"/>
              </a:spcBef>
              <a:buChar char="»"/>
              <a:defRPr sz="2000">
                <a:solidFill>
                  <a:schemeClr val="tx1"/>
                </a:solidFill>
                <a:latin typeface="Arial" charset="0"/>
                <a:ea typeface="ヒラギノ角ゴ Pro W3" pitchFamily="1" charset="-128"/>
              </a:defRPr>
            </a:lvl5pPr>
            <a:lvl6pPr marL="25146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6pPr>
            <a:lvl7pPr marL="29718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7pPr>
            <a:lvl8pPr marL="34290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8pPr>
            <a:lvl9pPr marL="38862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9pPr>
          </a:lstStyle>
          <a:p>
            <a:pPr algn="r" eaLnBrk="1" hangingPunct="1">
              <a:lnSpc>
                <a:spcPct val="110000"/>
              </a:lnSpc>
              <a:spcBef>
                <a:spcPct val="20000"/>
              </a:spcBef>
              <a:buFontTx/>
              <a:buNone/>
              <a:defRPr/>
            </a:pPr>
            <a:r>
              <a:rPr lang="en-IN" sz="900" dirty="0" smtClean="0">
                <a:solidFill>
                  <a:schemeClr val="bg1"/>
                </a:solidFill>
                <a:latin typeface="+mn-lt"/>
              </a:rPr>
              <a:t>© Jones &amp; Bartlett Learning.</a:t>
            </a:r>
            <a:endParaRPr lang="en-US" altLang="en-US" sz="900" dirty="0" smtClean="0">
              <a:solidFill>
                <a:schemeClr val="bg1"/>
              </a:solidFill>
              <a:latin typeface="+mn-lt"/>
            </a:endParaRP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p:txBody>
          <a:bodyPr/>
          <a:lstStyle/>
          <a:p>
            <a:pPr>
              <a:lnSpc>
                <a:spcPct val="85000"/>
              </a:lnSpc>
              <a:defRPr/>
            </a:pPr>
            <a:r>
              <a:rPr lang="en-US" dirty="0" smtClean="0">
                <a:cs typeface="+mj-cs"/>
              </a:rPr>
              <a:t>Emergency Medical Care: Seizure </a:t>
            </a:r>
            <a:r>
              <a:rPr lang="en-US" sz="2800" b="0" dirty="0" smtClean="0">
                <a:cs typeface="+mj-cs"/>
              </a:rPr>
              <a:t>(3 of 3)</a:t>
            </a:r>
          </a:p>
        </p:txBody>
      </p:sp>
      <p:sp>
        <p:nvSpPr>
          <p:cNvPr id="103427"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Not every patient who has had a seizure wants to be transported.</a:t>
            </a:r>
          </a:p>
          <a:p>
            <a:pPr lvl="1">
              <a:spcBef>
                <a:spcPct val="35000"/>
              </a:spcBef>
            </a:pPr>
            <a:r>
              <a:rPr lang="en-US" altLang="en-US"/>
              <a:t>Your goal is to encourage the patient to be seen by a physician.</a:t>
            </a:r>
          </a:p>
          <a:p>
            <a:pPr lvl="1">
              <a:spcBef>
                <a:spcPct val="35000"/>
              </a:spcBef>
            </a:pPr>
            <a:r>
              <a:rPr lang="en-US" altLang="en-US"/>
              <a:t>Be prepared to discuss the situation with the hospital staff.</a:t>
            </a: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1"/>
          <p:cNvSpPr>
            <a:spLocks noGrp="1"/>
          </p:cNvSpPr>
          <p:nvPr>
            <p:ph type="title"/>
          </p:nvPr>
        </p:nvSpPr>
        <p:spPr/>
        <p:txBody>
          <a:bodyPr/>
          <a:lstStyle/>
          <a:p>
            <a:pPr>
              <a:lnSpc>
                <a:spcPct val="85000"/>
              </a:lnSpc>
              <a:defRPr/>
            </a:pPr>
            <a:r>
              <a:rPr lang="en-US" dirty="0" smtClean="0">
                <a:cs typeface="+mj-cs"/>
              </a:rPr>
              <a:t>Emergency Medical Care: Altered Mental Status</a:t>
            </a:r>
          </a:p>
        </p:txBody>
      </p:sp>
      <p:sp>
        <p:nvSpPr>
          <p:cNvPr id="104451" name="Content Placeholder 2"/>
          <p:cNvSpPr>
            <a:spLocks noGrp="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Signs and symptoms vary from simple confusion to coma.</a:t>
            </a:r>
          </a:p>
          <a:p>
            <a:pPr>
              <a:spcBef>
                <a:spcPct val="35000"/>
              </a:spcBef>
            </a:pPr>
            <a:r>
              <a:rPr lang="en-US" altLang="en-US"/>
              <a:t>AMS is always an emergency that requires immediate attention.</a:t>
            </a:r>
          </a:p>
          <a:p>
            <a:pPr lvl="1">
              <a:spcBef>
                <a:spcPct val="35000"/>
              </a:spcBef>
            </a:pPr>
            <a:r>
              <a:rPr lang="en-US" altLang="en-US"/>
              <a:t>Even if the cause appears to be intoxication or minor head trauma</a:t>
            </a:r>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p:txBody>
          <a:bodyPr/>
          <a:lstStyle/>
          <a:p>
            <a:pPr>
              <a:lnSpc>
                <a:spcPct val="85000"/>
              </a:lnSpc>
              <a:defRPr/>
            </a:pPr>
            <a:r>
              <a:rPr lang="en-US" dirty="0" smtClean="0">
                <a:cs typeface="+mj-cs"/>
              </a:rPr>
              <a:t>Review</a:t>
            </a:r>
          </a:p>
        </p:txBody>
      </p:sp>
      <p:sp>
        <p:nvSpPr>
          <p:cNvPr id="105475"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marL="457200" indent="-457200">
              <a:spcBef>
                <a:spcPct val="35000"/>
              </a:spcBef>
              <a:buFontTx/>
              <a:buAutoNum type="arabicPeriod"/>
            </a:pPr>
            <a:r>
              <a:rPr lang="en-US" altLang="en-US"/>
              <a:t>A 41-year-old man presents with slow, irregular breathing; hypotension; and dilated pupils. These signs MOST likely indicate dysfunction of the:</a:t>
            </a:r>
          </a:p>
          <a:p>
            <a:pPr marL="1016000" lvl="1" indent="-444500" eaLnBrk="1" hangingPunct="1">
              <a:spcBef>
                <a:spcPct val="35000"/>
              </a:spcBef>
              <a:buFontTx/>
              <a:buAutoNum type="alphaUcPeriod"/>
            </a:pPr>
            <a:r>
              <a:rPr lang="en-US" altLang="en-US"/>
              <a:t>brain stem.</a:t>
            </a:r>
          </a:p>
          <a:p>
            <a:pPr marL="1016000" lvl="1" indent="-444500" eaLnBrk="1" hangingPunct="1">
              <a:spcBef>
                <a:spcPct val="35000"/>
              </a:spcBef>
              <a:buFontTx/>
              <a:buAutoNum type="alphaUcPeriod"/>
            </a:pPr>
            <a:r>
              <a:rPr lang="en-US" altLang="en-US"/>
              <a:t>hypothalamus.</a:t>
            </a:r>
          </a:p>
          <a:p>
            <a:pPr marL="1016000" lvl="1" indent="-444500" eaLnBrk="1" hangingPunct="1">
              <a:spcBef>
                <a:spcPct val="35000"/>
              </a:spcBef>
              <a:buFontTx/>
              <a:buAutoNum type="alphaUcPeriod"/>
            </a:pPr>
            <a:r>
              <a:rPr lang="en-US" altLang="en-US"/>
              <a:t>cerebrum.</a:t>
            </a:r>
          </a:p>
          <a:p>
            <a:pPr marL="1016000" lvl="1" indent="-444500" eaLnBrk="1" hangingPunct="1">
              <a:spcBef>
                <a:spcPct val="35000"/>
              </a:spcBef>
              <a:buFontTx/>
              <a:buAutoNum type="alphaUcPeriod"/>
            </a:pPr>
            <a:r>
              <a:rPr lang="en-US" altLang="en-US"/>
              <a:t>cerebellum.</a:t>
            </a: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7458" name="Rectangle 2"/>
          <p:cNvSpPr>
            <a:spLocks noGrp="1" noChangeArrowheads="1"/>
          </p:cNvSpPr>
          <p:nvPr>
            <p:ph type="title"/>
          </p:nvPr>
        </p:nvSpPr>
        <p:spPr/>
        <p:txBody>
          <a:bodyPr/>
          <a:lstStyle/>
          <a:p>
            <a:pPr>
              <a:lnSpc>
                <a:spcPct val="85000"/>
              </a:lnSpc>
              <a:defRPr/>
            </a:pPr>
            <a:r>
              <a:rPr lang="en-US" dirty="0" smtClean="0">
                <a:cs typeface="+mj-cs"/>
              </a:rPr>
              <a:t>Review</a:t>
            </a:r>
          </a:p>
        </p:txBody>
      </p:sp>
      <p:sp>
        <p:nvSpPr>
          <p:cNvPr id="106499"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marL="0" indent="0">
              <a:lnSpc>
                <a:spcPct val="90000"/>
              </a:lnSpc>
              <a:buFontTx/>
              <a:buNone/>
            </a:pPr>
            <a:r>
              <a:rPr lang="en-US" altLang="en-US" b="1"/>
              <a:t>Answer: </a:t>
            </a:r>
            <a:r>
              <a:rPr lang="en-US" altLang="en-US">
                <a:solidFill>
                  <a:srgbClr val="F37021"/>
                </a:solidFill>
              </a:rPr>
              <a:t>A</a:t>
            </a:r>
          </a:p>
          <a:p>
            <a:pPr marL="0" indent="0">
              <a:spcBef>
                <a:spcPct val="35000"/>
              </a:spcBef>
              <a:buFontTx/>
              <a:buNone/>
            </a:pPr>
            <a:r>
              <a:rPr lang="en-US" altLang="en-US" b="1"/>
              <a:t>Rationale: </a:t>
            </a:r>
            <a:r>
              <a:rPr lang="en-US" altLang="en-US"/>
              <a:t>The brain stem is responsible for functions such as breathing, blood pressure, and pupil constriction. Brain stem dysfunction would result in abnormal findings with these functions.</a:t>
            </a:r>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p:txBody>
          <a:bodyPr/>
          <a:lstStyle/>
          <a:p>
            <a:pPr>
              <a:lnSpc>
                <a:spcPct val="85000"/>
              </a:lnSpc>
              <a:defRPr/>
            </a:pPr>
            <a:r>
              <a:rPr lang="en-US" dirty="0" smtClean="0">
                <a:cs typeface="+mj-cs"/>
              </a:rPr>
              <a:t>Review </a:t>
            </a:r>
            <a:r>
              <a:rPr lang="en-US" sz="2800" b="0" dirty="0" smtClean="0">
                <a:cs typeface="+mj-cs"/>
              </a:rPr>
              <a:t>(1 of 2)</a:t>
            </a:r>
          </a:p>
        </p:txBody>
      </p:sp>
      <p:sp>
        <p:nvSpPr>
          <p:cNvPr id="107523"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marL="457200" indent="-457200">
              <a:spcBef>
                <a:spcPct val="35000"/>
              </a:spcBef>
              <a:buFontTx/>
              <a:buAutoNum type="arabicPeriod"/>
            </a:pPr>
            <a:r>
              <a:rPr lang="en-US" altLang="en-US" sz="2400"/>
              <a:t>A 41-year-old man presents with slow, irregular breathing; hypotension; and dilated pupils. These signs MOST likely indicate dysfunction of the: </a:t>
            </a:r>
          </a:p>
          <a:p>
            <a:pPr marL="1016000" lvl="1" indent="-444500">
              <a:spcBef>
                <a:spcPct val="35000"/>
              </a:spcBef>
              <a:buFontTx/>
              <a:buAutoNum type="alphaUcPeriod"/>
            </a:pPr>
            <a:r>
              <a:rPr lang="en-US" altLang="en-US"/>
              <a:t>brain stem.</a:t>
            </a:r>
            <a:br>
              <a:rPr lang="en-US" altLang="en-US"/>
            </a:br>
            <a:r>
              <a:rPr lang="en-US" altLang="en-US" b="1"/>
              <a:t>Rationale: </a:t>
            </a:r>
            <a:r>
              <a:rPr lang="en-US" altLang="en-US">
                <a:solidFill>
                  <a:srgbClr val="F37021"/>
                </a:solidFill>
              </a:rPr>
              <a:t>Correct answer</a:t>
            </a:r>
          </a:p>
          <a:p>
            <a:pPr marL="1016000" lvl="1" indent="-444500">
              <a:spcBef>
                <a:spcPct val="35000"/>
              </a:spcBef>
              <a:buFontTx/>
              <a:buAutoNum type="alphaUcPeriod"/>
            </a:pPr>
            <a:r>
              <a:rPr lang="en-US" altLang="en-US"/>
              <a:t>hypothalamus.</a:t>
            </a:r>
            <a:br>
              <a:rPr lang="en-US" altLang="en-US"/>
            </a:br>
            <a:r>
              <a:rPr lang="en-US" altLang="en-US" b="1"/>
              <a:t>Rationale: </a:t>
            </a:r>
            <a:r>
              <a:rPr lang="en-US" altLang="en-US">
                <a:solidFill>
                  <a:srgbClr val="F37021"/>
                </a:solidFill>
              </a:rPr>
              <a:t>The hypothalamus causes changes to occur in the heart rate, body temperature, and thirst.</a:t>
            </a:r>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61122" name="Rectangle 2"/>
          <p:cNvSpPr>
            <a:spLocks noGrp="1" noChangeArrowheads="1"/>
          </p:cNvSpPr>
          <p:nvPr>
            <p:ph type="title"/>
          </p:nvPr>
        </p:nvSpPr>
        <p:spPr/>
        <p:txBody>
          <a:bodyPr/>
          <a:lstStyle/>
          <a:p>
            <a:pPr>
              <a:lnSpc>
                <a:spcPct val="85000"/>
              </a:lnSpc>
              <a:defRPr/>
            </a:pPr>
            <a:r>
              <a:rPr lang="en-US" dirty="0" smtClean="0">
                <a:cs typeface="+mj-cs"/>
              </a:rPr>
              <a:t>Review </a:t>
            </a:r>
            <a:r>
              <a:rPr lang="en-US" sz="2800" b="0" dirty="0" smtClean="0">
                <a:cs typeface="+mj-cs"/>
              </a:rPr>
              <a:t>(2 of 2)</a:t>
            </a:r>
          </a:p>
        </p:txBody>
      </p:sp>
      <p:sp>
        <p:nvSpPr>
          <p:cNvPr id="108547"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marL="457200" indent="-457200">
              <a:spcBef>
                <a:spcPct val="35000"/>
              </a:spcBef>
              <a:buFontTx/>
              <a:buAutoNum type="arabicPeriod"/>
            </a:pPr>
            <a:r>
              <a:rPr lang="en-US" altLang="en-US" sz="2400"/>
              <a:t>A 41-year-old man presents with slow, irregular breathing; hypotension; and dilated pupils. These signs MOST likely indicate dysfunction of the: </a:t>
            </a:r>
          </a:p>
          <a:p>
            <a:pPr marL="1016000" lvl="1" indent="-444500">
              <a:spcBef>
                <a:spcPct val="35000"/>
              </a:spcBef>
              <a:buFontTx/>
              <a:buAutoNum type="alphaUcPeriod" startAt="3"/>
            </a:pPr>
            <a:r>
              <a:rPr lang="en-US" altLang="en-US"/>
              <a:t>cerebrum.</a:t>
            </a:r>
            <a:br>
              <a:rPr lang="en-US" altLang="en-US"/>
            </a:br>
            <a:r>
              <a:rPr lang="en-US" altLang="en-US" b="1"/>
              <a:t>Rationale: </a:t>
            </a:r>
            <a:r>
              <a:rPr lang="en-US" altLang="en-US">
                <a:solidFill>
                  <a:srgbClr val="F37021"/>
                </a:solidFill>
              </a:rPr>
              <a:t>The cerebrum causes changes to occur in emotion, thought, touch, and movement.</a:t>
            </a:r>
          </a:p>
          <a:p>
            <a:pPr marL="1016000" lvl="1" indent="-444500">
              <a:spcBef>
                <a:spcPct val="35000"/>
              </a:spcBef>
              <a:buFontTx/>
              <a:buAutoNum type="alphaUcPeriod" startAt="3"/>
            </a:pPr>
            <a:r>
              <a:rPr lang="en-US" altLang="en-US"/>
              <a:t>cerebellum.</a:t>
            </a:r>
            <a:br>
              <a:rPr lang="en-US" altLang="en-US"/>
            </a:br>
            <a:r>
              <a:rPr lang="en-US" altLang="en-US" b="1"/>
              <a:t>Rationale: </a:t>
            </a:r>
            <a:r>
              <a:rPr lang="en-US" altLang="en-US">
                <a:solidFill>
                  <a:srgbClr val="F37021"/>
                </a:solidFill>
              </a:rPr>
              <a:t>The cerebellum causes changes to occur in muscle control, body coordination, standing, walking, and writing.</a:t>
            </a:r>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p:txBody>
          <a:bodyPr/>
          <a:lstStyle/>
          <a:p>
            <a:pPr>
              <a:lnSpc>
                <a:spcPct val="85000"/>
              </a:lnSpc>
              <a:defRPr/>
            </a:pPr>
            <a:r>
              <a:rPr lang="en-US" dirty="0" smtClean="0">
                <a:cs typeface="+mj-cs"/>
              </a:rPr>
              <a:t>Review</a:t>
            </a:r>
          </a:p>
        </p:txBody>
      </p:sp>
      <p:sp>
        <p:nvSpPr>
          <p:cNvPr id="109571"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marL="457200" indent="-457200">
              <a:spcBef>
                <a:spcPct val="35000"/>
              </a:spcBef>
              <a:buFontTx/>
              <a:buAutoNum type="arabicPeriod" startAt="2"/>
            </a:pPr>
            <a:r>
              <a:rPr lang="en-US" altLang="en-US"/>
              <a:t>An acute ischemic stroke is caused by:</a:t>
            </a:r>
          </a:p>
          <a:p>
            <a:pPr marL="1016000" lvl="1" indent="-444500">
              <a:spcBef>
                <a:spcPct val="35000"/>
              </a:spcBef>
              <a:buFontTx/>
              <a:buAutoNum type="alphaUcPeriod"/>
            </a:pPr>
            <a:r>
              <a:rPr lang="en-US" altLang="en-US"/>
              <a:t>a ruptured cerebral artery. </a:t>
            </a:r>
          </a:p>
          <a:p>
            <a:pPr marL="1016000" lvl="1" indent="-444500">
              <a:spcBef>
                <a:spcPct val="35000"/>
              </a:spcBef>
              <a:buFontTx/>
              <a:buAutoNum type="alphaUcPeriod"/>
            </a:pPr>
            <a:r>
              <a:rPr lang="en-US" altLang="en-US"/>
              <a:t>increased intracranial pressure.</a:t>
            </a:r>
          </a:p>
          <a:p>
            <a:pPr marL="1016000" lvl="1" indent="-444500">
              <a:spcBef>
                <a:spcPct val="35000"/>
              </a:spcBef>
              <a:buFontTx/>
              <a:buAutoNum type="alphaUcPeriod"/>
            </a:pPr>
            <a:r>
              <a:rPr lang="en-US" altLang="en-US"/>
              <a:t>an acute rise in a person’s blood pressure. </a:t>
            </a:r>
          </a:p>
          <a:p>
            <a:pPr marL="1016000" lvl="1" indent="-444500">
              <a:spcBef>
                <a:spcPct val="35000"/>
              </a:spcBef>
              <a:buFontTx/>
              <a:buAutoNum type="alphaUcPeriod"/>
            </a:pPr>
            <a:r>
              <a:rPr lang="en-US" altLang="en-US"/>
              <a:t>a blocked cerebral artery. </a:t>
            </a:r>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p:txBody>
          <a:bodyPr/>
          <a:lstStyle/>
          <a:p>
            <a:pPr>
              <a:lnSpc>
                <a:spcPct val="85000"/>
              </a:lnSpc>
              <a:defRPr/>
            </a:pPr>
            <a:r>
              <a:rPr lang="en-US" dirty="0" smtClean="0">
                <a:cs typeface="+mj-cs"/>
              </a:rPr>
              <a:t>Review</a:t>
            </a:r>
          </a:p>
        </p:txBody>
      </p:sp>
      <p:sp>
        <p:nvSpPr>
          <p:cNvPr id="110595"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marL="0" indent="0">
              <a:lnSpc>
                <a:spcPct val="80000"/>
              </a:lnSpc>
              <a:buFontTx/>
              <a:buNone/>
            </a:pPr>
            <a:r>
              <a:rPr lang="en-US" altLang="en-US" b="1"/>
              <a:t>Answer: </a:t>
            </a:r>
            <a:r>
              <a:rPr lang="en-US" altLang="en-US">
                <a:solidFill>
                  <a:srgbClr val="F37021"/>
                </a:solidFill>
              </a:rPr>
              <a:t>D</a:t>
            </a:r>
          </a:p>
          <a:p>
            <a:pPr marL="0" indent="0">
              <a:spcBef>
                <a:spcPct val="35000"/>
              </a:spcBef>
              <a:buFontTx/>
              <a:buNone/>
            </a:pPr>
            <a:r>
              <a:rPr lang="en-US" altLang="en-US" b="1"/>
              <a:t>Rationale: </a:t>
            </a:r>
            <a:r>
              <a:rPr lang="en-US" altLang="en-US"/>
              <a:t>There are two types of stroke—hemorrhagic and ischemic. A hemorrhagic stroke is caused by a ruptured cerebral artery (aneurysm), which causes bleeding within the brain and increased intracranial pressure. An ischemic stroke is caused by a blocked cerebral artery—either from a clot that grows locally (thrombus) or that travels to the brain from another part of the body (embolus).</a:t>
            </a:r>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p:txBody>
          <a:bodyPr/>
          <a:lstStyle/>
          <a:p>
            <a:pPr>
              <a:lnSpc>
                <a:spcPct val="85000"/>
              </a:lnSpc>
              <a:defRPr/>
            </a:pPr>
            <a:r>
              <a:rPr lang="en-US" dirty="0" smtClean="0">
                <a:cs typeface="+mj-cs"/>
              </a:rPr>
              <a:t>Review </a:t>
            </a:r>
            <a:r>
              <a:rPr lang="en-US" sz="2800" b="0" dirty="0" smtClean="0">
                <a:cs typeface="+mj-cs"/>
              </a:rPr>
              <a:t>(1 of 2)</a:t>
            </a:r>
          </a:p>
        </p:txBody>
      </p:sp>
      <p:sp>
        <p:nvSpPr>
          <p:cNvPr id="111619"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marL="457200" indent="-457200">
              <a:spcBef>
                <a:spcPct val="35000"/>
              </a:spcBef>
              <a:buFontTx/>
              <a:buAutoNum type="arabicPeriod" startAt="2"/>
            </a:pPr>
            <a:r>
              <a:rPr lang="en-US" altLang="en-US"/>
              <a:t>An acute ischemic stroke is caused by:</a:t>
            </a:r>
          </a:p>
          <a:p>
            <a:pPr marL="1016000" lvl="1" indent="-444500">
              <a:spcBef>
                <a:spcPct val="35000"/>
              </a:spcBef>
              <a:buFontTx/>
              <a:buAutoNum type="alphaUcPeriod"/>
            </a:pPr>
            <a:r>
              <a:rPr lang="en-US" altLang="en-US"/>
              <a:t>a ruptured cerebral artery. </a:t>
            </a:r>
            <a:br>
              <a:rPr lang="en-US" altLang="en-US"/>
            </a:br>
            <a:r>
              <a:rPr lang="en-US" altLang="en-US" b="1"/>
              <a:t>Rationale: </a:t>
            </a:r>
            <a:r>
              <a:rPr lang="en-US" altLang="en-US">
                <a:solidFill>
                  <a:srgbClr val="F37021"/>
                </a:solidFill>
              </a:rPr>
              <a:t>This is known as a hemorrhagic stroke.</a:t>
            </a:r>
          </a:p>
          <a:p>
            <a:pPr marL="1016000" lvl="1" indent="-444500">
              <a:spcBef>
                <a:spcPct val="35000"/>
              </a:spcBef>
              <a:buFontTx/>
              <a:buAutoNum type="alphaUcPeriod"/>
            </a:pPr>
            <a:r>
              <a:rPr lang="en-US" altLang="en-US"/>
              <a:t>increased intracranial pressure.</a:t>
            </a:r>
            <a:br>
              <a:rPr lang="en-US" altLang="en-US"/>
            </a:br>
            <a:r>
              <a:rPr lang="en-US" altLang="en-US" b="1"/>
              <a:t>Rationale: </a:t>
            </a:r>
            <a:r>
              <a:rPr lang="en-US" altLang="en-US">
                <a:solidFill>
                  <a:srgbClr val="F37021"/>
                </a:solidFill>
              </a:rPr>
              <a:t>This can be caused by swelling, bleeding, or tumors.</a:t>
            </a:r>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62146" name="Rectangle 2"/>
          <p:cNvSpPr>
            <a:spLocks noGrp="1" noChangeArrowheads="1"/>
          </p:cNvSpPr>
          <p:nvPr>
            <p:ph type="title"/>
          </p:nvPr>
        </p:nvSpPr>
        <p:spPr/>
        <p:txBody>
          <a:bodyPr/>
          <a:lstStyle/>
          <a:p>
            <a:pPr>
              <a:lnSpc>
                <a:spcPct val="85000"/>
              </a:lnSpc>
              <a:defRPr/>
            </a:pPr>
            <a:r>
              <a:rPr lang="en-US" dirty="0" smtClean="0">
                <a:cs typeface="+mj-cs"/>
              </a:rPr>
              <a:t>Review </a:t>
            </a:r>
            <a:r>
              <a:rPr lang="en-US" sz="2800" b="0" dirty="0" smtClean="0">
                <a:cs typeface="+mj-cs"/>
              </a:rPr>
              <a:t>(2 of 2)</a:t>
            </a:r>
          </a:p>
        </p:txBody>
      </p:sp>
      <p:sp>
        <p:nvSpPr>
          <p:cNvPr id="112643"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marL="457200" indent="-457200">
              <a:spcBef>
                <a:spcPct val="35000"/>
              </a:spcBef>
              <a:buFontTx/>
              <a:buAutoNum type="arabicPeriod" startAt="2"/>
            </a:pPr>
            <a:r>
              <a:rPr lang="en-US" altLang="en-US"/>
              <a:t>An acute ischemic stroke is caused by:</a:t>
            </a:r>
          </a:p>
          <a:p>
            <a:pPr marL="1016000" lvl="1" indent="-444500">
              <a:spcBef>
                <a:spcPct val="35000"/>
              </a:spcBef>
              <a:buFontTx/>
              <a:buAutoNum type="alphaUcPeriod" startAt="3"/>
            </a:pPr>
            <a:r>
              <a:rPr lang="en-US" altLang="en-US"/>
              <a:t>an acute rise in a person’s blood pressure.</a:t>
            </a:r>
            <a:br>
              <a:rPr lang="en-US" altLang="en-US"/>
            </a:br>
            <a:r>
              <a:rPr lang="en-US" altLang="en-US" b="1"/>
              <a:t>Rationale: </a:t>
            </a:r>
            <a:r>
              <a:rPr lang="en-US" altLang="en-US">
                <a:solidFill>
                  <a:srgbClr val="F37021"/>
                </a:solidFill>
              </a:rPr>
              <a:t>This is known as a hypertensive crisis.</a:t>
            </a:r>
          </a:p>
          <a:p>
            <a:pPr marL="1016000" lvl="1" indent="-444500">
              <a:spcBef>
                <a:spcPct val="35000"/>
              </a:spcBef>
              <a:buFontTx/>
              <a:buAutoNum type="alphaUcPeriod" startAt="3"/>
            </a:pPr>
            <a:r>
              <a:rPr lang="en-US" altLang="en-US"/>
              <a:t>a blocked cerebral artery. </a:t>
            </a:r>
            <a:br>
              <a:rPr lang="en-US" altLang="en-US"/>
            </a:br>
            <a:r>
              <a:rPr lang="en-US" altLang="en-US" b="1"/>
              <a:t>Rationale: </a:t>
            </a:r>
            <a:r>
              <a:rPr lang="en-US" altLang="en-US">
                <a:solidFill>
                  <a:srgbClr val="F37021"/>
                </a:solidFill>
              </a:rPr>
              <a:t>Correct answer</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a:lnSpc>
                <a:spcPct val="85000"/>
              </a:lnSpc>
              <a:defRPr/>
            </a:pPr>
            <a:r>
              <a:rPr lang="en-US" dirty="0" smtClean="0">
                <a:cs typeface="+mj-cs"/>
              </a:rPr>
              <a:t>Anatomy and Physiology </a:t>
            </a:r>
            <a:r>
              <a:rPr lang="en-US" sz="2800" b="0" dirty="0" smtClean="0">
                <a:cs typeface="+mj-cs"/>
              </a:rPr>
              <a:t>(3 of 7)</a:t>
            </a:r>
          </a:p>
        </p:txBody>
      </p:sp>
      <p:sp>
        <p:nvSpPr>
          <p:cNvPr id="12291" name="Content Placeholder 2"/>
          <p:cNvSpPr>
            <a:spLocks noGrp="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The brain stem controls the most basic functions.</a:t>
            </a:r>
          </a:p>
          <a:p>
            <a:pPr lvl="1">
              <a:spcBef>
                <a:spcPct val="35000"/>
              </a:spcBef>
            </a:pPr>
            <a:r>
              <a:rPr lang="en-US" altLang="en-US"/>
              <a:t>Breathing, blood pressure, swallowing, pupil constriction</a:t>
            </a:r>
          </a:p>
          <a:p>
            <a:pPr>
              <a:spcBef>
                <a:spcPct val="35000"/>
              </a:spcBef>
            </a:pPr>
            <a:r>
              <a:rPr lang="en-US" altLang="en-US"/>
              <a:t>The cerebellum controls muscle and body coordination.</a:t>
            </a:r>
          </a:p>
          <a:p>
            <a:pPr lvl="1">
              <a:spcBef>
                <a:spcPct val="35000"/>
              </a:spcBef>
            </a:pPr>
            <a:r>
              <a:rPr lang="en-US" altLang="en-US"/>
              <a:t>Walking, writing, picking up a coin, playing piano</a:t>
            </a: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p:txBody>
          <a:bodyPr/>
          <a:lstStyle/>
          <a:p>
            <a:pPr>
              <a:lnSpc>
                <a:spcPct val="85000"/>
              </a:lnSpc>
              <a:defRPr/>
            </a:pPr>
            <a:r>
              <a:rPr lang="en-US" dirty="0" smtClean="0">
                <a:cs typeface="+mj-cs"/>
              </a:rPr>
              <a:t>Review</a:t>
            </a:r>
          </a:p>
        </p:txBody>
      </p:sp>
      <p:sp>
        <p:nvSpPr>
          <p:cNvPr id="113667"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marL="457200" indent="-457200">
              <a:spcBef>
                <a:spcPct val="35000"/>
              </a:spcBef>
              <a:buFontTx/>
              <a:buAutoNum type="arabicPeriod" startAt="3"/>
            </a:pPr>
            <a:r>
              <a:rPr lang="en-US" altLang="en-US"/>
              <a:t>A 56-year-old man experienced a sudden, severe headache and then became unresponsive. He has a history of high blood pressure. The MOST likely cause of his condition is a(n):</a:t>
            </a:r>
          </a:p>
          <a:p>
            <a:pPr marL="1016000" lvl="1" indent="-444500">
              <a:spcBef>
                <a:spcPct val="35000"/>
              </a:spcBef>
              <a:buFontTx/>
              <a:buAutoNum type="alphaUcPeriod"/>
            </a:pPr>
            <a:r>
              <a:rPr lang="en-US" altLang="en-US"/>
              <a:t>hemorrhagic stroke.</a:t>
            </a:r>
          </a:p>
          <a:p>
            <a:pPr marL="1016000" lvl="1" indent="-444500">
              <a:spcBef>
                <a:spcPct val="35000"/>
              </a:spcBef>
              <a:buFontTx/>
              <a:buAutoNum type="alphaUcPeriod"/>
            </a:pPr>
            <a:r>
              <a:rPr lang="en-US" altLang="en-US"/>
              <a:t>acute ischemic stroke.</a:t>
            </a:r>
          </a:p>
          <a:p>
            <a:pPr marL="1016000" lvl="1" indent="-444500">
              <a:spcBef>
                <a:spcPct val="35000"/>
              </a:spcBef>
              <a:buFontTx/>
              <a:buAutoNum type="alphaUcPeriod"/>
            </a:pPr>
            <a:r>
              <a:rPr lang="en-US" altLang="en-US"/>
              <a:t>severe migraine headache. </a:t>
            </a:r>
          </a:p>
          <a:p>
            <a:pPr marL="1016000" lvl="1" indent="-444500">
              <a:spcBef>
                <a:spcPct val="35000"/>
              </a:spcBef>
              <a:buFontTx/>
              <a:buAutoNum type="alphaUcPeriod"/>
            </a:pPr>
            <a:r>
              <a:rPr lang="en-US" altLang="en-US"/>
              <a:t>transient ischemic attack.</a:t>
            </a:r>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7938" name="Rectangle 2"/>
          <p:cNvSpPr>
            <a:spLocks noGrp="1" noChangeArrowheads="1"/>
          </p:cNvSpPr>
          <p:nvPr>
            <p:ph type="title"/>
          </p:nvPr>
        </p:nvSpPr>
        <p:spPr/>
        <p:txBody>
          <a:bodyPr/>
          <a:lstStyle/>
          <a:p>
            <a:pPr>
              <a:lnSpc>
                <a:spcPct val="85000"/>
              </a:lnSpc>
              <a:defRPr/>
            </a:pPr>
            <a:r>
              <a:rPr lang="en-US" dirty="0" smtClean="0">
                <a:cs typeface="+mj-cs"/>
              </a:rPr>
              <a:t>Review</a:t>
            </a:r>
          </a:p>
        </p:txBody>
      </p:sp>
      <p:sp>
        <p:nvSpPr>
          <p:cNvPr id="114691"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marL="0" indent="0">
              <a:lnSpc>
                <a:spcPct val="80000"/>
              </a:lnSpc>
              <a:buFontTx/>
              <a:buNone/>
            </a:pPr>
            <a:r>
              <a:rPr lang="en-US" altLang="en-US" b="1"/>
              <a:t>Answer: </a:t>
            </a:r>
            <a:r>
              <a:rPr lang="en-US" altLang="en-US">
                <a:solidFill>
                  <a:srgbClr val="F37021"/>
                </a:solidFill>
              </a:rPr>
              <a:t>A</a:t>
            </a:r>
          </a:p>
          <a:p>
            <a:pPr marL="0" indent="0">
              <a:spcBef>
                <a:spcPct val="35000"/>
              </a:spcBef>
              <a:buFontTx/>
              <a:buNone/>
            </a:pPr>
            <a:r>
              <a:rPr lang="en-US" altLang="en-US" b="1"/>
              <a:t>Rationale: </a:t>
            </a:r>
            <a:r>
              <a:rPr lang="en-US" altLang="en-US"/>
              <a:t>Hemorrhagic strokes are typically preceded by a sudden, severe headache (signals the rupture of a cerebral artery), after which the patient becomes unresponsive due to bleeding within the brain. Ischemic strokes and transient ischemic attacks generally do not cause a sudden, severe headache, and migraine headaches typically do not cause a loss of consciousness.</a:t>
            </a:r>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8962" name="Rectangle 2"/>
          <p:cNvSpPr>
            <a:spLocks noGrp="1" noChangeArrowheads="1"/>
          </p:cNvSpPr>
          <p:nvPr>
            <p:ph type="title"/>
          </p:nvPr>
        </p:nvSpPr>
        <p:spPr/>
        <p:txBody>
          <a:bodyPr/>
          <a:lstStyle/>
          <a:p>
            <a:pPr>
              <a:lnSpc>
                <a:spcPct val="85000"/>
              </a:lnSpc>
              <a:defRPr/>
            </a:pPr>
            <a:r>
              <a:rPr lang="en-US" dirty="0" smtClean="0">
                <a:cs typeface="+mj-cs"/>
              </a:rPr>
              <a:t>Review </a:t>
            </a:r>
            <a:r>
              <a:rPr lang="en-US" sz="2800" b="0" dirty="0" smtClean="0">
                <a:cs typeface="+mj-cs"/>
              </a:rPr>
              <a:t>(1 of 2)</a:t>
            </a:r>
          </a:p>
        </p:txBody>
      </p:sp>
      <p:sp>
        <p:nvSpPr>
          <p:cNvPr id="115715"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marL="457200" indent="-457200">
              <a:spcBef>
                <a:spcPct val="35000"/>
              </a:spcBef>
              <a:buFontTx/>
              <a:buAutoNum type="arabicPeriod" startAt="3"/>
            </a:pPr>
            <a:r>
              <a:rPr lang="en-US" altLang="en-US"/>
              <a:t>A 56-year-old man experienced a sudden, severe headache and then became unresponsive. He has a history of high blood pressure. The MOST likely cause of his condition is a(n):</a:t>
            </a:r>
          </a:p>
          <a:p>
            <a:pPr marL="1016000" lvl="1" indent="-444500">
              <a:spcBef>
                <a:spcPct val="35000"/>
              </a:spcBef>
              <a:buFontTx/>
              <a:buAutoNum type="alphaUcPeriod"/>
            </a:pPr>
            <a:r>
              <a:rPr lang="en-US" altLang="en-US"/>
              <a:t>hemorrhagic stroke.</a:t>
            </a:r>
            <a:br>
              <a:rPr lang="en-US" altLang="en-US"/>
            </a:br>
            <a:r>
              <a:rPr lang="en-US" altLang="en-US" b="1"/>
              <a:t>Rationale: </a:t>
            </a:r>
            <a:r>
              <a:rPr lang="en-US" altLang="en-US">
                <a:solidFill>
                  <a:srgbClr val="F37021"/>
                </a:solidFill>
              </a:rPr>
              <a:t>Correct answer</a:t>
            </a:r>
          </a:p>
          <a:p>
            <a:pPr marL="1016000" lvl="1" indent="-444500">
              <a:spcBef>
                <a:spcPct val="35000"/>
              </a:spcBef>
              <a:buFontTx/>
              <a:buAutoNum type="alphaUcPeriod"/>
            </a:pPr>
            <a:r>
              <a:rPr lang="en-US" altLang="en-US"/>
              <a:t>acute ischemic stroke.</a:t>
            </a:r>
            <a:br>
              <a:rPr lang="en-US" altLang="en-US"/>
            </a:br>
            <a:r>
              <a:rPr lang="en-US" altLang="en-US" b="1"/>
              <a:t>Rationale: </a:t>
            </a:r>
            <a:r>
              <a:rPr lang="en-US" altLang="en-US">
                <a:solidFill>
                  <a:srgbClr val="F37021"/>
                </a:solidFill>
              </a:rPr>
              <a:t>This generally does not cause a sudden, severe headache.</a:t>
            </a:r>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63170" name="Rectangle 2"/>
          <p:cNvSpPr>
            <a:spLocks noGrp="1" noChangeArrowheads="1"/>
          </p:cNvSpPr>
          <p:nvPr>
            <p:ph type="title"/>
          </p:nvPr>
        </p:nvSpPr>
        <p:spPr/>
        <p:txBody>
          <a:bodyPr/>
          <a:lstStyle/>
          <a:p>
            <a:pPr>
              <a:lnSpc>
                <a:spcPct val="85000"/>
              </a:lnSpc>
              <a:defRPr/>
            </a:pPr>
            <a:r>
              <a:rPr lang="en-US" dirty="0" smtClean="0">
                <a:cs typeface="+mj-cs"/>
              </a:rPr>
              <a:t>Review </a:t>
            </a:r>
            <a:r>
              <a:rPr lang="en-US" sz="2800" b="0" dirty="0" smtClean="0">
                <a:cs typeface="+mj-cs"/>
              </a:rPr>
              <a:t>(2 of 2)</a:t>
            </a:r>
          </a:p>
        </p:txBody>
      </p:sp>
      <p:sp>
        <p:nvSpPr>
          <p:cNvPr id="116739"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marL="457200" indent="-457200">
              <a:spcBef>
                <a:spcPct val="35000"/>
              </a:spcBef>
              <a:buFontTx/>
              <a:buAutoNum type="arabicPeriod" startAt="3"/>
            </a:pPr>
            <a:r>
              <a:rPr lang="en-US" altLang="en-US"/>
              <a:t>A 56-year-old man experienced a sudden, severe headache and then became unresponsive. He has a history of high blood pressure. The MOST likely cause of his condition is a(n):</a:t>
            </a:r>
          </a:p>
          <a:p>
            <a:pPr marL="1016000" lvl="1" indent="-444500">
              <a:spcBef>
                <a:spcPct val="35000"/>
              </a:spcBef>
              <a:buFontTx/>
              <a:buAutoNum type="alphaUcPeriod" startAt="3"/>
            </a:pPr>
            <a:r>
              <a:rPr lang="en-US" altLang="en-US"/>
              <a:t>severe migraine headache. </a:t>
            </a:r>
            <a:br>
              <a:rPr lang="en-US" altLang="en-US"/>
            </a:br>
            <a:r>
              <a:rPr lang="en-US" altLang="en-US" b="1"/>
              <a:t>Rationale: </a:t>
            </a:r>
            <a:r>
              <a:rPr lang="en-US" altLang="en-US">
                <a:solidFill>
                  <a:srgbClr val="F37021"/>
                </a:solidFill>
              </a:rPr>
              <a:t>This generally does not cause a loss of consciousness. </a:t>
            </a:r>
          </a:p>
          <a:p>
            <a:pPr marL="1016000" lvl="1" indent="-444500">
              <a:spcBef>
                <a:spcPct val="35000"/>
              </a:spcBef>
              <a:buFontTx/>
              <a:buAutoNum type="alphaUcPeriod" startAt="3"/>
            </a:pPr>
            <a:r>
              <a:rPr lang="en-US" altLang="en-US"/>
              <a:t>transient ischemic attack. </a:t>
            </a:r>
            <a:br>
              <a:rPr lang="en-US" altLang="en-US"/>
            </a:br>
            <a:r>
              <a:rPr lang="en-US" altLang="en-US" b="1"/>
              <a:t>Rationale: </a:t>
            </a:r>
            <a:r>
              <a:rPr lang="en-US" altLang="en-US">
                <a:solidFill>
                  <a:srgbClr val="F37021"/>
                </a:solidFill>
              </a:rPr>
              <a:t>This generally does not cause a sudden, severe headache.</a:t>
            </a:r>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p:txBody>
          <a:bodyPr/>
          <a:lstStyle/>
          <a:p>
            <a:pPr>
              <a:lnSpc>
                <a:spcPct val="85000"/>
              </a:lnSpc>
              <a:defRPr/>
            </a:pPr>
            <a:r>
              <a:rPr lang="en-US" dirty="0" smtClean="0">
                <a:cs typeface="+mj-cs"/>
              </a:rPr>
              <a:t>Review</a:t>
            </a:r>
          </a:p>
        </p:txBody>
      </p:sp>
      <p:sp>
        <p:nvSpPr>
          <p:cNvPr id="117763"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marL="457200" indent="-457200">
              <a:spcBef>
                <a:spcPct val="35000"/>
              </a:spcBef>
              <a:buFontTx/>
              <a:buAutoNum type="arabicPeriod" startAt="4"/>
            </a:pPr>
            <a:r>
              <a:rPr lang="en-US" altLang="en-US"/>
              <a:t>Unlike an ischemic stroke, a transient ischemic attack is characterized by all of the following, EXCEPT:</a:t>
            </a:r>
          </a:p>
          <a:p>
            <a:pPr marL="1016000" lvl="1" indent="-444500">
              <a:spcBef>
                <a:spcPct val="35000"/>
              </a:spcBef>
              <a:buFontTx/>
              <a:buAutoNum type="alphaUcPeriod"/>
            </a:pPr>
            <a:r>
              <a:rPr lang="en-US" altLang="en-US"/>
              <a:t>symptoms that resolve within 24 hours. </a:t>
            </a:r>
          </a:p>
          <a:p>
            <a:pPr marL="1016000" lvl="1" indent="-444500">
              <a:spcBef>
                <a:spcPct val="35000"/>
              </a:spcBef>
              <a:buFontTx/>
              <a:buAutoNum type="alphaUcPeriod"/>
            </a:pPr>
            <a:r>
              <a:rPr lang="en-US" altLang="en-US"/>
              <a:t>symptoms that persist for longer than </a:t>
            </a:r>
            <a:br>
              <a:rPr lang="en-US" altLang="en-US"/>
            </a:br>
            <a:r>
              <a:rPr lang="en-US" altLang="en-US"/>
              <a:t>24 hours. </a:t>
            </a:r>
          </a:p>
          <a:p>
            <a:pPr marL="1016000" lvl="1" indent="-444500">
              <a:spcBef>
                <a:spcPct val="35000"/>
              </a:spcBef>
              <a:buFontTx/>
              <a:buAutoNum type="alphaUcPeriod"/>
            </a:pPr>
            <a:r>
              <a:rPr lang="en-US" altLang="en-US"/>
              <a:t>weakness or paralysis to one side of the body.</a:t>
            </a:r>
          </a:p>
          <a:p>
            <a:pPr marL="1016000" lvl="1" indent="-444500">
              <a:spcBef>
                <a:spcPct val="35000"/>
              </a:spcBef>
              <a:buFontTx/>
              <a:buAutoNum type="alphaUcPeriod"/>
            </a:pPr>
            <a:r>
              <a:rPr lang="en-US" altLang="en-US"/>
              <a:t>an acute onset of confusion and slurred speech.</a:t>
            </a:r>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p:txBody>
          <a:bodyPr/>
          <a:lstStyle/>
          <a:p>
            <a:pPr>
              <a:lnSpc>
                <a:spcPct val="85000"/>
              </a:lnSpc>
              <a:defRPr/>
            </a:pPr>
            <a:r>
              <a:rPr lang="en-US" dirty="0" smtClean="0">
                <a:cs typeface="+mj-cs"/>
              </a:rPr>
              <a:t>Review</a:t>
            </a:r>
          </a:p>
        </p:txBody>
      </p:sp>
      <p:sp>
        <p:nvSpPr>
          <p:cNvPr id="118787"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marL="0" indent="0">
              <a:buFontTx/>
              <a:buNone/>
            </a:pPr>
            <a:r>
              <a:rPr lang="en-US" altLang="en-US" b="1"/>
              <a:t>Answer: </a:t>
            </a:r>
            <a:r>
              <a:rPr lang="en-US" altLang="en-US">
                <a:solidFill>
                  <a:srgbClr val="F37021"/>
                </a:solidFill>
              </a:rPr>
              <a:t>B</a:t>
            </a:r>
          </a:p>
          <a:p>
            <a:pPr marL="0" indent="0">
              <a:spcBef>
                <a:spcPct val="35000"/>
              </a:spcBef>
              <a:buFontTx/>
              <a:buNone/>
            </a:pPr>
            <a:r>
              <a:rPr lang="en-US" altLang="en-US" b="1"/>
              <a:t>Rationale: </a:t>
            </a:r>
            <a:r>
              <a:rPr lang="en-US" altLang="en-US"/>
              <a:t>Signs and symptoms of a transient ischemic attack (TIA) are usually identical to those of an acute ischemic stroke (eg, hemiparesis, slurred speech, confusion, facial droop). Unlike the ischemic stroke, however, the symptoms of a TIA usually resolve within 24 hours.</a:t>
            </a:r>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p:txBody>
          <a:bodyPr/>
          <a:lstStyle/>
          <a:p>
            <a:pPr>
              <a:lnSpc>
                <a:spcPct val="85000"/>
              </a:lnSpc>
              <a:defRPr/>
            </a:pPr>
            <a:r>
              <a:rPr lang="en-US" dirty="0" smtClean="0">
                <a:cs typeface="+mj-cs"/>
              </a:rPr>
              <a:t>Review </a:t>
            </a:r>
            <a:r>
              <a:rPr lang="en-US" sz="2800" b="0" dirty="0" smtClean="0">
                <a:cs typeface="+mj-cs"/>
              </a:rPr>
              <a:t>(1 of 2)</a:t>
            </a:r>
          </a:p>
        </p:txBody>
      </p:sp>
      <p:sp>
        <p:nvSpPr>
          <p:cNvPr id="119811"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marL="457200" indent="-457200">
              <a:spcBef>
                <a:spcPct val="35000"/>
              </a:spcBef>
              <a:buFontTx/>
              <a:buAutoNum type="arabicPeriod" startAt="4"/>
              <a:tabLst>
                <a:tab pos="342900" algn="l"/>
              </a:tabLst>
            </a:pPr>
            <a:r>
              <a:rPr lang="en-US" altLang="en-US"/>
              <a:t>Unlike an ischemic stroke, a transient ischemic attack is characterized by all of the following EXCEPT:</a:t>
            </a:r>
          </a:p>
          <a:p>
            <a:pPr marL="1016000" lvl="1" indent="-444500">
              <a:spcBef>
                <a:spcPct val="35000"/>
              </a:spcBef>
              <a:buFontTx/>
              <a:buAutoNum type="alphaUcPeriod"/>
              <a:tabLst>
                <a:tab pos="342900" algn="l"/>
              </a:tabLst>
            </a:pPr>
            <a:r>
              <a:rPr lang="en-US" altLang="en-US"/>
              <a:t>symptoms that resolve within 24 hours.</a:t>
            </a:r>
            <a:br>
              <a:rPr lang="en-US" altLang="en-US"/>
            </a:br>
            <a:r>
              <a:rPr lang="en-US" altLang="en-US" b="1"/>
              <a:t>Rationale: </a:t>
            </a:r>
            <a:r>
              <a:rPr lang="en-US" altLang="en-US">
                <a:solidFill>
                  <a:srgbClr val="F37021"/>
                </a:solidFill>
              </a:rPr>
              <a:t>This is a sign of a transient ischemic attack.  </a:t>
            </a:r>
          </a:p>
          <a:p>
            <a:pPr marL="1016000" lvl="1" indent="-444500">
              <a:spcBef>
                <a:spcPct val="35000"/>
              </a:spcBef>
              <a:buFontTx/>
              <a:buAutoNum type="alphaUcPeriod"/>
              <a:tabLst>
                <a:tab pos="342900" algn="l"/>
              </a:tabLst>
            </a:pPr>
            <a:r>
              <a:rPr lang="en-US" altLang="en-US"/>
              <a:t>symptoms that persist for longer than </a:t>
            </a:r>
            <a:br>
              <a:rPr lang="en-US" altLang="en-US"/>
            </a:br>
            <a:r>
              <a:rPr lang="en-US" altLang="en-US"/>
              <a:t>24 hours. </a:t>
            </a:r>
            <a:br>
              <a:rPr lang="en-US" altLang="en-US"/>
            </a:br>
            <a:r>
              <a:rPr lang="en-US" altLang="en-US" b="1"/>
              <a:t>Rationale: </a:t>
            </a:r>
            <a:r>
              <a:rPr lang="en-US" altLang="en-US">
                <a:solidFill>
                  <a:srgbClr val="F37021"/>
                </a:solidFill>
              </a:rPr>
              <a:t>Correct answer</a:t>
            </a:r>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64194" name="Rectangle 2"/>
          <p:cNvSpPr>
            <a:spLocks noGrp="1" noChangeArrowheads="1"/>
          </p:cNvSpPr>
          <p:nvPr>
            <p:ph type="title"/>
          </p:nvPr>
        </p:nvSpPr>
        <p:spPr/>
        <p:txBody>
          <a:bodyPr/>
          <a:lstStyle/>
          <a:p>
            <a:pPr>
              <a:lnSpc>
                <a:spcPct val="85000"/>
              </a:lnSpc>
              <a:defRPr/>
            </a:pPr>
            <a:r>
              <a:rPr lang="en-US" dirty="0" smtClean="0">
                <a:cs typeface="+mj-cs"/>
              </a:rPr>
              <a:t>Review </a:t>
            </a:r>
            <a:r>
              <a:rPr lang="en-US" sz="2800" b="0" dirty="0" smtClean="0">
                <a:cs typeface="+mj-cs"/>
              </a:rPr>
              <a:t>(2 of 2)</a:t>
            </a:r>
          </a:p>
        </p:txBody>
      </p:sp>
      <p:sp>
        <p:nvSpPr>
          <p:cNvPr id="120835"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marL="457200" indent="-457200">
              <a:spcBef>
                <a:spcPct val="35000"/>
              </a:spcBef>
              <a:buFontTx/>
              <a:buAutoNum type="arabicPeriod" startAt="4"/>
              <a:tabLst>
                <a:tab pos="342900" algn="l"/>
              </a:tabLst>
            </a:pPr>
            <a:r>
              <a:rPr lang="en-US" altLang="en-US"/>
              <a:t>Unlike an ischemic stroke, a transient ischemic attack is characterized by all of the following EXCEPT:</a:t>
            </a:r>
          </a:p>
          <a:p>
            <a:pPr marL="1016000" lvl="1" indent="-444500">
              <a:spcBef>
                <a:spcPct val="35000"/>
              </a:spcBef>
              <a:buFontTx/>
              <a:buAutoNum type="alphaUcPeriod" startAt="3"/>
              <a:tabLst>
                <a:tab pos="342900" algn="l"/>
              </a:tabLst>
            </a:pPr>
            <a:r>
              <a:rPr lang="en-US" altLang="en-US"/>
              <a:t>weakness or paralysis to one side of the body.</a:t>
            </a:r>
            <a:br>
              <a:rPr lang="en-US" altLang="en-US"/>
            </a:br>
            <a:r>
              <a:rPr lang="en-US" altLang="en-US" b="1"/>
              <a:t>Rationale: </a:t>
            </a:r>
            <a:r>
              <a:rPr lang="en-US" altLang="en-US">
                <a:solidFill>
                  <a:srgbClr val="F37021"/>
                </a:solidFill>
              </a:rPr>
              <a:t>This is a sign of a transient ischemic attack.</a:t>
            </a:r>
          </a:p>
          <a:p>
            <a:pPr marL="1016000" lvl="1" indent="-444500">
              <a:spcBef>
                <a:spcPct val="35000"/>
              </a:spcBef>
              <a:buFontTx/>
              <a:buAutoNum type="alphaUcPeriod" startAt="3"/>
              <a:tabLst>
                <a:tab pos="342900" algn="l"/>
              </a:tabLst>
            </a:pPr>
            <a:r>
              <a:rPr lang="en-US" altLang="en-US"/>
              <a:t>an acute onset of confusion and slurred speech. </a:t>
            </a:r>
            <a:br>
              <a:rPr lang="en-US" altLang="en-US"/>
            </a:br>
            <a:r>
              <a:rPr lang="en-US" altLang="en-US" b="1"/>
              <a:t>Rationale: </a:t>
            </a:r>
            <a:r>
              <a:rPr lang="en-US" altLang="en-US">
                <a:solidFill>
                  <a:srgbClr val="F37021"/>
                </a:solidFill>
              </a:rPr>
              <a:t>This is a sign of a transient ischemic attack.</a:t>
            </a:r>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42" name="Rectangle 2"/>
          <p:cNvSpPr>
            <a:spLocks noGrp="1" noChangeArrowheads="1"/>
          </p:cNvSpPr>
          <p:nvPr>
            <p:ph type="title"/>
          </p:nvPr>
        </p:nvSpPr>
        <p:spPr/>
        <p:txBody>
          <a:bodyPr/>
          <a:lstStyle/>
          <a:p>
            <a:pPr>
              <a:lnSpc>
                <a:spcPct val="85000"/>
              </a:lnSpc>
              <a:defRPr/>
            </a:pPr>
            <a:r>
              <a:rPr lang="en-US" dirty="0" smtClean="0">
                <a:cs typeface="+mj-cs"/>
              </a:rPr>
              <a:t>Review</a:t>
            </a:r>
          </a:p>
        </p:txBody>
      </p:sp>
      <p:sp>
        <p:nvSpPr>
          <p:cNvPr id="121859"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marL="457200" indent="-457200">
              <a:spcBef>
                <a:spcPct val="35000"/>
              </a:spcBef>
              <a:buFontTx/>
              <a:buAutoNum type="arabicPeriod" startAt="5"/>
            </a:pPr>
            <a:r>
              <a:rPr lang="en-US" altLang="en-US"/>
              <a:t>A patient with a suspected stroke presents with slurred speech that is difficult for you to understand. This is referred to as:</a:t>
            </a:r>
          </a:p>
          <a:p>
            <a:pPr marL="1016000" lvl="1" indent="-444500">
              <a:spcBef>
                <a:spcPct val="35000"/>
              </a:spcBef>
              <a:buFontTx/>
              <a:buAutoNum type="alphaUcPeriod"/>
            </a:pPr>
            <a:r>
              <a:rPr lang="en-US" altLang="en-US"/>
              <a:t>aphasia.</a:t>
            </a:r>
          </a:p>
          <a:p>
            <a:pPr marL="1016000" lvl="1" indent="-444500">
              <a:spcBef>
                <a:spcPct val="35000"/>
              </a:spcBef>
              <a:buFontTx/>
              <a:buAutoNum type="alphaUcPeriod"/>
            </a:pPr>
            <a:r>
              <a:rPr lang="en-US" altLang="en-US"/>
              <a:t>dysphasia.</a:t>
            </a:r>
          </a:p>
          <a:p>
            <a:pPr marL="1016000" lvl="1" indent="-444500">
              <a:spcBef>
                <a:spcPct val="35000"/>
              </a:spcBef>
              <a:buFontTx/>
              <a:buAutoNum type="alphaUcPeriod"/>
            </a:pPr>
            <a:r>
              <a:rPr lang="en-US" altLang="en-US"/>
              <a:t>dysphagia.</a:t>
            </a:r>
          </a:p>
          <a:p>
            <a:pPr marL="1016000" lvl="1" indent="-444500">
              <a:spcBef>
                <a:spcPct val="35000"/>
              </a:spcBef>
              <a:buFontTx/>
              <a:buAutoNum type="alphaUcPeriod"/>
            </a:pPr>
            <a:r>
              <a:rPr lang="en-US" altLang="en-US"/>
              <a:t>dysarthria.</a:t>
            </a:r>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5890" name="Rectangle 2"/>
          <p:cNvSpPr>
            <a:spLocks noGrp="1" noChangeArrowheads="1"/>
          </p:cNvSpPr>
          <p:nvPr>
            <p:ph type="title"/>
          </p:nvPr>
        </p:nvSpPr>
        <p:spPr/>
        <p:txBody>
          <a:bodyPr/>
          <a:lstStyle/>
          <a:p>
            <a:pPr>
              <a:lnSpc>
                <a:spcPct val="85000"/>
              </a:lnSpc>
              <a:defRPr/>
            </a:pPr>
            <a:r>
              <a:rPr lang="en-US" dirty="0" smtClean="0">
                <a:cs typeface="+mj-cs"/>
              </a:rPr>
              <a:t>Review</a:t>
            </a:r>
          </a:p>
        </p:txBody>
      </p:sp>
      <p:sp>
        <p:nvSpPr>
          <p:cNvPr id="122883"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marL="0" indent="0">
              <a:buFontTx/>
              <a:buNone/>
            </a:pPr>
            <a:r>
              <a:rPr lang="en-US" altLang="en-US" b="1"/>
              <a:t>Answer: </a:t>
            </a:r>
            <a:r>
              <a:rPr lang="en-US" altLang="en-US">
                <a:solidFill>
                  <a:srgbClr val="F37021"/>
                </a:solidFill>
              </a:rPr>
              <a:t>D</a:t>
            </a:r>
          </a:p>
          <a:p>
            <a:pPr marL="0" indent="0">
              <a:spcBef>
                <a:spcPct val="35000"/>
              </a:spcBef>
              <a:buFontTx/>
              <a:buNone/>
            </a:pPr>
            <a:r>
              <a:rPr lang="en-US" altLang="en-US" b="1"/>
              <a:t>Rationale: </a:t>
            </a:r>
            <a:r>
              <a:rPr lang="en-US" altLang="en-US"/>
              <a:t>Dysarthria is defined as slurred, poorly articulated speech; it is common in stroke patients. Dysphasia is defined as difficulty speaking; the patient’s speech may or may not be slurred. Aphasia is the inability to speak. Dysphagia is defined as difficulty swallowing.</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a:lnSpc>
                <a:spcPct val="85000"/>
              </a:lnSpc>
              <a:defRPr/>
            </a:pPr>
            <a:r>
              <a:rPr lang="en-US" dirty="0" smtClean="0">
                <a:cs typeface="+mj-cs"/>
              </a:rPr>
              <a:t>Anatomy and Physiology </a:t>
            </a:r>
            <a:r>
              <a:rPr lang="en-US" sz="2800" b="0" dirty="0" smtClean="0">
                <a:cs typeface="+mj-cs"/>
              </a:rPr>
              <a:t>(4 of 7)</a:t>
            </a:r>
          </a:p>
        </p:txBody>
      </p:sp>
      <p:sp>
        <p:nvSpPr>
          <p:cNvPr id="13315" name="Content Placeholder 2"/>
          <p:cNvSpPr>
            <a:spLocks noGrp="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The cerebrum is divided into right and left hemispheres.</a:t>
            </a:r>
          </a:p>
          <a:p>
            <a:pPr lvl="1">
              <a:spcBef>
                <a:spcPct val="35000"/>
              </a:spcBef>
            </a:pPr>
            <a:r>
              <a:rPr lang="en-US" altLang="en-US"/>
              <a:t>Each controls activities on the opposite side of the body.</a:t>
            </a:r>
          </a:p>
          <a:p>
            <a:pPr lvl="1">
              <a:spcBef>
                <a:spcPct val="35000"/>
              </a:spcBef>
            </a:pPr>
            <a:r>
              <a:rPr lang="en-US" altLang="en-US"/>
              <a:t>The front of the cerebrum controls emotion and thought.</a:t>
            </a:r>
          </a:p>
          <a:p>
            <a:pPr lvl="1">
              <a:spcBef>
                <a:spcPct val="35000"/>
              </a:spcBef>
            </a:pPr>
            <a:r>
              <a:rPr lang="en-US" altLang="en-US"/>
              <a:t>The middle controls sensation and movement.</a:t>
            </a:r>
          </a:p>
          <a:p>
            <a:pPr lvl="1">
              <a:spcBef>
                <a:spcPct val="35000"/>
              </a:spcBef>
            </a:pPr>
            <a:r>
              <a:rPr lang="en-US" altLang="en-US"/>
              <a:t>The back processes sight.</a:t>
            </a:r>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4866" name="Rectangle 2"/>
          <p:cNvSpPr>
            <a:spLocks noGrp="1" noChangeArrowheads="1"/>
          </p:cNvSpPr>
          <p:nvPr>
            <p:ph type="title"/>
          </p:nvPr>
        </p:nvSpPr>
        <p:spPr/>
        <p:txBody>
          <a:bodyPr/>
          <a:lstStyle/>
          <a:p>
            <a:pPr>
              <a:lnSpc>
                <a:spcPct val="85000"/>
              </a:lnSpc>
              <a:defRPr/>
            </a:pPr>
            <a:r>
              <a:rPr lang="en-US" dirty="0" smtClean="0">
                <a:cs typeface="+mj-cs"/>
              </a:rPr>
              <a:t>Review </a:t>
            </a:r>
            <a:r>
              <a:rPr lang="en-US" sz="2800" b="0" dirty="0" smtClean="0">
                <a:cs typeface="+mj-cs"/>
              </a:rPr>
              <a:t>(1 of 2)</a:t>
            </a:r>
          </a:p>
        </p:txBody>
      </p:sp>
      <p:sp>
        <p:nvSpPr>
          <p:cNvPr id="123907"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marL="457200" indent="-457200">
              <a:spcBef>
                <a:spcPct val="35000"/>
              </a:spcBef>
              <a:buFontTx/>
              <a:buAutoNum type="arabicPeriod" startAt="5"/>
            </a:pPr>
            <a:r>
              <a:rPr lang="en-US" altLang="en-US"/>
              <a:t>A patient with a suspected stroke presents with slurred speech that is difficult for you to understand. This is referred to as:</a:t>
            </a:r>
          </a:p>
          <a:p>
            <a:pPr marL="1016000" lvl="1" indent="-444500">
              <a:spcBef>
                <a:spcPct val="35000"/>
              </a:spcBef>
              <a:buFontTx/>
              <a:buAutoNum type="alphaUcPeriod"/>
            </a:pPr>
            <a:r>
              <a:rPr lang="en-US" altLang="en-US"/>
              <a:t>aphasia.</a:t>
            </a:r>
            <a:br>
              <a:rPr lang="en-US" altLang="en-US"/>
            </a:br>
            <a:r>
              <a:rPr lang="en-US" altLang="en-US" b="1"/>
              <a:t>Rationale: </a:t>
            </a:r>
            <a:r>
              <a:rPr lang="en-US" altLang="en-US">
                <a:solidFill>
                  <a:srgbClr val="F37021"/>
                </a:solidFill>
              </a:rPr>
              <a:t>Aphasia is the inability to produce or understand speech. </a:t>
            </a:r>
          </a:p>
          <a:p>
            <a:pPr marL="1016000" lvl="1" indent="-444500">
              <a:spcBef>
                <a:spcPct val="35000"/>
              </a:spcBef>
              <a:buFontTx/>
              <a:buAutoNum type="alphaUcPeriod"/>
            </a:pPr>
            <a:r>
              <a:rPr lang="en-US" altLang="en-US"/>
              <a:t>dysphasia.</a:t>
            </a:r>
            <a:br>
              <a:rPr lang="en-US" altLang="en-US"/>
            </a:br>
            <a:r>
              <a:rPr lang="en-US" altLang="en-US" b="1"/>
              <a:t>Rationale: </a:t>
            </a:r>
            <a:r>
              <a:rPr lang="en-US" altLang="en-US">
                <a:solidFill>
                  <a:srgbClr val="F37021"/>
                </a:solidFill>
              </a:rPr>
              <a:t>Dysphasia is difficulty in speaking.</a:t>
            </a:r>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65218" name="Rectangle 2"/>
          <p:cNvSpPr>
            <a:spLocks noGrp="1" noChangeArrowheads="1"/>
          </p:cNvSpPr>
          <p:nvPr>
            <p:ph type="title"/>
          </p:nvPr>
        </p:nvSpPr>
        <p:spPr/>
        <p:txBody>
          <a:bodyPr/>
          <a:lstStyle/>
          <a:p>
            <a:pPr>
              <a:lnSpc>
                <a:spcPct val="85000"/>
              </a:lnSpc>
              <a:defRPr/>
            </a:pPr>
            <a:r>
              <a:rPr lang="en-US" dirty="0" smtClean="0">
                <a:cs typeface="+mj-cs"/>
              </a:rPr>
              <a:t>Review </a:t>
            </a:r>
            <a:r>
              <a:rPr lang="en-US" sz="2800" b="0" dirty="0" smtClean="0">
                <a:cs typeface="+mj-cs"/>
              </a:rPr>
              <a:t>(2 of 2)</a:t>
            </a:r>
          </a:p>
        </p:txBody>
      </p:sp>
      <p:sp>
        <p:nvSpPr>
          <p:cNvPr id="124931"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marL="457200" indent="-457200">
              <a:spcBef>
                <a:spcPct val="35000"/>
              </a:spcBef>
              <a:buFontTx/>
              <a:buAutoNum type="arabicPeriod" startAt="5"/>
            </a:pPr>
            <a:r>
              <a:rPr lang="en-US" altLang="en-US"/>
              <a:t>A patient with a suspected stroke presents with slurred speech that is difficult for you to understand. This is referred to as:</a:t>
            </a:r>
          </a:p>
          <a:p>
            <a:pPr marL="1016000" lvl="1" indent="-444500">
              <a:spcBef>
                <a:spcPct val="35000"/>
              </a:spcBef>
              <a:buFontTx/>
              <a:buAutoNum type="alphaUcPeriod" startAt="3"/>
            </a:pPr>
            <a:r>
              <a:rPr lang="en-US" altLang="en-US"/>
              <a:t>dysphagia.</a:t>
            </a:r>
            <a:br>
              <a:rPr lang="en-US" altLang="en-US"/>
            </a:br>
            <a:r>
              <a:rPr lang="en-US" altLang="en-US" b="1"/>
              <a:t>Rationale: </a:t>
            </a:r>
            <a:r>
              <a:rPr lang="en-US" altLang="en-US">
                <a:solidFill>
                  <a:srgbClr val="F37021"/>
                </a:solidFill>
              </a:rPr>
              <a:t>Dysphagia is difficulty in swallowing.</a:t>
            </a:r>
          </a:p>
          <a:p>
            <a:pPr marL="1016000" lvl="1" indent="-444500">
              <a:spcBef>
                <a:spcPct val="35000"/>
              </a:spcBef>
              <a:buFontTx/>
              <a:buAutoNum type="alphaUcPeriod" startAt="3"/>
            </a:pPr>
            <a:r>
              <a:rPr lang="en-US" altLang="en-US"/>
              <a:t>dysarthria.</a:t>
            </a:r>
            <a:br>
              <a:rPr lang="en-US" altLang="en-US"/>
            </a:br>
            <a:r>
              <a:rPr lang="en-US" altLang="en-US" b="1"/>
              <a:t>Rationale: </a:t>
            </a:r>
            <a:r>
              <a:rPr lang="en-US" altLang="en-US">
                <a:solidFill>
                  <a:srgbClr val="F37021"/>
                </a:solidFill>
              </a:rPr>
              <a:t>Correct answer</a:t>
            </a:r>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p:txBody>
          <a:bodyPr/>
          <a:lstStyle/>
          <a:p>
            <a:pPr>
              <a:lnSpc>
                <a:spcPct val="85000"/>
              </a:lnSpc>
              <a:defRPr/>
            </a:pPr>
            <a:r>
              <a:rPr lang="en-US" dirty="0" smtClean="0">
                <a:cs typeface="+mj-cs"/>
              </a:rPr>
              <a:t>Review</a:t>
            </a:r>
          </a:p>
        </p:txBody>
      </p:sp>
      <p:sp>
        <p:nvSpPr>
          <p:cNvPr id="125955"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marL="457200" indent="-457200">
              <a:spcBef>
                <a:spcPct val="35000"/>
              </a:spcBef>
              <a:buFontTx/>
              <a:buAutoNum type="arabicPeriod" startAt="6"/>
            </a:pPr>
            <a:r>
              <a:rPr lang="en-US" altLang="en-US"/>
              <a:t>A type of seizure that is characterized by severe twitching of all the body’s muscles and lasts for several minutes or longer is called a(n):</a:t>
            </a:r>
          </a:p>
          <a:p>
            <a:pPr marL="1016000" lvl="1" indent="-444500">
              <a:spcBef>
                <a:spcPct val="35000"/>
              </a:spcBef>
              <a:buFontTx/>
              <a:buAutoNum type="alphaUcPeriod"/>
            </a:pPr>
            <a:r>
              <a:rPr lang="en-US" altLang="en-US"/>
              <a:t>partial seizure. </a:t>
            </a:r>
          </a:p>
          <a:p>
            <a:pPr marL="1016000" lvl="1" indent="-444500">
              <a:spcBef>
                <a:spcPct val="35000"/>
              </a:spcBef>
              <a:buFontTx/>
              <a:buAutoNum type="alphaUcPeriod"/>
            </a:pPr>
            <a:r>
              <a:rPr lang="en-US" altLang="en-US"/>
              <a:t>absence seizure.</a:t>
            </a:r>
          </a:p>
          <a:p>
            <a:pPr marL="1016000" lvl="1" indent="-444500">
              <a:spcBef>
                <a:spcPct val="35000"/>
              </a:spcBef>
              <a:buFontTx/>
              <a:buAutoNum type="alphaUcPeriod"/>
            </a:pPr>
            <a:r>
              <a:rPr lang="en-US" altLang="en-US"/>
              <a:t>tonic-clonic seizure.</a:t>
            </a:r>
          </a:p>
          <a:p>
            <a:pPr marL="1016000" lvl="1" indent="-444500">
              <a:spcBef>
                <a:spcPct val="35000"/>
              </a:spcBef>
              <a:buFontTx/>
              <a:buAutoNum type="alphaUcPeriod"/>
            </a:pPr>
            <a:r>
              <a:rPr lang="en-US" altLang="en-US"/>
              <a:t>generalized seizure.</a:t>
            </a:r>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p:txBody>
          <a:bodyPr/>
          <a:lstStyle/>
          <a:p>
            <a:pPr>
              <a:lnSpc>
                <a:spcPct val="85000"/>
              </a:lnSpc>
              <a:defRPr/>
            </a:pPr>
            <a:r>
              <a:rPr lang="en-US" dirty="0" smtClean="0">
                <a:cs typeface="+mj-cs"/>
              </a:rPr>
              <a:t>Review</a:t>
            </a:r>
          </a:p>
        </p:txBody>
      </p:sp>
      <p:sp>
        <p:nvSpPr>
          <p:cNvPr id="126979"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marL="0" indent="0">
              <a:lnSpc>
                <a:spcPct val="90000"/>
              </a:lnSpc>
              <a:buFontTx/>
              <a:buNone/>
            </a:pPr>
            <a:r>
              <a:rPr lang="en-US" altLang="en-US" b="1"/>
              <a:t>Answer: </a:t>
            </a:r>
            <a:r>
              <a:rPr lang="en-US" altLang="en-US">
                <a:solidFill>
                  <a:srgbClr val="F37021"/>
                </a:solidFill>
              </a:rPr>
              <a:t>D</a:t>
            </a:r>
          </a:p>
          <a:p>
            <a:pPr marL="0" indent="0">
              <a:spcBef>
                <a:spcPct val="35000"/>
              </a:spcBef>
              <a:buFontTx/>
              <a:buNone/>
            </a:pPr>
            <a:r>
              <a:rPr lang="en-US" altLang="en-US" b="1"/>
              <a:t>Rationale: </a:t>
            </a:r>
            <a:r>
              <a:rPr lang="en-US" altLang="en-US"/>
              <a:t>Generalized seizures are characterized by generalized severe twitching of all of the body’s muscles; they often last for several minutes or longer. An absence seizure is characterized by a blank stare; generalized muscle twitching is absent.</a:t>
            </a:r>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2818" name="Rectangle 2"/>
          <p:cNvSpPr>
            <a:spLocks noGrp="1" noChangeArrowheads="1"/>
          </p:cNvSpPr>
          <p:nvPr>
            <p:ph type="title"/>
          </p:nvPr>
        </p:nvSpPr>
        <p:spPr/>
        <p:txBody>
          <a:bodyPr/>
          <a:lstStyle/>
          <a:p>
            <a:pPr>
              <a:lnSpc>
                <a:spcPct val="85000"/>
              </a:lnSpc>
              <a:defRPr/>
            </a:pPr>
            <a:r>
              <a:rPr lang="en-US" dirty="0" smtClean="0">
                <a:cs typeface="+mj-cs"/>
              </a:rPr>
              <a:t>Review </a:t>
            </a:r>
            <a:r>
              <a:rPr lang="en-US" sz="2800" b="0" dirty="0" smtClean="0">
                <a:cs typeface="+mj-cs"/>
              </a:rPr>
              <a:t>(1 of 2)</a:t>
            </a:r>
          </a:p>
        </p:txBody>
      </p:sp>
      <p:sp>
        <p:nvSpPr>
          <p:cNvPr id="128003"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marL="457200" indent="-457200">
              <a:spcBef>
                <a:spcPct val="35000"/>
              </a:spcBef>
              <a:buFontTx/>
              <a:buAutoNum type="arabicPeriod" startAt="6"/>
            </a:pPr>
            <a:r>
              <a:rPr lang="en-US" altLang="en-US"/>
              <a:t>A type of seizure that is characterized by severe twitching of all the body’s muscles and lasts for several minutes or longer is called a(n):</a:t>
            </a:r>
          </a:p>
          <a:p>
            <a:pPr marL="1016000" lvl="1" indent="-444500">
              <a:spcBef>
                <a:spcPct val="35000"/>
              </a:spcBef>
              <a:buFontTx/>
              <a:buAutoNum type="alphaUcPeriod"/>
            </a:pPr>
            <a:r>
              <a:rPr lang="en-US" altLang="en-US" sz="2200"/>
              <a:t>partial seizure. </a:t>
            </a:r>
            <a:br>
              <a:rPr lang="en-US" altLang="en-US" sz="2200"/>
            </a:br>
            <a:r>
              <a:rPr lang="en-US" altLang="en-US" sz="2200" b="1"/>
              <a:t>Rationale: </a:t>
            </a:r>
            <a:r>
              <a:rPr lang="en-US" altLang="en-US" sz="2200">
                <a:solidFill>
                  <a:srgbClr val="F37021"/>
                </a:solidFill>
              </a:rPr>
              <a:t>A partial seizure is broken down into simple (jerking of one part of the body) and complex (changes in behavior and emotion).</a:t>
            </a:r>
          </a:p>
          <a:p>
            <a:pPr marL="1016000" lvl="1" indent="-444500">
              <a:spcBef>
                <a:spcPct val="35000"/>
              </a:spcBef>
              <a:buFontTx/>
              <a:buAutoNum type="alphaUcPeriod"/>
            </a:pPr>
            <a:r>
              <a:rPr lang="en-US" altLang="en-US" sz="2200"/>
              <a:t>absence seizure.</a:t>
            </a:r>
            <a:br>
              <a:rPr lang="en-US" altLang="en-US" sz="2200"/>
            </a:br>
            <a:r>
              <a:rPr lang="en-US" altLang="en-US" sz="2200" b="1"/>
              <a:t>Rationale: </a:t>
            </a:r>
            <a:r>
              <a:rPr lang="en-US" altLang="en-US" sz="2200">
                <a:solidFill>
                  <a:srgbClr val="F37021"/>
                </a:solidFill>
              </a:rPr>
              <a:t>An absence seizure does not involve any changes in motor activity.</a:t>
            </a:r>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66242" name="Rectangle 2"/>
          <p:cNvSpPr>
            <a:spLocks noGrp="1" noChangeArrowheads="1"/>
          </p:cNvSpPr>
          <p:nvPr>
            <p:ph type="title"/>
          </p:nvPr>
        </p:nvSpPr>
        <p:spPr/>
        <p:txBody>
          <a:bodyPr/>
          <a:lstStyle/>
          <a:p>
            <a:pPr>
              <a:lnSpc>
                <a:spcPct val="85000"/>
              </a:lnSpc>
              <a:defRPr/>
            </a:pPr>
            <a:r>
              <a:rPr lang="en-US" dirty="0" smtClean="0">
                <a:cs typeface="+mj-cs"/>
              </a:rPr>
              <a:t>Review </a:t>
            </a:r>
            <a:r>
              <a:rPr lang="en-US" sz="2800" b="0" dirty="0" smtClean="0">
                <a:cs typeface="+mj-cs"/>
              </a:rPr>
              <a:t>(2 of 2)</a:t>
            </a:r>
          </a:p>
        </p:txBody>
      </p:sp>
      <p:sp>
        <p:nvSpPr>
          <p:cNvPr id="129027"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marL="457200" indent="-457200">
              <a:spcBef>
                <a:spcPct val="35000"/>
              </a:spcBef>
              <a:buFontTx/>
              <a:buAutoNum type="arabicPeriod" startAt="6"/>
            </a:pPr>
            <a:r>
              <a:rPr lang="en-US" altLang="en-US"/>
              <a:t>A type of seizure that is characterized by severe twitching of all the body’s muscles and lasts for several minutes or longer is called a(n):</a:t>
            </a:r>
          </a:p>
          <a:p>
            <a:pPr marL="1016000" lvl="1" indent="-444500">
              <a:spcBef>
                <a:spcPct val="35000"/>
              </a:spcBef>
              <a:buFontTx/>
              <a:buAutoNum type="alphaUcPeriod" startAt="3"/>
            </a:pPr>
            <a:r>
              <a:rPr lang="en-US" altLang="en-US"/>
              <a:t>tonic-clonic seizure.</a:t>
            </a:r>
            <a:br>
              <a:rPr lang="en-US" altLang="en-US"/>
            </a:br>
            <a:r>
              <a:rPr lang="en-US" altLang="en-US" b="1"/>
              <a:t>Rationale: </a:t>
            </a:r>
            <a:r>
              <a:rPr lang="en-US" altLang="en-US">
                <a:solidFill>
                  <a:srgbClr val="F37021"/>
                </a:solidFill>
              </a:rPr>
              <a:t>A tonic-clonic seizure exhibits muscle contraction and incontinence.</a:t>
            </a:r>
          </a:p>
          <a:p>
            <a:pPr marL="1016000" lvl="1" indent="-444500">
              <a:spcBef>
                <a:spcPct val="35000"/>
              </a:spcBef>
              <a:buFontTx/>
              <a:buAutoNum type="alphaUcPeriod" startAt="3"/>
            </a:pPr>
            <a:r>
              <a:rPr lang="en-US" altLang="en-US"/>
              <a:t>generalized seizure.</a:t>
            </a:r>
            <a:br>
              <a:rPr lang="en-US" altLang="en-US"/>
            </a:br>
            <a:r>
              <a:rPr lang="en-US" altLang="en-US" b="1"/>
              <a:t>Rationale: </a:t>
            </a:r>
            <a:r>
              <a:rPr lang="en-US" altLang="en-US">
                <a:solidFill>
                  <a:srgbClr val="F37021"/>
                </a:solidFill>
              </a:rPr>
              <a:t>Correct answer</a:t>
            </a:r>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2578" name="Rectangle 2"/>
          <p:cNvSpPr>
            <a:spLocks noGrp="1" noChangeArrowheads="1"/>
          </p:cNvSpPr>
          <p:nvPr>
            <p:ph type="title"/>
          </p:nvPr>
        </p:nvSpPr>
        <p:spPr/>
        <p:txBody>
          <a:bodyPr/>
          <a:lstStyle/>
          <a:p>
            <a:pPr>
              <a:lnSpc>
                <a:spcPct val="85000"/>
              </a:lnSpc>
              <a:defRPr/>
            </a:pPr>
            <a:r>
              <a:rPr lang="en-US" dirty="0" smtClean="0">
                <a:cs typeface="+mj-cs"/>
              </a:rPr>
              <a:t>Review</a:t>
            </a:r>
          </a:p>
        </p:txBody>
      </p:sp>
      <p:sp>
        <p:nvSpPr>
          <p:cNvPr id="130051"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marL="457200" indent="-457200">
              <a:spcBef>
                <a:spcPct val="35000"/>
              </a:spcBef>
              <a:buFontTx/>
              <a:buAutoNum type="arabicPeriod" startAt="7"/>
            </a:pPr>
            <a:r>
              <a:rPr lang="en-US" altLang="en-US"/>
              <a:t>The MOST important reason for promptly transporting a stroke patient to the hospital is: </a:t>
            </a:r>
          </a:p>
          <a:p>
            <a:pPr marL="1016000" lvl="1" indent="-444500">
              <a:spcBef>
                <a:spcPct val="35000"/>
              </a:spcBef>
              <a:buFontTx/>
              <a:buAutoNum type="alphaUcPeriod"/>
            </a:pPr>
            <a:r>
              <a:rPr lang="en-US" altLang="en-US"/>
              <a:t>a transient ischemic attack can be ruled out. </a:t>
            </a:r>
          </a:p>
          <a:p>
            <a:pPr marL="1016000" lvl="1" indent="-444500">
              <a:spcBef>
                <a:spcPct val="35000"/>
              </a:spcBef>
              <a:buFontTx/>
              <a:buAutoNum type="alphaUcPeriod"/>
            </a:pPr>
            <a:r>
              <a:rPr lang="en-US" altLang="en-US"/>
              <a:t>medications may be given to reverse the stroke. </a:t>
            </a:r>
          </a:p>
          <a:p>
            <a:pPr marL="1016000" lvl="1" indent="-444500">
              <a:spcBef>
                <a:spcPct val="35000"/>
              </a:spcBef>
              <a:buFontTx/>
              <a:buAutoNum type="alphaUcPeriod"/>
            </a:pPr>
            <a:r>
              <a:rPr lang="en-US" altLang="en-US"/>
              <a:t>the clot in the coronary artery may be dissolved. </a:t>
            </a:r>
          </a:p>
          <a:p>
            <a:pPr marL="1016000" lvl="1" indent="-444500">
              <a:spcBef>
                <a:spcPct val="35000"/>
              </a:spcBef>
              <a:buFontTx/>
              <a:buAutoNum type="alphaUcPeriod"/>
            </a:pPr>
            <a:r>
              <a:rPr lang="en-US" altLang="en-US"/>
              <a:t>he or she needs close blood pressure monitoring.</a:t>
            </a:r>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3602" name="Rectangle 2"/>
          <p:cNvSpPr>
            <a:spLocks noGrp="1" noChangeArrowheads="1"/>
          </p:cNvSpPr>
          <p:nvPr>
            <p:ph type="title"/>
          </p:nvPr>
        </p:nvSpPr>
        <p:spPr/>
        <p:txBody>
          <a:bodyPr/>
          <a:lstStyle/>
          <a:p>
            <a:pPr>
              <a:lnSpc>
                <a:spcPct val="85000"/>
              </a:lnSpc>
              <a:defRPr/>
            </a:pPr>
            <a:r>
              <a:rPr lang="en-US" dirty="0" smtClean="0">
                <a:cs typeface="+mj-cs"/>
              </a:rPr>
              <a:t>Review</a:t>
            </a:r>
          </a:p>
        </p:txBody>
      </p:sp>
      <p:sp>
        <p:nvSpPr>
          <p:cNvPr id="131075"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marL="0" indent="0">
              <a:lnSpc>
                <a:spcPct val="90000"/>
              </a:lnSpc>
              <a:buFontTx/>
              <a:buNone/>
            </a:pPr>
            <a:r>
              <a:rPr lang="en-US" altLang="en-US" b="1"/>
              <a:t>Answer: </a:t>
            </a:r>
            <a:r>
              <a:rPr lang="en-US" altLang="en-US">
                <a:solidFill>
                  <a:srgbClr val="F37021"/>
                </a:solidFill>
              </a:rPr>
              <a:t>B</a:t>
            </a:r>
          </a:p>
          <a:p>
            <a:pPr marL="0" indent="0">
              <a:spcBef>
                <a:spcPct val="35000"/>
              </a:spcBef>
              <a:buFontTx/>
              <a:buNone/>
            </a:pPr>
            <a:r>
              <a:rPr lang="en-US" altLang="en-US" b="1"/>
              <a:t>Rationale: </a:t>
            </a:r>
            <a:r>
              <a:rPr lang="en-US" altLang="en-US"/>
              <a:t>Fibrinolytic medications (clot busters) have been shown to reverse the symptoms of a stroke by dissolving the clot that is blocking the cerebral artery. However, for the patient to be eligible for this therapy, it must be initiated within 3 hours after the onset of symptoms. For this reason, prompt transport of the stroke patient is critical.</a:t>
            </a:r>
          </a:p>
        </p:txBody>
      </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4631" name="Rectangle 7"/>
          <p:cNvSpPr>
            <a:spLocks noGrp="1" noChangeArrowheads="1"/>
          </p:cNvSpPr>
          <p:nvPr>
            <p:ph type="title"/>
          </p:nvPr>
        </p:nvSpPr>
        <p:spPr/>
        <p:txBody>
          <a:bodyPr/>
          <a:lstStyle/>
          <a:p>
            <a:pPr>
              <a:lnSpc>
                <a:spcPct val="85000"/>
              </a:lnSpc>
              <a:defRPr/>
            </a:pPr>
            <a:r>
              <a:rPr lang="en-US" dirty="0" smtClean="0">
                <a:cs typeface="+mj-cs"/>
              </a:rPr>
              <a:t>Review </a:t>
            </a:r>
            <a:r>
              <a:rPr lang="en-US" sz="2800" b="0" dirty="0" smtClean="0">
                <a:cs typeface="+mj-cs"/>
              </a:rPr>
              <a:t>(1 of 2)</a:t>
            </a:r>
          </a:p>
        </p:txBody>
      </p:sp>
      <p:sp>
        <p:nvSpPr>
          <p:cNvPr id="132099" name="Rectangle 8"/>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marL="457200" indent="-457200">
              <a:spcBef>
                <a:spcPct val="35000"/>
              </a:spcBef>
              <a:buFontTx/>
              <a:buAutoNum type="arabicPeriod" startAt="7"/>
            </a:pPr>
            <a:r>
              <a:rPr lang="en-US" altLang="en-US"/>
              <a:t>The MOST important reason for promptly transporting a stroke patient to the hospital is because: </a:t>
            </a:r>
          </a:p>
          <a:p>
            <a:pPr marL="1016000" lvl="1" indent="-444500">
              <a:spcBef>
                <a:spcPct val="35000"/>
              </a:spcBef>
              <a:buFontTx/>
              <a:buAutoNum type="alphaUcPeriod"/>
            </a:pPr>
            <a:r>
              <a:rPr lang="en-US" altLang="en-US"/>
              <a:t>a transient ischemic attack can be ruled out.</a:t>
            </a:r>
            <a:br>
              <a:rPr lang="en-US" altLang="en-US"/>
            </a:br>
            <a:r>
              <a:rPr lang="en-US" altLang="en-US" b="1"/>
              <a:t>Rationale: </a:t>
            </a:r>
            <a:r>
              <a:rPr lang="en-US" altLang="en-US">
                <a:solidFill>
                  <a:srgbClr val="F37021"/>
                </a:solidFill>
              </a:rPr>
              <a:t>In a TIA, stroke symptoms resolve (on their own), usually in less than 24 hours with no neurologic deficits.</a:t>
            </a:r>
          </a:p>
          <a:p>
            <a:pPr marL="1016000" lvl="1" indent="-444500">
              <a:spcBef>
                <a:spcPct val="35000"/>
              </a:spcBef>
              <a:buFontTx/>
              <a:buAutoNum type="alphaUcPeriod"/>
            </a:pPr>
            <a:r>
              <a:rPr lang="en-US" altLang="en-US"/>
              <a:t>medications may be given to reverse the stroke. </a:t>
            </a:r>
            <a:br>
              <a:rPr lang="en-US" altLang="en-US"/>
            </a:br>
            <a:r>
              <a:rPr lang="en-US" altLang="en-US" b="1"/>
              <a:t>Rationale: </a:t>
            </a:r>
            <a:r>
              <a:rPr lang="en-US" altLang="en-US">
                <a:solidFill>
                  <a:srgbClr val="F37021"/>
                </a:solidFill>
              </a:rPr>
              <a:t>Correct answer</a:t>
            </a:r>
          </a:p>
        </p:txBody>
      </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67266" name="Rectangle 2"/>
          <p:cNvSpPr>
            <a:spLocks noGrp="1" noChangeArrowheads="1"/>
          </p:cNvSpPr>
          <p:nvPr>
            <p:ph type="title"/>
          </p:nvPr>
        </p:nvSpPr>
        <p:spPr/>
        <p:txBody>
          <a:bodyPr/>
          <a:lstStyle/>
          <a:p>
            <a:pPr>
              <a:lnSpc>
                <a:spcPct val="85000"/>
              </a:lnSpc>
              <a:defRPr/>
            </a:pPr>
            <a:r>
              <a:rPr lang="en-US" dirty="0" smtClean="0">
                <a:cs typeface="+mj-cs"/>
              </a:rPr>
              <a:t>Review </a:t>
            </a:r>
            <a:r>
              <a:rPr lang="en-US" sz="2800" b="0" dirty="0" smtClean="0">
                <a:cs typeface="+mj-cs"/>
              </a:rPr>
              <a:t>(2 of 2)</a:t>
            </a:r>
          </a:p>
        </p:txBody>
      </p:sp>
      <p:sp>
        <p:nvSpPr>
          <p:cNvPr id="133123"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marL="457200" indent="-457200">
              <a:spcBef>
                <a:spcPct val="35000"/>
              </a:spcBef>
              <a:buFontTx/>
              <a:buAutoNum type="arabicPeriod" startAt="7"/>
            </a:pPr>
            <a:r>
              <a:rPr lang="en-US" altLang="en-US"/>
              <a:t>The MOST important reason for promptly transporting a stroke patient to the hospital is because: </a:t>
            </a:r>
          </a:p>
          <a:p>
            <a:pPr marL="1016000" lvl="1" indent="-444500">
              <a:lnSpc>
                <a:spcPct val="95000"/>
              </a:lnSpc>
              <a:spcBef>
                <a:spcPct val="30000"/>
              </a:spcBef>
              <a:buFontTx/>
              <a:buAutoNum type="alphaUcPeriod" startAt="3"/>
            </a:pPr>
            <a:r>
              <a:rPr lang="en-US" altLang="en-US" sz="2300"/>
              <a:t>the clot in the coronary artery may be dissolved. </a:t>
            </a:r>
            <a:br>
              <a:rPr lang="en-US" altLang="en-US" sz="2300"/>
            </a:br>
            <a:r>
              <a:rPr lang="en-US" altLang="en-US" sz="2300" b="1"/>
              <a:t>Rationale: </a:t>
            </a:r>
            <a:r>
              <a:rPr lang="en-US" altLang="en-US" sz="2300">
                <a:solidFill>
                  <a:srgbClr val="F37021"/>
                </a:solidFill>
              </a:rPr>
              <a:t>The coronary artery is in the heart and not the brain.</a:t>
            </a:r>
          </a:p>
          <a:p>
            <a:pPr marL="1016000" lvl="1" indent="-444500">
              <a:lnSpc>
                <a:spcPct val="95000"/>
              </a:lnSpc>
              <a:spcBef>
                <a:spcPct val="30000"/>
              </a:spcBef>
              <a:buFontTx/>
              <a:buAutoNum type="alphaUcPeriod" startAt="3"/>
            </a:pPr>
            <a:r>
              <a:rPr lang="en-US" altLang="en-US" sz="2300"/>
              <a:t>he or she needs close blood pressure monitoring. </a:t>
            </a:r>
            <a:br>
              <a:rPr lang="en-US" altLang="en-US" sz="2300"/>
            </a:br>
            <a:r>
              <a:rPr lang="en-US" altLang="en-US" sz="2300" b="1"/>
              <a:t>Rationale: </a:t>
            </a:r>
            <a:r>
              <a:rPr lang="en-US" altLang="en-US" sz="2300">
                <a:solidFill>
                  <a:srgbClr val="F37021"/>
                </a:solidFill>
              </a:rPr>
              <a:t>Monitoring of a patient’s blood pressure is important, but dissolving the clot and stopping the progression of damage is more important.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a:lnSpc>
                <a:spcPct val="85000"/>
              </a:lnSpc>
              <a:defRPr/>
            </a:pPr>
            <a:r>
              <a:rPr lang="en-US" dirty="0" smtClean="0">
                <a:cs typeface="+mj-cs"/>
              </a:rPr>
              <a:t>Anatomy and Physiology </a:t>
            </a:r>
            <a:r>
              <a:rPr lang="en-US" sz="2800" b="0" dirty="0" smtClean="0">
                <a:cs typeface="+mj-cs"/>
              </a:rPr>
              <a:t>(5 of 7)</a:t>
            </a:r>
          </a:p>
        </p:txBody>
      </p:sp>
      <p:sp>
        <p:nvSpPr>
          <p:cNvPr id="14339" name="Content Placeholder 2"/>
          <p:cNvSpPr>
            <a:spLocks noGrp="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In most people, speech is controlled on the left side of the brain near the middle of the cerebrum.</a:t>
            </a:r>
          </a:p>
          <a:p>
            <a:pPr>
              <a:spcBef>
                <a:spcPct val="35000"/>
              </a:spcBef>
            </a:pPr>
            <a:r>
              <a:rPr lang="en-US" altLang="en-US"/>
              <a:t>Messages sent to and from the brain travel through nerves.</a:t>
            </a:r>
          </a:p>
          <a:p>
            <a:pPr lvl="1">
              <a:spcBef>
                <a:spcPct val="35000"/>
              </a:spcBef>
            </a:pPr>
            <a:r>
              <a:rPr lang="en-US" altLang="en-US"/>
              <a:t>Twelve cranial nerves run directly from the brain to parts of the head: eyes, ears, nose, and face.</a:t>
            </a:r>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9986" name="Rectangle 2"/>
          <p:cNvSpPr>
            <a:spLocks noGrp="1" noChangeArrowheads="1"/>
          </p:cNvSpPr>
          <p:nvPr>
            <p:ph type="title"/>
          </p:nvPr>
        </p:nvSpPr>
        <p:spPr/>
        <p:txBody>
          <a:bodyPr/>
          <a:lstStyle/>
          <a:p>
            <a:pPr>
              <a:lnSpc>
                <a:spcPct val="85000"/>
              </a:lnSpc>
              <a:defRPr/>
            </a:pPr>
            <a:r>
              <a:rPr lang="en-US" dirty="0" smtClean="0">
                <a:cs typeface="+mj-cs"/>
              </a:rPr>
              <a:t>Review</a:t>
            </a:r>
          </a:p>
        </p:txBody>
      </p:sp>
      <p:sp>
        <p:nvSpPr>
          <p:cNvPr id="134147"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marL="457200" indent="-457200">
              <a:spcBef>
                <a:spcPct val="35000"/>
              </a:spcBef>
              <a:buFontTx/>
              <a:buAutoNum type="arabicPeriod" startAt="8"/>
            </a:pPr>
            <a:r>
              <a:rPr lang="en-US" altLang="en-US"/>
              <a:t>Which of the following are components of the Cincinnati Prehospital Stroke Scale? </a:t>
            </a:r>
          </a:p>
          <a:p>
            <a:pPr marL="1016000" lvl="1" indent="-444500">
              <a:spcBef>
                <a:spcPct val="35000"/>
              </a:spcBef>
              <a:buFontTx/>
              <a:buAutoNum type="alphaUcPeriod"/>
            </a:pPr>
            <a:r>
              <a:rPr lang="en-US" altLang="en-US"/>
              <a:t>Arm drift, blood pressure, speech</a:t>
            </a:r>
          </a:p>
          <a:p>
            <a:pPr marL="1016000" lvl="1" indent="-444500">
              <a:spcBef>
                <a:spcPct val="35000"/>
              </a:spcBef>
              <a:buFontTx/>
              <a:buAutoNum type="alphaUcPeriod"/>
            </a:pPr>
            <a:r>
              <a:rPr lang="en-US" altLang="en-US"/>
              <a:t>Speech, pupil response, arm drift</a:t>
            </a:r>
          </a:p>
          <a:p>
            <a:pPr marL="1016000" lvl="1" indent="-444500">
              <a:spcBef>
                <a:spcPct val="35000"/>
              </a:spcBef>
              <a:buFontTx/>
              <a:buAutoNum type="alphaUcPeriod"/>
            </a:pPr>
            <a:r>
              <a:rPr lang="en-US" altLang="en-US"/>
              <a:t>Facial symmetry, speech, arm drift</a:t>
            </a:r>
          </a:p>
          <a:p>
            <a:pPr marL="1016000" lvl="1" indent="-444500">
              <a:spcBef>
                <a:spcPct val="35000"/>
              </a:spcBef>
              <a:buFontTx/>
              <a:buAutoNum type="alphaUcPeriod"/>
            </a:pPr>
            <a:r>
              <a:rPr lang="en-US" altLang="en-US"/>
              <a:t>Pupil response, facial droop, speech</a:t>
            </a:r>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p:txBody>
          <a:bodyPr/>
          <a:lstStyle/>
          <a:p>
            <a:pPr>
              <a:lnSpc>
                <a:spcPct val="85000"/>
              </a:lnSpc>
              <a:defRPr/>
            </a:pPr>
            <a:r>
              <a:rPr lang="en-US" dirty="0" smtClean="0">
                <a:cs typeface="+mj-cs"/>
              </a:rPr>
              <a:t>Review</a:t>
            </a:r>
          </a:p>
        </p:txBody>
      </p:sp>
      <p:sp>
        <p:nvSpPr>
          <p:cNvPr id="135171"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marL="0" indent="0">
              <a:lnSpc>
                <a:spcPct val="90000"/>
              </a:lnSpc>
              <a:buFontTx/>
              <a:buNone/>
            </a:pPr>
            <a:r>
              <a:rPr lang="en-US" altLang="en-US" b="1"/>
              <a:t>Answer: </a:t>
            </a:r>
            <a:r>
              <a:rPr lang="en-US" altLang="en-US">
                <a:solidFill>
                  <a:srgbClr val="F37021"/>
                </a:solidFill>
              </a:rPr>
              <a:t>C</a:t>
            </a:r>
          </a:p>
          <a:p>
            <a:pPr marL="0" indent="0">
              <a:spcBef>
                <a:spcPct val="35000"/>
              </a:spcBef>
              <a:buFontTx/>
              <a:buNone/>
            </a:pPr>
            <a:r>
              <a:rPr lang="en-US" altLang="en-US" sz="2600" b="1"/>
              <a:t>Rationale: </a:t>
            </a:r>
            <a:r>
              <a:rPr lang="en-US" altLang="en-US" sz="2600"/>
              <a:t>The three components of the Cincinnati Prehospital Stroke Scale are facial symmetry, speech, and arm drift. Both sides of the patient’s face should move symmetrically (equally) when he or she smiles. The patient’s speech should be easily understandable and without slurring. The patient should be able to hold both arms out in front of his or her body—with eyes closed and palms up—without one arm drifting down to his or her side.</a:t>
            </a:r>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2034" name="Rectangle 2"/>
          <p:cNvSpPr>
            <a:spLocks noGrp="1" noChangeArrowheads="1"/>
          </p:cNvSpPr>
          <p:nvPr>
            <p:ph type="title"/>
          </p:nvPr>
        </p:nvSpPr>
        <p:spPr/>
        <p:txBody>
          <a:bodyPr/>
          <a:lstStyle/>
          <a:p>
            <a:pPr>
              <a:lnSpc>
                <a:spcPct val="85000"/>
              </a:lnSpc>
              <a:defRPr/>
            </a:pPr>
            <a:r>
              <a:rPr lang="en-US" dirty="0" smtClean="0">
                <a:cs typeface="+mj-cs"/>
              </a:rPr>
              <a:t>Review</a:t>
            </a:r>
          </a:p>
        </p:txBody>
      </p:sp>
      <p:sp>
        <p:nvSpPr>
          <p:cNvPr id="136195"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marL="457200" indent="-457200">
              <a:spcBef>
                <a:spcPct val="35000"/>
              </a:spcBef>
              <a:buFontTx/>
              <a:buAutoNum type="arabicPeriod" startAt="8"/>
            </a:pPr>
            <a:r>
              <a:rPr lang="en-US" altLang="en-US" sz="2400"/>
              <a:t>Which of the following are components of the Cincinnati Prehospital Stroke Scale? </a:t>
            </a:r>
          </a:p>
          <a:p>
            <a:pPr marL="1016000" lvl="1" indent="-444500">
              <a:spcBef>
                <a:spcPct val="35000"/>
              </a:spcBef>
              <a:buFontTx/>
              <a:buAutoNum type="alphaUcPeriod"/>
            </a:pPr>
            <a:r>
              <a:rPr lang="en-US" altLang="en-US" sz="2100"/>
              <a:t>Arm drift, blood pressure, speech</a:t>
            </a:r>
            <a:br>
              <a:rPr lang="en-US" altLang="en-US" sz="2100"/>
            </a:br>
            <a:r>
              <a:rPr lang="en-US" altLang="en-US" sz="2100" b="1"/>
              <a:t>Rationale: </a:t>
            </a:r>
            <a:r>
              <a:rPr lang="en-US" altLang="en-US" sz="2100">
                <a:solidFill>
                  <a:srgbClr val="F37021"/>
                </a:solidFill>
              </a:rPr>
              <a:t>The scale does not use blood pressure.</a:t>
            </a:r>
          </a:p>
          <a:p>
            <a:pPr marL="1016000" lvl="1" indent="-444500">
              <a:spcBef>
                <a:spcPct val="35000"/>
              </a:spcBef>
              <a:buFontTx/>
              <a:buAutoNum type="alphaUcPeriod"/>
            </a:pPr>
            <a:r>
              <a:rPr lang="en-US" altLang="en-US" sz="2100"/>
              <a:t>Speech, pupil response, arm drift</a:t>
            </a:r>
            <a:br>
              <a:rPr lang="en-US" altLang="en-US" sz="2100"/>
            </a:br>
            <a:r>
              <a:rPr lang="en-US" altLang="en-US" sz="2100" b="1"/>
              <a:t>Rationale: </a:t>
            </a:r>
            <a:r>
              <a:rPr lang="en-US" altLang="en-US" sz="2100">
                <a:solidFill>
                  <a:srgbClr val="F37021"/>
                </a:solidFill>
              </a:rPr>
              <a:t>The scale does not use pupil response.</a:t>
            </a:r>
          </a:p>
          <a:p>
            <a:pPr marL="1016000" lvl="1" indent="-444500">
              <a:spcBef>
                <a:spcPct val="35000"/>
              </a:spcBef>
              <a:buFontTx/>
              <a:buAutoNum type="alphaUcPeriod"/>
            </a:pPr>
            <a:r>
              <a:rPr lang="en-US" altLang="en-US" sz="2100"/>
              <a:t>Facial symmetry, speech, arm drift</a:t>
            </a:r>
            <a:br>
              <a:rPr lang="en-US" altLang="en-US" sz="2100"/>
            </a:br>
            <a:r>
              <a:rPr lang="en-US" altLang="en-US" sz="2100" b="1"/>
              <a:t>Rationale: </a:t>
            </a:r>
            <a:r>
              <a:rPr lang="en-US" altLang="en-US" sz="2100">
                <a:solidFill>
                  <a:srgbClr val="F37021"/>
                </a:solidFill>
              </a:rPr>
              <a:t>Correct answer</a:t>
            </a:r>
          </a:p>
          <a:p>
            <a:pPr marL="1016000" lvl="1" indent="-444500">
              <a:spcBef>
                <a:spcPct val="35000"/>
              </a:spcBef>
              <a:buFontTx/>
              <a:buAutoNum type="alphaUcPeriod"/>
            </a:pPr>
            <a:r>
              <a:rPr lang="en-US" altLang="en-US" sz="2100"/>
              <a:t>Pupil response, facial droop, speech</a:t>
            </a:r>
            <a:br>
              <a:rPr lang="en-US" altLang="en-US" sz="2100"/>
            </a:br>
            <a:r>
              <a:rPr lang="en-US" altLang="en-US" sz="2100" b="1"/>
              <a:t>Rationale: </a:t>
            </a:r>
            <a:r>
              <a:rPr lang="en-US" altLang="en-US" sz="2100">
                <a:solidFill>
                  <a:srgbClr val="F37021"/>
                </a:solidFill>
              </a:rPr>
              <a:t>The scale does not use pupil response.</a:t>
            </a:r>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p:txBody>
          <a:bodyPr/>
          <a:lstStyle/>
          <a:p>
            <a:pPr>
              <a:lnSpc>
                <a:spcPct val="85000"/>
              </a:lnSpc>
              <a:defRPr/>
            </a:pPr>
            <a:r>
              <a:rPr lang="en-US" dirty="0" smtClean="0">
                <a:cs typeface="+mj-cs"/>
              </a:rPr>
              <a:t>Review</a:t>
            </a:r>
          </a:p>
        </p:txBody>
      </p:sp>
      <p:sp>
        <p:nvSpPr>
          <p:cNvPr id="137219"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marL="457200" indent="-457200">
              <a:spcBef>
                <a:spcPct val="35000"/>
              </a:spcBef>
              <a:buFontTx/>
              <a:buAutoNum type="arabicPeriod" startAt="9"/>
            </a:pPr>
            <a:r>
              <a:rPr lang="en-US" altLang="en-US"/>
              <a:t>Your patient opens his eyes when you say his name, is making incomprehensible sounds, and withdraws when you pinch his earlobe. What is his GCS score?</a:t>
            </a:r>
          </a:p>
          <a:p>
            <a:pPr marL="1016000" lvl="1" indent="-444500">
              <a:spcBef>
                <a:spcPct val="35000"/>
              </a:spcBef>
              <a:buFontTx/>
              <a:buAutoNum type="alphaUcPeriod"/>
            </a:pPr>
            <a:r>
              <a:rPr lang="en-US" altLang="en-US"/>
              <a:t>9</a:t>
            </a:r>
          </a:p>
          <a:p>
            <a:pPr marL="1016000" lvl="1" indent="-444500">
              <a:spcBef>
                <a:spcPct val="35000"/>
              </a:spcBef>
              <a:buFontTx/>
              <a:buAutoNum type="alphaUcPeriod"/>
            </a:pPr>
            <a:r>
              <a:rPr lang="en-US" altLang="en-US"/>
              <a:t>8</a:t>
            </a:r>
          </a:p>
          <a:p>
            <a:pPr marL="1016000" lvl="1" indent="-444500">
              <a:spcBef>
                <a:spcPct val="35000"/>
              </a:spcBef>
              <a:buFontTx/>
              <a:buAutoNum type="alphaUcPeriod"/>
            </a:pPr>
            <a:r>
              <a:rPr lang="en-US" altLang="en-US"/>
              <a:t>11</a:t>
            </a:r>
          </a:p>
          <a:p>
            <a:pPr marL="1016000" lvl="1" indent="-444500">
              <a:spcBef>
                <a:spcPct val="35000"/>
              </a:spcBef>
              <a:buFontTx/>
              <a:buAutoNum type="alphaUcPeriod"/>
            </a:pPr>
            <a:r>
              <a:rPr lang="en-US" altLang="en-US"/>
              <a:t>12</a:t>
            </a:r>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7154" name="Rectangle 2"/>
          <p:cNvSpPr>
            <a:spLocks noGrp="1" noChangeArrowheads="1"/>
          </p:cNvSpPr>
          <p:nvPr>
            <p:ph type="title"/>
          </p:nvPr>
        </p:nvSpPr>
        <p:spPr/>
        <p:txBody>
          <a:bodyPr/>
          <a:lstStyle/>
          <a:p>
            <a:pPr>
              <a:lnSpc>
                <a:spcPct val="85000"/>
              </a:lnSpc>
              <a:defRPr/>
            </a:pPr>
            <a:r>
              <a:rPr lang="en-US" dirty="0" smtClean="0">
                <a:cs typeface="+mj-cs"/>
              </a:rPr>
              <a:t>Review</a:t>
            </a:r>
          </a:p>
        </p:txBody>
      </p:sp>
      <p:sp>
        <p:nvSpPr>
          <p:cNvPr id="138243"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marL="0" indent="0">
              <a:buFontTx/>
              <a:buNone/>
            </a:pPr>
            <a:r>
              <a:rPr lang="en-US" altLang="en-US" b="1"/>
              <a:t>Answer: </a:t>
            </a:r>
            <a:r>
              <a:rPr lang="en-US" altLang="en-US">
                <a:solidFill>
                  <a:srgbClr val="F37021"/>
                </a:solidFill>
              </a:rPr>
              <a:t>A</a:t>
            </a:r>
          </a:p>
          <a:p>
            <a:pPr marL="0" indent="0">
              <a:spcBef>
                <a:spcPct val="35000"/>
              </a:spcBef>
              <a:buFontTx/>
              <a:buNone/>
            </a:pPr>
            <a:r>
              <a:rPr lang="en-US" altLang="en-US" b="1"/>
              <a:t>Rationale: </a:t>
            </a:r>
            <a:r>
              <a:rPr lang="en-US" altLang="en-US"/>
              <a:t>The Glasgow Coma Scale gives a score of 3 to a patient who opens his or her eyes in response to speech. “Incomprehensible sounds” has a score of 2, and “withdraws to pain” has a score of 4. When added together, this patient’s GCS score is 9.</a:t>
            </a:r>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8178" name="Rectangle 2"/>
          <p:cNvSpPr>
            <a:spLocks noGrp="1" noChangeArrowheads="1"/>
          </p:cNvSpPr>
          <p:nvPr>
            <p:ph type="title"/>
          </p:nvPr>
        </p:nvSpPr>
        <p:spPr/>
        <p:txBody>
          <a:bodyPr/>
          <a:lstStyle/>
          <a:p>
            <a:pPr>
              <a:lnSpc>
                <a:spcPct val="85000"/>
              </a:lnSpc>
              <a:defRPr/>
            </a:pPr>
            <a:r>
              <a:rPr lang="en-US" dirty="0" smtClean="0">
                <a:cs typeface="+mj-cs"/>
              </a:rPr>
              <a:t>Review</a:t>
            </a:r>
          </a:p>
        </p:txBody>
      </p:sp>
      <p:sp>
        <p:nvSpPr>
          <p:cNvPr id="139267"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marL="457200" indent="-457200">
              <a:lnSpc>
                <a:spcPct val="90000"/>
              </a:lnSpc>
              <a:spcBef>
                <a:spcPct val="35000"/>
              </a:spcBef>
              <a:buFontTx/>
              <a:buAutoNum type="arabicPeriod" startAt="9"/>
            </a:pPr>
            <a:r>
              <a:rPr lang="en-US" altLang="en-US" sz="2600"/>
              <a:t>Your patient opens his eyes when you say his name, is making incomprehensible sounds, and withdraws when you pinch his earlobe. What is his GCS score?</a:t>
            </a:r>
          </a:p>
          <a:p>
            <a:pPr marL="1016000" lvl="1" indent="-444500">
              <a:lnSpc>
                <a:spcPct val="90000"/>
              </a:lnSpc>
              <a:spcBef>
                <a:spcPct val="15000"/>
              </a:spcBef>
              <a:buFontTx/>
              <a:buAutoNum type="alphaUcPeriod"/>
            </a:pPr>
            <a:r>
              <a:rPr lang="en-US" altLang="en-US"/>
              <a:t>9</a:t>
            </a:r>
            <a:br>
              <a:rPr lang="en-US" altLang="en-US"/>
            </a:br>
            <a:r>
              <a:rPr lang="en-US" altLang="en-US" b="1"/>
              <a:t>Rationale: </a:t>
            </a:r>
            <a:r>
              <a:rPr lang="en-US" altLang="en-US">
                <a:solidFill>
                  <a:srgbClr val="F37021"/>
                </a:solidFill>
              </a:rPr>
              <a:t>Correct answer</a:t>
            </a:r>
          </a:p>
          <a:p>
            <a:pPr marL="1016000" lvl="1" indent="-444500">
              <a:lnSpc>
                <a:spcPct val="90000"/>
              </a:lnSpc>
              <a:spcBef>
                <a:spcPct val="15000"/>
              </a:spcBef>
              <a:buFontTx/>
              <a:buAutoNum type="alphaUcPeriod"/>
            </a:pPr>
            <a:r>
              <a:rPr lang="en-US" altLang="en-US"/>
              <a:t>8</a:t>
            </a:r>
            <a:br>
              <a:rPr lang="en-US" altLang="en-US"/>
            </a:br>
            <a:r>
              <a:rPr lang="en-US" altLang="en-US" b="1"/>
              <a:t>Rationale: </a:t>
            </a:r>
            <a:r>
              <a:rPr lang="en-US" altLang="en-US">
                <a:solidFill>
                  <a:srgbClr val="F37021"/>
                </a:solidFill>
              </a:rPr>
              <a:t>This is not the right score.</a:t>
            </a:r>
          </a:p>
          <a:p>
            <a:pPr marL="1016000" lvl="1" indent="-444500">
              <a:lnSpc>
                <a:spcPct val="90000"/>
              </a:lnSpc>
              <a:spcBef>
                <a:spcPct val="15000"/>
              </a:spcBef>
              <a:buFontTx/>
              <a:buAutoNum type="alphaUcPeriod"/>
            </a:pPr>
            <a:r>
              <a:rPr lang="en-US" altLang="en-US"/>
              <a:t>11</a:t>
            </a:r>
            <a:br>
              <a:rPr lang="en-US" altLang="en-US"/>
            </a:br>
            <a:r>
              <a:rPr lang="en-US" altLang="en-US" b="1"/>
              <a:t>Rationale: </a:t>
            </a:r>
            <a:r>
              <a:rPr lang="en-US" altLang="en-US">
                <a:solidFill>
                  <a:srgbClr val="F37021"/>
                </a:solidFill>
              </a:rPr>
              <a:t>This is not the right score.</a:t>
            </a:r>
          </a:p>
          <a:p>
            <a:pPr marL="1016000" lvl="1" indent="-444500">
              <a:lnSpc>
                <a:spcPct val="90000"/>
              </a:lnSpc>
              <a:spcBef>
                <a:spcPct val="15000"/>
              </a:spcBef>
              <a:buFontTx/>
              <a:buAutoNum type="alphaUcPeriod"/>
            </a:pPr>
            <a:r>
              <a:rPr lang="en-US" altLang="en-US"/>
              <a:t>12</a:t>
            </a:r>
            <a:br>
              <a:rPr lang="en-US" altLang="en-US"/>
            </a:br>
            <a:r>
              <a:rPr lang="en-US" altLang="en-US" b="1"/>
              <a:t>Rationale: </a:t>
            </a:r>
            <a:r>
              <a:rPr lang="en-US" altLang="en-US">
                <a:solidFill>
                  <a:srgbClr val="F37021"/>
                </a:solidFill>
              </a:rPr>
              <a:t>This is not the right score.</a:t>
            </a:r>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3058" name="Rectangle 2"/>
          <p:cNvSpPr>
            <a:spLocks noGrp="1" noChangeArrowheads="1"/>
          </p:cNvSpPr>
          <p:nvPr>
            <p:ph type="title"/>
          </p:nvPr>
        </p:nvSpPr>
        <p:spPr/>
        <p:txBody>
          <a:bodyPr/>
          <a:lstStyle/>
          <a:p>
            <a:pPr>
              <a:lnSpc>
                <a:spcPct val="85000"/>
              </a:lnSpc>
              <a:defRPr/>
            </a:pPr>
            <a:r>
              <a:rPr lang="en-US" dirty="0" smtClean="0">
                <a:cs typeface="+mj-cs"/>
              </a:rPr>
              <a:t>Review</a:t>
            </a:r>
          </a:p>
        </p:txBody>
      </p:sp>
      <p:sp>
        <p:nvSpPr>
          <p:cNvPr id="140291"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marL="682625" indent="-682625">
              <a:spcBef>
                <a:spcPct val="35000"/>
              </a:spcBef>
              <a:buFontTx/>
              <a:buAutoNum type="arabicPeriod" startAt="10"/>
            </a:pPr>
            <a:r>
              <a:rPr lang="en-US" altLang="en-US"/>
              <a:t>If a patient complains of a severe migraine, how should she be transported?</a:t>
            </a:r>
          </a:p>
          <a:p>
            <a:pPr marL="1204913" lvl="1" indent="-407988">
              <a:spcBef>
                <a:spcPct val="35000"/>
              </a:spcBef>
              <a:buFontTx/>
              <a:buAutoNum type="alphaUcPeriod"/>
            </a:pPr>
            <a:r>
              <a:rPr lang="en-US" altLang="en-US"/>
              <a:t>In a brightly lit ambulance so she can see while her vision is impaired</a:t>
            </a:r>
          </a:p>
          <a:p>
            <a:pPr marL="1204913" lvl="1" indent="-407988">
              <a:spcBef>
                <a:spcPct val="35000"/>
              </a:spcBef>
              <a:buFontTx/>
              <a:buAutoNum type="alphaUcPeriod"/>
            </a:pPr>
            <a:r>
              <a:rPr lang="en-US" altLang="en-US"/>
              <a:t>With loud sirens so she can get to the hospital as soon as possible</a:t>
            </a:r>
          </a:p>
          <a:p>
            <a:pPr marL="1204913" lvl="1" indent="-407988">
              <a:spcBef>
                <a:spcPct val="35000"/>
              </a:spcBef>
              <a:buFontTx/>
              <a:buAutoNum type="alphaUcPeriod"/>
            </a:pPr>
            <a:r>
              <a:rPr lang="en-US" altLang="en-US"/>
              <a:t>Without lights and sirens</a:t>
            </a:r>
          </a:p>
          <a:p>
            <a:pPr marL="1204913" lvl="1" indent="-407988">
              <a:spcBef>
                <a:spcPct val="35000"/>
              </a:spcBef>
              <a:buFontTx/>
              <a:buAutoNum type="alphaUcPeriod"/>
            </a:pPr>
            <a:r>
              <a:rPr lang="en-US" altLang="en-US"/>
              <a:t>This patient should not be transported.</a:t>
            </a:r>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p:txBody>
          <a:bodyPr/>
          <a:lstStyle/>
          <a:p>
            <a:pPr>
              <a:lnSpc>
                <a:spcPct val="85000"/>
              </a:lnSpc>
              <a:defRPr/>
            </a:pPr>
            <a:r>
              <a:rPr lang="en-US" dirty="0" smtClean="0">
                <a:cs typeface="+mj-cs"/>
              </a:rPr>
              <a:t>Review</a:t>
            </a:r>
          </a:p>
        </p:txBody>
      </p:sp>
      <p:sp>
        <p:nvSpPr>
          <p:cNvPr id="141315"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marL="0" indent="0">
              <a:lnSpc>
                <a:spcPct val="90000"/>
              </a:lnSpc>
              <a:buFontTx/>
              <a:buNone/>
            </a:pPr>
            <a:r>
              <a:rPr lang="en-US" altLang="en-US" b="1"/>
              <a:t>Answer: </a:t>
            </a:r>
            <a:r>
              <a:rPr lang="en-US" altLang="en-US">
                <a:solidFill>
                  <a:srgbClr val="F37021"/>
                </a:solidFill>
              </a:rPr>
              <a:t>C</a:t>
            </a:r>
          </a:p>
          <a:p>
            <a:pPr marL="0" indent="0">
              <a:spcBef>
                <a:spcPct val="35000"/>
              </a:spcBef>
              <a:buFontTx/>
              <a:buNone/>
            </a:pPr>
            <a:r>
              <a:rPr lang="en-US" altLang="en-US" sz="2600" b="1"/>
              <a:t>Rationale: </a:t>
            </a:r>
            <a:r>
              <a:rPr lang="en-US" altLang="en-US" sz="2600"/>
              <a:t>Treatment of a migraine headache is supportive; however, you should always assess the patient for other signs and symptoms that might indicate a more serious condition. Applying high-flow oxygen, if tolerated, may help ease the patient’s condition. When possible, provide a darkened and quiet environment because patients are sensitive to light and sound. Do not use lights and sirens during transport.</a:t>
            </a:r>
          </a:p>
        </p:txBody>
      </p:sp>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p:txBody>
          <a:bodyPr/>
          <a:lstStyle/>
          <a:p>
            <a:pPr>
              <a:lnSpc>
                <a:spcPct val="85000"/>
              </a:lnSpc>
              <a:defRPr/>
            </a:pPr>
            <a:r>
              <a:rPr lang="en-US" dirty="0" smtClean="0">
                <a:cs typeface="+mj-cs"/>
              </a:rPr>
              <a:t>Review </a:t>
            </a:r>
            <a:r>
              <a:rPr lang="en-US" sz="2800" b="0" dirty="0" smtClean="0">
                <a:cs typeface="+mj-cs"/>
              </a:rPr>
              <a:t>(1 of 2)</a:t>
            </a:r>
          </a:p>
        </p:txBody>
      </p:sp>
      <p:sp>
        <p:nvSpPr>
          <p:cNvPr id="142339"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marL="682625" indent="-682625">
              <a:spcBef>
                <a:spcPct val="35000"/>
              </a:spcBef>
              <a:buFontTx/>
              <a:buAutoNum type="arabicPeriod" startAt="10"/>
            </a:pPr>
            <a:r>
              <a:rPr lang="en-US" altLang="en-US"/>
              <a:t>If a patient complains of a severe migraine, how should she be transported?</a:t>
            </a:r>
          </a:p>
          <a:p>
            <a:pPr marL="1204913" lvl="1" indent="-406400">
              <a:spcBef>
                <a:spcPct val="35000"/>
              </a:spcBef>
              <a:buFontTx/>
              <a:buAutoNum type="alphaUcPeriod"/>
            </a:pPr>
            <a:r>
              <a:rPr lang="en-US" altLang="en-US"/>
              <a:t>In a brightly lit ambulance so she can see while her vision is impaired</a:t>
            </a:r>
            <a:br>
              <a:rPr lang="en-US" altLang="en-US"/>
            </a:br>
            <a:r>
              <a:rPr lang="en-US" altLang="en-US" b="1"/>
              <a:t>Rationale: </a:t>
            </a:r>
            <a:r>
              <a:rPr lang="en-US" altLang="en-US">
                <a:solidFill>
                  <a:srgbClr val="F37021"/>
                </a:solidFill>
              </a:rPr>
              <a:t>Migraine patients are sensitive to light.</a:t>
            </a:r>
          </a:p>
          <a:p>
            <a:pPr marL="1204913" lvl="1" indent="-406400">
              <a:spcBef>
                <a:spcPct val="35000"/>
              </a:spcBef>
              <a:buFontTx/>
              <a:buAutoNum type="alphaUcPeriod"/>
            </a:pPr>
            <a:r>
              <a:rPr lang="en-US" altLang="en-US"/>
              <a:t>With loud sirens so she can get to the hospital as soon as possible</a:t>
            </a:r>
            <a:br>
              <a:rPr lang="en-US" altLang="en-US"/>
            </a:br>
            <a:r>
              <a:rPr lang="en-US" altLang="en-US" b="1"/>
              <a:t>Rationale: </a:t>
            </a:r>
            <a:r>
              <a:rPr lang="en-US" altLang="en-US">
                <a:solidFill>
                  <a:srgbClr val="F37021"/>
                </a:solidFill>
              </a:rPr>
              <a:t>Migraine patients are sensitive to loud noises.</a:t>
            </a:r>
          </a:p>
        </p:txBody>
      </p:sp>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69314" name="Rectangle 2"/>
          <p:cNvSpPr>
            <a:spLocks noGrp="1" noChangeArrowheads="1"/>
          </p:cNvSpPr>
          <p:nvPr>
            <p:ph type="title"/>
          </p:nvPr>
        </p:nvSpPr>
        <p:spPr/>
        <p:txBody>
          <a:bodyPr/>
          <a:lstStyle/>
          <a:p>
            <a:pPr>
              <a:lnSpc>
                <a:spcPct val="85000"/>
              </a:lnSpc>
              <a:defRPr/>
            </a:pPr>
            <a:r>
              <a:rPr lang="en-US" dirty="0" smtClean="0">
                <a:cs typeface="+mj-cs"/>
              </a:rPr>
              <a:t>Review </a:t>
            </a:r>
            <a:r>
              <a:rPr lang="en-US" sz="2800" b="0" dirty="0" smtClean="0">
                <a:cs typeface="+mj-cs"/>
              </a:rPr>
              <a:t>(2 of 2)</a:t>
            </a:r>
          </a:p>
        </p:txBody>
      </p:sp>
      <p:sp>
        <p:nvSpPr>
          <p:cNvPr id="143363"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marL="682625" indent="-682625">
              <a:spcBef>
                <a:spcPct val="35000"/>
              </a:spcBef>
              <a:buFontTx/>
              <a:buAutoNum type="arabicPeriod" startAt="10"/>
            </a:pPr>
            <a:r>
              <a:rPr lang="en-US" altLang="en-US"/>
              <a:t>If a patient complains of a severe migraine, how should she be transported?</a:t>
            </a:r>
          </a:p>
          <a:p>
            <a:pPr marL="1255713" lvl="1" indent="-457200">
              <a:spcBef>
                <a:spcPct val="35000"/>
              </a:spcBef>
              <a:buFontTx/>
              <a:buAutoNum type="alphaUcPeriod" startAt="3"/>
            </a:pPr>
            <a:r>
              <a:rPr lang="en-US" altLang="en-US"/>
              <a:t>Without lights and sirens</a:t>
            </a:r>
            <a:br>
              <a:rPr lang="en-US" altLang="en-US"/>
            </a:br>
            <a:r>
              <a:rPr lang="en-US" altLang="en-US" b="1"/>
              <a:t>Rationale: </a:t>
            </a:r>
            <a:r>
              <a:rPr lang="en-US" altLang="en-US">
                <a:solidFill>
                  <a:srgbClr val="F37021"/>
                </a:solidFill>
              </a:rPr>
              <a:t>Correct answer</a:t>
            </a:r>
          </a:p>
          <a:p>
            <a:pPr marL="1255713" lvl="1" indent="-457200">
              <a:spcBef>
                <a:spcPct val="35000"/>
              </a:spcBef>
              <a:buFontTx/>
              <a:buAutoNum type="alphaUcPeriod" startAt="3"/>
            </a:pPr>
            <a:r>
              <a:rPr lang="en-US" altLang="en-US"/>
              <a:t>This patient should not be transported.</a:t>
            </a:r>
            <a:br>
              <a:rPr lang="en-US" altLang="en-US"/>
            </a:br>
            <a:r>
              <a:rPr lang="en-US" altLang="en-US" b="1"/>
              <a:t>Rationale: </a:t>
            </a:r>
            <a:r>
              <a:rPr lang="en-US" altLang="en-US">
                <a:solidFill>
                  <a:srgbClr val="F37021"/>
                </a:solidFill>
              </a:rPr>
              <a:t>A migraine could indicate a more serious condition.</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a:lnSpc>
                <a:spcPct val="85000"/>
              </a:lnSpc>
              <a:defRPr/>
            </a:pPr>
            <a:r>
              <a:rPr lang="en-US" dirty="0" smtClean="0">
                <a:cs typeface="+mj-cs"/>
              </a:rPr>
              <a:t>Anatomy and Physiology </a:t>
            </a:r>
            <a:r>
              <a:rPr lang="en-US" sz="2800" b="0" dirty="0" smtClean="0">
                <a:cs typeface="+mj-cs"/>
              </a:rPr>
              <a:t>(6 of 7)</a:t>
            </a:r>
          </a:p>
        </p:txBody>
      </p:sp>
      <p:sp>
        <p:nvSpPr>
          <p:cNvPr id="15363" name="Content Placeholder 2"/>
          <p:cNvSpPr>
            <a:spLocks noGrp="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The rest of the nerves join in the spinal cord and exit the brain through a large opening in the base of the skull called the foramen magnum.</a:t>
            </a:r>
          </a:p>
          <a:p>
            <a:pPr lvl="1">
              <a:spcBef>
                <a:spcPct val="35000"/>
              </a:spcBef>
            </a:pPr>
            <a:r>
              <a:rPr lang="en-US" altLang="en-US"/>
              <a:t>At each vertebra in the neck and back, two nerves branch out (spinal nerves).</a:t>
            </a:r>
          </a:p>
          <a:p>
            <a:pPr lvl="1">
              <a:spcBef>
                <a:spcPct val="35000"/>
              </a:spcBef>
            </a:pPr>
            <a:r>
              <a:rPr lang="en-US" altLang="en-US"/>
              <a:t>These carry signals to and from the body.</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pPr>
              <a:lnSpc>
                <a:spcPct val="85000"/>
              </a:lnSpc>
              <a:defRPr/>
            </a:pPr>
            <a:r>
              <a:rPr lang="en-US" dirty="0" smtClean="0">
                <a:cs typeface="+mj-cs"/>
              </a:rPr>
              <a:t>Anatomy and Physiology </a:t>
            </a:r>
            <a:r>
              <a:rPr lang="en-US" sz="2800" b="0" dirty="0" smtClean="0">
                <a:cs typeface="+mj-cs"/>
              </a:rPr>
              <a:t>(7 of 7)</a:t>
            </a:r>
          </a:p>
        </p:txBody>
      </p:sp>
      <p:pic>
        <p:nvPicPr>
          <p:cNvPr id="16387" name="Picture 4" descr="\\172.16.33.26\Art\OUTPUT\JB LEARNING\EMT_11E_ITK_PPT WORK\Ch17\9781284080179_CH17_CP0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1295400"/>
            <a:ext cx="3657600" cy="485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8"/>
          <p:cNvSpPr>
            <a:spLocks noChangeArrowheads="1"/>
          </p:cNvSpPr>
          <p:nvPr>
            <p:custDataLst>
              <p:tags r:id="rId1"/>
            </p:custDataLst>
          </p:nvPr>
        </p:nvSpPr>
        <p:spPr bwMode="auto">
          <a:xfrm>
            <a:off x="3632200" y="6172200"/>
            <a:ext cx="28797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50000"/>
              </a:spcBef>
              <a:buClr>
                <a:srgbClr val="F37021"/>
              </a:buClr>
              <a:buChar char="•"/>
              <a:defRPr sz="2800">
                <a:solidFill>
                  <a:schemeClr val="tx1"/>
                </a:solidFill>
                <a:latin typeface="Arial" charset="0"/>
                <a:ea typeface="ヒラギノ角ゴ Pro W3" pitchFamily="1" charset="-128"/>
              </a:defRPr>
            </a:lvl1pPr>
            <a:lvl2pPr marL="742950" indent="-285750" algn="l" eaLnBrk="0" hangingPunct="0">
              <a:spcBef>
                <a:spcPct val="25000"/>
              </a:spcBef>
              <a:buClr>
                <a:srgbClr val="F37021"/>
              </a:buClr>
              <a:buChar char="–"/>
              <a:defRPr sz="2400">
                <a:solidFill>
                  <a:schemeClr val="tx1"/>
                </a:solidFill>
                <a:latin typeface="Arial" charset="0"/>
                <a:ea typeface="ヒラギノ角ゴ Pro W3" pitchFamily="1" charset="-128"/>
              </a:defRPr>
            </a:lvl2pPr>
            <a:lvl3pPr marL="1143000" indent="-228600" algn="l" eaLnBrk="0" hangingPunct="0">
              <a:spcBef>
                <a:spcPct val="25000"/>
              </a:spcBef>
              <a:buClr>
                <a:srgbClr val="F37021"/>
              </a:buClr>
              <a:buChar char="•"/>
              <a:defRPr sz="2200">
                <a:solidFill>
                  <a:schemeClr val="tx1"/>
                </a:solidFill>
                <a:latin typeface="Arial" charset="0"/>
                <a:ea typeface="ヒラギノ角ゴ Pro W3" pitchFamily="1" charset="-128"/>
              </a:defRPr>
            </a:lvl3pPr>
            <a:lvl4pPr marL="1600200" indent="-228600" algn="l" eaLnBrk="0" hangingPunct="0">
              <a:spcBef>
                <a:spcPct val="25000"/>
              </a:spcBef>
              <a:buChar char="–"/>
              <a:defRPr sz="2000">
                <a:solidFill>
                  <a:schemeClr val="tx1"/>
                </a:solidFill>
                <a:latin typeface="Arial" charset="0"/>
                <a:ea typeface="ヒラギノ角ゴ Pro W3" pitchFamily="1" charset="-128"/>
              </a:defRPr>
            </a:lvl4pPr>
            <a:lvl5pPr marL="2057400" indent="-228600" algn="l" eaLnBrk="0" hangingPunct="0">
              <a:spcBef>
                <a:spcPct val="25000"/>
              </a:spcBef>
              <a:buChar char="»"/>
              <a:defRPr sz="2000">
                <a:solidFill>
                  <a:schemeClr val="tx1"/>
                </a:solidFill>
                <a:latin typeface="Arial" charset="0"/>
                <a:ea typeface="ヒラギノ角ゴ Pro W3" pitchFamily="1" charset="-128"/>
              </a:defRPr>
            </a:lvl5pPr>
            <a:lvl6pPr marL="25146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6pPr>
            <a:lvl7pPr marL="29718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7pPr>
            <a:lvl8pPr marL="34290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8pPr>
            <a:lvl9pPr marL="38862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9pPr>
          </a:lstStyle>
          <a:p>
            <a:pPr algn="r" eaLnBrk="1" hangingPunct="1">
              <a:lnSpc>
                <a:spcPct val="110000"/>
              </a:lnSpc>
              <a:spcBef>
                <a:spcPct val="20000"/>
              </a:spcBef>
              <a:buFontTx/>
              <a:buNone/>
              <a:defRPr/>
            </a:pPr>
            <a:r>
              <a:rPr lang="en-IN" sz="900" dirty="0" smtClean="0">
                <a:solidFill>
                  <a:schemeClr val="bg1"/>
                </a:solidFill>
                <a:latin typeface="+mn-lt"/>
              </a:rPr>
              <a:t>© Jones &amp; Bartlett Learning.</a:t>
            </a:r>
            <a:endParaRPr lang="en-US" altLang="en-US" sz="900" dirty="0" smtClean="0">
              <a:solidFill>
                <a:schemeClr val="bg1"/>
              </a:solidFill>
              <a:latin typeface="+mn-l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a:lnSpc>
                <a:spcPct val="85000"/>
              </a:lnSpc>
              <a:defRPr/>
            </a:pPr>
            <a:r>
              <a:rPr lang="en-US" dirty="0" smtClean="0">
                <a:cs typeface="+mj-cs"/>
              </a:rPr>
              <a:t>Pathophysiology </a:t>
            </a:r>
            <a:r>
              <a:rPr lang="en-US" sz="2800" b="0" dirty="0" smtClean="0">
                <a:cs typeface="+mj-cs"/>
              </a:rPr>
              <a:t>(1 of 2)</a:t>
            </a:r>
          </a:p>
        </p:txBody>
      </p:sp>
      <p:sp>
        <p:nvSpPr>
          <p:cNvPr id="17411" name="Content Placeholder 2"/>
          <p:cNvSpPr>
            <a:spLocks noGrp="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Many different disorders may cause brain dysfunction.</a:t>
            </a:r>
          </a:p>
          <a:p>
            <a:pPr lvl="1">
              <a:spcBef>
                <a:spcPct val="35000"/>
              </a:spcBef>
            </a:pPr>
            <a:r>
              <a:rPr lang="en-US" altLang="en-US"/>
              <a:t>May affect the patient’s level of consciousness, speech, and voluntary muscle control</a:t>
            </a:r>
          </a:p>
          <a:p>
            <a:pPr>
              <a:spcBef>
                <a:spcPct val="35000"/>
              </a:spcBef>
            </a:pPr>
            <a:r>
              <a:rPr lang="en-US" altLang="en-US"/>
              <a:t>The brain is sensitive to changes in oxygen, glucose, and temperature.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a:lnSpc>
                <a:spcPct val="85000"/>
              </a:lnSpc>
              <a:defRPr/>
            </a:pPr>
            <a:r>
              <a:rPr lang="en-US" dirty="0" smtClean="0">
                <a:cs typeface="+mj-cs"/>
              </a:rPr>
              <a:t>Pathophysiology </a:t>
            </a:r>
            <a:r>
              <a:rPr lang="en-US" sz="2800" b="0" dirty="0" smtClean="0">
                <a:cs typeface="+mj-cs"/>
              </a:rPr>
              <a:t>(2 of 2)</a:t>
            </a:r>
          </a:p>
        </p:txBody>
      </p:sp>
      <p:sp>
        <p:nvSpPr>
          <p:cNvPr id="18435" name="Content Placeholder 2"/>
          <p:cNvSpPr>
            <a:spLocks noGrp="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General rule:</a:t>
            </a:r>
          </a:p>
          <a:p>
            <a:pPr lvl="1">
              <a:spcBef>
                <a:spcPct val="35000"/>
              </a:spcBef>
            </a:pPr>
            <a:r>
              <a:rPr lang="en-US" altLang="en-US"/>
              <a:t>If a problem is caused primarily by disorders in the heart and lungs, the entire brain is affected.</a:t>
            </a:r>
          </a:p>
          <a:p>
            <a:pPr lvl="1">
              <a:spcBef>
                <a:spcPct val="35000"/>
              </a:spcBef>
            </a:pPr>
            <a:r>
              <a:rPr lang="en-US" altLang="en-US"/>
              <a:t>If the primary problem is in the brain, only part of the brain is affected.</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a:lnSpc>
                <a:spcPct val="85000"/>
              </a:lnSpc>
              <a:defRPr/>
            </a:pPr>
            <a:r>
              <a:rPr lang="en-US" dirty="0" smtClean="0">
                <a:cs typeface="+mj-cs"/>
              </a:rPr>
              <a:t>Headache </a:t>
            </a:r>
            <a:r>
              <a:rPr lang="en-US" sz="2800" b="0" dirty="0" smtClean="0">
                <a:cs typeface="+mj-cs"/>
              </a:rPr>
              <a:t>(1 of 6)</a:t>
            </a:r>
          </a:p>
        </p:txBody>
      </p:sp>
      <p:sp>
        <p:nvSpPr>
          <p:cNvPr id="19459" name="Content Placeholder 2"/>
          <p:cNvSpPr>
            <a:spLocks noGrp="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One of the most common complaints</a:t>
            </a:r>
          </a:p>
          <a:p>
            <a:pPr>
              <a:spcBef>
                <a:spcPct val="35000"/>
              </a:spcBef>
            </a:pPr>
            <a:r>
              <a:rPr lang="en-US" altLang="en-US"/>
              <a:t>Can be a symptom of another condition or a neurologic condition on its own</a:t>
            </a:r>
          </a:p>
          <a:p>
            <a:pPr>
              <a:spcBef>
                <a:spcPct val="35000"/>
              </a:spcBef>
            </a:pPr>
            <a:r>
              <a:rPr lang="en-US" altLang="en-US"/>
              <a:t>Only a small percentage of headaches are caused by a serious medical condition.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a:lnSpc>
                <a:spcPct val="85000"/>
              </a:lnSpc>
              <a:defRPr/>
            </a:pPr>
            <a:r>
              <a:rPr lang="en-US" dirty="0" smtClean="0">
                <a:cs typeface="+mj-cs"/>
              </a:rPr>
              <a:t>Headache </a:t>
            </a:r>
            <a:r>
              <a:rPr lang="en-US" sz="2800" b="0" dirty="0" smtClean="0">
                <a:cs typeface="+mj-cs"/>
              </a:rPr>
              <a:t>(2 of 6)</a:t>
            </a:r>
          </a:p>
        </p:txBody>
      </p:sp>
      <p:sp>
        <p:nvSpPr>
          <p:cNvPr id="20483" name="Content Placeholder 2"/>
          <p:cNvSpPr>
            <a:spLocks noGrp="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Tension headaches, migraines, and sinus headaches are the most common.</a:t>
            </a:r>
          </a:p>
          <a:p>
            <a:pPr lvl="1">
              <a:spcBef>
                <a:spcPct val="35000"/>
              </a:spcBef>
            </a:pPr>
            <a:r>
              <a:rPr lang="en-US" altLang="en-US"/>
              <a:t>Not life-threatening</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effectLst>
            <a:outerShdw blurRad="25400" dist="12700" dir="2700000" algn="ctr" rotWithShape="0">
              <a:schemeClr val="tx1">
                <a:alpha val="73000"/>
              </a:schemeClr>
            </a:outerShdw>
          </a:effectLst>
        </p:spPr>
        <p:txBody>
          <a:bodyPr/>
          <a:lstStyle/>
          <a:p>
            <a:pPr eaLnBrk="1" hangingPunct="1">
              <a:lnSpc>
                <a:spcPct val="85000"/>
              </a:lnSpc>
              <a:defRPr/>
            </a:pPr>
            <a:r>
              <a:rPr lang="en-US" altLang="en-US" dirty="0" smtClean="0"/>
              <a:t>National EMS Education Standard Competencies </a:t>
            </a:r>
            <a:r>
              <a:rPr lang="en-US" altLang="en-US" sz="2800" b="0" dirty="0" smtClean="0"/>
              <a:t>(1 of 3)</a:t>
            </a:r>
          </a:p>
        </p:txBody>
      </p:sp>
      <p:sp>
        <p:nvSpPr>
          <p:cNvPr id="3075"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marL="0" indent="0" eaLnBrk="1" hangingPunct="1">
              <a:buFontTx/>
              <a:buNone/>
            </a:pPr>
            <a:r>
              <a:rPr lang="en-US" altLang="en-US" b="1"/>
              <a:t>Medicine</a:t>
            </a:r>
          </a:p>
          <a:p>
            <a:pPr marL="0" indent="0" eaLnBrk="1" hangingPunct="1">
              <a:spcBef>
                <a:spcPct val="35000"/>
              </a:spcBef>
              <a:buFontTx/>
              <a:buNone/>
            </a:pPr>
            <a:r>
              <a:rPr lang="en-US" altLang="en-US"/>
              <a:t>Applies fundamental knowledge to provide basic emergency care and transportation based on assessment findings for an acutely ill patient.</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pPr>
              <a:lnSpc>
                <a:spcPct val="85000"/>
              </a:lnSpc>
              <a:defRPr/>
            </a:pPr>
            <a:r>
              <a:rPr lang="en-US" dirty="0" smtClean="0">
                <a:cs typeface="+mj-cs"/>
              </a:rPr>
              <a:t>Headache </a:t>
            </a:r>
            <a:r>
              <a:rPr lang="en-US" sz="2800" b="0" dirty="0" smtClean="0">
                <a:cs typeface="+mj-cs"/>
              </a:rPr>
              <a:t>(3 of 6)</a:t>
            </a:r>
          </a:p>
        </p:txBody>
      </p:sp>
      <p:sp>
        <p:nvSpPr>
          <p:cNvPr id="21507"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Tension headaches </a:t>
            </a:r>
          </a:p>
          <a:p>
            <a:pPr lvl="1">
              <a:spcBef>
                <a:spcPct val="35000"/>
              </a:spcBef>
            </a:pPr>
            <a:r>
              <a:rPr lang="en-US" altLang="en-US"/>
              <a:t>Caused by muscle contractions in the head and neck</a:t>
            </a:r>
          </a:p>
          <a:p>
            <a:pPr lvl="1">
              <a:spcBef>
                <a:spcPct val="35000"/>
              </a:spcBef>
            </a:pPr>
            <a:r>
              <a:rPr lang="en-US" altLang="en-US"/>
              <a:t>Attributed to stress</a:t>
            </a:r>
          </a:p>
          <a:p>
            <a:pPr lvl="1">
              <a:spcBef>
                <a:spcPct val="35000"/>
              </a:spcBef>
            </a:pPr>
            <a:r>
              <a:rPr lang="en-US" altLang="en-US"/>
              <a:t>Pain is usually described as squeezing, dull, or as an ache.</a:t>
            </a:r>
          </a:p>
          <a:p>
            <a:pPr lvl="1">
              <a:spcBef>
                <a:spcPct val="35000"/>
              </a:spcBef>
            </a:pPr>
            <a:r>
              <a:rPr lang="en-US" altLang="en-US"/>
              <a:t>Usually do not require medical attention</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p:txBody>
          <a:bodyPr/>
          <a:lstStyle/>
          <a:p>
            <a:pPr>
              <a:lnSpc>
                <a:spcPct val="85000"/>
              </a:lnSpc>
              <a:defRPr/>
            </a:pPr>
            <a:r>
              <a:rPr lang="en-US" dirty="0" smtClean="0">
                <a:cs typeface="+mj-cs"/>
              </a:rPr>
              <a:t>Headache </a:t>
            </a:r>
            <a:r>
              <a:rPr lang="en-US" sz="2800" b="0" dirty="0" smtClean="0">
                <a:cs typeface="+mj-cs"/>
              </a:rPr>
              <a:t>(4 of 6)</a:t>
            </a:r>
          </a:p>
        </p:txBody>
      </p:sp>
      <p:sp>
        <p:nvSpPr>
          <p:cNvPr id="22531"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Migraine headaches </a:t>
            </a:r>
          </a:p>
          <a:p>
            <a:pPr lvl="1">
              <a:spcBef>
                <a:spcPct val="35000"/>
              </a:spcBef>
            </a:pPr>
            <a:r>
              <a:rPr lang="en-US" altLang="en-US"/>
              <a:t>Thought to be caused by changes in blood vessel size in the base of the brain.</a:t>
            </a:r>
          </a:p>
          <a:p>
            <a:pPr lvl="1">
              <a:spcBef>
                <a:spcPct val="35000"/>
              </a:spcBef>
            </a:pPr>
            <a:r>
              <a:rPr lang="en-US" altLang="en-US"/>
              <a:t>Experienced by both adults and children</a:t>
            </a:r>
          </a:p>
          <a:p>
            <a:pPr lvl="1">
              <a:spcBef>
                <a:spcPct val="35000"/>
              </a:spcBef>
            </a:pPr>
            <a:r>
              <a:rPr lang="en-US" altLang="en-US"/>
              <a:t>Pain is usually described as pounding, throbbing, and pulsating.</a:t>
            </a:r>
          </a:p>
          <a:p>
            <a:pPr lvl="1">
              <a:spcBef>
                <a:spcPct val="35000"/>
              </a:spcBef>
            </a:pPr>
            <a:r>
              <a:rPr lang="en-US" altLang="en-US"/>
              <a:t>Often associated with nausea and vomiting, and may be preceded by visual changes</a:t>
            </a:r>
          </a:p>
          <a:p>
            <a:pPr lvl="1">
              <a:spcBef>
                <a:spcPct val="35000"/>
              </a:spcBef>
            </a:pPr>
            <a:r>
              <a:rPr lang="en-US" altLang="en-US"/>
              <a:t>Can last for several hours or days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p:txBody>
          <a:bodyPr/>
          <a:lstStyle/>
          <a:p>
            <a:pPr>
              <a:lnSpc>
                <a:spcPct val="85000"/>
              </a:lnSpc>
              <a:defRPr/>
            </a:pPr>
            <a:r>
              <a:rPr lang="en-US" dirty="0" smtClean="0">
                <a:cs typeface="+mj-cs"/>
              </a:rPr>
              <a:t>Headache </a:t>
            </a:r>
            <a:r>
              <a:rPr lang="en-US" sz="2800" b="0" dirty="0" smtClean="0">
                <a:cs typeface="+mj-cs"/>
              </a:rPr>
              <a:t>(5 of 6)</a:t>
            </a:r>
          </a:p>
        </p:txBody>
      </p:sp>
      <p:sp>
        <p:nvSpPr>
          <p:cNvPr id="23555"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Sinus headaches</a:t>
            </a:r>
          </a:p>
          <a:p>
            <a:pPr lvl="1">
              <a:spcBef>
                <a:spcPct val="35000"/>
              </a:spcBef>
            </a:pPr>
            <a:r>
              <a:rPr lang="en-US" altLang="en-US"/>
              <a:t>Caused by pressure that is the result of fluid accumulation in the sinus cavities</a:t>
            </a:r>
          </a:p>
          <a:p>
            <a:pPr lvl="1">
              <a:spcBef>
                <a:spcPct val="35000"/>
              </a:spcBef>
            </a:pPr>
            <a:r>
              <a:rPr lang="en-US" altLang="en-US"/>
              <a:t>Patients may also have cold-like symptoms of nasal congestion, cough, and fever.</a:t>
            </a:r>
          </a:p>
          <a:p>
            <a:pPr lvl="1">
              <a:spcBef>
                <a:spcPct val="35000"/>
              </a:spcBef>
            </a:pPr>
            <a:r>
              <a:rPr lang="en-US" altLang="en-US"/>
              <a:t>Prehospital emergency care is not required.</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p:txBody>
          <a:bodyPr/>
          <a:lstStyle/>
          <a:p>
            <a:pPr>
              <a:lnSpc>
                <a:spcPct val="85000"/>
              </a:lnSpc>
              <a:defRPr/>
            </a:pPr>
            <a:r>
              <a:rPr lang="en-US" dirty="0" smtClean="0">
                <a:cs typeface="+mj-cs"/>
              </a:rPr>
              <a:t>Headache </a:t>
            </a:r>
            <a:r>
              <a:rPr lang="en-US" sz="2800" b="0" dirty="0" smtClean="0">
                <a:cs typeface="+mj-cs"/>
              </a:rPr>
              <a:t>(6 of 6)</a:t>
            </a:r>
          </a:p>
        </p:txBody>
      </p:sp>
      <p:sp>
        <p:nvSpPr>
          <p:cNvPr id="24579" name="Rectangle 3"/>
          <p:cNvSpPr>
            <a:spLocks noGrp="1" noChangeArrowheads="1"/>
          </p:cNvSpPr>
          <p:nvPr>
            <p:ph type="body" idx="1"/>
          </p:nvPr>
        </p:nvSpPr>
        <p:spPr>
          <a:xfrm>
            <a:off x="457200" y="1524000"/>
            <a:ext cx="8305800" cy="4800600"/>
          </a:xfrm>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Serious conditions that include headache as a symptom are hemorrhagic stroke, brain tumor, and meningitis.</a:t>
            </a:r>
          </a:p>
          <a:p>
            <a:pPr lvl="1">
              <a:spcBef>
                <a:spcPct val="35000"/>
              </a:spcBef>
            </a:pPr>
            <a:r>
              <a:rPr lang="en-US" altLang="en-US"/>
              <a:t>Be concerned if patient complains of a sudden-onset, severe headache or a sudden headache that has associated symptoms.</a:t>
            </a:r>
          </a:p>
          <a:p>
            <a:pPr lvl="1">
              <a:spcBef>
                <a:spcPct val="35000"/>
              </a:spcBef>
            </a:pPr>
            <a:r>
              <a:rPr lang="en-US" altLang="en-US"/>
              <a:t>Suspect stroke in patients with a severe headache, seizures, and altered mental status.</a:t>
            </a:r>
          </a:p>
          <a:p>
            <a:pPr lvl="1">
              <a:spcBef>
                <a:spcPct val="35000"/>
              </a:spcBef>
            </a:pPr>
            <a:r>
              <a:rPr lang="en-US" altLang="en-US"/>
              <a:t>Increasing ICP may be caused by a hemorrhagic stroke, tumor, or recent head trauma.</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a:lnSpc>
                <a:spcPct val="85000"/>
              </a:lnSpc>
              <a:defRPr/>
            </a:pPr>
            <a:r>
              <a:rPr lang="en-US" dirty="0" smtClean="0">
                <a:cs typeface="+mj-cs"/>
              </a:rPr>
              <a:t>Stroke </a:t>
            </a:r>
            <a:r>
              <a:rPr lang="en-US" sz="2800" b="0" dirty="0" smtClean="0">
                <a:cs typeface="+mj-cs"/>
              </a:rPr>
              <a:t>(1 of 2)</a:t>
            </a:r>
          </a:p>
        </p:txBody>
      </p:sp>
      <p:sp>
        <p:nvSpPr>
          <p:cNvPr id="25603" name="Content Placeholder 2"/>
          <p:cNvSpPr>
            <a:spLocks noGrp="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Also called a cerebrovascular accident (CVA)</a:t>
            </a:r>
          </a:p>
          <a:p>
            <a:pPr>
              <a:spcBef>
                <a:spcPct val="35000"/>
              </a:spcBef>
            </a:pPr>
            <a:r>
              <a:rPr lang="en-US" altLang="en-US"/>
              <a:t>Interruption of blood flow to an area within the brain</a:t>
            </a:r>
          </a:p>
          <a:p>
            <a:pPr>
              <a:spcBef>
                <a:spcPct val="35000"/>
              </a:spcBef>
            </a:pPr>
            <a:r>
              <a:rPr lang="en-US" altLang="en-US"/>
              <a:t>Results in the loss of brain function</a:t>
            </a:r>
          </a:p>
          <a:p>
            <a:pPr>
              <a:spcBef>
                <a:spcPct val="35000"/>
              </a:spcBef>
            </a:pPr>
            <a:r>
              <a:rPr lang="en-US" altLang="en-US"/>
              <a:t>Lacking oxygen, brain cells stop functioning and begin to die within minutes.</a:t>
            </a:r>
          </a:p>
          <a:p>
            <a:pPr>
              <a:spcBef>
                <a:spcPct val="35000"/>
              </a:spcBef>
            </a:pPr>
            <a:r>
              <a:rPr lang="en-US" altLang="en-US"/>
              <a:t>Once the brain cells die, not much can be done.</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pPr>
              <a:lnSpc>
                <a:spcPct val="85000"/>
              </a:lnSpc>
              <a:defRPr/>
            </a:pPr>
            <a:r>
              <a:rPr lang="en-US" dirty="0" smtClean="0">
                <a:cs typeface="+mj-cs"/>
              </a:rPr>
              <a:t>Stroke </a:t>
            </a:r>
            <a:r>
              <a:rPr lang="en-US" sz="2800" b="0" dirty="0" smtClean="0">
                <a:cs typeface="+mj-cs"/>
              </a:rPr>
              <a:t>(2 of 2)</a:t>
            </a:r>
          </a:p>
        </p:txBody>
      </p:sp>
      <p:sp>
        <p:nvSpPr>
          <p:cNvPr id="26627" name="Content Placeholder 2"/>
          <p:cNvSpPr>
            <a:spLocks noGrp="1"/>
          </p:cNvSpPr>
          <p:nvPr>
            <p:ph type="body" idx="1"/>
          </p:nvPr>
        </p:nvSpPr>
        <p:spPr>
          <a:xfrm>
            <a:off x="457200" y="1219200"/>
            <a:ext cx="8001000" cy="5029200"/>
          </a:xfrm>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Brain cells develop ischemia, causing them to stop functioning properly.</a:t>
            </a:r>
          </a:p>
          <a:p>
            <a:pPr>
              <a:spcBef>
                <a:spcPct val="35000"/>
              </a:spcBef>
            </a:pPr>
            <a:r>
              <a:rPr lang="en-US" altLang="en-US"/>
              <a:t>It may take several hours or more for cell death to occur. </a:t>
            </a:r>
          </a:p>
          <a:p>
            <a:pPr>
              <a:spcBef>
                <a:spcPct val="35000"/>
              </a:spcBef>
            </a:pPr>
            <a:r>
              <a:rPr lang="en-US" altLang="en-US"/>
              <a:t>With prompt restoration of blood flow, the cells will not die, and function can be preserved or restored. </a:t>
            </a:r>
          </a:p>
          <a:p>
            <a:pPr>
              <a:spcBef>
                <a:spcPct val="35000"/>
              </a:spcBef>
            </a:pPr>
            <a:r>
              <a:rPr lang="en-US" altLang="en-US"/>
              <a:t>There are two main types of stroke: ischemic and hemorrhagic.</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pPr>
              <a:lnSpc>
                <a:spcPct val="85000"/>
              </a:lnSpc>
              <a:defRPr/>
            </a:pPr>
            <a:r>
              <a:rPr lang="en-US" dirty="0" smtClean="0">
                <a:cs typeface="+mj-cs"/>
              </a:rPr>
              <a:t>Ischemic Stroke </a:t>
            </a:r>
            <a:r>
              <a:rPr lang="en-US" sz="2800" b="0" dirty="0" smtClean="0">
                <a:cs typeface="+mj-cs"/>
              </a:rPr>
              <a:t>(1 of 2)</a:t>
            </a:r>
          </a:p>
        </p:txBody>
      </p:sp>
      <p:sp>
        <p:nvSpPr>
          <p:cNvPr id="27651" name="Content Placeholder 2"/>
          <p:cNvSpPr>
            <a:spLocks noGrp="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Most common, accounting for more than 80% of strokes</a:t>
            </a:r>
          </a:p>
          <a:p>
            <a:pPr>
              <a:spcBef>
                <a:spcPct val="35000"/>
              </a:spcBef>
            </a:pPr>
            <a:r>
              <a:rPr lang="en-US" altLang="en-US"/>
              <a:t>Results from thrombosis or an embolus</a:t>
            </a:r>
          </a:p>
          <a:p>
            <a:pPr>
              <a:spcBef>
                <a:spcPct val="35000"/>
              </a:spcBef>
            </a:pPr>
            <a:r>
              <a:rPr lang="en-US" altLang="en-US"/>
              <a:t>Symptoms may range from nothing at all to complete paralysis.</a:t>
            </a:r>
          </a:p>
          <a:p>
            <a:pPr>
              <a:spcBef>
                <a:spcPct val="35000"/>
              </a:spcBef>
            </a:pPr>
            <a:r>
              <a:rPr lang="en-US" altLang="en-US"/>
              <a:t>Atherosclerosis in the blood vessels is often the cause.</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pPr>
              <a:lnSpc>
                <a:spcPct val="85000"/>
              </a:lnSpc>
              <a:defRPr/>
            </a:pPr>
            <a:r>
              <a:rPr lang="en-US" dirty="0" smtClean="0">
                <a:cs typeface="+mj-cs"/>
              </a:rPr>
              <a:t>Ischemic Stroke </a:t>
            </a:r>
            <a:r>
              <a:rPr lang="en-US" sz="2800" b="0" dirty="0" smtClean="0">
                <a:cs typeface="+mj-cs"/>
              </a:rPr>
              <a:t>(2 of 2)</a:t>
            </a:r>
          </a:p>
        </p:txBody>
      </p:sp>
      <p:sp>
        <p:nvSpPr>
          <p:cNvPr id="28675" name="Content Placeholder 2"/>
          <p:cNvSpPr>
            <a:spLocks noGrp="1"/>
          </p:cNvSpPr>
          <p:nvPr>
            <p:ph type="body" idx="1"/>
          </p:nvPr>
        </p:nvSpPr>
        <p:spPr>
          <a:xfrm>
            <a:off x="4572000" y="1447800"/>
            <a:ext cx="3886200" cy="4800600"/>
          </a:xfrm>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Atherosclerosis</a:t>
            </a:r>
          </a:p>
          <a:p>
            <a:pPr lvl="1">
              <a:spcBef>
                <a:spcPct val="35000"/>
              </a:spcBef>
            </a:pPr>
            <a:r>
              <a:rPr lang="en-US" altLang="en-US"/>
              <a:t>Plaque forms inside the walls of the blood vessels and may obstruct blood flow.</a:t>
            </a:r>
          </a:p>
          <a:p>
            <a:pPr lvl="1">
              <a:spcBef>
                <a:spcPct val="35000"/>
              </a:spcBef>
            </a:pPr>
            <a:r>
              <a:rPr lang="en-US" altLang="en-US"/>
              <a:t>Eventually, it causes complete occlusion of an artery.</a:t>
            </a:r>
          </a:p>
        </p:txBody>
      </p:sp>
      <p:pic>
        <p:nvPicPr>
          <p:cNvPr id="28676" name="Picture 5" descr="\\172.16.33.26\Art\OUTPUT\JB LEARNING\EMT_11E_ITK_PPT WORK\Ch17\9781284080179_CH17_CP0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1660525"/>
            <a:ext cx="3200400" cy="440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8"/>
          <p:cNvSpPr>
            <a:spLocks noChangeArrowheads="1"/>
          </p:cNvSpPr>
          <p:nvPr>
            <p:custDataLst>
              <p:tags r:id="rId1"/>
            </p:custDataLst>
          </p:nvPr>
        </p:nvSpPr>
        <p:spPr bwMode="auto">
          <a:xfrm>
            <a:off x="1358900" y="6080125"/>
            <a:ext cx="28797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50000"/>
              </a:spcBef>
              <a:buClr>
                <a:srgbClr val="F37021"/>
              </a:buClr>
              <a:buChar char="•"/>
              <a:defRPr sz="2800">
                <a:solidFill>
                  <a:schemeClr val="tx1"/>
                </a:solidFill>
                <a:latin typeface="Arial" charset="0"/>
                <a:ea typeface="ヒラギノ角ゴ Pro W3" pitchFamily="1" charset="-128"/>
              </a:defRPr>
            </a:lvl1pPr>
            <a:lvl2pPr marL="742950" indent="-285750" algn="l" eaLnBrk="0" hangingPunct="0">
              <a:spcBef>
                <a:spcPct val="25000"/>
              </a:spcBef>
              <a:buClr>
                <a:srgbClr val="F37021"/>
              </a:buClr>
              <a:buChar char="–"/>
              <a:defRPr sz="2400">
                <a:solidFill>
                  <a:schemeClr val="tx1"/>
                </a:solidFill>
                <a:latin typeface="Arial" charset="0"/>
                <a:ea typeface="ヒラギノ角ゴ Pro W3" pitchFamily="1" charset="-128"/>
              </a:defRPr>
            </a:lvl2pPr>
            <a:lvl3pPr marL="1143000" indent="-228600" algn="l" eaLnBrk="0" hangingPunct="0">
              <a:spcBef>
                <a:spcPct val="25000"/>
              </a:spcBef>
              <a:buClr>
                <a:srgbClr val="F37021"/>
              </a:buClr>
              <a:buChar char="•"/>
              <a:defRPr sz="2200">
                <a:solidFill>
                  <a:schemeClr val="tx1"/>
                </a:solidFill>
                <a:latin typeface="Arial" charset="0"/>
                <a:ea typeface="ヒラギノ角ゴ Pro W3" pitchFamily="1" charset="-128"/>
              </a:defRPr>
            </a:lvl3pPr>
            <a:lvl4pPr marL="1600200" indent="-228600" algn="l" eaLnBrk="0" hangingPunct="0">
              <a:spcBef>
                <a:spcPct val="25000"/>
              </a:spcBef>
              <a:buChar char="–"/>
              <a:defRPr sz="2000">
                <a:solidFill>
                  <a:schemeClr val="tx1"/>
                </a:solidFill>
                <a:latin typeface="Arial" charset="0"/>
                <a:ea typeface="ヒラギノ角ゴ Pro W3" pitchFamily="1" charset="-128"/>
              </a:defRPr>
            </a:lvl4pPr>
            <a:lvl5pPr marL="2057400" indent="-228600" algn="l" eaLnBrk="0" hangingPunct="0">
              <a:spcBef>
                <a:spcPct val="25000"/>
              </a:spcBef>
              <a:buChar char="»"/>
              <a:defRPr sz="2000">
                <a:solidFill>
                  <a:schemeClr val="tx1"/>
                </a:solidFill>
                <a:latin typeface="Arial" charset="0"/>
                <a:ea typeface="ヒラギノ角ゴ Pro W3" pitchFamily="1" charset="-128"/>
              </a:defRPr>
            </a:lvl5pPr>
            <a:lvl6pPr marL="25146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6pPr>
            <a:lvl7pPr marL="29718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7pPr>
            <a:lvl8pPr marL="34290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8pPr>
            <a:lvl9pPr marL="38862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9pPr>
          </a:lstStyle>
          <a:p>
            <a:pPr algn="r" eaLnBrk="1" hangingPunct="1">
              <a:lnSpc>
                <a:spcPct val="110000"/>
              </a:lnSpc>
              <a:spcBef>
                <a:spcPct val="20000"/>
              </a:spcBef>
              <a:buFontTx/>
              <a:buNone/>
              <a:defRPr/>
            </a:pPr>
            <a:r>
              <a:rPr lang="en-IN" sz="900" dirty="0" smtClean="0">
                <a:solidFill>
                  <a:schemeClr val="bg1"/>
                </a:solidFill>
                <a:latin typeface="+mn-lt"/>
              </a:rPr>
              <a:t>© Jones &amp; Bartlett Learning.</a:t>
            </a:r>
            <a:endParaRPr lang="en-US" altLang="en-US" sz="900" dirty="0" smtClean="0">
              <a:solidFill>
                <a:schemeClr val="bg1"/>
              </a:solidFill>
              <a:latin typeface="+mn-lt"/>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pPr>
              <a:lnSpc>
                <a:spcPct val="85000"/>
              </a:lnSpc>
              <a:defRPr/>
            </a:pPr>
            <a:r>
              <a:rPr lang="en-US" dirty="0" smtClean="0">
                <a:cs typeface="+mj-cs"/>
              </a:rPr>
              <a:t>Hemorrhagic Stroke </a:t>
            </a:r>
            <a:r>
              <a:rPr lang="en-US" sz="2800" b="0" dirty="0" smtClean="0">
                <a:cs typeface="+mj-cs"/>
              </a:rPr>
              <a:t>(1 of 3)</a:t>
            </a:r>
          </a:p>
        </p:txBody>
      </p:sp>
      <p:sp>
        <p:nvSpPr>
          <p:cNvPr id="29699" name="Content Placeholder 2"/>
          <p:cNvSpPr>
            <a:spLocks noGrp="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Accounts for 13% of strokes. </a:t>
            </a:r>
          </a:p>
          <a:p>
            <a:pPr>
              <a:spcBef>
                <a:spcPct val="35000"/>
              </a:spcBef>
            </a:pPr>
            <a:r>
              <a:rPr lang="en-US" altLang="en-US"/>
              <a:t>Results from bleeding inside the brain</a:t>
            </a:r>
          </a:p>
          <a:p>
            <a:pPr>
              <a:spcBef>
                <a:spcPct val="35000"/>
              </a:spcBef>
            </a:pPr>
            <a:r>
              <a:rPr lang="en-US" altLang="en-US"/>
              <a:t>Cerebral hemorrhages are often fatal. </a:t>
            </a:r>
          </a:p>
          <a:p>
            <a:pPr>
              <a:spcBef>
                <a:spcPct val="35000"/>
              </a:spcBef>
            </a:pPr>
            <a:r>
              <a:rPr lang="en-US" altLang="en-US"/>
              <a:t>People at high risk include those experiencing stress or exertion.</a:t>
            </a:r>
          </a:p>
          <a:p>
            <a:pPr>
              <a:spcBef>
                <a:spcPct val="35000"/>
              </a:spcBef>
            </a:pPr>
            <a:r>
              <a:rPr lang="en-US" altLang="en-US"/>
              <a:t>People at highest risk are those who have very high blood pressure.</a:t>
            </a:r>
          </a:p>
          <a:p>
            <a:endParaRPr lang="en-US" alt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pPr>
              <a:lnSpc>
                <a:spcPct val="85000"/>
              </a:lnSpc>
              <a:defRPr/>
            </a:pPr>
            <a:r>
              <a:rPr lang="en-US" dirty="0" smtClean="0">
                <a:cs typeface="+mj-cs"/>
              </a:rPr>
              <a:t>Hemorrhagic Stroke </a:t>
            </a:r>
            <a:r>
              <a:rPr lang="en-US" sz="2800" b="0" dirty="0" smtClean="0">
                <a:cs typeface="+mj-cs"/>
              </a:rPr>
              <a:t>(2 of 3)</a:t>
            </a:r>
          </a:p>
        </p:txBody>
      </p:sp>
      <p:sp>
        <p:nvSpPr>
          <p:cNvPr id="30723" name="Content Placeholder 2"/>
          <p:cNvSpPr>
            <a:spLocks noGrp="1"/>
          </p:cNvSpPr>
          <p:nvPr>
            <p:ph type="body" idx="1"/>
          </p:nvPr>
        </p:nvSpPr>
        <p:spPr>
          <a:xfrm>
            <a:off x="4572000" y="1447800"/>
            <a:ext cx="3886200" cy="4800600"/>
          </a:xfrm>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Aneurysm </a:t>
            </a:r>
          </a:p>
          <a:p>
            <a:pPr lvl="1">
              <a:spcBef>
                <a:spcPct val="35000"/>
              </a:spcBef>
            </a:pPr>
            <a:r>
              <a:rPr lang="en-US" altLang="en-US"/>
              <a:t>Swelling or enlargement of the wall of an artery resulting from a defect or weakening of the arterial wall</a:t>
            </a:r>
          </a:p>
        </p:txBody>
      </p:sp>
      <p:sp>
        <p:nvSpPr>
          <p:cNvPr id="5" name="Rectangle 8"/>
          <p:cNvSpPr>
            <a:spLocks noChangeArrowheads="1"/>
          </p:cNvSpPr>
          <p:nvPr>
            <p:custDataLst>
              <p:tags r:id="rId1"/>
            </p:custDataLst>
          </p:nvPr>
        </p:nvSpPr>
        <p:spPr bwMode="auto">
          <a:xfrm>
            <a:off x="1704975" y="5235575"/>
            <a:ext cx="28797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50000"/>
              </a:spcBef>
              <a:buClr>
                <a:srgbClr val="F37021"/>
              </a:buClr>
              <a:buChar char="•"/>
              <a:defRPr sz="2800">
                <a:solidFill>
                  <a:schemeClr val="tx1"/>
                </a:solidFill>
                <a:latin typeface="Arial" charset="0"/>
                <a:ea typeface="ヒラギノ角ゴ Pro W3" pitchFamily="1" charset="-128"/>
              </a:defRPr>
            </a:lvl1pPr>
            <a:lvl2pPr marL="742950" indent="-285750" algn="l" eaLnBrk="0" hangingPunct="0">
              <a:spcBef>
                <a:spcPct val="25000"/>
              </a:spcBef>
              <a:buClr>
                <a:srgbClr val="F37021"/>
              </a:buClr>
              <a:buChar char="–"/>
              <a:defRPr sz="2400">
                <a:solidFill>
                  <a:schemeClr val="tx1"/>
                </a:solidFill>
                <a:latin typeface="Arial" charset="0"/>
                <a:ea typeface="ヒラギノ角ゴ Pro W3" pitchFamily="1" charset="-128"/>
              </a:defRPr>
            </a:lvl2pPr>
            <a:lvl3pPr marL="1143000" indent="-228600" algn="l" eaLnBrk="0" hangingPunct="0">
              <a:spcBef>
                <a:spcPct val="25000"/>
              </a:spcBef>
              <a:buClr>
                <a:srgbClr val="F37021"/>
              </a:buClr>
              <a:buChar char="•"/>
              <a:defRPr sz="2200">
                <a:solidFill>
                  <a:schemeClr val="tx1"/>
                </a:solidFill>
                <a:latin typeface="Arial" charset="0"/>
                <a:ea typeface="ヒラギノ角ゴ Pro W3" pitchFamily="1" charset="-128"/>
              </a:defRPr>
            </a:lvl3pPr>
            <a:lvl4pPr marL="1600200" indent="-228600" algn="l" eaLnBrk="0" hangingPunct="0">
              <a:spcBef>
                <a:spcPct val="25000"/>
              </a:spcBef>
              <a:buChar char="–"/>
              <a:defRPr sz="2000">
                <a:solidFill>
                  <a:schemeClr val="tx1"/>
                </a:solidFill>
                <a:latin typeface="Arial" charset="0"/>
                <a:ea typeface="ヒラギノ角ゴ Pro W3" pitchFamily="1" charset="-128"/>
              </a:defRPr>
            </a:lvl4pPr>
            <a:lvl5pPr marL="2057400" indent="-228600" algn="l" eaLnBrk="0" hangingPunct="0">
              <a:spcBef>
                <a:spcPct val="25000"/>
              </a:spcBef>
              <a:buChar char="»"/>
              <a:defRPr sz="2000">
                <a:solidFill>
                  <a:schemeClr val="tx1"/>
                </a:solidFill>
                <a:latin typeface="Arial" charset="0"/>
                <a:ea typeface="ヒラギノ角ゴ Pro W3" pitchFamily="1" charset="-128"/>
              </a:defRPr>
            </a:lvl5pPr>
            <a:lvl6pPr marL="25146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6pPr>
            <a:lvl7pPr marL="29718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7pPr>
            <a:lvl8pPr marL="34290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8pPr>
            <a:lvl9pPr marL="38862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9pPr>
          </a:lstStyle>
          <a:p>
            <a:pPr algn="r" eaLnBrk="1" hangingPunct="1">
              <a:lnSpc>
                <a:spcPct val="110000"/>
              </a:lnSpc>
              <a:spcBef>
                <a:spcPct val="20000"/>
              </a:spcBef>
              <a:buFontTx/>
              <a:buNone/>
              <a:defRPr/>
            </a:pPr>
            <a:r>
              <a:rPr lang="en-IN" sz="900" dirty="0" smtClean="0">
                <a:solidFill>
                  <a:schemeClr val="bg1"/>
                </a:solidFill>
                <a:latin typeface="+mn-lt"/>
              </a:rPr>
              <a:t>© Jones &amp; Bartlett Learning.</a:t>
            </a:r>
            <a:endParaRPr lang="en-US" altLang="en-US" sz="900" dirty="0" smtClean="0">
              <a:solidFill>
                <a:schemeClr val="bg1"/>
              </a:solidFill>
              <a:latin typeface="+mn-lt"/>
            </a:endParaRPr>
          </a:p>
        </p:txBody>
      </p:sp>
      <p:pic>
        <p:nvPicPr>
          <p:cNvPr id="30725"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828800"/>
            <a:ext cx="4017963" cy="338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effectLst>
            <a:outerShdw blurRad="25400" dist="12700" dir="2700000" algn="ctr" rotWithShape="0">
              <a:schemeClr val="tx1">
                <a:alpha val="73000"/>
              </a:schemeClr>
            </a:outerShdw>
          </a:effectLst>
        </p:spPr>
        <p:txBody>
          <a:bodyPr/>
          <a:lstStyle/>
          <a:p>
            <a:pPr eaLnBrk="1" hangingPunct="1">
              <a:lnSpc>
                <a:spcPct val="85000"/>
              </a:lnSpc>
              <a:defRPr/>
            </a:pPr>
            <a:r>
              <a:rPr lang="en-US" altLang="en-US" dirty="0" smtClean="0"/>
              <a:t>National EMS Education Standard Competencies </a:t>
            </a:r>
            <a:r>
              <a:rPr lang="en-US" altLang="en-US" sz="2800" b="0" dirty="0" smtClean="0"/>
              <a:t>(2 of 3)</a:t>
            </a:r>
          </a:p>
        </p:txBody>
      </p:sp>
      <p:sp>
        <p:nvSpPr>
          <p:cNvPr id="4099"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eaLnBrk="1" hangingPunct="1">
              <a:spcBef>
                <a:spcPct val="35000"/>
              </a:spcBef>
              <a:buFontTx/>
              <a:buNone/>
            </a:pPr>
            <a:r>
              <a:rPr lang="en-US" altLang="en-US" b="1"/>
              <a:t>Neurology</a:t>
            </a:r>
          </a:p>
          <a:p>
            <a:pPr eaLnBrk="1" hangingPunct="1">
              <a:spcBef>
                <a:spcPct val="35000"/>
              </a:spcBef>
            </a:pPr>
            <a:r>
              <a:rPr lang="en-US" altLang="en-US" sz="2700"/>
              <a:t>Anatomy, presentations, and management of</a:t>
            </a:r>
          </a:p>
          <a:p>
            <a:pPr lvl="1" eaLnBrk="1" hangingPunct="1">
              <a:spcBef>
                <a:spcPct val="35000"/>
              </a:spcBef>
            </a:pPr>
            <a:r>
              <a:rPr lang="en-US" altLang="en-US"/>
              <a:t>Decreased level of responsiveness</a:t>
            </a:r>
          </a:p>
          <a:p>
            <a:pPr lvl="1" eaLnBrk="1" hangingPunct="1">
              <a:spcBef>
                <a:spcPct val="35000"/>
              </a:spcBef>
            </a:pPr>
            <a:r>
              <a:rPr lang="en-US" altLang="en-US"/>
              <a:t>Seizure</a:t>
            </a:r>
          </a:p>
          <a:p>
            <a:pPr lvl="1" eaLnBrk="1" hangingPunct="1">
              <a:spcBef>
                <a:spcPct val="35000"/>
              </a:spcBef>
            </a:pPr>
            <a:r>
              <a:rPr lang="en-US" altLang="en-US"/>
              <a:t>Stroke</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pPr>
              <a:lnSpc>
                <a:spcPct val="85000"/>
              </a:lnSpc>
              <a:defRPr/>
            </a:pPr>
            <a:r>
              <a:rPr lang="en-US" dirty="0" smtClean="0">
                <a:cs typeface="+mj-cs"/>
              </a:rPr>
              <a:t>Hemorrhagic Stroke </a:t>
            </a:r>
            <a:r>
              <a:rPr lang="en-US" sz="2800" b="0" dirty="0" smtClean="0">
                <a:cs typeface="+mj-cs"/>
              </a:rPr>
              <a:t>(3 of 3)</a:t>
            </a:r>
          </a:p>
        </p:txBody>
      </p:sp>
      <p:sp>
        <p:nvSpPr>
          <p:cNvPr id="31747" name="Content Placeholder 2"/>
          <p:cNvSpPr>
            <a:spLocks noGrp="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Symptom may be the sudden onset of a severe headache</a:t>
            </a:r>
          </a:p>
          <a:p>
            <a:pPr>
              <a:spcBef>
                <a:spcPct val="35000"/>
              </a:spcBef>
            </a:pPr>
            <a:r>
              <a:rPr lang="en-US" altLang="en-US"/>
              <a:t>When a hemorrhagic stroke occurs in an otherwise healthy young person, it is likely caused by a berry aneurysm.</a:t>
            </a:r>
          </a:p>
          <a:p>
            <a:pPr lvl="1">
              <a:spcBef>
                <a:spcPct val="35000"/>
              </a:spcBef>
            </a:pPr>
            <a:r>
              <a:rPr lang="en-US" altLang="en-US"/>
              <a:t>Surgical repair may be possible if care is sought immediately.</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685800" y="228600"/>
            <a:ext cx="7772400" cy="1295400"/>
          </a:xfrm>
        </p:spPr>
        <p:txBody>
          <a:bodyPr/>
          <a:lstStyle/>
          <a:p>
            <a:pPr>
              <a:lnSpc>
                <a:spcPct val="85000"/>
              </a:lnSpc>
              <a:defRPr/>
            </a:pPr>
            <a:r>
              <a:rPr lang="en-US" dirty="0" smtClean="0">
                <a:cs typeface="+mj-cs"/>
              </a:rPr>
              <a:t>Transient Ischemic Attack (TIA) </a:t>
            </a:r>
            <a:r>
              <a:rPr lang="en-US" sz="2800" b="0" dirty="0" smtClean="0">
                <a:cs typeface="+mj-cs"/>
              </a:rPr>
              <a:t>(1 of 2)</a:t>
            </a:r>
          </a:p>
        </p:txBody>
      </p:sp>
      <p:sp>
        <p:nvSpPr>
          <p:cNvPr id="32771" name="Content Placeholder 2"/>
          <p:cNvSpPr>
            <a:spLocks noGrp="1"/>
          </p:cNvSpPr>
          <p:nvPr>
            <p:ph type="body" idx="1"/>
          </p:nvPr>
        </p:nvSpPr>
        <p:spPr>
          <a:xfrm>
            <a:off x="685800" y="1676400"/>
            <a:ext cx="7772400" cy="4572000"/>
          </a:xfrm>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When blood flow to the brain is obstructed due to atherosclerosis or a small blood clot, the patient may exhibit signs of a stroke. </a:t>
            </a:r>
          </a:p>
          <a:p>
            <a:pPr>
              <a:spcBef>
                <a:spcPct val="35000"/>
              </a:spcBef>
            </a:pPr>
            <a:r>
              <a:rPr lang="en-US" altLang="en-US"/>
              <a:t>When stroke-like symptoms go away on their own in less than 24 hours, the event is called a TIA.</a:t>
            </a:r>
          </a:p>
          <a:p>
            <a:pPr>
              <a:spcBef>
                <a:spcPct val="35000"/>
              </a:spcBef>
            </a:pPr>
            <a:r>
              <a:rPr lang="en-US" altLang="en-US"/>
              <a:t>No actual death of tissue occurs with a TIA.</a:t>
            </a:r>
          </a:p>
          <a:p>
            <a:pPr>
              <a:spcBef>
                <a:spcPct val="35000"/>
              </a:spcBef>
            </a:pPr>
            <a:endParaRPr lang="en-US" altLang="en-US" b="1"/>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ontent Placeholder 2"/>
          <p:cNvSpPr>
            <a:spLocks noGrp="1"/>
          </p:cNvSpPr>
          <p:nvPr>
            <p:ph type="body" idx="1"/>
          </p:nvPr>
        </p:nvSpPr>
        <p:spPr>
          <a:xfrm>
            <a:off x="685800" y="1600200"/>
            <a:ext cx="7772400" cy="4648200"/>
          </a:xfrm>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Symptoms of a TIA can last up to 24 hours, </a:t>
            </a:r>
          </a:p>
          <a:p>
            <a:pPr lvl="1">
              <a:spcBef>
                <a:spcPct val="35000"/>
              </a:spcBef>
            </a:pPr>
            <a:r>
              <a:rPr lang="en-US" altLang="en-US"/>
              <a:t>May not be able to differentiate between a stroke and a TIA</a:t>
            </a:r>
          </a:p>
          <a:p>
            <a:pPr>
              <a:spcBef>
                <a:spcPct val="35000"/>
              </a:spcBef>
            </a:pPr>
            <a:r>
              <a:rPr lang="en-US" altLang="en-US"/>
              <a:t>Every TIA is an emergency.</a:t>
            </a:r>
          </a:p>
          <a:p>
            <a:pPr>
              <a:spcBef>
                <a:spcPct val="35000"/>
              </a:spcBef>
            </a:pPr>
            <a:r>
              <a:rPr lang="en-US" altLang="en-US"/>
              <a:t>May be a warning sign that a more significant stroke may occur in the future</a:t>
            </a:r>
          </a:p>
          <a:p>
            <a:pPr>
              <a:spcBef>
                <a:spcPct val="35000"/>
              </a:spcBef>
            </a:pPr>
            <a:r>
              <a:rPr lang="en-US" altLang="en-US"/>
              <a:t>All patients with a TIA should be evaluated by a physician.</a:t>
            </a:r>
          </a:p>
          <a:p>
            <a:pPr>
              <a:spcBef>
                <a:spcPct val="35000"/>
              </a:spcBef>
            </a:pPr>
            <a:endParaRPr lang="en-US" altLang="en-US"/>
          </a:p>
        </p:txBody>
      </p:sp>
      <p:sp>
        <p:nvSpPr>
          <p:cNvPr id="5" name="Title 1"/>
          <p:cNvSpPr>
            <a:spLocks noGrp="1"/>
          </p:cNvSpPr>
          <p:nvPr>
            <p:ph type="title"/>
          </p:nvPr>
        </p:nvSpPr>
        <p:spPr>
          <a:xfrm>
            <a:off x="685800" y="228600"/>
            <a:ext cx="7772400" cy="1295400"/>
          </a:xfrm>
        </p:spPr>
        <p:txBody>
          <a:bodyPr/>
          <a:lstStyle/>
          <a:p>
            <a:pPr>
              <a:lnSpc>
                <a:spcPct val="85000"/>
              </a:lnSpc>
              <a:defRPr/>
            </a:pPr>
            <a:r>
              <a:rPr lang="en-US" dirty="0" smtClean="0">
                <a:cs typeface="+mj-cs"/>
              </a:rPr>
              <a:t>Transient Ischemic Attack (TIA) </a:t>
            </a:r>
            <a:r>
              <a:rPr lang="en-US" sz="2800" b="0" dirty="0" smtClean="0">
                <a:cs typeface="+mj-cs"/>
              </a:rPr>
              <a:t>(2 of 2)</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pPr>
              <a:lnSpc>
                <a:spcPct val="85000"/>
              </a:lnSpc>
              <a:defRPr/>
            </a:pPr>
            <a:r>
              <a:rPr lang="en-US" dirty="0" smtClean="0">
                <a:cs typeface="+mj-cs"/>
              </a:rPr>
              <a:t>Signs and Symptoms of Stroke </a:t>
            </a:r>
            <a:r>
              <a:rPr lang="en-US" sz="2800" b="0" dirty="0" smtClean="0">
                <a:cs typeface="+mj-cs"/>
              </a:rPr>
              <a:t>(1 of 4)</a:t>
            </a:r>
          </a:p>
        </p:txBody>
      </p:sp>
      <p:sp>
        <p:nvSpPr>
          <p:cNvPr id="34819" name="Content Placeholder 2"/>
          <p:cNvSpPr>
            <a:spLocks noGrp="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Facial drooping</a:t>
            </a:r>
          </a:p>
          <a:p>
            <a:pPr>
              <a:spcBef>
                <a:spcPct val="35000"/>
              </a:spcBef>
            </a:pPr>
            <a:r>
              <a:rPr lang="en-US" altLang="en-US"/>
              <a:t>Sudden weakness or numbness in the face, arm, leg, or one side of body</a:t>
            </a:r>
          </a:p>
          <a:p>
            <a:pPr>
              <a:spcBef>
                <a:spcPct val="35000"/>
              </a:spcBef>
            </a:pPr>
            <a:r>
              <a:rPr lang="en-US" altLang="en-US"/>
              <a:t>Decreased or absent movement and sensation on one side of the body</a:t>
            </a:r>
          </a:p>
          <a:p>
            <a:pPr>
              <a:spcBef>
                <a:spcPct val="35000"/>
              </a:spcBef>
            </a:pPr>
            <a:r>
              <a:rPr lang="en-US" altLang="en-US"/>
              <a:t>Lack of muscle coordination (ataxia) or loss of balance</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pPr>
              <a:lnSpc>
                <a:spcPct val="85000"/>
              </a:lnSpc>
              <a:defRPr/>
            </a:pPr>
            <a:r>
              <a:rPr lang="en-US" dirty="0" smtClean="0">
                <a:cs typeface="+mj-cs"/>
              </a:rPr>
              <a:t>Signs and Symptoms of Stroke </a:t>
            </a:r>
            <a:r>
              <a:rPr lang="en-US" sz="2800" b="0" dirty="0" smtClean="0">
                <a:cs typeface="+mj-cs"/>
              </a:rPr>
              <a:t>(2 of 4)</a:t>
            </a:r>
          </a:p>
        </p:txBody>
      </p:sp>
      <p:sp>
        <p:nvSpPr>
          <p:cNvPr id="35843" name="Content Placeholder 2"/>
          <p:cNvSpPr>
            <a:spLocks noGrp="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Sudden vision loss in one eye</a:t>
            </a:r>
          </a:p>
          <a:p>
            <a:pPr>
              <a:spcBef>
                <a:spcPct val="35000"/>
              </a:spcBef>
            </a:pPr>
            <a:r>
              <a:rPr lang="en-US" altLang="en-US"/>
              <a:t>Blurred and double vision</a:t>
            </a:r>
          </a:p>
          <a:p>
            <a:pPr>
              <a:spcBef>
                <a:spcPct val="35000"/>
              </a:spcBef>
            </a:pPr>
            <a:r>
              <a:rPr lang="en-US" altLang="en-US"/>
              <a:t>Difficulty swallowing</a:t>
            </a:r>
          </a:p>
          <a:p>
            <a:pPr>
              <a:spcBef>
                <a:spcPct val="35000"/>
              </a:spcBef>
            </a:pPr>
            <a:r>
              <a:rPr lang="en-US" altLang="en-US"/>
              <a:t>Decreased level of responsiveness</a:t>
            </a:r>
          </a:p>
          <a:p>
            <a:pPr>
              <a:spcBef>
                <a:spcPct val="35000"/>
              </a:spcBef>
            </a:pPr>
            <a:r>
              <a:rPr lang="en-US" altLang="en-US"/>
              <a:t>Speech disorders</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pPr>
              <a:lnSpc>
                <a:spcPct val="85000"/>
              </a:lnSpc>
              <a:defRPr/>
            </a:pPr>
            <a:r>
              <a:rPr lang="en-US" dirty="0" smtClean="0">
                <a:cs typeface="+mj-cs"/>
              </a:rPr>
              <a:t>Signs and Symptoms of Stroke </a:t>
            </a:r>
            <a:r>
              <a:rPr lang="en-US" sz="2800" b="0" dirty="0" smtClean="0">
                <a:cs typeface="+mj-cs"/>
              </a:rPr>
              <a:t>(3 of 4)</a:t>
            </a:r>
          </a:p>
        </p:txBody>
      </p:sp>
      <p:sp>
        <p:nvSpPr>
          <p:cNvPr id="36867" name="Content Placeholder 2"/>
          <p:cNvSpPr>
            <a:spLocks noGrp="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Aphasia</a:t>
            </a:r>
          </a:p>
          <a:p>
            <a:pPr lvl="1">
              <a:spcBef>
                <a:spcPct val="35000"/>
              </a:spcBef>
            </a:pPr>
            <a:r>
              <a:rPr lang="en-US" altLang="en-US"/>
              <a:t>Difficulty expressing thoughts or inability to use the right words (expressive aphasia) </a:t>
            </a:r>
          </a:p>
          <a:p>
            <a:pPr lvl="1">
              <a:spcBef>
                <a:spcPct val="35000"/>
              </a:spcBef>
            </a:pPr>
            <a:r>
              <a:rPr lang="en-US" altLang="en-US"/>
              <a:t>Difficulty understanding spoken words (receptive aphasia)</a:t>
            </a:r>
          </a:p>
          <a:p>
            <a:pPr>
              <a:spcBef>
                <a:spcPct val="35000"/>
              </a:spcBef>
            </a:pPr>
            <a:r>
              <a:rPr lang="en-US" altLang="en-US"/>
              <a:t>Slurred speech (dysarthria)</a:t>
            </a:r>
          </a:p>
          <a:p>
            <a:pPr>
              <a:spcBef>
                <a:spcPct val="35000"/>
              </a:spcBef>
            </a:pPr>
            <a:r>
              <a:rPr lang="en-US" altLang="en-US"/>
              <a:t>Sudden and severe headache</a:t>
            </a:r>
          </a:p>
          <a:p>
            <a:pPr>
              <a:spcBef>
                <a:spcPct val="35000"/>
              </a:spcBef>
            </a:pPr>
            <a:r>
              <a:rPr lang="en-US" altLang="en-US"/>
              <a:t>Confusion</a:t>
            </a:r>
          </a:p>
          <a:p>
            <a:pPr>
              <a:spcBef>
                <a:spcPct val="35000"/>
              </a:spcBef>
            </a:pPr>
            <a:r>
              <a:rPr lang="en-US" altLang="en-US"/>
              <a:t>Dizziness</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pPr>
              <a:lnSpc>
                <a:spcPct val="85000"/>
              </a:lnSpc>
              <a:defRPr/>
            </a:pPr>
            <a:r>
              <a:rPr lang="en-US" dirty="0" smtClean="0">
                <a:cs typeface="+mj-cs"/>
              </a:rPr>
              <a:t>Signs and Symptoms of Stroke </a:t>
            </a:r>
            <a:r>
              <a:rPr lang="en-US" sz="2800" b="0" dirty="0" smtClean="0">
                <a:cs typeface="+mj-cs"/>
              </a:rPr>
              <a:t>(4 of 4)</a:t>
            </a:r>
          </a:p>
        </p:txBody>
      </p:sp>
      <p:sp>
        <p:nvSpPr>
          <p:cNvPr id="37891" name="Content Placeholder 2"/>
          <p:cNvSpPr>
            <a:spLocks noGrp="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Weakness</a:t>
            </a:r>
          </a:p>
          <a:p>
            <a:pPr>
              <a:spcBef>
                <a:spcPct val="35000"/>
              </a:spcBef>
            </a:pPr>
            <a:r>
              <a:rPr lang="en-US" altLang="en-US"/>
              <a:t>Combativeness</a:t>
            </a:r>
            <a:endParaRPr lang="en-US" altLang="en-US" b="1">
              <a:solidFill>
                <a:srgbClr val="FF0000"/>
              </a:solidFill>
            </a:endParaRPr>
          </a:p>
          <a:p>
            <a:pPr>
              <a:spcBef>
                <a:spcPct val="35000"/>
              </a:spcBef>
            </a:pPr>
            <a:r>
              <a:rPr lang="en-US" altLang="en-US"/>
              <a:t>Restlessness</a:t>
            </a:r>
          </a:p>
          <a:p>
            <a:pPr>
              <a:spcBef>
                <a:spcPct val="35000"/>
              </a:spcBef>
            </a:pPr>
            <a:r>
              <a:rPr lang="en-US" altLang="en-US"/>
              <a:t>Tongue deviation</a:t>
            </a:r>
          </a:p>
          <a:p>
            <a:pPr>
              <a:spcBef>
                <a:spcPct val="35000"/>
              </a:spcBef>
            </a:pPr>
            <a:r>
              <a:rPr lang="en-US" altLang="en-US"/>
              <a:t>Coma</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pPr>
              <a:lnSpc>
                <a:spcPct val="85000"/>
              </a:lnSpc>
              <a:defRPr/>
            </a:pPr>
            <a:r>
              <a:rPr lang="en-US" dirty="0" smtClean="0">
                <a:cs typeface="+mj-cs"/>
              </a:rPr>
              <a:t>Left Hemisphere</a:t>
            </a:r>
          </a:p>
        </p:txBody>
      </p:sp>
      <p:sp>
        <p:nvSpPr>
          <p:cNvPr id="38915" name="Content Placeholder 2"/>
          <p:cNvSpPr>
            <a:spLocks noGrp="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Stroke in the left cerebral hemisphere may cause aphasia.</a:t>
            </a:r>
          </a:p>
          <a:p>
            <a:pPr lvl="1">
              <a:spcBef>
                <a:spcPct val="35000"/>
              </a:spcBef>
            </a:pPr>
            <a:r>
              <a:rPr lang="en-US" altLang="en-US"/>
              <a:t>Inability to produce or understand speech</a:t>
            </a:r>
          </a:p>
          <a:p>
            <a:pPr lvl="1">
              <a:spcBef>
                <a:spcPct val="35000"/>
              </a:spcBef>
            </a:pPr>
            <a:r>
              <a:rPr lang="en-US" altLang="en-US"/>
              <a:t>Speech problems can vary widely.</a:t>
            </a:r>
          </a:p>
          <a:p>
            <a:pPr>
              <a:spcBef>
                <a:spcPct val="35000"/>
              </a:spcBef>
            </a:pPr>
            <a:r>
              <a:rPr lang="en-US" altLang="en-US"/>
              <a:t>Stroke may also cause paralysis of the right side of the body.</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pPr>
              <a:lnSpc>
                <a:spcPct val="85000"/>
              </a:lnSpc>
              <a:defRPr/>
            </a:pPr>
            <a:r>
              <a:rPr lang="en-US" dirty="0" smtClean="0">
                <a:cs typeface="+mj-cs"/>
              </a:rPr>
              <a:t>Right Hemisphere</a:t>
            </a:r>
          </a:p>
        </p:txBody>
      </p:sp>
      <p:sp>
        <p:nvSpPr>
          <p:cNvPr id="39939" name="Content Placeholder 2"/>
          <p:cNvSpPr>
            <a:spLocks noGrp="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Stroke may cause paralysis of the left side of the body.</a:t>
            </a:r>
          </a:p>
          <a:p>
            <a:pPr>
              <a:spcBef>
                <a:spcPct val="35000"/>
              </a:spcBef>
            </a:pPr>
            <a:r>
              <a:rPr lang="en-US" altLang="en-US"/>
              <a:t>Usually, patients can understand language and are able to speak</a:t>
            </a:r>
          </a:p>
          <a:p>
            <a:pPr lvl="1">
              <a:spcBef>
                <a:spcPct val="35000"/>
              </a:spcBef>
            </a:pPr>
            <a:r>
              <a:rPr lang="en-US" altLang="en-US"/>
              <a:t>Words may be slurred</a:t>
            </a:r>
          </a:p>
          <a:p>
            <a:pPr>
              <a:spcBef>
                <a:spcPct val="35000"/>
              </a:spcBef>
            </a:pPr>
            <a:r>
              <a:rPr lang="en-US" altLang="en-US"/>
              <a:t>Patients may be oblivious to their problem (neglect).</a:t>
            </a:r>
          </a:p>
          <a:p>
            <a:pPr>
              <a:spcBef>
                <a:spcPct val="35000"/>
              </a:spcBef>
            </a:pPr>
            <a:r>
              <a:rPr lang="en-US" altLang="en-US"/>
              <a:t>Neglect and lack of pain cause many patients to delay seeking help. </a:t>
            </a:r>
          </a:p>
          <a:p>
            <a:pPr>
              <a:spcBef>
                <a:spcPct val="35000"/>
              </a:spcBef>
            </a:pPr>
            <a:endParaRPr lang="en-US" alt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pPr>
              <a:lnSpc>
                <a:spcPct val="85000"/>
              </a:lnSpc>
              <a:defRPr/>
            </a:pPr>
            <a:r>
              <a:rPr lang="en-US" dirty="0" smtClean="0">
                <a:cs typeface="+mj-cs"/>
              </a:rPr>
              <a:t>Bleeding in the Brain</a:t>
            </a:r>
          </a:p>
        </p:txBody>
      </p:sp>
      <p:sp>
        <p:nvSpPr>
          <p:cNvPr id="40963" name="Content Placeholder 2"/>
          <p:cNvSpPr>
            <a:spLocks noGrp="1"/>
          </p:cNvSpPr>
          <p:nvPr>
            <p:ph type="body" idx="1"/>
          </p:nvPr>
        </p:nvSpPr>
        <p:spPr>
          <a:xfrm>
            <a:off x="685800" y="1143000"/>
            <a:ext cx="7772400" cy="5257800"/>
          </a:xfrm>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Patients may have high blood pressure.</a:t>
            </a:r>
          </a:p>
          <a:p>
            <a:pPr lvl="1">
              <a:spcBef>
                <a:spcPct val="35000"/>
              </a:spcBef>
            </a:pPr>
            <a:r>
              <a:rPr lang="en-US" altLang="en-US"/>
              <a:t>May be the cause </a:t>
            </a:r>
            <a:r>
              <a:rPr lang="en-US" altLang="en-US" i="1"/>
              <a:t>of </a:t>
            </a:r>
            <a:r>
              <a:rPr lang="en-US" altLang="en-US"/>
              <a:t>the bleeding</a:t>
            </a:r>
          </a:p>
          <a:p>
            <a:pPr lvl="1">
              <a:spcBef>
                <a:spcPct val="35000"/>
              </a:spcBef>
            </a:pPr>
            <a:r>
              <a:rPr lang="en-US" altLang="en-US"/>
              <a:t>May be caused </a:t>
            </a:r>
            <a:r>
              <a:rPr lang="en-US" altLang="en-US" i="1"/>
              <a:t>by</a:t>
            </a:r>
            <a:r>
              <a:rPr lang="en-US" altLang="en-US"/>
              <a:t> the bleeding, as a compensatory response</a:t>
            </a:r>
          </a:p>
          <a:p>
            <a:pPr>
              <a:spcBef>
                <a:spcPct val="35000"/>
              </a:spcBef>
            </a:pPr>
            <a:r>
              <a:rPr lang="en-US" altLang="en-US"/>
              <a:t>Increasing blood pressure is an important sign. </a:t>
            </a:r>
          </a:p>
          <a:p>
            <a:pPr>
              <a:spcBef>
                <a:spcPct val="35000"/>
              </a:spcBef>
            </a:pPr>
            <a:r>
              <a:rPr lang="en-US" altLang="en-US"/>
              <a:t>Significant drops in blood pressure may occur as the patient</a:t>
            </a:r>
            <a:r>
              <a:rPr lang="ja-JP" altLang="en-US"/>
              <a:t>’</a:t>
            </a:r>
            <a:r>
              <a:rPr lang="en-US" altLang="ja-JP"/>
              <a:t>s condition worsens.</a:t>
            </a:r>
          </a:p>
          <a:p>
            <a:pPr>
              <a:spcBef>
                <a:spcPct val="35000"/>
              </a:spcBef>
            </a:pPr>
            <a:r>
              <a:rPr lang="en-US" altLang="en-US"/>
              <a:t>Monitor the blood pressure for changes.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effectLst>
            <a:outerShdw blurRad="25400" dist="12700" dir="2700000" algn="ctr" rotWithShape="0">
              <a:schemeClr val="tx1">
                <a:alpha val="73000"/>
              </a:schemeClr>
            </a:outerShdw>
          </a:effectLst>
        </p:spPr>
        <p:txBody>
          <a:bodyPr/>
          <a:lstStyle/>
          <a:p>
            <a:pPr eaLnBrk="1" hangingPunct="1">
              <a:lnSpc>
                <a:spcPct val="85000"/>
              </a:lnSpc>
              <a:defRPr/>
            </a:pPr>
            <a:r>
              <a:rPr lang="en-US" altLang="en-US" dirty="0" smtClean="0"/>
              <a:t>National EMS Education Standard Competencies </a:t>
            </a:r>
            <a:r>
              <a:rPr lang="en-US" altLang="en-US" sz="2800" b="0" dirty="0" smtClean="0"/>
              <a:t>(3 of 3)</a:t>
            </a:r>
          </a:p>
        </p:txBody>
      </p:sp>
      <p:sp>
        <p:nvSpPr>
          <p:cNvPr id="5123"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eaLnBrk="1" hangingPunct="1">
              <a:spcBef>
                <a:spcPct val="35000"/>
              </a:spcBef>
              <a:buFontTx/>
              <a:buNone/>
            </a:pPr>
            <a:r>
              <a:rPr lang="en-US" altLang="en-US" b="1"/>
              <a:t>Neurology (cont’d)</a:t>
            </a:r>
          </a:p>
          <a:p>
            <a:pPr eaLnBrk="1" hangingPunct="1">
              <a:spcBef>
                <a:spcPct val="35000"/>
              </a:spcBef>
            </a:pPr>
            <a:r>
              <a:rPr lang="en-US" altLang="en-US"/>
              <a:t>Anatomy, physiology, pathophysiology, assessment, and management of</a:t>
            </a:r>
          </a:p>
          <a:p>
            <a:pPr lvl="1" eaLnBrk="1" hangingPunct="1">
              <a:spcBef>
                <a:spcPct val="35000"/>
              </a:spcBef>
            </a:pPr>
            <a:r>
              <a:rPr lang="en-US" altLang="en-US"/>
              <a:t>Stroke/transient ischemic attack</a:t>
            </a:r>
          </a:p>
          <a:p>
            <a:pPr lvl="1" eaLnBrk="1" hangingPunct="1">
              <a:spcBef>
                <a:spcPct val="35000"/>
              </a:spcBef>
            </a:pPr>
            <a:r>
              <a:rPr lang="en-US" altLang="en-US"/>
              <a:t>Seizure</a:t>
            </a:r>
          </a:p>
          <a:p>
            <a:pPr lvl="1" eaLnBrk="1" hangingPunct="1">
              <a:spcBef>
                <a:spcPct val="35000"/>
              </a:spcBef>
            </a:pPr>
            <a:r>
              <a:rPr lang="en-US" altLang="en-US"/>
              <a:t>Status epilepticus</a:t>
            </a:r>
          </a:p>
          <a:p>
            <a:pPr lvl="1" eaLnBrk="1" hangingPunct="1">
              <a:spcBef>
                <a:spcPct val="35000"/>
              </a:spcBef>
            </a:pPr>
            <a:r>
              <a:rPr lang="en-US" altLang="en-US"/>
              <a:t>Headache</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ontent Placeholder 2"/>
          <p:cNvSpPr>
            <a:spLocks noGrp="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Hypoglycemia</a:t>
            </a:r>
          </a:p>
          <a:p>
            <a:pPr lvl="1">
              <a:spcBef>
                <a:spcPct val="35000"/>
              </a:spcBef>
            </a:pPr>
            <a:r>
              <a:rPr lang="en-US" altLang="en-US"/>
              <a:t>Not enough blood glucose</a:t>
            </a:r>
          </a:p>
          <a:p>
            <a:pPr>
              <a:spcBef>
                <a:spcPct val="35000"/>
              </a:spcBef>
            </a:pPr>
            <a:r>
              <a:rPr lang="en-US" altLang="en-US"/>
              <a:t>Postictal state </a:t>
            </a:r>
          </a:p>
          <a:p>
            <a:pPr lvl="1">
              <a:spcBef>
                <a:spcPct val="35000"/>
              </a:spcBef>
            </a:pPr>
            <a:r>
              <a:rPr lang="en-US" altLang="en-US"/>
              <a:t>Period following seizure that lasts between 5 and 30 minutes</a:t>
            </a:r>
          </a:p>
          <a:p>
            <a:pPr lvl="1">
              <a:spcBef>
                <a:spcPct val="35000"/>
              </a:spcBef>
            </a:pPr>
            <a:r>
              <a:rPr lang="en-US" altLang="en-US"/>
              <a:t>Characterized by labored respirations and some degree of altered mental status</a:t>
            </a:r>
          </a:p>
          <a:p>
            <a:pPr>
              <a:spcBef>
                <a:spcPct val="35000"/>
              </a:spcBef>
            </a:pPr>
            <a:r>
              <a:rPr lang="en-US" altLang="en-US"/>
              <a:t>Subdural or epidural bleeding</a:t>
            </a:r>
          </a:p>
          <a:p>
            <a:pPr lvl="1">
              <a:spcBef>
                <a:spcPct val="35000"/>
              </a:spcBef>
            </a:pPr>
            <a:r>
              <a:rPr lang="en-US" altLang="en-US"/>
              <a:t>Blood near the skull presses on the brain</a:t>
            </a:r>
          </a:p>
        </p:txBody>
      </p:sp>
      <p:sp>
        <p:nvSpPr>
          <p:cNvPr id="5" name="Rectangle 2"/>
          <p:cNvSpPr>
            <a:spLocks noGrp="1" noChangeArrowheads="1"/>
          </p:cNvSpPr>
          <p:nvPr>
            <p:ph type="title"/>
          </p:nvPr>
        </p:nvSpPr>
        <p:spPr>
          <a:xfrm>
            <a:off x="228600" y="381000"/>
            <a:ext cx="8763000" cy="1143000"/>
          </a:xfrm>
        </p:spPr>
        <p:txBody>
          <a:bodyPr anchor="t"/>
          <a:lstStyle/>
          <a:p>
            <a:pPr>
              <a:lnSpc>
                <a:spcPct val="85000"/>
              </a:lnSpc>
              <a:defRPr/>
            </a:pPr>
            <a:r>
              <a:rPr lang="en-US" dirty="0" smtClean="0">
                <a:cs typeface="+mj-cs"/>
              </a:rPr>
              <a:t>Conditions That </a:t>
            </a:r>
            <a:br>
              <a:rPr lang="en-US" dirty="0" smtClean="0">
                <a:cs typeface="+mj-cs"/>
              </a:rPr>
            </a:br>
            <a:r>
              <a:rPr lang="en-US" dirty="0" smtClean="0">
                <a:cs typeface="+mj-cs"/>
              </a:rPr>
              <a:t>May Mimic Stroke </a:t>
            </a:r>
            <a:r>
              <a:rPr lang="en-US" sz="2800" b="0" dirty="0" smtClean="0">
                <a:cs typeface="+mj-cs"/>
              </a:rPr>
              <a:t>(1 of 2)</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a:xfrm>
            <a:off x="228600" y="381000"/>
            <a:ext cx="8763000" cy="1143000"/>
          </a:xfrm>
        </p:spPr>
        <p:txBody>
          <a:bodyPr anchor="t"/>
          <a:lstStyle/>
          <a:p>
            <a:pPr>
              <a:lnSpc>
                <a:spcPct val="85000"/>
              </a:lnSpc>
              <a:defRPr/>
            </a:pPr>
            <a:r>
              <a:rPr lang="en-US" dirty="0" smtClean="0">
                <a:cs typeface="+mj-cs"/>
              </a:rPr>
              <a:t>Conditions That </a:t>
            </a:r>
            <a:br>
              <a:rPr lang="en-US" dirty="0" smtClean="0">
                <a:cs typeface="+mj-cs"/>
              </a:rPr>
            </a:br>
            <a:r>
              <a:rPr lang="en-US" dirty="0" smtClean="0">
                <a:cs typeface="+mj-cs"/>
              </a:rPr>
              <a:t>May Mimic Stroke </a:t>
            </a:r>
            <a:r>
              <a:rPr lang="en-US" sz="2800" b="0" dirty="0" smtClean="0">
                <a:cs typeface="+mj-cs"/>
              </a:rPr>
              <a:t>(2 of 2)</a:t>
            </a:r>
          </a:p>
        </p:txBody>
      </p:sp>
      <p:pic>
        <p:nvPicPr>
          <p:cNvPr id="43011" name="Picture 5" descr="\\172.16.33.26\Art\OUTPUT\JB LEARNING\EMT_11E_ITK_PPT WORK\Ch17\9781284080179_CH17_FIG06A.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8300" y="2398713"/>
            <a:ext cx="4041775" cy="216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2" name="Picture 6" descr="\\172.16.33.26\Art\OUTPUT\JB LEARNING\EMT_11E_ITK_PPT WORK\Ch17\9781284080179_CH17_FIG06B.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00600" y="2401888"/>
            <a:ext cx="4019550" cy="216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8"/>
          <p:cNvSpPr>
            <a:spLocks noChangeArrowheads="1"/>
          </p:cNvSpPr>
          <p:nvPr>
            <p:custDataLst>
              <p:tags r:id="rId1"/>
            </p:custDataLst>
          </p:nvPr>
        </p:nvSpPr>
        <p:spPr bwMode="auto">
          <a:xfrm>
            <a:off x="1641475" y="4572000"/>
            <a:ext cx="28797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50000"/>
              </a:spcBef>
              <a:buClr>
                <a:srgbClr val="F37021"/>
              </a:buClr>
              <a:buChar char="•"/>
              <a:defRPr sz="2800">
                <a:solidFill>
                  <a:schemeClr val="tx1"/>
                </a:solidFill>
                <a:latin typeface="Arial" charset="0"/>
                <a:ea typeface="ヒラギノ角ゴ Pro W3" pitchFamily="1" charset="-128"/>
              </a:defRPr>
            </a:lvl1pPr>
            <a:lvl2pPr marL="742950" indent="-285750" algn="l" eaLnBrk="0" hangingPunct="0">
              <a:spcBef>
                <a:spcPct val="25000"/>
              </a:spcBef>
              <a:buClr>
                <a:srgbClr val="F37021"/>
              </a:buClr>
              <a:buChar char="–"/>
              <a:defRPr sz="2400">
                <a:solidFill>
                  <a:schemeClr val="tx1"/>
                </a:solidFill>
                <a:latin typeface="Arial" charset="0"/>
                <a:ea typeface="ヒラギノ角ゴ Pro W3" pitchFamily="1" charset="-128"/>
              </a:defRPr>
            </a:lvl2pPr>
            <a:lvl3pPr marL="1143000" indent="-228600" algn="l" eaLnBrk="0" hangingPunct="0">
              <a:spcBef>
                <a:spcPct val="25000"/>
              </a:spcBef>
              <a:buClr>
                <a:srgbClr val="F37021"/>
              </a:buClr>
              <a:buChar char="•"/>
              <a:defRPr sz="2200">
                <a:solidFill>
                  <a:schemeClr val="tx1"/>
                </a:solidFill>
                <a:latin typeface="Arial" charset="0"/>
                <a:ea typeface="ヒラギノ角ゴ Pro W3" pitchFamily="1" charset="-128"/>
              </a:defRPr>
            </a:lvl3pPr>
            <a:lvl4pPr marL="1600200" indent="-228600" algn="l" eaLnBrk="0" hangingPunct="0">
              <a:spcBef>
                <a:spcPct val="25000"/>
              </a:spcBef>
              <a:buChar char="–"/>
              <a:defRPr sz="2000">
                <a:solidFill>
                  <a:schemeClr val="tx1"/>
                </a:solidFill>
                <a:latin typeface="Arial" charset="0"/>
                <a:ea typeface="ヒラギノ角ゴ Pro W3" pitchFamily="1" charset="-128"/>
              </a:defRPr>
            </a:lvl4pPr>
            <a:lvl5pPr marL="2057400" indent="-228600" algn="l" eaLnBrk="0" hangingPunct="0">
              <a:spcBef>
                <a:spcPct val="25000"/>
              </a:spcBef>
              <a:buChar char="»"/>
              <a:defRPr sz="2000">
                <a:solidFill>
                  <a:schemeClr val="tx1"/>
                </a:solidFill>
                <a:latin typeface="Arial" charset="0"/>
                <a:ea typeface="ヒラギノ角ゴ Pro W3" pitchFamily="1" charset="-128"/>
              </a:defRPr>
            </a:lvl5pPr>
            <a:lvl6pPr marL="25146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6pPr>
            <a:lvl7pPr marL="29718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7pPr>
            <a:lvl8pPr marL="34290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8pPr>
            <a:lvl9pPr marL="38862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9pPr>
          </a:lstStyle>
          <a:p>
            <a:pPr algn="r" eaLnBrk="1" hangingPunct="1">
              <a:lnSpc>
                <a:spcPct val="110000"/>
              </a:lnSpc>
              <a:spcBef>
                <a:spcPct val="20000"/>
              </a:spcBef>
              <a:buFontTx/>
              <a:buNone/>
              <a:defRPr/>
            </a:pPr>
            <a:r>
              <a:rPr lang="en-IN" sz="900" dirty="0" smtClean="0">
                <a:solidFill>
                  <a:schemeClr val="bg1"/>
                </a:solidFill>
                <a:latin typeface="+mn-lt"/>
              </a:rPr>
              <a:t>© Jones &amp; Bartlett Learning.</a:t>
            </a:r>
            <a:endParaRPr lang="en-US" altLang="en-US" sz="900" dirty="0" smtClean="0">
              <a:solidFill>
                <a:schemeClr val="bg1"/>
              </a:solidFill>
              <a:latin typeface="+mn-lt"/>
            </a:endParaRPr>
          </a:p>
        </p:txBody>
      </p:sp>
      <p:sp>
        <p:nvSpPr>
          <p:cNvPr id="9" name="Rectangle 8"/>
          <p:cNvSpPr>
            <a:spLocks noChangeArrowheads="1"/>
          </p:cNvSpPr>
          <p:nvPr>
            <p:custDataLst>
              <p:tags r:id="rId2"/>
            </p:custDataLst>
          </p:nvPr>
        </p:nvSpPr>
        <p:spPr bwMode="auto">
          <a:xfrm>
            <a:off x="6073775" y="4584700"/>
            <a:ext cx="28797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50000"/>
              </a:spcBef>
              <a:buClr>
                <a:srgbClr val="F37021"/>
              </a:buClr>
              <a:buChar char="•"/>
              <a:defRPr sz="2800">
                <a:solidFill>
                  <a:schemeClr val="tx1"/>
                </a:solidFill>
                <a:latin typeface="Arial" charset="0"/>
                <a:ea typeface="ヒラギノ角ゴ Pro W3" pitchFamily="1" charset="-128"/>
              </a:defRPr>
            </a:lvl1pPr>
            <a:lvl2pPr marL="742950" indent="-285750" algn="l" eaLnBrk="0" hangingPunct="0">
              <a:spcBef>
                <a:spcPct val="25000"/>
              </a:spcBef>
              <a:buClr>
                <a:srgbClr val="F37021"/>
              </a:buClr>
              <a:buChar char="–"/>
              <a:defRPr sz="2400">
                <a:solidFill>
                  <a:schemeClr val="tx1"/>
                </a:solidFill>
                <a:latin typeface="Arial" charset="0"/>
                <a:ea typeface="ヒラギノ角ゴ Pro W3" pitchFamily="1" charset="-128"/>
              </a:defRPr>
            </a:lvl2pPr>
            <a:lvl3pPr marL="1143000" indent="-228600" algn="l" eaLnBrk="0" hangingPunct="0">
              <a:spcBef>
                <a:spcPct val="25000"/>
              </a:spcBef>
              <a:buClr>
                <a:srgbClr val="F37021"/>
              </a:buClr>
              <a:buChar char="•"/>
              <a:defRPr sz="2200">
                <a:solidFill>
                  <a:schemeClr val="tx1"/>
                </a:solidFill>
                <a:latin typeface="Arial" charset="0"/>
                <a:ea typeface="ヒラギノ角ゴ Pro W3" pitchFamily="1" charset="-128"/>
              </a:defRPr>
            </a:lvl3pPr>
            <a:lvl4pPr marL="1600200" indent="-228600" algn="l" eaLnBrk="0" hangingPunct="0">
              <a:spcBef>
                <a:spcPct val="25000"/>
              </a:spcBef>
              <a:buChar char="–"/>
              <a:defRPr sz="2000">
                <a:solidFill>
                  <a:schemeClr val="tx1"/>
                </a:solidFill>
                <a:latin typeface="Arial" charset="0"/>
                <a:ea typeface="ヒラギノ角ゴ Pro W3" pitchFamily="1" charset="-128"/>
              </a:defRPr>
            </a:lvl4pPr>
            <a:lvl5pPr marL="2057400" indent="-228600" algn="l" eaLnBrk="0" hangingPunct="0">
              <a:spcBef>
                <a:spcPct val="25000"/>
              </a:spcBef>
              <a:buChar char="»"/>
              <a:defRPr sz="2000">
                <a:solidFill>
                  <a:schemeClr val="tx1"/>
                </a:solidFill>
                <a:latin typeface="Arial" charset="0"/>
                <a:ea typeface="ヒラギノ角ゴ Pro W3" pitchFamily="1" charset="-128"/>
              </a:defRPr>
            </a:lvl5pPr>
            <a:lvl6pPr marL="25146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6pPr>
            <a:lvl7pPr marL="29718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7pPr>
            <a:lvl8pPr marL="34290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8pPr>
            <a:lvl9pPr marL="38862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9pPr>
          </a:lstStyle>
          <a:p>
            <a:pPr algn="r" eaLnBrk="1" hangingPunct="1">
              <a:lnSpc>
                <a:spcPct val="110000"/>
              </a:lnSpc>
              <a:spcBef>
                <a:spcPct val="20000"/>
              </a:spcBef>
              <a:buFontTx/>
              <a:buNone/>
              <a:defRPr/>
            </a:pPr>
            <a:r>
              <a:rPr lang="en-IN" sz="900" dirty="0" smtClean="0">
                <a:solidFill>
                  <a:schemeClr val="bg1"/>
                </a:solidFill>
                <a:latin typeface="+mn-lt"/>
              </a:rPr>
              <a:t>© Jones &amp; Bartlett Learning.</a:t>
            </a:r>
            <a:endParaRPr lang="en-US" altLang="en-US" sz="900" dirty="0" smtClean="0">
              <a:solidFill>
                <a:schemeClr val="bg1"/>
              </a:solidFill>
              <a:latin typeface="+mn-lt"/>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a:lstStyle/>
          <a:p>
            <a:pPr>
              <a:lnSpc>
                <a:spcPct val="85000"/>
              </a:lnSpc>
              <a:defRPr/>
            </a:pPr>
            <a:r>
              <a:rPr lang="en-US" dirty="0" smtClean="0">
                <a:cs typeface="+mj-cs"/>
              </a:rPr>
              <a:t>Seizures</a:t>
            </a:r>
          </a:p>
        </p:txBody>
      </p:sp>
      <p:sp>
        <p:nvSpPr>
          <p:cNvPr id="44035" name="Content Placeholder 2"/>
          <p:cNvSpPr>
            <a:spLocks noGrp="1"/>
          </p:cNvSpPr>
          <p:nvPr>
            <p:ph type="body" idx="1"/>
          </p:nvPr>
        </p:nvSpPr>
        <p:spPr>
          <a:xfrm>
            <a:off x="685800" y="1066800"/>
            <a:ext cx="7772400" cy="5181600"/>
          </a:xfrm>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A neurologic episode caused by a surge of electrical activity in the brain</a:t>
            </a:r>
          </a:p>
          <a:p>
            <a:pPr>
              <a:spcBef>
                <a:spcPct val="35000"/>
              </a:spcBef>
            </a:pPr>
            <a:r>
              <a:rPr lang="en-US" altLang="en-US"/>
              <a:t>Can take the form of a convulsion and/or can be associated with a temporary alteration in consciousness.</a:t>
            </a:r>
          </a:p>
          <a:p>
            <a:pPr>
              <a:spcBef>
                <a:spcPct val="35000"/>
              </a:spcBef>
            </a:pPr>
            <a:r>
              <a:rPr lang="en-US" altLang="en-US"/>
              <a:t>Two basic groups: generalized and partial (focal).</a:t>
            </a:r>
          </a:p>
          <a:p>
            <a:pPr>
              <a:spcBef>
                <a:spcPct val="35000"/>
              </a:spcBef>
            </a:pPr>
            <a:endParaRPr lang="en-US" alt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a:xfrm>
            <a:off x="685800" y="381000"/>
            <a:ext cx="7772400" cy="990600"/>
          </a:xfrm>
        </p:spPr>
        <p:txBody>
          <a:bodyPr/>
          <a:lstStyle/>
          <a:p>
            <a:pPr>
              <a:lnSpc>
                <a:spcPct val="85000"/>
              </a:lnSpc>
              <a:defRPr/>
            </a:pPr>
            <a:r>
              <a:rPr lang="en-US" dirty="0" smtClean="0">
                <a:cs typeface="+mj-cs"/>
              </a:rPr>
              <a:t>Generalized Seizure</a:t>
            </a:r>
          </a:p>
        </p:txBody>
      </p:sp>
      <p:sp>
        <p:nvSpPr>
          <p:cNvPr id="45059" name="Rectangle 3"/>
          <p:cNvSpPr>
            <a:spLocks noGrp="1" noChangeArrowheads="1"/>
          </p:cNvSpPr>
          <p:nvPr>
            <p:ph type="body" idx="1"/>
          </p:nvPr>
        </p:nvSpPr>
        <p:spPr>
          <a:xfrm>
            <a:off x="609600" y="1676400"/>
            <a:ext cx="8001000" cy="4572000"/>
          </a:xfrm>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Results from abnormal electrical discharges from large areas of the brain</a:t>
            </a:r>
          </a:p>
          <a:p>
            <a:pPr>
              <a:spcBef>
                <a:spcPct val="35000"/>
              </a:spcBef>
            </a:pPr>
            <a:r>
              <a:rPr lang="en-US" altLang="en-US"/>
              <a:t>Typically characterized by unconsciousness and a generalized severe twitching of all muscles lasting several minutes or longer.</a:t>
            </a:r>
          </a:p>
          <a:p>
            <a:pPr>
              <a:spcBef>
                <a:spcPct val="35000"/>
              </a:spcBef>
            </a:pPr>
            <a:r>
              <a:rPr lang="en-US" altLang="en-US"/>
              <a:t>May simply be characterized by a brief lapse of consciousness.</a:t>
            </a:r>
          </a:p>
          <a:p>
            <a:pPr lvl="1">
              <a:spcBef>
                <a:spcPct val="35000"/>
              </a:spcBef>
            </a:pPr>
            <a:r>
              <a:rPr lang="en-US" altLang="en-US"/>
              <a:t>Does not involve any changes in motor activity</a:t>
            </a:r>
            <a:endParaRPr lang="en-US" altLang="en-US" b="1"/>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p:txBody>
          <a:bodyPr/>
          <a:lstStyle/>
          <a:p>
            <a:pPr>
              <a:lnSpc>
                <a:spcPct val="85000"/>
              </a:lnSpc>
              <a:defRPr/>
            </a:pPr>
            <a:r>
              <a:rPr lang="en-US" dirty="0" smtClean="0">
                <a:cs typeface="+mj-cs"/>
              </a:rPr>
              <a:t>Partial Seizure </a:t>
            </a:r>
            <a:r>
              <a:rPr lang="en-US" sz="2800" b="0" dirty="0" smtClean="0">
                <a:cs typeface="+mj-cs"/>
              </a:rPr>
              <a:t>(1 of 2)</a:t>
            </a:r>
          </a:p>
        </p:txBody>
      </p:sp>
      <p:sp>
        <p:nvSpPr>
          <p:cNvPr id="46083" name="Content Placeholder 2"/>
          <p:cNvSpPr>
            <a:spLocks noGrp="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Simple partial seizure</a:t>
            </a:r>
          </a:p>
          <a:p>
            <a:pPr lvl="1">
              <a:spcBef>
                <a:spcPct val="35000"/>
              </a:spcBef>
            </a:pPr>
            <a:r>
              <a:rPr lang="en-US" altLang="en-US"/>
              <a:t>No change in the patient’s level of consciousness</a:t>
            </a:r>
          </a:p>
          <a:p>
            <a:pPr lvl="1">
              <a:spcBef>
                <a:spcPct val="35000"/>
              </a:spcBef>
            </a:pPr>
            <a:r>
              <a:rPr lang="en-US" altLang="en-US"/>
              <a:t>May have numbness, weakness, dizziness, visual changes, or unusual smells/tastes</a:t>
            </a:r>
          </a:p>
          <a:p>
            <a:pPr lvl="1">
              <a:spcBef>
                <a:spcPct val="35000"/>
              </a:spcBef>
            </a:pPr>
            <a:r>
              <a:rPr lang="en-US" altLang="en-US"/>
              <a:t>May have some twitching or brief paralysis</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p:txBody>
          <a:bodyPr/>
          <a:lstStyle/>
          <a:p>
            <a:pPr>
              <a:lnSpc>
                <a:spcPct val="85000"/>
              </a:lnSpc>
              <a:defRPr/>
            </a:pPr>
            <a:r>
              <a:rPr lang="en-US" dirty="0" smtClean="0">
                <a:cs typeface="+mj-cs"/>
              </a:rPr>
              <a:t>Partial Seizure </a:t>
            </a:r>
            <a:r>
              <a:rPr lang="en-US" sz="2800" b="0" dirty="0" smtClean="0">
                <a:cs typeface="+mj-cs"/>
              </a:rPr>
              <a:t>(2 of 2)</a:t>
            </a:r>
          </a:p>
        </p:txBody>
      </p:sp>
      <p:sp>
        <p:nvSpPr>
          <p:cNvPr id="47107" name="Content Placeholder 2"/>
          <p:cNvSpPr>
            <a:spLocks noGrp="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Complex partial seizure</a:t>
            </a:r>
          </a:p>
          <a:p>
            <a:pPr lvl="1">
              <a:spcBef>
                <a:spcPct val="35000"/>
              </a:spcBef>
            </a:pPr>
            <a:r>
              <a:rPr lang="en-US" altLang="en-US"/>
              <a:t>Altered mental status</a:t>
            </a:r>
          </a:p>
          <a:p>
            <a:pPr lvl="1">
              <a:spcBef>
                <a:spcPct val="35000"/>
              </a:spcBef>
            </a:pPr>
            <a:r>
              <a:rPr lang="en-US" altLang="en-US"/>
              <a:t>Results from abnormal discharges from the temporal lobe of the brain</a:t>
            </a:r>
          </a:p>
          <a:p>
            <a:pPr lvl="1">
              <a:spcBef>
                <a:spcPct val="35000"/>
              </a:spcBef>
            </a:pPr>
            <a:r>
              <a:rPr lang="en-US" altLang="en-US"/>
              <a:t>Lip smacking, eye blinking, isolated jerking</a:t>
            </a:r>
          </a:p>
          <a:p>
            <a:pPr lvl="1">
              <a:spcBef>
                <a:spcPct val="35000"/>
              </a:spcBef>
            </a:pPr>
            <a:r>
              <a:rPr lang="en-US" altLang="en-US"/>
              <a:t>Unpleasant smells, visual hallucinations, uncontrollable fear, repetitive physical behavior</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cs typeface="+mj-cs"/>
              </a:rPr>
              <a:t>Aura</a:t>
            </a:r>
            <a:endParaRPr lang="en-US" dirty="0">
              <a:cs typeface="+mj-cs"/>
            </a:endParaRPr>
          </a:p>
        </p:txBody>
      </p:sp>
      <p:sp>
        <p:nvSpPr>
          <p:cNvPr id="48131" name="Content Placeholder 2"/>
          <p:cNvSpPr>
            <a:spLocks noGrp="1"/>
          </p:cNvSpPr>
          <p:nvPr>
            <p:ph idx="1"/>
          </p:nvPr>
        </p:nvSpPr>
        <p:spPr>
          <a:xfrm>
            <a:off x="762000" y="1447800"/>
            <a:ext cx="7772400" cy="4800600"/>
          </a:xfrm>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a:lstStyle/>
          <a:p>
            <a:r>
              <a:rPr lang="en-US" altLang="en-US"/>
              <a:t>Patients may experience an aura prior to a seizure.</a:t>
            </a:r>
          </a:p>
          <a:p>
            <a:pPr lvl="1"/>
            <a:r>
              <a:rPr lang="en-US" altLang="en-US"/>
              <a:t>Can include visual changes or hallucinations</a:t>
            </a:r>
          </a:p>
          <a:p>
            <a:r>
              <a:rPr lang="en-US" altLang="en-US"/>
              <a:t>People with a history of seizures recognize their auras and usually take steps to minimize injury.</a:t>
            </a:r>
          </a:p>
          <a:p>
            <a:r>
              <a:rPr lang="en-US" altLang="en-US"/>
              <a:t>Auras do not occur prior to every seizure, and not all patients with a seizure disorder experience an aura.</a:t>
            </a:r>
          </a:p>
          <a:p>
            <a:pPr lvl="1">
              <a:buFontTx/>
              <a:buNone/>
            </a:pPr>
            <a:endParaRPr lang="en-US" altLang="en-US" b="1"/>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lstStyle/>
          <a:p>
            <a:pPr>
              <a:lnSpc>
                <a:spcPct val="85000"/>
              </a:lnSpc>
              <a:defRPr/>
            </a:pPr>
            <a:r>
              <a:rPr lang="en-US" dirty="0" smtClean="0">
                <a:cs typeface="+mj-cs"/>
              </a:rPr>
              <a:t>Generalized Seizure </a:t>
            </a:r>
            <a:r>
              <a:rPr lang="en-US" sz="2800" b="0" dirty="0" smtClean="0">
                <a:cs typeface="+mj-cs"/>
              </a:rPr>
              <a:t>(1 of 2)</a:t>
            </a:r>
          </a:p>
        </p:txBody>
      </p:sp>
      <p:sp>
        <p:nvSpPr>
          <p:cNvPr id="49155" name="Content Placeholder 2"/>
          <p:cNvSpPr>
            <a:spLocks noGrp="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Characterized by sudden loss of consciousness, chaotic muscle movement and tone, and apnea.</a:t>
            </a:r>
          </a:p>
          <a:p>
            <a:pPr>
              <a:spcBef>
                <a:spcPct val="35000"/>
              </a:spcBef>
            </a:pPr>
            <a:r>
              <a:rPr lang="en-US" altLang="en-US"/>
              <a:t>May exhibit bilateral muscle movement characterized by a cycle of muscle rigidity and relaxation, usually lasting 1 to 3 minutes.</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p:txBody>
          <a:bodyPr/>
          <a:lstStyle/>
          <a:p>
            <a:pPr>
              <a:lnSpc>
                <a:spcPct val="85000"/>
              </a:lnSpc>
              <a:defRPr/>
            </a:pPr>
            <a:r>
              <a:rPr lang="en-US" dirty="0" smtClean="0">
                <a:cs typeface="+mj-cs"/>
              </a:rPr>
              <a:t>Generalized Seizure </a:t>
            </a:r>
            <a:r>
              <a:rPr lang="en-US" sz="2800" b="0" dirty="0" smtClean="0">
                <a:cs typeface="+mj-cs"/>
              </a:rPr>
              <a:t>(2 of 2)</a:t>
            </a:r>
          </a:p>
        </p:txBody>
      </p:sp>
      <p:sp>
        <p:nvSpPr>
          <p:cNvPr id="50179" name="Content Placeholder 2"/>
          <p:cNvSpPr>
            <a:spLocks noGrp="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Tachycardia, hyperventilation, sweating, and intense salivation</a:t>
            </a:r>
          </a:p>
          <a:p>
            <a:pPr>
              <a:spcBef>
                <a:spcPct val="35000"/>
              </a:spcBef>
            </a:pPr>
            <a:r>
              <a:rPr lang="en-US" altLang="en-US"/>
              <a:t>Most seizures last 3 to 5 minutes.</a:t>
            </a:r>
          </a:p>
          <a:p>
            <a:pPr>
              <a:spcBef>
                <a:spcPct val="35000"/>
              </a:spcBef>
            </a:pPr>
            <a:r>
              <a:rPr lang="en-US" altLang="en-US"/>
              <a:t>Postictal state (5 to 20 minutes) follows.</a:t>
            </a:r>
          </a:p>
          <a:p>
            <a:pPr lvl="1">
              <a:spcBef>
                <a:spcPct val="35000"/>
              </a:spcBef>
            </a:pPr>
            <a:r>
              <a:rPr lang="en-US" altLang="en-US"/>
              <a:t>Gradual return to consciousness</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Title 1"/>
          <p:cNvSpPr>
            <a:spLocks noGrp="1"/>
          </p:cNvSpPr>
          <p:nvPr>
            <p:ph type="title"/>
          </p:nvPr>
        </p:nvSpPr>
        <p:spPr/>
        <p:txBody>
          <a:bodyPr/>
          <a:lstStyle/>
          <a:p>
            <a:pPr>
              <a:lnSpc>
                <a:spcPct val="85000"/>
              </a:lnSpc>
              <a:defRPr/>
            </a:pPr>
            <a:r>
              <a:rPr lang="en-US" dirty="0" smtClean="0">
                <a:cs typeface="+mj-cs"/>
              </a:rPr>
              <a:t>Absence Seizure</a:t>
            </a:r>
          </a:p>
        </p:txBody>
      </p:sp>
      <p:sp>
        <p:nvSpPr>
          <p:cNvPr id="51203" name="Content Placeholder 2"/>
          <p:cNvSpPr>
            <a:spLocks noGrp="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Formerly called petit mal</a:t>
            </a:r>
          </a:p>
          <a:p>
            <a:pPr>
              <a:spcBef>
                <a:spcPct val="35000"/>
              </a:spcBef>
            </a:pPr>
            <a:r>
              <a:rPr lang="en-US" altLang="en-US"/>
              <a:t>May last for seconds</a:t>
            </a:r>
          </a:p>
          <a:p>
            <a:pPr>
              <a:spcBef>
                <a:spcPct val="35000"/>
              </a:spcBef>
            </a:pPr>
            <a:r>
              <a:rPr lang="en-US" altLang="en-US"/>
              <a:t>Patient fully recovers with a brief lapse of memory</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a:lnSpc>
                <a:spcPct val="85000"/>
              </a:lnSpc>
              <a:defRPr/>
            </a:pPr>
            <a:r>
              <a:rPr lang="en-US" dirty="0" smtClean="0">
                <a:cs typeface="+mj-cs"/>
              </a:rPr>
              <a:t>Introduction </a:t>
            </a:r>
            <a:r>
              <a:rPr lang="en-US" sz="2800" b="0" dirty="0" smtClean="0">
                <a:cs typeface="+mj-cs"/>
              </a:rPr>
              <a:t>(1 of 4)</a:t>
            </a:r>
          </a:p>
        </p:txBody>
      </p:sp>
      <p:sp>
        <p:nvSpPr>
          <p:cNvPr id="6147" name="Content Placeholder 2"/>
          <p:cNvSpPr>
            <a:spLocks noGrp="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Stroke is the fifth-leading cause of death and the leading cause of adult disability in the United States.</a:t>
            </a:r>
          </a:p>
          <a:p>
            <a:pPr>
              <a:spcBef>
                <a:spcPct val="35000"/>
              </a:spcBef>
              <a:buFont typeface="Arial" charset="0"/>
              <a:buChar char="−"/>
            </a:pPr>
            <a:r>
              <a:rPr lang="en-US" altLang="en-US"/>
              <a:t>Common in geriatric patients</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p:txBody>
          <a:bodyPr/>
          <a:lstStyle/>
          <a:p>
            <a:pPr>
              <a:lnSpc>
                <a:spcPct val="85000"/>
              </a:lnSpc>
              <a:defRPr/>
            </a:pPr>
            <a:r>
              <a:rPr lang="en-US" dirty="0" smtClean="0">
                <a:cs typeface="+mj-cs"/>
              </a:rPr>
              <a:t>Status Epilepticus</a:t>
            </a:r>
          </a:p>
        </p:txBody>
      </p:sp>
      <p:sp>
        <p:nvSpPr>
          <p:cNvPr id="52227"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Seizures lasting more than 5 minutes are likely to progress to status epilepticus.</a:t>
            </a:r>
          </a:p>
          <a:p>
            <a:pPr>
              <a:spcBef>
                <a:spcPct val="35000"/>
              </a:spcBef>
            </a:pPr>
            <a:r>
              <a:rPr lang="en-US" altLang="en-US"/>
              <a:t>Seizures that continue every few minutes without the person regaining consciousness or last longer than 30 minutes are referred to as status epilepticus.</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p:txBody>
          <a:bodyPr/>
          <a:lstStyle/>
          <a:p>
            <a:pPr>
              <a:lnSpc>
                <a:spcPct val="85000"/>
              </a:lnSpc>
              <a:defRPr/>
            </a:pPr>
            <a:r>
              <a:rPr lang="en-US" dirty="0" smtClean="0">
                <a:cs typeface="+mj-cs"/>
              </a:rPr>
              <a:t>Causes of Seizures </a:t>
            </a:r>
            <a:r>
              <a:rPr lang="en-US" sz="2800" b="0" dirty="0" smtClean="0">
                <a:cs typeface="+mj-cs"/>
              </a:rPr>
              <a:t>(1 of 4)</a:t>
            </a:r>
          </a:p>
        </p:txBody>
      </p:sp>
      <p:sp>
        <p:nvSpPr>
          <p:cNvPr id="53251" name="Content Placeholder 2"/>
          <p:cNvSpPr>
            <a:spLocks noGrp="1"/>
          </p:cNvSpPr>
          <p:nvPr>
            <p:ph type="body" idx="1"/>
          </p:nvPr>
        </p:nvSpPr>
        <p:spPr>
          <a:xfrm>
            <a:off x="4572000" y="1447800"/>
            <a:ext cx="3886200" cy="4800600"/>
          </a:xfrm>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Some seizure disorders are congenital.</a:t>
            </a:r>
          </a:p>
          <a:p>
            <a:pPr>
              <a:spcBef>
                <a:spcPct val="35000"/>
              </a:spcBef>
            </a:pPr>
            <a:r>
              <a:rPr lang="en-US" altLang="en-US"/>
              <a:t>Others may be caused by high fever, structural problems in the brain, or metabolic or chemical problems.</a:t>
            </a:r>
          </a:p>
        </p:txBody>
      </p:sp>
      <p:pic>
        <p:nvPicPr>
          <p:cNvPr id="53252" name="Picture 5" descr="\\172.16.33.26\Art\OUTPUT\JB LEARNING\EMT_11E_ITK_PPT WORK\Ch17\9781284080179_CH17_CPT0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1674813"/>
            <a:ext cx="3851275" cy="439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8"/>
          <p:cNvSpPr>
            <a:spLocks noChangeArrowheads="1"/>
          </p:cNvSpPr>
          <p:nvPr>
            <p:custDataLst>
              <p:tags r:id="rId1"/>
            </p:custDataLst>
          </p:nvPr>
        </p:nvSpPr>
        <p:spPr bwMode="auto">
          <a:xfrm>
            <a:off x="1638300" y="6092825"/>
            <a:ext cx="285908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50000"/>
              </a:spcBef>
              <a:buClr>
                <a:srgbClr val="F37021"/>
              </a:buClr>
              <a:buChar char="•"/>
              <a:defRPr sz="2800">
                <a:solidFill>
                  <a:schemeClr val="tx1"/>
                </a:solidFill>
                <a:latin typeface="Arial" charset="0"/>
                <a:ea typeface="ヒラギノ角ゴ Pro W3" pitchFamily="1" charset="-128"/>
              </a:defRPr>
            </a:lvl1pPr>
            <a:lvl2pPr marL="742950" indent="-285750" algn="l" eaLnBrk="0" hangingPunct="0">
              <a:spcBef>
                <a:spcPct val="25000"/>
              </a:spcBef>
              <a:buClr>
                <a:srgbClr val="F37021"/>
              </a:buClr>
              <a:buChar char="–"/>
              <a:defRPr sz="2400">
                <a:solidFill>
                  <a:schemeClr val="tx1"/>
                </a:solidFill>
                <a:latin typeface="Arial" charset="0"/>
                <a:ea typeface="ヒラギノ角ゴ Pro W3" pitchFamily="1" charset="-128"/>
              </a:defRPr>
            </a:lvl2pPr>
            <a:lvl3pPr marL="1143000" indent="-228600" algn="l" eaLnBrk="0" hangingPunct="0">
              <a:spcBef>
                <a:spcPct val="25000"/>
              </a:spcBef>
              <a:buClr>
                <a:srgbClr val="F37021"/>
              </a:buClr>
              <a:buChar char="•"/>
              <a:defRPr sz="2200">
                <a:solidFill>
                  <a:schemeClr val="tx1"/>
                </a:solidFill>
                <a:latin typeface="Arial" charset="0"/>
                <a:ea typeface="ヒラギノ角ゴ Pro W3" pitchFamily="1" charset="-128"/>
              </a:defRPr>
            </a:lvl3pPr>
            <a:lvl4pPr marL="1600200" indent="-228600" algn="l" eaLnBrk="0" hangingPunct="0">
              <a:spcBef>
                <a:spcPct val="25000"/>
              </a:spcBef>
              <a:buChar char="–"/>
              <a:defRPr sz="2000">
                <a:solidFill>
                  <a:schemeClr val="tx1"/>
                </a:solidFill>
                <a:latin typeface="Arial" charset="0"/>
                <a:ea typeface="ヒラギノ角ゴ Pro W3" pitchFamily="1" charset="-128"/>
              </a:defRPr>
            </a:lvl4pPr>
            <a:lvl5pPr marL="2057400" indent="-228600" algn="l" eaLnBrk="0" hangingPunct="0">
              <a:spcBef>
                <a:spcPct val="25000"/>
              </a:spcBef>
              <a:buChar char="»"/>
              <a:defRPr sz="2000">
                <a:solidFill>
                  <a:schemeClr val="tx1"/>
                </a:solidFill>
                <a:latin typeface="Arial" charset="0"/>
                <a:ea typeface="ヒラギノ角ゴ Pro W3" pitchFamily="1" charset="-128"/>
              </a:defRPr>
            </a:lvl5pPr>
            <a:lvl6pPr marL="25146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6pPr>
            <a:lvl7pPr marL="29718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7pPr>
            <a:lvl8pPr marL="34290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8pPr>
            <a:lvl9pPr marL="38862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9pPr>
          </a:lstStyle>
          <a:p>
            <a:pPr algn="r" eaLnBrk="1" hangingPunct="1">
              <a:lnSpc>
                <a:spcPct val="110000"/>
              </a:lnSpc>
              <a:spcBef>
                <a:spcPct val="20000"/>
              </a:spcBef>
              <a:buFontTx/>
              <a:buNone/>
              <a:defRPr/>
            </a:pPr>
            <a:r>
              <a:rPr lang="en-IN" sz="900" dirty="0" smtClean="0">
                <a:solidFill>
                  <a:schemeClr val="bg1"/>
                </a:solidFill>
                <a:latin typeface="+mn-lt"/>
              </a:rPr>
              <a:t>© Jones &amp; Bartlett Learning.</a:t>
            </a:r>
            <a:endParaRPr lang="en-US" altLang="en-US" sz="900" dirty="0" smtClean="0">
              <a:solidFill>
                <a:schemeClr val="bg1"/>
              </a:solidFill>
              <a:latin typeface="+mn-lt"/>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pPr>
              <a:lnSpc>
                <a:spcPct val="85000"/>
              </a:lnSpc>
              <a:defRPr/>
            </a:pPr>
            <a:r>
              <a:rPr lang="en-US" dirty="0" smtClean="0">
                <a:cs typeface="+mj-cs"/>
              </a:rPr>
              <a:t>Causes of Seizures </a:t>
            </a:r>
            <a:r>
              <a:rPr lang="en-US" sz="2800" b="0" dirty="0" smtClean="0">
                <a:cs typeface="+mj-cs"/>
              </a:rPr>
              <a:t>(2 of 4)</a:t>
            </a:r>
          </a:p>
        </p:txBody>
      </p:sp>
      <p:sp>
        <p:nvSpPr>
          <p:cNvPr id="54275" name="Rectangle 3"/>
          <p:cNvSpPr>
            <a:spLocks noGrp="1" noChangeArrowheads="1"/>
          </p:cNvSpPr>
          <p:nvPr>
            <p:ph type="body" idx="1"/>
          </p:nvPr>
        </p:nvSpPr>
        <p:spPr/>
        <p:txBody>
          <a:bodyPr rIns="228600"/>
          <a:lstStyle/>
          <a:p>
            <a:pPr>
              <a:spcBef>
                <a:spcPct val="35000"/>
              </a:spcBef>
              <a:defRPr/>
            </a:pPr>
            <a:r>
              <a:rPr lang="en-US" altLang="en-US" dirty="0" smtClean="0">
                <a:cs typeface="+mn-cs"/>
              </a:rPr>
              <a:t>Epileptic seizures usually can be controlled by medications.</a:t>
            </a:r>
          </a:p>
          <a:p>
            <a:pPr lvl="1">
              <a:spcBef>
                <a:spcPct val="35000"/>
              </a:spcBef>
              <a:defRPr/>
            </a:pPr>
            <a:r>
              <a:rPr lang="en-US" kern="1200" dirty="0"/>
              <a:t>Levetiracetam (Keppra)</a:t>
            </a:r>
          </a:p>
          <a:p>
            <a:pPr lvl="1">
              <a:spcBef>
                <a:spcPct val="35000"/>
              </a:spcBef>
              <a:defRPr/>
            </a:pPr>
            <a:r>
              <a:rPr lang="en-US" kern="1200" dirty="0"/>
              <a:t>Phenytoin (Dilantin)</a:t>
            </a:r>
          </a:p>
          <a:p>
            <a:pPr lvl="1">
              <a:spcBef>
                <a:spcPct val="35000"/>
              </a:spcBef>
              <a:defRPr/>
            </a:pPr>
            <a:r>
              <a:rPr lang="en-US" kern="1200" dirty="0"/>
              <a:t>Phenobarbital</a:t>
            </a:r>
          </a:p>
          <a:p>
            <a:pPr lvl="1">
              <a:spcBef>
                <a:spcPct val="35000"/>
              </a:spcBef>
              <a:defRPr/>
            </a:pPr>
            <a:r>
              <a:rPr lang="en-US" kern="1200" dirty="0"/>
              <a:t>Carbamazepine (Tegretol)</a:t>
            </a:r>
          </a:p>
          <a:p>
            <a:pPr lvl="1">
              <a:spcBef>
                <a:spcPct val="35000"/>
              </a:spcBef>
              <a:defRPr/>
            </a:pPr>
            <a:r>
              <a:rPr lang="en-US" kern="1200" dirty="0"/>
              <a:t>Valproate (Depakote)</a:t>
            </a:r>
          </a:p>
          <a:p>
            <a:pPr lvl="1">
              <a:spcBef>
                <a:spcPct val="35000"/>
              </a:spcBef>
              <a:defRPr/>
            </a:pPr>
            <a:r>
              <a:rPr lang="en-US" kern="1200" dirty="0"/>
              <a:t>Topiramate (Topamax)</a:t>
            </a:r>
          </a:p>
          <a:p>
            <a:pPr lvl="1">
              <a:spcBef>
                <a:spcPct val="35000"/>
              </a:spcBef>
              <a:defRPr/>
            </a:pPr>
            <a:r>
              <a:rPr lang="en-US" kern="1200" dirty="0"/>
              <a:t>Clonazepam (Klonopin)</a:t>
            </a:r>
          </a:p>
          <a:p>
            <a:pPr lvl="1">
              <a:spcBef>
                <a:spcPct val="35000"/>
              </a:spcBef>
              <a:defRPr/>
            </a:pPr>
            <a:endParaRPr lang="en-US" altLang="en-US" dirty="0" smtClean="0"/>
          </a:p>
          <a:p>
            <a:pPr lvl="1">
              <a:spcBef>
                <a:spcPct val="35000"/>
              </a:spcBef>
              <a:defRPr/>
            </a:pPr>
            <a:endParaRPr lang="en-US" altLang="en-US" dirty="0" smtClean="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Content Placeholder 2"/>
          <p:cNvSpPr>
            <a:spLocks noGrp="1"/>
          </p:cNvSpPr>
          <p:nvPr>
            <p:ph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a:lstStyle/>
          <a:p>
            <a:pPr>
              <a:spcBef>
                <a:spcPct val="35000"/>
              </a:spcBef>
            </a:pPr>
            <a:r>
              <a:rPr lang="en-US" altLang="en-US"/>
              <a:t>Seizures may be caused by an abnormal area in the brain (structural cause), such as:</a:t>
            </a:r>
          </a:p>
          <a:p>
            <a:pPr lvl="1">
              <a:spcBef>
                <a:spcPct val="35000"/>
              </a:spcBef>
            </a:pPr>
            <a:r>
              <a:rPr lang="en-US" altLang="en-US"/>
              <a:t>A benign or cancerous tumor</a:t>
            </a:r>
          </a:p>
          <a:p>
            <a:pPr lvl="1">
              <a:spcBef>
                <a:spcPct val="35000"/>
              </a:spcBef>
            </a:pPr>
            <a:r>
              <a:rPr lang="en-US" altLang="en-US"/>
              <a:t>An infection (brain abscess, meningitis)</a:t>
            </a:r>
          </a:p>
          <a:p>
            <a:pPr lvl="1">
              <a:spcBef>
                <a:spcPct val="35000"/>
              </a:spcBef>
            </a:pPr>
            <a:r>
              <a:rPr lang="en-US" altLang="en-US"/>
              <a:t>Scar tissue from some type of injury</a:t>
            </a:r>
          </a:p>
          <a:p>
            <a:endParaRPr lang="en-US" altLang="en-US"/>
          </a:p>
        </p:txBody>
      </p:sp>
      <p:sp>
        <p:nvSpPr>
          <p:cNvPr id="5" name="Rectangle 2"/>
          <p:cNvSpPr>
            <a:spLocks noGrp="1" noChangeArrowheads="1"/>
          </p:cNvSpPr>
          <p:nvPr>
            <p:ph type="title"/>
          </p:nvPr>
        </p:nvSpPr>
        <p:spPr/>
        <p:txBody>
          <a:bodyPr/>
          <a:lstStyle/>
          <a:p>
            <a:pPr>
              <a:lnSpc>
                <a:spcPct val="85000"/>
              </a:lnSpc>
              <a:defRPr/>
            </a:pPr>
            <a:r>
              <a:rPr lang="en-US" dirty="0" smtClean="0">
                <a:cs typeface="+mj-cs"/>
              </a:rPr>
              <a:t>Causes of Seizures </a:t>
            </a:r>
            <a:r>
              <a:rPr lang="en-US" sz="2800" b="0" dirty="0" smtClean="0">
                <a:cs typeface="+mj-cs"/>
              </a:rPr>
              <a:t>(3 of 4)</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p:txBody>
          <a:bodyPr/>
          <a:lstStyle/>
          <a:p>
            <a:pPr>
              <a:lnSpc>
                <a:spcPct val="85000"/>
              </a:lnSpc>
              <a:defRPr/>
            </a:pPr>
            <a:r>
              <a:rPr lang="en-US" dirty="0" smtClean="0">
                <a:cs typeface="+mj-cs"/>
              </a:rPr>
              <a:t>Causes of Seizures </a:t>
            </a:r>
            <a:r>
              <a:rPr lang="en-US" sz="2800" b="0" dirty="0" smtClean="0">
                <a:cs typeface="+mj-cs"/>
              </a:rPr>
              <a:t>(4 of 4)</a:t>
            </a:r>
          </a:p>
        </p:txBody>
      </p:sp>
      <p:sp>
        <p:nvSpPr>
          <p:cNvPr id="56323" name="Rectangle 3"/>
          <p:cNvSpPr>
            <a:spLocks noGrp="1" noChangeArrowheads="1"/>
          </p:cNvSpPr>
          <p:nvPr>
            <p:ph type="body" idx="1"/>
          </p:nvPr>
        </p:nvSpPr>
        <p:spPr>
          <a:xfrm>
            <a:off x="381000" y="1219200"/>
            <a:ext cx="8534400" cy="5029200"/>
          </a:xfrm>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Seizures from a metabolic cause can result from:</a:t>
            </a:r>
          </a:p>
          <a:p>
            <a:pPr lvl="1">
              <a:spcBef>
                <a:spcPct val="35000"/>
              </a:spcBef>
            </a:pPr>
            <a:r>
              <a:rPr lang="en-US" altLang="en-US"/>
              <a:t>Abnormal levels of certain blood chemicals</a:t>
            </a:r>
          </a:p>
          <a:p>
            <a:pPr lvl="1">
              <a:spcBef>
                <a:spcPct val="35000"/>
              </a:spcBef>
            </a:pPr>
            <a:r>
              <a:rPr lang="en-US" altLang="en-US"/>
              <a:t>Hypoglycemia</a:t>
            </a:r>
          </a:p>
          <a:p>
            <a:pPr lvl="1">
              <a:spcBef>
                <a:spcPct val="35000"/>
              </a:spcBef>
            </a:pPr>
            <a:r>
              <a:rPr lang="en-US" altLang="en-US"/>
              <a:t>Poisons</a:t>
            </a:r>
          </a:p>
          <a:p>
            <a:pPr lvl="1">
              <a:spcBef>
                <a:spcPct val="35000"/>
              </a:spcBef>
            </a:pPr>
            <a:r>
              <a:rPr lang="en-US" altLang="en-US"/>
              <a:t>Drug overdoses</a:t>
            </a:r>
          </a:p>
          <a:p>
            <a:pPr lvl="1">
              <a:spcBef>
                <a:spcPct val="35000"/>
              </a:spcBef>
            </a:pPr>
            <a:r>
              <a:rPr lang="en-US" altLang="en-US"/>
              <a:t>Sudden withdrawal from routine heavy alcohol or sedative drug use</a:t>
            </a:r>
          </a:p>
          <a:p>
            <a:pPr lvl="1">
              <a:spcBef>
                <a:spcPct val="35000"/>
              </a:spcBef>
            </a:pPr>
            <a:r>
              <a:rPr lang="en-US" altLang="en-US"/>
              <a:t>Prescribed medications</a:t>
            </a:r>
          </a:p>
          <a:p>
            <a:pPr lvl="1">
              <a:spcBef>
                <a:spcPct val="35000"/>
              </a:spcBef>
              <a:buFont typeface="Arial" charset="0"/>
              <a:buChar char="•"/>
            </a:pPr>
            <a:r>
              <a:rPr lang="en-US" altLang="en-US" sz="2800"/>
              <a:t>Seizures can also result from sudden high fevers, particularly in children.</a:t>
            </a:r>
          </a:p>
          <a:p>
            <a:pPr lvl="1">
              <a:spcBef>
                <a:spcPct val="35000"/>
              </a:spcBef>
            </a:pPr>
            <a:endParaRPr lang="en-US" altLang="en-US"/>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p:txBody>
          <a:bodyPr/>
          <a:lstStyle/>
          <a:p>
            <a:pPr>
              <a:lnSpc>
                <a:spcPct val="85000"/>
              </a:lnSpc>
              <a:defRPr/>
            </a:pPr>
            <a:r>
              <a:rPr lang="en-US" dirty="0" smtClean="0">
                <a:cs typeface="+mj-cs"/>
              </a:rPr>
              <a:t>The Importance of Recognizing Seizures </a:t>
            </a:r>
            <a:r>
              <a:rPr lang="en-US" sz="2800" b="0" dirty="0" smtClean="0">
                <a:cs typeface="+mj-cs"/>
              </a:rPr>
              <a:t>(1 of 2)</a:t>
            </a:r>
          </a:p>
        </p:txBody>
      </p:sp>
      <p:sp>
        <p:nvSpPr>
          <p:cNvPr id="57347" name="Rectangle 3"/>
          <p:cNvSpPr>
            <a:spLocks noGrp="1" noChangeArrowheads="1"/>
          </p:cNvSpPr>
          <p:nvPr>
            <p:ph type="body" idx="1"/>
          </p:nvPr>
        </p:nvSpPr>
        <p:spPr>
          <a:xfrm>
            <a:off x="685800" y="1447800"/>
            <a:ext cx="7772400" cy="4876800"/>
          </a:xfrm>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Recognize when a seizure is occurring and whether this episode differs from previous ones.</a:t>
            </a:r>
          </a:p>
          <a:p>
            <a:pPr lvl="1">
              <a:spcBef>
                <a:spcPct val="35000"/>
              </a:spcBef>
            </a:pPr>
            <a:r>
              <a:rPr lang="en-US" altLang="en-US"/>
              <a:t>Patient may turn cyanotic.</a:t>
            </a:r>
          </a:p>
          <a:p>
            <a:pPr lvl="1">
              <a:spcBef>
                <a:spcPct val="35000"/>
              </a:spcBef>
            </a:pPr>
            <a:r>
              <a:rPr lang="en-US" altLang="en-US"/>
              <a:t>Seizures may prevent the patient from breathing normally.</a:t>
            </a:r>
          </a:p>
          <a:p>
            <a:pPr lvl="1">
              <a:spcBef>
                <a:spcPct val="35000"/>
              </a:spcBef>
            </a:pPr>
            <a:r>
              <a:rPr lang="en-US" altLang="en-US"/>
              <a:t>In a patient with diabetes, the blood glucose level may decrease. </a:t>
            </a:r>
          </a:p>
          <a:p>
            <a:pPr lvl="1">
              <a:spcBef>
                <a:spcPct val="35000"/>
              </a:spcBef>
            </a:pPr>
            <a:r>
              <a:rPr lang="en-US" altLang="en-US"/>
              <a:t>If protocol allows, monitor blood glucose levels after a patient with diabetes has a seizure.</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p:txBody>
          <a:bodyPr/>
          <a:lstStyle/>
          <a:p>
            <a:pPr>
              <a:lnSpc>
                <a:spcPct val="85000"/>
              </a:lnSpc>
              <a:defRPr/>
            </a:pPr>
            <a:r>
              <a:rPr lang="en-US" dirty="0" smtClean="0">
                <a:cs typeface="+mj-cs"/>
              </a:rPr>
              <a:t>The Importance of Recognizing Seizures </a:t>
            </a:r>
            <a:r>
              <a:rPr lang="en-US" sz="2800" b="0" dirty="0" smtClean="0">
                <a:cs typeface="+mj-cs"/>
              </a:rPr>
              <a:t>(2 of 2)</a:t>
            </a:r>
          </a:p>
        </p:txBody>
      </p:sp>
      <p:sp>
        <p:nvSpPr>
          <p:cNvPr id="58371"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Look at other problems associated with the seizure.</a:t>
            </a:r>
          </a:p>
          <a:p>
            <a:pPr lvl="1">
              <a:spcBef>
                <a:spcPct val="35000"/>
              </a:spcBef>
            </a:pPr>
            <a:r>
              <a:rPr lang="en-US" altLang="en-US"/>
              <a:t>Patients who have fallen during a seizure may have a head injury.</a:t>
            </a:r>
          </a:p>
          <a:p>
            <a:pPr lvl="1">
              <a:spcBef>
                <a:spcPct val="35000"/>
              </a:spcBef>
            </a:pPr>
            <a:r>
              <a:rPr lang="en-US" altLang="en-US"/>
              <a:t>Patients having a generalized seizure may also experience incontinence.</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p:txBody>
          <a:bodyPr/>
          <a:lstStyle/>
          <a:p>
            <a:pPr>
              <a:lnSpc>
                <a:spcPct val="85000"/>
              </a:lnSpc>
              <a:defRPr/>
            </a:pPr>
            <a:r>
              <a:rPr lang="en-US" dirty="0" smtClean="0">
                <a:cs typeface="+mj-cs"/>
              </a:rPr>
              <a:t>The Postictal State </a:t>
            </a:r>
            <a:r>
              <a:rPr lang="en-US" sz="2800" b="0" dirty="0" smtClean="0">
                <a:cs typeface="+mj-cs"/>
              </a:rPr>
              <a:t>(1 of 2)</a:t>
            </a:r>
          </a:p>
        </p:txBody>
      </p:sp>
      <p:sp>
        <p:nvSpPr>
          <p:cNvPr id="59395"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After a seizure, the muscles relax, becoming almost flaccid, and breathing becomes labored.</a:t>
            </a:r>
          </a:p>
          <a:p>
            <a:pPr lvl="1">
              <a:spcBef>
                <a:spcPct val="35000"/>
              </a:spcBef>
            </a:pPr>
            <a:r>
              <a:rPr lang="en-US" altLang="en-US"/>
              <a:t>This breathing pattern helps the body balance the acidity in the bloodstream.</a:t>
            </a:r>
          </a:p>
          <a:p>
            <a:pPr lvl="1">
              <a:spcBef>
                <a:spcPct val="35000"/>
              </a:spcBef>
            </a:pPr>
            <a:r>
              <a:rPr lang="en-US" altLang="en-US"/>
              <a:t>With normal circulation and liver function, the patient will begin to breathe more normally within minutes</a:t>
            </a:r>
            <a:r>
              <a:rPr lang="en-US" altLang="en-US">
                <a:solidFill>
                  <a:srgbClr val="0000FF"/>
                </a:solidFill>
              </a:rPr>
              <a:t>.</a:t>
            </a:r>
            <a:endParaRPr lang="en-US" altLang="en-US"/>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p:txBody>
          <a:bodyPr/>
          <a:lstStyle/>
          <a:p>
            <a:pPr>
              <a:lnSpc>
                <a:spcPct val="85000"/>
              </a:lnSpc>
              <a:defRPr/>
            </a:pPr>
            <a:r>
              <a:rPr lang="en-US" dirty="0" smtClean="0">
                <a:cs typeface="+mj-cs"/>
              </a:rPr>
              <a:t>The Postictal State </a:t>
            </a:r>
            <a:r>
              <a:rPr lang="en-US" sz="2800" b="0" dirty="0" smtClean="0">
                <a:cs typeface="+mj-cs"/>
              </a:rPr>
              <a:t>(2 of 2)</a:t>
            </a:r>
          </a:p>
        </p:txBody>
      </p:sp>
      <p:sp>
        <p:nvSpPr>
          <p:cNvPr id="60419"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May be characterized by hemiparesis</a:t>
            </a:r>
            <a:r>
              <a:rPr lang="en-US" altLang="en-US">
                <a:solidFill>
                  <a:srgbClr val="0000FF"/>
                </a:solidFill>
              </a:rPr>
              <a:t>,</a:t>
            </a:r>
            <a:r>
              <a:rPr lang="en-US" altLang="en-US"/>
              <a:t> resembling a stroke.</a:t>
            </a:r>
          </a:p>
          <a:p>
            <a:pPr>
              <a:spcBef>
                <a:spcPct val="35000"/>
              </a:spcBef>
            </a:pPr>
            <a:r>
              <a:rPr lang="en-US" altLang="en-US"/>
              <a:t>Most commonly characterized by lethargy and confusion</a:t>
            </a:r>
          </a:p>
          <a:p>
            <a:pPr lvl="1">
              <a:spcBef>
                <a:spcPct val="35000"/>
              </a:spcBef>
            </a:pPr>
            <a:r>
              <a:rPr lang="en-US" altLang="en-US"/>
              <a:t>Patient may be combative</a:t>
            </a:r>
          </a:p>
          <a:p>
            <a:pPr lvl="1">
              <a:spcBef>
                <a:spcPct val="35000"/>
              </a:spcBef>
            </a:pPr>
            <a:r>
              <a:rPr lang="en-US" altLang="en-US"/>
              <a:t>Be prepared for these circumstances.</a:t>
            </a:r>
          </a:p>
          <a:p>
            <a:pPr>
              <a:spcBef>
                <a:spcPct val="35000"/>
              </a:spcBef>
            </a:pPr>
            <a:r>
              <a:rPr lang="en-US" altLang="en-US"/>
              <a:t>If the patient’s condition does not improve, consider hypoglycemia or infection.</a:t>
            </a:r>
            <a:endParaRPr lang="en-US" altLang="en-US" sz="320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b="0" dirty="0" smtClean="0">
                <a:cs typeface="+mj-cs"/>
              </a:rPr>
              <a:t>Syncope</a:t>
            </a:r>
            <a:endParaRPr lang="en-US" b="0" dirty="0">
              <a:cs typeface="+mj-cs"/>
            </a:endParaRPr>
          </a:p>
        </p:txBody>
      </p:sp>
      <p:sp>
        <p:nvSpPr>
          <p:cNvPr id="61443" name="Content Placeholder 2"/>
          <p:cNvSpPr>
            <a:spLocks noGrp="1"/>
          </p:cNvSpPr>
          <p:nvPr>
            <p:ph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a:lstStyle/>
          <a:p>
            <a:r>
              <a:rPr lang="en-US" altLang="en-US"/>
              <a:t>Seizures are often mistaken for syncope, or fainting.</a:t>
            </a:r>
          </a:p>
          <a:p>
            <a:pPr lvl="1"/>
            <a:r>
              <a:rPr lang="en-US" altLang="en-US"/>
              <a:t>Fainting typically occurs while the patient is standing.</a:t>
            </a:r>
          </a:p>
          <a:p>
            <a:pPr lvl="1"/>
            <a:r>
              <a:rPr lang="en-US" altLang="en-US"/>
              <a:t>Seizures may occur in any position.</a:t>
            </a:r>
          </a:p>
          <a:p>
            <a:pPr lvl="1"/>
            <a:r>
              <a:rPr lang="en-US" altLang="en-US"/>
              <a:t>Fainting is not associated with a postictal state.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a:lnSpc>
                <a:spcPct val="85000"/>
              </a:lnSpc>
              <a:defRPr/>
            </a:pPr>
            <a:r>
              <a:rPr lang="en-US" dirty="0" smtClean="0">
                <a:cs typeface="+mj-cs"/>
              </a:rPr>
              <a:t>Introduction </a:t>
            </a:r>
            <a:r>
              <a:rPr lang="en-US" sz="2800" b="0" dirty="0" smtClean="0">
                <a:cs typeface="+mj-cs"/>
              </a:rPr>
              <a:t>(2 of 4)</a:t>
            </a:r>
          </a:p>
        </p:txBody>
      </p:sp>
      <p:sp>
        <p:nvSpPr>
          <p:cNvPr id="7171" name="Content Placeholder 2"/>
          <p:cNvSpPr>
            <a:spLocks noGrp="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Other contributing factors for stroke include family history and race.</a:t>
            </a:r>
          </a:p>
          <a:p>
            <a:pPr>
              <a:spcBef>
                <a:spcPct val="35000"/>
              </a:spcBef>
            </a:pPr>
            <a:r>
              <a:rPr lang="en-US" altLang="en-US"/>
              <a:t>Treatments are available for stroke.</a:t>
            </a:r>
          </a:p>
          <a:p>
            <a:pPr lvl="1">
              <a:spcBef>
                <a:spcPct val="35000"/>
              </a:spcBef>
            </a:pPr>
            <a:r>
              <a:rPr lang="en-US" altLang="en-US"/>
              <a:t>Many hospitals are certified stroke centers.</a:t>
            </a:r>
          </a:p>
          <a:p>
            <a:pPr lvl="1">
              <a:spcBef>
                <a:spcPct val="35000"/>
              </a:spcBef>
            </a:pPr>
            <a:r>
              <a:rPr lang="en-US" altLang="en-US"/>
              <a:t>Rapid transport is vital.</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p:txBody>
          <a:bodyPr/>
          <a:lstStyle/>
          <a:p>
            <a:pPr>
              <a:lnSpc>
                <a:spcPct val="85000"/>
              </a:lnSpc>
              <a:defRPr/>
            </a:pPr>
            <a:r>
              <a:rPr lang="en-US" dirty="0" smtClean="0">
                <a:cs typeface="+mj-cs"/>
              </a:rPr>
              <a:t>Altered Mental Status</a:t>
            </a:r>
          </a:p>
        </p:txBody>
      </p:sp>
      <p:sp>
        <p:nvSpPr>
          <p:cNvPr id="62467" name="Content Placeholder 2"/>
          <p:cNvSpPr>
            <a:spLocks noGrp="1"/>
          </p:cNvSpPr>
          <p:nvPr>
            <p:ph type="body" idx="1"/>
          </p:nvPr>
        </p:nvSpPr>
        <p:spPr>
          <a:xfrm>
            <a:off x="381000" y="1219200"/>
            <a:ext cx="8458200" cy="5105400"/>
          </a:xfrm>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Aside from stroke and seizures, the most common neurologic emergency</a:t>
            </a:r>
          </a:p>
          <a:p>
            <a:pPr>
              <a:spcBef>
                <a:spcPct val="35000"/>
              </a:spcBef>
            </a:pPr>
            <a:r>
              <a:rPr lang="en-US" altLang="en-US"/>
              <a:t>Patient is not thinking clearly or is incapable of being aroused</a:t>
            </a:r>
          </a:p>
          <a:p>
            <a:pPr>
              <a:spcBef>
                <a:spcPct val="35000"/>
              </a:spcBef>
            </a:pPr>
            <a:r>
              <a:rPr lang="en-US" altLang="en-US"/>
              <a:t>In some cases, the patient will be unconscious; in others, the patient may be alert but confused.</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p:txBody>
          <a:bodyPr/>
          <a:lstStyle/>
          <a:p>
            <a:pPr>
              <a:lnSpc>
                <a:spcPct val="85000"/>
              </a:lnSpc>
              <a:defRPr/>
            </a:pPr>
            <a:r>
              <a:rPr lang="en-US" dirty="0" smtClean="0">
                <a:cs typeface="+mj-cs"/>
              </a:rPr>
              <a:t>Causes of AMS </a:t>
            </a:r>
            <a:r>
              <a:rPr lang="en-US" sz="2800" b="0" dirty="0" smtClean="0">
                <a:cs typeface="+mj-cs"/>
              </a:rPr>
              <a:t>(1 of 5)</a:t>
            </a:r>
          </a:p>
        </p:txBody>
      </p:sp>
      <p:sp>
        <p:nvSpPr>
          <p:cNvPr id="63491" name="Content Placeholder 2"/>
          <p:cNvSpPr>
            <a:spLocks noGrp="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Hypoglycemia</a:t>
            </a:r>
          </a:p>
          <a:p>
            <a:pPr lvl="1">
              <a:spcBef>
                <a:spcPct val="35000"/>
              </a:spcBef>
            </a:pPr>
            <a:r>
              <a:rPr lang="en-US" altLang="en-US"/>
              <a:t>Patients can have signs and symptoms that mimic stroke and seizures.</a:t>
            </a:r>
          </a:p>
          <a:p>
            <a:pPr lvl="1">
              <a:spcBef>
                <a:spcPct val="35000"/>
              </a:spcBef>
            </a:pPr>
            <a:r>
              <a:rPr lang="en-US" altLang="en-US"/>
              <a:t>May have hemiparesis</a:t>
            </a:r>
          </a:p>
          <a:p>
            <a:pPr lvl="1">
              <a:spcBef>
                <a:spcPct val="35000"/>
              </a:spcBef>
            </a:pPr>
            <a:r>
              <a:rPr lang="en-US" altLang="en-US"/>
              <a:t>A patient who has had a stroke may be alert and attempting to communicate.</a:t>
            </a:r>
          </a:p>
          <a:p>
            <a:pPr lvl="1">
              <a:spcBef>
                <a:spcPct val="35000"/>
              </a:spcBef>
            </a:pPr>
            <a:r>
              <a:rPr lang="en-US" altLang="en-US"/>
              <a:t>A patient with hypoglycemia almost always has an altered or decreased LOC.</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p:txBody>
          <a:bodyPr/>
          <a:lstStyle/>
          <a:p>
            <a:pPr>
              <a:lnSpc>
                <a:spcPct val="85000"/>
              </a:lnSpc>
              <a:defRPr/>
            </a:pPr>
            <a:r>
              <a:rPr lang="en-US" dirty="0" smtClean="0">
                <a:cs typeface="+mj-cs"/>
              </a:rPr>
              <a:t>Causes of AMS </a:t>
            </a:r>
            <a:r>
              <a:rPr lang="en-US" sz="2800" b="0" dirty="0" smtClean="0">
                <a:cs typeface="+mj-cs"/>
              </a:rPr>
              <a:t>(2 of 5)</a:t>
            </a:r>
          </a:p>
        </p:txBody>
      </p:sp>
      <p:sp>
        <p:nvSpPr>
          <p:cNvPr id="64515"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Hypoglycemia (cont’d)</a:t>
            </a:r>
          </a:p>
          <a:p>
            <a:pPr lvl="1">
              <a:spcBef>
                <a:spcPct val="35000"/>
              </a:spcBef>
            </a:pPr>
            <a:r>
              <a:rPr lang="en-US" altLang="en-US"/>
              <a:t>Patients commonly take medications that lower blood glucose level.</a:t>
            </a:r>
          </a:p>
          <a:p>
            <a:pPr lvl="1">
              <a:spcBef>
                <a:spcPct val="35000"/>
              </a:spcBef>
            </a:pPr>
            <a:r>
              <a:rPr lang="en-US" altLang="en-US"/>
              <a:t>Patients can also experience seizures.</a:t>
            </a:r>
          </a:p>
          <a:p>
            <a:pPr lvl="1">
              <a:spcBef>
                <a:spcPct val="35000"/>
              </a:spcBef>
            </a:pPr>
            <a:r>
              <a:rPr lang="en-US" altLang="en-US"/>
              <a:t>The mental status is not likely to improve, even after several minutes.</a:t>
            </a:r>
          </a:p>
          <a:p>
            <a:pPr lvl="1">
              <a:spcBef>
                <a:spcPct val="35000"/>
              </a:spcBef>
            </a:pPr>
            <a:r>
              <a:rPr lang="en-US" altLang="en-US"/>
              <a:t>Consider hypoglycemia in a patient who has AMS after an injury such as a motor vehicle crash.</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Content Placeholder 2"/>
          <p:cNvSpPr>
            <a:spLocks noGrp="1"/>
          </p:cNvSpPr>
          <p:nvPr>
            <p:ph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a:lstStyle/>
          <a:p>
            <a:r>
              <a:rPr lang="en-US" altLang="en-US"/>
              <a:t>Delirium</a:t>
            </a:r>
          </a:p>
          <a:p>
            <a:pPr lvl="1"/>
            <a:r>
              <a:rPr lang="en-US" altLang="en-US"/>
              <a:t>A symptom, not a disease</a:t>
            </a:r>
          </a:p>
          <a:p>
            <a:pPr lvl="1"/>
            <a:r>
              <a:rPr lang="en-US" altLang="en-US"/>
              <a:t>Presents as a new complaint</a:t>
            </a:r>
          </a:p>
          <a:p>
            <a:pPr lvl="1"/>
            <a:r>
              <a:rPr lang="en-US" altLang="en-US"/>
              <a:t>Temporary state that may have a physical or mental cause, such as:</a:t>
            </a:r>
          </a:p>
          <a:p>
            <a:pPr lvl="2"/>
            <a:r>
              <a:rPr lang="en-US" altLang="en-US" sz="2400"/>
              <a:t>Infection </a:t>
            </a:r>
          </a:p>
          <a:p>
            <a:pPr lvl="2"/>
            <a:r>
              <a:rPr lang="en-US" altLang="en-US" sz="2400"/>
              <a:t>Changes in medication </a:t>
            </a:r>
          </a:p>
          <a:p>
            <a:pPr lvl="2"/>
            <a:r>
              <a:rPr lang="en-US" altLang="en-US" sz="2400"/>
              <a:t>Hypoxia</a:t>
            </a:r>
          </a:p>
          <a:p>
            <a:pPr lvl="1"/>
            <a:r>
              <a:rPr lang="en-US" altLang="en-US"/>
              <a:t>May be reversed with treatment</a:t>
            </a:r>
          </a:p>
        </p:txBody>
      </p:sp>
      <p:sp>
        <p:nvSpPr>
          <p:cNvPr id="5" name="Rectangle 2"/>
          <p:cNvSpPr>
            <a:spLocks noGrp="1" noChangeArrowheads="1"/>
          </p:cNvSpPr>
          <p:nvPr>
            <p:ph type="title"/>
          </p:nvPr>
        </p:nvSpPr>
        <p:spPr/>
        <p:txBody>
          <a:bodyPr/>
          <a:lstStyle/>
          <a:p>
            <a:pPr>
              <a:lnSpc>
                <a:spcPct val="85000"/>
              </a:lnSpc>
              <a:defRPr/>
            </a:pPr>
            <a:r>
              <a:rPr lang="en-US" dirty="0" smtClean="0">
                <a:cs typeface="+mj-cs"/>
              </a:rPr>
              <a:t>Causes of AMS </a:t>
            </a:r>
            <a:r>
              <a:rPr lang="en-US" sz="2800" b="0" dirty="0" smtClean="0">
                <a:cs typeface="+mj-cs"/>
              </a:rPr>
              <a:t>(3 of 5)</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Content Placeholder 2"/>
          <p:cNvSpPr>
            <a:spLocks noGrp="1"/>
          </p:cNvSpPr>
          <p:nvPr>
            <p:ph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a:lstStyle/>
          <a:p>
            <a:r>
              <a:rPr lang="en-US" altLang="en-US"/>
              <a:t>Delirium (cont’d)</a:t>
            </a:r>
          </a:p>
          <a:p>
            <a:pPr lvl="1"/>
            <a:r>
              <a:rPr lang="en-US" altLang="en-US"/>
              <a:t>Signs and symptoms </a:t>
            </a:r>
          </a:p>
          <a:p>
            <a:pPr lvl="1"/>
            <a:r>
              <a:rPr lang="en-US" altLang="en-US"/>
              <a:t>Rapid alteration between mental states</a:t>
            </a:r>
          </a:p>
          <a:p>
            <a:pPr lvl="1"/>
            <a:r>
              <a:rPr lang="en-US" altLang="en-US"/>
              <a:t>Symptoms may mimic intoxication, drug abuse, or severe psychological disorders.</a:t>
            </a:r>
          </a:p>
          <a:p>
            <a:pPr lvl="1"/>
            <a:endParaRPr lang="en-US" altLang="en-US"/>
          </a:p>
        </p:txBody>
      </p:sp>
      <p:sp>
        <p:nvSpPr>
          <p:cNvPr id="5" name="Rectangle 2"/>
          <p:cNvSpPr>
            <a:spLocks noGrp="1" noChangeArrowheads="1"/>
          </p:cNvSpPr>
          <p:nvPr>
            <p:ph type="title"/>
          </p:nvPr>
        </p:nvSpPr>
        <p:spPr/>
        <p:txBody>
          <a:bodyPr/>
          <a:lstStyle/>
          <a:p>
            <a:pPr>
              <a:lnSpc>
                <a:spcPct val="85000"/>
              </a:lnSpc>
              <a:defRPr/>
            </a:pPr>
            <a:r>
              <a:rPr lang="en-US" dirty="0" smtClean="0">
                <a:cs typeface="+mj-cs"/>
              </a:rPr>
              <a:t>Causes of AMS </a:t>
            </a:r>
            <a:r>
              <a:rPr lang="en-US" sz="2800" b="0" dirty="0" smtClean="0">
                <a:cs typeface="+mj-cs"/>
              </a:rPr>
              <a:t>(4 of 5)</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p:txBody>
          <a:bodyPr/>
          <a:lstStyle/>
          <a:p>
            <a:pPr>
              <a:lnSpc>
                <a:spcPct val="85000"/>
              </a:lnSpc>
              <a:defRPr/>
            </a:pPr>
            <a:r>
              <a:rPr lang="en-US" dirty="0" smtClean="0">
                <a:cs typeface="+mj-cs"/>
              </a:rPr>
              <a:t>Causes of AMS </a:t>
            </a:r>
            <a:r>
              <a:rPr lang="en-US" sz="2800" b="0" dirty="0" smtClean="0">
                <a:cs typeface="+mj-cs"/>
              </a:rPr>
              <a:t>(5 of 5)</a:t>
            </a:r>
          </a:p>
        </p:txBody>
      </p:sp>
      <p:sp>
        <p:nvSpPr>
          <p:cNvPr id="67587"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Other causes of AMS</a:t>
            </a:r>
          </a:p>
          <a:p>
            <a:pPr lvl="1">
              <a:spcBef>
                <a:spcPct val="35000"/>
              </a:spcBef>
            </a:pPr>
            <a:r>
              <a:rPr lang="en-US" altLang="en-US"/>
              <a:t>Consideration of other possibilities becomes important because a patient with AMS may be combative and refuse treatment/transport.</a:t>
            </a:r>
          </a:p>
          <a:p>
            <a:pPr lvl="1">
              <a:spcBef>
                <a:spcPct val="35000"/>
              </a:spcBef>
            </a:pPr>
            <a:r>
              <a:rPr lang="en-US" altLang="en-US"/>
              <a:t>In most cases, a patient who appears intoxicated is just that.</a:t>
            </a:r>
          </a:p>
          <a:p>
            <a:pPr lvl="1">
              <a:spcBef>
                <a:spcPct val="35000"/>
              </a:spcBef>
            </a:pPr>
            <a:r>
              <a:rPr lang="en-US" altLang="en-US"/>
              <a:t>Psychological disorders and medication complications are possible causes.</a:t>
            </a:r>
          </a:p>
          <a:p>
            <a:pPr lvl="1">
              <a:spcBef>
                <a:spcPct val="35000"/>
              </a:spcBef>
            </a:pPr>
            <a:r>
              <a:rPr lang="en-US" altLang="en-US"/>
              <a:t>Infections, particularly those involving the brain or bloodstream, may cause AMS.</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p:txBody>
          <a:bodyPr/>
          <a:lstStyle/>
          <a:p>
            <a:pPr>
              <a:lnSpc>
                <a:spcPct val="85000"/>
              </a:lnSpc>
              <a:defRPr/>
            </a:pPr>
            <a:r>
              <a:rPr lang="en-US" dirty="0" smtClean="0">
                <a:cs typeface="+mj-cs"/>
              </a:rPr>
              <a:t>Scene Size-up </a:t>
            </a:r>
            <a:r>
              <a:rPr lang="en-US" sz="2800" b="0" dirty="0" smtClean="0">
                <a:cs typeface="+mj-cs"/>
              </a:rPr>
              <a:t>(1 of 2)</a:t>
            </a:r>
          </a:p>
        </p:txBody>
      </p:sp>
      <p:sp>
        <p:nvSpPr>
          <p:cNvPr id="68611" name="Content Placeholder 2"/>
          <p:cNvSpPr>
            <a:spLocks noGrp="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Scene safety</a:t>
            </a:r>
          </a:p>
          <a:p>
            <a:pPr lvl="1">
              <a:spcBef>
                <a:spcPct val="35000"/>
              </a:spcBef>
            </a:pPr>
            <a:r>
              <a:rPr lang="en-US" altLang="en-US"/>
              <a:t>Dispatcher may be able to provide a description of the patient’s problem.</a:t>
            </a:r>
          </a:p>
          <a:p>
            <a:pPr lvl="1">
              <a:spcBef>
                <a:spcPct val="35000"/>
              </a:spcBef>
            </a:pPr>
            <a:r>
              <a:rPr lang="en-US" altLang="en-US"/>
              <a:t>Patients with AMS may exhibit a wide range of signs, symptoms, and behaviors.</a:t>
            </a:r>
          </a:p>
          <a:p>
            <a:pPr lvl="1">
              <a:spcBef>
                <a:spcPct val="35000"/>
              </a:spcBef>
            </a:pPr>
            <a:r>
              <a:rPr lang="en-US" altLang="en-US"/>
              <a:t>Do not be distracted by the seriousness of the situation or frightened family members.</a:t>
            </a:r>
          </a:p>
          <a:p>
            <a:pPr lvl="1">
              <a:spcBef>
                <a:spcPct val="35000"/>
              </a:spcBef>
            </a:pPr>
            <a:r>
              <a:rPr lang="en-US" altLang="en-US"/>
              <a:t>Consider the need for spinal immobilization.</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p:txBody>
          <a:bodyPr/>
          <a:lstStyle/>
          <a:p>
            <a:pPr>
              <a:lnSpc>
                <a:spcPct val="85000"/>
              </a:lnSpc>
              <a:defRPr/>
            </a:pPr>
            <a:r>
              <a:rPr lang="en-US" dirty="0" smtClean="0">
                <a:cs typeface="+mj-cs"/>
              </a:rPr>
              <a:t>Scene Size-up </a:t>
            </a:r>
            <a:r>
              <a:rPr lang="en-US" sz="2800" b="0" dirty="0" smtClean="0">
                <a:cs typeface="+mj-cs"/>
              </a:rPr>
              <a:t>(2 of 2)</a:t>
            </a:r>
          </a:p>
        </p:txBody>
      </p:sp>
      <p:sp>
        <p:nvSpPr>
          <p:cNvPr id="69635"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Mechanism of injury/nature of illness</a:t>
            </a:r>
          </a:p>
          <a:p>
            <a:pPr lvl="1">
              <a:spcBef>
                <a:spcPct val="35000"/>
              </a:spcBef>
            </a:pPr>
            <a:r>
              <a:rPr lang="en-US" altLang="en-US"/>
              <a:t>Look for clues to determine the NOI.</a:t>
            </a:r>
          </a:p>
          <a:p>
            <a:pPr lvl="1">
              <a:spcBef>
                <a:spcPct val="35000"/>
              </a:spcBef>
            </a:pPr>
            <a:r>
              <a:rPr lang="en-US" altLang="en-US"/>
              <a:t>Special considerations for a patient with a suspected neurologic emergency:</a:t>
            </a:r>
          </a:p>
          <a:p>
            <a:pPr lvl="2"/>
            <a:r>
              <a:rPr lang="en-US" altLang="en-US" sz="2400"/>
              <a:t>An evaluation of the environment for signs of potential trauma</a:t>
            </a:r>
          </a:p>
          <a:p>
            <a:pPr lvl="2"/>
            <a:r>
              <a:rPr lang="en-US" altLang="en-US" sz="2400"/>
              <a:t>Indications of a previous medical condition</a:t>
            </a:r>
          </a:p>
          <a:p>
            <a:pPr lvl="2"/>
            <a:r>
              <a:rPr lang="en-US" altLang="en-US" sz="2400"/>
              <a:t>Evidence of a seizure</a:t>
            </a:r>
            <a:endParaRPr lang="en-US" altLang="en-US"/>
          </a:p>
          <a:p>
            <a:pPr lvl="2"/>
            <a:r>
              <a:rPr lang="en-US" altLang="en-US" sz="2400"/>
              <a:t>Ask family when was the last time the patient appeared normal</a:t>
            </a:r>
          </a:p>
          <a:p>
            <a:pPr lvl="2"/>
            <a:endParaRPr lang="en-US" altLang="en-US" sz="240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p:txBody>
          <a:bodyPr/>
          <a:lstStyle/>
          <a:p>
            <a:pPr>
              <a:lnSpc>
                <a:spcPct val="85000"/>
              </a:lnSpc>
              <a:defRPr/>
            </a:pPr>
            <a:r>
              <a:rPr lang="en-US" dirty="0" smtClean="0">
                <a:cs typeface="+mj-cs"/>
              </a:rPr>
              <a:t>Primary Assessment </a:t>
            </a:r>
            <a:r>
              <a:rPr lang="en-US" sz="2800" b="0" dirty="0" smtClean="0">
                <a:cs typeface="+mj-cs"/>
              </a:rPr>
              <a:t>(1 of 5)</a:t>
            </a:r>
          </a:p>
        </p:txBody>
      </p:sp>
      <p:sp>
        <p:nvSpPr>
          <p:cNvPr id="70659" name="Content Placeholder 2"/>
          <p:cNvSpPr>
            <a:spLocks noGrp="1"/>
          </p:cNvSpPr>
          <p:nvPr>
            <p:ph type="body" idx="1"/>
          </p:nvPr>
        </p:nvSpPr>
        <p:spPr>
          <a:xfrm>
            <a:off x="533400" y="1447800"/>
            <a:ext cx="8153400" cy="4800600"/>
          </a:xfrm>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Look for and treat life-threatening conditions.</a:t>
            </a:r>
          </a:p>
          <a:p>
            <a:pPr>
              <a:spcBef>
                <a:spcPct val="35000"/>
              </a:spcBef>
            </a:pPr>
            <a:r>
              <a:rPr lang="en-US" altLang="en-US"/>
              <a:t>Perform a rapid exam.</a:t>
            </a:r>
          </a:p>
          <a:p>
            <a:pPr>
              <a:spcBef>
                <a:spcPct val="35000"/>
              </a:spcBef>
            </a:pPr>
            <a:r>
              <a:rPr lang="en-US" altLang="en-US"/>
              <a:t>As you approach the patient: </a:t>
            </a:r>
          </a:p>
          <a:p>
            <a:pPr lvl="1">
              <a:spcBef>
                <a:spcPct val="35000"/>
              </a:spcBef>
            </a:pPr>
            <a:r>
              <a:rPr lang="en-US" altLang="en-US"/>
              <a:t>Gather information from the scene.</a:t>
            </a:r>
          </a:p>
          <a:p>
            <a:pPr lvl="1">
              <a:spcBef>
                <a:spcPct val="35000"/>
              </a:spcBef>
            </a:pPr>
            <a:r>
              <a:rPr lang="en-US" altLang="en-US"/>
              <a:t>Note the patient’s body position and LOC.</a:t>
            </a:r>
          </a:p>
          <a:p>
            <a:pPr lvl="1">
              <a:spcBef>
                <a:spcPct val="35000"/>
              </a:spcBef>
            </a:pPr>
            <a:r>
              <a:rPr lang="en-US" altLang="en-US"/>
              <a:t>Initial impression will help you determine the severity of the situation.</a:t>
            </a:r>
          </a:p>
          <a:p>
            <a:pPr lvl="1">
              <a:spcBef>
                <a:spcPct val="35000"/>
              </a:spcBef>
            </a:pPr>
            <a:r>
              <a:rPr lang="en-US" altLang="en-US"/>
              <a:t>You should be able to tell if a seizure took place.</a:t>
            </a:r>
          </a:p>
          <a:p>
            <a:pPr lvl="1">
              <a:spcBef>
                <a:spcPct val="35000"/>
              </a:spcBef>
            </a:pPr>
            <a:r>
              <a:rPr lang="en-US" altLang="en-US"/>
              <a:t>Use the AVPU scale.</a:t>
            </a:r>
            <a:endParaRPr lang="en-US" altLang="en-US" i="1"/>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p:txBody>
          <a:bodyPr/>
          <a:lstStyle/>
          <a:p>
            <a:pPr>
              <a:lnSpc>
                <a:spcPct val="85000"/>
              </a:lnSpc>
              <a:defRPr/>
            </a:pPr>
            <a:r>
              <a:rPr lang="en-US" dirty="0" smtClean="0">
                <a:cs typeface="+mj-cs"/>
              </a:rPr>
              <a:t>Primary Assessment </a:t>
            </a:r>
            <a:r>
              <a:rPr lang="en-US" sz="2800" b="0" dirty="0" smtClean="0">
                <a:cs typeface="+mj-cs"/>
              </a:rPr>
              <a:t>(2 of 5)</a:t>
            </a:r>
          </a:p>
        </p:txBody>
      </p:sp>
      <p:sp>
        <p:nvSpPr>
          <p:cNvPr id="71683" name="Content Placeholder 2"/>
          <p:cNvSpPr>
            <a:spLocks noGrp="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Airway and breathing</a:t>
            </a:r>
          </a:p>
          <a:p>
            <a:pPr lvl="1">
              <a:spcBef>
                <a:spcPct val="35000"/>
              </a:spcBef>
            </a:pPr>
            <a:r>
              <a:rPr lang="en-US" altLang="en-US"/>
              <a:t>Patients may have difficulty swallowing and choke on their own saliva.</a:t>
            </a:r>
          </a:p>
          <a:p>
            <a:pPr lvl="1">
              <a:spcBef>
                <a:spcPct val="35000"/>
              </a:spcBef>
            </a:pPr>
            <a:r>
              <a:rPr lang="en-US" altLang="en-US"/>
              <a:t>Be prepared to provide suction.</a:t>
            </a:r>
          </a:p>
          <a:p>
            <a:pPr lvl="1">
              <a:spcBef>
                <a:spcPct val="35000"/>
              </a:spcBef>
            </a:pPr>
            <a:r>
              <a:rPr lang="en-US" altLang="en-US"/>
              <a:t>Position the patient to prevent aspiration.</a:t>
            </a:r>
          </a:p>
          <a:p>
            <a:pPr lvl="1">
              <a:spcBef>
                <a:spcPct val="35000"/>
              </a:spcBef>
            </a:pPr>
            <a:r>
              <a:rPr lang="en-US" altLang="en-US"/>
              <a:t>Check for foreign body obstruction.</a:t>
            </a:r>
          </a:p>
          <a:p>
            <a:pPr lvl="1">
              <a:spcBef>
                <a:spcPct val="35000"/>
              </a:spcBef>
            </a:pPr>
            <a:r>
              <a:rPr lang="en-US" altLang="en-US"/>
              <a:t>Assess the patient’s breathing.</a:t>
            </a:r>
          </a:p>
          <a:p>
            <a:pPr lvl="2">
              <a:spcBef>
                <a:spcPct val="35000"/>
              </a:spcBef>
            </a:pPr>
            <a:r>
              <a:rPr lang="en-US" altLang="en-US"/>
              <a:t>All patients with an AMS, regardless of the cause, should receive high-flow oxygen.</a:t>
            </a:r>
          </a:p>
          <a:p>
            <a:pPr lvl="2">
              <a:spcBef>
                <a:spcPct val="35000"/>
              </a:spcBef>
            </a:pPr>
            <a:endParaRPr lang="en-US" altLang="en-US"/>
          </a:p>
          <a:p>
            <a:pPr>
              <a:spcBef>
                <a:spcPct val="35000"/>
              </a:spcBef>
            </a:pPr>
            <a:endParaRPr lang="en-US"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pPr>
              <a:lnSpc>
                <a:spcPct val="85000"/>
              </a:lnSpc>
              <a:defRPr/>
            </a:pPr>
            <a:r>
              <a:rPr lang="en-US" dirty="0" smtClean="0">
                <a:cs typeface="+mj-cs"/>
              </a:rPr>
              <a:t>Introduction </a:t>
            </a:r>
            <a:r>
              <a:rPr lang="en-US" sz="2800" b="0" dirty="0" smtClean="0">
                <a:cs typeface="+mj-cs"/>
              </a:rPr>
              <a:t>(3 of 4)</a:t>
            </a:r>
          </a:p>
        </p:txBody>
      </p:sp>
      <p:sp>
        <p:nvSpPr>
          <p:cNvPr id="8195"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Seizures and altered mental status may also occur.</a:t>
            </a:r>
          </a:p>
          <a:p>
            <a:pPr>
              <a:spcBef>
                <a:spcPct val="35000"/>
              </a:spcBef>
            </a:pPr>
            <a:r>
              <a:rPr lang="en-US" altLang="en-US"/>
              <a:t>Seizures may occur as a result of:</a:t>
            </a:r>
          </a:p>
          <a:p>
            <a:pPr lvl="1">
              <a:spcBef>
                <a:spcPct val="35000"/>
              </a:spcBef>
            </a:pPr>
            <a:r>
              <a:rPr lang="en-US" altLang="en-US"/>
              <a:t>A recent or prior head injury</a:t>
            </a:r>
          </a:p>
          <a:p>
            <a:pPr lvl="1">
              <a:spcBef>
                <a:spcPct val="35000"/>
              </a:spcBef>
            </a:pPr>
            <a:r>
              <a:rPr lang="en-US" altLang="en-US"/>
              <a:t>A brain tumor</a:t>
            </a:r>
          </a:p>
          <a:p>
            <a:pPr lvl="1">
              <a:spcBef>
                <a:spcPct val="35000"/>
              </a:spcBef>
            </a:pPr>
            <a:r>
              <a:rPr lang="en-US" altLang="en-US"/>
              <a:t>A metabolic problem</a:t>
            </a:r>
          </a:p>
          <a:p>
            <a:pPr lvl="1">
              <a:spcBef>
                <a:spcPct val="35000"/>
              </a:spcBef>
            </a:pPr>
            <a:r>
              <a:rPr lang="en-US" altLang="en-US"/>
              <a:t>Fever</a:t>
            </a:r>
          </a:p>
          <a:p>
            <a:pPr lvl="1">
              <a:spcBef>
                <a:spcPct val="35000"/>
              </a:spcBef>
            </a:pPr>
            <a:r>
              <a:rPr lang="en-US" altLang="en-US"/>
              <a:t>A genetic disposition</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Content Placeholder 2"/>
          <p:cNvSpPr>
            <a:spLocks noGrp="1"/>
          </p:cNvSpPr>
          <p:nvPr>
            <p:ph idx="1"/>
          </p:nvPr>
        </p:nvSpPr>
        <p:spPr>
          <a:xfrm>
            <a:off x="457200" y="1447800"/>
            <a:ext cx="8229600" cy="4800600"/>
          </a:xfrm>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a:lstStyle/>
          <a:p>
            <a:r>
              <a:rPr lang="en-US" altLang="en-US"/>
              <a:t>Airway and breathing (cont’d)</a:t>
            </a:r>
          </a:p>
          <a:p>
            <a:pPr lvl="1"/>
            <a:r>
              <a:rPr lang="en-US" altLang="en-US"/>
              <a:t>Ventilate the patient at proper rate with proper volume.</a:t>
            </a:r>
          </a:p>
          <a:p>
            <a:pPr lvl="2"/>
            <a:r>
              <a:rPr lang="en-US" altLang="en-US"/>
              <a:t>Deliver each breath during a period of 1 second at a rate of 10 to 12 breaths/min. </a:t>
            </a:r>
          </a:p>
          <a:p>
            <a:pPr lvl="2"/>
            <a:r>
              <a:rPr lang="en-US" altLang="en-US"/>
              <a:t>Do not hyperventilate the patient. </a:t>
            </a:r>
          </a:p>
          <a:p>
            <a:pPr lvl="1"/>
            <a:r>
              <a:rPr lang="en-US" altLang="en-US"/>
              <a:t>Hyperventilation may have negative consequences.</a:t>
            </a:r>
          </a:p>
          <a:p>
            <a:pPr lvl="2"/>
            <a:r>
              <a:rPr lang="en-US" altLang="en-US"/>
              <a:t>Decrease in cardiac output</a:t>
            </a:r>
          </a:p>
          <a:p>
            <a:pPr lvl="2"/>
            <a:r>
              <a:rPr lang="en-US" altLang="en-US"/>
              <a:t>Risk of regurgitation and aspiration</a:t>
            </a:r>
          </a:p>
          <a:p>
            <a:pPr lvl="2"/>
            <a:r>
              <a:rPr lang="en-US" altLang="en-US"/>
              <a:t>Further injury to the brain in patients with intracerebral bleeding and increased intracranial pressure</a:t>
            </a:r>
          </a:p>
          <a:p>
            <a:pPr lvl="2"/>
            <a:endParaRPr lang="en-US" altLang="en-US"/>
          </a:p>
        </p:txBody>
      </p:sp>
      <p:sp>
        <p:nvSpPr>
          <p:cNvPr id="5" name="Title 1"/>
          <p:cNvSpPr>
            <a:spLocks noGrp="1"/>
          </p:cNvSpPr>
          <p:nvPr>
            <p:ph type="title"/>
          </p:nvPr>
        </p:nvSpPr>
        <p:spPr/>
        <p:txBody>
          <a:bodyPr/>
          <a:lstStyle/>
          <a:p>
            <a:pPr>
              <a:lnSpc>
                <a:spcPct val="85000"/>
              </a:lnSpc>
              <a:defRPr/>
            </a:pPr>
            <a:r>
              <a:rPr lang="en-US" dirty="0" smtClean="0">
                <a:cs typeface="+mj-cs"/>
              </a:rPr>
              <a:t>Primary Assessment </a:t>
            </a:r>
            <a:r>
              <a:rPr lang="en-US" sz="2800" b="0" dirty="0" smtClean="0">
                <a:cs typeface="+mj-cs"/>
              </a:rPr>
              <a:t>(3 of 5)</a:t>
            </a: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p:txBody>
          <a:bodyPr/>
          <a:lstStyle/>
          <a:p>
            <a:pPr>
              <a:lnSpc>
                <a:spcPct val="85000"/>
              </a:lnSpc>
              <a:defRPr/>
            </a:pPr>
            <a:r>
              <a:rPr lang="en-US" dirty="0" smtClean="0">
                <a:cs typeface="+mj-cs"/>
              </a:rPr>
              <a:t>Primary Assessment </a:t>
            </a:r>
            <a:r>
              <a:rPr lang="en-US" sz="2800" b="0" dirty="0" smtClean="0">
                <a:cs typeface="+mj-cs"/>
              </a:rPr>
              <a:t>(4 of 5)</a:t>
            </a:r>
          </a:p>
        </p:txBody>
      </p:sp>
      <p:sp>
        <p:nvSpPr>
          <p:cNvPr id="73731" name="Content Placeholder 2"/>
          <p:cNvSpPr>
            <a:spLocks noGrp="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Circulation</a:t>
            </a:r>
          </a:p>
          <a:p>
            <a:pPr lvl="1">
              <a:spcBef>
                <a:spcPct val="35000"/>
              </a:spcBef>
            </a:pPr>
            <a:r>
              <a:rPr lang="en-US" altLang="en-US"/>
              <a:t>Check the pulse if the patient is unresponsive.</a:t>
            </a:r>
          </a:p>
          <a:p>
            <a:pPr lvl="1">
              <a:spcBef>
                <a:spcPct val="35000"/>
              </a:spcBef>
            </a:pPr>
            <a:r>
              <a:rPr lang="en-US" altLang="en-US"/>
              <a:t>If no pulse is found, immediately begin CPR and attach an AED.</a:t>
            </a:r>
          </a:p>
          <a:p>
            <a:pPr lvl="1">
              <a:spcBef>
                <a:spcPct val="35000"/>
              </a:spcBef>
            </a:pPr>
            <a:r>
              <a:rPr lang="en-US" altLang="en-US"/>
              <a:t>If the patient is responsive, determine if the pulse is fast or slow, weak or strong.</a:t>
            </a:r>
          </a:p>
          <a:p>
            <a:pPr lvl="1">
              <a:spcBef>
                <a:spcPct val="35000"/>
              </a:spcBef>
            </a:pPr>
            <a:r>
              <a:rPr lang="en-US" altLang="en-US"/>
              <a:t>Evaluate the patient quickly for external bleeding.</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p:cNvSpPr>
            <a:spLocks noGrp="1"/>
          </p:cNvSpPr>
          <p:nvPr>
            <p:ph type="title"/>
          </p:nvPr>
        </p:nvSpPr>
        <p:spPr/>
        <p:txBody>
          <a:bodyPr/>
          <a:lstStyle/>
          <a:p>
            <a:pPr>
              <a:lnSpc>
                <a:spcPct val="85000"/>
              </a:lnSpc>
              <a:defRPr/>
            </a:pPr>
            <a:r>
              <a:rPr lang="en-US" dirty="0" smtClean="0">
                <a:cs typeface="+mj-cs"/>
              </a:rPr>
              <a:t>Primary Assessment </a:t>
            </a:r>
            <a:r>
              <a:rPr lang="en-US" sz="2800" b="0" dirty="0" smtClean="0">
                <a:cs typeface="+mj-cs"/>
              </a:rPr>
              <a:t>(5 of 5)</a:t>
            </a:r>
          </a:p>
        </p:txBody>
      </p:sp>
      <p:sp>
        <p:nvSpPr>
          <p:cNvPr id="74755" name="Content Placeholder 2"/>
          <p:cNvSpPr>
            <a:spLocks noGrp="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Transport decision</a:t>
            </a:r>
          </a:p>
          <a:p>
            <a:pPr lvl="1">
              <a:spcBef>
                <a:spcPct val="35000"/>
              </a:spcBef>
            </a:pPr>
            <a:r>
              <a:rPr lang="en-US" altLang="en-US"/>
              <a:t>Establish priorities based on your assessment of the patient’s LOC and ABCs.</a:t>
            </a:r>
          </a:p>
          <a:p>
            <a:pPr lvl="1">
              <a:spcBef>
                <a:spcPct val="35000"/>
              </a:spcBef>
            </a:pPr>
            <a:r>
              <a:rPr lang="en-US" altLang="en-US"/>
              <a:t>If the patient is experiencing a stroke, rapidly transport to an appropriate facility.</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p:txBody>
          <a:bodyPr/>
          <a:lstStyle/>
          <a:p>
            <a:pPr>
              <a:lnSpc>
                <a:spcPct val="85000"/>
              </a:lnSpc>
              <a:defRPr/>
            </a:pPr>
            <a:r>
              <a:rPr lang="en-US" dirty="0" smtClean="0">
                <a:cs typeface="+mj-cs"/>
              </a:rPr>
              <a:t>History Taking </a:t>
            </a:r>
            <a:r>
              <a:rPr lang="en-US" sz="2800" b="0" dirty="0" smtClean="0">
                <a:cs typeface="+mj-cs"/>
              </a:rPr>
              <a:t>(1 of 2)</a:t>
            </a:r>
          </a:p>
        </p:txBody>
      </p:sp>
      <p:sp>
        <p:nvSpPr>
          <p:cNvPr id="75779" name="Content Placeholder 2"/>
          <p:cNvSpPr>
            <a:spLocks noGrp="1"/>
          </p:cNvSpPr>
          <p:nvPr>
            <p:ph type="body" idx="1"/>
          </p:nvPr>
        </p:nvSpPr>
        <p:spPr>
          <a:xfrm>
            <a:off x="685800" y="1447800"/>
            <a:ext cx="7924800" cy="4800600"/>
          </a:xfrm>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Investigate the chief complaint.</a:t>
            </a:r>
          </a:p>
          <a:p>
            <a:pPr lvl="1">
              <a:spcBef>
                <a:spcPct val="35000"/>
              </a:spcBef>
            </a:pPr>
            <a:r>
              <a:rPr lang="en-US" altLang="en-US"/>
              <a:t>For unresponsive patients, gather any history from family or bystanders.</a:t>
            </a:r>
          </a:p>
          <a:p>
            <a:pPr lvl="1">
              <a:spcBef>
                <a:spcPct val="35000"/>
              </a:spcBef>
            </a:pPr>
            <a:r>
              <a:rPr lang="en-US" altLang="en-US"/>
              <a:t>If no one is around, quickly look for explanations for the AMS.</a:t>
            </a:r>
          </a:p>
          <a:p>
            <a:pPr lvl="2">
              <a:spcBef>
                <a:spcPct val="35000"/>
              </a:spcBef>
            </a:pPr>
            <a:r>
              <a:rPr lang="en-US" altLang="en-US" sz="2400"/>
              <a:t>Stroke (hemiparalysis or one-sided weakness)</a:t>
            </a:r>
          </a:p>
          <a:p>
            <a:pPr lvl="2">
              <a:spcBef>
                <a:spcPct val="35000"/>
              </a:spcBef>
            </a:pPr>
            <a:r>
              <a:rPr lang="en-US" altLang="en-US" sz="2400"/>
              <a:t>Seizure (incontinence or bitten tongue)</a:t>
            </a:r>
          </a:p>
          <a:p>
            <a:pPr lvl="1">
              <a:spcBef>
                <a:spcPct val="35000"/>
              </a:spcBef>
            </a:pPr>
            <a:r>
              <a:rPr lang="en-US" altLang="en-US"/>
              <a:t>Ask a responsive patient what happened.</a:t>
            </a:r>
          </a:p>
          <a:p>
            <a:pPr lvl="1">
              <a:spcBef>
                <a:spcPct val="35000"/>
              </a:spcBef>
            </a:pPr>
            <a:r>
              <a:rPr lang="en-US" altLang="en-US"/>
              <a:t>Evaluate a responsive patient’s speech.</a:t>
            </a: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p:txBody>
          <a:bodyPr/>
          <a:lstStyle/>
          <a:p>
            <a:pPr>
              <a:lnSpc>
                <a:spcPct val="85000"/>
              </a:lnSpc>
              <a:defRPr/>
            </a:pPr>
            <a:r>
              <a:rPr lang="en-US" dirty="0" smtClean="0">
                <a:cs typeface="+mj-cs"/>
              </a:rPr>
              <a:t>History Taking </a:t>
            </a:r>
            <a:r>
              <a:rPr lang="en-US" sz="2800" b="0" dirty="0" smtClean="0">
                <a:cs typeface="+mj-cs"/>
              </a:rPr>
              <a:t>(2 of 2)</a:t>
            </a:r>
          </a:p>
        </p:txBody>
      </p:sp>
      <p:sp>
        <p:nvSpPr>
          <p:cNvPr id="76803" name="Content Placeholder 2"/>
          <p:cNvSpPr>
            <a:spLocks noGrp="1"/>
          </p:cNvSpPr>
          <p:nvPr>
            <p:ph type="body" idx="1"/>
          </p:nvPr>
        </p:nvSpPr>
        <p:spPr>
          <a:xfrm>
            <a:off x="381000" y="990600"/>
            <a:ext cx="8382000" cy="4953000"/>
          </a:xfrm>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Gather a SAMPLE history.</a:t>
            </a:r>
          </a:p>
          <a:p>
            <a:pPr lvl="1">
              <a:spcBef>
                <a:spcPct val="35000"/>
              </a:spcBef>
            </a:pPr>
            <a:r>
              <a:rPr lang="en-US" altLang="en-US"/>
              <a:t>Time is critical.</a:t>
            </a:r>
          </a:p>
          <a:p>
            <a:pPr lvl="1">
              <a:spcBef>
                <a:spcPct val="35000"/>
              </a:spcBef>
            </a:pPr>
            <a:r>
              <a:rPr lang="en-US" altLang="en-US"/>
              <a:t>Try to determine the exact time the patient last appeared healthy.</a:t>
            </a:r>
          </a:p>
          <a:p>
            <a:pPr lvl="1">
              <a:spcBef>
                <a:spcPct val="35000"/>
              </a:spcBef>
            </a:pPr>
            <a:r>
              <a:rPr lang="en-US" altLang="en-US"/>
              <a:t>Collect or list all medications.</a:t>
            </a:r>
          </a:p>
          <a:p>
            <a:pPr lvl="1">
              <a:spcBef>
                <a:spcPct val="35000"/>
              </a:spcBef>
            </a:pPr>
            <a:r>
              <a:rPr lang="en-US" altLang="en-US"/>
              <a:t>Ask if the patient has a history of seizures.</a:t>
            </a:r>
          </a:p>
          <a:p>
            <a:pPr lvl="1">
              <a:spcBef>
                <a:spcPct val="35000"/>
              </a:spcBef>
            </a:pPr>
            <a:r>
              <a:rPr lang="en-US" altLang="en-US"/>
              <a:t>Ask if this episode differs from previous episodes and what medications the patient takes.</a:t>
            </a:r>
          </a:p>
          <a:p>
            <a:pPr lvl="1">
              <a:spcBef>
                <a:spcPct val="35000"/>
              </a:spcBef>
            </a:pPr>
            <a:r>
              <a:rPr lang="en-US" altLang="en-US"/>
              <a:t>If not, a serious condition should be suspected.</a:t>
            </a: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p:nvPr>
        </p:nvSpPr>
        <p:spPr/>
        <p:txBody>
          <a:bodyPr/>
          <a:lstStyle/>
          <a:p>
            <a:pPr>
              <a:lnSpc>
                <a:spcPct val="85000"/>
              </a:lnSpc>
              <a:defRPr/>
            </a:pPr>
            <a:r>
              <a:rPr lang="en-US" dirty="0" smtClean="0">
                <a:cs typeface="+mj-cs"/>
              </a:rPr>
              <a:t>Secondary Assessment </a:t>
            </a:r>
            <a:r>
              <a:rPr lang="en-US" sz="2800" b="0" dirty="0" smtClean="0">
                <a:cs typeface="+mj-cs"/>
              </a:rPr>
              <a:t>(1 of 10)</a:t>
            </a:r>
          </a:p>
        </p:txBody>
      </p:sp>
      <p:sp>
        <p:nvSpPr>
          <p:cNvPr id="77827" name="Content Placeholder 2"/>
          <p:cNvSpPr>
            <a:spLocks noGrp="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Physical examinations</a:t>
            </a:r>
          </a:p>
          <a:p>
            <a:pPr lvl="1">
              <a:spcBef>
                <a:spcPct val="35000"/>
              </a:spcBef>
            </a:pPr>
            <a:r>
              <a:rPr lang="en-US" altLang="en-US"/>
              <a:t>Full-body secondary assessment, paying special attention to the system involved</a:t>
            </a:r>
          </a:p>
          <a:p>
            <a:pPr lvl="1">
              <a:spcBef>
                <a:spcPct val="35000"/>
              </a:spcBef>
            </a:pPr>
            <a:r>
              <a:rPr lang="en-US" altLang="en-US"/>
              <a:t>If you suspect your patient is having a stroke, direct particular attention to your neurologic assessment.</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p:txBody>
          <a:bodyPr/>
          <a:lstStyle/>
          <a:p>
            <a:pPr>
              <a:lnSpc>
                <a:spcPct val="85000"/>
              </a:lnSpc>
              <a:defRPr/>
            </a:pPr>
            <a:r>
              <a:rPr lang="en-US" dirty="0" smtClean="0">
                <a:cs typeface="+mj-cs"/>
              </a:rPr>
              <a:t>Secondary Assessment </a:t>
            </a:r>
            <a:r>
              <a:rPr lang="en-US" sz="2800" b="0" dirty="0" smtClean="0">
                <a:cs typeface="+mj-cs"/>
              </a:rPr>
              <a:t>(2 of 10)</a:t>
            </a:r>
          </a:p>
        </p:txBody>
      </p:sp>
      <p:sp>
        <p:nvSpPr>
          <p:cNvPr id="78851"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Vital signs</a:t>
            </a:r>
          </a:p>
          <a:p>
            <a:pPr lvl="1">
              <a:spcBef>
                <a:spcPct val="35000"/>
              </a:spcBef>
            </a:pPr>
            <a:r>
              <a:rPr lang="en-US" altLang="en-US"/>
              <a:t>Significant intracranial bleeding leads to a great deal of pressure in the skull</a:t>
            </a:r>
            <a:r>
              <a:rPr lang="en-US" altLang="en-US">
                <a:solidFill>
                  <a:srgbClr val="0000FF"/>
                </a:solidFill>
              </a:rPr>
              <a:t>,</a:t>
            </a:r>
            <a:r>
              <a:rPr lang="en-US" altLang="en-US"/>
              <a:t> compressing the brain.</a:t>
            </a:r>
          </a:p>
          <a:p>
            <a:pPr lvl="2">
              <a:spcBef>
                <a:spcPct val="35000"/>
              </a:spcBef>
            </a:pPr>
            <a:r>
              <a:rPr lang="en-US" altLang="en-US"/>
              <a:t>Slows the pulse and causes erratic respirations</a:t>
            </a:r>
          </a:p>
          <a:p>
            <a:pPr lvl="2">
              <a:spcBef>
                <a:spcPct val="35000"/>
              </a:spcBef>
            </a:pPr>
            <a:r>
              <a:rPr lang="en-US" altLang="en-US"/>
              <a:t>Blood pressure is usually high to compensate for poor perfusion.</a:t>
            </a:r>
          </a:p>
          <a:p>
            <a:pPr lvl="2">
              <a:spcBef>
                <a:spcPct val="35000"/>
              </a:spcBef>
            </a:pPr>
            <a:r>
              <a:rPr lang="en-US" altLang="en-US"/>
              <a:t>Unequal pupil size and reactivity indicate significant bleeding and pressure on the brain.</a:t>
            </a:r>
          </a:p>
          <a:p>
            <a:pPr lvl="2">
              <a:spcBef>
                <a:spcPct val="35000"/>
              </a:spcBef>
            </a:pPr>
            <a:endParaRPr lang="en-US" altLang="en-US"/>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p:txBody>
          <a:bodyPr/>
          <a:lstStyle/>
          <a:p>
            <a:pPr>
              <a:lnSpc>
                <a:spcPct val="85000"/>
              </a:lnSpc>
              <a:defRPr/>
            </a:pPr>
            <a:r>
              <a:rPr lang="en-US" dirty="0" smtClean="0">
                <a:cs typeface="+mj-cs"/>
              </a:rPr>
              <a:t>Secondary Assessment </a:t>
            </a:r>
            <a:r>
              <a:rPr lang="en-US" sz="2800" b="0" dirty="0" smtClean="0">
                <a:cs typeface="+mj-cs"/>
              </a:rPr>
              <a:t>(3 of 10)</a:t>
            </a:r>
          </a:p>
        </p:txBody>
      </p:sp>
      <p:sp>
        <p:nvSpPr>
          <p:cNvPr id="79875"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Vital signs (cont’d)</a:t>
            </a:r>
          </a:p>
          <a:p>
            <a:pPr lvl="1">
              <a:spcBef>
                <a:spcPct val="35000"/>
              </a:spcBef>
            </a:pPr>
            <a:r>
              <a:rPr lang="en-US" altLang="en-US"/>
              <a:t>If the patient has an AMS, check the blood glucose level.</a:t>
            </a:r>
          </a:p>
          <a:p>
            <a:pPr lvl="1">
              <a:spcBef>
                <a:spcPct val="35000"/>
              </a:spcBef>
            </a:pPr>
            <a:r>
              <a:rPr lang="en-US" altLang="en-US"/>
              <a:t>During most active seizures, it is impossible to evaluate vital signs and this should not be your priority</a:t>
            </a:r>
          </a:p>
          <a:p>
            <a:pPr lvl="1"/>
            <a:r>
              <a:rPr lang="en-US" altLang="en-US"/>
              <a:t>In most cases, vital signs of a patient in a postictal state will be close to normal limits.	</a:t>
            </a: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defRPr/>
            </a:pPr>
            <a:r>
              <a:rPr lang="en-US" dirty="0" smtClean="0">
                <a:cs typeface="+mn-cs"/>
              </a:rPr>
              <a:t>Stroke Assessment</a:t>
            </a:r>
          </a:p>
          <a:p>
            <a:pPr lvl="1">
              <a:defRPr/>
            </a:pPr>
            <a:r>
              <a:rPr lang="en-US" dirty="0"/>
              <a:t>Rapidly identify stroke in the field with a stroke scale</a:t>
            </a:r>
            <a:r>
              <a:rPr lang="en-US" dirty="0" smtClean="0"/>
              <a:t>.</a:t>
            </a:r>
          </a:p>
          <a:p>
            <a:pPr lvl="1">
              <a:defRPr/>
            </a:pPr>
            <a:r>
              <a:rPr lang="en-US" dirty="0"/>
              <a:t>Stroke scales evaluate the face, arms, and speech.</a:t>
            </a:r>
            <a:endParaRPr lang="en-US" dirty="0" smtClean="0"/>
          </a:p>
          <a:p>
            <a:pPr lvl="2">
              <a:defRPr/>
            </a:pPr>
            <a:r>
              <a:rPr lang="en-US" sz="2400" dirty="0" smtClean="0"/>
              <a:t>Cincinnati Prehospital Stroke Scale</a:t>
            </a:r>
          </a:p>
          <a:p>
            <a:pPr lvl="2">
              <a:defRPr/>
            </a:pPr>
            <a:r>
              <a:rPr lang="en-US" sz="2400" dirty="0" smtClean="0"/>
              <a:t>Los Angeles Prehospital Stroke Screen</a:t>
            </a:r>
          </a:p>
          <a:p>
            <a:pPr lvl="2">
              <a:defRPr/>
            </a:pPr>
            <a:r>
              <a:rPr lang="en-US" sz="2400" dirty="0" smtClean="0"/>
              <a:t>3-Item Stroke Severity Scale (LAG)</a:t>
            </a:r>
          </a:p>
          <a:p>
            <a:pPr lvl="3">
              <a:defRPr/>
            </a:pPr>
            <a:r>
              <a:rPr lang="en-US" sz="2400" dirty="0"/>
              <a:t>Looks at level of consciousness, arm drift (motor function), and gaze.</a:t>
            </a:r>
          </a:p>
          <a:p>
            <a:pPr lvl="3">
              <a:defRPr/>
            </a:pPr>
            <a:endParaRPr lang="en-US" dirty="0" smtClean="0"/>
          </a:p>
          <a:p>
            <a:pPr marL="457200" lvl="1" indent="0">
              <a:buFontTx/>
              <a:buNone/>
              <a:defRPr/>
            </a:pPr>
            <a:r>
              <a:rPr lang="en-US" dirty="0" smtClean="0"/>
              <a:t>	</a:t>
            </a:r>
            <a:endParaRPr lang="en-US" dirty="0"/>
          </a:p>
        </p:txBody>
      </p:sp>
      <p:sp>
        <p:nvSpPr>
          <p:cNvPr id="5" name="Rectangle 2"/>
          <p:cNvSpPr>
            <a:spLocks noGrp="1" noChangeArrowheads="1"/>
          </p:cNvSpPr>
          <p:nvPr>
            <p:ph type="title"/>
          </p:nvPr>
        </p:nvSpPr>
        <p:spPr/>
        <p:txBody>
          <a:bodyPr/>
          <a:lstStyle/>
          <a:p>
            <a:pPr>
              <a:lnSpc>
                <a:spcPct val="85000"/>
              </a:lnSpc>
              <a:defRPr/>
            </a:pPr>
            <a:r>
              <a:rPr lang="en-US" dirty="0" smtClean="0">
                <a:cs typeface="+mj-cs"/>
              </a:rPr>
              <a:t>Secondary Assessment </a:t>
            </a:r>
            <a:r>
              <a:rPr lang="en-US" sz="2800" b="0" dirty="0" smtClean="0">
                <a:cs typeface="+mj-cs"/>
              </a:rPr>
              <a:t>(4 of 10)</a:t>
            </a: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Content Placeholder 2"/>
          <p:cNvSpPr>
            <a:spLocks noGrp="1"/>
          </p:cNvSpPr>
          <p:nvPr>
            <p:ph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a:lstStyle/>
          <a:p>
            <a:r>
              <a:rPr lang="en-US" altLang="en-US"/>
              <a:t>FAST mnemonic</a:t>
            </a:r>
          </a:p>
          <a:p>
            <a:pPr lvl="1"/>
            <a:r>
              <a:rPr lang="en-US" altLang="en-US"/>
              <a:t>Facial droop</a:t>
            </a:r>
          </a:p>
          <a:p>
            <a:pPr lvl="1"/>
            <a:r>
              <a:rPr lang="en-US" altLang="en-US"/>
              <a:t>Arm drift</a:t>
            </a:r>
          </a:p>
          <a:p>
            <a:pPr lvl="1"/>
            <a:r>
              <a:rPr lang="en-US" altLang="en-US"/>
              <a:t>Speech</a:t>
            </a:r>
          </a:p>
          <a:p>
            <a:pPr lvl="1"/>
            <a:r>
              <a:rPr lang="en-US" altLang="en-US"/>
              <a:t>Time</a:t>
            </a:r>
          </a:p>
        </p:txBody>
      </p:sp>
      <p:sp>
        <p:nvSpPr>
          <p:cNvPr id="5" name="Rectangle 2"/>
          <p:cNvSpPr>
            <a:spLocks noGrp="1" noChangeArrowheads="1"/>
          </p:cNvSpPr>
          <p:nvPr>
            <p:ph type="title"/>
          </p:nvPr>
        </p:nvSpPr>
        <p:spPr/>
        <p:txBody>
          <a:bodyPr/>
          <a:lstStyle/>
          <a:p>
            <a:pPr>
              <a:lnSpc>
                <a:spcPct val="85000"/>
              </a:lnSpc>
              <a:defRPr/>
            </a:pPr>
            <a:r>
              <a:rPr lang="en-US" dirty="0" smtClean="0">
                <a:cs typeface="+mj-cs"/>
              </a:rPr>
              <a:t>Secondary Assessment </a:t>
            </a:r>
            <a:r>
              <a:rPr lang="en-US" sz="2800" b="0" dirty="0" smtClean="0">
                <a:cs typeface="+mj-cs"/>
              </a:rPr>
              <a:t>(5 of 10)</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pPr>
              <a:lnSpc>
                <a:spcPct val="85000"/>
              </a:lnSpc>
              <a:defRPr/>
            </a:pPr>
            <a:r>
              <a:rPr lang="en-US" dirty="0" smtClean="0">
                <a:cs typeface="+mj-cs"/>
              </a:rPr>
              <a:t>Introduction </a:t>
            </a:r>
            <a:r>
              <a:rPr lang="en-US" sz="2800" b="0" dirty="0" smtClean="0">
                <a:cs typeface="+mj-cs"/>
              </a:rPr>
              <a:t>(4 of 4)</a:t>
            </a:r>
          </a:p>
        </p:txBody>
      </p:sp>
      <p:sp>
        <p:nvSpPr>
          <p:cNvPr id="9219"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Possible causes of altered mental status include:</a:t>
            </a:r>
          </a:p>
          <a:p>
            <a:pPr lvl="1">
              <a:spcBef>
                <a:spcPct val="35000"/>
              </a:spcBef>
            </a:pPr>
            <a:r>
              <a:rPr lang="en-US" altLang="en-US"/>
              <a:t>Intoxication</a:t>
            </a:r>
          </a:p>
          <a:p>
            <a:pPr lvl="1">
              <a:spcBef>
                <a:spcPct val="35000"/>
              </a:spcBef>
            </a:pPr>
            <a:r>
              <a:rPr lang="en-US" altLang="en-US"/>
              <a:t>Head injury</a:t>
            </a:r>
          </a:p>
          <a:p>
            <a:pPr lvl="1">
              <a:spcBef>
                <a:spcPct val="35000"/>
              </a:spcBef>
            </a:pPr>
            <a:r>
              <a:rPr lang="en-US" altLang="en-US"/>
              <a:t>Hypoxia</a:t>
            </a:r>
          </a:p>
          <a:p>
            <a:pPr lvl="1">
              <a:spcBef>
                <a:spcPct val="35000"/>
              </a:spcBef>
            </a:pPr>
            <a:r>
              <a:rPr lang="en-US" altLang="en-US"/>
              <a:t>Stroke</a:t>
            </a:r>
          </a:p>
          <a:p>
            <a:pPr lvl="1">
              <a:spcBef>
                <a:spcPct val="35000"/>
              </a:spcBef>
            </a:pPr>
            <a:r>
              <a:rPr lang="en-US" altLang="en-US"/>
              <a:t>Metabolic disturbances</a:t>
            </a:r>
          </a:p>
          <a:p>
            <a:pPr>
              <a:spcBef>
                <a:spcPct val="35000"/>
              </a:spcBef>
            </a:pPr>
            <a:r>
              <a:rPr lang="en-US" altLang="en-US"/>
              <a:t>Treatment varies widely.</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p:txBody>
          <a:bodyPr/>
          <a:lstStyle/>
          <a:p>
            <a:pPr>
              <a:lnSpc>
                <a:spcPct val="85000"/>
              </a:lnSpc>
              <a:defRPr/>
            </a:pPr>
            <a:r>
              <a:rPr lang="en-US" dirty="0" smtClean="0">
                <a:cs typeface="+mj-cs"/>
              </a:rPr>
              <a:t>Secondary Assessment </a:t>
            </a:r>
            <a:r>
              <a:rPr lang="en-US" sz="2800" b="0" dirty="0" smtClean="0">
                <a:cs typeface="+mj-cs"/>
              </a:rPr>
              <a:t>(6 of 10)</a:t>
            </a:r>
          </a:p>
        </p:txBody>
      </p:sp>
      <p:pic>
        <p:nvPicPr>
          <p:cNvPr id="82947" name="Picture 4" descr="\\172.16.33.26\Art\OUTPUT\JB LEARNING\EMT_11E_ITK_PPT WORK\Ch17\9781284080179_CH17_CPT0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905000"/>
            <a:ext cx="8140700" cy="344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8"/>
          <p:cNvSpPr>
            <a:spLocks noChangeArrowheads="1"/>
          </p:cNvSpPr>
          <p:nvPr>
            <p:custDataLst>
              <p:tags r:id="rId1"/>
            </p:custDataLst>
          </p:nvPr>
        </p:nvSpPr>
        <p:spPr bwMode="auto">
          <a:xfrm>
            <a:off x="5867400" y="5387975"/>
            <a:ext cx="285908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50000"/>
              </a:spcBef>
              <a:buClr>
                <a:srgbClr val="F37021"/>
              </a:buClr>
              <a:buChar char="•"/>
              <a:defRPr sz="2800">
                <a:solidFill>
                  <a:schemeClr val="tx1"/>
                </a:solidFill>
                <a:latin typeface="Arial" charset="0"/>
                <a:ea typeface="ヒラギノ角ゴ Pro W3" pitchFamily="1" charset="-128"/>
              </a:defRPr>
            </a:lvl1pPr>
            <a:lvl2pPr marL="742950" indent="-285750" algn="l" eaLnBrk="0" hangingPunct="0">
              <a:spcBef>
                <a:spcPct val="25000"/>
              </a:spcBef>
              <a:buClr>
                <a:srgbClr val="F37021"/>
              </a:buClr>
              <a:buChar char="–"/>
              <a:defRPr sz="2400">
                <a:solidFill>
                  <a:schemeClr val="tx1"/>
                </a:solidFill>
                <a:latin typeface="Arial" charset="0"/>
                <a:ea typeface="ヒラギノ角ゴ Pro W3" pitchFamily="1" charset="-128"/>
              </a:defRPr>
            </a:lvl2pPr>
            <a:lvl3pPr marL="1143000" indent="-228600" algn="l" eaLnBrk="0" hangingPunct="0">
              <a:spcBef>
                <a:spcPct val="25000"/>
              </a:spcBef>
              <a:buClr>
                <a:srgbClr val="F37021"/>
              </a:buClr>
              <a:buChar char="•"/>
              <a:defRPr sz="2200">
                <a:solidFill>
                  <a:schemeClr val="tx1"/>
                </a:solidFill>
                <a:latin typeface="Arial" charset="0"/>
                <a:ea typeface="ヒラギノ角ゴ Pro W3" pitchFamily="1" charset="-128"/>
              </a:defRPr>
            </a:lvl3pPr>
            <a:lvl4pPr marL="1600200" indent="-228600" algn="l" eaLnBrk="0" hangingPunct="0">
              <a:spcBef>
                <a:spcPct val="25000"/>
              </a:spcBef>
              <a:buChar char="–"/>
              <a:defRPr sz="2000">
                <a:solidFill>
                  <a:schemeClr val="tx1"/>
                </a:solidFill>
                <a:latin typeface="Arial" charset="0"/>
                <a:ea typeface="ヒラギノ角ゴ Pro W3" pitchFamily="1" charset="-128"/>
              </a:defRPr>
            </a:lvl4pPr>
            <a:lvl5pPr marL="2057400" indent="-228600" algn="l" eaLnBrk="0" hangingPunct="0">
              <a:spcBef>
                <a:spcPct val="25000"/>
              </a:spcBef>
              <a:buChar char="»"/>
              <a:defRPr sz="2000">
                <a:solidFill>
                  <a:schemeClr val="tx1"/>
                </a:solidFill>
                <a:latin typeface="Arial" charset="0"/>
                <a:ea typeface="ヒラギノ角ゴ Pro W3" pitchFamily="1" charset="-128"/>
              </a:defRPr>
            </a:lvl5pPr>
            <a:lvl6pPr marL="25146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6pPr>
            <a:lvl7pPr marL="29718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7pPr>
            <a:lvl8pPr marL="34290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8pPr>
            <a:lvl9pPr marL="38862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9pPr>
          </a:lstStyle>
          <a:p>
            <a:pPr algn="r" eaLnBrk="1" hangingPunct="1">
              <a:lnSpc>
                <a:spcPct val="110000"/>
              </a:lnSpc>
              <a:spcBef>
                <a:spcPct val="20000"/>
              </a:spcBef>
              <a:buFontTx/>
              <a:buNone/>
              <a:defRPr/>
            </a:pPr>
            <a:r>
              <a:rPr lang="en-IN" sz="900" dirty="0" smtClean="0">
                <a:solidFill>
                  <a:schemeClr val="bg1"/>
                </a:solidFill>
                <a:latin typeface="+mn-lt"/>
              </a:rPr>
              <a:t>© Jones &amp; Bartlett Learning.</a:t>
            </a:r>
            <a:endParaRPr lang="en-US" altLang="en-US" sz="900" dirty="0" smtClean="0">
              <a:solidFill>
                <a:schemeClr val="bg1"/>
              </a:solidFill>
              <a:latin typeface="+mn-lt"/>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p:txBody>
          <a:bodyPr/>
          <a:lstStyle/>
          <a:p>
            <a:pPr>
              <a:lnSpc>
                <a:spcPct val="85000"/>
              </a:lnSpc>
              <a:defRPr/>
            </a:pPr>
            <a:r>
              <a:rPr lang="en-US" dirty="0" smtClean="0">
                <a:cs typeface="+mj-cs"/>
              </a:rPr>
              <a:t>Secondary Assessment </a:t>
            </a:r>
            <a:r>
              <a:rPr lang="en-US" sz="2800" b="0" dirty="0" smtClean="0">
                <a:cs typeface="+mj-cs"/>
              </a:rPr>
              <a:t>(7 of 10)</a:t>
            </a:r>
          </a:p>
        </p:txBody>
      </p:sp>
      <p:pic>
        <p:nvPicPr>
          <p:cNvPr id="83971" name="Picture 4" descr="\\172.16.33.26\Art\OUTPUT\JB LEARNING\EMT_11E_ITK_PPT WORK\Ch17\9781284080179_CH17_CPT0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2225" y="1295400"/>
            <a:ext cx="6559550" cy="481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8"/>
          <p:cNvSpPr>
            <a:spLocks noChangeArrowheads="1"/>
          </p:cNvSpPr>
          <p:nvPr>
            <p:custDataLst>
              <p:tags r:id="rId1"/>
            </p:custDataLst>
          </p:nvPr>
        </p:nvSpPr>
        <p:spPr bwMode="auto">
          <a:xfrm>
            <a:off x="5105400" y="6111875"/>
            <a:ext cx="285908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50000"/>
              </a:spcBef>
              <a:buClr>
                <a:srgbClr val="F37021"/>
              </a:buClr>
              <a:buChar char="•"/>
              <a:defRPr sz="2800">
                <a:solidFill>
                  <a:schemeClr val="tx1"/>
                </a:solidFill>
                <a:latin typeface="Arial" charset="0"/>
                <a:ea typeface="ヒラギノ角ゴ Pro W3" pitchFamily="1" charset="-128"/>
              </a:defRPr>
            </a:lvl1pPr>
            <a:lvl2pPr marL="742950" indent="-285750" algn="l" eaLnBrk="0" hangingPunct="0">
              <a:spcBef>
                <a:spcPct val="25000"/>
              </a:spcBef>
              <a:buClr>
                <a:srgbClr val="F37021"/>
              </a:buClr>
              <a:buChar char="–"/>
              <a:defRPr sz="2400">
                <a:solidFill>
                  <a:schemeClr val="tx1"/>
                </a:solidFill>
                <a:latin typeface="Arial" charset="0"/>
                <a:ea typeface="ヒラギノ角ゴ Pro W3" pitchFamily="1" charset="-128"/>
              </a:defRPr>
            </a:lvl2pPr>
            <a:lvl3pPr marL="1143000" indent="-228600" algn="l" eaLnBrk="0" hangingPunct="0">
              <a:spcBef>
                <a:spcPct val="25000"/>
              </a:spcBef>
              <a:buClr>
                <a:srgbClr val="F37021"/>
              </a:buClr>
              <a:buChar char="•"/>
              <a:defRPr sz="2200">
                <a:solidFill>
                  <a:schemeClr val="tx1"/>
                </a:solidFill>
                <a:latin typeface="Arial" charset="0"/>
                <a:ea typeface="ヒラギノ角ゴ Pro W3" pitchFamily="1" charset="-128"/>
              </a:defRPr>
            </a:lvl3pPr>
            <a:lvl4pPr marL="1600200" indent="-228600" algn="l" eaLnBrk="0" hangingPunct="0">
              <a:spcBef>
                <a:spcPct val="25000"/>
              </a:spcBef>
              <a:buChar char="–"/>
              <a:defRPr sz="2000">
                <a:solidFill>
                  <a:schemeClr val="tx1"/>
                </a:solidFill>
                <a:latin typeface="Arial" charset="0"/>
                <a:ea typeface="ヒラギノ角ゴ Pro W3" pitchFamily="1" charset="-128"/>
              </a:defRPr>
            </a:lvl4pPr>
            <a:lvl5pPr marL="2057400" indent="-228600" algn="l" eaLnBrk="0" hangingPunct="0">
              <a:spcBef>
                <a:spcPct val="25000"/>
              </a:spcBef>
              <a:buChar char="»"/>
              <a:defRPr sz="2000">
                <a:solidFill>
                  <a:schemeClr val="tx1"/>
                </a:solidFill>
                <a:latin typeface="Arial" charset="0"/>
                <a:ea typeface="ヒラギノ角ゴ Pro W3" pitchFamily="1" charset="-128"/>
              </a:defRPr>
            </a:lvl5pPr>
            <a:lvl6pPr marL="25146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6pPr>
            <a:lvl7pPr marL="29718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7pPr>
            <a:lvl8pPr marL="34290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8pPr>
            <a:lvl9pPr marL="38862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9pPr>
          </a:lstStyle>
          <a:p>
            <a:pPr algn="r" eaLnBrk="1" hangingPunct="1">
              <a:lnSpc>
                <a:spcPct val="110000"/>
              </a:lnSpc>
              <a:spcBef>
                <a:spcPct val="20000"/>
              </a:spcBef>
              <a:buFontTx/>
              <a:buNone/>
              <a:defRPr/>
            </a:pPr>
            <a:r>
              <a:rPr lang="en-IN" sz="900" dirty="0" smtClean="0">
                <a:solidFill>
                  <a:schemeClr val="bg1"/>
                </a:solidFill>
                <a:latin typeface="+mn-lt"/>
              </a:rPr>
              <a:t>© Jones &amp; Bartlett Learning.</a:t>
            </a:r>
            <a:endParaRPr lang="en-US" altLang="en-US" sz="900" dirty="0" smtClean="0">
              <a:solidFill>
                <a:schemeClr val="bg1"/>
              </a:solidFill>
              <a:latin typeface="+mn-lt"/>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4" descr="\\172.16.33.26\Art\OUTPUT\JB LEARNING\EMT_11E_ITK_PPT WORK\Ch17\9781284080179_CH17_CPT05.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697038"/>
            <a:ext cx="8229600" cy="386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8"/>
          <p:cNvSpPr>
            <a:spLocks noChangeArrowheads="1"/>
          </p:cNvSpPr>
          <p:nvPr>
            <p:custDataLst>
              <p:tags r:id="rId1"/>
            </p:custDataLst>
          </p:nvPr>
        </p:nvSpPr>
        <p:spPr bwMode="auto">
          <a:xfrm>
            <a:off x="5918200" y="5559425"/>
            <a:ext cx="285908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50000"/>
              </a:spcBef>
              <a:buClr>
                <a:srgbClr val="F37021"/>
              </a:buClr>
              <a:buChar char="•"/>
              <a:defRPr sz="2800">
                <a:solidFill>
                  <a:schemeClr val="tx1"/>
                </a:solidFill>
                <a:latin typeface="Arial" charset="0"/>
                <a:ea typeface="ヒラギノ角ゴ Pro W3" pitchFamily="1" charset="-128"/>
              </a:defRPr>
            </a:lvl1pPr>
            <a:lvl2pPr marL="742950" indent="-285750" algn="l" eaLnBrk="0" hangingPunct="0">
              <a:spcBef>
                <a:spcPct val="25000"/>
              </a:spcBef>
              <a:buClr>
                <a:srgbClr val="F37021"/>
              </a:buClr>
              <a:buChar char="–"/>
              <a:defRPr sz="2400">
                <a:solidFill>
                  <a:schemeClr val="tx1"/>
                </a:solidFill>
                <a:latin typeface="Arial" charset="0"/>
                <a:ea typeface="ヒラギノ角ゴ Pro W3" pitchFamily="1" charset="-128"/>
              </a:defRPr>
            </a:lvl2pPr>
            <a:lvl3pPr marL="1143000" indent="-228600" algn="l" eaLnBrk="0" hangingPunct="0">
              <a:spcBef>
                <a:spcPct val="25000"/>
              </a:spcBef>
              <a:buClr>
                <a:srgbClr val="F37021"/>
              </a:buClr>
              <a:buChar char="•"/>
              <a:defRPr sz="2200">
                <a:solidFill>
                  <a:schemeClr val="tx1"/>
                </a:solidFill>
                <a:latin typeface="Arial" charset="0"/>
                <a:ea typeface="ヒラギノ角ゴ Pro W3" pitchFamily="1" charset="-128"/>
              </a:defRPr>
            </a:lvl3pPr>
            <a:lvl4pPr marL="1600200" indent="-228600" algn="l" eaLnBrk="0" hangingPunct="0">
              <a:spcBef>
                <a:spcPct val="25000"/>
              </a:spcBef>
              <a:buChar char="–"/>
              <a:defRPr sz="2000">
                <a:solidFill>
                  <a:schemeClr val="tx1"/>
                </a:solidFill>
                <a:latin typeface="Arial" charset="0"/>
                <a:ea typeface="ヒラギノ角ゴ Pro W3" pitchFamily="1" charset="-128"/>
              </a:defRPr>
            </a:lvl4pPr>
            <a:lvl5pPr marL="2057400" indent="-228600" algn="l" eaLnBrk="0" hangingPunct="0">
              <a:spcBef>
                <a:spcPct val="25000"/>
              </a:spcBef>
              <a:buChar char="»"/>
              <a:defRPr sz="2000">
                <a:solidFill>
                  <a:schemeClr val="tx1"/>
                </a:solidFill>
                <a:latin typeface="Arial" charset="0"/>
                <a:ea typeface="ヒラギノ角ゴ Pro W3" pitchFamily="1" charset="-128"/>
              </a:defRPr>
            </a:lvl5pPr>
            <a:lvl6pPr marL="25146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6pPr>
            <a:lvl7pPr marL="29718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7pPr>
            <a:lvl8pPr marL="34290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8pPr>
            <a:lvl9pPr marL="38862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9pPr>
          </a:lstStyle>
          <a:p>
            <a:pPr algn="r" eaLnBrk="1" hangingPunct="1">
              <a:lnSpc>
                <a:spcPct val="110000"/>
              </a:lnSpc>
              <a:spcBef>
                <a:spcPct val="20000"/>
              </a:spcBef>
              <a:buFontTx/>
              <a:buNone/>
              <a:defRPr/>
            </a:pPr>
            <a:r>
              <a:rPr lang="en-IN" sz="900" dirty="0" smtClean="0">
                <a:solidFill>
                  <a:schemeClr val="bg1"/>
                </a:solidFill>
                <a:latin typeface="+mn-lt"/>
              </a:rPr>
              <a:t>© Jones &amp; Bartlett Learning.</a:t>
            </a:r>
            <a:endParaRPr lang="en-US" altLang="en-US" sz="900" dirty="0" smtClean="0">
              <a:solidFill>
                <a:schemeClr val="bg1"/>
              </a:solidFill>
              <a:latin typeface="+mn-lt"/>
            </a:endParaRPr>
          </a:p>
        </p:txBody>
      </p:sp>
      <p:sp>
        <p:nvSpPr>
          <p:cNvPr id="6" name="Rectangle 2"/>
          <p:cNvSpPr>
            <a:spLocks noGrp="1" noChangeArrowheads="1"/>
          </p:cNvSpPr>
          <p:nvPr>
            <p:ph type="title"/>
          </p:nvPr>
        </p:nvSpPr>
        <p:spPr/>
        <p:txBody>
          <a:bodyPr/>
          <a:lstStyle/>
          <a:p>
            <a:pPr>
              <a:lnSpc>
                <a:spcPct val="85000"/>
              </a:lnSpc>
              <a:defRPr/>
            </a:pPr>
            <a:r>
              <a:rPr lang="en-US" dirty="0" smtClean="0">
                <a:cs typeface="+mj-cs"/>
              </a:rPr>
              <a:t>Secondary Assessment </a:t>
            </a:r>
            <a:r>
              <a:rPr lang="en-US" sz="2800" b="0" dirty="0" smtClean="0">
                <a:cs typeface="+mj-cs"/>
              </a:rPr>
              <a:t>(8 of 10)</a:t>
            </a: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p:txBody>
          <a:bodyPr/>
          <a:lstStyle/>
          <a:p>
            <a:pPr>
              <a:lnSpc>
                <a:spcPct val="85000"/>
              </a:lnSpc>
              <a:defRPr/>
            </a:pPr>
            <a:r>
              <a:rPr lang="en-US" dirty="0" smtClean="0">
                <a:cs typeface="+mj-cs"/>
              </a:rPr>
              <a:t>Secondary Assessment </a:t>
            </a:r>
            <a:r>
              <a:rPr lang="en-US" sz="2800" b="0" dirty="0" smtClean="0">
                <a:cs typeface="+mj-cs"/>
              </a:rPr>
              <a:t>(9 of 10)</a:t>
            </a:r>
          </a:p>
        </p:txBody>
      </p:sp>
      <p:sp>
        <p:nvSpPr>
          <p:cNvPr id="86019"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All patients with an AMS should also have a Glasgow Coma Scale (GCS) score calculated.</a:t>
            </a: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p:txBody>
          <a:bodyPr/>
          <a:lstStyle/>
          <a:p>
            <a:pPr>
              <a:lnSpc>
                <a:spcPct val="85000"/>
              </a:lnSpc>
              <a:defRPr/>
            </a:pPr>
            <a:r>
              <a:rPr lang="en-US" dirty="0" smtClean="0">
                <a:cs typeface="+mj-cs"/>
              </a:rPr>
              <a:t>Secondary Assessment </a:t>
            </a:r>
            <a:r>
              <a:rPr lang="en-US" sz="2800" b="0" dirty="0" smtClean="0">
                <a:cs typeface="+mj-cs"/>
              </a:rPr>
              <a:t>(10 of 10)</a:t>
            </a:r>
          </a:p>
        </p:txBody>
      </p:sp>
      <p:pic>
        <p:nvPicPr>
          <p:cNvPr id="87043" name="Picture 4" descr="\\172.16.33.26\Art\OUTPUT\JB LEARNING\EMT_11E_ITK_PPT WORK\Ch17\9781284080179_CH17_CPT06.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557338"/>
            <a:ext cx="8229600" cy="438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8"/>
          <p:cNvSpPr>
            <a:spLocks noChangeArrowheads="1"/>
          </p:cNvSpPr>
          <p:nvPr>
            <p:custDataLst>
              <p:tags r:id="rId1"/>
            </p:custDataLst>
          </p:nvPr>
        </p:nvSpPr>
        <p:spPr bwMode="auto">
          <a:xfrm>
            <a:off x="5918200" y="5943600"/>
            <a:ext cx="285908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50000"/>
              </a:spcBef>
              <a:buClr>
                <a:srgbClr val="F37021"/>
              </a:buClr>
              <a:buChar char="•"/>
              <a:defRPr sz="2800">
                <a:solidFill>
                  <a:schemeClr val="tx1"/>
                </a:solidFill>
                <a:latin typeface="Arial" charset="0"/>
                <a:ea typeface="ヒラギノ角ゴ Pro W3" pitchFamily="1" charset="-128"/>
              </a:defRPr>
            </a:lvl1pPr>
            <a:lvl2pPr marL="742950" indent="-285750" algn="l" eaLnBrk="0" hangingPunct="0">
              <a:spcBef>
                <a:spcPct val="25000"/>
              </a:spcBef>
              <a:buClr>
                <a:srgbClr val="F37021"/>
              </a:buClr>
              <a:buChar char="–"/>
              <a:defRPr sz="2400">
                <a:solidFill>
                  <a:schemeClr val="tx1"/>
                </a:solidFill>
                <a:latin typeface="Arial" charset="0"/>
                <a:ea typeface="ヒラギノ角ゴ Pro W3" pitchFamily="1" charset="-128"/>
              </a:defRPr>
            </a:lvl2pPr>
            <a:lvl3pPr marL="1143000" indent="-228600" algn="l" eaLnBrk="0" hangingPunct="0">
              <a:spcBef>
                <a:spcPct val="25000"/>
              </a:spcBef>
              <a:buClr>
                <a:srgbClr val="F37021"/>
              </a:buClr>
              <a:buChar char="•"/>
              <a:defRPr sz="2200">
                <a:solidFill>
                  <a:schemeClr val="tx1"/>
                </a:solidFill>
                <a:latin typeface="Arial" charset="0"/>
                <a:ea typeface="ヒラギノ角ゴ Pro W3" pitchFamily="1" charset="-128"/>
              </a:defRPr>
            </a:lvl3pPr>
            <a:lvl4pPr marL="1600200" indent="-228600" algn="l" eaLnBrk="0" hangingPunct="0">
              <a:spcBef>
                <a:spcPct val="25000"/>
              </a:spcBef>
              <a:buChar char="–"/>
              <a:defRPr sz="2000">
                <a:solidFill>
                  <a:schemeClr val="tx1"/>
                </a:solidFill>
                <a:latin typeface="Arial" charset="0"/>
                <a:ea typeface="ヒラギノ角ゴ Pro W3" pitchFamily="1" charset="-128"/>
              </a:defRPr>
            </a:lvl4pPr>
            <a:lvl5pPr marL="2057400" indent="-228600" algn="l" eaLnBrk="0" hangingPunct="0">
              <a:spcBef>
                <a:spcPct val="25000"/>
              </a:spcBef>
              <a:buChar char="»"/>
              <a:defRPr sz="2000">
                <a:solidFill>
                  <a:schemeClr val="tx1"/>
                </a:solidFill>
                <a:latin typeface="Arial" charset="0"/>
                <a:ea typeface="ヒラギノ角ゴ Pro W3" pitchFamily="1" charset="-128"/>
              </a:defRPr>
            </a:lvl5pPr>
            <a:lvl6pPr marL="25146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6pPr>
            <a:lvl7pPr marL="29718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7pPr>
            <a:lvl8pPr marL="34290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8pPr>
            <a:lvl9pPr marL="38862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9pPr>
          </a:lstStyle>
          <a:p>
            <a:pPr algn="r" eaLnBrk="1" hangingPunct="1">
              <a:lnSpc>
                <a:spcPct val="110000"/>
              </a:lnSpc>
              <a:spcBef>
                <a:spcPct val="20000"/>
              </a:spcBef>
              <a:buFontTx/>
              <a:buNone/>
              <a:defRPr/>
            </a:pPr>
            <a:r>
              <a:rPr lang="en-IN" sz="900" dirty="0" smtClean="0">
                <a:solidFill>
                  <a:schemeClr val="bg1"/>
                </a:solidFill>
                <a:latin typeface="+mn-lt"/>
              </a:rPr>
              <a:t>© Jones &amp; Bartlett Learning.</a:t>
            </a:r>
            <a:endParaRPr lang="en-US" altLang="en-US" sz="900" dirty="0" smtClean="0">
              <a:solidFill>
                <a:schemeClr val="bg1"/>
              </a:solidFill>
              <a:latin typeface="+mn-lt"/>
            </a:endParaRP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p:cNvSpPr>
            <a:spLocks noGrp="1"/>
          </p:cNvSpPr>
          <p:nvPr>
            <p:ph type="title"/>
          </p:nvPr>
        </p:nvSpPr>
        <p:spPr/>
        <p:txBody>
          <a:bodyPr/>
          <a:lstStyle/>
          <a:p>
            <a:pPr>
              <a:lnSpc>
                <a:spcPct val="85000"/>
              </a:lnSpc>
              <a:defRPr/>
            </a:pPr>
            <a:r>
              <a:rPr lang="en-US" dirty="0" smtClean="0">
                <a:cs typeface="+mj-cs"/>
              </a:rPr>
              <a:t>Reassessment </a:t>
            </a:r>
            <a:r>
              <a:rPr lang="en-US" sz="2800" b="0" dirty="0" smtClean="0">
                <a:cs typeface="+mj-cs"/>
              </a:rPr>
              <a:t>(1 of 4)</a:t>
            </a:r>
          </a:p>
        </p:txBody>
      </p:sp>
      <p:sp>
        <p:nvSpPr>
          <p:cNvPr id="88067" name="Content Placeholder 2"/>
          <p:cNvSpPr>
            <a:spLocks noGrp="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Focus on reassessing the ABCs, vital signs, and interventions.</a:t>
            </a:r>
          </a:p>
          <a:p>
            <a:pPr lvl="1">
              <a:spcBef>
                <a:spcPct val="35000"/>
              </a:spcBef>
            </a:pPr>
            <a:r>
              <a:rPr lang="en-US" altLang="en-US"/>
              <a:t>Stroke patients can lose airway or stop breathing without warning.</a:t>
            </a:r>
          </a:p>
          <a:p>
            <a:pPr>
              <a:spcBef>
                <a:spcPct val="35000"/>
              </a:spcBef>
            </a:pPr>
            <a:r>
              <a:rPr lang="en-US" altLang="en-US"/>
              <a:t>Interventions</a:t>
            </a:r>
          </a:p>
          <a:p>
            <a:pPr lvl="1">
              <a:spcBef>
                <a:spcPct val="35000"/>
              </a:spcBef>
            </a:pPr>
            <a:r>
              <a:rPr lang="en-US" altLang="en-US"/>
              <a:t>Multiple interventions may be necessary.</a:t>
            </a: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p:txBody>
          <a:bodyPr/>
          <a:lstStyle/>
          <a:p>
            <a:pPr>
              <a:lnSpc>
                <a:spcPct val="85000"/>
              </a:lnSpc>
              <a:defRPr/>
            </a:pPr>
            <a:r>
              <a:rPr lang="en-US" dirty="0" smtClean="0">
                <a:cs typeface="+mj-cs"/>
              </a:rPr>
              <a:t>Reassessment </a:t>
            </a:r>
            <a:r>
              <a:rPr lang="en-US" sz="2800" b="0" dirty="0" smtClean="0">
                <a:cs typeface="+mj-cs"/>
              </a:rPr>
              <a:t>(2 of 4)</a:t>
            </a:r>
          </a:p>
        </p:txBody>
      </p:sp>
      <p:sp>
        <p:nvSpPr>
          <p:cNvPr id="89091"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sz="2700"/>
              <a:t>Interventions (cont’d)</a:t>
            </a:r>
          </a:p>
          <a:p>
            <a:pPr lvl="1">
              <a:spcBef>
                <a:spcPct val="35000"/>
              </a:spcBef>
            </a:pPr>
            <a:r>
              <a:rPr lang="en-US" altLang="en-US"/>
              <a:t>Airway adjuncts</a:t>
            </a:r>
          </a:p>
          <a:p>
            <a:pPr lvl="1">
              <a:spcBef>
                <a:spcPct val="35000"/>
              </a:spcBef>
            </a:pPr>
            <a:r>
              <a:rPr lang="en-US" altLang="en-US"/>
              <a:t>Positive-pressure ventilations</a:t>
            </a:r>
          </a:p>
          <a:p>
            <a:pPr lvl="1">
              <a:spcBef>
                <a:spcPct val="35000"/>
              </a:spcBef>
            </a:pPr>
            <a:r>
              <a:rPr lang="en-US" altLang="en-US"/>
              <a:t>Other treatments</a:t>
            </a:r>
          </a:p>
          <a:p>
            <a:pPr>
              <a:spcBef>
                <a:spcPct val="35000"/>
              </a:spcBef>
            </a:pPr>
            <a:r>
              <a:rPr lang="en-US" altLang="en-US" sz="2700"/>
              <a:t>Compare baseline information with updated information. </a:t>
            </a:r>
          </a:p>
          <a:p>
            <a:pPr>
              <a:spcBef>
                <a:spcPct val="35000"/>
              </a:spcBef>
            </a:pPr>
            <a:r>
              <a:rPr lang="en-US" altLang="en-US" sz="2700"/>
              <a:t>Notify the receiving facility of patient</a:t>
            </a:r>
            <a:r>
              <a:rPr lang="ja-JP" altLang="en-US" sz="2700"/>
              <a:t>’</a:t>
            </a:r>
            <a:r>
              <a:rPr lang="en-US" altLang="ja-JP" sz="2700"/>
              <a:t>s chief complaint and assessment findings. </a:t>
            </a:r>
            <a:endParaRPr lang="en-US" altLang="en-US" sz="270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p:nvPr>
        </p:nvSpPr>
        <p:spPr/>
        <p:txBody>
          <a:bodyPr/>
          <a:lstStyle/>
          <a:p>
            <a:pPr>
              <a:lnSpc>
                <a:spcPct val="85000"/>
              </a:lnSpc>
              <a:defRPr/>
            </a:pPr>
            <a:r>
              <a:rPr lang="en-US" dirty="0" smtClean="0">
                <a:cs typeface="+mj-cs"/>
              </a:rPr>
              <a:t>Reassessment </a:t>
            </a:r>
            <a:r>
              <a:rPr lang="en-US" sz="2800" b="0" dirty="0" smtClean="0">
                <a:cs typeface="+mj-cs"/>
              </a:rPr>
              <a:t>(3 of 4)</a:t>
            </a:r>
          </a:p>
        </p:txBody>
      </p:sp>
      <p:sp>
        <p:nvSpPr>
          <p:cNvPr id="90115" name="Content Placeholder 2"/>
          <p:cNvSpPr>
            <a:spLocks noGrp="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Communication and documentation</a:t>
            </a:r>
          </a:p>
          <a:p>
            <a:pPr lvl="1">
              <a:spcBef>
                <a:spcPct val="35000"/>
              </a:spcBef>
            </a:pPr>
            <a:r>
              <a:rPr lang="en-US" altLang="en-US"/>
              <a:t>Call a “stroke alert” to designated stroke centers.</a:t>
            </a:r>
          </a:p>
          <a:p>
            <a:pPr lvl="1">
              <a:spcBef>
                <a:spcPct val="35000"/>
              </a:spcBef>
            </a:pPr>
            <a:r>
              <a:rPr lang="en-US" altLang="en-US"/>
              <a:t>Be sure to communicate:</a:t>
            </a:r>
          </a:p>
          <a:p>
            <a:pPr lvl="2"/>
            <a:r>
              <a:rPr lang="en-US" altLang="en-US" sz="2400"/>
              <a:t>Time that the patient was last seen healthy</a:t>
            </a:r>
          </a:p>
          <a:p>
            <a:pPr lvl="2"/>
            <a:r>
              <a:rPr lang="en-US" altLang="en-US" sz="2400"/>
              <a:t>Findings of your neurologic examination</a:t>
            </a:r>
          </a:p>
          <a:p>
            <a:pPr lvl="2"/>
            <a:r>
              <a:rPr lang="en-US" altLang="en-US" sz="2400"/>
              <a:t>Time you anticipate arriving at the hospital</a:t>
            </a: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p:txBody>
          <a:bodyPr/>
          <a:lstStyle/>
          <a:p>
            <a:pPr>
              <a:lnSpc>
                <a:spcPct val="85000"/>
              </a:lnSpc>
              <a:defRPr/>
            </a:pPr>
            <a:r>
              <a:rPr lang="en-US" dirty="0" smtClean="0">
                <a:cs typeface="+mj-cs"/>
              </a:rPr>
              <a:t>Reassessment </a:t>
            </a:r>
            <a:r>
              <a:rPr lang="en-US" sz="2800" b="0" dirty="0" smtClean="0">
                <a:cs typeface="+mj-cs"/>
              </a:rPr>
              <a:t>(4 of 4)</a:t>
            </a:r>
          </a:p>
        </p:txBody>
      </p:sp>
      <p:sp>
        <p:nvSpPr>
          <p:cNvPr id="91139"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Communication and documentation (cont’d)</a:t>
            </a:r>
          </a:p>
          <a:p>
            <a:pPr lvl="1">
              <a:spcBef>
                <a:spcPct val="35000"/>
              </a:spcBef>
            </a:pPr>
            <a:r>
              <a:rPr lang="en-US" altLang="en-US"/>
              <a:t>For patients who have had a seizure, give a description of the seizure activity if known. </a:t>
            </a:r>
          </a:p>
          <a:p>
            <a:pPr lvl="1">
              <a:spcBef>
                <a:spcPct val="35000"/>
              </a:spcBef>
            </a:pPr>
            <a:r>
              <a:rPr lang="en-US" altLang="en-US"/>
              <a:t>If the patient has a history of seizure activity, determine how often the seizures occur and if there is any history of status epilepticus.</a:t>
            </a:r>
          </a:p>
          <a:p>
            <a:pPr lvl="1">
              <a:spcBef>
                <a:spcPct val="35000"/>
              </a:spcBef>
            </a:pPr>
            <a:r>
              <a:rPr lang="en-US" altLang="en-US"/>
              <a:t>Document interventions and the patient’s response.</a:t>
            </a:r>
          </a:p>
          <a:p>
            <a:pPr lvl="1">
              <a:spcBef>
                <a:spcPct val="35000"/>
              </a:spcBef>
            </a:pPr>
            <a:endParaRPr lang="en-US" altLang="en-US"/>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Content Placeholder 2"/>
          <p:cNvSpPr>
            <a:spLocks noGrp="1"/>
          </p:cNvSpPr>
          <p:nvPr>
            <p:ph idx="1"/>
          </p:nvPr>
        </p:nvSpPr>
        <p:spPr>
          <a:xfrm>
            <a:off x="457200" y="1219200"/>
            <a:ext cx="8229600" cy="5029200"/>
          </a:xfrm>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a:lstStyle/>
          <a:p>
            <a:pPr marL="342900" lvl="1">
              <a:spcBef>
                <a:spcPct val="50000"/>
              </a:spcBef>
              <a:buFontTx/>
              <a:buChar char="•"/>
            </a:pPr>
            <a:r>
              <a:rPr lang="en-US" altLang="en-US" sz="2600"/>
              <a:t>Some conditions are easier to identify. </a:t>
            </a:r>
          </a:p>
          <a:p>
            <a:pPr marL="342900" lvl="1">
              <a:spcBef>
                <a:spcPct val="50000"/>
              </a:spcBef>
              <a:buFontTx/>
              <a:buChar char="•"/>
            </a:pPr>
            <a:r>
              <a:rPr lang="en-US" altLang="en-US" sz="2600"/>
              <a:t>Cause of other neurologic emergencies may not always be obvious</a:t>
            </a:r>
          </a:p>
          <a:p>
            <a:pPr marL="342900" lvl="1">
              <a:spcBef>
                <a:spcPct val="50000"/>
              </a:spcBef>
              <a:buFontTx/>
              <a:buChar char="•"/>
            </a:pPr>
            <a:r>
              <a:rPr lang="en-US" altLang="en-US" sz="2600"/>
              <a:t>ED physicians determine if there is bleeding in the brain for patients with a suspected stroke with a CT scan of the head</a:t>
            </a:r>
          </a:p>
          <a:p>
            <a:pPr marL="685800" lvl="2"/>
            <a:r>
              <a:rPr lang="en-US" altLang="en-US"/>
              <a:t>Blood clot–dissolving medication may be given if there is no bleeding</a:t>
            </a:r>
          </a:p>
          <a:p>
            <a:pPr marL="1371600" lvl="3" indent="0">
              <a:buFontTx/>
              <a:buNone/>
            </a:pPr>
            <a:endParaRPr lang="en-US" altLang="en-US"/>
          </a:p>
          <a:p>
            <a:pPr marL="342900" lvl="1"/>
            <a:endParaRPr lang="en-US" altLang="en-US"/>
          </a:p>
        </p:txBody>
      </p:sp>
      <p:sp>
        <p:nvSpPr>
          <p:cNvPr id="5" name="Rectangle 2"/>
          <p:cNvSpPr>
            <a:spLocks noGrp="1" noChangeArrowheads="1"/>
          </p:cNvSpPr>
          <p:nvPr>
            <p:ph type="title"/>
          </p:nvPr>
        </p:nvSpPr>
        <p:spPr/>
        <p:txBody>
          <a:bodyPr/>
          <a:lstStyle/>
          <a:p>
            <a:pPr>
              <a:lnSpc>
                <a:spcPct val="85000"/>
              </a:lnSpc>
              <a:defRPr/>
            </a:pPr>
            <a:r>
              <a:rPr lang="en-US" dirty="0" smtClean="0">
                <a:cs typeface="+mj-cs"/>
              </a:rPr>
              <a:t>Emergency Medical Care </a:t>
            </a:r>
            <a:r>
              <a:rPr lang="en-US" sz="2800" dirty="0" smtClean="0">
                <a:cs typeface="+mj-cs"/>
              </a:rPr>
              <a:t>(1 of 4)</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a:lnSpc>
                <a:spcPct val="85000"/>
              </a:lnSpc>
              <a:defRPr/>
            </a:pPr>
            <a:r>
              <a:rPr lang="en-US" dirty="0" smtClean="0">
                <a:cs typeface="+mj-cs"/>
              </a:rPr>
              <a:t>Anatomy and Physiology </a:t>
            </a:r>
            <a:r>
              <a:rPr lang="en-US" sz="2800" b="0" dirty="0" smtClean="0">
                <a:cs typeface="+mj-cs"/>
              </a:rPr>
              <a:t>(1 of 7)</a:t>
            </a:r>
          </a:p>
        </p:txBody>
      </p:sp>
      <p:sp>
        <p:nvSpPr>
          <p:cNvPr id="10243" name="Content Placeholder 2"/>
          <p:cNvSpPr>
            <a:spLocks noGrp="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The brain is the body’s computer.</a:t>
            </a:r>
          </a:p>
          <a:p>
            <a:pPr lvl="1">
              <a:spcBef>
                <a:spcPct val="35000"/>
              </a:spcBef>
            </a:pPr>
            <a:r>
              <a:rPr lang="en-US" altLang="en-US"/>
              <a:t>Controls breathing, speech, and all body functions</a:t>
            </a:r>
          </a:p>
          <a:p>
            <a:pPr>
              <a:spcBef>
                <a:spcPct val="35000"/>
              </a:spcBef>
            </a:pPr>
            <a:r>
              <a:rPr lang="en-US" altLang="en-US"/>
              <a:t>Three major parts: brain stem, cerebellum, and cerebrum</a:t>
            </a:r>
          </a:p>
          <a:p>
            <a:pPr lvl="1">
              <a:spcBef>
                <a:spcPct val="35000"/>
              </a:spcBef>
            </a:pPr>
            <a:r>
              <a:rPr lang="en-US" altLang="en-US"/>
              <a:t>The cerebrum is the largest part.</a:t>
            </a: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p:txBody>
          <a:bodyPr/>
          <a:lstStyle/>
          <a:p>
            <a:pPr>
              <a:lnSpc>
                <a:spcPct val="85000"/>
              </a:lnSpc>
              <a:defRPr/>
            </a:pPr>
            <a:r>
              <a:rPr lang="en-US" dirty="0" smtClean="0">
                <a:cs typeface="+mj-cs"/>
              </a:rPr>
              <a:t>Emergency Medical Care </a:t>
            </a:r>
            <a:r>
              <a:rPr lang="en-US" sz="2800" dirty="0" smtClean="0">
                <a:cs typeface="+mj-cs"/>
              </a:rPr>
              <a:t>(2 of 4)</a:t>
            </a:r>
          </a:p>
        </p:txBody>
      </p:sp>
      <p:sp>
        <p:nvSpPr>
          <p:cNvPr id="93187" name="Rectangle 3"/>
          <p:cNvSpPr>
            <a:spLocks noGrp="1" noChangeArrowheads="1"/>
          </p:cNvSpPr>
          <p:nvPr>
            <p:ph type="body" idx="1"/>
          </p:nvPr>
        </p:nvSpPr>
        <p:spPr>
          <a:xfrm>
            <a:off x="4724400" y="1219200"/>
            <a:ext cx="4114800" cy="3429000"/>
          </a:xfrm>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sz="2200"/>
              <a:t>Notify hospital staff.</a:t>
            </a:r>
          </a:p>
          <a:p>
            <a:pPr lvl="1">
              <a:spcBef>
                <a:spcPct val="35000"/>
              </a:spcBef>
            </a:pPr>
            <a:r>
              <a:rPr lang="en-US" altLang="en-US" sz="2200"/>
              <a:t>Treatments are available if started right away.</a:t>
            </a:r>
          </a:p>
          <a:p>
            <a:pPr lvl="1">
              <a:spcBef>
                <a:spcPct val="35000"/>
              </a:spcBef>
            </a:pPr>
            <a:r>
              <a:rPr lang="en-US" altLang="en-US" sz="2200"/>
              <a:t>Communicate the last time the patient was known to be well.</a:t>
            </a:r>
          </a:p>
          <a:p>
            <a:pPr>
              <a:spcBef>
                <a:spcPct val="35000"/>
              </a:spcBef>
            </a:pPr>
            <a:endParaRPr lang="en-US" altLang="en-US" sz="2400"/>
          </a:p>
        </p:txBody>
      </p:sp>
      <p:pic>
        <p:nvPicPr>
          <p:cNvPr id="93188" name="Picture 5" descr="\\172.16.33.26\Art\OUTPUT\JB LEARNING\EMT_11E_ITK_PPT WORK\Ch17\9781284080179_CH17_TAB07.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4025" y="1371600"/>
            <a:ext cx="4194175"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8"/>
          <p:cNvSpPr>
            <a:spLocks noChangeArrowheads="1"/>
          </p:cNvSpPr>
          <p:nvPr>
            <p:custDataLst>
              <p:tags r:id="rId1"/>
            </p:custDataLst>
          </p:nvPr>
        </p:nvSpPr>
        <p:spPr bwMode="auto">
          <a:xfrm>
            <a:off x="1916113" y="5956300"/>
            <a:ext cx="285908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50000"/>
              </a:spcBef>
              <a:buClr>
                <a:srgbClr val="F37021"/>
              </a:buClr>
              <a:buChar char="•"/>
              <a:defRPr sz="2800">
                <a:solidFill>
                  <a:schemeClr val="tx1"/>
                </a:solidFill>
                <a:latin typeface="Arial" charset="0"/>
                <a:ea typeface="ヒラギノ角ゴ Pro W3" pitchFamily="1" charset="-128"/>
              </a:defRPr>
            </a:lvl1pPr>
            <a:lvl2pPr marL="742950" indent="-285750" algn="l" eaLnBrk="0" hangingPunct="0">
              <a:spcBef>
                <a:spcPct val="25000"/>
              </a:spcBef>
              <a:buClr>
                <a:srgbClr val="F37021"/>
              </a:buClr>
              <a:buChar char="–"/>
              <a:defRPr sz="2400">
                <a:solidFill>
                  <a:schemeClr val="tx1"/>
                </a:solidFill>
                <a:latin typeface="Arial" charset="0"/>
                <a:ea typeface="ヒラギノ角ゴ Pro W3" pitchFamily="1" charset="-128"/>
              </a:defRPr>
            </a:lvl2pPr>
            <a:lvl3pPr marL="1143000" indent="-228600" algn="l" eaLnBrk="0" hangingPunct="0">
              <a:spcBef>
                <a:spcPct val="25000"/>
              </a:spcBef>
              <a:buClr>
                <a:srgbClr val="F37021"/>
              </a:buClr>
              <a:buChar char="•"/>
              <a:defRPr sz="2200">
                <a:solidFill>
                  <a:schemeClr val="tx1"/>
                </a:solidFill>
                <a:latin typeface="Arial" charset="0"/>
                <a:ea typeface="ヒラギノ角ゴ Pro W3" pitchFamily="1" charset="-128"/>
              </a:defRPr>
            </a:lvl3pPr>
            <a:lvl4pPr marL="1600200" indent="-228600" algn="l" eaLnBrk="0" hangingPunct="0">
              <a:spcBef>
                <a:spcPct val="25000"/>
              </a:spcBef>
              <a:buChar char="–"/>
              <a:defRPr sz="2000">
                <a:solidFill>
                  <a:schemeClr val="tx1"/>
                </a:solidFill>
                <a:latin typeface="Arial" charset="0"/>
                <a:ea typeface="ヒラギノ角ゴ Pro W3" pitchFamily="1" charset="-128"/>
              </a:defRPr>
            </a:lvl4pPr>
            <a:lvl5pPr marL="2057400" indent="-228600" algn="l" eaLnBrk="0" hangingPunct="0">
              <a:spcBef>
                <a:spcPct val="25000"/>
              </a:spcBef>
              <a:buChar char="»"/>
              <a:defRPr sz="2000">
                <a:solidFill>
                  <a:schemeClr val="tx1"/>
                </a:solidFill>
                <a:latin typeface="Arial" charset="0"/>
                <a:ea typeface="ヒラギノ角ゴ Pro W3" pitchFamily="1" charset="-128"/>
              </a:defRPr>
            </a:lvl5pPr>
            <a:lvl6pPr marL="25146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6pPr>
            <a:lvl7pPr marL="29718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7pPr>
            <a:lvl8pPr marL="34290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8pPr>
            <a:lvl9pPr marL="3886200" indent="-228600" eaLnBrk="0" fontAlgn="base" hangingPunct="0">
              <a:spcBef>
                <a:spcPct val="25000"/>
              </a:spcBef>
              <a:spcAft>
                <a:spcPct val="0"/>
              </a:spcAft>
              <a:buChar char="»"/>
              <a:defRPr sz="2000">
                <a:solidFill>
                  <a:schemeClr val="tx1"/>
                </a:solidFill>
                <a:latin typeface="Arial" charset="0"/>
                <a:ea typeface="ヒラギノ角ゴ Pro W3" pitchFamily="1" charset="-128"/>
              </a:defRPr>
            </a:lvl9pPr>
          </a:lstStyle>
          <a:p>
            <a:pPr algn="r" eaLnBrk="1" hangingPunct="1">
              <a:lnSpc>
                <a:spcPct val="110000"/>
              </a:lnSpc>
              <a:spcBef>
                <a:spcPct val="20000"/>
              </a:spcBef>
              <a:buFontTx/>
              <a:buNone/>
              <a:defRPr/>
            </a:pPr>
            <a:r>
              <a:rPr lang="en-IN" sz="900" dirty="0" smtClean="0">
                <a:solidFill>
                  <a:schemeClr val="bg1"/>
                </a:solidFill>
                <a:latin typeface="+mn-lt"/>
              </a:rPr>
              <a:t>© Jones &amp; Bartlett Learning.</a:t>
            </a:r>
            <a:endParaRPr lang="en-US" altLang="en-US" sz="900" dirty="0" smtClean="0">
              <a:solidFill>
                <a:schemeClr val="bg1"/>
              </a:solidFill>
              <a:latin typeface="+mn-lt"/>
            </a:endParaRP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title"/>
          </p:nvPr>
        </p:nvSpPr>
        <p:spPr/>
        <p:txBody>
          <a:bodyPr/>
          <a:lstStyle/>
          <a:p>
            <a:pPr>
              <a:lnSpc>
                <a:spcPct val="85000"/>
              </a:lnSpc>
              <a:defRPr/>
            </a:pPr>
            <a:r>
              <a:rPr lang="en-US" dirty="0">
                <a:cs typeface="+mj-cs"/>
              </a:rPr>
              <a:t>Emergency Medical Care </a:t>
            </a:r>
            <a:r>
              <a:rPr lang="en-US" sz="2800" dirty="0" smtClean="0">
                <a:cs typeface="+mj-cs"/>
              </a:rPr>
              <a:t>(3 </a:t>
            </a:r>
            <a:r>
              <a:rPr lang="en-US" sz="2800" dirty="0">
                <a:cs typeface="+mj-cs"/>
              </a:rPr>
              <a:t>of </a:t>
            </a:r>
            <a:r>
              <a:rPr lang="en-US" sz="2800" dirty="0" smtClean="0">
                <a:cs typeface="+mj-cs"/>
              </a:rPr>
              <a:t>4)</a:t>
            </a:r>
            <a:endParaRPr lang="en-US" sz="2800" b="0" dirty="0" smtClean="0">
              <a:cs typeface="+mj-cs"/>
            </a:endParaRPr>
          </a:p>
        </p:txBody>
      </p:sp>
      <p:sp>
        <p:nvSpPr>
          <p:cNvPr id="94211"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Patients who have had a seizure require definitive evaluation and treatment.</a:t>
            </a:r>
          </a:p>
          <a:p>
            <a:pPr lvl="1">
              <a:spcBef>
                <a:spcPct val="35000"/>
              </a:spcBef>
            </a:pPr>
            <a:r>
              <a:rPr lang="en-US" altLang="en-US"/>
              <a:t>Supplemental oxygen is strongly advised.</a:t>
            </a:r>
          </a:p>
          <a:p>
            <a:pPr lvl="1">
              <a:spcBef>
                <a:spcPct val="35000"/>
              </a:spcBef>
            </a:pPr>
            <a:r>
              <a:rPr lang="en-US" altLang="en-US"/>
              <a:t>For patients who are having a seizure:</a:t>
            </a:r>
          </a:p>
          <a:p>
            <a:pPr lvl="2"/>
            <a:r>
              <a:rPr lang="en-US" altLang="en-US" sz="2400"/>
              <a:t>Protect them from harm.</a:t>
            </a:r>
          </a:p>
          <a:p>
            <a:pPr lvl="2"/>
            <a:r>
              <a:rPr lang="en-US" altLang="en-US" sz="2400"/>
              <a:t>Maintain a clear airway by suctioning.</a:t>
            </a:r>
          </a:p>
          <a:p>
            <a:pPr lvl="2"/>
            <a:r>
              <a:rPr lang="en-US" altLang="en-US" sz="2400"/>
              <a:t>Provide oxygen as quickly as possible.</a:t>
            </a:r>
          </a:p>
          <a:p>
            <a:pPr lvl="2"/>
            <a:r>
              <a:rPr lang="en-US" altLang="en-US" sz="2400"/>
              <a:t>If head or neck trauma is suspected, provide spinal immobilization.</a:t>
            </a:r>
          </a:p>
          <a:p>
            <a:pPr lvl="2"/>
            <a:endParaRPr lang="en-US" altLang="en-US" sz="240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p:txBody>
          <a:bodyPr/>
          <a:lstStyle/>
          <a:p>
            <a:pPr>
              <a:lnSpc>
                <a:spcPct val="85000"/>
              </a:lnSpc>
              <a:defRPr/>
            </a:pPr>
            <a:r>
              <a:rPr lang="en-US" dirty="0">
                <a:cs typeface="+mj-cs"/>
              </a:rPr>
              <a:t>Emergency Medical Care </a:t>
            </a:r>
            <a:r>
              <a:rPr lang="en-US" sz="2800" dirty="0" smtClean="0">
                <a:cs typeface="+mj-cs"/>
              </a:rPr>
              <a:t>(4 </a:t>
            </a:r>
            <a:r>
              <a:rPr lang="en-US" sz="2800" dirty="0">
                <a:cs typeface="+mj-cs"/>
              </a:rPr>
              <a:t>of </a:t>
            </a:r>
            <a:r>
              <a:rPr lang="en-US" sz="2800" dirty="0" smtClean="0">
                <a:cs typeface="+mj-cs"/>
              </a:rPr>
              <a:t>4)</a:t>
            </a:r>
            <a:endParaRPr lang="en-US" sz="2800" b="0" dirty="0" smtClean="0">
              <a:cs typeface="+mj-cs"/>
            </a:endParaRPr>
          </a:p>
        </p:txBody>
      </p:sp>
      <p:sp>
        <p:nvSpPr>
          <p:cNvPr id="95235"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For patients who continue to have a seizure, as in status epilepticus:</a:t>
            </a:r>
          </a:p>
          <a:p>
            <a:pPr lvl="1">
              <a:spcBef>
                <a:spcPct val="35000"/>
              </a:spcBef>
            </a:pPr>
            <a:r>
              <a:rPr lang="en-US" altLang="en-US"/>
              <a:t>Suction the airway.</a:t>
            </a:r>
          </a:p>
          <a:p>
            <a:pPr lvl="1">
              <a:spcBef>
                <a:spcPct val="35000"/>
              </a:spcBef>
            </a:pPr>
            <a:r>
              <a:rPr lang="en-US" altLang="en-US"/>
              <a:t>Provide positive-pressure ventilations.</a:t>
            </a:r>
          </a:p>
          <a:p>
            <a:pPr lvl="1">
              <a:spcBef>
                <a:spcPct val="35000"/>
              </a:spcBef>
            </a:pPr>
            <a:r>
              <a:rPr lang="en-US" altLang="en-US"/>
              <a:t>Transport quickly to the hospital.</a:t>
            </a:r>
          </a:p>
          <a:p>
            <a:pPr lvl="1">
              <a:spcBef>
                <a:spcPct val="35000"/>
              </a:spcBef>
            </a:pPr>
            <a:r>
              <a:rPr lang="en-US" altLang="en-US"/>
              <a:t>Rendezvous with ALS, if possible.</a:t>
            </a: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p:cNvSpPr>
            <a:spLocks noGrp="1"/>
          </p:cNvSpPr>
          <p:nvPr>
            <p:ph type="title"/>
          </p:nvPr>
        </p:nvSpPr>
        <p:spPr/>
        <p:txBody>
          <a:bodyPr/>
          <a:lstStyle/>
          <a:p>
            <a:pPr>
              <a:lnSpc>
                <a:spcPct val="85000"/>
              </a:lnSpc>
              <a:defRPr/>
            </a:pPr>
            <a:r>
              <a:rPr lang="en-US" dirty="0" smtClean="0">
                <a:cs typeface="+mj-cs"/>
              </a:rPr>
              <a:t>Emergency Medical Care: Headache</a:t>
            </a:r>
          </a:p>
        </p:txBody>
      </p:sp>
      <p:sp>
        <p:nvSpPr>
          <p:cNvPr id="96259" name="Content Placeholder 2"/>
          <p:cNvSpPr>
            <a:spLocks noGrp="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Most headaches are harmless and do not require emergency medical care.</a:t>
            </a:r>
          </a:p>
          <a:p>
            <a:pPr>
              <a:spcBef>
                <a:spcPct val="35000"/>
              </a:spcBef>
            </a:pPr>
            <a:r>
              <a:rPr lang="en-US" altLang="en-US"/>
              <a:t>You should be concerned if the patient complains of:</a:t>
            </a:r>
          </a:p>
          <a:p>
            <a:pPr lvl="1">
              <a:spcBef>
                <a:spcPct val="35000"/>
              </a:spcBef>
            </a:pPr>
            <a:r>
              <a:rPr lang="en-US" altLang="en-US"/>
              <a:t>A sudden-onset, severe headache</a:t>
            </a:r>
          </a:p>
          <a:p>
            <a:pPr lvl="1">
              <a:spcBef>
                <a:spcPct val="35000"/>
              </a:spcBef>
            </a:pPr>
            <a:r>
              <a:rPr lang="en-US" altLang="en-US"/>
              <a:t>A sudden headache with fever, seizures, AMS, or following trauma</a:t>
            </a: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type="title"/>
          </p:nvPr>
        </p:nvSpPr>
        <p:spPr/>
        <p:txBody>
          <a:bodyPr/>
          <a:lstStyle/>
          <a:p>
            <a:pPr>
              <a:lnSpc>
                <a:spcPct val="85000"/>
              </a:lnSpc>
              <a:defRPr/>
            </a:pPr>
            <a:r>
              <a:rPr lang="en-US" dirty="0" smtClean="0">
                <a:cs typeface="+mj-cs"/>
              </a:rPr>
              <a:t>Emergency Medical Care: Migraine</a:t>
            </a:r>
          </a:p>
        </p:txBody>
      </p:sp>
      <p:sp>
        <p:nvSpPr>
          <p:cNvPr id="97283"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Always assess the patient for other signs and symptoms that might indicate a more serious condition.</a:t>
            </a:r>
          </a:p>
          <a:p>
            <a:pPr>
              <a:spcBef>
                <a:spcPct val="35000"/>
              </a:spcBef>
            </a:pPr>
            <a:r>
              <a:rPr lang="en-US" altLang="en-US"/>
              <a:t>Apply high-flow oxygen, if tolerated.</a:t>
            </a:r>
          </a:p>
          <a:p>
            <a:pPr>
              <a:spcBef>
                <a:spcPct val="35000"/>
              </a:spcBef>
            </a:pPr>
            <a:r>
              <a:rPr lang="en-US" altLang="en-US"/>
              <a:t>Provide a darkened, quiet environment.</a:t>
            </a:r>
          </a:p>
          <a:p>
            <a:pPr>
              <a:spcBef>
                <a:spcPct val="35000"/>
              </a:spcBef>
            </a:pPr>
            <a:r>
              <a:rPr lang="en-US" altLang="en-US"/>
              <a:t>Do not use lights and sirens during transport.</a:t>
            </a: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1"/>
          <p:cNvSpPr>
            <a:spLocks noGrp="1"/>
          </p:cNvSpPr>
          <p:nvPr>
            <p:ph type="title"/>
          </p:nvPr>
        </p:nvSpPr>
        <p:spPr/>
        <p:txBody>
          <a:bodyPr/>
          <a:lstStyle/>
          <a:p>
            <a:pPr>
              <a:lnSpc>
                <a:spcPct val="85000"/>
              </a:lnSpc>
              <a:defRPr/>
            </a:pPr>
            <a:r>
              <a:rPr lang="en-US" dirty="0" smtClean="0">
                <a:cs typeface="+mj-cs"/>
              </a:rPr>
              <a:t>Emergency Medical Care: Stroke </a:t>
            </a:r>
            <a:r>
              <a:rPr lang="en-US" sz="2800" b="0" dirty="0" smtClean="0">
                <a:cs typeface="+mj-cs"/>
              </a:rPr>
              <a:t>(1 of 3)</a:t>
            </a:r>
          </a:p>
        </p:txBody>
      </p:sp>
      <p:sp>
        <p:nvSpPr>
          <p:cNvPr id="98307" name="Content Placeholder 2"/>
          <p:cNvSpPr>
            <a:spLocks noGrp="1"/>
          </p:cNvSpPr>
          <p:nvPr>
            <p:ph type="body" idx="1"/>
          </p:nvPr>
        </p:nvSpPr>
        <p:spPr>
          <a:xfrm>
            <a:off x="533400" y="1447800"/>
            <a:ext cx="8229600" cy="4876800"/>
          </a:xfrm>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Support ABCs and provide rapid transport to a stroke center.</a:t>
            </a:r>
          </a:p>
          <a:p>
            <a:pPr>
              <a:spcBef>
                <a:spcPct val="35000"/>
              </a:spcBef>
            </a:pPr>
            <a:r>
              <a:rPr lang="en-US" altLang="en-US"/>
              <a:t>Patient may require manual airway positioning.</a:t>
            </a:r>
          </a:p>
          <a:p>
            <a:r>
              <a:rPr lang="en-US" altLang="en-US"/>
              <a:t>Use suction as needed and monitor the patient’s oxygen saturation.</a:t>
            </a:r>
          </a:p>
          <a:p>
            <a:pPr lvl="1"/>
            <a:r>
              <a:rPr lang="en-US" altLang="en-US"/>
              <a:t>Maintain a SpO</a:t>
            </a:r>
            <a:r>
              <a:rPr lang="en-US" altLang="en-US" baseline="-25000"/>
              <a:t>2</a:t>
            </a:r>
            <a:r>
              <a:rPr lang="en-US" altLang="en-US"/>
              <a:t> level of at least 94%</a:t>
            </a:r>
          </a:p>
          <a:p>
            <a:r>
              <a:rPr lang="en-US" altLang="en-US"/>
              <a:t>Oxygen therapy not recommended unless the patient is in respiratory distress or is hypoxic</a:t>
            </a: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p:txBody>
          <a:bodyPr/>
          <a:lstStyle/>
          <a:p>
            <a:pPr>
              <a:lnSpc>
                <a:spcPct val="85000"/>
              </a:lnSpc>
              <a:defRPr/>
            </a:pPr>
            <a:r>
              <a:rPr lang="en-US" dirty="0" smtClean="0">
                <a:cs typeface="+mj-cs"/>
              </a:rPr>
              <a:t>Emergency Medical Care: Stroke </a:t>
            </a:r>
            <a:r>
              <a:rPr lang="en-US" sz="2800" b="0" dirty="0" smtClean="0">
                <a:cs typeface="+mj-cs"/>
              </a:rPr>
              <a:t>(2 of 3)</a:t>
            </a:r>
          </a:p>
        </p:txBody>
      </p:sp>
      <p:sp>
        <p:nvSpPr>
          <p:cNvPr id="99331" name="Rectangle 3"/>
          <p:cNvSpPr>
            <a:spLocks noGrp="1" noChangeArrowheads="1"/>
          </p:cNvSpPr>
          <p:nvPr>
            <p:ph type="body" idx="1"/>
          </p:nvPr>
        </p:nvSpPr>
        <p:spPr>
          <a:xfrm>
            <a:off x="609600" y="1447800"/>
            <a:ext cx="8077200" cy="4800600"/>
          </a:xfrm>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Paralyzed extremities will require protection from harm.</a:t>
            </a:r>
          </a:p>
          <a:p>
            <a:pPr>
              <a:spcBef>
                <a:spcPct val="35000"/>
              </a:spcBef>
            </a:pPr>
            <a:r>
              <a:rPr lang="en-US" altLang="en-US"/>
              <a:t>Keep the patient informed.</a:t>
            </a:r>
          </a:p>
          <a:p>
            <a:pPr>
              <a:spcBef>
                <a:spcPct val="35000"/>
              </a:spcBef>
            </a:pPr>
            <a:r>
              <a:rPr lang="en-US" altLang="en-US"/>
              <a:t>Thrombolytic therapy may reverse stroke symptoms.</a:t>
            </a: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p:txBody>
          <a:bodyPr/>
          <a:lstStyle/>
          <a:p>
            <a:pPr>
              <a:lnSpc>
                <a:spcPct val="85000"/>
              </a:lnSpc>
              <a:defRPr/>
            </a:pPr>
            <a:r>
              <a:rPr lang="en-US" dirty="0" smtClean="0">
                <a:cs typeface="+mj-cs"/>
              </a:rPr>
              <a:t>Emergency Medical Care: Stroke </a:t>
            </a:r>
            <a:r>
              <a:rPr lang="en-US" sz="2800" b="0" dirty="0" smtClean="0">
                <a:cs typeface="+mj-cs"/>
              </a:rPr>
              <a:t>(3 of 3)</a:t>
            </a:r>
          </a:p>
        </p:txBody>
      </p:sp>
      <p:sp>
        <p:nvSpPr>
          <p:cNvPr id="100355" name="Rectangle 3"/>
          <p:cNvSpPr>
            <a:spLocks noGrp="1" noChangeArrowheads="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Spend as little time at the scene as possible.</a:t>
            </a:r>
          </a:p>
          <a:p>
            <a:pPr lvl="1">
              <a:spcBef>
                <a:spcPct val="35000"/>
              </a:spcBef>
            </a:pPr>
            <a:r>
              <a:rPr lang="en-US" altLang="en-US"/>
              <a:t>Stroke is an emergency, and “time is brain.”</a:t>
            </a:r>
          </a:p>
          <a:p>
            <a:pPr lvl="1">
              <a:spcBef>
                <a:spcPct val="35000"/>
              </a:spcBef>
            </a:pPr>
            <a:r>
              <a:rPr lang="en-US" altLang="en-US"/>
              <a:t>If possible, transport to a designated stroke center.</a:t>
            </a: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1"/>
          <p:cNvSpPr>
            <a:spLocks noGrp="1"/>
          </p:cNvSpPr>
          <p:nvPr>
            <p:ph type="title"/>
          </p:nvPr>
        </p:nvSpPr>
        <p:spPr/>
        <p:txBody>
          <a:bodyPr/>
          <a:lstStyle/>
          <a:p>
            <a:pPr>
              <a:lnSpc>
                <a:spcPct val="85000"/>
              </a:lnSpc>
              <a:defRPr/>
            </a:pPr>
            <a:r>
              <a:rPr lang="en-US" dirty="0" smtClean="0">
                <a:cs typeface="+mj-cs"/>
              </a:rPr>
              <a:t>Emergency Medical Care: Seizure </a:t>
            </a:r>
            <a:r>
              <a:rPr lang="en-US" sz="2800" b="0" dirty="0" smtClean="0">
                <a:cs typeface="+mj-cs"/>
              </a:rPr>
              <a:t>(1 of 3)</a:t>
            </a:r>
          </a:p>
        </p:txBody>
      </p:sp>
      <p:sp>
        <p:nvSpPr>
          <p:cNvPr id="101379" name="Content Placeholder 2"/>
          <p:cNvSpPr>
            <a:spLocks noGrp="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The patient may be in a postictal state upon your arrival.</a:t>
            </a:r>
          </a:p>
          <a:p>
            <a:pPr>
              <a:spcBef>
                <a:spcPct val="35000"/>
              </a:spcBef>
            </a:pPr>
            <a:r>
              <a:rPr lang="en-US" altLang="en-US"/>
              <a:t>The patient may still be having a seizure:</a:t>
            </a:r>
          </a:p>
          <a:p>
            <a:pPr lvl="1">
              <a:spcBef>
                <a:spcPct val="35000"/>
              </a:spcBef>
            </a:pPr>
            <a:r>
              <a:rPr lang="en-US" altLang="en-US"/>
              <a:t>Continue to assess and treat ABCs.</a:t>
            </a:r>
          </a:p>
          <a:p>
            <a:pPr lvl="1">
              <a:spcBef>
                <a:spcPct val="35000"/>
              </a:spcBef>
            </a:pPr>
            <a:r>
              <a:rPr lang="en-US" altLang="en-US"/>
              <a:t>Try administering oxygen.</a:t>
            </a: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1"/>
          <p:cNvSpPr>
            <a:spLocks noGrp="1"/>
          </p:cNvSpPr>
          <p:nvPr>
            <p:ph type="title"/>
          </p:nvPr>
        </p:nvSpPr>
        <p:spPr/>
        <p:txBody>
          <a:bodyPr/>
          <a:lstStyle/>
          <a:p>
            <a:pPr>
              <a:lnSpc>
                <a:spcPct val="85000"/>
              </a:lnSpc>
              <a:defRPr/>
            </a:pPr>
            <a:r>
              <a:rPr lang="en-US" dirty="0" smtClean="0">
                <a:cs typeface="+mj-cs"/>
              </a:rPr>
              <a:t>Emergency Medical Care: Seizure </a:t>
            </a:r>
            <a:r>
              <a:rPr lang="en-US" sz="2800" b="0" dirty="0" smtClean="0">
                <a:cs typeface="+mj-cs"/>
              </a:rPr>
              <a:t>(2 of 3)</a:t>
            </a:r>
          </a:p>
        </p:txBody>
      </p:sp>
      <p:sp>
        <p:nvSpPr>
          <p:cNvPr id="102403" name="Content Placeholder 2"/>
          <p:cNvSpPr>
            <a:spLocks noGrp="1"/>
          </p:cNvSpPr>
          <p:nvPr>
            <p:ph type="body" idx="1"/>
          </p:nvPr>
        </p:nvSpPr>
        <p:spPr>
          <a:noFill/>
          <a:extLst>
            <a:ext uri="{909E8E84-426E-40DD-AFC4-6F175D3DCCD1}">
              <a14:hiddenFill xmlns:a14="http://schemas.microsoft.com/office/drawing/2010/main">
                <a:solidFill>
                  <a:schemeClr val="bg1">
                    <a:alpha val="39999"/>
                  </a:schemeClr>
                </a:solidFill>
              </a14:hiddenFill>
            </a:ext>
            <a:ext uri="{91240B29-F687-4F45-9708-019B960494DF}">
              <a14:hiddenLine xmlns:a14="http://schemas.microsoft.com/office/drawing/2010/main" w="19050">
                <a:solidFill>
                  <a:srgbClr val="B3B3B3">
                    <a:alpha val="39999"/>
                  </a:srgbClr>
                </a:solidFill>
                <a:miter lim="800000"/>
                <a:headEnd/>
                <a:tailEnd/>
              </a14:hiddenLine>
            </a:ext>
          </a:extLst>
        </p:spPr>
        <p:txBody>
          <a:bodyPr rIns="228600"/>
          <a:lstStyle/>
          <a:p>
            <a:pPr>
              <a:spcBef>
                <a:spcPct val="35000"/>
              </a:spcBef>
            </a:pPr>
            <a:r>
              <a:rPr lang="en-US" altLang="en-US"/>
              <a:t>It is difficult to safely prepare a patient for transport who is having a seizure.</a:t>
            </a:r>
          </a:p>
          <a:p>
            <a:pPr lvl="1">
              <a:spcBef>
                <a:spcPct val="35000"/>
              </a:spcBef>
            </a:pPr>
            <a:r>
              <a:rPr lang="en-US" altLang="en-US"/>
              <a:t>Assess for trauma.</a:t>
            </a:r>
          </a:p>
          <a:p>
            <a:pPr lvl="1">
              <a:spcBef>
                <a:spcPct val="35000"/>
              </a:spcBef>
            </a:pPr>
            <a:r>
              <a:rPr lang="en-US" altLang="en-US"/>
              <a:t>Use spinal immobilization</a:t>
            </a:r>
            <a:r>
              <a:rPr lang="en-US" altLang="en-US" b="1"/>
              <a:t> </a:t>
            </a:r>
            <a:r>
              <a:rPr lang="en-US" altLang="en-US"/>
              <a:t>if indicated.</a:t>
            </a:r>
          </a:p>
          <a:p>
            <a:pPr lvl="1">
              <a:spcBef>
                <a:spcPct val="35000"/>
              </a:spcBef>
            </a:pPr>
            <a:r>
              <a:rPr lang="en-US" altLang="en-US"/>
              <a:t>Never attempt to restrain a patient having a seizure.</a:t>
            </a:r>
            <a:endParaRPr lang="en-US" altLang="en-US" sz="250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TICKYSTYLE" val="Credit line"/>
</p:tagLst>
</file>

<file path=ppt/tags/tag10.xml><?xml version="1.0" encoding="utf-8"?>
<p:tagLst xmlns:a="http://schemas.openxmlformats.org/drawingml/2006/main" xmlns:r="http://schemas.openxmlformats.org/officeDocument/2006/relationships" xmlns:p="http://schemas.openxmlformats.org/presentationml/2006/main">
  <p:tag name="STICKYSTYLE" val="Credit line"/>
</p:tagLst>
</file>

<file path=ppt/tags/tag11.xml><?xml version="1.0" encoding="utf-8"?>
<p:tagLst xmlns:a="http://schemas.openxmlformats.org/drawingml/2006/main" xmlns:r="http://schemas.openxmlformats.org/officeDocument/2006/relationships" xmlns:p="http://schemas.openxmlformats.org/presentationml/2006/main">
  <p:tag name="STICKYSTYLE" val="Credit line"/>
</p:tagLst>
</file>

<file path=ppt/tags/tag12.xml><?xml version="1.0" encoding="utf-8"?>
<p:tagLst xmlns:a="http://schemas.openxmlformats.org/drawingml/2006/main" xmlns:r="http://schemas.openxmlformats.org/officeDocument/2006/relationships" xmlns:p="http://schemas.openxmlformats.org/presentationml/2006/main">
  <p:tag name="STICKYSTYLE" val="Credit line"/>
</p:tagLst>
</file>

<file path=ppt/tags/tag2.xml><?xml version="1.0" encoding="utf-8"?>
<p:tagLst xmlns:a="http://schemas.openxmlformats.org/drawingml/2006/main" xmlns:r="http://schemas.openxmlformats.org/officeDocument/2006/relationships" xmlns:p="http://schemas.openxmlformats.org/presentationml/2006/main">
  <p:tag name="STICKYSTYLE" val="Credit line"/>
</p:tagLst>
</file>

<file path=ppt/tags/tag3.xml><?xml version="1.0" encoding="utf-8"?>
<p:tagLst xmlns:a="http://schemas.openxmlformats.org/drawingml/2006/main" xmlns:r="http://schemas.openxmlformats.org/officeDocument/2006/relationships" xmlns:p="http://schemas.openxmlformats.org/presentationml/2006/main">
  <p:tag name="STICKYSTYLE" val="Credit line"/>
</p:tagLst>
</file>

<file path=ppt/tags/tag4.xml><?xml version="1.0" encoding="utf-8"?>
<p:tagLst xmlns:a="http://schemas.openxmlformats.org/drawingml/2006/main" xmlns:r="http://schemas.openxmlformats.org/officeDocument/2006/relationships" xmlns:p="http://schemas.openxmlformats.org/presentationml/2006/main">
  <p:tag name="STICKYSTYLE" val="Credit line"/>
</p:tagLst>
</file>

<file path=ppt/tags/tag5.xml><?xml version="1.0" encoding="utf-8"?>
<p:tagLst xmlns:a="http://schemas.openxmlformats.org/drawingml/2006/main" xmlns:r="http://schemas.openxmlformats.org/officeDocument/2006/relationships" xmlns:p="http://schemas.openxmlformats.org/presentationml/2006/main">
  <p:tag name="STICKYSTYLE" val="Credit line"/>
</p:tagLst>
</file>

<file path=ppt/tags/tag6.xml><?xml version="1.0" encoding="utf-8"?>
<p:tagLst xmlns:a="http://schemas.openxmlformats.org/drawingml/2006/main" xmlns:r="http://schemas.openxmlformats.org/officeDocument/2006/relationships" xmlns:p="http://schemas.openxmlformats.org/presentationml/2006/main">
  <p:tag name="STICKYSTYLE" val="Credit line"/>
</p:tagLst>
</file>

<file path=ppt/tags/tag7.xml><?xml version="1.0" encoding="utf-8"?>
<p:tagLst xmlns:a="http://schemas.openxmlformats.org/drawingml/2006/main" xmlns:r="http://schemas.openxmlformats.org/officeDocument/2006/relationships" xmlns:p="http://schemas.openxmlformats.org/presentationml/2006/main">
  <p:tag name="STICKYSTYLE" val="Credit line"/>
</p:tagLst>
</file>

<file path=ppt/tags/tag8.xml><?xml version="1.0" encoding="utf-8"?>
<p:tagLst xmlns:a="http://schemas.openxmlformats.org/drawingml/2006/main" xmlns:r="http://schemas.openxmlformats.org/officeDocument/2006/relationships" xmlns:p="http://schemas.openxmlformats.org/presentationml/2006/main">
  <p:tag name="STICKYSTYLE" val="Credit line"/>
</p:tagLst>
</file>

<file path=ppt/tags/tag9.xml><?xml version="1.0" encoding="utf-8"?>
<p:tagLst xmlns:a="http://schemas.openxmlformats.org/drawingml/2006/main" xmlns:r="http://schemas.openxmlformats.org/officeDocument/2006/relationships" xmlns:p="http://schemas.openxmlformats.org/presentationml/2006/main">
  <p:tag name="STICKYSTYLE" val="Credit line"/>
</p:tagLst>
</file>

<file path=ppt/theme/theme1.xml><?xml version="1.0" encoding="utf-8"?>
<a:theme xmlns:a="http://schemas.openxmlformats.org/drawingml/2006/main" name="design_template">
  <a:themeElements>
    <a:clrScheme name="design_templat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sign_template">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8099" dir="2700000" algn="ctr" rotWithShape="0">
                  <a:schemeClr val="bg2">
                    <a:alpha val="74998"/>
                  </a:schemeClr>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 charset="0"/>
            <a:ea typeface="ヒラギノ角ゴ Pro W3" pitchFamily="1" charset="-128"/>
          </a:defRPr>
        </a:defPPr>
      </a:lstStyle>
    </a:spDef>
    <a:lnDef>
      <a:spPr bwMode="auto">
        <a:xfrm>
          <a:off x="0" y="0"/>
          <a:ext cx="1" cy="1"/>
        </a:xfrm>
        <a:custGeom>
          <a:avLst/>
          <a:gdLst/>
          <a:ahLst/>
          <a:cxnLst/>
          <a:rect l="0" t="0" r="0" b="0"/>
          <a:pathLst/>
        </a:custGeom>
        <a:solidFill>
          <a:schemeClr val="bg1"/>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8099" dir="2700000" algn="ctr" rotWithShape="0">
                  <a:schemeClr val="bg2">
                    <a:alpha val="74998"/>
                  </a:schemeClr>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 charset="0"/>
            <a:ea typeface="ヒラギノ角ゴ Pro W3" pitchFamily="1" charset="-128"/>
          </a:defRPr>
        </a:defPPr>
      </a:lstStyle>
    </a:lnDef>
  </a:objectDefaults>
  <a:extraClrSchemeLst>
    <a:extraClrScheme>
      <a:clrScheme name="design_templat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sign_templat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sign_templat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sign_templat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sign_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sign_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sign_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7478</TotalTime>
  <Words>7841</Words>
  <Application>Microsoft Office PowerPoint</Application>
  <PresentationFormat>On-screen Show (4:3)</PresentationFormat>
  <Paragraphs>1505</Paragraphs>
  <Slides>139</Slides>
  <Notes>101</Notes>
  <HiddenSlides>0</HiddenSlides>
  <MMClips>0</MMClips>
  <ScaleCrop>false</ScaleCrop>
  <HeadingPairs>
    <vt:vector size="4" baseType="variant">
      <vt:variant>
        <vt:lpstr>Theme</vt:lpstr>
      </vt:variant>
      <vt:variant>
        <vt:i4>1</vt:i4>
      </vt:variant>
      <vt:variant>
        <vt:lpstr>Slide Titles</vt:lpstr>
      </vt:variant>
      <vt:variant>
        <vt:i4>139</vt:i4>
      </vt:variant>
    </vt:vector>
  </HeadingPairs>
  <TitlesOfParts>
    <vt:vector size="140" baseType="lpstr">
      <vt:lpstr>design_template</vt:lpstr>
      <vt:lpstr>PowerPoint Presentation</vt:lpstr>
      <vt:lpstr>National EMS Education Standard Competencies (1 of 3)</vt:lpstr>
      <vt:lpstr>National EMS Education Standard Competencies (2 of 3)</vt:lpstr>
      <vt:lpstr>National EMS Education Standard Competencies (3 of 3)</vt:lpstr>
      <vt:lpstr>Introduction (1 of 4)</vt:lpstr>
      <vt:lpstr>Introduction (2 of 4)</vt:lpstr>
      <vt:lpstr>Introduction (3 of 4)</vt:lpstr>
      <vt:lpstr>Introduction (4 of 4)</vt:lpstr>
      <vt:lpstr>Anatomy and Physiology (1 of 7)</vt:lpstr>
      <vt:lpstr>Anatomy and Physiology (2 of 7)</vt:lpstr>
      <vt:lpstr>Anatomy and Physiology (3 of 7)</vt:lpstr>
      <vt:lpstr>Anatomy and Physiology (4 of 7)</vt:lpstr>
      <vt:lpstr>Anatomy and Physiology (5 of 7)</vt:lpstr>
      <vt:lpstr>Anatomy and Physiology (6 of 7)</vt:lpstr>
      <vt:lpstr>Anatomy and Physiology (7 of 7)</vt:lpstr>
      <vt:lpstr>Pathophysiology (1 of 2)</vt:lpstr>
      <vt:lpstr>Pathophysiology (2 of 2)</vt:lpstr>
      <vt:lpstr>Headache (1 of 6)</vt:lpstr>
      <vt:lpstr>Headache (2 of 6)</vt:lpstr>
      <vt:lpstr>Headache (3 of 6)</vt:lpstr>
      <vt:lpstr>Headache (4 of 6)</vt:lpstr>
      <vt:lpstr>Headache (5 of 6)</vt:lpstr>
      <vt:lpstr>Headache (6 of 6)</vt:lpstr>
      <vt:lpstr>Stroke (1 of 2)</vt:lpstr>
      <vt:lpstr>Stroke (2 of 2)</vt:lpstr>
      <vt:lpstr>Ischemic Stroke (1 of 2)</vt:lpstr>
      <vt:lpstr>Ischemic Stroke (2 of 2)</vt:lpstr>
      <vt:lpstr>Hemorrhagic Stroke (1 of 3)</vt:lpstr>
      <vt:lpstr>Hemorrhagic Stroke (2 of 3)</vt:lpstr>
      <vt:lpstr>Hemorrhagic Stroke (3 of 3)</vt:lpstr>
      <vt:lpstr>Transient Ischemic Attack (TIA) (1 of 2)</vt:lpstr>
      <vt:lpstr>Transient Ischemic Attack (TIA) (2 of 2)</vt:lpstr>
      <vt:lpstr>Signs and Symptoms of Stroke (1 of 4)</vt:lpstr>
      <vt:lpstr>Signs and Symptoms of Stroke (2 of 4)</vt:lpstr>
      <vt:lpstr>Signs and Symptoms of Stroke (3 of 4)</vt:lpstr>
      <vt:lpstr>Signs and Symptoms of Stroke (4 of 4)</vt:lpstr>
      <vt:lpstr>Left Hemisphere</vt:lpstr>
      <vt:lpstr>Right Hemisphere</vt:lpstr>
      <vt:lpstr>Bleeding in the Brain</vt:lpstr>
      <vt:lpstr>Conditions That  May Mimic Stroke (1 of 2)</vt:lpstr>
      <vt:lpstr>Conditions That  May Mimic Stroke (2 of 2)</vt:lpstr>
      <vt:lpstr>Seizures</vt:lpstr>
      <vt:lpstr>Generalized Seizure</vt:lpstr>
      <vt:lpstr>Partial Seizure (1 of 2)</vt:lpstr>
      <vt:lpstr>Partial Seizure (2 of 2)</vt:lpstr>
      <vt:lpstr>Aura</vt:lpstr>
      <vt:lpstr>Generalized Seizure (1 of 2)</vt:lpstr>
      <vt:lpstr>Generalized Seizure (2 of 2)</vt:lpstr>
      <vt:lpstr>Absence Seizure</vt:lpstr>
      <vt:lpstr>Status Epilepticus</vt:lpstr>
      <vt:lpstr>Causes of Seizures (1 of 4)</vt:lpstr>
      <vt:lpstr>Causes of Seizures (2 of 4)</vt:lpstr>
      <vt:lpstr>Causes of Seizures (3 of 4)</vt:lpstr>
      <vt:lpstr>Causes of Seizures (4 of 4)</vt:lpstr>
      <vt:lpstr>The Importance of Recognizing Seizures (1 of 2)</vt:lpstr>
      <vt:lpstr>The Importance of Recognizing Seizures (2 of 2)</vt:lpstr>
      <vt:lpstr>The Postictal State (1 of 2)</vt:lpstr>
      <vt:lpstr>The Postictal State (2 of 2)</vt:lpstr>
      <vt:lpstr>Syncope</vt:lpstr>
      <vt:lpstr>Altered Mental Status</vt:lpstr>
      <vt:lpstr>Causes of AMS (1 of 5)</vt:lpstr>
      <vt:lpstr>Causes of AMS (2 of 5)</vt:lpstr>
      <vt:lpstr>Causes of AMS (3 of 5)</vt:lpstr>
      <vt:lpstr>Causes of AMS (4 of 5)</vt:lpstr>
      <vt:lpstr>Causes of AMS (5 of 5)</vt:lpstr>
      <vt:lpstr>Scene Size-up (1 of 2)</vt:lpstr>
      <vt:lpstr>Scene Size-up (2 of 2)</vt:lpstr>
      <vt:lpstr>Primary Assessment (1 of 5)</vt:lpstr>
      <vt:lpstr>Primary Assessment (2 of 5)</vt:lpstr>
      <vt:lpstr>Primary Assessment (3 of 5)</vt:lpstr>
      <vt:lpstr>Primary Assessment (4 of 5)</vt:lpstr>
      <vt:lpstr>Primary Assessment (5 of 5)</vt:lpstr>
      <vt:lpstr>History Taking (1 of 2)</vt:lpstr>
      <vt:lpstr>History Taking (2 of 2)</vt:lpstr>
      <vt:lpstr>Secondary Assessment (1 of 10)</vt:lpstr>
      <vt:lpstr>Secondary Assessment (2 of 10)</vt:lpstr>
      <vt:lpstr>Secondary Assessment (3 of 10)</vt:lpstr>
      <vt:lpstr>Secondary Assessment (4 of 10)</vt:lpstr>
      <vt:lpstr>Secondary Assessment (5 of 10)</vt:lpstr>
      <vt:lpstr>Secondary Assessment (6 of 10)</vt:lpstr>
      <vt:lpstr>Secondary Assessment (7 of 10)</vt:lpstr>
      <vt:lpstr>Secondary Assessment (8 of 10)</vt:lpstr>
      <vt:lpstr>Secondary Assessment (9 of 10)</vt:lpstr>
      <vt:lpstr>Secondary Assessment (10 of 10)</vt:lpstr>
      <vt:lpstr>Reassessment (1 of 4)</vt:lpstr>
      <vt:lpstr>Reassessment (2 of 4)</vt:lpstr>
      <vt:lpstr>Reassessment (3 of 4)</vt:lpstr>
      <vt:lpstr>Reassessment (4 of 4)</vt:lpstr>
      <vt:lpstr>Emergency Medical Care (1 of 4)</vt:lpstr>
      <vt:lpstr>Emergency Medical Care (2 of 4)</vt:lpstr>
      <vt:lpstr>Emergency Medical Care (3 of 4)</vt:lpstr>
      <vt:lpstr>Emergency Medical Care (4 of 4)</vt:lpstr>
      <vt:lpstr>Emergency Medical Care: Headache</vt:lpstr>
      <vt:lpstr>Emergency Medical Care: Migraine</vt:lpstr>
      <vt:lpstr>Emergency Medical Care: Stroke (1 of 3)</vt:lpstr>
      <vt:lpstr>Emergency Medical Care: Stroke (2 of 3)</vt:lpstr>
      <vt:lpstr>Emergency Medical Care: Stroke (3 of 3)</vt:lpstr>
      <vt:lpstr>Emergency Medical Care: Seizure (1 of 3)</vt:lpstr>
      <vt:lpstr>Emergency Medical Care: Seizure (2 of 3)</vt:lpstr>
      <vt:lpstr>Emergency Medical Care: Seizure (3 of 3)</vt:lpstr>
      <vt:lpstr>Emergency Medical Care: Altered Mental Status</vt:lpstr>
      <vt:lpstr>Review</vt:lpstr>
      <vt:lpstr>Review</vt:lpstr>
      <vt:lpstr>Review (1 of 2)</vt:lpstr>
      <vt:lpstr>Review (2 of 2)</vt:lpstr>
      <vt:lpstr>Review</vt:lpstr>
      <vt:lpstr>Review</vt:lpstr>
      <vt:lpstr>Review (1 of 2)</vt:lpstr>
      <vt:lpstr>Review (2 of 2)</vt:lpstr>
      <vt:lpstr>Review</vt:lpstr>
      <vt:lpstr>Review</vt:lpstr>
      <vt:lpstr>Review (1 of 2)</vt:lpstr>
      <vt:lpstr>Review (2 of 2)</vt:lpstr>
      <vt:lpstr>Review</vt:lpstr>
      <vt:lpstr>Review</vt:lpstr>
      <vt:lpstr>Review (1 of 2)</vt:lpstr>
      <vt:lpstr>Review (2 of 2)</vt:lpstr>
      <vt:lpstr>Review</vt:lpstr>
      <vt:lpstr>Review</vt:lpstr>
      <vt:lpstr>Review (1 of 2)</vt:lpstr>
      <vt:lpstr>Review (2 of 2)</vt:lpstr>
      <vt:lpstr>Review</vt:lpstr>
      <vt:lpstr>Review</vt:lpstr>
      <vt:lpstr>Review (1 of 2)</vt:lpstr>
      <vt:lpstr>Review (2 of 2)</vt:lpstr>
      <vt:lpstr>Review</vt:lpstr>
      <vt:lpstr>Review</vt:lpstr>
      <vt:lpstr>Review (1 of 2)</vt:lpstr>
      <vt:lpstr>Review (2 of 2)</vt:lpstr>
      <vt:lpstr>Review</vt:lpstr>
      <vt:lpstr>Review</vt:lpstr>
      <vt:lpstr>Review</vt:lpstr>
      <vt:lpstr>Review</vt:lpstr>
      <vt:lpstr>Review</vt:lpstr>
      <vt:lpstr>Review</vt:lpstr>
      <vt:lpstr>Review</vt:lpstr>
      <vt:lpstr>Review</vt:lpstr>
      <vt:lpstr>Review (1 of 2)</vt:lpstr>
      <vt:lpstr>Review (2 of 2)</vt:lpstr>
    </vt:vector>
  </TitlesOfParts>
  <Company>jones and bartlett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CarolB</dc:creator>
  <cp:lastModifiedBy>Teri</cp:lastModifiedBy>
  <cp:revision>289</cp:revision>
  <dcterms:created xsi:type="dcterms:W3CDTF">2002-02-12T20:19:46Z</dcterms:created>
  <dcterms:modified xsi:type="dcterms:W3CDTF">2018-01-08T19:34:24Z</dcterms:modified>
</cp:coreProperties>
</file>